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22"/>
  </p:notesMasterIdLst>
  <p:handoutMasterIdLst>
    <p:handoutMasterId r:id="rId23"/>
  </p:handoutMasterIdLst>
  <p:sldIdLst>
    <p:sldId id="295" r:id="rId2"/>
    <p:sldId id="256" r:id="rId3"/>
    <p:sldId id="281" r:id="rId4"/>
    <p:sldId id="265" r:id="rId5"/>
    <p:sldId id="267" r:id="rId6"/>
    <p:sldId id="288" r:id="rId7"/>
    <p:sldId id="268" r:id="rId8"/>
    <p:sldId id="269" r:id="rId9"/>
    <p:sldId id="270" r:id="rId10"/>
    <p:sldId id="289" r:id="rId11"/>
    <p:sldId id="271" r:id="rId12"/>
    <p:sldId id="273" r:id="rId13"/>
    <p:sldId id="291" r:id="rId14"/>
    <p:sldId id="274" r:id="rId15"/>
    <p:sldId id="292" r:id="rId16"/>
    <p:sldId id="272" r:id="rId17"/>
    <p:sldId id="294" r:id="rId18"/>
    <p:sldId id="293" r:id="rId19"/>
    <p:sldId id="275" r:id="rId20"/>
    <p:sldId id="290" r:id="rId21"/>
  </p:sldIdLst>
  <p:sldSz cx="9144000" cy="6858000" type="screen4x3"/>
  <p:notesSz cx="6954838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108C2C4C-32F5-44C6-996E-666D24D84399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0B70DFD4-DAED-4CED-A855-39D605034A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084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D5DD2AC9-DE80-4734-830F-556224382C61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21823"/>
            <a:ext cx="5563870" cy="4189095"/>
          </a:xfrm>
          <a:prstGeom prst="rect">
            <a:avLst/>
          </a:prstGeom>
        </p:spPr>
        <p:txBody>
          <a:bodyPr vert="horz" lIns="92930" tIns="46465" rIns="92930" bIns="4646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E297AC4C-1466-4D1B-A787-56E894AAC8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254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97AC4C-1466-4D1B-A787-56E894AAC82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C62D-64F6-4568-8E2F-9E328FDFD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F477E-F70D-4D75-9F40-4E124FA56B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CF79-EB5E-4F1F-879E-0FA9483CBF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81873-0C73-410D-A039-7BF721DA4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53704-DF30-429D-966A-6766AD67CD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5501-8209-4A2B-9E2F-748029C9D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CCE7C-D145-4B89-9075-A6D369CD1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8BF42-3884-4B57-B4B2-A98CA3FAAD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C10E26-2B38-4C49-BD07-D6CFFBA60E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C67B3-D135-4B6F-B6A1-FA8B17C419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AA60AFA4-4CDA-4577-B0FB-9387973D2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66699" y="1039504"/>
            <a:ext cx="8610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kumimoji="1" lang="id-ID" sz="4400" dirty="0" smtClean="0">
                <a:solidFill>
                  <a:schemeClr val="tx2"/>
                </a:solidFill>
                <a:latin typeface="Tahoma" charset="0"/>
              </a:rPr>
              <a:t>METODOLOGI RISET AKUNTANSI</a:t>
            </a:r>
            <a:endParaRPr kumimoji="1" lang="en-US" sz="4400" dirty="0">
              <a:solidFill>
                <a:schemeClr val="tx2"/>
              </a:solidFill>
              <a:latin typeface="Tahoma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4267200"/>
            <a:ext cx="8001000" cy="1966239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Lucida Handwriting" panose="03010101010101010101" pitchFamily="66" charset="0"/>
              </a:rPr>
              <a:t>Karsam</a:t>
            </a:r>
            <a:r>
              <a:rPr lang="en-US" sz="2800" dirty="0" smtClean="0">
                <a:latin typeface="Lucida Handwriting" panose="03010101010101010101" pitchFamily="66" charset="0"/>
              </a:rPr>
              <a:t> </a:t>
            </a:r>
            <a:r>
              <a:rPr lang="en-US" sz="2800" dirty="0" err="1" smtClean="0">
                <a:latin typeface="Lucida Handwriting" panose="03010101010101010101" pitchFamily="66" charset="0"/>
              </a:rPr>
              <a:t>Sunaryo</a:t>
            </a:r>
            <a:r>
              <a:rPr lang="id-ID" sz="2800" dirty="0" smtClean="0">
                <a:latin typeface="Lucida Handwriting" panose="03010101010101010101" pitchFamily="66" charset="0"/>
              </a:rPr>
              <a:t>,SE.,MAk.,Ak.,QMSA.</a:t>
            </a:r>
            <a:endParaRPr lang="id-ID" sz="2800" dirty="0">
              <a:latin typeface="Lucida Handwriting" panose="03010101010101010101" pitchFamily="66" charset="0"/>
            </a:endParaRP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3124200" y="4038600"/>
            <a:ext cx="37861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id-ID" sz="1600" dirty="0">
                <a:solidFill>
                  <a:schemeClr val="accent2"/>
                </a:solidFill>
                <a:latin typeface="Arial Narrow" pitchFamily="34" charset="0"/>
              </a:rPr>
              <a:t>© 2009 John Wiley &amp; Sons Ltd.</a:t>
            </a:r>
          </a:p>
          <a:p>
            <a:r>
              <a:rPr lang="en-GB" altLang="id-ID" sz="1600" dirty="0">
                <a:solidFill>
                  <a:schemeClr val="accent2"/>
                </a:solidFill>
                <a:latin typeface="Arial Narrow" pitchFamily="34" charset="0"/>
              </a:rPr>
              <a:t>www.wileyeurope.com/college/sekaran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501FC-8F10-4793-8FF0-AABC89A1E45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266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04800"/>
            <a:ext cx="7364412" cy="1066800"/>
          </a:xfrm>
        </p:spPr>
        <p:txBody>
          <a:bodyPr/>
          <a:lstStyle/>
          <a:p>
            <a:r>
              <a:rPr lang="en-US" b="1" dirty="0" err="1" smtClean="0"/>
              <a:t>Contoh</a:t>
            </a:r>
            <a:r>
              <a:rPr lang="en-US" b="1" dirty="0" smtClean="0"/>
              <a:t> 2 :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 bwMode="auto">
          <a:xfrm>
            <a:off x="3429000" y="1600200"/>
            <a:ext cx="1676400" cy="914400"/>
          </a:xfrm>
          <a:prstGeom prst="ellips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/>
              <a:t>Learning</a:t>
            </a:r>
          </a:p>
          <a:p>
            <a:r>
              <a:rPr lang="id-ID" sz="1200" dirty="0"/>
              <a:t>pengetahuan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838200" y="2895600"/>
            <a:ext cx="16002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Understanding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657600" y="2895600"/>
            <a:ext cx="14478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Retention </a:t>
            </a:r>
          </a:p>
          <a:p>
            <a:pPr algn="ctr"/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(Recall) </a:t>
            </a:r>
          </a:p>
          <a:p>
            <a:pPr algn="ctr"/>
            <a:r>
              <a:rPr lang="id-ID" sz="1050" dirty="0" smtClean="0"/>
              <a:t>ingatan </a:t>
            </a:r>
            <a:r>
              <a:rPr lang="id-ID" sz="1050" dirty="0"/>
              <a:t/>
            </a:r>
            <a:br>
              <a:rPr lang="id-ID" sz="1050" dirty="0"/>
            </a:br>
            <a:r>
              <a:rPr lang="id-ID" sz="1050" dirty="0" smtClean="0"/>
              <a:t>(</a:t>
            </a:r>
            <a:r>
              <a:rPr lang="en-US" sz="1050" dirty="0" err="1" smtClean="0"/>
              <a:t>Mengingat</a:t>
            </a:r>
            <a:r>
              <a:rPr lang="en-US" sz="1050" dirty="0" smtClean="0"/>
              <a:t> </a:t>
            </a:r>
            <a:r>
              <a:rPr lang="en-US" sz="1050" dirty="0" err="1" smtClean="0"/>
              <a:t>kembali</a:t>
            </a:r>
            <a:r>
              <a:rPr lang="id-ID" sz="1600" dirty="0" smtClean="0"/>
              <a:t>)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705600" y="2895600"/>
            <a:ext cx="14478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Application</a:t>
            </a:r>
          </a:p>
        </p:txBody>
      </p:sp>
      <p:cxnSp>
        <p:nvCxnSpPr>
          <p:cNvPr id="12" name="Straight Arrow Connector 11"/>
          <p:cNvCxnSpPr>
            <a:stCxn id="5" idx="2"/>
            <a:endCxn id="6" idx="0"/>
          </p:cNvCxnSpPr>
          <p:nvPr/>
        </p:nvCxnSpPr>
        <p:spPr bwMode="auto">
          <a:xfrm rot="10800000" flipV="1">
            <a:off x="1638300" y="2057400"/>
            <a:ext cx="1790700" cy="8382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" name="Straight Arrow Connector 15"/>
          <p:cNvCxnSpPr>
            <a:stCxn id="5" idx="4"/>
            <a:endCxn id="8" idx="0"/>
          </p:cNvCxnSpPr>
          <p:nvPr/>
        </p:nvCxnSpPr>
        <p:spPr bwMode="auto">
          <a:xfrm rot="16200000" flipH="1">
            <a:off x="4133850" y="2647950"/>
            <a:ext cx="381000" cy="1143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0" name="Straight Arrow Connector 19"/>
          <p:cNvCxnSpPr>
            <a:stCxn id="5" idx="6"/>
            <a:endCxn id="10" idx="0"/>
          </p:cNvCxnSpPr>
          <p:nvPr/>
        </p:nvCxnSpPr>
        <p:spPr bwMode="auto">
          <a:xfrm>
            <a:off x="5105400" y="2057400"/>
            <a:ext cx="2324100" cy="8382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2" name="Rectangle 21"/>
          <p:cNvSpPr/>
          <p:nvPr/>
        </p:nvSpPr>
        <p:spPr bwMode="auto">
          <a:xfrm>
            <a:off x="762000" y="4038600"/>
            <a:ext cx="838200" cy="25908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Answer question correctly</a:t>
            </a:r>
          </a:p>
          <a:p>
            <a:r>
              <a:rPr lang="id-ID" sz="1200" dirty="0"/>
              <a:t>Menjawab pertanyaan dengan benar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30" name="Straight Arrow Connector 29"/>
          <p:cNvCxnSpPr>
            <a:stCxn id="6" idx="2"/>
            <a:endCxn id="22" idx="0"/>
          </p:cNvCxnSpPr>
          <p:nvPr/>
        </p:nvCxnSpPr>
        <p:spPr bwMode="auto">
          <a:xfrm rot="5400000">
            <a:off x="1143000" y="3543300"/>
            <a:ext cx="533400" cy="4572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8" name="Rectangle 37"/>
          <p:cNvSpPr/>
          <p:nvPr/>
        </p:nvSpPr>
        <p:spPr bwMode="auto">
          <a:xfrm>
            <a:off x="3962400" y="4038600"/>
            <a:ext cx="914400" cy="25908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Recall material after some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dirty="0" smtClean="0"/>
              <a:t>Lapse of time</a:t>
            </a:r>
          </a:p>
          <a:p>
            <a:r>
              <a:rPr lang="id-ID" sz="1400" dirty="0"/>
              <a:t>Ingat materi setelah beberapa </a:t>
            </a:r>
            <a:br>
              <a:rPr lang="id-ID" sz="1400" dirty="0"/>
            </a:br>
            <a:r>
              <a:rPr lang="id-ID" sz="1400" dirty="0"/>
              <a:t>Selang waktu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41" name="Straight Arrow Connector 40"/>
          <p:cNvCxnSpPr>
            <a:stCxn id="8" idx="2"/>
            <a:endCxn id="38" idx="0"/>
          </p:cNvCxnSpPr>
          <p:nvPr/>
        </p:nvCxnSpPr>
        <p:spPr bwMode="auto">
          <a:xfrm rot="16200000" flipH="1">
            <a:off x="4133850" y="3752850"/>
            <a:ext cx="533400" cy="381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6" name="Rectangle 45"/>
          <p:cNvSpPr/>
          <p:nvPr/>
        </p:nvSpPr>
        <p:spPr bwMode="auto">
          <a:xfrm>
            <a:off x="5410200" y="4038600"/>
            <a:ext cx="1828800" cy="25908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Solve problems applying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concepts understood and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dirty="0" smtClean="0"/>
              <a:t>Recalled</a:t>
            </a:r>
          </a:p>
          <a:p>
            <a:r>
              <a:rPr lang="id-ID" sz="1100" dirty="0"/>
              <a:t>Memecahkan masalah menerapkan </a:t>
            </a:r>
            <a:r>
              <a:rPr lang="id-ID" sz="1100" dirty="0" smtClean="0"/>
              <a:t>konsep</a:t>
            </a:r>
            <a:endParaRPr lang="en-US" sz="1100" dirty="0" smtClean="0"/>
          </a:p>
          <a:p>
            <a:r>
              <a:rPr lang="id-ID" sz="1100" dirty="0" smtClean="0"/>
              <a:t> </a:t>
            </a:r>
            <a:r>
              <a:rPr lang="id-ID" sz="1100" dirty="0"/>
              <a:t>dipahami dan diingat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7429500" y="4038600"/>
            <a:ext cx="1066800" cy="25908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Integrate with other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Relevant material</a:t>
            </a:r>
          </a:p>
          <a:p>
            <a:r>
              <a:rPr lang="en-US" sz="1100" dirty="0" err="1" smtClean="0"/>
              <a:t>I</a:t>
            </a:r>
            <a:r>
              <a:rPr lang="en-US" sz="1400" dirty="0" err="1" smtClean="0"/>
              <a:t>ntegrasikan</a:t>
            </a:r>
            <a:r>
              <a:rPr lang="en-US" sz="1400" dirty="0" smtClean="0"/>
              <a:t> </a:t>
            </a:r>
            <a:r>
              <a:rPr lang="en-US" sz="1400" dirty="0" err="1"/>
              <a:t>dengan</a:t>
            </a:r>
            <a:r>
              <a:rPr lang="en-US" sz="1400" dirty="0"/>
              <a:t> </a:t>
            </a:r>
            <a:r>
              <a:rPr lang="en-US" sz="1400" dirty="0" err="1"/>
              <a:t>lainnya</a:t>
            </a:r>
            <a:r>
              <a:rPr lang="en-US" sz="1400" dirty="0"/>
              <a:t> </a:t>
            </a:r>
            <a:br>
              <a:rPr lang="en-US" sz="1400" dirty="0"/>
            </a:br>
            <a:r>
              <a:rPr lang="en-US" sz="1400" dirty="0" err="1"/>
              <a:t>materi</a:t>
            </a:r>
            <a:r>
              <a:rPr lang="en-US" sz="1400" dirty="0"/>
              <a:t> yang </a:t>
            </a:r>
            <a:r>
              <a:rPr lang="en-US" sz="1400" dirty="0" err="1"/>
              <a:t>relevan</a:t>
            </a:r>
            <a:endParaRPr lang="en-US" sz="140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3" name="Straight Arrow Connector 52"/>
          <p:cNvCxnSpPr>
            <a:stCxn id="10" idx="2"/>
            <a:endCxn id="46" idx="0"/>
          </p:cNvCxnSpPr>
          <p:nvPr/>
        </p:nvCxnSpPr>
        <p:spPr bwMode="auto">
          <a:xfrm flipH="1">
            <a:off x="6324600" y="3505200"/>
            <a:ext cx="1104900" cy="5334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5" name="Straight Arrow Connector 54"/>
          <p:cNvCxnSpPr>
            <a:stCxn id="10" idx="2"/>
            <a:endCxn id="47" idx="0"/>
          </p:cNvCxnSpPr>
          <p:nvPr/>
        </p:nvCxnSpPr>
        <p:spPr bwMode="auto">
          <a:xfrm>
            <a:off x="7429500" y="3505200"/>
            <a:ext cx="533400" cy="5334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0" name="Rectangle 49"/>
          <p:cNvSpPr/>
          <p:nvPr/>
        </p:nvSpPr>
        <p:spPr bwMode="auto">
          <a:xfrm>
            <a:off x="1752600" y="4038600"/>
            <a:ext cx="914400" cy="25908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Give appropriate examples</a:t>
            </a:r>
          </a:p>
          <a:p>
            <a:r>
              <a:rPr lang="id-ID" sz="1600" dirty="0"/>
              <a:t>Berikan contoh yang sesuai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67" name="Straight Arrow Connector 66"/>
          <p:cNvCxnSpPr>
            <a:stCxn id="6" idx="2"/>
            <a:endCxn id="50" idx="0"/>
          </p:cNvCxnSpPr>
          <p:nvPr/>
        </p:nvCxnSpPr>
        <p:spPr bwMode="auto">
          <a:xfrm rot="16200000" flipH="1">
            <a:off x="1657350" y="3486150"/>
            <a:ext cx="533400" cy="5715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Skala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839200" cy="5145088"/>
          </a:xfrm>
        </p:spPr>
        <p:txBody>
          <a:bodyPr/>
          <a:lstStyle/>
          <a:p>
            <a:r>
              <a:rPr lang="en-US" sz="3600" b="1" dirty="0" err="1" smtClean="0"/>
              <a:t>Skala</a:t>
            </a:r>
            <a:r>
              <a:rPr lang="en-US" sz="3600" b="1" dirty="0" smtClean="0"/>
              <a:t> : </a:t>
            </a:r>
            <a:r>
              <a:rPr lang="en-US" sz="3600" dirty="0" err="1" smtClean="0"/>
              <a:t>perangkat</a:t>
            </a:r>
            <a:r>
              <a:rPr lang="en-US" sz="3600" dirty="0" smtClean="0"/>
              <a:t> </a:t>
            </a:r>
            <a:r>
              <a:rPr lang="en-US" sz="3600" dirty="0" err="1" smtClean="0"/>
              <a:t>atau</a:t>
            </a:r>
            <a:r>
              <a:rPr lang="en-US" sz="3600" dirty="0" smtClean="0"/>
              <a:t> </a:t>
            </a:r>
            <a:r>
              <a:rPr lang="en-US" sz="3600" dirty="0" err="1" smtClean="0"/>
              <a:t>mekanisme</a:t>
            </a:r>
            <a:r>
              <a:rPr lang="en-US" sz="3600" dirty="0" smtClean="0"/>
              <a:t> </a:t>
            </a:r>
            <a:r>
              <a:rPr lang="en-US" sz="3600" dirty="0" err="1" smtClean="0"/>
              <a:t>dimana</a:t>
            </a:r>
            <a:r>
              <a:rPr lang="en-US" sz="3600" dirty="0" smtClean="0"/>
              <a:t> </a:t>
            </a:r>
            <a:r>
              <a:rPr lang="en-US" sz="3600" dirty="0" err="1" smtClean="0"/>
              <a:t>suatu</a:t>
            </a:r>
            <a:r>
              <a:rPr lang="en-US" sz="3600" dirty="0" smtClean="0"/>
              <a:t> </a:t>
            </a:r>
            <a:r>
              <a:rPr lang="en-US" sz="3600" dirty="0" err="1" smtClean="0"/>
              <a:t>individu</a:t>
            </a:r>
            <a:r>
              <a:rPr lang="en-US" sz="3600" dirty="0" smtClean="0"/>
              <a:t> </a:t>
            </a:r>
            <a:r>
              <a:rPr lang="en-US" sz="3600" dirty="0" err="1" smtClean="0"/>
              <a:t>dibedakan</a:t>
            </a:r>
            <a:r>
              <a:rPr lang="en-US" sz="3600" dirty="0" smtClean="0"/>
              <a:t> </a:t>
            </a:r>
            <a:r>
              <a:rPr lang="en-US" sz="3600" dirty="0" err="1" smtClean="0"/>
              <a:t>dengan</a:t>
            </a:r>
            <a:r>
              <a:rPr lang="en-US" sz="3600" dirty="0" smtClean="0"/>
              <a:t> yang lain, </a:t>
            </a:r>
            <a:r>
              <a:rPr lang="en-US" sz="3600" dirty="0" err="1" smtClean="0"/>
              <a:t>bisa</a:t>
            </a:r>
            <a:r>
              <a:rPr lang="en-US" sz="3600" dirty="0" smtClean="0"/>
              <a:t> </a:t>
            </a:r>
            <a:r>
              <a:rPr lang="en-US" sz="3600" dirty="0" err="1" smtClean="0"/>
              <a:t>sangat</a:t>
            </a:r>
            <a:r>
              <a:rPr lang="en-US" sz="3600" dirty="0" smtClean="0"/>
              <a:t> “</a:t>
            </a:r>
            <a:r>
              <a:rPr lang="en-US" sz="3600" dirty="0" err="1" smtClean="0"/>
              <a:t>kasar</a:t>
            </a:r>
            <a:r>
              <a:rPr lang="en-US" sz="3600" dirty="0" smtClean="0"/>
              <a:t>”  </a:t>
            </a:r>
            <a:r>
              <a:rPr lang="en-US" sz="3600" dirty="0" err="1" smtClean="0"/>
              <a:t>atau</a:t>
            </a:r>
            <a:r>
              <a:rPr lang="en-US" sz="3600" dirty="0" smtClean="0"/>
              <a:t> </a:t>
            </a:r>
            <a:r>
              <a:rPr lang="en-US" sz="3600" dirty="0" err="1" smtClean="0"/>
              <a:t>sangat</a:t>
            </a:r>
            <a:r>
              <a:rPr lang="en-US" sz="3600" dirty="0" smtClean="0"/>
              <a:t> </a:t>
            </a:r>
            <a:r>
              <a:rPr lang="en-US" sz="3600" dirty="0" err="1" smtClean="0"/>
              <a:t>teliti</a:t>
            </a:r>
            <a:r>
              <a:rPr lang="en-US" sz="3600" dirty="0" smtClean="0"/>
              <a:t>.</a:t>
            </a:r>
          </a:p>
          <a:p>
            <a:r>
              <a:rPr lang="en-US" sz="3600" dirty="0" err="1" smtClean="0"/>
              <a:t>Ada</a:t>
            </a:r>
            <a:r>
              <a:rPr lang="en-US" sz="3600" dirty="0" smtClean="0"/>
              <a:t> 4 </a:t>
            </a:r>
            <a:r>
              <a:rPr lang="en-US" sz="3600" dirty="0" err="1" smtClean="0"/>
              <a:t>skala</a:t>
            </a:r>
            <a:r>
              <a:rPr lang="en-US" sz="3600" dirty="0" smtClean="0"/>
              <a:t> :  nominal, ordinal, interval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rasio</a:t>
            </a:r>
            <a:endParaRPr lang="en-US" sz="3600" dirty="0" smtClean="0"/>
          </a:p>
          <a:p>
            <a:r>
              <a:rPr lang="en-US" sz="3600" dirty="0" smtClean="0"/>
              <a:t>Nominal   –------ </a:t>
            </a:r>
            <a:r>
              <a:rPr lang="en-US" sz="3600" dirty="0" err="1" smtClean="0"/>
              <a:t>makin</a:t>
            </a:r>
            <a:r>
              <a:rPr lang="en-US" sz="3600" dirty="0" smtClean="0"/>
              <a:t> </a:t>
            </a:r>
            <a:r>
              <a:rPr lang="en-US" sz="3600" dirty="0" err="1" smtClean="0"/>
              <a:t>teliti</a:t>
            </a:r>
            <a:r>
              <a:rPr lang="en-US" sz="3600" dirty="0" smtClean="0"/>
              <a:t> ---</a:t>
            </a:r>
            <a:r>
              <a:rPr lang="en-US" sz="3600" dirty="0" smtClean="0">
                <a:sym typeface="Wingdings" pitchFamily="2" charset="2"/>
              </a:rPr>
              <a:t> </a:t>
            </a:r>
            <a:r>
              <a:rPr lang="en-US" sz="3600" dirty="0" err="1" smtClean="0">
                <a:sym typeface="Wingdings" pitchFamily="2" charset="2"/>
              </a:rPr>
              <a:t>rasio</a:t>
            </a:r>
            <a:endParaRPr lang="en-US" sz="3600" dirty="0" smtClean="0"/>
          </a:p>
          <a:p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Skala</a:t>
            </a:r>
            <a:r>
              <a:rPr lang="en-US" b="1" dirty="0" smtClean="0"/>
              <a:t> Nominal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839200" cy="5145088"/>
          </a:xfrm>
        </p:spPr>
        <p:txBody>
          <a:bodyPr/>
          <a:lstStyle/>
          <a:p>
            <a:r>
              <a:rPr lang="en-US" sz="3600" dirty="0" err="1" smtClean="0"/>
              <a:t>Skala</a:t>
            </a:r>
            <a:r>
              <a:rPr lang="en-US" sz="3600" dirty="0" smtClean="0"/>
              <a:t> nominal : </a:t>
            </a:r>
            <a:r>
              <a:rPr lang="en-US" sz="3600" dirty="0" err="1" smtClean="0"/>
              <a:t>memungkinkan</a:t>
            </a:r>
            <a:r>
              <a:rPr lang="en-US" sz="3600" dirty="0" smtClean="0"/>
              <a:t> </a:t>
            </a:r>
            <a:r>
              <a:rPr lang="en-US" sz="3600" dirty="0" err="1" smtClean="0"/>
              <a:t>peneliti</a:t>
            </a:r>
            <a:r>
              <a:rPr lang="en-US" sz="3600" dirty="0" smtClean="0"/>
              <a:t> </a:t>
            </a:r>
            <a:r>
              <a:rPr lang="en-US" sz="3600" dirty="0" err="1" smtClean="0"/>
              <a:t>menetapkan</a:t>
            </a:r>
            <a:r>
              <a:rPr lang="en-US" sz="3600" dirty="0" smtClean="0"/>
              <a:t> </a:t>
            </a:r>
            <a:r>
              <a:rPr lang="en-US" sz="3600" dirty="0" err="1" smtClean="0"/>
              <a:t>subyek</a:t>
            </a:r>
            <a:r>
              <a:rPr lang="en-US" sz="3600" dirty="0" smtClean="0"/>
              <a:t> </a:t>
            </a:r>
            <a:r>
              <a:rPr lang="en-US" sz="3600" dirty="0" err="1" smtClean="0"/>
              <a:t>ke</a:t>
            </a:r>
            <a:r>
              <a:rPr lang="en-US" sz="3600" dirty="0" smtClean="0"/>
              <a:t> </a:t>
            </a:r>
            <a:r>
              <a:rPr lang="en-US" sz="3600" dirty="0" err="1" smtClean="0"/>
              <a:t>dalam</a:t>
            </a:r>
            <a:r>
              <a:rPr lang="en-US" sz="3600" dirty="0" smtClean="0"/>
              <a:t> </a:t>
            </a:r>
            <a:r>
              <a:rPr lang="en-US" sz="3600" dirty="0" err="1" smtClean="0"/>
              <a:t>katagori</a:t>
            </a:r>
            <a:r>
              <a:rPr lang="en-US" sz="3600" dirty="0" smtClean="0"/>
              <a:t> </a:t>
            </a:r>
            <a:r>
              <a:rPr lang="en-US" sz="3600" dirty="0" err="1" smtClean="0"/>
              <a:t>tertentu</a:t>
            </a:r>
            <a:r>
              <a:rPr lang="en-US" sz="3600" dirty="0" smtClean="0"/>
              <a:t> yang </a:t>
            </a:r>
            <a:r>
              <a:rPr lang="en-US" sz="3600" i="1" dirty="0" smtClean="0"/>
              <a:t>mutually exclusive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i="1" dirty="0" smtClean="0"/>
              <a:t>collectively exhaustive</a:t>
            </a:r>
            <a:r>
              <a:rPr lang="en-US" sz="3600" dirty="0" smtClean="0"/>
              <a:t>.</a:t>
            </a:r>
          </a:p>
          <a:p>
            <a:r>
              <a:rPr lang="en-US" sz="3600" dirty="0" err="1" smtClean="0"/>
              <a:t>Skala</a:t>
            </a:r>
            <a:r>
              <a:rPr lang="en-US" sz="3600" dirty="0" smtClean="0"/>
              <a:t> nominal </a:t>
            </a:r>
            <a:r>
              <a:rPr lang="en-US" sz="3600" dirty="0" err="1" smtClean="0"/>
              <a:t>selalu</a:t>
            </a:r>
            <a:r>
              <a:rPr lang="en-US" sz="3600" dirty="0" smtClean="0"/>
              <a:t> </a:t>
            </a:r>
            <a:r>
              <a:rPr lang="en-US" sz="3600" dirty="0" err="1" smtClean="0"/>
              <a:t>digunakan</a:t>
            </a:r>
            <a:r>
              <a:rPr lang="en-US" sz="3600" dirty="0" smtClean="0"/>
              <a:t> </a:t>
            </a:r>
            <a:r>
              <a:rPr lang="en-US" sz="3600" dirty="0" err="1" smtClean="0"/>
              <a:t>untuk</a:t>
            </a:r>
            <a:r>
              <a:rPr lang="en-US" sz="3600" dirty="0" smtClean="0"/>
              <a:t> </a:t>
            </a:r>
            <a:r>
              <a:rPr lang="en-US" sz="3600" dirty="0" err="1" smtClean="0"/>
              <a:t>memperoleh</a:t>
            </a:r>
            <a:r>
              <a:rPr lang="en-US" sz="3600" dirty="0" smtClean="0"/>
              <a:t> data personal, </a:t>
            </a:r>
            <a:r>
              <a:rPr lang="en-US" sz="3600" dirty="0" err="1" smtClean="0"/>
              <a:t>seperti</a:t>
            </a:r>
            <a:r>
              <a:rPr lang="en-US" sz="3600" dirty="0" smtClean="0"/>
              <a:t> gender </a:t>
            </a:r>
            <a:r>
              <a:rPr lang="en-US" sz="3600" dirty="0" err="1" smtClean="0"/>
              <a:t>atau</a:t>
            </a:r>
            <a:r>
              <a:rPr lang="en-US" sz="3600" dirty="0" smtClean="0"/>
              <a:t> </a:t>
            </a:r>
            <a:r>
              <a:rPr lang="en-US" sz="3600" dirty="0" err="1" smtClean="0"/>
              <a:t>departemen</a:t>
            </a:r>
            <a:r>
              <a:rPr lang="en-US" sz="3600" dirty="0" smtClean="0"/>
              <a:t> </a:t>
            </a:r>
            <a:r>
              <a:rPr lang="en-US" sz="3600" dirty="0" err="1" smtClean="0"/>
              <a:t>dimana</a:t>
            </a:r>
            <a:r>
              <a:rPr lang="en-US" sz="3600" dirty="0" smtClean="0"/>
              <a:t> </a:t>
            </a:r>
            <a:r>
              <a:rPr lang="en-US" sz="3600" dirty="0" err="1" smtClean="0"/>
              <a:t>seseorang</a:t>
            </a:r>
            <a:r>
              <a:rPr lang="en-US" sz="3600" dirty="0" smtClean="0"/>
              <a:t> </a:t>
            </a:r>
            <a:r>
              <a:rPr lang="en-US" sz="3600" dirty="0" err="1" smtClean="0"/>
              <a:t>bekerja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762000" y="2057400"/>
            <a:ext cx="24384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Your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Gender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762000" y="2895600"/>
            <a:ext cx="457200" cy="3810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371600" y="2895600"/>
            <a:ext cx="1828800" cy="3810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Male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762000" y="3429000"/>
            <a:ext cx="457200" cy="3810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371600" y="3429000"/>
            <a:ext cx="1828800" cy="3810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Female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648200" y="2057400"/>
            <a:ext cx="32004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Your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Department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648200" y="2895600"/>
            <a:ext cx="647700" cy="3810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5410200" y="2895600"/>
            <a:ext cx="2438400" cy="3810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Production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648200" y="3429000"/>
            <a:ext cx="647700" cy="3810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410200" y="3429000"/>
            <a:ext cx="2438400" cy="3810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Sales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4648200" y="3962400"/>
            <a:ext cx="647700" cy="3810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5410200" y="3962400"/>
            <a:ext cx="2438400" cy="3810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Accounting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4648200" y="4495800"/>
            <a:ext cx="647700" cy="3810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5410200" y="4495800"/>
            <a:ext cx="2438400" cy="3810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Finance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4648200" y="4953000"/>
            <a:ext cx="647700" cy="3810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410200" y="4953000"/>
            <a:ext cx="2438400" cy="3810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Personnel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4648200" y="5486400"/>
            <a:ext cx="647700" cy="3810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410200" y="5486400"/>
            <a:ext cx="2438400" cy="3810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 &amp; D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4648200" y="6019800"/>
            <a:ext cx="647700" cy="3810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410200" y="6019800"/>
            <a:ext cx="2438400" cy="3810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Other (specify)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Skala</a:t>
            </a:r>
            <a:r>
              <a:rPr lang="en-US" b="1" dirty="0" smtClean="0"/>
              <a:t> Ordinal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839200" cy="3886200"/>
          </a:xfrm>
        </p:spPr>
        <p:txBody>
          <a:bodyPr/>
          <a:lstStyle/>
          <a:p>
            <a:r>
              <a:rPr lang="en-US" dirty="0" err="1" smtClean="0"/>
              <a:t>Skala</a:t>
            </a:r>
            <a:r>
              <a:rPr lang="en-US" dirty="0" smtClean="0"/>
              <a:t> ordinal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menetapkan</a:t>
            </a:r>
            <a:r>
              <a:rPr lang="en-US" dirty="0" smtClean="0"/>
              <a:t> </a:t>
            </a:r>
            <a:r>
              <a:rPr lang="en-US" dirty="0" err="1" smtClean="0"/>
              <a:t>katagori</a:t>
            </a:r>
            <a:r>
              <a:rPr lang="en-US" dirty="0" smtClean="0"/>
              <a:t>, </a:t>
            </a:r>
            <a:r>
              <a:rPr lang="en-US" dirty="0" err="1" smtClean="0"/>
              <a:t>tetatpi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memberi</a:t>
            </a:r>
            <a:r>
              <a:rPr lang="en-US" dirty="0" smtClean="0"/>
              <a:t> </a:t>
            </a:r>
            <a:r>
              <a:rPr lang="en-US" dirty="0" err="1" smtClean="0"/>
              <a:t>urutan</a:t>
            </a:r>
            <a:r>
              <a:rPr lang="en-US" dirty="0" smtClean="0"/>
              <a:t> (rank)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kriteria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Skala</a:t>
            </a:r>
            <a:r>
              <a:rPr lang="en-US" dirty="0" smtClean="0"/>
              <a:t> Ordinal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memberi</a:t>
            </a:r>
            <a:r>
              <a:rPr lang="en-US" dirty="0" smtClean="0"/>
              <a:t> </a:t>
            </a:r>
            <a:r>
              <a:rPr lang="en-US" dirty="0" err="1" smtClean="0"/>
              <a:t>urutan</a:t>
            </a:r>
            <a:r>
              <a:rPr lang="en-US" dirty="0" smtClean="0"/>
              <a:t> </a:t>
            </a:r>
            <a:r>
              <a:rPr lang="en-US" dirty="0" err="1" smtClean="0"/>
              <a:t>preferensi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kegunaan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Skala</a:t>
            </a:r>
            <a:r>
              <a:rPr lang="en-US" dirty="0" smtClean="0"/>
              <a:t> Ordinal 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mengurutkan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, </a:t>
            </a:r>
            <a:r>
              <a:rPr lang="en-US" dirty="0" err="1" smtClean="0"/>
              <a:t>objek</a:t>
            </a:r>
            <a:r>
              <a:rPr lang="en-US" dirty="0" smtClean="0"/>
              <a:t>, </a:t>
            </a:r>
            <a:r>
              <a:rPr lang="en-US" dirty="0" err="1" smtClean="0"/>
              <a:t>kejadian</a:t>
            </a:r>
            <a:r>
              <a:rPr lang="en-US" dirty="0" smtClean="0"/>
              <a:t>, </a:t>
            </a:r>
            <a:r>
              <a:rPr lang="en-US" dirty="0" err="1" smtClean="0"/>
              <a:t>dsb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1371600" y="1828800"/>
            <a:ext cx="6781800" cy="8382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Urutkan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5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karakteristik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dalam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pekerjaan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berdasarkan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tingkat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kepentingannya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bagi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Anda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6781800" y="2895600"/>
            <a:ext cx="1295400" cy="3810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371600" y="2895600"/>
            <a:ext cx="5105400" cy="3810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Interaksi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dengan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orang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lain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6781800" y="3429000"/>
            <a:ext cx="1295400" cy="3810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371600" y="3429000"/>
            <a:ext cx="5105400" cy="3810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Menggunakan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ketrampilan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berbeda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781800" y="3962400"/>
            <a:ext cx="1295400" cy="3810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371600" y="3962400"/>
            <a:ext cx="5105400" cy="3810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Menyelesaikan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pekerjaan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awal-akhir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781800" y="4495800"/>
            <a:ext cx="1295400" cy="3810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371600" y="4495800"/>
            <a:ext cx="5105400" cy="3810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Melayani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orang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lain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6781800" y="4953000"/>
            <a:ext cx="1295400" cy="3810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371600" y="4953000"/>
            <a:ext cx="5105400" cy="3810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Bekerja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mandiri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Skala</a:t>
            </a:r>
            <a:r>
              <a:rPr lang="en-US" b="1" dirty="0" smtClean="0"/>
              <a:t> Interval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93850"/>
            <a:ext cx="8839200" cy="5075238"/>
          </a:xfrm>
        </p:spPr>
        <p:txBody>
          <a:bodyPr/>
          <a:lstStyle/>
          <a:p>
            <a:r>
              <a:rPr lang="en-US" sz="2600" dirty="0" err="1" smtClean="0"/>
              <a:t>Skala</a:t>
            </a:r>
            <a:r>
              <a:rPr lang="en-US" sz="2600" dirty="0" smtClean="0"/>
              <a:t> interval </a:t>
            </a:r>
            <a:r>
              <a:rPr lang="en-US" sz="2600" dirty="0" err="1" smtClean="0"/>
              <a:t>memungkinkan</a:t>
            </a:r>
            <a:r>
              <a:rPr lang="en-US" sz="2600" dirty="0" smtClean="0"/>
              <a:t>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melakukan</a:t>
            </a:r>
            <a:r>
              <a:rPr lang="en-US" sz="2600" dirty="0" smtClean="0"/>
              <a:t> </a:t>
            </a:r>
            <a:r>
              <a:rPr lang="en-US" sz="2600" dirty="0" err="1" smtClean="0"/>
              <a:t>operasi</a:t>
            </a:r>
            <a:r>
              <a:rPr lang="en-US" sz="2600" dirty="0" smtClean="0"/>
              <a:t> </a:t>
            </a:r>
            <a:r>
              <a:rPr lang="en-US" sz="2600" dirty="0" err="1" smtClean="0"/>
              <a:t>aritmetik</a:t>
            </a:r>
            <a:r>
              <a:rPr lang="en-US" sz="2600" dirty="0" smtClean="0"/>
              <a:t> </a:t>
            </a:r>
            <a:r>
              <a:rPr lang="en-US" sz="2600" dirty="0" err="1" smtClean="0"/>
              <a:t>terhadap</a:t>
            </a:r>
            <a:r>
              <a:rPr lang="en-US" sz="2600" dirty="0" smtClean="0"/>
              <a:t> data yang </a:t>
            </a:r>
            <a:r>
              <a:rPr lang="en-US" sz="2600" dirty="0" err="1" smtClean="0"/>
              <a:t>dikumpulkan</a:t>
            </a:r>
            <a:r>
              <a:rPr lang="en-US" sz="2600" dirty="0" smtClean="0"/>
              <a:t> </a:t>
            </a:r>
            <a:r>
              <a:rPr lang="en-US" sz="2600" dirty="0" err="1" smtClean="0"/>
              <a:t>dari</a:t>
            </a:r>
            <a:r>
              <a:rPr lang="en-US" sz="2600" dirty="0" smtClean="0"/>
              <a:t> </a:t>
            </a:r>
            <a:r>
              <a:rPr lang="en-US" sz="2600" dirty="0" err="1" smtClean="0"/>
              <a:t>responden</a:t>
            </a:r>
            <a:r>
              <a:rPr lang="en-US" sz="2600" dirty="0" smtClean="0"/>
              <a:t>.</a:t>
            </a:r>
          </a:p>
          <a:p>
            <a:r>
              <a:rPr lang="en-US" sz="2600" dirty="0" err="1" smtClean="0"/>
              <a:t>Berbeda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skala</a:t>
            </a:r>
            <a:r>
              <a:rPr lang="en-US" sz="2600" dirty="0" smtClean="0"/>
              <a:t> nominal yang </a:t>
            </a:r>
            <a:r>
              <a:rPr lang="en-US" sz="2600" dirty="0" err="1" smtClean="0"/>
              <a:t>hanya</a:t>
            </a:r>
            <a:r>
              <a:rPr lang="en-US" sz="2600" dirty="0" smtClean="0"/>
              <a:t> </a:t>
            </a:r>
            <a:r>
              <a:rPr lang="en-US" sz="2600" dirty="0" err="1" smtClean="0"/>
              <a:t>memungkinkan</a:t>
            </a:r>
            <a:r>
              <a:rPr lang="en-US" sz="2600" dirty="0" smtClean="0"/>
              <a:t> </a:t>
            </a:r>
            <a:r>
              <a:rPr lang="en-US" sz="2600" dirty="0" err="1" smtClean="0"/>
              <a:t>kita</a:t>
            </a:r>
            <a:r>
              <a:rPr lang="en-US" sz="2600" dirty="0" smtClean="0"/>
              <a:t> </a:t>
            </a:r>
            <a:r>
              <a:rPr lang="en-US" sz="2600" dirty="0" err="1" smtClean="0"/>
              <a:t>membedakan</a:t>
            </a:r>
            <a:r>
              <a:rPr lang="en-US" sz="2600" dirty="0" smtClean="0"/>
              <a:t> </a:t>
            </a:r>
            <a:r>
              <a:rPr lang="en-US" sz="2600" dirty="0" err="1" smtClean="0"/>
              <a:t>secara</a:t>
            </a:r>
            <a:r>
              <a:rPr lang="en-US" sz="2600" dirty="0" smtClean="0"/>
              <a:t> </a:t>
            </a:r>
            <a:r>
              <a:rPr lang="en-US" sz="2600" dirty="0" err="1" smtClean="0"/>
              <a:t>kualitatif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cara</a:t>
            </a:r>
            <a:r>
              <a:rPr lang="en-US" sz="2600" dirty="0" smtClean="0"/>
              <a:t> </a:t>
            </a:r>
            <a:r>
              <a:rPr lang="en-US" sz="2600" dirty="0" err="1" smtClean="0"/>
              <a:t>memberi</a:t>
            </a:r>
            <a:r>
              <a:rPr lang="en-US" sz="2600" dirty="0" smtClean="0"/>
              <a:t> </a:t>
            </a:r>
            <a:r>
              <a:rPr lang="en-US" sz="2600" dirty="0" err="1" smtClean="0"/>
              <a:t>kategori</a:t>
            </a:r>
            <a:r>
              <a:rPr lang="en-US" sz="2600" dirty="0" smtClean="0"/>
              <a:t> yang </a:t>
            </a:r>
            <a:r>
              <a:rPr lang="en-US" sz="2600" i="1" dirty="0" smtClean="0"/>
              <a:t>mutually exclusive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i="1" dirty="0" err="1" smtClean="0"/>
              <a:t>collectivelly</a:t>
            </a:r>
            <a:r>
              <a:rPr lang="en-US" sz="2600" i="1" dirty="0" smtClean="0"/>
              <a:t> exhaustive, </a:t>
            </a:r>
            <a:r>
              <a:rPr lang="en-US" sz="2600" dirty="0" err="1" smtClean="0"/>
              <a:t>skala</a:t>
            </a:r>
            <a:r>
              <a:rPr lang="en-US" sz="2600" dirty="0" smtClean="0"/>
              <a:t> interval </a:t>
            </a:r>
            <a:r>
              <a:rPr lang="en-US" sz="2600" dirty="0" err="1" smtClean="0"/>
              <a:t>memungkinkan</a:t>
            </a:r>
            <a:r>
              <a:rPr lang="en-US" sz="2600" dirty="0" smtClean="0"/>
              <a:t> </a:t>
            </a:r>
            <a:r>
              <a:rPr lang="en-US" sz="2600" dirty="0" err="1" smtClean="0"/>
              <a:t>kita</a:t>
            </a:r>
            <a:r>
              <a:rPr lang="en-US" sz="2600" dirty="0" smtClean="0"/>
              <a:t> </a:t>
            </a:r>
            <a:r>
              <a:rPr lang="en-US" sz="2600" dirty="0" err="1" smtClean="0"/>
              <a:t>mengukur</a:t>
            </a:r>
            <a:r>
              <a:rPr lang="en-US" sz="2600" dirty="0" smtClean="0"/>
              <a:t> </a:t>
            </a:r>
            <a:r>
              <a:rPr lang="en-US" sz="2600" dirty="0" err="1" smtClean="0"/>
              <a:t>jarak</a:t>
            </a:r>
            <a:r>
              <a:rPr lang="en-US" sz="2600" dirty="0" smtClean="0"/>
              <a:t> </a:t>
            </a:r>
            <a:r>
              <a:rPr lang="en-US" sz="2600" dirty="0" err="1" smtClean="0"/>
              <a:t>setiap</a:t>
            </a:r>
            <a:r>
              <a:rPr lang="en-US" sz="2600" dirty="0" smtClean="0"/>
              <a:t> </a:t>
            </a:r>
            <a:r>
              <a:rPr lang="en-US" sz="2600" dirty="0" err="1" smtClean="0"/>
              <a:t>dua</a:t>
            </a:r>
            <a:r>
              <a:rPr lang="en-US" sz="2600" dirty="0" smtClean="0"/>
              <a:t> </a:t>
            </a:r>
            <a:r>
              <a:rPr lang="en-US" sz="2600" dirty="0" err="1" smtClean="0"/>
              <a:t>titik</a:t>
            </a:r>
            <a:r>
              <a:rPr lang="en-US" sz="2600" dirty="0" smtClean="0"/>
              <a:t> </a:t>
            </a:r>
            <a:r>
              <a:rPr lang="en-US" sz="2600" dirty="0" err="1" smtClean="0"/>
              <a:t>pada</a:t>
            </a:r>
            <a:r>
              <a:rPr lang="en-US" sz="2600" dirty="0" smtClean="0"/>
              <a:t> </a:t>
            </a:r>
            <a:r>
              <a:rPr lang="en-US" sz="2600" dirty="0" err="1" smtClean="0"/>
              <a:t>skala</a:t>
            </a:r>
            <a:r>
              <a:rPr lang="en-US" sz="2600" dirty="0" smtClean="0"/>
              <a:t>.</a:t>
            </a:r>
          </a:p>
          <a:p>
            <a:r>
              <a:rPr lang="en-US" sz="2600" dirty="0" err="1" smtClean="0"/>
              <a:t>Skala</a:t>
            </a:r>
            <a:r>
              <a:rPr lang="en-US" sz="2600" dirty="0" smtClean="0"/>
              <a:t> interval </a:t>
            </a:r>
            <a:r>
              <a:rPr lang="en-US" sz="2600" dirty="0" err="1" smtClean="0"/>
              <a:t>igunakan</a:t>
            </a:r>
            <a:r>
              <a:rPr lang="en-US" sz="2600" dirty="0" smtClean="0"/>
              <a:t> </a:t>
            </a:r>
            <a:r>
              <a:rPr lang="en-US" sz="2600" dirty="0" err="1" smtClean="0"/>
              <a:t>ketika</a:t>
            </a:r>
            <a:r>
              <a:rPr lang="en-US" sz="2600" dirty="0" smtClean="0"/>
              <a:t> </a:t>
            </a:r>
            <a:r>
              <a:rPr lang="en-US" sz="2600" dirty="0" err="1" smtClean="0"/>
              <a:t>repson</a:t>
            </a:r>
            <a:r>
              <a:rPr lang="en-US" sz="2600" dirty="0" smtClean="0"/>
              <a:t> </a:t>
            </a:r>
            <a:r>
              <a:rPr lang="en-US" sz="2600" dirty="0" err="1" smtClean="0"/>
              <a:t>dari</a:t>
            </a:r>
            <a:r>
              <a:rPr lang="en-US" sz="2600" dirty="0" smtClean="0"/>
              <a:t> </a:t>
            </a:r>
            <a:r>
              <a:rPr lang="en-US" sz="2600" dirty="0" err="1" smtClean="0"/>
              <a:t>berbagai</a:t>
            </a:r>
            <a:r>
              <a:rPr lang="en-US" sz="2600" dirty="0" smtClean="0"/>
              <a:t> </a:t>
            </a:r>
            <a:r>
              <a:rPr lang="en-US" sz="2600" dirty="0" err="1" smtClean="0"/>
              <a:t>butir</a:t>
            </a:r>
            <a:r>
              <a:rPr lang="en-US" sz="2600" dirty="0" smtClean="0"/>
              <a:t> yang </a:t>
            </a:r>
            <a:r>
              <a:rPr lang="en-US" sz="2600" dirty="0" err="1" smtClean="0"/>
              <a:t>mengukur</a:t>
            </a:r>
            <a:r>
              <a:rPr lang="en-US" sz="2600" dirty="0" smtClean="0"/>
              <a:t> </a:t>
            </a:r>
            <a:r>
              <a:rPr lang="en-US" sz="2600" dirty="0" err="1" smtClean="0"/>
              <a:t>variabel</a:t>
            </a:r>
            <a:r>
              <a:rPr lang="en-US" sz="2600" dirty="0" smtClean="0"/>
              <a:t> </a:t>
            </a:r>
            <a:r>
              <a:rPr lang="en-US" sz="2600" dirty="0" err="1" smtClean="0"/>
              <a:t>dapat</a:t>
            </a:r>
            <a:r>
              <a:rPr lang="en-US" sz="2600" dirty="0" smtClean="0"/>
              <a:t> </a:t>
            </a:r>
            <a:r>
              <a:rPr lang="en-US" sz="2600" dirty="0" err="1" smtClean="0"/>
              <a:t>dibagi</a:t>
            </a:r>
            <a:r>
              <a:rPr lang="en-US" sz="2600" dirty="0" smtClean="0"/>
              <a:t> </a:t>
            </a:r>
            <a:r>
              <a:rPr lang="en-US" sz="2600" dirty="0" err="1" smtClean="0"/>
              <a:t>menjadi</a:t>
            </a:r>
            <a:r>
              <a:rPr lang="en-US" sz="2600" dirty="0" smtClean="0"/>
              <a:t> </a:t>
            </a:r>
            <a:r>
              <a:rPr lang="en-US" sz="2600" dirty="0" err="1" smtClean="0"/>
              <a:t>beberapa</a:t>
            </a:r>
            <a:r>
              <a:rPr lang="en-US" sz="2600" dirty="0" smtClean="0"/>
              <a:t> </a:t>
            </a:r>
            <a:r>
              <a:rPr lang="en-US" sz="2600" dirty="0" err="1" smtClean="0"/>
              <a:t>skala</a:t>
            </a:r>
            <a:r>
              <a:rPr lang="en-US" sz="2600" dirty="0" smtClean="0"/>
              <a:t>, </a:t>
            </a:r>
            <a:r>
              <a:rPr lang="en-US" sz="2600" dirty="0" err="1" smtClean="0"/>
              <a:t>misalnya</a:t>
            </a:r>
            <a:r>
              <a:rPr lang="en-US" sz="2600" dirty="0" smtClean="0"/>
              <a:t> 5 </a:t>
            </a:r>
            <a:r>
              <a:rPr lang="en-US" sz="2600" dirty="0" err="1" smtClean="0"/>
              <a:t>skala</a:t>
            </a:r>
            <a:r>
              <a:rPr lang="en-US" sz="2600" dirty="0" smtClean="0"/>
              <a:t> </a:t>
            </a:r>
            <a:r>
              <a:rPr lang="en-US" sz="2600" dirty="0" err="1" smtClean="0"/>
              <a:t>atau</a:t>
            </a:r>
            <a:r>
              <a:rPr lang="en-US" sz="2600" dirty="0" smtClean="0"/>
              <a:t> 7 </a:t>
            </a:r>
            <a:r>
              <a:rPr lang="en-US" sz="2600" dirty="0" err="1" smtClean="0"/>
              <a:t>skala</a:t>
            </a:r>
            <a:r>
              <a:rPr lang="en-US" sz="2600" dirty="0" smtClean="0"/>
              <a:t>.</a:t>
            </a:r>
            <a:br>
              <a:rPr lang="en-US" sz="2600" dirty="0" smtClean="0"/>
            </a:br>
            <a:endParaRPr lang="en-US" sz="2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: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609600" y="1524000"/>
            <a:ext cx="4267200" cy="5334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Pernyataan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029200" y="1524000"/>
            <a:ext cx="685800" cy="5334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6553200" y="1524000"/>
            <a:ext cx="685800" cy="5334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3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5791200" y="1524000"/>
            <a:ext cx="685800" cy="5334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2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315200" y="1524000"/>
            <a:ext cx="685800" cy="5334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8077200" y="1524000"/>
            <a:ext cx="685800" cy="5334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609600" y="2209800"/>
            <a:ext cx="4267200" cy="5334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My job offers me a chance to test my self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and my abilities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5029200" y="2209800"/>
            <a:ext cx="685800" cy="5334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6553200" y="2209800"/>
            <a:ext cx="685800" cy="5334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5791200" y="2209800"/>
            <a:ext cx="685800" cy="5334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7315200" y="2209800"/>
            <a:ext cx="685800" cy="5334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8077200" y="2209800"/>
            <a:ext cx="685800" cy="5334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609600" y="2895600"/>
            <a:ext cx="4267200" cy="5334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000" dirty="0" smtClean="0"/>
              <a:t>Mastering this job meant a lot to me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5029200" y="2895600"/>
            <a:ext cx="685800" cy="5334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6553200" y="2895600"/>
            <a:ext cx="685800" cy="5334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5791200" y="2895600"/>
            <a:ext cx="685800" cy="5334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7315200" y="2895600"/>
            <a:ext cx="685800" cy="5334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8077200" y="2895600"/>
            <a:ext cx="685800" cy="5334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609600" y="3581400"/>
            <a:ext cx="4267200" cy="5334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Doing this job well is a reward in itself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5029200" y="3581400"/>
            <a:ext cx="685800" cy="5334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6553200" y="3581400"/>
            <a:ext cx="685800" cy="5334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5791200" y="3581400"/>
            <a:ext cx="685800" cy="5334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7315200" y="3581400"/>
            <a:ext cx="685800" cy="5334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8077200" y="3581400"/>
            <a:ext cx="685800" cy="5334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609600" y="4267200"/>
            <a:ext cx="4267200" cy="10668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/>
              <a:t>Considering the time spent on the job,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 feel thoroughly familiar with my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taks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/>
              <a:t>And responsibility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029200" y="4267200"/>
            <a:ext cx="685800" cy="10668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6553200" y="4267200"/>
            <a:ext cx="685800" cy="10668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791200" y="4267200"/>
            <a:ext cx="685800" cy="10668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7315200" y="4267200"/>
            <a:ext cx="685800" cy="10668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8077200" y="4267200"/>
            <a:ext cx="685800" cy="10668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609600" y="5791200"/>
            <a:ext cx="8077200" cy="914400"/>
          </a:xfrm>
          <a:prstGeom prst="rect">
            <a:avLst/>
          </a:prstGeom>
          <a:noFill/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 = strongly disagree, 2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= disagree, 3 = neither agree nor disagree, 4 = agree,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/>
              <a:t>5 = strongly agree</a:t>
            </a:r>
            <a:endParaRPr kumimoji="0" lang="en-US" sz="2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Skala</a:t>
            </a:r>
            <a:r>
              <a:rPr lang="en-US" b="1" dirty="0" smtClean="0"/>
              <a:t> Ratio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93850"/>
            <a:ext cx="8677275" cy="5075238"/>
          </a:xfrm>
        </p:spPr>
        <p:txBody>
          <a:bodyPr/>
          <a:lstStyle/>
          <a:p>
            <a:r>
              <a:rPr lang="en-US" sz="3600" dirty="0" err="1" smtClean="0"/>
              <a:t>Skala</a:t>
            </a:r>
            <a:r>
              <a:rPr lang="en-US" sz="3600" dirty="0" smtClean="0"/>
              <a:t> </a:t>
            </a:r>
            <a:r>
              <a:rPr lang="en-US" sz="3600" dirty="0" err="1" smtClean="0"/>
              <a:t>Rasio</a:t>
            </a:r>
            <a:r>
              <a:rPr lang="en-US" sz="3600" dirty="0" smtClean="0"/>
              <a:t> </a:t>
            </a:r>
            <a:r>
              <a:rPr lang="en-US" sz="3600" dirty="0" err="1" smtClean="0"/>
              <a:t>mengatasi</a:t>
            </a:r>
            <a:r>
              <a:rPr lang="en-US" sz="3600" dirty="0" smtClean="0"/>
              <a:t> </a:t>
            </a:r>
            <a:r>
              <a:rPr lang="en-US" sz="3600" dirty="0" err="1" smtClean="0"/>
              <a:t>kekurangan</a:t>
            </a:r>
            <a:r>
              <a:rPr lang="en-US" sz="3600" dirty="0" smtClean="0"/>
              <a:t> </a:t>
            </a:r>
            <a:r>
              <a:rPr lang="en-US" sz="3600" dirty="0" err="1" smtClean="0"/>
              <a:t>dari</a:t>
            </a:r>
            <a:r>
              <a:rPr lang="en-US" sz="3600" dirty="0" smtClean="0"/>
              <a:t> </a:t>
            </a:r>
            <a:r>
              <a:rPr lang="en-US" sz="3600" dirty="0" err="1" smtClean="0"/>
              <a:t>titik</a:t>
            </a:r>
            <a:r>
              <a:rPr lang="en-US" sz="3600" dirty="0" smtClean="0"/>
              <a:t> origin </a:t>
            </a:r>
            <a:r>
              <a:rPr lang="en-US" sz="3600" dirty="0" err="1" smtClean="0"/>
              <a:t>suatu</a:t>
            </a:r>
            <a:r>
              <a:rPr lang="en-US" sz="3600" dirty="0" smtClean="0"/>
              <a:t> </a:t>
            </a:r>
            <a:r>
              <a:rPr lang="en-US" sz="3600" dirty="0" err="1" smtClean="0"/>
              <a:t>skala</a:t>
            </a:r>
            <a:r>
              <a:rPr lang="en-US" sz="3600" dirty="0" smtClean="0"/>
              <a:t> interval, yang </a:t>
            </a:r>
            <a:r>
              <a:rPr lang="en-US" sz="3600" dirty="0" err="1" smtClean="0"/>
              <a:t>artinya</a:t>
            </a:r>
            <a:r>
              <a:rPr lang="en-US" sz="3600" dirty="0" smtClean="0"/>
              <a:t> </a:t>
            </a:r>
            <a:r>
              <a:rPr lang="en-US" sz="3600" dirty="0" err="1" smtClean="0"/>
              <a:t>skala</a:t>
            </a:r>
            <a:r>
              <a:rPr lang="en-US" sz="3600" dirty="0" smtClean="0"/>
              <a:t> interval </a:t>
            </a:r>
            <a:r>
              <a:rPr lang="en-US" sz="3600" dirty="0" err="1" smtClean="0"/>
              <a:t>mempunyai</a:t>
            </a:r>
            <a:r>
              <a:rPr lang="en-US" sz="3600" dirty="0" smtClean="0"/>
              <a:t> </a:t>
            </a:r>
            <a:r>
              <a:rPr lang="en-US" sz="3600" dirty="0" err="1" smtClean="0"/>
              <a:t>titik</a:t>
            </a:r>
            <a:r>
              <a:rPr lang="en-US" sz="3600" dirty="0" smtClean="0"/>
              <a:t> </a:t>
            </a:r>
            <a:r>
              <a:rPr lang="en-US" sz="3600" dirty="0" err="1" smtClean="0"/>
              <a:t>awal</a:t>
            </a:r>
            <a:r>
              <a:rPr lang="en-US" sz="3600" dirty="0" smtClean="0"/>
              <a:t> </a:t>
            </a:r>
            <a:r>
              <a:rPr lang="en-US" sz="3600" dirty="0" err="1" smtClean="0"/>
              <a:t>nol</a:t>
            </a:r>
            <a:r>
              <a:rPr lang="en-US" sz="3600" dirty="0" smtClean="0"/>
              <a:t>, </a:t>
            </a:r>
            <a:r>
              <a:rPr lang="en-US" sz="3600" dirty="0" err="1" smtClean="0"/>
              <a:t>sesuatu</a:t>
            </a:r>
            <a:r>
              <a:rPr lang="en-US" sz="3600" dirty="0" smtClean="0"/>
              <a:t> </a:t>
            </a:r>
            <a:r>
              <a:rPr lang="en-US" sz="3600" dirty="0" err="1" smtClean="0"/>
              <a:t>ukuran</a:t>
            </a:r>
            <a:r>
              <a:rPr lang="en-US" sz="3600" dirty="0" smtClean="0"/>
              <a:t> </a:t>
            </a:r>
            <a:r>
              <a:rPr lang="en-US" sz="3600" dirty="0" err="1" smtClean="0"/>
              <a:t>titik</a:t>
            </a:r>
            <a:r>
              <a:rPr lang="en-US" sz="3600" dirty="0" smtClean="0"/>
              <a:t> yang </a:t>
            </a:r>
            <a:r>
              <a:rPr lang="en-US" sz="3600" dirty="0" err="1" smtClean="0"/>
              <a:t>sangat</a:t>
            </a:r>
            <a:r>
              <a:rPr lang="en-US" sz="3600" dirty="0" smtClean="0"/>
              <a:t> </a:t>
            </a:r>
            <a:r>
              <a:rPr lang="en-US" sz="3600" dirty="0" err="1" smtClean="0"/>
              <a:t>berarti</a:t>
            </a:r>
            <a:r>
              <a:rPr lang="en-US" sz="3600" dirty="0" smtClean="0"/>
              <a:t>.</a:t>
            </a:r>
          </a:p>
          <a:p>
            <a:r>
              <a:rPr lang="en-US" sz="3600" dirty="0" err="1" smtClean="0"/>
              <a:t>Skala</a:t>
            </a:r>
            <a:r>
              <a:rPr lang="en-US" sz="3600" dirty="0" smtClean="0"/>
              <a:t> </a:t>
            </a:r>
            <a:r>
              <a:rPr lang="en-US" sz="3600" dirty="0" err="1" smtClean="0"/>
              <a:t>rasio</a:t>
            </a:r>
            <a:r>
              <a:rPr lang="en-US" sz="3600" dirty="0" smtClean="0"/>
              <a:t> </a:t>
            </a:r>
            <a:r>
              <a:rPr lang="en-US" sz="3600" dirty="0" err="1" smtClean="0"/>
              <a:t>biasanya</a:t>
            </a:r>
            <a:r>
              <a:rPr lang="en-US" sz="3600" dirty="0" smtClean="0"/>
              <a:t> </a:t>
            </a:r>
            <a:r>
              <a:rPr lang="en-US" sz="3600" dirty="0" err="1" smtClean="0"/>
              <a:t>digunakan</a:t>
            </a:r>
            <a:r>
              <a:rPr lang="en-US" sz="3600" dirty="0" smtClean="0"/>
              <a:t> </a:t>
            </a:r>
            <a:r>
              <a:rPr lang="en-US" sz="3600" dirty="0" err="1" smtClean="0"/>
              <a:t>di</a:t>
            </a:r>
            <a:r>
              <a:rPr lang="en-US" sz="3600" dirty="0" smtClean="0"/>
              <a:t> </a:t>
            </a:r>
            <a:r>
              <a:rPr lang="en-US" sz="3600" dirty="0" err="1" smtClean="0"/>
              <a:t>penelitian</a:t>
            </a:r>
            <a:r>
              <a:rPr lang="en-US" sz="3600" dirty="0" smtClean="0"/>
              <a:t> </a:t>
            </a:r>
            <a:r>
              <a:rPr lang="en-US" sz="3600" dirty="0" err="1" smtClean="0"/>
              <a:t>organisasi</a:t>
            </a:r>
            <a:r>
              <a:rPr lang="en-US" sz="3600" dirty="0" smtClean="0"/>
              <a:t> </a:t>
            </a:r>
            <a:r>
              <a:rPr lang="en-US" sz="3600" dirty="0" err="1" smtClean="0"/>
              <a:t>ketika</a:t>
            </a:r>
            <a:r>
              <a:rPr lang="en-US" sz="3600" dirty="0" smtClean="0"/>
              <a:t> </a:t>
            </a:r>
            <a:r>
              <a:rPr lang="en-US" sz="3600" dirty="0" err="1" smtClean="0"/>
              <a:t>jumlah</a:t>
            </a:r>
            <a:r>
              <a:rPr lang="en-US" sz="3600" dirty="0" smtClean="0"/>
              <a:t> </a:t>
            </a:r>
            <a:r>
              <a:rPr lang="en-US" sz="3600" dirty="0" err="1" smtClean="0"/>
              <a:t>pasti</a:t>
            </a:r>
            <a:r>
              <a:rPr lang="en-US" sz="3600" dirty="0" smtClean="0"/>
              <a:t> </a:t>
            </a:r>
            <a:r>
              <a:rPr lang="en-US" sz="3600" dirty="0" err="1" smtClean="0"/>
              <a:t>suatu</a:t>
            </a:r>
            <a:r>
              <a:rPr lang="en-US" sz="3600" dirty="0" smtClean="0"/>
              <a:t> </a:t>
            </a:r>
            <a:r>
              <a:rPr lang="en-US" sz="3600" dirty="0" err="1" smtClean="0"/>
              <a:t>faktor</a:t>
            </a:r>
            <a:r>
              <a:rPr lang="en-US" sz="3600" dirty="0" smtClean="0"/>
              <a:t> </a:t>
            </a:r>
            <a:r>
              <a:rPr lang="en-US" sz="3600" dirty="0" err="1" smtClean="0"/>
              <a:t>obyektif</a:t>
            </a:r>
            <a:r>
              <a:rPr lang="en-US" sz="3600" dirty="0" smtClean="0"/>
              <a:t> </a:t>
            </a:r>
            <a:r>
              <a:rPr lang="en-US" sz="3600" dirty="0" err="1" smtClean="0"/>
              <a:t>ditentukan</a:t>
            </a:r>
            <a:r>
              <a:rPr lang="en-US" sz="3600" dirty="0" smtClean="0"/>
              <a:t>.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Karakteristik</a:t>
            </a:r>
            <a:r>
              <a:rPr lang="en-US" b="1" dirty="0" smtClean="0"/>
              <a:t>  </a:t>
            </a:r>
            <a:r>
              <a:rPr lang="en-US" b="1" dirty="0" err="1" smtClean="0"/>
              <a:t>Skala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2209800"/>
            <a:ext cx="17526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Skala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2971800" y="2209800"/>
            <a:ext cx="14478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Perbedaan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495800" y="2209800"/>
            <a:ext cx="11430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Urutan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715000" y="2209800"/>
            <a:ext cx="11430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Jarak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934200" y="2209800"/>
            <a:ext cx="11430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Asal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Unik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2971800"/>
            <a:ext cx="17526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Nominal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990600" y="3657600"/>
            <a:ext cx="17526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Ordinal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990600" y="4343400"/>
            <a:ext cx="17526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Interval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5029200"/>
            <a:ext cx="17526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Rasio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971800" y="2971800"/>
            <a:ext cx="14478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Yes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2971800" y="3657600"/>
            <a:ext cx="14478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Yes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971800" y="4343400"/>
            <a:ext cx="14478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Yes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971800" y="5029200"/>
            <a:ext cx="14478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Yes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495800" y="2971800"/>
            <a:ext cx="11430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4495800" y="3657600"/>
            <a:ext cx="11430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Yes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4495800" y="4343400"/>
            <a:ext cx="11430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Yes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4495800" y="5029200"/>
            <a:ext cx="11430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Yes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5715000" y="2971800"/>
            <a:ext cx="11430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5715000" y="3657600"/>
            <a:ext cx="11430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5715000" y="4343400"/>
            <a:ext cx="11430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Yes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5715000" y="5029200"/>
            <a:ext cx="11430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Yes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6934200" y="2971800"/>
            <a:ext cx="11430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6934200" y="3657600"/>
            <a:ext cx="11430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6934200" y="4343400"/>
            <a:ext cx="11430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6934200" y="5029200"/>
            <a:ext cx="11430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Yes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4343400" y="3306170"/>
            <a:ext cx="4419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kumimoji="1" lang="en-US" dirty="0" err="1" smtClean="0">
                <a:solidFill>
                  <a:schemeClr val="tx2"/>
                </a:solidFill>
                <a:latin typeface="Tahoma" charset="0"/>
              </a:rPr>
              <a:t>Pertemuan</a:t>
            </a:r>
            <a:r>
              <a:rPr kumimoji="1" lang="en-US" dirty="0" smtClean="0">
                <a:solidFill>
                  <a:schemeClr val="tx2"/>
                </a:solidFill>
                <a:latin typeface="Tahoma" charset="0"/>
              </a:rPr>
              <a:t> </a:t>
            </a:r>
            <a:r>
              <a:rPr kumimoji="1" lang="en-US" dirty="0" err="1" smtClean="0">
                <a:solidFill>
                  <a:schemeClr val="tx2"/>
                </a:solidFill>
                <a:latin typeface="Tahoma" charset="0"/>
              </a:rPr>
              <a:t>Keenam</a:t>
            </a:r>
            <a:endParaRPr kumimoji="1" lang="en-US" dirty="0" smtClean="0">
              <a:solidFill>
                <a:schemeClr val="tx2"/>
              </a:solidFill>
              <a:latin typeface="Tahoma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b="1" dirty="0" err="1">
                <a:solidFill>
                  <a:schemeClr val="tx2"/>
                </a:solidFill>
                <a:latin typeface="Tahoma" charset="0"/>
              </a:rPr>
              <a:t>Pengukuran</a:t>
            </a:r>
            <a:r>
              <a:rPr kumimoji="1" lang="en-US" b="1" dirty="0">
                <a:solidFill>
                  <a:schemeClr val="tx2"/>
                </a:solidFill>
                <a:latin typeface="Tahoma" charset="0"/>
              </a:rPr>
              <a:t> </a:t>
            </a:r>
            <a:r>
              <a:rPr kumimoji="1" lang="en-US" b="1" dirty="0" err="1">
                <a:solidFill>
                  <a:schemeClr val="tx2"/>
                </a:solidFill>
                <a:latin typeface="Tahoma" charset="0"/>
              </a:rPr>
              <a:t>Variabel</a:t>
            </a:r>
            <a:r>
              <a:rPr kumimoji="1" lang="en-US" b="1" dirty="0">
                <a:solidFill>
                  <a:schemeClr val="tx2"/>
                </a:solidFill>
                <a:latin typeface="Tahoma" charset="0"/>
              </a:rPr>
              <a:t> : </a:t>
            </a:r>
            <a:r>
              <a:rPr kumimoji="1" lang="en-US" b="1" dirty="0" err="1">
                <a:solidFill>
                  <a:schemeClr val="tx2"/>
                </a:solidFill>
                <a:latin typeface="Tahoma" charset="0"/>
              </a:rPr>
              <a:t>Definisi</a:t>
            </a:r>
            <a:r>
              <a:rPr kumimoji="1" lang="en-US" b="1" dirty="0">
                <a:solidFill>
                  <a:schemeClr val="tx2"/>
                </a:solidFill>
                <a:latin typeface="Tahoma" charset="0"/>
              </a:rPr>
              <a:t> </a:t>
            </a:r>
            <a:r>
              <a:rPr kumimoji="1" lang="en-US" b="1" dirty="0" err="1">
                <a:solidFill>
                  <a:schemeClr val="tx2"/>
                </a:solidFill>
                <a:latin typeface="Tahoma" charset="0"/>
              </a:rPr>
              <a:t>Operasional</a:t>
            </a:r>
            <a:r>
              <a:rPr kumimoji="1" lang="en-US" b="1" dirty="0">
                <a:solidFill>
                  <a:schemeClr val="tx2"/>
                </a:solidFill>
                <a:latin typeface="Tahoma" charset="0"/>
              </a:rPr>
              <a:t/>
            </a:r>
            <a:br>
              <a:rPr kumimoji="1" lang="en-US" b="1" dirty="0">
                <a:solidFill>
                  <a:schemeClr val="tx2"/>
                </a:solidFill>
                <a:latin typeface="Tahoma" charset="0"/>
              </a:rPr>
            </a:br>
            <a:endParaRPr lang="id-ID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 rot="3153608">
            <a:off x="-224611" y="5377236"/>
            <a:ext cx="4419600" cy="106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kumimoji="1" lang="en-US" b="1" dirty="0" err="1" smtClean="0">
                <a:solidFill>
                  <a:schemeClr val="tx2"/>
                </a:solidFill>
                <a:latin typeface="Tahoma" charset="0"/>
              </a:rPr>
              <a:t>Karsam</a:t>
            </a:r>
            <a:r>
              <a:rPr kumimoji="1" lang="en-US" b="1" dirty="0" smtClean="0">
                <a:solidFill>
                  <a:schemeClr val="tx2"/>
                </a:solidFill>
                <a:latin typeface="Tahoma" charset="0"/>
              </a:rPr>
              <a:t> </a:t>
            </a:r>
            <a:r>
              <a:rPr kumimoji="1" lang="en-US" b="1" dirty="0" err="1" smtClean="0">
                <a:solidFill>
                  <a:schemeClr val="tx2"/>
                </a:solidFill>
                <a:latin typeface="Tahoma" charset="0"/>
              </a:rPr>
              <a:t>Sunaryo</a:t>
            </a:r>
            <a:endParaRPr kumimoji="1" lang="en-US" sz="2800" b="1" dirty="0">
              <a:solidFill>
                <a:schemeClr val="tx2"/>
              </a:solidFill>
              <a:latin typeface="Tahoma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C62D-64F6-4568-8E2F-9E328FDFDF0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Karakteristik</a:t>
            </a:r>
            <a:r>
              <a:rPr lang="en-US" b="1" dirty="0" smtClean="0"/>
              <a:t>  </a:t>
            </a:r>
            <a:r>
              <a:rPr lang="en-US" b="1" dirty="0" err="1" smtClean="0"/>
              <a:t>Skala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2209800"/>
            <a:ext cx="17526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Skala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2971800" y="2057400"/>
            <a:ext cx="1828800" cy="7620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Ukuran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Pemusatan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953000" y="2057400"/>
            <a:ext cx="1600200" cy="7620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Ukuran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/>
              <a:t>Penyebaran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705600" y="2057400"/>
            <a:ext cx="1676400" cy="7620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Uji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/>
              <a:t>Signifikansi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2971800"/>
            <a:ext cx="17526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Nominal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990600" y="3657600"/>
            <a:ext cx="17526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Ordinal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990600" y="4343400"/>
            <a:ext cx="17526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Interval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5029200"/>
            <a:ext cx="17526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Rasio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971800" y="2971800"/>
            <a:ext cx="18288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Mode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2971800" y="3657600"/>
            <a:ext cx="18288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Median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971800" y="4343400"/>
            <a:ext cx="18288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Mean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971800" y="5029200"/>
            <a:ext cx="18288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Mean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953000" y="2971800"/>
            <a:ext cx="16002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-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4953000" y="3657600"/>
            <a:ext cx="16002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Semi inter-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Quartile range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953000" y="4343400"/>
            <a:ext cx="16002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Stdev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,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Var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,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Covar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953000" y="5029200"/>
            <a:ext cx="16002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Stdev</a:t>
            </a:r>
            <a:r>
              <a:rPr lang="en-US" sz="1800" dirty="0" smtClean="0"/>
              <a:t> or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Var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Or </a:t>
            </a:r>
            <a:r>
              <a:rPr lang="en-US" sz="1800" dirty="0" err="1" smtClean="0"/>
              <a:t>Covar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705600" y="2971800"/>
            <a:ext cx="16764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X</a:t>
            </a:r>
            <a:r>
              <a:rPr kumimoji="0" lang="en-US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6705600" y="3657600"/>
            <a:ext cx="16764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Rank order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err="1" smtClean="0"/>
              <a:t>corelation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705600" y="4343400"/>
            <a:ext cx="16764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/>
              <a:t>Uji</a:t>
            </a:r>
            <a:r>
              <a:rPr lang="en-US" dirty="0" smtClean="0"/>
              <a:t> :  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, F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6705600" y="5029200"/>
            <a:ext cx="16764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err="1" smtClean="0"/>
              <a:t>Uji</a:t>
            </a:r>
            <a:r>
              <a:rPr lang="en-US" dirty="0" smtClean="0"/>
              <a:t> :  t, F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9" name="Straight Arrow Connector 108"/>
          <p:cNvCxnSpPr>
            <a:stCxn id="41" idx="0"/>
            <a:endCxn id="4" idx="2"/>
          </p:cNvCxnSpPr>
          <p:nvPr/>
        </p:nvCxnSpPr>
        <p:spPr bwMode="auto">
          <a:xfrm rot="16200000" flipV="1">
            <a:off x="926932" y="2717632"/>
            <a:ext cx="2489537" cy="25908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107" name="Straight Arrow Connector 106"/>
          <p:cNvCxnSpPr/>
          <p:nvPr/>
        </p:nvCxnSpPr>
        <p:spPr bwMode="auto">
          <a:xfrm flipV="1">
            <a:off x="3581400" y="2971800"/>
            <a:ext cx="4495800" cy="22860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Proses</a:t>
            </a:r>
            <a:r>
              <a:rPr lang="en-US" dirty="0" smtClean="0"/>
              <a:t> Riset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752600"/>
            <a:ext cx="1295400" cy="1015663"/>
          </a:xfrm>
          <a:prstGeom prst="rect">
            <a:avLst/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1</a:t>
            </a:r>
          </a:p>
          <a:p>
            <a:pPr algn="ctr"/>
            <a:r>
              <a:rPr lang="en-US" sz="1200" b="1" dirty="0" smtClean="0"/>
              <a:t>OBSERVASI</a:t>
            </a:r>
          </a:p>
          <a:p>
            <a:pPr algn="ctr"/>
            <a:r>
              <a:rPr lang="en-US" sz="1200" dirty="0" err="1" smtClean="0"/>
              <a:t>Identifikasi</a:t>
            </a:r>
            <a:r>
              <a:rPr lang="en-US" sz="1200" dirty="0" smtClean="0"/>
              <a:t> </a:t>
            </a:r>
            <a:r>
              <a:rPr lang="en-US" sz="1200" dirty="0" err="1" smtClean="0"/>
              <a:t>bidang</a:t>
            </a:r>
            <a:r>
              <a:rPr lang="en-US" sz="1200" dirty="0" smtClean="0"/>
              <a:t> </a:t>
            </a:r>
            <a:r>
              <a:rPr lang="en-US" sz="1200" dirty="0" err="1" smtClean="0"/>
              <a:t>Permasalahan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5004137"/>
            <a:ext cx="1524000" cy="1015663"/>
          </a:xfrm>
          <a:prstGeom prst="rect">
            <a:avLst/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2</a:t>
            </a:r>
          </a:p>
          <a:p>
            <a:pPr algn="ctr"/>
            <a:r>
              <a:rPr lang="en-US" sz="1200" b="1" dirty="0" smtClean="0"/>
              <a:t>PENGUMPULAN DATA AWAL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 Interview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 </a:t>
            </a:r>
            <a:r>
              <a:rPr lang="en-US" sz="1200" dirty="0" err="1" smtClean="0"/>
              <a:t>Studi</a:t>
            </a:r>
            <a:r>
              <a:rPr lang="en-US" sz="1200" dirty="0" smtClean="0"/>
              <a:t> </a:t>
            </a:r>
            <a:r>
              <a:rPr lang="en-US" sz="1200" dirty="0" err="1" smtClean="0"/>
              <a:t>Pustaka</a:t>
            </a:r>
            <a:endParaRPr lang="en-US" sz="1200" dirty="0"/>
          </a:p>
        </p:txBody>
      </p:sp>
      <p:cxnSp>
        <p:nvCxnSpPr>
          <p:cNvPr id="8" name="Elbow Connector 7"/>
          <p:cNvCxnSpPr>
            <a:stCxn id="4" idx="2"/>
            <a:endCxn id="6" idx="0"/>
          </p:cNvCxnSpPr>
          <p:nvPr/>
        </p:nvCxnSpPr>
        <p:spPr bwMode="auto">
          <a:xfrm rot="16200000" flipH="1">
            <a:off x="-222587" y="3867150"/>
            <a:ext cx="2235874" cy="38100"/>
          </a:xfrm>
          <a:prstGeom prst="bentConnector3">
            <a:avLst>
              <a:gd name="adj1" fmla="val 349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1295400" y="3048000"/>
            <a:ext cx="1295400" cy="1015663"/>
          </a:xfrm>
          <a:prstGeom prst="rect">
            <a:avLst/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3</a:t>
            </a:r>
          </a:p>
          <a:p>
            <a:pPr algn="ctr"/>
            <a:r>
              <a:rPr lang="en-US" sz="1200" b="1" dirty="0" smtClean="0"/>
              <a:t>PENDEFINISIAN MASALAH</a:t>
            </a:r>
          </a:p>
          <a:p>
            <a:pPr algn="ctr"/>
            <a:r>
              <a:rPr lang="en-US" sz="1200" dirty="0" err="1" smtClean="0"/>
              <a:t>Pembatasan</a:t>
            </a:r>
            <a:r>
              <a:rPr lang="en-US" sz="1200" dirty="0" smtClean="0"/>
              <a:t> </a:t>
            </a:r>
            <a:r>
              <a:rPr lang="en-US" sz="1200" dirty="0" err="1" smtClean="0"/>
              <a:t>masalah</a:t>
            </a:r>
            <a:endParaRPr lang="en-US" sz="1200" dirty="0"/>
          </a:p>
        </p:txBody>
      </p:sp>
      <p:cxnSp>
        <p:nvCxnSpPr>
          <p:cNvPr id="11" name="Elbow Connector 10"/>
          <p:cNvCxnSpPr>
            <a:endCxn id="9" idx="1"/>
          </p:cNvCxnSpPr>
          <p:nvPr/>
        </p:nvCxnSpPr>
        <p:spPr bwMode="auto">
          <a:xfrm flipV="1">
            <a:off x="914400" y="3555832"/>
            <a:ext cx="381000" cy="2556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2971800" y="2819400"/>
            <a:ext cx="1066800" cy="1569660"/>
          </a:xfrm>
          <a:prstGeom prst="rect">
            <a:avLst/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4</a:t>
            </a:r>
          </a:p>
          <a:p>
            <a:pPr algn="ctr"/>
            <a:r>
              <a:rPr lang="en-US" sz="1200" b="1" dirty="0" smtClean="0"/>
              <a:t>KERANGKA TEORI</a:t>
            </a:r>
          </a:p>
          <a:p>
            <a:pPr algn="ctr"/>
            <a:endParaRPr lang="en-US" sz="1200" b="1" dirty="0" smtClean="0"/>
          </a:p>
          <a:p>
            <a:r>
              <a:rPr lang="en-US" sz="1200" dirty="0" err="1" smtClean="0"/>
              <a:t>Variabel</a:t>
            </a:r>
            <a:r>
              <a:rPr lang="en-US" sz="1200" dirty="0" smtClean="0"/>
              <a:t>  </a:t>
            </a:r>
            <a:r>
              <a:rPr lang="en-US" sz="1200" dirty="0" err="1" smtClean="0"/>
              <a:t>sdh</a:t>
            </a:r>
            <a:r>
              <a:rPr lang="en-US" sz="1200" dirty="0" smtClean="0"/>
              <a:t> </a:t>
            </a:r>
            <a:r>
              <a:rPr lang="en-US" sz="1200" dirty="0" err="1" smtClean="0"/>
              <a:t>didefisikan</a:t>
            </a:r>
            <a:r>
              <a:rPr lang="en-US" sz="1200" dirty="0" smtClean="0"/>
              <a:t> </a:t>
            </a:r>
            <a:r>
              <a:rPr lang="en-US" sz="1200" dirty="0" err="1" smtClean="0"/>
              <a:t>dan</a:t>
            </a:r>
            <a:r>
              <a:rPr lang="en-US" sz="1200" dirty="0" smtClean="0"/>
              <a:t> </a:t>
            </a:r>
            <a:r>
              <a:rPr lang="en-US" sz="1200" dirty="0" err="1" smtClean="0"/>
              <a:t>diberi</a:t>
            </a:r>
            <a:r>
              <a:rPr lang="en-US" sz="1200" dirty="0" smtClean="0"/>
              <a:t> label</a:t>
            </a:r>
            <a:endParaRPr lang="en-US" sz="1200" dirty="0"/>
          </a:p>
        </p:txBody>
      </p:sp>
      <p:cxnSp>
        <p:nvCxnSpPr>
          <p:cNvPr id="20" name="Elbow Connector 19"/>
          <p:cNvCxnSpPr>
            <a:stCxn id="9" idx="3"/>
            <a:endCxn id="17" idx="1"/>
          </p:cNvCxnSpPr>
          <p:nvPr/>
        </p:nvCxnSpPr>
        <p:spPr bwMode="auto">
          <a:xfrm>
            <a:off x="2590800" y="3555832"/>
            <a:ext cx="381000" cy="4839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4419600" y="3124200"/>
            <a:ext cx="1295400" cy="830997"/>
          </a:xfrm>
          <a:prstGeom prst="rect">
            <a:avLst/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5</a:t>
            </a:r>
          </a:p>
          <a:p>
            <a:pPr algn="ctr"/>
            <a:r>
              <a:rPr lang="en-US" sz="1200" b="1" dirty="0" smtClean="0"/>
              <a:t>PERUMUSAN HIPOTESIS</a:t>
            </a:r>
          </a:p>
          <a:p>
            <a:pPr algn="ctr"/>
            <a:endParaRPr lang="en-US" sz="1200" b="1" dirty="0" smtClean="0"/>
          </a:p>
        </p:txBody>
      </p:sp>
      <p:sp>
        <p:nvSpPr>
          <p:cNvPr id="28" name="Rounded Rectangle 27"/>
          <p:cNvSpPr/>
          <p:nvPr/>
        </p:nvSpPr>
        <p:spPr bwMode="auto">
          <a:xfrm>
            <a:off x="6096000" y="3048000"/>
            <a:ext cx="914400" cy="914400"/>
          </a:xfrm>
          <a:prstGeom prst="roundRect">
            <a:avLst/>
          </a:prstGeom>
          <a:solidFill>
            <a:schemeClr val="tx2"/>
          </a:solidFill>
          <a:ln w="28575" cap="sq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accent5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6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accent5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RANCANGAN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b="1" dirty="0" smtClean="0">
                <a:solidFill>
                  <a:schemeClr val="accent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RISET</a:t>
            </a: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accent5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accent5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30" name="Elbow Connector 29"/>
          <p:cNvCxnSpPr>
            <a:stCxn id="17" idx="3"/>
            <a:endCxn id="25" idx="1"/>
          </p:cNvCxnSpPr>
          <p:nvPr/>
        </p:nvCxnSpPr>
        <p:spPr bwMode="auto">
          <a:xfrm flipV="1">
            <a:off x="4038600" y="3539699"/>
            <a:ext cx="381000" cy="64531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2" name="Elbow Connector 31"/>
          <p:cNvCxnSpPr>
            <a:stCxn id="25" idx="3"/>
            <a:endCxn id="28" idx="1"/>
          </p:cNvCxnSpPr>
          <p:nvPr/>
        </p:nvCxnSpPr>
        <p:spPr bwMode="auto">
          <a:xfrm flipV="1">
            <a:off x="5715000" y="3505200"/>
            <a:ext cx="381000" cy="3449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7543800" y="1905000"/>
            <a:ext cx="1447800" cy="101566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6</a:t>
            </a:r>
          </a:p>
          <a:p>
            <a:pPr algn="ctr"/>
            <a:r>
              <a:rPr lang="en-US" sz="1200" b="1" dirty="0" smtClean="0"/>
              <a:t>PENGUMPULAN, ANALISIS DAN INTERPRETASI DATA</a:t>
            </a:r>
          </a:p>
        </p:txBody>
      </p:sp>
      <p:cxnSp>
        <p:nvCxnSpPr>
          <p:cNvPr id="35" name="Elbow Connector 34"/>
          <p:cNvCxnSpPr>
            <a:stCxn id="28" idx="0"/>
            <a:endCxn id="33" idx="1"/>
          </p:cNvCxnSpPr>
          <p:nvPr/>
        </p:nvCxnSpPr>
        <p:spPr bwMode="auto">
          <a:xfrm rot="5400000" flipH="1" flipV="1">
            <a:off x="6730916" y="2235116"/>
            <a:ext cx="635168" cy="990600"/>
          </a:xfrm>
          <a:prstGeom prst="bentConnector2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7543800" y="3403937"/>
            <a:ext cx="1447800" cy="83099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7</a:t>
            </a:r>
          </a:p>
          <a:p>
            <a:pPr algn="ctr"/>
            <a:r>
              <a:rPr lang="en-US" sz="1200" b="1" dirty="0" smtClean="0"/>
              <a:t>PENGAMBILAN KESIMPULAN</a:t>
            </a:r>
          </a:p>
          <a:p>
            <a:pPr algn="ctr"/>
            <a:r>
              <a:rPr lang="en-US" sz="1200" b="1" dirty="0" smtClean="0"/>
              <a:t>DEDUCTIVE</a:t>
            </a:r>
          </a:p>
        </p:txBody>
      </p:sp>
      <p:cxnSp>
        <p:nvCxnSpPr>
          <p:cNvPr id="38" name="Elbow Connector 37"/>
          <p:cNvCxnSpPr>
            <a:stCxn id="33" idx="2"/>
            <a:endCxn id="36" idx="0"/>
          </p:cNvCxnSpPr>
          <p:nvPr/>
        </p:nvCxnSpPr>
        <p:spPr bwMode="auto">
          <a:xfrm rot="5400000">
            <a:off x="8026063" y="3162300"/>
            <a:ext cx="483274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0" name="Rectangle 39"/>
          <p:cNvSpPr/>
          <p:nvPr/>
        </p:nvSpPr>
        <p:spPr bwMode="auto">
          <a:xfrm>
            <a:off x="6705600" y="5029200"/>
            <a:ext cx="381000" cy="3810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YA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3200400" y="5257800"/>
            <a:ext cx="533400" cy="3048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</a:p>
        </p:txBody>
      </p:sp>
      <p:cxnSp>
        <p:nvCxnSpPr>
          <p:cNvPr id="63" name="Elbow Connector 62"/>
          <p:cNvCxnSpPr>
            <a:stCxn id="36" idx="2"/>
            <a:endCxn id="40" idx="0"/>
          </p:cNvCxnSpPr>
          <p:nvPr/>
        </p:nvCxnSpPr>
        <p:spPr bwMode="auto">
          <a:xfrm rot="5400000">
            <a:off x="7184767" y="3946267"/>
            <a:ext cx="794266" cy="13716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4" name="Straight Arrow Connector 73"/>
          <p:cNvCxnSpPr>
            <a:stCxn id="41" idx="0"/>
            <a:endCxn id="17" idx="2"/>
          </p:cNvCxnSpPr>
          <p:nvPr/>
        </p:nvCxnSpPr>
        <p:spPr bwMode="auto">
          <a:xfrm rot="5400000" flipH="1" flipV="1">
            <a:off x="3051780" y="4804380"/>
            <a:ext cx="868740" cy="381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76" name="Straight Arrow Connector 75"/>
          <p:cNvCxnSpPr>
            <a:stCxn id="41" idx="0"/>
            <a:endCxn id="9" idx="2"/>
          </p:cNvCxnSpPr>
          <p:nvPr/>
        </p:nvCxnSpPr>
        <p:spPr bwMode="auto">
          <a:xfrm rot="16200000" flipV="1">
            <a:off x="2108032" y="3898732"/>
            <a:ext cx="1194137" cy="15240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80" name="Straight Arrow Connector 79"/>
          <p:cNvCxnSpPr>
            <a:stCxn id="41" idx="0"/>
            <a:endCxn id="6" idx="3"/>
          </p:cNvCxnSpPr>
          <p:nvPr/>
        </p:nvCxnSpPr>
        <p:spPr bwMode="auto">
          <a:xfrm rot="16200000" flipH="1" flipV="1">
            <a:off x="2444665" y="4489534"/>
            <a:ext cx="254169" cy="17907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82" name="Straight Arrow Connector 81"/>
          <p:cNvCxnSpPr>
            <a:stCxn id="41" idx="0"/>
            <a:endCxn id="25" idx="2"/>
          </p:cNvCxnSpPr>
          <p:nvPr/>
        </p:nvCxnSpPr>
        <p:spPr bwMode="auto">
          <a:xfrm rot="5400000" flipH="1" flipV="1">
            <a:off x="3615899" y="3806399"/>
            <a:ext cx="1302603" cy="16002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sp>
        <p:nvSpPr>
          <p:cNvPr id="97" name="TextBox 96"/>
          <p:cNvSpPr txBox="1"/>
          <p:nvPr/>
        </p:nvSpPr>
        <p:spPr>
          <a:xfrm>
            <a:off x="3886200" y="5874603"/>
            <a:ext cx="1295400" cy="83099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9</a:t>
            </a:r>
          </a:p>
          <a:p>
            <a:pPr algn="ctr"/>
            <a:r>
              <a:rPr lang="en-US" sz="1200" b="1" dirty="0" smtClean="0"/>
              <a:t>PPENULISAN LAPORAN</a:t>
            </a:r>
          </a:p>
          <a:p>
            <a:pPr algn="ctr"/>
            <a:endParaRPr lang="en-US" sz="1200" b="1" dirty="0" smtClean="0"/>
          </a:p>
        </p:txBody>
      </p:sp>
      <p:sp>
        <p:nvSpPr>
          <p:cNvPr id="98" name="TextBox 97"/>
          <p:cNvSpPr txBox="1"/>
          <p:nvPr/>
        </p:nvSpPr>
        <p:spPr>
          <a:xfrm>
            <a:off x="5638800" y="5874603"/>
            <a:ext cx="1295400" cy="83099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10</a:t>
            </a:r>
          </a:p>
          <a:p>
            <a:pPr algn="ctr"/>
            <a:r>
              <a:rPr lang="en-US" sz="1200" b="1" dirty="0" smtClean="0"/>
              <a:t>PRESENTASI LAPORAN</a:t>
            </a:r>
          </a:p>
          <a:p>
            <a:pPr algn="ctr"/>
            <a:endParaRPr lang="en-US" sz="1200" b="1" dirty="0" smtClean="0"/>
          </a:p>
        </p:txBody>
      </p:sp>
      <p:sp>
        <p:nvSpPr>
          <p:cNvPr id="99" name="TextBox 98"/>
          <p:cNvSpPr txBox="1"/>
          <p:nvPr/>
        </p:nvSpPr>
        <p:spPr>
          <a:xfrm>
            <a:off x="7467600" y="5874603"/>
            <a:ext cx="1371600" cy="83099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11</a:t>
            </a:r>
          </a:p>
          <a:p>
            <a:pPr algn="ctr"/>
            <a:r>
              <a:rPr lang="en-US" sz="1200" b="1" dirty="0" smtClean="0"/>
              <a:t>PENGAMBILAN KEPUTUSAN MANAJERIAL</a:t>
            </a:r>
          </a:p>
        </p:txBody>
      </p:sp>
      <p:cxnSp>
        <p:nvCxnSpPr>
          <p:cNvPr id="101" name="Elbow Connector 100"/>
          <p:cNvCxnSpPr>
            <a:stCxn id="40" idx="2"/>
            <a:endCxn id="97" idx="0"/>
          </p:cNvCxnSpPr>
          <p:nvPr/>
        </p:nvCxnSpPr>
        <p:spPr bwMode="auto">
          <a:xfrm rot="5400000">
            <a:off x="5482799" y="4461301"/>
            <a:ext cx="464403" cy="23622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3" name="Elbow Connector 102"/>
          <p:cNvCxnSpPr>
            <a:stCxn id="97" idx="3"/>
            <a:endCxn id="98" idx="1"/>
          </p:cNvCxnSpPr>
          <p:nvPr/>
        </p:nvCxnSpPr>
        <p:spPr bwMode="auto">
          <a:xfrm>
            <a:off x="5181600" y="6290102"/>
            <a:ext cx="45720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5" name="Elbow Connector 104"/>
          <p:cNvCxnSpPr>
            <a:stCxn id="98" idx="3"/>
            <a:endCxn id="99" idx="1"/>
          </p:cNvCxnSpPr>
          <p:nvPr/>
        </p:nvCxnSpPr>
        <p:spPr bwMode="auto">
          <a:xfrm>
            <a:off x="6934200" y="6290102"/>
            <a:ext cx="53340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26" name="Elbow Connector 125"/>
          <p:cNvCxnSpPr>
            <a:endCxn id="41" idx="3"/>
          </p:cNvCxnSpPr>
          <p:nvPr/>
        </p:nvCxnSpPr>
        <p:spPr bwMode="auto">
          <a:xfrm rot="10800000" flipV="1">
            <a:off x="3733800" y="4648200"/>
            <a:ext cx="3200400" cy="7620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Bahasan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763000" cy="4800600"/>
          </a:xfrm>
        </p:spPr>
        <p:txBody>
          <a:bodyPr/>
          <a:lstStyle/>
          <a:p>
            <a:r>
              <a:rPr lang="en-US" dirty="0" err="1" smtClean="0"/>
              <a:t>Pengukuran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endParaRPr lang="en-US" dirty="0" smtClean="0"/>
          </a:p>
          <a:p>
            <a:r>
              <a:rPr lang="en-US" dirty="0" err="1" smtClean="0"/>
              <a:t>Definisi</a:t>
            </a:r>
            <a:r>
              <a:rPr lang="en-US" dirty="0" smtClean="0"/>
              <a:t> </a:t>
            </a:r>
            <a:r>
              <a:rPr lang="en-US" dirty="0" err="1" smtClean="0"/>
              <a:t>Operasional</a:t>
            </a:r>
            <a:endParaRPr lang="en-US" dirty="0" smtClean="0"/>
          </a:p>
          <a:p>
            <a:pPr lvl="1"/>
            <a:r>
              <a:rPr lang="en-US" sz="2400" dirty="0" err="1" smtClean="0"/>
              <a:t>Dimensi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Elemen</a:t>
            </a:r>
            <a:endParaRPr lang="en-US" sz="2400" dirty="0" smtClean="0"/>
          </a:p>
          <a:p>
            <a:pPr lvl="1"/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Termasuk</a:t>
            </a:r>
            <a:r>
              <a:rPr lang="en-US" sz="2400" dirty="0" smtClean="0"/>
              <a:t> </a:t>
            </a:r>
            <a:r>
              <a:rPr lang="en-US" sz="2400" dirty="0" err="1" smtClean="0"/>
              <a:t>Definisi</a:t>
            </a:r>
            <a:r>
              <a:rPr lang="en-US" sz="2400" dirty="0" smtClean="0"/>
              <a:t> </a:t>
            </a:r>
            <a:r>
              <a:rPr lang="en-US" sz="2400" dirty="0" err="1" smtClean="0"/>
              <a:t>Operasional</a:t>
            </a:r>
            <a:endParaRPr lang="en-US" sz="2400" dirty="0" smtClean="0"/>
          </a:p>
          <a:p>
            <a:r>
              <a:rPr lang="en-US" dirty="0" err="1" smtClean="0"/>
              <a:t>Empat</a:t>
            </a:r>
            <a:r>
              <a:rPr lang="en-US" dirty="0" smtClean="0"/>
              <a:t> </a:t>
            </a: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Skala</a:t>
            </a:r>
            <a:endParaRPr lang="en-US" dirty="0" smtClean="0"/>
          </a:p>
          <a:p>
            <a:pPr lvl="1"/>
            <a:r>
              <a:rPr lang="en-US" dirty="0" smtClean="0"/>
              <a:t>Nominal</a:t>
            </a:r>
          </a:p>
          <a:p>
            <a:pPr lvl="1"/>
            <a:r>
              <a:rPr lang="en-US" dirty="0" smtClean="0"/>
              <a:t>Ordinal</a:t>
            </a:r>
          </a:p>
          <a:p>
            <a:pPr lvl="1"/>
            <a:r>
              <a:rPr lang="en-US" dirty="0" smtClean="0"/>
              <a:t>Interval</a:t>
            </a:r>
          </a:p>
          <a:p>
            <a:pPr lvl="1"/>
            <a:r>
              <a:rPr lang="en-US" dirty="0" smtClean="0"/>
              <a:t>Ratio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3850"/>
            <a:ext cx="8143875" cy="4730750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mengikuti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Sdr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:</a:t>
            </a:r>
          </a:p>
          <a:p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mendefinisikan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operasional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keempat</a:t>
            </a:r>
            <a:r>
              <a:rPr lang="en-US" dirty="0" smtClean="0"/>
              <a:t> </a:t>
            </a: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skala</a:t>
            </a:r>
            <a:r>
              <a:rPr lang="en-US" dirty="0" smtClean="0"/>
              <a:t> –nominal, ordinal, interval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rasio</a:t>
            </a:r>
            <a:r>
              <a:rPr lang="en-US" dirty="0" smtClean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Rancangan</a:t>
            </a:r>
            <a:r>
              <a:rPr lang="en-US" b="1" dirty="0" smtClean="0"/>
              <a:t> Riset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609600" y="4038600"/>
            <a:ext cx="7086600" cy="45719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200" y="2118717"/>
            <a:ext cx="1143000" cy="172354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Kegunaan Riset :</a:t>
            </a:r>
          </a:p>
          <a:p>
            <a:endParaRPr lang="en-US" sz="1400" b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200" dirty="0" smtClean="0">
                <a:latin typeface="+mj-lt"/>
              </a:rPr>
              <a:t>Eksplorasi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Deskripsi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Pengujian </a:t>
            </a:r>
            <a:r>
              <a:rPr lang="en-US" sz="1200" dirty="0" err="1" smtClean="0">
                <a:latin typeface="+mj-lt"/>
              </a:rPr>
              <a:t>Hipotesis</a:t>
            </a:r>
            <a:endParaRPr lang="en-US" sz="14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en-US" sz="1400" b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33600" y="2118717"/>
            <a:ext cx="1295400" cy="1600438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+mj-lt"/>
              </a:rPr>
              <a:t>Tipe</a:t>
            </a:r>
            <a:r>
              <a:rPr lang="en-US" sz="1400" b="1" dirty="0" smtClean="0">
                <a:latin typeface="+mj-lt"/>
              </a:rPr>
              <a:t> </a:t>
            </a:r>
            <a:r>
              <a:rPr lang="en-US" sz="1400" b="1" dirty="0" err="1" smtClean="0">
                <a:latin typeface="+mj-lt"/>
              </a:rPr>
              <a:t>Investigasi</a:t>
            </a:r>
            <a:r>
              <a:rPr lang="en-US" sz="1400" b="1" dirty="0" smtClean="0">
                <a:latin typeface="+mj-lt"/>
              </a:rPr>
              <a:t> </a:t>
            </a:r>
          </a:p>
          <a:p>
            <a:r>
              <a:rPr lang="en-US" sz="1400" b="1" dirty="0" err="1" smtClean="0">
                <a:latin typeface="+mj-lt"/>
              </a:rPr>
              <a:t>Menetapka</a:t>
            </a:r>
            <a:r>
              <a:rPr lang="en-US" sz="1400" b="1" dirty="0" smtClean="0">
                <a:latin typeface="+mj-lt"/>
              </a:rPr>
              <a:t>:</a:t>
            </a:r>
          </a:p>
          <a:p>
            <a:endParaRPr lang="en-US" sz="1400" b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b="1" dirty="0" smtClean="0">
                <a:latin typeface="+mj-lt"/>
              </a:rPr>
              <a:t> </a:t>
            </a:r>
            <a:r>
              <a:rPr lang="en-US" sz="1400" dirty="0" smtClean="0">
                <a:latin typeface="+mj-lt"/>
              </a:rPr>
              <a:t>hub </a:t>
            </a:r>
            <a:r>
              <a:rPr lang="en-US" sz="1400" dirty="0" err="1" smtClean="0">
                <a:latin typeface="+mj-lt"/>
              </a:rPr>
              <a:t>kausal</a:t>
            </a:r>
            <a:endParaRPr lang="en-US" sz="14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400" dirty="0" err="1" smtClean="0">
                <a:latin typeface="+mj-lt"/>
              </a:rPr>
              <a:t>korelasi</a:t>
            </a:r>
            <a:endParaRPr lang="en-US" sz="14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400" dirty="0" err="1" smtClean="0">
                <a:latin typeface="+mj-lt"/>
              </a:rPr>
              <a:t>perbedaan</a:t>
            </a:r>
            <a:endParaRPr lang="en-US" sz="1400" dirty="0" smtClean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81400" y="2118717"/>
            <a:ext cx="1295400" cy="172354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+mj-lt"/>
              </a:rPr>
              <a:t>Keterlibatan</a:t>
            </a:r>
            <a:r>
              <a:rPr lang="en-US" sz="1400" b="1" dirty="0" smtClean="0">
                <a:latin typeface="+mj-lt"/>
              </a:rPr>
              <a:t> </a:t>
            </a:r>
            <a:r>
              <a:rPr lang="en-US" sz="1400" b="1" dirty="0" err="1" smtClean="0">
                <a:latin typeface="+mj-lt"/>
              </a:rPr>
              <a:t>Peneliti</a:t>
            </a:r>
            <a:r>
              <a:rPr lang="en-US" sz="1400" b="1" dirty="0" smtClean="0">
                <a:latin typeface="+mj-lt"/>
              </a:rPr>
              <a:t>:</a:t>
            </a:r>
          </a:p>
          <a:p>
            <a:endParaRPr lang="en-US" sz="1400" b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200" dirty="0" smtClean="0">
                <a:latin typeface="+mj-lt"/>
              </a:rPr>
              <a:t>Minimal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Manipulasi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Control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Simulas</a:t>
            </a:r>
            <a:r>
              <a:rPr lang="en-US" sz="1200" b="1" dirty="0" err="1" smtClean="0">
                <a:latin typeface="+mj-lt"/>
              </a:rPr>
              <a:t>i</a:t>
            </a:r>
            <a:endParaRPr lang="en-US" sz="1400" b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en-US" sz="1400" b="1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53000" y="2118717"/>
            <a:ext cx="1143000" cy="172354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Setting Riset</a:t>
            </a:r>
          </a:p>
          <a:p>
            <a:endParaRPr lang="en-US" sz="1400" b="1" dirty="0" smtClean="0">
              <a:latin typeface="+mj-lt"/>
            </a:endParaRPr>
          </a:p>
          <a:p>
            <a:endParaRPr lang="en-US" sz="1400" b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err="1" smtClean="0">
                <a:latin typeface="+mj-lt"/>
              </a:rPr>
              <a:t>Contrieved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Non-contrived</a:t>
            </a:r>
            <a:endParaRPr lang="en-US" sz="14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en-US" sz="1400" b="1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48400" y="2118717"/>
            <a:ext cx="1295400" cy="1692771"/>
          </a:xfrm>
          <a:prstGeom prst="rect">
            <a:avLst/>
          </a:prstGeom>
          <a:solidFill>
            <a:schemeClr val="accent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+mj-lt"/>
              </a:rPr>
              <a:t>Ukuran</a:t>
            </a:r>
            <a:r>
              <a:rPr lang="en-US" sz="1400" b="1" dirty="0" smtClean="0">
                <a:latin typeface="+mj-lt"/>
              </a:rPr>
              <a:t> </a:t>
            </a:r>
            <a:r>
              <a:rPr lang="en-US" sz="1400" b="1" dirty="0" err="1" smtClean="0">
                <a:latin typeface="+mj-lt"/>
              </a:rPr>
              <a:t>dan</a:t>
            </a:r>
            <a:r>
              <a:rPr lang="en-US" sz="1400" b="1" dirty="0" smtClean="0">
                <a:latin typeface="+mj-lt"/>
              </a:rPr>
              <a:t> </a:t>
            </a:r>
            <a:r>
              <a:rPr lang="en-US" sz="1400" b="1" dirty="0" err="1" smtClean="0">
                <a:latin typeface="+mj-lt"/>
              </a:rPr>
              <a:t>Pengukuran</a:t>
            </a:r>
            <a:endParaRPr lang="en-US" sz="1400" b="1" dirty="0" smtClean="0">
              <a:latin typeface="+mj-lt"/>
            </a:endParaRPr>
          </a:p>
          <a:p>
            <a:endParaRPr lang="en-US" sz="1400" b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200" dirty="0" smtClean="0">
                <a:latin typeface="+mj-lt"/>
              </a:rPr>
              <a:t>Def. </a:t>
            </a:r>
            <a:r>
              <a:rPr lang="en-US" sz="1200" dirty="0" err="1" smtClean="0">
                <a:latin typeface="+mj-lt"/>
              </a:rPr>
              <a:t>operasi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Unsur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err="1" smtClean="0">
                <a:latin typeface="+mj-lt"/>
              </a:rPr>
              <a:t>Skala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Kategori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err="1" smtClean="0">
                <a:latin typeface="+mj-lt"/>
              </a:rPr>
              <a:t>Kode</a:t>
            </a:r>
            <a:endParaRPr lang="en-US" sz="1400" dirty="0" smtClean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8200" y="4372451"/>
            <a:ext cx="1143000" cy="193899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Unit </a:t>
            </a:r>
            <a:r>
              <a:rPr lang="en-US" sz="1400" b="1" dirty="0" err="1" smtClean="0">
                <a:latin typeface="+mj-lt"/>
              </a:rPr>
              <a:t>Analisis</a:t>
            </a:r>
            <a:r>
              <a:rPr lang="en-US" sz="1400" b="1" dirty="0" smtClean="0">
                <a:latin typeface="+mj-lt"/>
              </a:rPr>
              <a:t>:</a:t>
            </a:r>
          </a:p>
          <a:p>
            <a:endParaRPr lang="en-US" sz="1400" b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200" dirty="0" smtClean="0">
                <a:latin typeface="+mj-lt"/>
              </a:rPr>
              <a:t>Individual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Kelompok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err="1" smtClean="0">
                <a:latin typeface="+mj-lt"/>
              </a:rPr>
              <a:t>Organisasi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Mesin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dsb</a:t>
            </a:r>
            <a:endParaRPr lang="en-US" sz="14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en-US" sz="1400" b="1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57600" y="4343400"/>
            <a:ext cx="1143000" cy="190821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+mj-lt"/>
              </a:rPr>
              <a:t>Horison</a:t>
            </a:r>
            <a:r>
              <a:rPr lang="en-US" sz="1400" b="1" dirty="0" smtClean="0">
                <a:latin typeface="+mj-lt"/>
              </a:rPr>
              <a:t> </a:t>
            </a:r>
            <a:r>
              <a:rPr lang="en-US" sz="1400" b="1" dirty="0" err="1" smtClean="0">
                <a:latin typeface="+mj-lt"/>
              </a:rPr>
              <a:t>Waktu</a:t>
            </a:r>
            <a:endParaRPr lang="en-US" sz="1400" b="1" dirty="0" smtClean="0">
              <a:latin typeface="+mj-lt"/>
            </a:endParaRPr>
          </a:p>
          <a:p>
            <a:endParaRPr lang="en-US" sz="1400" b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200" dirty="0" smtClean="0">
                <a:latin typeface="+mj-lt"/>
              </a:rPr>
              <a:t>One shot (cross-section)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Longitudinal (time-series)</a:t>
            </a:r>
            <a:endParaRPr lang="en-US" sz="14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en-US" sz="1400" b="1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133600" y="4343401"/>
            <a:ext cx="1295400" cy="190821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+mj-lt"/>
              </a:rPr>
              <a:t>Rancangan</a:t>
            </a:r>
            <a:r>
              <a:rPr lang="en-US" sz="1400" b="1" dirty="0" smtClean="0">
                <a:latin typeface="+mj-lt"/>
              </a:rPr>
              <a:t> </a:t>
            </a:r>
            <a:r>
              <a:rPr lang="en-US" sz="1400" b="1" dirty="0" err="1" smtClean="0">
                <a:latin typeface="+mj-lt"/>
              </a:rPr>
              <a:t>Sampel</a:t>
            </a:r>
            <a:endParaRPr lang="en-US" sz="1400" b="1" dirty="0" smtClean="0">
              <a:latin typeface="+mj-lt"/>
            </a:endParaRPr>
          </a:p>
          <a:p>
            <a:endParaRPr lang="en-US" sz="1400" b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200" dirty="0" smtClean="0">
                <a:latin typeface="+mj-lt"/>
              </a:rPr>
              <a:t>Probability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Non-</a:t>
            </a:r>
            <a:r>
              <a:rPr lang="en-US" sz="1200" dirty="0" err="1" smtClean="0">
                <a:latin typeface="+mj-lt"/>
              </a:rPr>
              <a:t>probablity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Size</a:t>
            </a:r>
          </a:p>
          <a:p>
            <a:pPr>
              <a:buFont typeface="Arial" pitchFamily="34" charset="0"/>
              <a:buChar char="•"/>
            </a:pPr>
            <a:endParaRPr lang="en-US" sz="1200" dirty="0" smtClean="0">
              <a:latin typeface="+mj-lt"/>
            </a:endParaRPr>
          </a:p>
          <a:p>
            <a:endParaRPr lang="en-US" sz="1200" dirty="0" smtClean="0">
              <a:latin typeface="+mj-lt"/>
            </a:endParaRPr>
          </a:p>
          <a:p>
            <a:endParaRPr lang="en-US" sz="1400" dirty="0" smtClean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48400" y="4343400"/>
            <a:ext cx="1295400" cy="190821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+mj-lt"/>
              </a:rPr>
              <a:t>Pengumpulan</a:t>
            </a:r>
            <a:r>
              <a:rPr lang="en-US" sz="1400" b="1" dirty="0" smtClean="0">
                <a:latin typeface="+mj-lt"/>
              </a:rPr>
              <a:t> Data</a:t>
            </a:r>
          </a:p>
          <a:p>
            <a:endParaRPr lang="en-US" sz="1400" b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Observasi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Interview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err="1" smtClean="0">
                <a:latin typeface="+mj-lt"/>
              </a:rPr>
              <a:t>Kuisioner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err="1" smtClean="0">
                <a:latin typeface="+mj-lt"/>
              </a:rPr>
              <a:t>Pengukuran</a:t>
            </a: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fisik</a:t>
            </a:r>
            <a:endParaRPr lang="en-US" sz="1200" dirty="0" smtClean="0">
              <a:latin typeface="+mj-lt"/>
            </a:endParaRPr>
          </a:p>
          <a:p>
            <a:endParaRPr lang="en-US" sz="1400" dirty="0" smtClean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696200" y="2971800"/>
            <a:ext cx="1295400" cy="221599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+mj-lt"/>
              </a:rPr>
              <a:t>Analisis</a:t>
            </a:r>
            <a:r>
              <a:rPr lang="en-US" sz="1400" b="1" dirty="0" smtClean="0">
                <a:latin typeface="+mj-lt"/>
              </a:rPr>
              <a:t> Data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200" dirty="0" smtClean="0">
                <a:latin typeface="+mj-lt"/>
              </a:rPr>
              <a:t>Feel for Data</a:t>
            </a:r>
          </a:p>
          <a:p>
            <a:pPr>
              <a:buFont typeface="Arial" pitchFamily="34" charset="0"/>
              <a:buChar char="•"/>
            </a:pP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Goodness of Data</a:t>
            </a:r>
          </a:p>
          <a:p>
            <a:pPr>
              <a:buFont typeface="Arial" pitchFamily="34" charset="0"/>
              <a:buChar char="•"/>
            </a:pP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Pengujian </a:t>
            </a:r>
            <a:r>
              <a:rPr lang="en-US" sz="1200" dirty="0" err="1" smtClean="0">
                <a:latin typeface="+mj-lt"/>
              </a:rPr>
              <a:t>Hipotesis</a:t>
            </a:r>
            <a:endParaRPr lang="en-US" sz="1400" dirty="0" smtClean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7157" y="2743199"/>
            <a:ext cx="492443" cy="266700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vert="vert270" wrap="square" rtlCol="0">
            <a:spAutoFit/>
          </a:bodyPr>
          <a:lstStyle/>
          <a:p>
            <a:pPr algn="ctr"/>
            <a:r>
              <a:rPr lang="en-US" sz="2000" dirty="0" err="1" smtClean="0">
                <a:latin typeface="+mj-lt"/>
              </a:rPr>
              <a:t>Pernyataan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Masalah</a:t>
            </a:r>
            <a:endParaRPr lang="en-US" sz="2000" dirty="0">
              <a:latin typeface="+mj-lt"/>
            </a:endParaRPr>
          </a:p>
        </p:txBody>
      </p:sp>
      <p:cxnSp>
        <p:nvCxnSpPr>
          <p:cNvPr id="22" name="Straight Connector 21"/>
          <p:cNvCxnSpPr>
            <a:stCxn id="8" idx="2"/>
            <a:endCxn id="14" idx="0"/>
          </p:cNvCxnSpPr>
          <p:nvPr/>
        </p:nvCxnSpPr>
        <p:spPr bwMode="auto">
          <a:xfrm rot="5400000">
            <a:off x="1144608" y="4107358"/>
            <a:ext cx="530185" cy="1588"/>
          </a:xfrm>
          <a:prstGeom prst="line">
            <a:avLst/>
          </a:prstGeom>
          <a:solidFill>
            <a:schemeClr val="accent1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Connector 23"/>
          <p:cNvCxnSpPr>
            <a:stCxn id="10" idx="2"/>
            <a:endCxn id="16" idx="0"/>
          </p:cNvCxnSpPr>
          <p:nvPr/>
        </p:nvCxnSpPr>
        <p:spPr bwMode="auto">
          <a:xfrm rot="5400000">
            <a:off x="2469177" y="4031278"/>
            <a:ext cx="624246" cy="1588"/>
          </a:xfrm>
          <a:prstGeom prst="line">
            <a:avLst/>
          </a:prstGeom>
          <a:solidFill>
            <a:schemeClr val="accent1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Straight Connector 25"/>
          <p:cNvCxnSpPr>
            <a:stCxn id="11" idx="2"/>
            <a:endCxn id="15" idx="0"/>
          </p:cNvCxnSpPr>
          <p:nvPr/>
        </p:nvCxnSpPr>
        <p:spPr bwMode="auto">
          <a:xfrm rot="5400000">
            <a:off x="3978533" y="4092833"/>
            <a:ext cx="501134" cy="1588"/>
          </a:xfrm>
          <a:prstGeom prst="line">
            <a:avLst/>
          </a:prstGeom>
          <a:solidFill>
            <a:schemeClr val="accent1"/>
          </a:solidFill>
          <a:ln w="38100" cap="sq" cmpd="sng" algn="ctr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Straight Connector 30"/>
          <p:cNvCxnSpPr>
            <a:stCxn id="13" idx="2"/>
            <a:endCxn id="17" idx="0"/>
          </p:cNvCxnSpPr>
          <p:nvPr/>
        </p:nvCxnSpPr>
        <p:spPr bwMode="auto">
          <a:xfrm rot="5400000">
            <a:off x="6630144" y="4077444"/>
            <a:ext cx="531912" cy="1588"/>
          </a:xfrm>
          <a:prstGeom prst="line">
            <a:avLst/>
          </a:prstGeom>
          <a:solidFill>
            <a:schemeClr val="accent1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 rot="5400000">
            <a:off x="5487194" y="3961606"/>
            <a:ext cx="152400" cy="1588"/>
          </a:xfrm>
          <a:prstGeom prst="line">
            <a:avLst/>
          </a:prstGeom>
          <a:solidFill>
            <a:schemeClr val="accent1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Pengukuran</a:t>
            </a:r>
            <a:r>
              <a:rPr lang="en-US" b="1" dirty="0" smtClean="0"/>
              <a:t> </a:t>
            </a:r>
            <a:r>
              <a:rPr lang="en-US" b="1" dirty="0" err="1" smtClean="0"/>
              <a:t>Variabel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610600" cy="5075238"/>
          </a:xfrm>
        </p:spPr>
        <p:txBody>
          <a:bodyPr/>
          <a:lstStyle/>
          <a:p>
            <a:r>
              <a:rPr lang="en-US" sz="2800" dirty="0" err="1" smtClean="0"/>
              <a:t>Pengukuran</a:t>
            </a:r>
            <a:r>
              <a:rPr lang="en-US" sz="2800" dirty="0" smtClean="0"/>
              <a:t> </a:t>
            </a:r>
            <a:r>
              <a:rPr lang="en-US" sz="2800" dirty="0" err="1" smtClean="0"/>
              <a:t>variabel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kerangka</a:t>
            </a:r>
            <a:r>
              <a:rPr lang="en-US" sz="2800" dirty="0" smtClean="0"/>
              <a:t> </a:t>
            </a:r>
            <a:r>
              <a:rPr lang="en-US" sz="2800" dirty="0" err="1" smtClean="0"/>
              <a:t>teoritik</a:t>
            </a:r>
            <a:r>
              <a:rPr lang="en-US" sz="2800" dirty="0" smtClean="0"/>
              <a:t> </a:t>
            </a:r>
            <a:r>
              <a:rPr lang="en-US" sz="2800" dirty="0" err="1" smtClean="0"/>
              <a:t>merupakan</a:t>
            </a:r>
            <a:r>
              <a:rPr lang="en-US" sz="2800" dirty="0" smtClean="0"/>
              <a:t> </a:t>
            </a:r>
            <a:r>
              <a:rPr lang="en-US" sz="2800" dirty="0" err="1" smtClean="0"/>
              <a:t>bagian</a:t>
            </a:r>
            <a:r>
              <a:rPr lang="en-US" sz="2800" dirty="0" smtClean="0"/>
              <a:t> integral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riset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salah</a:t>
            </a:r>
            <a:r>
              <a:rPr lang="en-US" sz="2800" dirty="0" smtClean="0"/>
              <a:t> </a:t>
            </a:r>
            <a:r>
              <a:rPr lang="en-US" sz="2800" dirty="0" err="1" smtClean="0"/>
              <a:t>satu</a:t>
            </a:r>
            <a:r>
              <a:rPr lang="en-US" sz="2800" dirty="0" smtClean="0"/>
              <a:t> </a:t>
            </a:r>
            <a:r>
              <a:rPr lang="en-US" sz="2800" dirty="0" err="1" smtClean="0"/>
              <a:t>aspek</a:t>
            </a:r>
            <a:r>
              <a:rPr lang="en-US" sz="2800" dirty="0" smtClean="0"/>
              <a:t> </a:t>
            </a:r>
            <a:r>
              <a:rPr lang="en-US" sz="2800" dirty="0" err="1" smtClean="0"/>
              <a:t>penting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rancangan</a:t>
            </a:r>
            <a:r>
              <a:rPr lang="en-US" sz="2800" dirty="0" smtClean="0"/>
              <a:t> </a:t>
            </a:r>
            <a:r>
              <a:rPr lang="en-US" sz="2800" dirty="0" err="1" smtClean="0"/>
              <a:t>riset</a:t>
            </a:r>
            <a:r>
              <a:rPr lang="en-US" sz="2800" dirty="0" smtClean="0"/>
              <a:t>. </a:t>
            </a:r>
          </a:p>
          <a:p>
            <a:r>
              <a:rPr lang="en-US" sz="2800" dirty="0" smtClean="0"/>
              <a:t>Pengujian </a:t>
            </a:r>
            <a:r>
              <a:rPr lang="en-US" sz="2800" dirty="0" err="1" smtClean="0"/>
              <a:t>hipotesis</a:t>
            </a:r>
            <a:r>
              <a:rPr lang="en-US" sz="2800" dirty="0" smtClean="0"/>
              <a:t> </a:t>
            </a:r>
            <a:r>
              <a:rPr lang="en-US" sz="2800" dirty="0" err="1" smtClean="0"/>
              <a:t>hanya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dilakukan</a:t>
            </a:r>
            <a:r>
              <a:rPr lang="en-US" sz="2800" dirty="0" smtClean="0"/>
              <a:t> </a:t>
            </a:r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dirty="0" err="1" smtClean="0"/>
              <a:t>varaibel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diukur</a:t>
            </a:r>
            <a:r>
              <a:rPr lang="en-US" sz="2800" dirty="0" smtClean="0"/>
              <a:t>.</a:t>
            </a:r>
          </a:p>
          <a:p>
            <a:r>
              <a:rPr lang="en-US" sz="2800" dirty="0" err="1" smtClean="0"/>
              <a:t>Variabel-variabel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menyangkut</a:t>
            </a:r>
            <a:r>
              <a:rPr lang="en-US" sz="2800" dirty="0" smtClean="0"/>
              <a:t> </a:t>
            </a:r>
            <a:r>
              <a:rPr lang="en-US" sz="2800" dirty="0" err="1" smtClean="0"/>
              <a:t>perasaan</a:t>
            </a:r>
            <a:r>
              <a:rPr lang="en-US" sz="2800" dirty="0" smtClean="0"/>
              <a:t>, </a:t>
            </a:r>
            <a:r>
              <a:rPr lang="en-US" sz="2800" dirty="0" err="1" smtClean="0"/>
              <a:t>sikap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persepsi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semudah</a:t>
            </a:r>
            <a:r>
              <a:rPr lang="en-US" sz="2800" dirty="0" smtClean="0"/>
              <a:t> </a:t>
            </a:r>
            <a:r>
              <a:rPr lang="en-US" sz="2800" dirty="0" err="1" smtClean="0"/>
              <a:t>pengukuran</a:t>
            </a:r>
            <a:r>
              <a:rPr lang="en-US" sz="2800" dirty="0" smtClean="0"/>
              <a:t> </a:t>
            </a:r>
            <a:r>
              <a:rPr lang="en-US" sz="2800" dirty="0" err="1" smtClean="0"/>
              <a:t>sifat-sifat</a:t>
            </a:r>
            <a:r>
              <a:rPr lang="en-US" sz="2800" dirty="0" smtClean="0"/>
              <a:t> </a:t>
            </a:r>
            <a:r>
              <a:rPr lang="en-US" sz="2800" dirty="0" err="1" smtClean="0"/>
              <a:t>fisik</a:t>
            </a:r>
            <a:r>
              <a:rPr lang="en-US" sz="2800" dirty="0" smtClean="0"/>
              <a:t>.</a:t>
            </a:r>
          </a:p>
          <a:p>
            <a:r>
              <a:rPr lang="en-US" sz="2800" dirty="0" err="1" smtClean="0"/>
              <a:t>Variabel-variabel</a:t>
            </a:r>
            <a:r>
              <a:rPr lang="en-US" sz="2800" dirty="0" smtClean="0"/>
              <a:t> </a:t>
            </a:r>
            <a:r>
              <a:rPr lang="en-US" sz="2800" dirty="0" err="1" smtClean="0"/>
              <a:t>tersebut</a:t>
            </a:r>
            <a:r>
              <a:rPr lang="en-US" sz="2800" dirty="0" smtClean="0"/>
              <a:t> </a:t>
            </a:r>
            <a:r>
              <a:rPr lang="en-US" sz="2800" dirty="0" err="1" smtClean="0"/>
              <a:t>diuraikan</a:t>
            </a:r>
            <a:r>
              <a:rPr lang="en-US" sz="2800" dirty="0" smtClean="0"/>
              <a:t> </a:t>
            </a:r>
            <a:r>
              <a:rPr lang="en-US" sz="2800" dirty="0" err="1" smtClean="0"/>
              <a:t>menjadi</a:t>
            </a:r>
            <a:r>
              <a:rPr lang="en-US" sz="2800" dirty="0" smtClean="0"/>
              <a:t> </a:t>
            </a:r>
            <a:r>
              <a:rPr lang="en-US" sz="2800" dirty="0" err="1" smtClean="0"/>
              <a:t>dimensi-dimensi</a:t>
            </a:r>
            <a:r>
              <a:rPr lang="en-US" sz="2800" dirty="0" smtClean="0"/>
              <a:t> yang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diukur</a:t>
            </a:r>
            <a:r>
              <a:rPr lang="en-US" sz="2800" dirty="0" smtClean="0"/>
              <a:t> (</a:t>
            </a:r>
            <a:r>
              <a:rPr lang="en-US" sz="2800" dirty="0" err="1" smtClean="0"/>
              <a:t>dioperasionalisasikan</a:t>
            </a:r>
            <a:r>
              <a:rPr lang="en-US" sz="2800" dirty="0" smtClean="0"/>
              <a:t>).</a:t>
            </a:r>
            <a:endParaRPr lang="en-US" dirty="0" smtClean="0"/>
          </a:p>
          <a:p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Definisi</a:t>
            </a:r>
            <a:r>
              <a:rPr lang="en-US" b="1" dirty="0" smtClean="0"/>
              <a:t> </a:t>
            </a:r>
            <a:r>
              <a:rPr lang="en-US" b="1" dirty="0" err="1" smtClean="0"/>
              <a:t>Operasional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610600" cy="5151438"/>
          </a:xfrm>
        </p:spPr>
        <p:txBody>
          <a:bodyPr/>
          <a:lstStyle/>
          <a:p>
            <a:r>
              <a:rPr lang="en-US" sz="2400" dirty="0" err="1" smtClean="0"/>
              <a:t>Mengoperasionalkan</a:t>
            </a:r>
            <a:r>
              <a:rPr lang="en-US" sz="2400" dirty="0" smtClean="0"/>
              <a:t>,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mendefinisikan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konsep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operasional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membuatnya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terukur</a:t>
            </a:r>
            <a:r>
              <a:rPr lang="en-US" sz="2400" dirty="0" smtClean="0"/>
              <a:t>, yang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cara</a:t>
            </a:r>
            <a:r>
              <a:rPr lang="en-US" sz="2400" dirty="0" smtClean="0"/>
              <a:t> </a:t>
            </a:r>
            <a:r>
              <a:rPr lang="en-US" sz="2400" dirty="0" err="1" smtClean="0"/>
              <a:t>menelaahnya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dimensi</a:t>
            </a:r>
            <a:r>
              <a:rPr lang="en-US" sz="2400" dirty="0" smtClean="0"/>
              <a:t> </a:t>
            </a:r>
            <a:r>
              <a:rPr lang="en-US" sz="2400" dirty="0" err="1" smtClean="0"/>
              <a:t>tingkahlaku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properti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dimiliki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konsep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. </a:t>
            </a:r>
          </a:p>
          <a:p>
            <a:r>
              <a:rPr lang="en-US" sz="2400" dirty="0" err="1" smtClean="0"/>
              <a:t>Konsep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diterjemahkan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elemen-elemen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diukur</a:t>
            </a:r>
            <a:r>
              <a:rPr lang="en-US" sz="2400" dirty="0" smtClean="0"/>
              <a:t>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dikembangkan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indeks</a:t>
            </a:r>
            <a:r>
              <a:rPr lang="en-US" sz="2400" dirty="0" smtClean="0"/>
              <a:t> </a:t>
            </a:r>
            <a:r>
              <a:rPr lang="en-US" sz="2400" dirty="0" err="1" smtClean="0"/>
              <a:t>pengukuran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konsep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Hirarki</a:t>
            </a:r>
            <a:r>
              <a:rPr lang="en-US" sz="2400" dirty="0" smtClean="0"/>
              <a:t> </a:t>
            </a:r>
            <a:r>
              <a:rPr lang="en-US" sz="2400" dirty="0" err="1" smtClean="0"/>
              <a:t>diturunkan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 :</a:t>
            </a:r>
          </a:p>
          <a:p>
            <a:pPr lvl="1"/>
            <a:r>
              <a:rPr lang="en-US" sz="2400" b="1" dirty="0" smtClean="0"/>
              <a:t>VARIABLES</a:t>
            </a:r>
            <a:r>
              <a:rPr lang="en-US" sz="2400" dirty="0" smtClean="0"/>
              <a:t>, </a:t>
            </a:r>
            <a:r>
              <a:rPr lang="en-US" sz="2400" dirty="0" err="1" smtClean="0"/>
              <a:t>diuraikan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:</a:t>
            </a:r>
          </a:p>
          <a:p>
            <a:pPr lvl="2"/>
            <a:r>
              <a:rPr lang="en-US" b="1" dirty="0" smtClean="0"/>
              <a:t>DIMENSI</a:t>
            </a:r>
            <a:r>
              <a:rPr lang="en-US" dirty="0" smtClean="0"/>
              <a:t>, </a:t>
            </a:r>
            <a:r>
              <a:rPr lang="en-US" dirty="0" err="1" smtClean="0"/>
              <a:t>dirinci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:</a:t>
            </a:r>
          </a:p>
          <a:p>
            <a:pPr lvl="3"/>
            <a:r>
              <a:rPr lang="en-US" sz="2400" b="1" dirty="0" smtClean="0"/>
              <a:t>ELEMEN, </a:t>
            </a:r>
            <a:r>
              <a:rPr lang="en-US" sz="2400" dirty="0" smtClean="0"/>
              <a:t>yang </a:t>
            </a:r>
            <a:r>
              <a:rPr lang="en-US" sz="2400" dirty="0" err="1" smtClean="0"/>
              <a:t>diukur</a:t>
            </a:r>
            <a:r>
              <a:rPr lang="en-US" sz="2400" dirty="0" smtClean="0"/>
              <a:t>.</a:t>
            </a:r>
            <a:endParaRPr lang="en-US" sz="2400" b="1" dirty="0" smtClean="0"/>
          </a:p>
          <a:p>
            <a:endParaRPr lang="en-US" sz="2000" dirty="0" smtClean="0"/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 bwMode="auto">
          <a:xfrm>
            <a:off x="3429000" y="1600200"/>
            <a:ext cx="1676400" cy="914400"/>
          </a:xfrm>
          <a:prstGeom prst="ellips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dirty="0" smtClean="0"/>
              <a:t>Achievement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Motivation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609600" y="2895600"/>
            <a:ext cx="10668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Driven by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Work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2133600" y="2895600"/>
            <a:ext cx="10668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Unable to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Relax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733800" y="2895600"/>
            <a:ext cx="14478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Impatience with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/>
              <a:t>ineffectiveness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638800" y="2895600"/>
            <a:ext cx="13716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Seek Moderate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/>
              <a:t>Challenge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7467600" y="2895600"/>
            <a:ext cx="1066800" cy="6096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Seeks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feedback</a:t>
            </a:r>
          </a:p>
        </p:txBody>
      </p:sp>
      <p:cxnSp>
        <p:nvCxnSpPr>
          <p:cNvPr id="12" name="Straight Arrow Connector 11"/>
          <p:cNvCxnSpPr>
            <a:stCxn id="5" idx="2"/>
            <a:endCxn id="6" idx="0"/>
          </p:cNvCxnSpPr>
          <p:nvPr/>
        </p:nvCxnSpPr>
        <p:spPr bwMode="auto">
          <a:xfrm rot="10800000" flipV="1">
            <a:off x="1143000" y="2057400"/>
            <a:ext cx="2286000" cy="8382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" name="Straight Arrow Connector 13"/>
          <p:cNvCxnSpPr>
            <a:stCxn id="5" idx="3"/>
            <a:endCxn id="7" idx="0"/>
          </p:cNvCxnSpPr>
          <p:nvPr/>
        </p:nvCxnSpPr>
        <p:spPr bwMode="auto">
          <a:xfrm rot="5400000">
            <a:off x="2913297" y="2134393"/>
            <a:ext cx="514911" cy="1007503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" name="Straight Arrow Connector 15"/>
          <p:cNvCxnSpPr>
            <a:stCxn id="5" idx="4"/>
            <a:endCxn id="8" idx="0"/>
          </p:cNvCxnSpPr>
          <p:nvPr/>
        </p:nvCxnSpPr>
        <p:spPr bwMode="auto">
          <a:xfrm rot="16200000" flipH="1">
            <a:off x="4171950" y="2609850"/>
            <a:ext cx="381000" cy="1905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8" name="Straight Arrow Connector 17"/>
          <p:cNvCxnSpPr>
            <a:stCxn id="5" idx="5"/>
            <a:endCxn id="9" idx="0"/>
          </p:cNvCxnSpPr>
          <p:nvPr/>
        </p:nvCxnSpPr>
        <p:spPr bwMode="auto">
          <a:xfrm rot="16200000" flipH="1">
            <a:off x="5334793" y="1905792"/>
            <a:ext cx="514911" cy="1464703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0" name="Straight Arrow Connector 19"/>
          <p:cNvCxnSpPr>
            <a:stCxn id="5" idx="6"/>
            <a:endCxn id="10" idx="0"/>
          </p:cNvCxnSpPr>
          <p:nvPr/>
        </p:nvCxnSpPr>
        <p:spPr bwMode="auto">
          <a:xfrm>
            <a:off x="5105400" y="2057400"/>
            <a:ext cx="2895600" cy="8382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1" name="Rectangle 20"/>
          <p:cNvSpPr/>
          <p:nvPr/>
        </p:nvSpPr>
        <p:spPr bwMode="auto">
          <a:xfrm>
            <a:off x="152400" y="4038600"/>
            <a:ext cx="457200" cy="25908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Constantly working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685800" y="4038600"/>
            <a:ext cx="685800" cy="25908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Very reluctant</a:t>
            </a:r>
            <a:r>
              <a:rPr kumimoji="0" lang="en-US" sz="1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to take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time off for anything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1447800" y="4038600"/>
            <a:ext cx="457200" cy="25908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2133600" y="4038600"/>
            <a:ext cx="457200" cy="25908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Thinks of work</a:t>
            </a:r>
            <a:r>
              <a:rPr kumimoji="0" lang="en-US" sz="1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at home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2667000" y="4038600"/>
            <a:ext cx="457200" cy="25908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Doesn’t have any hobbies</a:t>
            </a:r>
          </a:p>
        </p:txBody>
      </p:sp>
      <p:cxnSp>
        <p:nvCxnSpPr>
          <p:cNvPr id="28" name="Straight Arrow Connector 27"/>
          <p:cNvCxnSpPr>
            <a:stCxn id="6" idx="2"/>
            <a:endCxn id="21" idx="0"/>
          </p:cNvCxnSpPr>
          <p:nvPr/>
        </p:nvCxnSpPr>
        <p:spPr bwMode="auto">
          <a:xfrm rot="5400000">
            <a:off x="495300" y="3390900"/>
            <a:ext cx="533400" cy="7620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0" name="Straight Arrow Connector 29"/>
          <p:cNvCxnSpPr>
            <a:stCxn id="6" idx="2"/>
            <a:endCxn id="22" idx="0"/>
          </p:cNvCxnSpPr>
          <p:nvPr/>
        </p:nvCxnSpPr>
        <p:spPr bwMode="auto">
          <a:xfrm rot="5400000">
            <a:off x="819150" y="3714750"/>
            <a:ext cx="533400" cy="1143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2" name="Straight Arrow Connector 31"/>
          <p:cNvCxnSpPr>
            <a:stCxn id="6" idx="2"/>
            <a:endCxn id="23" idx="0"/>
          </p:cNvCxnSpPr>
          <p:nvPr/>
        </p:nvCxnSpPr>
        <p:spPr bwMode="auto">
          <a:xfrm rot="16200000" flipH="1">
            <a:off x="1143000" y="3505200"/>
            <a:ext cx="533400" cy="5334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4" name="Straight Arrow Connector 33"/>
          <p:cNvCxnSpPr>
            <a:stCxn id="7" idx="2"/>
            <a:endCxn id="24" idx="0"/>
          </p:cNvCxnSpPr>
          <p:nvPr/>
        </p:nvCxnSpPr>
        <p:spPr bwMode="auto">
          <a:xfrm rot="5400000">
            <a:off x="2247900" y="3619500"/>
            <a:ext cx="533400" cy="3048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6" name="Straight Arrow Connector 35"/>
          <p:cNvCxnSpPr>
            <a:stCxn id="7" idx="2"/>
            <a:endCxn id="26" idx="0"/>
          </p:cNvCxnSpPr>
          <p:nvPr/>
        </p:nvCxnSpPr>
        <p:spPr bwMode="auto">
          <a:xfrm rot="16200000" flipH="1">
            <a:off x="2514600" y="3657600"/>
            <a:ext cx="533400" cy="2286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8" name="Rectangle 37"/>
          <p:cNvSpPr/>
          <p:nvPr/>
        </p:nvSpPr>
        <p:spPr bwMode="auto">
          <a:xfrm>
            <a:off x="3733800" y="4038600"/>
            <a:ext cx="685800" cy="25908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Swears under one’s breath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dirty="0" smtClean="0"/>
              <a:t>when small mistake occur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4495800" y="4038600"/>
            <a:ext cx="685800" cy="25908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Doesn’t like to work with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dirty="0" smtClean="0"/>
              <a:t>slow or inefficient people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1" name="Straight Arrow Connector 40"/>
          <p:cNvCxnSpPr>
            <a:stCxn id="8" idx="2"/>
            <a:endCxn id="38" idx="0"/>
          </p:cNvCxnSpPr>
          <p:nvPr/>
        </p:nvCxnSpPr>
        <p:spPr bwMode="auto">
          <a:xfrm rot="5400000">
            <a:off x="4000500" y="3581400"/>
            <a:ext cx="533400" cy="3810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3" name="Straight Arrow Connector 42"/>
          <p:cNvCxnSpPr>
            <a:stCxn id="8" idx="2"/>
            <a:endCxn id="39" idx="0"/>
          </p:cNvCxnSpPr>
          <p:nvPr/>
        </p:nvCxnSpPr>
        <p:spPr bwMode="auto">
          <a:xfrm rot="16200000" flipH="1">
            <a:off x="4381500" y="3581400"/>
            <a:ext cx="533400" cy="3810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4" name="Rectangle 43"/>
          <p:cNvSpPr/>
          <p:nvPr/>
        </p:nvSpPr>
        <p:spPr bwMode="auto">
          <a:xfrm>
            <a:off x="5562600" y="4038600"/>
            <a:ext cx="685800" cy="25908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Opts to do challenging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dirty="0" smtClean="0"/>
              <a:t>rather than a routine job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6324600" y="4038600"/>
            <a:ext cx="685800" cy="25908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Opts to taker moderate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dirty="0" smtClean="0"/>
              <a:t>rather than overwhelming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7315200" y="4038600"/>
            <a:ext cx="685800" cy="25908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Ask for feedback on how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dirty="0" smtClean="0"/>
              <a:t>the job has been done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8077200" y="4038600"/>
            <a:ext cx="685800" cy="25908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Is impatient for immediate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dirty="0" smtClean="0"/>
              <a:t>feedback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9" name="Straight Arrow Connector 48"/>
          <p:cNvCxnSpPr>
            <a:stCxn id="9" idx="2"/>
            <a:endCxn id="44" idx="0"/>
          </p:cNvCxnSpPr>
          <p:nvPr/>
        </p:nvCxnSpPr>
        <p:spPr bwMode="auto">
          <a:xfrm rot="5400000">
            <a:off x="5848350" y="3562350"/>
            <a:ext cx="533400" cy="4191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1" name="Straight Arrow Connector 50"/>
          <p:cNvCxnSpPr>
            <a:stCxn id="9" idx="2"/>
            <a:endCxn id="45" idx="0"/>
          </p:cNvCxnSpPr>
          <p:nvPr/>
        </p:nvCxnSpPr>
        <p:spPr bwMode="auto">
          <a:xfrm rot="16200000" flipH="1">
            <a:off x="6229350" y="3600450"/>
            <a:ext cx="533400" cy="3429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3" name="Straight Arrow Connector 52"/>
          <p:cNvCxnSpPr>
            <a:stCxn id="10" idx="2"/>
            <a:endCxn id="46" idx="0"/>
          </p:cNvCxnSpPr>
          <p:nvPr/>
        </p:nvCxnSpPr>
        <p:spPr bwMode="auto">
          <a:xfrm rot="5400000">
            <a:off x="7562850" y="3600450"/>
            <a:ext cx="533400" cy="3429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5" name="Straight Arrow Connector 54"/>
          <p:cNvCxnSpPr>
            <a:stCxn id="10" idx="2"/>
            <a:endCxn id="47" idx="0"/>
          </p:cNvCxnSpPr>
          <p:nvPr/>
        </p:nvCxnSpPr>
        <p:spPr bwMode="auto">
          <a:xfrm rot="16200000" flipH="1">
            <a:off x="7943850" y="3562350"/>
            <a:ext cx="533400" cy="4191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0" y="1411069"/>
            <a:ext cx="16764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200" u="sng" dirty="0"/>
              <a:t>Didorong oleh pekerjaan </a:t>
            </a:r>
            <a:r>
              <a:rPr lang="id-ID" sz="1200" dirty="0"/>
              <a:t/>
            </a:r>
            <a:br>
              <a:rPr lang="id-ID" sz="1200" dirty="0"/>
            </a:br>
            <a:r>
              <a:rPr lang="id-ID" sz="1200" dirty="0"/>
              <a:t>Sangat enggan untuk mengambil waktu off untuk apa pun </a:t>
            </a:r>
            <a:br>
              <a:rPr lang="id-ID" sz="1200" dirty="0"/>
            </a:br>
            <a:r>
              <a:rPr lang="id-ID" sz="1200" dirty="0"/>
              <a:t>terus-menerus bekerja</a:t>
            </a:r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1458036" y="1918227"/>
            <a:ext cx="1905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400" u="sng" dirty="0"/>
              <a:t>Tidak dapat bersantai </a:t>
            </a:r>
            <a:r>
              <a:rPr lang="id-ID" sz="1400" dirty="0"/>
              <a:t/>
            </a:r>
            <a:br>
              <a:rPr lang="id-ID" sz="1400" dirty="0"/>
            </a:br>
            <a:r>
              <a:rPr lang="id-ID" sz="1400" dirty="0"/>
              <a:t>Tidak memiliki hobi </a:t>
            </a:r>
            <a:br>
              <a:rPr lang="id-ID" sz="1400" dirty="0"/>
            </a:br>
            <a:r>
              <a:rPr lang="id-ID" sz="1400" dirty="0"/>
              <a:t>Berpikir kerja di rumah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1866900" y="0"/>
            <a:ext cx="27813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400" u="sng" dirty="0"/>
              <a:t>Ketidaksabaran dengan ketidakefektifan </a:t>
            </a:r>
            <a:r>
              <a:rPr lang="id-ID" sz="1400" dirty="0"/>
              <a:t/>
            </a:r>
            <a:br>
              <a:rPr lang="id-ID" sz="1400" dirty="0"/>
            </a:br>
            <a:r>
              <a:rPr lang="id-ID" sz="1400" dirty="0"/>
              <a:t>Tidak suka bekerja dengan orang-orang yang lambat atau </a:t>
            </a:r>
            <a:r>
              <a:rPr lang="id-ID" sz="1400" dirty="0" smtClean="0"/>
              <a:t>t</a:t>
            </a:r>
            <a:r>
              <a:rPr lang="en-US" sz="1400" dirty="0" smtClean="0"/>
              <a:t> </a:t>
            </a:r>
            <a:r>
              <a:rPr lang="id-ID" sz="1400" dirty="0" smtClean="0"/>
              <a:t>idak </a:t>
            </a:r>
            <a:r>
              <a:rPr lang="id-ID" sz="1400" dirty="0"/>
              <a:t>efisien </a:t>
            </a:r>
            <a:br>
              <a:rPr lang="id-ID" sz="1400" dirty="0"/>
            </a:br>
            <a:r>
              <a:rPr lang="id-ID" sz="1400" dirty="0"/>
              <a:t>Bersumpah dalam hati seseorang ketika kesalahan kecil terjadi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5186149" y="1441847"/>
            <a:ext cx="29718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400" u="sng" dirty="0"/>
              <a:t>Mencari Tantangan Sedang </a:t>
            </a:r>
            <a:r>
              <a:rPr lang="id-ID" sz="1400" dirty="0"/>
              <a:t/>
            </a:r>
            <a:br>
              <a:rPr lang="id-ID" sz="1400" dirty="0"/>
            </a:br>
            <a:r>
              <a:rPr lang="id-ID" sz="1400" dirty="0"/>
              <a:t>Memilih untuk pengambil moderat daripada berlebihan </a:t>
            </a:r>
            <a:br>
              <a:rPr lang="id-ID" sz="1400" dirty="0"/>
            </a:br>
            <a:r>
              <a:rPr lang="id-ID" sz="1400" dirty="0"/>
              <a:t>Memilih untuk melakukan menantang </a:t>
            </a:r>
            <a:r>
              <a:rPr lang="id-ID" sz="1400" dirty="0" smtClean="0"/>
              <a:t>dari</a:t>
            </a:r>
            <a:r>
              <a:rPr lang="en-US" sz="1400" dirty="0" err="1" smtClean="0"/>
              <a:t>pd</a:t>
            </a:r>
            <a:r>
              <a:rPr lang="en-US" sz="1400" dirty="0" smtClean="0"/>
              <a:t> </a:t>
            </a:r>
            <a:r>
              <a:rPr lang="id-ID" sz="1400" dirty="0" smtClean="0"/>
              <a:t> </a:t>
            </a:r>
            <a:r>
              <a:rPr lang="id-ID" sz="1400" dirty="0"/>
              <a:t>pekerjaan rutin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6586182" y="152400"/>
            <a:ext cx="2514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200" b="1" u="sng" dirty="0"/>
              <a:t>mencari umpan balik </a:t>
            </a:r>
            <a:r>
              <a:rPr lang="id-ID" sz="1200" dirty="0"/>
              <a:t/>
            </a:r>
            <a:br>
              <a:rPr lang="id-ID" sz="1200" dirty="0"/>
            </a:br>
            <a:r>
              <a:rPr lang="id-ID" sz="1200" dirty="0"/>
              <a:t>Tidak sabar untuk umpan balik segera </a:t>
            </a:r>
            <a:br>
              <a:rPr lang="id-ID" sz="1200" dirty="0"/>
            </a:br>
            <a:r>
              <a:rPr lang="id-ID" sz="1200" dirty="0"/>
              <a:t>Mintalah umpan balik tentang bagaimana pekerjaan yang telah dilakukan</a:t>
            </a:r>
            <a:endParaRPr lang="en-US" sz="1200" dirty="0"/>
          </a:p>
        </p:txBody>
      </p:sp>
      <p:sp>
        <p:nvSpPr>
          <p:cNvPr id="19" name="Rectangle 18"/>
          <p:cNvSpPr/>
          <p:nvPr/>
        </p:nvSpPr>
        <p:spPr>
          <a:xfrm>
            <a:off x="4573137" y="682528"/>
            <a:ext cx="175146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dirty="0"/>
              <a:t>prestasi </a:t>
            </a:r>
            <a:br>
              <a:rPr lang="id-ID" dirty="0"/>
            </a:br>
            <a:r>
              <a:rPr lang="id-ID" dirty="0"/>
              <a:t>motivasi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1590</TotalTime>
  <Words>1037</Words>
  <Application>Microsoft Office PowerPoint</Application>
  <PresentationFormat>On-screen Show (4:3)</PresentationFormat>
  <Paragraphs>336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Angles</vt:lpstr>
      <vt:lpstr>Karsam Sunaryo,SE.,MAk.,Ak.,QMSA.</vt:lpstr>
      <vt:lpstr>Pengukuran Variabel : Definisi Operasional </vt:lpstr>
      <vt:lpstr>Proses Riset </vt:lpstr>
      <vt:lpstr>Topik Bahasan</vt:lpstr>
      <vt:lpstr>Tujuan Pembelajaran</vt:lpstr>
      <vt:lpstr>Rancangan Riset</vt:lpstr>
      <vt:lpstr>Pengukuran Variabel</vt:lpstr>
      <vt:lpstr>Definisi Operasional</vt:lpstr>
      <vt:lpstr>PowerPoint Presentation</vt:lpstr>
      <vt:lpstr>Contoh 2 :</vt:lpstr>
      <vt:lpstr>Skala</vt:lpstr>
      <vt:lpstr>Skala Nominal</vt:lpstr>
      <vt:lpstr>Contoh :</vt:lpstr>
      <vt:lpstr>Skala Ordinal</vt:lpstr>
      <vt:lpstr>Contoh :</vt:lpstr>
      <vt:lpstr>Skala Interval</vt:lpstr>
      <vt:lpstr>Contoh : </vt:lpstr>
      <vt:lpstr>Skala Ratio</vt:lpstr>
      <vt:lpstr>Karakteristik  Skala</vt:lpstr>
      <vt:lpstr>Karakteristik  Skala</vt:lpstr>
    </vt:vector>
  </TitlesOfParts>
  <Company>bppt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Metode Penelitian</dc:title>
  <dc:creator>muchdie</dc:creator>
  <cp:lastModifiedBy>User</cp:lastModifiedBy>
  <cp:revision>92</cp:revision>
  <cp:lastPrinted>2014-03-12T01:39:23Z</cp:lastPrinted>
  <dcterms:created xsi:type="dcterms:W3CDTF">2007-01-04T07:20:48Z</dcterms:created>
  <dcterms:modified xsi:type="dcterms:W3CDTF">2015-01-22T19:00:29Z</dcterms:modified>
</cp:coreProperties>
</file>