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6"/>
  </p:notesMasterIdLst>
  <p:handoutMasterIdLst>
    <p:handoutMasterId r:id="rId17"/>
  </p:handoutMasterIdLst>
  <p:sldIdLst>
    <p:sldId id="289" r:id="rId2"/>
    <p:sldId id="256" r:id="rId3"/>
    <p:sldId id="281" r:id="rId4"/>
    <p:sldId id="265" r:id="rId5"/>
    <p:sldId id="267" r:id="rId6"/>
    <p:sldId id="268" r:id="rId7"/>
    <p:sldId id="288" r:id="rId8"/>
    <p:sldId id="269" r:id="rId9"/>
    <p:sldId id="270" r:id="rId10"/>
    <p:sldId id="271" r:id="rId11"/>
    <p:sldId id="273" r:id="rId12"/>
    <p:sldId id="274" r:id="rId13"/>
    <p:sldId id="272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41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7AC4C-1466-4D1B-A787-56E894AAC8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8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Keterlibatan</a:t>
            </a:r>
            <a:r>
              <a:rPr lang="en-US" b="1" dirty="0" smtClean="0"/>
              <a:t> </a:t>
            </a:r>
            <a:r>
              <a:rPr lang="en-US" b="1" dirty="0" err="1" smtClean="0"/>
              <a:t>Peneliti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145088"/>
          </a:xfrm>
        </p:spPr>
        <p:txBody>
          <a:bodyPr/>
          <a:lstStyle/>
          <a:p>
            <a:r>
              <a:rPr lang="en-US" sz="2400" b="1" dirty="0" smtClean="0"/>
              <a:t>Minimal</a:t>
            </a:r>
            <a:r>
              <a:rPr lang="en-US" sz="2400" dirty="0" smtClean="0"/>
              <a:t>  : </a:t>
            </a:r>
            <a:r>
              <a:rPr lang="en-US" sz="2400" i="1" dirty="0" smtClean="0"/>
              <a:t>field  study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Moderate</a:t>
            </a:r>
            <a:r>
              <a:rPr lang="en-US" sz="2400" dirty="0" smtClean="0"/>
              <a:t> : </a:t>
            </a:r>
            <a:r>
              <a:rPr lang="en-US" sz="2400" i="1" dirty="0" smtClean="0"/>
              <a:t>field experiment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Excessive</a:t>
            </a:r>
            <a:r>
              <a:rPr lang="en-US" sz="2400" dirty="0" smtClean="0"/>
              <a:t> : </a:t>
            </a:r>
            <a:r>
              <a:rPr lang="en-US" sz="2400" i="1" dirty="0" smtClean="0"/>
              <a:t>lab experiment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Setting </a:t>
            </a:r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145088"/>
          </a:xfrm>
        </p:spPr>
        <p:txBody>
          <a:bodyPr/>
          <a:lstStyle/>
          <a:p>
            <a:r>
              <a:rPr lang="en-US" sz="2400" b="1" dirty="0" err="1" smtClean="0"/>
              <a:t>Studi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Lapangan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field studies</a:t>
            </a:r>
            <a:r>
              <a:rPr lang="en-US" sz="2400" b="1" dirty="0" smtClean="0"/>
              <a:t>) </a:t>
            </a:r>
            <a:r>
              <a:rPr lang="en-US" sz="2400" dirty="0" smtClean="0"/>
              <a:t>: </a:t>
            </a:r>
            <a:r>
              <a:rPr lang="en-US" sz="2400" dirty="0" err="1" smtClean="0"/>
              <a:t>pengujian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alamiah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keterlibatan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minimal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Percobaan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Lapangan</a:t>
            </a:r>
            <a:r>
              <a:rPr lang="en-US" sz="2400" b="1" dirty="0" smtClean="0"/>
              <a:t>  (</a:t>
            </a:r>
            <a:r>
              <a:rPr lang="en-US" sz="2400" b="1" i="1" dirty="0" smtClean="0"/>
              <a:t>field experiment</a:t>
            </a:r>
            <a:r>
              <a:rPr lang="en-US" sz="2400" b="1" dirty="0" smtClean="0"/>
              <a:t>): </a:t>
            </a:r>
            <a:r>
              <a:rPr lang="en-US" sz="2400" dirty="0" err="1" smtClean="0"/>
              <a:t>riset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menentapkan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sebab-akibat</a:t>
            </a:r>
            <a:r>
              <a:rPr lang="en-US" sz="2400" dirty="0" smtClean="0"/>
              <a:t> (cause and effect relationship)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keterlibatan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natural.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Percobaan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Laboratorium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lab experiment</a:t>
            </a:r>
            <a:r>
              <a:rPr lang="en-US" sz="2400" b="1" dirty="0" smtClean="0"/>
              <a:t>) </a:t>
            </a:r>
            <a:r>
              <a:rPr lang="en-US" sz="2400" dirty="0" smtClean="0"/>
              <a:t>: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mengekplorasi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sebab-akibat</a:t>
            </a:r>
            <a:r>
              <a:rPr lang="en-US" sz="2400" dirty="0" smtClean="0"/>
              <a:t>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terkendali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buatan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Unit </a:t>
            </a:r>
            <a:r>
              <a:rPr lang="en-US" b="1" dirty="0" err="1" smtClean="0"/>
              <a:t>Analisis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145088"/>
          </a:xfrm>
        </p:spPr>
        <p:txBody>
          <a:bodyPr/>
          <a:lstStyle/>
          <a:p>
            <a:pPr lvl="0"/>
            <a:r>
              <a:rPr lang="en-US" sz="2400" dirty="0" smtClean="0"/>
              <a:t>Individual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Dyads  (</a:t>
            </a:r>
            <a:r>
              <a:rPr lang="en-US" sz="2400" dirty="0" err="1" smtClean="0"/>
              <a:t>pasangan</a:t>
            </a:r>
            <a:r>
              <a:rPr lang="en-US" sz="2400" smtClean="0"/>
              <a:t>)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err="1" smtClean="0"/>
              <a:t>Divisi</a:t>
            </a:r>
            <a:r>
              <a:rPr lang="en-US" sz="2400" dirty="0" smtClean="0"/>
              <a:t>/</a:t>
            </a:r>
            <a:r>
              <a:rPr lang="en-US" sz="2400" dirty="0" err="1" smtClean="0"/>
              <a:t>Departemen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err="1" smtClean="0"/>
              <a:t>Industri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Negara/Daerah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Horison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3850"/>
            <a:ext cx="8677275" cy="5075238"/>
          </a:xfrm>
        </p:spPr>
        <p:txBody>
          <a:bodyPr/>
          <a:lstStyle/>
          <a:p>
            <a:r>
              <a:rPr lang="en-US" sz="2400" b="1" dirty="0" smtClean="0"/>
              <a:t>One-shot (Cross-section) </a:t>
            </a:r>
            <a:r>
              <a:rPr lang="en-US" sz="2400" dirty="0" smtClean="0"/>
              <a:t>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(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,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, </a:t>
            </a:r>
            <a:r>
              <a:rPr lang="en-US" sz="2400" dirty="0" err="1" smtClean="0"/>
              <a:t>negara</a:t>
            </a:r>
            <a:r>
              <a:rPr lang="en-US" sz="2400" dirty="0" smtClean="0"/>
              <a:t>, </a:t>
            </a:r>
            <a:r>
              <a:rPr lang="en-US" sz="2400" dirty="0" err="1" smtClean="0"/>
              <a:t>daerah</a:t>
            </a:r>
            <a:r>
              <a:rPr lang="en-US" sz="2400" dirty="0" smtClean="0"/>
              <a:t>, </a:t>
            </a:r>
            <a:r>
              <a:rPr lang="en-US" sz="2400" dirty="0" err="1" smtClean="0"/>
              <a:t>dsb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b="1" dirty="0" smtClean="0"/>
              <a:t>Longitudinal (Time series) </a:t>
            </a:r>
            <a:r>
              <a:rPr lang="en-US" sz="2400" dirty="0" smtClean="0"/>
              <a:t>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individual,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entiti</a:t>
            </a:r>
            <a:r>
              <a:rPr lang="en-US" sz="2400" dirty="0" smtClean="0"/>
              <a:t>,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perusahan</a:t>
            </a:r>
            <a:r>
              <a:rPr lang="en-US" sz="2400" dirty="0" smtClean="0"/>
              <a:t>, </a:t>
            </a:r>
            <a:r>
              <a:rPr lang="en-US" sz="2400" dirty="0" err="1" smtClean="0"/>
              <a:t>daerahn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,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.  </a:t>
            </a:r>
            <a:r>
              <a:rPr lang="en-US" sz="2400" dirty="0" err="1" smtClean="0"/>
              <a:t>Misal</a:t>
            </a:r>
            <a:r>
              <a:rPr lang="en-US" sz="2400" dirty="0" smtClean="0"/>
              <a:t>, </a:t>
            </a:r>
            <a:r>
              <a:rPr lang="en-US" sz="2400" dirty="0" err="1" smtClean="0"/>
              <a:t>harian</a:t>
            </a:r>
            <a:r>
              <a:rPr lang="en-US" sz="2400" dirty="0" smtClean="0"/>
              <a:t>, </a:t>
            </a:r>
            <a:r>
              <a:rPr lang="en-US" sz="2400" dirty="0" err="1" smtClean="0"/>
              <a:t>mingguan</a:t>
            </a:r>
            <a:r>
              <a:rPr lang="en-US" sz="2400" dirty="0" smtClean="0"/>
              <a:t>, </a:t>
            </a:r>
            <a:r>
              <a:rPr lang="en-US" sz="2400" dirty="0" err="1" smtClean="0"/>
              <a:t>bulanan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tahunan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Implikasi</a:t>
            </a:r>
            <a:r>
              <a:rPr lang="en-US" b="1" dirty="0" smtClean="0"/>
              <a:t> </a:t>
            </a:r>
            <a:r>
              <a:rPr lang="en-US" b="1" dirty="0" err="1" smtClean="0"/>
              <a:t>Manajerial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3850"/>
            <a:ext cx="8677275" cy="507523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mengapa</a:t>
            </a:r>
            <a:r>
              <a:rPr lang="en-US" sz="2800" dirty="0" smtClean="0"/>
              <a:t> </a:t>
            </a:r>
            <a:r>
              <a:rPr lang="en-US" sz="2800" dirty="0" err="1" smtClean="0"/>
              <a:t>laporan</a:t>
            </a:r>
            <a:r>
              <a:rPr lang="en-US" sz="2800" dirty="0" smtClean="0"/>
              <a:t> </a:t>
            </a:r>
            <a:r>
              <a:rPr lang="en-US" sz="2800" dirty="0" err="1" smtClean="0"/>
              <a:t>seringkali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data </a:t>
            </a:r>
            <a:r>
              <a:rPr lang="en-US" sz="2800" dirty="0" err="1" smtClean="0"/>
              <a:t>sampel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kausal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korelasional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detil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mengkomentari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proposal </a:t>
            </a:r>
            <a:r>
              <a:rPr lang="en-US" sz="2800" dirty="0" err="1" smtClean="0"/>
              <a:t>riset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3352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Kelima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Rancangan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Riset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 rot="3073036">
            <a:off x="457200" y="5105400"/>
            <a:ext cx="236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Karsam</a:t>
            </a:r>
            <a:r>
              <a:rPr lang="en-US" dirty="0"/>
              <a:t> </a:t>
            </a:r>
            <a:r>
              <a:rPr lang="en-US" dirty="0" err="1"/>
              <a:t>Sunaryo</a:t>
            </a:r>
            <a:endParaRPr lang="id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</a:p>
          <a:p>
            <a:pPr algn="ctr"/>
            <a:r>
              <a:rPr lang="en-US" sz="1200" b="1" dirty="0" smtClean="0"/>
              <a:t>PENGUMPULAN,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730916" y="2235116"/>
            <a:ext cx="635168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7</a:t>
            </a:r>
          </a:p>
          <a:p>
            <a:pPr algn="ctr"/>
            <a:r>
              <a:rPr lang="en-US" sz="1200" b="1" dirty="0" smtClean="0"/>
              <a:t>PENGAMBILAN KESIMPULAN</a:t>
            </a:r>
          </a:p>
          <a:p>
            <a:pPr algn="ctr"/>
            <a:r>
              <a:rPr lang="en-US" sz="1200" b="1" dirty="0" smtClean="0"/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8026063" y="3162300"/>
            <a:ext cx="483274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/>
          <a:lstStyle/>
          <a:p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(</a:t>
            </a:r>
            <a:r>
              <a:rPr lang="en-US" sz="2800" i="1" dirty="0" smtClean="0"/>
              <a:t>Research Design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Kegunaan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(</a:t>
            </a:r>
            <a:r>
              <a:rPr lang="en-US" sz="2800" i="1" dirty="0" smtClean="0"/>
              <a:t>Purpose of Study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Tipe</a:t>
            </a:r>
            <a:r>
              <a:rPr lang="en-US" sz="2800" dirty="0" smtClean="0"/>
              <a:t> </a:t>
            </a:r>
            <a:r>
              <a:rPr lang="en-US" sz="2800" dirty="0" err="1" smtClean="0"/>
              <a:t>Pangamatan</a:t>
            </a:r>
            <a:r>
              <a:rPr lang="en-US" sz="2800" dirty="0" smtClean="0"/>
              <a:t> (</a:t>
            </a:r>
            <a:r>
              <a:rPr lang="en-US" sz="2800" i="1" dirty="0" smtClean="0"/>
              <a:t>Type of Investigati</a:t>
            </a:r>
            <a:r>
              <a:rPr lang="en-US" sz="2800" dirty="0" smtClean="0"/>
              <a:t>on)</a:t>
            </a:r>
          </a:p>
          <a:p>
            <a:r>
              <a:rPr lang="en-US" sz="2800" dirty="0" err="1" smtClean="0"/>
              <a:t>Keterlibatan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</a:t>
            </a:r>
            <a:r>
              <a:rPr lang="en-US" sz="2800" dirty="0" smtClean="0"/>
              <a:t> (</a:t>
            </a:r>
            <a:r>
              <a:rPr lang="en-US" sz="2800" i="1" dirty="0" smtClean="0"/>
              <a:t>Extent of Researcher Interference  with Study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Setting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(</a:t>
            </a:r>
            <a:r>
              <a:rPr lang="en-US" sz="2800" i="1" dirty="0" smtClean="0"/>
              <a:t>Study Setting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Unit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(</a:t>
            </a:r>
            <a:r>
              <a:rPr lang="en-US" sz="2800" i="1" dirty="0" smtClean="0"/>
              <a:t>Unit of Analysis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Horison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(</a:t>
            </a:r>
            <a:r>
              <a:rPr lang="en-US" sz="2800" i="1" dirty="0" smtClean="0"/>
              <a:t>Time Horizon of Study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Implikasi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Manajerial</a:t>
            </a:r>
            <a:r>
              <a:rPr lang="en-US" sz="2800" dirty="0" smtClean="0"/>
              <a:t> (</a:t>
            </a:r>
            <a:r>
              <a:rPr lang="en-US" sz="2800" i="1" dirty="0" smtClean="0"/>
              <a:t>Managerial Implication</a:t>
            </a:r>
            <a:r>
              <a:rPr lang="en-US" sz="2800" dirty="0" smtClean="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3850"/>
            <a:ext cx="8143875" cy="47307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err="1" smtClean="0"/>
              <a:t>Setelah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Sdr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:</a:t>
            </a:r>
          </a:p>
          <a:p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yang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r>
              <a:rPr lang="en-US" sz="2800" dirty="0" err="1" smtClean="0"/>
              <a:t>Mengidentifikasi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ruanglingkup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kegunaan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Memutuskan</a:t>
            </a:r>
            <a:r>
              <a:rPr lang="en-US" sz="2800" dirty="0" smtClean="0"/>
              <a:t> </a:t>
            </a:r>
            <a:r>
              <a:rPr lang="en-US" sz="2800" dirty="0" err="1" smtClean="0"/>
              <a:t>tipe</a:t>
            </a:r>
            <a:r>
              <a:rPr lang="en-US" sz="2800" dirty="0" smtClean="0"/>
              <a:t> </a:t>
            </a:r>
            <a:r>
              <a:rPr lang="en-US" sz="2800" dirty="0" err="1" smtClean="0"/>
              <a:t>pengamatan</a:t>
            </a:r>
            <a:r>
              <a:rPr lang="en-US" sz="2800" dirty="0" smtClean="0"/>
              <a:t>, setting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</a:t>
            </a:r>
            <a:r>
              <a:rPr lang="en-US" sz="2800" dirty="0" err="1" smtClean="0"/>
              <a:t>keterlibatan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</a:t>
            </a:r>
            <a:r>
              <a:rPr lang="en-US" sz="2800" dirty="0" smtClean="0"/>
              <a:t>, unit </a:t>
            </a:r>
            <a:r>
              <a:rPr lang="en-US" sz="2800" dirty="0" err="1" smtClean="0"/>
              <a:t>analisis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horison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endParaRPr lang="en-US" sz="2800" dirty="0" smtClean="0"/>
          </a:p>
          <a:p>
            <a:r>
              <a:rPr lang="en-US" sz="2800" dirty="0" err="1" smtClean="0"/>
              <a:t>Mengidentifikasi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kausal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korelasi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tepat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situasi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</a:t>
            </a:r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075238"/>
          </a:xfrm>
        </p:spPr>
        <p:txBody>
          <a:bodyPr/>
          <a:lstStyle/>
          <a:p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diidentifikasi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</a:t>
            </a:r>
            <a:r>
              <a:rPr lang="en-US" sz="2000" dirty="0" smtClean="0"/>
              <a:t> </a:t>
            </a:r>
            <a:r>
              <a:rPr lang="en-US" sz="2000" dirty="0" err="1" smtClean="0"/>
              <a:t>selanjutnya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merancang</a:t>
            </a:r>
            <a:r>
              <a:rPr lang="en-US" sz="2000" dirty="0" smtClean="0"/>
              <a:t> </a:t>
            </a:r>
            <a:r>
              <a:rPr lang="en-US" sz="2000" dirty="0" err="1" smtClean="0"/>
              <a:t>riset</a:t>
            </a:r>
            <a:r>
              <a:rPr lang="en-US" sz="2000" dirty="0" smtClean="0"/>
              <a:t>  </a:t>
            </a:r>
            <a:r>
              <a:rPr lang="en-US" sz="2000" dirty="0" err="1" smtClean="0"/>
              <a:t>terkait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data.</a:t>
            </a:r>
          </a:p>
          <a:p>
            <a:r>
              <a:rPr lang="en-US" sz="2000" dirty="0" err="1" smtClean="0"/>
              <a:t>Rancangan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riset</a:t>
            </a:r>
            <a:r>
              <a:rPr lang="en-US" sz="2000" dirty="0" smtClean="0"/>
              <a:t>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:</a:t>
            </a:r>
          </a:p>
          <a:p>
            <a:pPr lvl="1"/>
            <a:r>
              <a:rPr lang="en-US" sz="2000" dirty="0" err="1" smtClean="0"/>
              <a:t>Rancangan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Riset</a:t>
            </a:r>
            <a:r>
              <a:rPr lang="en-US" sz="2000" dirty="0" smtClean="0"/>
              <a:t> (</a:t>
            </a:r>
            <a:r>
              <a:rPr lang="en-US" sz="2000" i="1" dirty="0" smtClean="0"/>
              <a:t>Research Design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Kegunaan</a:t>
            </a:r>
            <a:r>
              <a:rPr lang="en-US" sz="2000" dirty="0" smtClean="0"/>
              <a:t> </a:t>
            </a:r>
            <a:r>
              <a:rPr lang="en-US" sz="2000" dirty="0" err="1" smtClean="0"/>
              <a:t>Riset</a:t>
            </a:r>
            <a:r>
              <a:rPr lang="en-US" sz="2000" dirty="0" smtClean="0"/>
              <a:t> (</a:t>
            </a:r>
            <a:r>
              <a:rPr lang="en-US" sz="2000" i="1" dirty="0" smtClean="0"/>
              <a:t>Purpose of Study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Tipe</a:t>
            </a:r>
            <a:r>
              <a:rPr lang="en-US" sz="2000" dirty="0" smtClean="0"/>
              <a:t> </a:t>
            </a:r>
            <a:r>
              <a:rPr lang="en-US" sz="2000" dirty="0" err="1" smtClean="0"/>
              <a:t>Pangamatan</a:t>
            </a:r>
            <a:r>
              <a:rPr lang="en-US" sz="2000" dirty="0" smtClean="0"/>
              <a:t> (</a:t>
            </a:r>
            <a:r>
              <a:rPr lang="en-US" sz="2000" i="1" dirty="0" smtClean="0"/>
              <a:t>Type of Investigati</a:t>
            </a:r>
            <a:r>
              <a:rPr lang="en-US" sz="2000" dirty="0" smtClean="0"/>
              <a:t>on)</a:t>
            </a:r>
          </a:p>
          <a:p>
            <a:pPr lvl="1"/>
            <a:r>
              <a:rPr lang="en-US" sz="2000" dirty="0" err="1" smtClean="0"/>
              <a:t>Keterlibatan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(</a:t>
            </a:r>
            <a:r>
              <a:rPr lang="en-US" sz="2000" i="1" dirty="0" smtClean="0"/>
              <a:t>Extent of Researcher Interference  with Study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Setting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(</a:t>
            </a:r>
            <a:r>
              <a:rPr lang="en-US" sz="2000" i="1" dirty="0" smtClean="0"/>
              <a:t>Study Setting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Unit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(</a:t>
            </a:r>
            <a:r>
              <a:rPr lang="en-US" sz="2000" i="1" dirty="0" smtClean="0"/>
              <a:t>Unit of Analysis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Horison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(</a:t>
            </a:r>
            <a:r>
              <a:rPr lang="en-US" sz="2000" i="1" dirty="0" smtClean="0"/>
              <a:t>Time Horizon of Study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Implikasi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Manajerial</a:t>
            </a:r>
            <a:r>
              <a:rPr lang="en-US" sz="2000" dirty="0" smtClean="0"/>
              <a:t> (</a:t>
            </a:r>
            <a:r>
              <a:rPr lang="en-US" sz="2000" i="1" dirty="0" smtClean="0"/>
              <a:t>Managerial Implication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</a:t>
            </a:r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4038600"/>
            <a:ext cx="7086600" cy="45719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118717"/>
            <a:ext cx="1143000" cy="1723549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Kegunaan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Riset</a:t>
            </a:r>
            <a:r>
              <a:rPr lang="en-US" sz="1400" b="1" dirty="0" smtClean="0">
                <a:latin typeface="+mj-lt"/>
              </a:rPr>
              <a:t> 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Eksplorasi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Deskripsi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118717"/>
            <a:ext cx="1295400" cy="1600438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Tipe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Investigasi</a:t>
            </a:r>
            <a:r>
              <a:rPr lang="en-US" sz="1400" b="1" dirty="0" smtClean="0">
                <a:latin typeface="+mj-lt"/>
              </a:rPr>
              <a:t> </a:t>
            </a:r>
          </a:p>
          <a:p>
            <a:r>
              <a:rPr lang="en-US" sz="1400" b="1" dirty="0" err="1" smtClean="0">
                <a:latin typeface="+mj-lt"/>
              </a:rPr>
              <a:t>Menetapka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hub </a:t>
            </a:r>
            <a:r>
              <a:rPr lang="en-US" sz="1400" dirty="0" err="1" smtClean="0">
                <a:latin typeface="+mj-lt"/>
              </a:rPr>
              <a:t>kausal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korelasi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perbedaan</a:t>
            </a:r>
            <a:endParaRPr lang="en-US" sz="14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118717"/>
            <a:ext cx="1295400" cy="1723549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Keterlibatan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Peneliti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Minimal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Manipulasi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Control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Simulas</a:t>
            </a:r>
            <a:r>
              <a:rPr lang="en-US" sz="1200" b="1" dirty="0" err="1" smtClean="0">
                <a:latin typeface="+mj-lt"/>
              </a:rPr>
              <a:t>i</a:t>
            </a:r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118717"/>
            <a:ext cx="1143000" cy="1723549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Setting </a:t>
            </a:r>
            <a:r>
              <a:rPr lang="en-US" sz="1400" b="1" dirty="0" err="1" smtClean="0">
                <a:latin typeface="+mj-lt"/>
              </a:rPr>
              <a:t>Riset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Contrieved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Non-contrived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118717"/>
            <a:ext cx="1295400" cy="169277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Ukuran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dan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Pengukuran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Def. </a:t>
            </a:r>
            <a:r>
              <a:rPr lang="en-US" sz="1200" dirty="0" err="1" smtClean="0">
                <a:latin typeface="+mj-lt"/>
              </a:rPr>
              <a:t>operasi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Unsur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Skala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Kategori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Kode</a:t>
            </a:r>
            <a:endParaRPr lang="en-US" sz="1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72451"/>
            <a:ext cx="1143000" cy="193899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Unit </a:t>
            </a:r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Individual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Kelompok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Organisasi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Mesin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dsb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343400"/>
            <a:ext cx="1143000" cy="1908215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Horison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Waktu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One shot (cross-section)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Longitudinal (time-series)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343401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Rancangan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Sampel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Probability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Non-</a:t>
            </a:r>
            <a:r>
              <a:rPr lang="en-US" sz="1200" dirty="0" err="1" smtClean="0">
                <a:latin typeface="+mj-lt"/>
              </a:rPr>
              <a:t>probablity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Size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4343400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Pengumpulan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Observasi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Kuisioner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Pengukuran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fisik</a:t>
            </a:r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6200" y="2971800"/>
            <a:ext cx="1295400" cy="221599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Feel for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Goodness of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57" y="2743199"/>
            <a:ext cx="492443" cy="26670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Pernyataan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Masalah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>
            <a:stCxn id="8" idx="2"/>
            <a:endCxn id="14" idx="0"/>
          </p:cNvCxnSpPr>
          <p:nvPr/>
        </p:nvCxnSpPr>
        <p:spPr bwMode="auto">
          <a:xfrm rot="5400000">
            <a:off x="1144608" y="4107358"/>
            <a:ext cx="530185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10" idx="2"/>
            <a:endCxn id="16" idx="0"/>
          </p:cNvCxnSpPr>
          <p:nvPr/>
        </p:nvCxnSpPr>
        <p:spPr bwMode="auto">
          <a:xfrm rot="5400000">
            <a:off x="2469177" y="4031278"/>
            <a:ext cx="624246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stCxn id="11" idx="2"/>
            <a:endCxn id="15" idx="0"/>
          </p:cNvCxnSpPr>
          <p:nvPr/>
        </p:nvCxnSpPr>
        <p:spPr bwMode="auto">
          <a:xfrm rot="5400000">
            <a:off x="3978533" y="4092833"/>
            <a:ext cx="501134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2"/>
            <a:endCxn id="17" idx="0"/>
          </p:cNvCxnSpPr>
          <p:nvPr/>
        </p:nvCxnSpPr>
        <p:spPr bwMode="auto">
          <a:xfrm rot="5400000">
            <a:off x="6630144" y="4077444"/>
            <a:ext cx="531912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487194" y="3961606"/>
            <a:ext cx="152400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Kegunaan</a:t>
            </a:r>
            <a:r>
              <a:rPr lang="en-US" b="1" dirty="0" smtClean="0"/>
              <a:t> </a:t>
            </a:r>
            <a:r>
              <a:rPr lang="en-US" b="1" dirty="0" err="1" smtClean="0"/>
              <a:t>Studi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610600" cy="5151438"/>
          </a:xfrm>
        </p:spPr>
        <p:txBody>
          <a:bodyPr/>
          <a:lstStyle/>
          <a:p>
            <a:r>
              <a:rPr lang="en-US" sz="2200" b="1" dirty="0" err="1" smtClean="0"/>
              <a:t>Eksplorasi</a:t>
            </a:r>
            <a:r>
              <a:rPr lang="en-US" sz="2200" dirty="0" smtClean="0"/>
              <a:t> :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riset</a:t>
            </a:r>
            <a:r>
              <a:rPr lang="en-US" sz="2200" dirty="0" smtClean="0"/>
              <a:t> </a:t>
            </a:r>
            <a:r>
              <a:rPr lang="en-US" sz="2200" dirty="0" err="1" smtClean="0"/>
              <a:t>yg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ketika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belum</a:t>
            </a:r>
            <a:r>
              <a:rPr lang="en-US" sz="2200" dirty="0" smtClean="0"/>
              <a:t> </a:t>
            </a:r>
            <a:r>
              <a:rPr lang="en-US" sz="2200" dirty="0" err="1" smtClean="0"/>
              <a:t>diketahui</a:t>
            </a:r>
            <a:r>
              <a:rPr lang="en-US" sz="2200" dirty="0" smtClean="0"/>
              <a:t>,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tersedia</a:t>
            </a:r>
            <a:r>
              <a:rPr lang="en-US" sz="2200" dirty="0" smtClean="0"/>
              <a:t>.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memahami</a:t>
            </a:r>
            <a:r>
              <a:rPr lang="en-US" sz="2200" dirty="0" smtClean="0"/>
              <a:t> </a:t>
            </a:r>
            <a:r>
              <a:rPr lang="en-US" sz="2200" dirty="0" err="1" smtClean="0"/>
              <a:t>karakteristik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b="1" dirty="0" err="1" smtClean="0"/>
              <a:t>Deskriptif</a:t>
            </a:r>
            <a:r>
              <a:rPr lang="en-US" sz="2200" b="1" dirty="0" smtClean="0"/>
              <a:t> </a:t>
            </a:r>
            <a:r>
              <a:rPr lang="en-US" sz="2200" dirty="0" smtClean="0"/>
              <a:t>: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mendeskripsikan</a:t>
            </a:r>
            <a:r>
              <a:rPr lang="en-US" sz="2200" dirty="0" smtClean="0"/>
              <a:t> </a:t>
            </a:r>
            <a:r>
              <a:rPr lang="en-US" sz="2200" dirty="0" err="1" smtClean="0"/>
              <a:t>karakteristik</a:t>
            </a:r>
            <a:r>
              <a:rPr lang="en-US" sz="2200" dirty="0" smtClean="0"/>
              <a:t> </a:t>
            </a:r>
            <a:r>
              <a:rPr lang="en-US" sz="2200" dirty="0" err="1" smtClean="0"/>
              <a:t>variabel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situasi</a:t>
            </a:r>
            <a:r>
              <a:rPr lang="en-US" sz="2200" dirty="0" smtClean="0"/>
              <a:t>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b="1" dirty="0" err="1" smtClean="0"/>
              <a:t>Pengujian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Hipotesis</a:t>
            </a:r>
            <a:r>
              <a:rPr lang="en-US" sz="2200" b="1" dirty="0" smtClean="0"/>
              <a:t> </a:t>
            </a:r>
            <a:r>
              <a:rPr lang="en-US" sz="2200" dirty="0" smtClean="0"/>
              <a:t>:</a:t>
            </a:r>
          </a:p>
          <a:p>
            <a:pPr lvl="1"/>
            <a:r>
              <a:rPr lang="en-US" sz="1800" dirty="0" err="1" smtClean="0"/>
              <a:t>Komparatif</a:t>
            </a:r>
            <a:r>
              <a:rPr lang="en-US" sz="1800" dirty="0" smtClean="0"/>
              <a:t> : </a:t>
            </a:r>
            <a:r>
              <a:rPr lang="en-US" sz="1800" dirty="0" err="1" smtClean="0"/>
              <a:t>Uji</a:t>
            </a:r>
            <a:r>
              <a:rPr lang="en-US" sz="1800" dirty="0" smtClean="0"/>
              <a:t> </a:t>
            </a:r>
            <a:r>
              <a:rPr lang="en-US" sz="1800" dirty="0" err="1" smtClean="0"/>
              <a:t>beda</a:t>
            </a:r>
            <a:endParaRPr lang="en-US" sz="1800" dirty="0" smtClean="0"/>
          </a:p>
          <a:p>
            <a:pPr lvl="1"/>
            <a:r>
              <a:rPr lang="en-US" sz="1800" dirty="0" err="1" smtClean="0"/>
              <a:t>Korelasional</a:t>
            </a:r>
            <a:r>
              <a:rPr lang="en-US" sz="1800" dirty="0" smtClean="0"/>
              <a:t> : </a:t>
            </a:r>
            <a:r>
              <a:rPr lang="en-US" sz="1800" dirty="0" err="1" smtClean="0"/>
              <a:t>Uji</a:t>
            </a:r>
            <a:r>
              <a:rPr lang="en-US" sz="1800" dirty="0" smtClean="0"/>
              <a:t> </a:t>
            </a:r>
            <a:r>
              <a:rPr lang="en-US" sz="1800" dirty="0" err="1" smtClean="0"/>
              <a:t>korelasi</a:t>
            </a:r>
            <a:endParaRPr lang="en-US" sz="1800" dirty="0" smtClean="0"/>
          </a:p>
          <a:p>
            <a:pPr lvl="1"/>
            <a:r>
              <a:rPr lang="en-US" sz="1800" dirty="0" err="1" smtClean="0"/>
              <a:t>Kausal</a:t>
            </a:r>
            <a:r>
              <a:rPr lang="en-US" sz="1800" dirty="0" smtClean="0"/>
              <a:t> (</a:t>
            </a:r>
            <a:r>
              <a:rPr lang="en-US" sz="1800" dirty="0" err="1" smtClean="0"/>
              <a:t>sebab-akibat</a:t>
            </a:r>
            <a:r>
              <a:rPr lang="en-US" sz="1800" dirty="0" smtClean="0"/>
              <a:t>) : </a:t>
            </a:r>
            <a:r>
              <a:rPr lang="en-US" sz="1800" dirty="0" err="1" smtClean="0"/>
              <a:t>Uji</a:t>
            </a:r>
            <a:r>
              <a:rPr lang="en-US" sz="1800" dirty="0" smtClean="0"/>
              <a:t> </a:t>
            </a:r>
            <a:r>
              <a:rPr lang="en-US" sz="1800" dirty="0" err="1" smtClean="0"/>
              <a:t>regresi</a:t>
            </a:r>
            <a:endParaRPr lang="en-US" sz="1800" dirty="0" smtClean="0"/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364412" cy="1066800"/>
          </a:xfrm>
        </p:spPr>
        <p:txBody>
          <a:bodyPr/>
          <a:lstStyle/>
          <a:p>
            <a:r>
              <a:rPr lang="en-US" b="1" dirty="0" err="1" smtClean="0"/>
              <a:t>Tipe</a:t>
            </a:r>
            <a:r>
              <a:rPr lang="en-US" b="1" dirty="0" smtClean="0"/>
              <a:t> </a:t>
            </a:r>
            <a:r>
              <a:rPr lang="en-US" b="1" dirty="0" err="1" smtClean="0"/>
              <a:t>Investigasi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72475" cy="5075238"/>
          </a:xfrm>
        </p:spPr>
        <p:txBody>
          <a:bodyPr/>
          <a:lstStyle/>
          <a:p>
            <a:r>
              <a:rPr lang="en-US" b="1" dirty="0" err="1" smtClean="0"/>
              <a:t>Kausal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dependend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independend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Korelasional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hubungan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dependend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independend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.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,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1076</TotalTime>
  <Words>772</Words>
  <Application>Microsoft Office PowerPoint</Application>
  <PresentationFormat>On-screen Show (4:3)</PresentationFormat>
  <Paragraphs>209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Karsam Sunaryo,SE.,MAk.,Ak.,QMSA.</vt:lpstr>
      <vt:lpstr>Rancangan Riset </vt:lpstr>
      <vt:lpstr>Proses Riset </vt:lpstr>
      <vt:lpstr>Topik Bahasan</vt:lpstr>
      <vt:lpstr>Tujuan Pembelajaran</vt:lpstr>
      <vt:lpstr>Rancangan Riset</vt:lpstr>
      <vt:lpstr>Rancangan Riset</vt:lpstr>
      <vt:lpstr>Kegunaan Studi</vt:lpstr>
      <vt:lpstr>Tipe Investigasi</vt:lpstr>
      <vt:lpstr>Keterlibatan Peneliti</vt:lpstr>
      <vt:lpstr>Setting Riset</vt:lpstr>
      <vt:lpstr>Unit Analisis</vt:lpstr>
      <vt:lpstr>Horison Waktu</vt:lpstr>
      <vt:lpstr>Implikasi Manajerial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72</cp:revision>
  <dcterms:created xsi:type="dcterms:W3CDTF">2007-01-04T07:20:48Z</dcterms:created>
  <dcterms:modified xsi:type="dcterms:W3CDTF">2015-01-22T18:59:28Z</dcterms:modified>
</cp:coreProperties>
</file>