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26"/>
  </p:notesMasterIdLst>
  <p:handoutMasterIdLst>
    <p:handoutMasterId r:id="rId27"/>
  </p:handoutMasterIdLst>
  <p:sldIdLst>
    <p:sldId id="288" r:id="rId2"/>
    <p:sldId id="256" r:id="rId3"/>
    <p:sldId id="281" r:id="rId4"/>
    <p:sldId id="265" r:id="rId5"/>
    <p:sldId id="267" r:id="rId6"/>
    <p:sldId id="268" r:id="rId7"/>
    <p:sldId id="269" r:id="rId8"/>
    <p:sldId id="270" r:id="rId9"/>
    <p:sldId id="271" r:id="rId10"/>
    <p:sldId id="273" r:id="rId11"/>
    <p:sldId id="274" r:id="rId12"/>
    <p:sldId id="272" r:id="rId13"/>
    <p:sldId id="275" r:id="rId14"/>
    <p:sldId id="276" r:id="rId15"/>
    <p:sldId id="277" r:id="rId16"/>
    <p:sldId id="278" r:id="rId17"/>
    <p:sldId id="279" r:id="rId18"/>
    <p:sldId id="280" r:id="rId19"/>
    <p:sldId id="282" r:id="rId20"/>
    <p:sldId id="283" r:id="rId21"/>
    <p:sldId id="284" r:id="rId22"/>
    <p:sldId id="285" r:id="rId23"/>
    <p:sldId id="286" r:id="rId24"/>
    <p:sldId id="287"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8C2C4C-32F5-44C6-996E-666D24D84399}" type="datetimeFigureOut">
              <a:rPr lang="en-US" smtClean="0"/>
              <a:pPr/>
              <a:t>1/22/2015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70DFD4-DAED-4CED-A855-39D605034A30}" type="slidenum">
              <a:rPr lang="en-US" smtClean="0"/>
              <a:pPr/>
              <a:t>‹#›</a:t>
            </a:fld>
            <a:endParaRPr lang="en-US"/>
          </a:p>
        </p:txBody>
      </p:sp>
    </p:spTree>
    <p:extLst>
      <p:ext uri="{BB962C8B-B14F-4D97-AF65-F5344CB8AC3E}">
        <p14:creationId xmlns:p14="http://schemas.microsoft.com/office/powerpoint/2010/main" val="1870621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AA0346-9B16-433D-A5E7-A194C3A5C63F}" type="datetimeFigureOut">
              <a:rPr lang="id-ID" smtClean="0"/>
              <a:t>22/01/2015</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4C9255-31F8-4A51-8745-13F73DB54EED}" type="slidenum">
              <a:rPr lang="id-ID" smtClean="0"/>
              <a:t>‹#›</a:t>
            </a:fld>
            <a:endParaRPr lang="id-ID"/>
          </a:p>
        </p:txBody>
      </p:sp>
    </p:spTree>
    <p:extLst>
      <p:ext uri="{BB962C8B-B14F-4D97-AF65-F5344CB8AC3E}">
        <p14:creationId xmlns:p14="http://schemas.microsoft.com/office/powerpoint/2010/main" val="167832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8E0BC62D-64F6-4568-8E2F-9E328FDFDF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667F477E-F70D-4D75-9F40-4E124FA56B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41EFCF79-EB5E-4F1F-879E-0FA9483CBF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AD897223-3454-45EB-9765-BF73C4E5D3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Karsam Sunaryo</a:t>
            </a:r>
            <a:endParaRPr lang="en-US"/>
          </a:p>
        </p:txBody>
      </p:sp>
      <p:sp>
        <p:nvSpPr>
          <p:cNvPr id="6" name="Slide Number Placeholder 5"/>
          <p:cNvSpPr>
            <a:spLocks noGrp="1"/>
          </p:cNvSpPr>
          <p:nvPr>
            <p:ph type="sldNum" sz="quarter" idx="12"/>
          </p:nvPr>
        </p:nvSpPr>
        <p:spPr/>
        <p:txBody>
          <a:bodyPr/>
          <a:lstStyle/>
          <a:p>
            <a:fld id="{F4381873-0C73-410D-A039-7BF721DA42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Karsam Sunaryo</a:t>
            </a:r>
            <a:endParaRPr lang="en-US"/>
          </a:p>
        </p:txBody>
      </p:sp>
      <p:sp>
        <p:nvSpPr>
          <p:cNvPr id="7" name="Slide Number Placeholder 6"/>
          <p:cNvSpPr>
            <a:spLocks noGrp="1"/>
          </p:cNvSpPr>
          <p:nvPr>
            <p:ph type="sldNum" sz="quarter" idx="12"/>
          </p:nvPr>
        </p:nvSpPr>
        <p:spPr/>
        <p:txBody>
          <a:bodyPr/>
          <a:lstStyle/>
          <a:p>
            <a:fld id="{5C853704-DF30-429D-966A-6766AD67CD48}"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Karsam Sunaryo</a:t>
            </a:r>
            <a:endParaRPr lang="en-US"/>
          </a:p>
        </p:txBody>
      </p:sp>
      <p:sp>
        <p:nvSpPr>
          <p:cNvPr id="9" name="Slide Number Placeholder 8"/>
          <p:cNvSpPr>
            <a:spLocks noGrp="1"/>
          </p:cNvSpPr>
          <p:nvPr>
            <p:ph type="sldNum" sz="quarter" idx="12"/>
          </p:nvPr>
        </p:nvSpPr>
        <p:spPr/>
        <p:txBody>
          <a:bodyPr/>
          <a:lstStyle/>
          <a:p>
            <a:fld id="{CC245501-8209-4A2B-9E2F-748029C9D0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E5DCCE7C-D145-4B89-9075-A6D369CD10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4" name="Slide Number Placeholder 3"/>
          <p:cNvSpPr>
            <a:spLocks noGrp="1"/>
          </p:cNvSpPr>
          <p:nvPr>
            <p:ph type="sldNum" sz="quarter" idx="12"/>
          </p:nvPr>
        </p:nvSpPr>
        <p:spPr/>
        <p:txBody>
          <a:bodyPr/>
          <a:lstStyle/>
          <a:p>
            <a:fld id="{7AF8BF42-3884-4B57-B4B2-A98CA3FAAD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smtClean="0"/>
              <a:t>Karsam Sunaryo</a:t>
            </a:r>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1C10E26-2B38-4C49-BD07-D6CFFBA60E9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Karsam Sunaryo</a:t>
            </a:r>
            <a:endParaRPr lang="en-US"/>
          </a:p>
        </p:txBody>
      </p:sp>
      <p:sp>
        <p:nvSpPr>
          <p:cNvPr id="7" name="Slide Number Placeholder 6"/>
          <p:cNvSpPr>
            <a:spLocks noGrp="1"/>
          </p:cNvSpPr>
          <p:nvPr>
            <p:ph type="sldNum" sz="quarter" idx="12"/>
          </p:nvPr>
        </p:nvSpPr>
        <p:spPr/>
        <p:txBody>
          <a:bodyPr/>
          <a:lstStyle/>
          <a:p>
            <a:fld id="{35CC67B3-D135-4B6F-B6A1-FA8B17C419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r>
              <a:rPr lang="en-US" smtClean="0"/>
              <a:t>Karsam Sunaryo</a:t>
            </a:r>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A60AFA4-4CDA-4577-B0FB-9387973D24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266699" y="1039504"/>
            <a:ext cx="8610600" cy="1600200"/>
          </a:xfrm>
          <a:prstGeom prst="rect">
            <a:avLst/>
          </a:prstGeom>
          <a:noFill/>
          <a:ln w="9525">
            <a:noFill/>
            <a:miter lim="800000"/>
            <a:headEnd/>
            <a:tailEnd/>
          </a:ln>
        </p:spPr>
        <p:txBody>
          <a:bodyPr anchor="ctr"/>
          <a:lstStyle/>
          <a:p>
            <a:r>
              <a:rPr kumimoji="1" lang="id-ID" sz="4400" dirty="0" smtClean="0">
                <a:solidFill>
                  <a:schemeClr val="tx2"/>
                </a:solidFill>
                <a:latin typeface="Tahoma" charset="0"/>
              </a:rPr>
              <a:t>METODOLOGI RISET AKUNTANSI</a:t>
            </a:r>
            <a:endParaRPr kumimoji="1" lang="en-US" sz="4400" dirty="0">
              <a:solidFill>
                <a:schemeClr val="tx2"/>
              </a:solidFill>
              <a:latin typeface="Tahoma" charset="0"/>
            </a:endParaRPr>
          </a:p>
        </p:txBody>
      </p:sp>
      <p:sp>
        <p:nvSpPr>
          <p:cNvPr id="4" name="Title 3"/>
          <p:cNvSpPr>
            <a:spLocks noGrp="1"/>
          </p:cNvSpPr>
          <p:nvPr>
            <p:ph type="ctrTitle"/>
          </p:nvPr>
        </p:nvSpPr>
        <p:spPr>
          <a:xfrm>
            <a:off x="228600" y="4267200"/>
            <a:ext cx="8001000" cy="1966239"/>
          </a:xfrm>
        </p:spPr>
        <p:txBody>
          <a:bodyPr>
            <a:normAutofit/>
          </a:bodyPr>
          <a:lstStyle/>
          <a:p>
            <a:r>
              <a:rPr lang="en-US" sz="2800" dirty="0" err="1" smtClean="0">
                <a:latin typeface="Lucida Handwriting" panose="03010101010101010101" pitchFamily="66" charset="0"/>
              </a:rPr>
              <a:t>Karsam</a:t>
            </a:r>
            <a:r>
              <a:rPr lang="en-US" sz="2800" dirty="0" smtClean="0">
                <a:latin typeface="Lucida Handwriting" panose="03010101010101010101" pitchFamily="66" charset="0"/>
              </a:rPr>
              <a:t> </a:t>
            </a:r>
            <a:r>
              <a:rPr lang="en-US" sz="2800" dirty="0" err="1" smtClean="0">
                <a:latin typeface="Lucida Handwriting" panose="03010101010101010101" pitchFamily="66" charset="0"/>
              </a:rPr>
              <a:t>Sunaryo</a:t>
            </a:r>
            <a:r>
              <a:rPr lang="id-ID" sz="2800" dirty="0" smtClean="0">
                <a:latin typeface="Lucida Handwriting" panose="03010101010101010101" pitchFamily="66" charset="0"/>
              </a:rPr>
              <a:t>,SE.,MAk.,Ak.,QMSA.</a:t>
            </a:r>
            <a:endParaRPr lang="id-ID" sz="2800" dirty="0">
              <a:latin typeface="Lucida Handwriting" panose="03010101010101010101" pitchFamily="66" charset="0"/>
            </a:endParaRPr>
          </a:p>
        </p:txBody>
      </p:sp>
      <p:sp>
        <p:nvSpPr>
          <p:cNvPr id="6" name="TextBox 3"/>
          <p:cNvSpPr txBox="1">
            <a:spLocks noChangeArrowheads="1"/>
          </p:cNvSpPr>
          <p:nvPr/>
        </p:nvSpPr>
        <p:spPr bwMode="auto">
          <a:xfrm>
            <a:off x="3124200" y="4038600"/>
            <a:ext cx="37861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id-ID" sz="1600" dirty="0">
                <a:solidFill>
                  <a:schemeClr val="accent2"/>
                </a:solidFill>
                <a:latin typeface="Arial Narrow" pitchFamily="34" charset="0"/>
              </a:rPr>
              <a:t>© 2009 John Wiley &amp; Sons Ltd.</a:t>
            </a:r>
          </a:p>
          <a:p>
            <a:r>
              <a:rPr lang="en-GB" altLang="id-ID" sz="1600" dirty="0">
                <a:solidFill>
                  <a:schemeClr val="accent2"/>
                </a:solidFill>
                <a:latin typeface="Arial Narrow" pitchFamily="34" charset="0"/>
              </a:rPr>
              <a:t>www.wileyeurope.com/college/sekaran</a:t>
            </a:r>
          </a:p>
        </p:txBody>
      </p:sp>
      <p:sp>
        <p:nvSpPr>
          <p:cNvPr id="3" name="Footer Placeholder 2"/>
          <p:cNvSpPr>
            <a:spLocks noGrp="1"/>
          </p:cNvSpPr>
          <p:nvPr>
            <p:ph type="ftr" sz="quarter" idx="11"/>
          </p:nvPr>
        </p:nvSpPr>
        <p:spPr/>
        <p:txBody>
          <a:bodyPr/>
          <a:lstStyle/>
          <a:p>
            <a:r>
              <a:rPr lang="en-US" smtClean="0"/>
              <a:t>Karsam Sunaryo</a:t>
            </a:r>
            <a:endParaRPr lang="en-US"/>
          </a:p>
        </p:txBody>
      </p:sp>
      <p:sp>
        <p:nvSpPr>
          <p:cNvPr id="7" name="Slide Number Placeholder 6"/>
          <p:cNvSpPr>
            <a:spLocks noGrp="1"/>
          </p:cNvSpPr>
          <p:nvPr>
            <p:ph type="sldNum" sz="quarter" idx="12"/>
          </p:nvPr>
        </p:nvSpPr>
        <p:spPr/>
        <p:txBody>
          <a:bodyPr/>
          <a:lstStyle/>
          <a:p>
            <a:fld id="{AA6501FC-8F10-4793-8FF0-AABC89A1E455}" type="slidenum">
              <a:rPr lang="en-US" smtClean="0"/>
              <a:pPr/>
              <a:t>1</a:t>
            </a:fld>
            <a:endParaRPr lang="en-US"/>
          </a:p>
        </p:txBody>
      </p:sp>
    </p:spTree>
    <p:extLst>
      <p:ext uri="{BB962C8B-B14F-4D97-AF65-F5344CB8AC3E}">
        <p14:creationId xmlns:p14="http://schemas.microsoft.com/office/powerpoint/2010/main" val="37693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blinds(horizontal)">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Studi Kepustakaan</a:t>
            </a:r>
            <a:endParaRPr lang="en-US" dirty="0"/>
          </a:p>
        </p:txBody>
      </p:sp>
      <p:sp>
        <p:nvSpPr>
          <p:cNvPr id="3" name="Content Placeholder 2"/>
          <p:cNvSpPr>
            <a:spLocks noGrp="1"/>
          </p:cNvSpPr>
          <p:nvPr>
            <p:ph idx="1"/>
          </p:nvPr>
        </p:nvSpPr>
        <p:spPr>
          <a:xfrm>
            <a:off x="304800" y="1524000"/>
            <a:ext cx="8839200" cy="5145088"/>
          </a:xfrm>
        </p:spPr>
        <p:txBody>
          <a:bodyPr/>
          <a:lstStyle/>
          <a:p>
            <a:r>
              <a:rPr lang="id-ID" sz="2400" dirty="0" smtClean="0"/>
              <a:t>Studi kepustakaan mempunyai beberapa fungsi, meliputi: </a:t>
            </a:r>
            <a:endParaRPr lang="en-US" sz="2400" dirty="0" smtClean="0"/>
          </a:p>
          <a:p>
            <a:pPr lvl="1"/>
            <a:r>
              <a:rPr lang="id-ID" sz="2400" dirty="0" smtClean="0"/>
              <a:t>Menyediakan kerangka konsepsi atau teori untuk penelitian yang direncanakan.</a:t>
            </a:r>
            <a:endParaRPr lang="en-US" sz="2400" dirty="0" smtClean="0"/>
          </a:p>
          <a:p>
            <a:pPr lvl="1"/>
            <a:r>
              <a:rPr lang="id-ID" sz="2400" dirty="0" smtClean="0"/>
              <a:t>Menyediakan informasi tentang penelitian terdahulu yang berhubungan dengan penelitian yang akan dilakukan.</a:t>
            </a:r>
            <a:endParaRPr lang="en-US" sz="2400" dirty="0" smtClean="0"/>
          </a:p>
          <a:p>
            <a:pPr lvl="1"/>
            <a:r>
              <a:rPr lang="id-ID" sz="2400" dirty="0" smtClean="0"/>
              <a:t>Memberi rasa percaya diri bagi peneliti, karena melalui kajian pustaka semua konstruksi yang berhubungan dengan penelitian telah tersedia.</a:t>
            </a:r>
            <a:endParaRPr lang="en-US" sz="2400" dirty="0" smtClean="0"/>
          </a:p>
          <a:p>
            <a:pPr lvl="1"/>
            <a:r>
              <a:rPr lang="id-ID" sz="2400" dirty="0" smtClean="0"/>
              <a:t>Memberi informasi tentang metode-metode, populasi dan sampel, instrumen, dan analisis data yang digunakan pada penelitian yang dilakukan sebelumnya.</a:t>
            </a:r>
            <a:endParaRPr lang="en-US" sz="2400" dirty="0" smtClean="0"/>
          </a:p>
          <a:p>
            <a:pPr lvl="1"/>
            <a:r>
              <a:rPr lang="id-ID" sz="2400" dirty="0" smtClean="0"/>
              <a:t>Menyediakan temuan, kesimpulan penelitian yang dihubungkan dengan penemuan dan kesimpulan kita.</a:t>
            </a:r>
            <a:endParaRPr lang="en-US" sz="2400" dirty="0" smtClean="0"/>
          </a:p>
          <a:p>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Studi Kepustakaan</a:t>
            </a:r>
            <a:endParaRPr lang="en-US" dirty="0"/>
          </a:p>
        </p:txBody>
      </p:sp>
      <p:sp>
        <p:nvSpPr>
          <p:cNvPr id="3" name="Content Placeholder 2"/>
          <p:cNvSpPr>
            <a:spLocks noGrp="1"/>
          </p:cNvSpPr>
          <p:nvPr>
            <p:ph idx="1"/>
          </p:nvPr>
        </p:nvSpPr>
        <p:spPr>
          <a:xfrm>
            <a:off x="304800" y="1524000"/>
            <a:ext cx="8839200" cy="5145088"/>
          </a:xfrm>
        </p:spPr>
        <p:txBody>
          <a:bodyPr/>
          <a:lstStyle/>
          <a:p>
            <a:pPr>
              <a:buNone/>
            </a:pPr>
            <a:r>
              <a:rPr lang="en-US" sz="2400" dirty="0" smtClean="0"/>
              <a:t>Be</a:t>
            </a:r>
            <a:r>
              <a:rPr lang="id-ID" sz="2400" dirty="0" smtClean="0"/>
              <a:t>berapa strategi dalam menyampaikan studi kepustakaan:</a:t>
            </a:r>
            <a:endParaRPr lang="en-US" sz="2400" dirty="0" smtClean="0"/>
          </a:p>
          <a:p>
            <a:pPr lvl="0"/>
            <a:r>
              <a:rPr lang="id-ID" sz="2400" dirty="0" smtClean="0"/>
              <a:t>Ungkapkan kajian pustaka yang benar-benar terkait erat dengan variabel penelitian.</a:t>
            </a:r>
            <a:endParaRPr lang="en-US" sz="2400" dirty="0" smtClean="0"/>
          </a:p>
          <a:p>
            <a:pPr lvl="0"/>
            <a:r>
              <a:rPr lang="id-ID" sz="2400" dirty="0" smtClean="0"/>
              <a:t>Ungkapkan kajian pustaka dengan urutan dari mulai paparan variabel bebas sampai dengan variabel terikat atau ungkapkan dari variabel yang cakupannya umum dan luas ke arah variabel yang spesifik. Tentu saja secara luas dan nampak saling menyapa antar paparan variabel tersebut dan bukan merupakan kumpulan kutipan sehingga tidak menjadi suatu pola pemikiran yang menyeluruh.</a:t>
            </a:r>
            <a:endParaRPr lang="en-US" sz="2400" dirty="0" smtClean="0"/>
          </a:p>
          <a:p>
            <a:pPr lvl="0"/>
            <a:r>
              <a:rPr lang="id-ID" sz="2400" dirty="0" smtClean="0"/>
              <a:t>Dapat diungkapkan hal-hal yang berkaitan dengan karakteristik sampel dan demografinya, bila memang dibutuhkan.</a:t>
            </a:r>
            <a:endParaRPr lang="en-US" sz="2400" dirty="0" smtClean="0"/>
          </a:p>
          <a:p>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Kerangka Konsep </a:t>
            </a:r>
            <a:endParaRPr lang="en-US" dirty="0"/>
          </a:p>
        </p:txBody>
      </p:sp>
      <p:sp>
        <p:nvSpPr>
          <p:cNvPr id="3" name="Content Placeholder 2"/>
          <p:cNvSpPr>
            <a:spLocks noGrp="1"/>
          </p:cNvSpPr>
          <p:nvPr>
            <p:ph idx="1"/>
          </p:nvPr>
        </p:nvSpPr>
        <p:spPr>
          <a:xfrm>
            <a:off x="228600" y="1593850"/>
            <a:ext cx="8677275" cy="5075238"/>
          </a:xfrm>
        </p:spPr>
        <p:txBody>
          <a:bodyPr/>
          <a:lstStyle/>
          <a:p>
            <a:r>
              <a:rPr lang="en-US" sz="2400" dirty="0" err="1" smtClean="0"/>
              <a:t>Kerangka</a:t>
            </a:r>
            <a:r>
              <a:rPr lang="en-US" sz="2400" dirty="0" smtClean="0"/>
              <a:t> </a:t>
            </a:r>
            <a:r>
              <a:rPr lang="en-US" sz="2400" dirty="0" err="1" smtClean="0"/>
              <a:t>konseptual</a:t>
            </a:r>
            <a:r>
              <a:rPr lang="en-US" sz="2400" dirty="0" smtClean="0"/>
              <a:t> </a:t>
            </a:r>
            <a:r>
              <a:rPr lang="en-US" sz="2400" dirty="0" err="1" smtClean="0"/>
              <a:t>merupakan</a:t>
            </a:r>
            <a:r>
              <a:rPr lang="en-US" sz="2400" dirty="0" smtClean="0"/>
              <a:t> </a:t>
            </a:r>
            <a:r>
              <a:rPr lang="en-US" sz="2400" dirty="0" err="1" smtClean="0"/>
              <a:t>kerangka</a:t>
            </a:r>
            <a:r>
              <a:rPr lang="en-US" sz="2400" dirty="0" smtClean="0"/>
              <a:t> </a:t>
            </a:r>
            <a:r>
              <a:rPr lang="en-US" sz="2400" dirty="0" err="1" smtClean="0"/>
              <a:t>fikir</a:t>
            </a:r>
            <a:r>
              <a:rPr lang="en-US" sz="2400" dirty="0" smtClean="0"/>
              <a:t> </a:t>
            </a:r>
            <a:r>
              <a:rPr lang="en-US" sz="2400" dirty="0" err="1" smtClean="0"/>
              <a:t>mengenai</a:t>
            </a:r>
            <a:r>
              <a:rPr lang="en-US" sz="2400" dirty="0" smtClean="0"/>
              <a:t> </a:t>
            </a:r>
            <a:r>
              <a:rPr lang="en-US" sz="2400" dirty="0" err="1" smtClean="0"/>
              <a:t>hubungan</a:t>
            </a:r>
            <a:r>
              <a:rPr lang="en-US" sz="2400" dirty="0" smtClean="0"/>
              <a:t> </a:t>
            </a:r>
            <a:r>
              <a:rPr lang="en-US" sz="2400" dirty="0" err="1" smtClean="0"/>
              <a:t>antar</a:t>
            </a:r>
            <a:r>
              <a:rPr lang="en-US" sz="2400" dirty="0" smtClean="0"/>
              <a:t> </a:t>
            </a:r>
            <a:r>
              <a:rPr lang="en-US" sz="2400" dirty="0" err="1" smtClean="0"/>
              <a:t>variabel-variabel</a:t>
            </a:r>
            <a:r>
              <a:rPr lang="en-US" sz="2400" dirty="0" smtClean="0"/>
              <a:t> yang </a:t>
            </a:r>
            <a:r>
              <a:rPr lang="en-US" sz="2400" dirty="0" err="1" smtClean="0"/>
              <a:t>terlibat</a:t>
            </a:r>
            <a:r>
              <a:rPr lang="en-US" sz="2400" dirty="0" smtClean="0"/>
              <a:t> </a:t>
            </a:r>
            <a:r>
              <a:rPr lang="en-US" sz="2400" dirty="0" err="1" smtClean="0"/>
              <a:t>dalam</a:t>
            </a:r>
            <a:r>
              <a:rPr lang="en-US" sz="2400" dirty="0" smtClean="0"/>
              <a:t> </a:t>
            </a:r>
            <a:r>
              <a:rPr lang="en-US" sz="2400" dirty="0" err="1" smtClean="0"/>
              <a:t>penelitian</a:t>
            </a:r>
            <a:r>
              <a:rPr lang="en-US" sz="2400" dirty="0" smtClean="0"/>
              <a:t> </a:t>
            </a:r>
            <a:r>
              <a:rPr lang="en-US" sz="2400" dirty="0" err="1" smtClean="0"/>
              <a:t>atau</a:t>
            </a:r>
            <a:r>
              <a:rPr lang="en-US" sz="2400" dirty="0" smtClean="0"/>
              <a:t> </a:t>
            </a:r>
            <a:r>
              <a:rPr lang="en-US" sz="2400" dirty="0" err="1" smtClean="0"/>
              <a:t>hubungan</a:t>
            </a:r>
            <a:r>
              <a:rPr lang="en-US" sz="2400" dirty="0" smtClean="0"/>
              <a:t> </a:t>
            </a:r>
            <a:r>
              <a:rPr lang="en-US" sz="2400" dirty="0" err="1" smtClean="0"/>
              <a:t>antar</a:t>
            </a:r>
            <a:r>
              <a:rPr lang="en-US" sz="2400" dirty="0" smtClean="0"/>
              <a:t> </a:t>
            </a:r>
            <a:r>
              <a:rPr lang="en-US" sz="2400" dirty="0" err="1" smtClean="0"/>
              <a:t>konsep</a:t>
            </a:r>
            <a:r>
              <a:rPr lang="en-US" sz="2400" dirty="0" smtClean="0"/>
              <a:t> </a:t>
            </a:r>
            <a:r>
              <a:rPr lang="en-US" sz="2400" dirty="0" err="1" smtClean="0"/>
              <a:t>dengan</a:t>
            </a:r>
            <a:r>
              <a:rPr lang="en-US" sz="2400" dirty="0" smtClean="0"/>
              <a:t> </a:t>
            </a:r>
            <a:r>
              <a:rPr lang="en-US" sz="2400" dirty="0" err="1" smtClean="0"/>
              <a:t>konsep</a:t>
            </a:r>
            <a:r>
              <a:rPr lang="en-US" sz="2400" dirty="0" smtClean="0"/>
              <a:t> </a:t>
            </a:r>
            <a:r>
              <a:rPr lang="en-US" sz="2400" dirty="0" err="1" smtClean="0"/>
              <a:t>lainnya</a:t>
            </a:r>
            <a:r>
              <a:rPr lang="en-US" sz="2400" dirty="0" smtClean="0"/>
              <a:t> </a:t>
            </a:r>
            <a:r>
              <a:rPr lang="en-US" sz="2400" dirty="0" err="1" smtClean="0"/>
              <a:t>dari</a:t>
            </a:r>
            <a:r>
              <a:rPr lang="en-US" sz="2400" dirty="0" smtClean="0"/>
              <a:t> </a:t>
            </a:r>
            <a:r>
              <a:rPr lang="en-US" sz="2400" dirty="0" err="1" smtClean="0"/>
              <a:t>masalah</a:t>
            </a:r>
            <a:r>
              <a:rPr lang="en-US" sz="2400" dirty="0" smtClean="0"/>
              <a:t> yang </a:t>
            </a:r>
            <a:r>
              <a:rPr lang="en-US" sz="2400" dirty="0" err="1" smtClean="0"/>
              <a:t>diteliti</a:t>
            </a:r>
            <a:r>
              <a:rPr lang="en-US" sz="2400" dirty="0" smtClean="0"/>
              <a:t> </a:t>
            </a:r>
            <a:r>
              <a:rPr lang="en-US" sz="2400" dirty="0" err="1" smtClean="0"/>
              <a:t>sesuai</a:t>
            </a:r>
            <a:r>
              <a:rPr lang="en-US" sz="2400" dirty="0" smtClean="0"/>
              <a:t> </a:t>
            </a:r>
            <a:r>
              <a:rPr lang="en-US" sz="2400" dirty="0" err="1" smtClean="0"/>
              <a:t>dengan</a:t>
            </a:r>
            <a:r>
              <a:rPr lang="en-US" sz="2400" dirty="0" smtClean="0"/>
              <a:t> </a:t>
            </a:r>
            <a:r>
              <a:rPr lang="en-US" sz="2400" dirty="0" err="1" smtClean="0"/>
              <a:t>apa</a:t>
            </a:r>
            <a:r>
              <a:rPr lang="en-US" sz="2400" dirty="0" smtClean="0"/>
              <a:t> yang </a:t>
            </a:r>
            <a:r>
              <a:rPr lang="en-US" sz="2400" dirty="0" err="1" smtClean="0"/>
              <a:t>telah</a:t>
            </a:r>
            <a:r>
              <a:rPr lang="en-US" sz="2400" dirty="0" smtClean="0"/>
              <a:t> </a:t>
            </a:r>
            <a:r>
              <a:rPr lang="en-US" sz="2400" dirty="0" err="1" smtClean="0"/>
              <a:t>diuraikan</a:t>
            </a:r>
            <a:r>
              <a:rPr lang="en-US" sz="2400" dirty="0" smtClean="0"/>
              <a:t> </a:t>
            </a:r>
            <a:r>
              <a:rPr lang="en-US" sz="2400" dirty="0" err="1" smtClean="0"/>
              <a:t>pada</a:t>
            </a:r>
            <a:r>
              <a:rPr lang="en-US" sz="2400" dirty="0" smtClean="0"/>
              <a:t> </a:t>
            </a:r>
            <a:r>
              <a:rPr lang="en-US" sz="2400" dirty="0" err="1" smtClean="0"/>
              <a:t>studi</a:t>
            </a:r>
            <a:r>
              <a:rPr lang="en-US" sz="2400" dirty="0" smtClean="0"/>
              <a:t> </a:t>
            </a:r>
            <a:r>
              <a:rPr lang="en-US" sz="2400" dirty="0" err="1" smtClean="0"/>
              <a:t>kepustakaan</a:t>
            </a:r>
            <a:r>
              <a:rPr lang="en-US" sz="2400" dirty="0" smtClean="0"/>
              <a:t>. </a:t>
            </a:r>
          </a:p>
          <a:p>
            <a:r>
              <a:rPr lang="en-US" sz="2400" dirty="0" err="1" smtClean="0"/>
              <a:t>Konsep</a:t>
            </a:r>
            <a:r>
              <a:rPr lang="en-US" sz="2400" dirty="0" smtClean="0"/>
              <a:t> </a:t>
            </a:r>
            <a:r>
              <a:rPr lang="en-US" sz="2400" dirty="0" err="1" smtClean="0"/>
              <a:t>dalam</a:t>
            </a:r>
            <a:r>
              <a:rPr lang="en-US" sz="2400" dirty="0" smtClean="0"/>
              <a:t> </a:t>
            </a:r>
            <a:r>
              <a:rPr lang="en-US" sz="2400" dirty="0" err="1" smtClean="0"/>
              <a:t>hal</a:t>
            </a:r>
            <a:r>
              <a:rPr lang="en-US" sz="2400" dirty="0" smtClean="0"/>
              <a:t> </a:t>
            </a:r>
            <a:r>
              <a:rPr lang="en-US" sz="2400" dirty="0" err="1" smtClean="0"/>
              <a:t>ini</a:t>
            </a:r>
            <a:r>
              <a:rPr lang="en-US" sz="2400" dirty="0" smtClean="0"/>
              <a:t> </a:t>
            </a:r>
            <a:r>
              <a:rPr lang="en-US" sz="2400" dirty="0" err="1" smtClean="0"/>
              <a:t>adalah</a:t>
            </a:r>
            <a:r>
              <a:rPr lang="en-US" sz="2400" dirty="0" smtClean="0"/>
              <a:t> </a:t>
            </a:r>
            <a:r>
              <a:rPr lang="en-US" sz="2400" dirty="0" err="1" smtClean="0"/>
              <a:t>suatu</a:t>
            </a:r>
            <a:r>
              <a:rPr lang="en-US" sz="2400" dirty="0" smtClean="0"/>
              <a:t> </a:t>
            </a:r>
            <a:r>
              <a:rPr lang="en-US" sz="2400" dirty="0" err="1" smtClean="0"/>
              <a:t>abstraksi</a:t>
            </a:r>
            <a:r>
              <a:rPr lang="en-US" sz="2400" dirty="0" smtClean="0"/>
              <a:t> </a:t>
            </a:r>
            <a:r>
              <a:rPr lang="en-US" sz="2400" dirty="0" err="1" smtClean="0"/>
              <a:t>atau</a:t>
            </a:r>
            <a:r>
              <a:rPr lang="en-US" sz="2400" dirty="0" smtClean="0"/>
              <a:t> </a:t>
            </a:r>
            <a:r>
              <a:rPr lang="en-US" sz="2400" dirty="0" err="1" smtClean="0"/>
              <a:t>gambaran</a:t>
            </a:r>
            <a:r>
              <a:rPr lang="en-US" sz="2400" dirty="0" smtClean="0"/>
              <a:t> yang </a:t>
            </a:r>
            <a:r>
              <a:rPr lang="en-US" sz="2400" dirty="0" err="1" smtClean="0"/>
              <a:t>dibangun</a:t>
            </a:r>
            <a:r>
              <a:rPr lang="en-US" sz="2400" dirty="0" smtClean="0"/>
              <a:t> </a:t>
            </a:r>
            <a:r>
              <a:rPr lang="en-US" sz="2400" dirty="0" err="1" smtClean="0"/>
              <a:t>dengan</a:t>
            </a:r>
            <a:r>
              <a:rPr lang="en-US" sz="2400" dirty="0" smtClean="0"/>
              <a:t> </a:t>
            </a:r>
            <a:r>
              <a:rPr lang="en-US" sz="2400" dirty="0" err="1" smtClean="0"/>
              <a:t>menggeneralisasikan</a:t>
            </a:r>
            <a:r>
              <a:rPr lang="en-US" sz="2400" dirty="0" smtClean="0"/>
              <a:t> </a:t>
            </a:r>
            <a:r>
              <a:rPr lang="en-US" sz="2400" dirty="0" err="1" smtClean="0"/>
              <a:t>suatu</a:t>
            </a:r>
            <a:r>
              <a:rPr lang="en-US" sz="2400" dirty="0" smtClean="0"/>
              <a:t> </a:t>
            </a:r>
            <a:r>
              <a:rPr lang="en-US" sz="2400" dirty="0" err="1" smtClean="0"/>
              <a:t>pengertian</a:t>
            </a:r>
            <a:r>
              <a:rPr lang="en-US" sz="2400" dirty="0" smtClean="0"/>
              <a:t>.</a:t>
            </a:r>
          </a:p>
          <a:p>
            <a:r>
              <a:rPr lang="en-US" sz="2400" dirty="0" smtClean="0"/>
              <a:t>Agar </a:t>
            </a:r>
            <a:r>
              <a:rPr lang="en-US" sz="2400" dirty="0" err="1" smtClean="0"/>
              <a:t>supaya</a:t>
            </a:r>
            <a:r>
              <a:rPr lang="en-US" sz="2400" dirty="0" smtClean="0"/>
              <a:t> </a:t>
            </a:r>
            <a:r>
              <a:rPr lang="en-US" sz="2400" dirty="0" err="1" smtClean="0"/>
              <a:t>konsep</a:t>
            </a:r>
            <a:r>
              <a:rPr lang="en-US" sz="2400" dirty="0" smtClean="0"/>
              <a:t> </a:t>
            </a:r>
            <a:r>
              <a:rPr lang="en-US" sz="2400" dirty="0" err="1" smtClean="0"/>
              <a:t>tersebut</a:t>
            </a:r>
            <a:r>
              <a:rPr lang="en-US" sz="2400" dirty="0" smtClean="0"/>
              <a:t> </a:t>
            </a:r>
            <a:r>
              <a:rPr lang="en-US" sz="2400" dirty="0" err="1" smtClean="0"/>
              <a:t>dapat</a:t>
            </a:r>
            <a:r>
              <a:rPr lang="en-US" sz="2400" dirty="0" smtClean="0"/>
              <a:t> </a:t>
            </a:r>
            <a:r>
              <a:rPr lang="en-US" sz="2400" dirty="0" err="1" smtClean="0"/>
              <a:t>diamati</a:t>
            </a:r>
            <a:r>
              <a:rPr lang="en-US" sz="2400" dirty="0" smtClean="0"/>
              <a:t> </a:t>
            </a:r>
            <a:r>
              <a:rPr lang="en-US" sz="2400" dirty="0" err="1" smtClean="0"/>
              <a:t>dan</a:t>
            </a:r>
            <a:r>
              <a:rPr lang="en-US" sz="2400" dirty="0" smtClean="0"/>
              <a:t> </a:t>
            </a:r>
            <a:r>
              <a:rPr lang="en-US" sz="2400" dirty="0" err="1" smtClean="0"/>
              <a:t>diukur</a:t>
            </a:r>
            <a:r>
              <a:rPr lang="en-US" sz="2400" dirty="0" smtClean="0"/>
              <a:t>, </a:t>
            </a:r>
            <a:r>
              <a:rPr lang="en-US" sz="2400" dirty="0" err="1" smtClean="0"/>
              <a:t>maka</a:t>
            </a:r>
            <a:r>
              <a:rPr lang="en-US" sz="2400" dirty="0" smtClean="0"/>
              <a:t> </a:t>
            </a:r>
            <a:r>
              <a:rPr lang="en-US" sz="2400" dirty="0" err="1" smtClean="0"/>
              <a:t>konsep</a:t>
            </a:r>
            <a:r>
              <a:rPr lang="en-US" sz="2400" dirty="0" smtClean="0"/>
              <a:t> </a:t>
            </a:r>
            <a:r>
              <a:rPr lang="en-US" sz="2400" dirty="0" err="1" smtClean="0"/>
              <a:t>tersebut</a:t>
            </a:r>
            <a:r>
              <a:rPr lang="en-US" sz="2400" dirty="0" smtClean="0"/>
              <a:t> </a:t>
            </a:r>
            <a:r>
              <a:rPr lang="en-US" sz="2400" dirty="0" err="1" smtClean="0"/>
              <a:t>harus</a:t>
            </a:r>
            <a:r>
              <a:rPr lang="en-US" sz="2400" dirty="0" smtClean="0"/>
              <a:t> </a:t>
            </a:r>
            <a:r>
              <a:rPr lang="en-US" sz="2400" dirty="0" err="1" smtClean="0"/>
              <a:t>dijabarkan</a:t>
            </a:r>
            <a:r>
              <a:rPr lang="en-US" sz="2400" dirty="0" smtClean="0"/>
              <a:t> </a:t>
            </a:r>
            <a:r>
              <a:rPr lang="en-US" sz="2400" dirty="0" err="1" smtClean="0"/>
              <a:t>terlebih</a:t>
            </a:r>
            <a:r>
              <a:rPr lang="en-US" sz="2400" dirty="0" smtClean="0"/>
              <a:t> </a:t>
            </a:r>
            <a:r>
              <a:rPr lang="en-US" sz="2400" dirty="0" err="1" smtClean="0"/>
              <a:t>dahulu</a:t>
            </a:r>
            <a:r>
              <a:rPr lang="en-US" sz="2400" dirty="0" smtClean="0"/>
              <a:t> </a:t>
            </a:r>
            <a:r>
              <a:rPr lang="en-US" sz="2400" dirty="0" err="1" smtClean="0"/>
              <a:t>menjadi</a:t>
            </a:r>
            <a:r>
              <a:rPr lang="en-US" sz="2400" dirty="0" smtClean="0"/>
              <a:t> </a:t>
            </a:r>
            <a:r>
              <a:rPr lang="en-US" sz="2400" dirty="0" err="1" smtClean="0"/>
              <a:t>variabel-variabel</a:t>
            </a:r>
            <a:r>
              <a:rPr lang="en-US" sz="2400" dirty="0" smtClean="0"/>
              <a:t>.</a:t>
            </a:r>
            <a:br>
              <a:rPr lang="en-US" sz="2400" dirty="0" smtClean="0"/>
            </a:br>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Kerangka Konsep </a:t>
            </a:r>
            <a:endParaRPr lang="en-US" dirty="0"/>
          </a:p>
        </p:txBody>
      </p:sp>
      <p:sp>
        <p:nvSpPr>
          <p:cNvPr id="3" name="Content Placeholder 2"/>
          <p:cNvSpPr>
            <a:spLocks noGrp="1"/>
          </p:cNvSpPr>
          <p:nvPr>
            <p:ph idx="1"/>
          </p:nvPr>
        </p:nvSpPr>
        <p:spPr>
          <a:xfrm>
            <a:off x="228600" y="1593850"/>
            <a:ext cx="8677275" cy="5075238"/>
          </a:xfrm>
        </p:spPr>
        <p:txBody>
          <a:bodyPr/>
          <a:lstStyle/>
          <a:p>
            <a:r>
              <a:rPr lang="en-US" sz="2000" dirty="0" smtClean="0"/>
              <a:t>K</a:t>
            </a:r>
            <a:r>
              <a:rPr lang="id-ID" sz="2000" dirty="0" smtClean="0"/>
              <a:t>erangka konseptual akan bermanfaat bagi:</a:t>
            </a:r>
            <a:endParaRPr lang="en-US" sz="2000" dirty="0" smtClean="0"/>
          </a:p>
          <a:p>
            <a:pPr lvl="1"/>
            <a:r>
              <a:rPr lang="id-ID" sz="1800" dirty="0" smtClean="0"/>
              <a:t>Minat penelitian akan lebih terfokus ke dalam bentuk yang layak diuji dan akan memudahkan penyusunan hipotesis.</a:t>
            </a:r>
            <a:endParaRPr lang="en-US" sz="1800" dirty="0" smtClean="0"/>
          </a:p>
          <a:p>
            <a:pPr lvl="1"/>
            <a:r>
              <a:rPr lang="id-ID" sz="1800" dirty="0" smtClean="0"/>
              <a:t>Memudahkan identifikasi fungsi variabel penelitian, baik sebagai variabel bebas, tergantung, kendali, dan variabel lainnya.</a:t>
            </a:r>
            <a:endParaRPr lang="en-US" sz="1800" dirty="0" smtClean="0"/>
          </a:p>
          <a:p>
            <a:r>
              <a:rPr lang="id-ID" sz="2000" dirty="0" smtClean="0"/>
              <a:t>Cara yang terbaik untuk mengembangkan kerangka konseptual tentu saja harus memperkaya asumsi-asumsi dasar yang berasal dari bahan-bahan referensi yang digunakan</a:t>
            </a:r>
            <a:r>
              <a:rPr lang="en-US" sz="2000" dirty="0" smtClean="0"/>
              <a:t>.</a:t>
            </a:r>
          </a:p>
          <a:p>
            <a:pPr lvl="1"/>
            <a:r>
              <a:rPr lang="id-ID" sz="1800" dirty="0" smtClean="0"/>
              <a:t>Pola berpikir deduksi adalah proses logika yang berdasar dari kebenaran umum mengenai suatu fenomena (teori) dan menggeneralisasikan kebenaran tersebut pada suatu peristiwa atau data tertentu yang berciri sama dengan fenomena yang bersangkutan.</a:t>
            </a:r>
            <a:endParaRPr lang="en-US" sz="1800" dirty="0" smtClean="0"/>
          </a:p>
          <a:p>
            <a:pPr lvl="1"/>
            <a:r>
              <a:rPr lang="id-ID" sz="1800" dirty="0" smtClean="0"/>
              <a:t>Pola pikir induksi adalah proses logika yang berangkat dari data empirik lewat observasi menuju kepada suatu teori. Dengan kata lain induksi adalah proses mengorganisasikan fakta-fakta atau hasil-hasil pengamatan yang terpisah menjadi suatu rangkuman hubungan atau suatu generalisasi. </a:t>
            </a:r>
            <a:endParaRPr lang="en-US" sz="1800" dirty="0" smtClean="0"/>
          </a:p>
          <a:p>
            <a:pPr lvl="1"/>
            <a:r>
              <a:rPr lang="en-US" sz="1800" dirty="0" smtClean="0"/>
              <a:t/>
            </a:r>
            <a:br>
              <a:rPr lang="en-US" sz="1800" dirty="0" smtClean="0"/>
            </a:br>
            <a:endParaRPr lang="en-US" sz="18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Merumuskan Hipotesis</a:t>
            </a:r>
            <a:endParaRPr lang="en-US" dirty="0"/>
          </a:p>
        </p:txBody>
      </p:sp>
      <p:sp>
        <p:nvSpPr>
          <p:cNvPr id="3" name="Content Placeholder 2"/>
          <p:cNvSpPr>
            <a:spLocks noGrp="1"/>
          </p:cNvSpPr>
          <p:nvPr>
            <p:ph idx="1"/>
          </p:nvPr>
        </p:nvSpPr>
        <p:spPr>
          <a:xfrm>
            <a:off x="457200" y="1593850"/>
            <a:ext cx="8448675" cy="5075238"/>
          </a:xfrm>
        </p:spPr>
        <p:txBody>
          <a:bodyPr/>
          <a:lstStyle/>
          <a:p>
            <a:r>
              <a:rPr lang="id-ID" sz="2800" dirty="0" smtClean="0"/>
              <a:t>Hipotesis merupakan jawaban sementara terhadap masalah penelitian yang kebenarannya harus diuji secara empiris</a:t>
            </a:r>
            <a:r>
              <a:rPr lang="en-US" sz="2800" dirty="0" smtClean="0"/>
              <a:t>.</a:t>
            </a:r>
          </a:p>
          <a:p>
            <a:r>
              <a:rPr lang="en-US" sz="2800" dirty="0" smtClean="0"/>
              <a:t>H</a:t>
            </a:r>
            <a:r>
              <a:rPr lang="id-ID" sz="2800" dirty="0" smtClean="0"/>
              <a:t>ipotesis penelitian dapat dirumuskan melalui jalur:</a:t>
            </a:r>
            <a:endParaRPr lang="en-US" sz="2800" dirty="0" smtClean="0"/>
          </a:p>
          <a:p>
            <a:pPr lvl="1"/>
            <a:r>
              <a:rPr lang="id-ID" sz="2400" dirty="0" smtClean="0"/>
              <a:t>Membaca dan menelaah ulang (reviu) teori dan konsep-konsep yang membahas variabel-variabel penelitian dan hubungannya dengan proses berfikir deduktif.</a:t>
            </a:r>
            <a:endParaRPr lang="en-US" sz="2400" dirty="0" smtClean="0"/>
          </a:p>
          <a:p>
            <a:pPr lvl="1"/>
            <a:r>
              <a:rPr lang="id-ID" sz="2400" dirty="0" smtClean="0"/>
              <a:t>Membaca dan mereviu temuan-temuan penelitian terdahulu yang relevan dengan permasalahan penelitian lewat berfikir induktif.</a:t>
            </a:r>
            <a:endParaRPr lang="en-US" sz="2400" dirty="0" smtClean="0"/>
          </a:p>
          <a:p>
            <a:pPr lvl="1"/>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Manfaat Hipotesis</a:t>
            </a:r>
            <a:endParaRPr lang="en-US" dirty="0"/>
          </a:p>
        </p:txBody>
      </p:sp>
      <p:sp>
        <p:nvSpPr>
          <p:cNvPr id="3" name="Content Placeholder 2"/>
          <p:cNvSpPr>
            <a:spLocks noGrp="1"/>
          </p:cNvSpPr>
          <p:nvPr>
            <p:ph idx="1"/>
          </p:nvPr>
        </p:nvSpPr>
        <p:spPr>
          <a:xfrm>
            <a:off x="457200" y="1593850"/>
            <a:ext cx="8448675" cy="5075238"/>
          </a:xfrm>
        </p:spPr>
        <p:txBody>
          <a:bodyPr/>
          <a:lstStyle/>
          <a:p>
            <a:pPr>
              <a:buNone/>
            </a:pPr>
            <a:r>
              <a:rPr lang="id-ID" sz="2800" dirty="0" smtClean="0"/>
              <a:t>Penetapan hipotesis memberikan manfaat :</a:t>
            </a:r>
            <a:endParaRPr lang="en-US" sz="2800" dirty="0" smtClean="0"/>
          </a:p>
          <a:p>
            <a:pPr lvl="0"/>
            <a:r>
              <a:rPr lang="id-ID" sz="2800" dirty="0" smtClean="0"/>
              <a:t>Memberikan batasan dan memperkecil jangkauan penelitian dan kerja penelitian.</a:t>
            </a:r>
            <a:endParaRPr lang="en-US" sz="2800" dirty="0" smtClean="0"/>
          </a:p>
          <a:p>
            <a:pPr lvl="0"/>
            <a:r>
              <a:rPr lang="id-ID" sz="2800" dirty="0" smtClean="0"/>
              <a:t>Mensiagakan peneliti kepada kondisi fakta dan hubungan antar fakta, yang kadangkala hilang begitu saja dari perhatian peneliti.</a:t>
            </a:r>
            <a:endParaRPr lang="en-US" sz="2800" dirty="0" smtClean="0"/>
          </a:p>
          <a:p>
            <a:pPr lvl="0"/>
            <a:r>
              <a:rPr lang="id-ID" sz="2800" dirty="0" smtClean="0"/>
              <a:t>Sebagai alat yang sederhana dalam memfokuskan fakta yang bercerai-berai tanpa koordinasi ke dalam suatu kesatuan penting dan menyeluruh.</a:t>
            </a:r>
            <a:endParaRPr lang="en-US" sz="2800" dirty="0" smtClean="0"/>
          </a:p>
          <a:p>
            <a:pPr lvl="0"/>
            <a:r>
              <a:rPr lang="id-ID" sz="2800" dirty="0" smtClean="0"/>
              <a:t>Sebagai panduan dalam pengujian serta penyesuaian dengan fakta dan antar fakta.</a:t>
            </a:r>
            <a:endParaRPr lang="en-US" sz="2800" dirty="0" smtClean="0"/>
          </a:p>
          <a:p>
            <a:pPr lvl="1"/>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Manfaat Hipotesis</a:t>
            </a:r>
            <a:endParaRPr lang="en-US" dirty="0"/>
          </a:p>
        </p:txBody>
      </p:sp>
      <p:sp>
        <p:nvSpPr>
          <p:cNvPr id="3" name="Content Placeholder 2"/>
          <p:cNvSpPr>
            <a:spLocks noGrp="1"/>
          </p:cNvSpPr>
          <p:nvPr>
            <p:ph idx="1"/>
          </p:nvPr>
        </p:nvSpPr>
        <p:spPr>
          <a:xfrm>
            <a:off x="457200" y="1593850"/>
            <a:ext cx="8448675" cy="5075238"/>
          </a:xfrm>
        </p:spPr>
        <p:txBody>
          <a:bodyPr/>
          <a:lstStyle/>
          <a:p>
            <a:pPr>
              <a:buNone/>
            </a:pPr>
            <a:r>
              <a:rPr lang="id-ID" sz="2800" dirty="0" smtClean="0"/>
              <a:t>Penetapan hipotesis memberikan manfaat :</a:t>
            </a:r>
            <a:endParaRPr lang="en-US" sz="2800" dirty="0" smtClean="0"/>
          </a:p>
          <a:p>
            <a:pPr lvl="0"/>
            <a:r>
              <a:rPr lang="id-ID" sz="2800" dirty="0" smtClean="0"/>
              <a:t>Memberikan batasan dan memperkecil jangkauan penelitian dan kerja penelitian.</a:t>
            </a:r>
            <a:endParaRPr lang="en-US" sz="2800" dirty="0" smtClean="0"/>
          </a:p>
          <a:p>
            <a:pPr lvl="0"/>
            <a:r>
              <a:rPr lang="id-ID" sz="2800" dirty="0" smtClean="0"/>
              <a:t>Mensiagakan peneliti kepada kondisi fakta dan hubungan antar fakta, yang kadangkala hilang begitu saja dari perhatian peneliti.</a:t>
            </a:r>
            <a:endParaRPr lang="en-US" sz="2800" dirty="0" smtClean="0"/>
          </a:p>
          <a:p>
            <a:pPr lvl="0"/>
            <a:r>
              <a:rPr lang="id-ID" sz="2800" dirty="0" smtClean="0"/>
              <a:t>Sebagai alat yang sederhana dalam memfokuskan fakta yang bercerai-berai tanpa koordinasi ke dalam suatu kesatuan penting dan menyeluruh.</a:t>
            </a:r>
            <a:endParaRPr lang="en-US" sz="2800" dirty="0" smtClean="0"/>
          </a:p>
          <a:p>
            <a:pPr lvl="0"/>
            <a:r>
              <a:rPr lang="id-ID" sz="2800" dirty="0" smtClean="0"/>
              <a:t>Sebagai panduan dalam pengujian serta penyesuaian dengan fakta dan antar fakta.</a:t>
            </a:r>
            <a:endParaRPr lang="en-US" sz="2800" dirty="0" smtClean="0"/>
          </a:p>
          <a:p>
            <a:pPr lvl="1"/>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Ciri hipotesis yang baik</a:t>
            </a:r>
            <a:endParaRPr lang="en-US" dirty="0"/>
          </a:p>
        </p:txBody>
      </p:sp>
      <p:sp>
        <p:nvSpPr>
          <p:cNvPr id="3" name="Content Placeholder 2"/>
          <p:cNvSpPr>
            <a:spLocks noGrp="1"/>
          </p:cNvSpPr>
          <p:nvPr>
            <p:ph idx="1"/>
          </p:nvPr>
        </p:nvSpPr>
        <p:spPr>
          <a:xfrm>
            <a:off x="152400" y="1593850"/>
            <a:ext cx="8753475" cy="5075238"/>
          </a:xfrm>
        </p:spPr>
        <p:txBody>
          <a:bodyPr/>
          <a:lstStyle/>
          <a:p>
            <a:r>
              <a:rPr lang="id-ID" sz="2400" dirty="0" smtClean="0"/>
              <a:t>Hipotesis harus dinyatakan dalam bentuk kalimat pernyataan deklaratif, bukan kalimat pertanyaan.</a:t>
            </a:r>
            <a:endParaRPr lang="en-US" sz="1800" dirty="0" smtClean="0"/>
          </a:p>
          <a:p>
            <a:r>
              <a:rPr lang="id-ID" sz="2400" dirty="0" smtClean="0"/>
              <a:t>Hipotesis berisi penyataan mengenai hubungan antar paling sedikit dua variabel penelitian.</a:t>
            </a:r>
            <a:endParaRPr lang="en-US" sz="1800" dirty="0" smtClean="0"/>
          </a:p>
          <a:p>
            <a:r>
              <a:rPr lang="id-ID" sz="2400" dirty="0" smtClean="0"/>
              <a:t>Hipotesis harus sesuai dengan fakta dan dapat menerangkan fakta.</a:t>
            </a:r>
            <a:endParaRPr lang="en-US" sz="1800" dirty="0" smtClean="0"/>
          </a:p>
          <a:p>
            <a:r>
              <a:rPr lang="id-ID" sz="2400" dirty="0" smtClean="0"/>
              <a:t>Hipotesis harus dapat diuji (</a:t>
            </a:r>
            <a:r>
              <a:rPr lang="id-ID" sz="2400" i="1" dirty="0" smtClean="0"/>
              <a:t>testable</a:t>
            </a:r>
            <a:r>
              <a:rPr lang="id-ID" sz="2400" dirty="0" smtClean="0"/>
              <a:t>). Hipotesis dapat duji secara spesifik menunjukkan bagaimana variabel-variabel penelitian itu diukur dan bagaimana prediksi hubungan atau pengaruh antar variabel termaksud.</a:t>
            </a:r>
            <a:endParaRPr lang="en-US" sz="1800" dirty="0" smtClean="0"/>
          </a:p>
          <a:p>
            <a:r>
              <a:rPr lang="id-ID" sz="2400" dirty="0" smtClean="0"/>
              <a:t>Hipotesis harus sederhana (spesifik) dan terbatas, agar tidak terjadi kesalahpahaman pengertian.</a:t>
            </a:r>
            <a:endParaRPr lang="en-US" sz="1800" dirty="0" smtClean="0"/>
          </a:p>
          <a:p>
            <a:pPr lvl="1"/>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Manfaat Hipotesis</a:t>
            </a:r>
            <a:endParaRPr lang="en-US" dirty="0"/>
          </a:p>
        </p:txBody>
      </p:sp>
      <p:sp>
        <p:nvSpPr>
          <p:cNvPr id="3" name="Content Placeholder 2"/>
          <p:cNvSpPr>
            <a:spLocks noGrp="1"/>
          </p:cNvSpPr>
          <p:nvPr>
            <p:ph idx="1"/>
          </p:nvPr>
        </p:nvSpPr>
        <p:spPr>
          <a:xfrm>
            <a:off x="457200" y="1593850"/>
            <a:ext cx="8448675" cy="5075238"/>
          </a:xfrm>
        </p:spPr>
        <p:txBody>
          <a:bodyPr/>
          <a:lstStyle/>
          <a:p>
            <a:r>
              <a:rPr lang="en-US" sz="2800" dirty="0" smtClean="0"/>
              <a:t>K</a:t>
            </a:r>
            <a:r>
              <a:rPr lang="id-ID" sz="2800" dirty="0" smtClean="0"/>
              <a:t>ualitas manfaat dari hipotesis tersebut akan sangat tergantung pada:</a:t>
            </a:r>
            <a:endParaRPr lang="en-US" sz="2800" dirty="0" smtClean="0"/>
          </a:p>
          <a:p>
            <a:pPr lvl="1"/>
            <a:r>
              <a:rPr lang="id-ID" dirty="0" smtClean="0"/>
              <a:t>Pengamatan yang tajam dari si peneliti terhadap fakta-fakta yang ada.</a:t>
            </a:r>
            <a:endParaRPr lang="en-US" dirty="0" smtClean="0"/>
          </a:p>
          <a:p>
            <a:pPr lvl="1"/>
            <a:r>
              <a:rPr lang="id-ID" dirty="0" smtClean="0"/>
              <a:t>Imajinasi dan pemikiran kreativ dari si peneliti.</a:t>
            </a:r>
            <a:endParaRPr lang="en-US" dirty="0" smtClean="0"/>
          </a:p>
          <a:p>
            <a:pPr lvl="1"/>
            <a:r>
              <a:rPr lang="id-ID" dirty="0" smtClean="0"/>
              <a:t>Kerangka analisa yang digunakan oleh si peneliti.</a:t>
            </a:r>
            <a:endParaRPr lang="en-US" dirty="0" smtClean="0"/>
          </a:p>
          <a:p>
            <a:pPr lvl="1"/>
            <a:r>
              <a:rPr lang="id-ID" dirty="0" smtClean="0"/>
              <a:t>Metode dan desain penelitian yang dipilih oleh peneliti.</a:t>
            </a:r>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Jenis-jenis Hipotesis</a:t>
            </a:r>
            <a:endParaRPr lang="en-US" dirty="0"/>
          </a:p>
        </p:txBody>
      </p:sp>
      <p:sp>
        <p:nvSpPr>
          <p:cNvPr id="3" name="Content Placeholder 2"/>
          <p:cNvSpPr>
            <a:spLocks noGrp="1"/>
          </p:cNvSpPr>
          <p:nvPr>
            <p:ph idx="1"/>
          </p:nvPr>
        </p:nvSpPr>
        <p:spPr>
          <a:xfrm>
            <a:off x="228600" y="1593850"/>
            <a:ext cx="8677275" cy="5075238"/>
          </a:xfrm>
        </p:spPr>
        <p:txBody>
          <a:bodyPr/>
          <a:lstStyle/>
          <a:p>
            <a:r>
              <a:rPr lang="id-ID" dirty="0" smtClean="0"/>
              <a:t>Penetapan hipotesis tentu didasarkan pada luas dan dalamnya serta mempertimbangkan sifat dari masalah penelitian. Oleh karena itu, hipotesispun bermacam-macam, ada yang didekati dengan cara pandang: sifat, analisis, dan tingkat kesenjangan yang mungkin muncul pada saat penetapan hipotesis.</a:t>
            </a: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4724400" y="3352800"/>
            <a:ext cx="4419600" cy="1143000"/>
          </a:xfrm>
          <a:prstGeom prst="rect">
            <a:avLst/>
          </a:prstGeom>
          <a:noFill/>
          <a:ln w="9525">
            <a:noFill/>
            <a:miter lim="800000"/>
            <a:headEnd/>
            <a:tailEnd/>
          </a:ln>
        </p:spPr>
        <p:txBody>
          <a:bodyPr anchor="ctr"/>
          <a:lstStyle/>
          <a:p>
            <a:r>
              <a:rPr kumimoji="1" lang="en-US" dirty="0" err="1" smtClean="0">
                <a:solidFill>
                  <a:schemeClr val="tx2"/>
                </a:solidFill>
                <a:latin typeface="Tahoma" charset="0"/>
              </a:rPr>
              <a:t>Pertemuan</a:t>
            </a:r>
            <a:r>
              <a:rPr kumimoji="1" lang="en-US" dirty="0" smtClean="0">
                <a:solidFill>
                  <a:schemeClr val="tx2"/>
                </a:solidFill>
                <a:latin typeface="Tahoma" charset="0"/>
              </a:rPr>
              <a:t> </a:t>
            </a:r>
            <a:r>
              <a:rPr kumimoji="1" lang="en-US" dirty="0" err="1" smtClean="0">
                <a:solidFill>
                  <a:schemeClr val="tx2"/>
                </a:solidFill>
                <a:latin typeface="Tahoma" charset="0"/>
              </a:rPr>
              <a:t>Keempat</a:t>
            </a:r>
            <a:endParaRPr kumimoji="1" lang="en-US" dirty="0" smtClean="0">
              <a:solidFill>
                <a:schemeClr val="tx2"/>
              </a:solidFill>
              <a:latin typeface="Tahoma" charset="0"/>
            </a:endParaRPr>
          </a:p>
        </p:txBody>
      </p:sp>
      <p:sp>
        <p:nvSpPr>
          <p:cNvPr id="4" name="Title 3"/>
          <p:cNvSpPr>
            <a:spLocks noGrp="1"/>
          </p:cNvSpPr>
          <p:nvPr>
            <p:ph type="ctrTitle"/>
          </p:nvPr>
        </p:nvSpPr>
        <p:spPr>
          <a:xfrm rot="19140000">
            <a:off x="759036" y="1575073"/>
            <a:ext cx="6122149" cy="1204306"/>
          </a:xfrm>
        </p:spPr>
        <p:txBody>
          <a:bodyPr/>
          <a:lstStyle/>
          <a:p>
            <a:r>
              <a:rPr kumimoji="1" lang="en-US" b="1" dirty="0" err="1">
                <a:solidFill>
                  <a:schemeClr val="tx2"/>
                </a:solidFill>
                <a:latin typeface="Tahoma" charset="0"/>
              </a:rPr>
              <a:t>Landasan</a:t>
            </a:r>
            <a:r>
              <a:rPr kumimoji="1" lang="en-US" b="1" dirty="0">
                <a:solidFill>
                  <a:schemeClr val="tx2"/>
                </a:solidFill>
                <a:latin typeface="Tahoma" charset="0"/>
              </a:rPr>
              <a:t> </a:t>
            </a:r>
            <a:r>
              <a:rPr kumimoji="1" lang="en-US" b="1" dirty="0" err="1">
                <a:solidFill>
                  <a:schemeClr val="tx2"/>
                </a:solidFill>
                <a:latin typeface="Tahoma" charset="0"/>
              </a:rPr>
              <a:t>Teori</a:t>
            </a:r>
            <a:r>
              <a:rPr kumimoji="1" lang="en-US" b="1" dirty="0">
                <a:solidFill>
                  <a:schemeClr val="tx2"/>
                </a:solidFill>
                <a:latin typeface="Tahoma" charset="0"/>
              </a:rPr>
              <a:t> </a:t>
            </a:r>
            <a:br>
              <a:rPr kumimoji="1" lang="en-US" b="1" dirty="0">
                <a:solidFill>
                  <a:schemeClr val="tx2"/>
                </a:solidFill>
                <a:latin typeface="Tahoma" charset="0"/>
              </a:rPr>
            </a:br>
            <a:r>
              <a:rPr kumimoji="1" lang="en-US" b="1" dirty="0" err="1">
                <a:solidFill>
                  <a:schemeClr val="tx2"/>
                </a:solidFill>
                <a:latin typeface="Tahoma" charset="0"/>
              </a:rPr>
              <a:t>dan</a:t>
            </a:r>
            <a:r>
              <a:rPr kumimoji="1" lang="en-US" b="1" dirty="0">
                <a:solidFill>
                  <a:schemeClr val="tx2"/>
                </a:solidFill>
                <a:latin typeface="Tahoma" charset="0"/>
              </a:rPr>
              <a:t> </a:t>
            </a:r>
            <a:r>
              <a:rPr kumimoji="1" lang="en-US" b="1" dirty="0" err="1">
                <a:solidFill>
                  <a:schemeClr val="tx2"/>
                </a:solidFill>
                <a:latin typeface="Tahoma" charset="0"/>
              </a:rPr>
              <a:t>Rumusan</a:t>
            </a:r>
            <a:r>
              <a:rPr kumimoji="1" lang="en-US" b="1" dirty="0">
                <a:solidFill>
                  <a:schemeClr val="tx2"/>
                </a:solidFill>
                <a:latin typeface="Tahoma" charset="0"/>
              </a:rPr>
              <a:t> </a:t>
            </a:r>
            <a:r>
              <a:rPr kumimoji="1" lang="en-US" b="1" dirty="0" err="1">
                <a:solidFill>
                  <a:schemeClr val="tx2"/>
                </a:solidFill>
                <a:latin typeface="Tahoma" charset="0"/>
              </a:rPr>
              <a:t>Hipotesis</a:t>
            </a:r>
            <a:r>
              <a:rPr kumimoji="1" lang="en-US" b="1" dirty="0">
                <a:solidFill>
                  <a:schemeClr val="tx2"/>
                </a:solidFill>
                <a:latin typeface="Tahoma" charset="0"/>
              </a:rPr>
              <a:t> </a:t>
            </a:r>
            <a:br>
              <a:rPr kumimoji="1" lang="en-US" b="1" dirty="0">
                <a:solidFill>
                  <a:schemeClr val="tx2"/>
                </a:solidFill>
                <a:latin typeface="Tahoma" charset="0"/>
              </a:rPr>
            </a:br>
            <a:endParaRPr lang="id-ID" dirty="0"/>
          </a:p>
        </p:txBody>
      </p:sp>
      <p:sp>
        <p:nvSpPr>
          <p:cNvPr id="2" name="Footer Placeholder 1"/>
          <p:cNvSpPr>
            <a:spLocks noGrp="1"/>
          </p:cNvSpPr>
          <p:nvPr>
            <p:ph type="ftr" sz="quarter" idx="11"/>
          </p:nvPr>
        </p:nvSpPr>
        <p:spPr/>
        <p:txBody>
          <a:bodyPr/>
          <a:lstStyle/>
          <a:p>
            <a:r>
              <a:rPr lang="en-US" smtClean="0"/>
              <a:t>Karsam Sunaryo</a:t>
            </a:r>
            <a:endParaRPr lang="en-US"/>
          </a:p>
        </p:txBody>
      </p:sp>
      <p:sp>
        <p:nvSpPr>
          <p:cNvPr id="3" name="Slide Number Placeholder 2"/>
          <p:cNvSpPr>
            <a:spLocks noGrp="1"/>
          </p:cNvSpPr>
          <p:nvPr>
            <p:ph type="sldNum" sz="quarter" idx="12"/>
          </p:nvPr>
        </p:nvSpPr>
        <p:spPr/>
        <p:txBody>
          <a:bodyPr/>
          <a:lstStyle/>
          <a:p>
            <a:fld id="{8E0BC62D-64F6-4568-8E2F-9E328FDFDF04}"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blinds(horizontal)">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Jenis-jenis Hipotesis</a:t>
            </a:r>
            <a:endParaRPr lang="en-US" dirty="0"/>
          </a:p>
        </p:txBody>
      </p:sp>
      <p:sp>
        <p:nvSpPr>
          <p:cNvPr id="3" name="Content Placeholder 2"/>
          <p:cNvSpPr>
            <a:spLocks noGrp="1"/>
          </p:cNvSpPr>
          <p:nvPr>
            <p:ph idx="1"/>
          </p:nvPr>
        </p:nvSpPr>
        <p:spPr>
          <a:xfrm>
            <a:off x="228600" y="1593850"/>
            <a:ext cx="8677275" cy="5075238"/>
          </a:xfrm>
        </p:spPr>
        <p:txBody>
          <a:bodyPr/>
          <a:lstStyle/>
          <a:p>
            <a:pPr>
              <a:buNone/>
            </a:pPr>
            <a:r>
              <a:rPr lang="id-ID" sz="2800" b="1" dirty="0" smtClean="0"/>
              <a:t>Hipotesis dua-arah</a:t>
            </a:r>
            <a:endParaRPr lang="en-US" sz="2800" dirty="0" smtClean="0"/>
          </a:p>
          <a:p>
            <a:r>
              <a:rPr lang="id-ID" sz="2800" dirty="0" smtClean="0"/>
              <a:t>Hipotesis penelitian dapat berupa hipotesis dua-arah dan dapat pula berupa hipotesis satu-arah. </a:t>
            </a:r>
            <a:endParaRPr lang="en-US" sz="2800" dirty="0" smtClean="0"/>
          </a:p>
          <a:p>
            <a:r>
              <a:rPr lang="id-ID" sz="2800" dirty="0" smtClean="0"/>
              <a:t>Contoh hipotesis dua arah: </a:t>
            </a:r>
            <a:endParaRPr lang="en-US" sz="2800" dirty="0" smtClean="0"/>
          </a:p>
          <a:p>
            <a:pPr lvl="1"/>
            <a:r>
              <a:rPr lang="id-ID" sz="2400" dirty="0" smtClean="0"/>
              <a:t>Ada perbedaan tingkat peningkatan berat badan bayi antara bayi yang memperoleh susu tambah 3 gelas dari ibu yang berperan ganda dan tidak berperan ganda.</a:t>
            </a:r>
            <a:endParaRPr lang="en-US" sz="2400" dirty="0" smtClean="0"/>
          </a:p>
          <a:p>
            <a:pPr lvl="1"/>
            <a:r>
              <a:rPr lang="id-ID" sz="2400" dirty="0" smtClean="0"/>
              <a:t>Ada hubungan antara tingkat kecemasan dengan prestasi belajar siswa.</a:t>
            </a:r>
            <a:endParaRPr lang="en-US" sz="2400" dirty="0" smtClean="0"/>
          </a:p>
          <a:p>
            <a:pPr>
              <a:buNone/>
            </a:pPr>
            <a:endParaRPr lang="en-US" sz="2800" dirty="0" smtClean="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Jenis-jenis Hipotesis</a:t>
            </a:r>
            <a:endParaRPr lang="en-US" dirty="0"/>
          </a:p>
        </p:txBody>
      </p:sp>
      <p:sp>
        <p:nvSpPr>
          <p:cNvPr id="3" name="Content Placeholder 2"/>
          <p:cNvSpPr>
            <a:spLocks noGrp="1"/>
          </p:cNvSpPr>
          <p:nvPr>
            <p:ph idx="1"/>
          </p:nvPr>
        </p:nvSpPr>
        <p:spPr>
          <a:xfrm>
            <a:off x="228600" y="1593850"/>
            <a:ext cx="8677275" cy="5075238"/>
          </a:xfrm>
        </p:spPr>
        <p:txBody>
          <a:bodyPr/>
          <a:lstStyle/>
          <a:p>
            <a:pPr>
              <a:buNone/>
            </a:pPr>
            <a:r>
              <a:rPr lang="en-US" sz="2800" b="1" dirty="0" err="1" smtClean="0"/>
              <a:t>Hipotesis</a:t>
            </a:r>
            <a:r>
              <a:rPr lang="en-US" sz="2800" b="1" dirty="0" smtClean="0"/>
              <a:t> </a:t>
            </a:r>
            <a:r>
              <a:rPr lang="en-US" sz="2800" b="1" dirty="0" err="1" smtClean="0"/>
              <a:t>Satu</a:t>
            </a:r>
            <a:r>
              <a:rPr lang="en-US" sz="2800" b="1" dirty="0" smtClean="0"/>
              <a:t> </a:t>
            </a:r>
            <a:r>
              <a:rPr lang="en-US" sz="2800" b="1" dirty="0" err="1" smtClean="0"/>
              <a:t>Arah</a:t>
            </a:r>
            <a:r>
              <a:rPr lang="en-US" sz="2800" b="1" dirty="0" smtClean="0"/>
              <a:t> :</a:t>
            </a:r>
          </a:p>
          <a:p>
            <a:r>
              <a:rPr lang="id-ID" sz="2800" dirty="0" smtClean="0"/>
              <a:t>Hipotesis dua-arah memang kurang spesifik, oleh karena itu perlu diformulasikan dalam hipotesis satu-arah. Contoh:</a:t>
            </a:r>
            <a:endParaRPr lang="en-US" sz="2800" dirty="0" smtClean="0"/>
          </a:p>
          <a:p>
            <a:pPr lvl="1"/>
            <a:r>
              <a:rPr lang="id-ID" sz="2400" dirty="0" smtClean="0"/>
              <a:t>Terdapat perbedaan peningkatan berat badan bayi yang signifikan antara bayi yang memperoleh susu tambah 3 gelas dari ibu yang berperan ganda dan tidak berperan ganda.</a:t>
            </a:r>
            <a:endParaRPr lang="en-US" sz="2400" dirty="0" smtClean="0"/>
          </a:p>
          <a:p>
            <a:pPr lvl="1"/>
            <a:r>
              <a:rPr lang="id-ID" sz="2400" dirty="0" smtClean="0"/>
              <a:t>Ada hubungan yang cukup kuat antara tingkat kecemasan siswa dengan prestasi belajar siswa.</a:t>
            </a:r>
            <a:endParaRPr lang="en-US" sz="2400" dirty="0" smtClean="0"/>
          </a:p>
          <a:p>
            <a:pPr lvl="1"/>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Hipotesis Statistik</a:t>
            </a:r>
            <a:endParaRPr lang="en-US" dirty="0" smtClean="0"/>
          </a:p>
        </p:txBody>
      </p:sp>
      <p:sp>
        <p:nvSpPr>
          <p:cNvPr id="3" name="Content Placeholder 2"/>
          <p:cNvSpPr>
            <a:spLocks noGrp="1"/>
          </p:cNvSpPr>
          <p:nvPr>
            <p:ph idx="1"/>
          </p:nvPr>
        </p:nvSpPr>
        <p:spPr>
          <a:xfrm>
            <a:off x="152400" y="1524000"/>
            <a:ext cx="8991600" cy="5145088"/>
          </a:xfrm>
        </p:spPr>
        <p:txBody>
          <a:bodyPr/>
          <a:lstStyle/>
          <a:p>
            <a:r>
              <a:rPr lang="id-ID" sz="2000" dirty="0" smtClean="0"/>
              <a:t>Rumusan hipotesis penelitian, pada saatnya akan diuji dengan menggunakan metode statistik, perlu diterjemahkan dalam bentuk simbolik. Simbol-simbol yang digunakan dalam rumusan hipotesis statistik adalah simbol-simbol parameter. Parameter adalah besaran-besaran yang apa pada populasi.</a:t>
            </a:r>
            <a:endParaRPr lang="en-US" sz="2000" dirty="0" smtClean="0"/>
          </a:p>
          <a:p>
            <a:r>
              <a:rPr lang="id-ID" sz="2000" dirty="0" smtClean="0"/>
              <a:t>Sebagai contoh, hipotesis penelitian yang menyatakan adanya perbedaan usia menarche yang berarti antara siswi SMU I dan SMU II. Hal ini mengandung arti bahwa terdapat perbedaan rata-rata usia menarche antara siswi dari kedua sekolah tersebut. Dalam statistika, rata-rata berarti mean yang mempunyai simbol M, sedangkan parameter mean bagi populasi adalah </a:t>
            </a:r>
            <a:r>
              <a:rPr lang="id-ID" sz="2000" dirty="0" smtClean="0">
                <a:sym typeface="Symbol"/>
              </a:rPr>
              <a:t></a:t>
            </a:r>
            <a:r>
              <a:rPr lang="id-ID" sz="2000" dirty="0" smtClean="0"/>
              <a:t>. Oleh karena itu, simbolisasi hipotesis tersebut adalah:</a:t>
            </a:r>
            <a:endParaRPr lang="en-US" sz="2000" dirty="0" smtClean="0"/>
          </a:p>
          <a:p>
            <a:pPr lvl="1"/>
            <a:r>
              <a:rPr lang="id-ID" sz="1600" b="1" dirty="0" smtClean="0"/>
              <a:t>Ha; </a:t>
            </a:r>
            <a:r>
              <a:rPr lang="id-ID" sz="1600" b="1" dirty="0" smtClean="0">
                <a:sym typeface="Symbol"/>
              </a:rPr>
              <a:t></a:t>
            </a:r>
            <a:r>
              <a:rPr lang="id-ID" sz="1600" b="1" dirty="0" smtClean="0"/>
              <a:t>1≠ </a:t>
            </a:r>
            <a:r>
              <a:rPr lang="id-ID" sz="1600" b="1" dirty="0" smtClean="0">
                <a:sym typeface="Symbol"/>
              </a:rPr>
              <a:t></a:t>
            </a:r>
            <a:r>
              <a:rPr lang="id-ID" sz="1600" b="1" dirty="0" smtClean="0"/>
              <a:t>2 (Hipotesis dua-arah) (kurang spesifik)</a:t>
            </a:r>
            <a:endParaRPr lang="en-US" sz="1600" dirty="0" smtClean="0"/>
          </a:p>
          <a:p>
            <a:pPr lvl="1"/>
            <a:r>
              <a:rPr lang="id-ID" sz="1600" b="1" dirty="0" smtClean="0"/>
              <a:t>Ha: </a:t>
            </a:r>
            <a:r>
              <a:rPr lang="id-ID" sz="1600" b="1" dirty="0" smtClean="0">
                <a:sym typeface="Symbol"/>
              </a:rPr>
              <a:t></a:t>
            </a:r>
            <a:r>
              <a:rPr lang="id-ID" sz="1600" b="1" dirty="0" smtClean="0"/>
              <a:t>1 &gt; </a:t>
            </a:r>
            <a:r>
              <a:rPr lang="id-ID" sz="1600" b="1" dirty="0" smtClean="0">
                <a:sym typeface="Symbol"/>
              </a:rPr>
              <a:t></a:t>
            </a:r>
            <a:r>
              <a:rPr lang="id-ID" sz="1600" b="1" dirty="0" smtClean="0"/>
              <a:t>2 (Hipotesis satu-arah) (tepat dan spesifik)</a:t>
            </a:r>
            <a:endParaRPr lang="en-US" sz="1600" dirty="0" smtClean="0"/>
          </a:p>
          <a:p>
            <a:pPr lvl="1"/>
            <a:r>
              <a:rPr lang="id-ID" sz="1600" b="1" dirty="0" smtClean="0"/>
              <a:t>Atau</a:t>
            </a:r>
            <a:r>
              <a:rPr lang="id-ID" sz="2000" dirty="0" smtClean="0"/>
              <a:t> </a:t>
            </a:r>
            <a:endParaRPr lang="en-US" sz="2000" dirty="0" smtClean="0"/>
          </a:p>
          <a:p>
            <a:pPr lvl="1"/>
            <a:r>
              <a:rPr lang="id-ID" sz="1600" b="1" dirty="0" smtClean="0"/>
              <a:t>Ha; </a:t>
            </a:r>
            <a:r>
              <a:rPr lang="id-ID" sz="1600" b="1" dirty="0" smtClean="0">
                <a:sym typeface="Symbol"/>
              </a:rPr>
              <a:t></a:t>
            </a:r>
            <a:r>
              <a:rPr lang="id-ID" sz="1600" b="1" dirty="0" smtClean="0"/>
              <a:t>1- </a:t>
            </a:r>
            <a:r>
              <a:rPr lang="id-ID" sz="1600" b="1" dirty="0" smtClean="0">
                <a:sym typeface="Symbol"/>
              </a:rPr>
              <a:t></a:t>
            </a:r>
            <a:r>
              <a:rPr lang="id-ID" sz="1600" b="1" dirty="0" smtClean="0"/>
              <a:t>2 ≠ 0 (Hipotesis dua-arah) </a:t>
            </a:r>
            <a:endParaRPr lang="en-US" sz="1600" dirty="0" smtClean="0"/>
          </a:p>
          <a:p>
            <a:pPr lvl="1"/>
            <a:r>
              <a:rPr lang="id-ID" sz="1600" b="1" dirty="0" smtClean="0"/>
              <a:t>Ha: </a:t>
            </a:r>
            <a:r>
              <a:rPr lang="id-ID" sz="1600" b="1" dirty="0" smtClean="0">
                <a:sym typeface="Symbol"/>
              </a:rPr>
              <a:t></a:t>
            </a:r>
            <a:r>
              <a:rPr lang="id-ID" sz="1600" b="1" dirty="0" smtClean="0"/>
              <a:t>1 - </a:t>
            </a:r>
            <a:r>
              <a:rPr lang="id-ID" sz="1600" b="1" dirty="0" smtClean="0">
                <a:sym typeface="Symbol"/>
              </a:rPr>
              <a:t></a:t>
            </a:r>
            <a:r>
              <a:rPr lang="id-ID" sz="1600" b="1" dirty="0" smtClean="0"/>
              <a:t>2 &gt; 0 (Hipotesis satu-arah) IDM</a:t>
            </a:r>
            <a:endParaRPr lang="en-US" sz="1600" dirty="0" smtClean="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Hipotesis Statistik</a:t>
            </a:r>
            <a:endParaRPr lang="en-US" dirty="0" smtClean="0"/>
          </a:p>
        </p:txBody>
      </p:sp>
      <p:sp>
        <p:nvSpPr>
          <p:cNvPr id="3" name="Content Placeholder 2"/>
          <p:cNvSpPr>
            <a:spLocks noGrp="1"/>
          </p:cNvSpPr>
          <p:nvPr>
            <p:ph idx="1"/>
          </p:nvPr>
        </p:nvSpPr>
        <p:spPr>
          <a:xfrm>
            <a:off x="152400" y="1524000"/>
            <a:ext cx="8991600" cy="5145088"/>
          </a:xfrm>
        </p:spPr>
        <p:txBody>
          <a:bodyPr/>
          <a:lstStyle/>
          <a:p>
            <a:r>
              <a:rPr lang="id-ID" sz="2000" dirty="0" smtClean="0"/>
              <a:t>Dengan demikian simbol Ha berarti hipotesis alternatif, yaitu penerjemahan hipotesis penelitian secara operasional. Hipotesis alternatif disebut juga hipotesis kerja. Jadi, statistik sendiri digunakan tidak untuk langsung menguji hipotesis alternatif, akan tetapi digunakan untuk menolak atau menerima hipotesis nihil (nol). Penerimaan atau penolakan hipotesis alternatif merupakan konsekuensi dari penolakan atau penerimaan hipotesis nihil.</a:t>
            </a:r>
            <a:endParaRPr lang="en-US" sz="2000" dirty="0" smtClean="0"/>
          </a:p>
          <a:p>
            <a:r>
              <a:rPr lang="id-ID" sz="2000" dirty="0" smtClean="0"/>
              <a:t>Hipotesis nihil atau null hypothesis atau Ho adalah hipotesis yang meniadakan perbedaan antar kelompok atau meniadakan hubungan sebab akibat antar variabel. Hipotesis nihil berisi deklarasi yang meniadakan perbedaan atau hubungan antar variabel. Contoh dari hipotesis nol secara statistik adalah:</a:t>
            </a:r>
            <a:endParaRPr lang="en-US" sz="2000" dirty="0" smtClean="0"/>
          </a:p>
          <a:p>
            <a:pPr lvl="1"/>
            <a:r>
              <a:rPr lang="id-ID" sz="1600" b="1" dirty="0" smtClean="0"/>
              <a:t>Ho; </a:t>
            </a:r>
            <a:r>
              <a:rPr lang="id-ID" sz="1600" b="1" dirty="0" smtClean="0">
                <a:sym typeface="Symbol"/>
              </a:rPr>
              <a:t></a:t>
            </a:r>
            <a:r>
              <a:rPr lang="id-ID" sz="1600" b="1" dirty="0" smtClean="0"/>
              <a:t>1- </a:t>
            </a:r>
            <a:r>
              <a:rPr lang="id-ID" sz="1600" b="1" dirty="0" smtClean="0">
                <a:sym typeface="Symbol"/>
              </a:rPr>
              <a:t></a:t>
            </a:r>
            <a:r>
              <a:rPr lang="id-ID" sz="1600" b="1" dirty="0" smtClean="0"/>
              <a:t>2 = 0 (Hipotesis dua-arah)</a:t>
            </a:r>
            <a:endParaRPr lang="en-US" sz="1600" dirty="0" smtClean="0"/>
          </a:p>
          <a:p>
            <a:pPr lvl="1"/>
            <a:r>
              <a:rPr lang="id-ID" sz="1600" b="1" dirty="0" smtClean="0"/>
              <a:t>Ho: </a:t>
            </a:r>
            <a:r>
              <a:rPr lang="id-ID" sz="1600" b="1" dirty="0" smtClean="0">
                <a:sym typeface="Symbol"/>
              </a:rPr>
              <a:t></a:t>
            </a:r>
            <a:r>
              <a:rPr lang="id-ID" sz="1600" b="1" dirty="0" smtClean="0"/>
              <a:t>1= </a:t>
            </a:r>
            <a:r>
              <a:rPr lang="id-ID" sz="1600" b="1" dirty="0" smtClean="0">
                <a:sym typeface="Symbol"/>
              </a:rPr>
              <a:t></a:t>
            </a:r>
            <a:r>
              <a:rPr lang="id-ID" sz="1600" b="1" dirty="0" smtClean="0"/>
              <a:t>2= 0 (Hipotesis satu-arah)</a:t>
            </a:r>
            <a:endParaRPr lang="en-US" sz="1600" dirty="0" smtClean="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b="1" dirty="0" smtClean="0"/>
              <a:t>Kesalahan dalam perumusan hipotesis dan pengujian hipotesis</a:t>
            </a:r>
            <a:endParaRPr lang="en-US" sz="3200" dirty="0"/>
          </a:p>
        </p:txBody>
      </p:sp>
      <p:sp>
        <p:nvSpPr>
          <p:cNvPr id="3" name="Content Placeholder 2"/>
          <p:cNvSpPr>
            <a:spLocks noGrp="1"/>
          </p:cNvSpPr>
          <p:nvPr>
            <p:ph idx="1"/>
          </p:nvPr>
        </p:nvSpPr>
        <p:spPr>
          <a:xfrm>
            <a:off x="457200" y="1593850"/>
            <a:ext cx="8686800" cy="5075238"/>
          </a:xfrm>
        </p:spPr>
        <p:txBody>
          <a:bodyPr/>
          <a:lstStyle/>
          <a:p>
            <a:r>
              <a:rPr lang="id-ID" dirty="0" smtClean="0"/>
              <a:t>Dalam perumusan hipotesis dapat saja terjadi kesalahan. Macam kesalahan dalam perumusan hipotesis ada dua macam yaitu:</a:t>
            </a:r>
            <a:endParaRPr lang="en-US" sz="2800" dirty="0" smtClean="0"/>
          </a:p>
          <a:p>
            <a:pPr lvl="1"/>
            <a:r>
              <a:rPr lang="id-ID" dirty="0" smtClean="0"/>
              <a:t>Menolak hipotesis nihil yang seharusnya diterima, maka disebut kesalahan alpha dan diberi simbol </a:t>
            </a:r>
            <a:r>
              <a:rPr lang="id-ID" dirty="0" smtClean="0">
                <a:sym typeface="Symbol"/>
              </a:rPr>
              <a:t></a:t>
            </a:r>
            <a:r>
              <a:rPr lang="id-ID" dirty="0" smtClean="0"/>
              <a:t> atau dikenal dengan taraf signifikansi pengukuran.</a:t>
            </a:r>
            <a:endParaRPr lang="en-US" sz="2000" dirty="0" smtClean="0"/>
          </a:p>
          <a:p>
            <a:pPr lvl="1"/>
            <a:r>
              <a:rPr lang="id-ID" dirty="0" smtClean="0"/>
              <a:t>Menerima hipotesis nihil yang seharusnya ditolak, maka disebut kesalahan beta dan diberi simbol </a:t>
            </a:r>
            <a:r>
              <a:rPr lang="id-ID" dirty="0" smtClean="0">
                <a:sym typeface="Symbol"/>
              </a:rPr>
              <a:t></a:t>
            </a:r>
            <a:r>
              <a:rPr lang="id-ID" dirty="0" smtClean="0"/>
              <a:t>.</a:t>
            </a:r>
            <a:endParaRPr lang="en-US" sz="2400" dirty="0" smtClean="0"/>
          </a:p>
          <a:p>
            <a:endParaRPr lang="en-US"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24</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Straight Arrow Connector 108"/>
          <p:cNvCxnSpPr>
            <a:stCxn id="41" idx="0"/>
            <a:endCxn id="4" idx="2"/>
          </p:cNvCxnSpPr>
          <p:nvPr/>
        </p:nvCxnSpPr>
        <p:spPr bwMode="auto">
          <a:xfrm rot="16200000" flipV="1">
            <a:off x="926932" y="2717632"/>
            <a:ext cx="2489537" cy="2590800"/>
          </a:xfrm>
          <a:prstGeom prst="straightConnector1">
            <a:avLst/>
          </a:prstGeom>
          <a:solidFill>
            <a:schemeClr val="accent1"/>
          </a:solidFill>
          <a:ln w="28575" cap="sq" cmpd="sng" algn="ctr">
            <a:solidFill>
              <a:schemeClr val="tx1"/>
            </a:solidFill>
            <a:prstDash val="sysDash"/>
            <a:round/>
            <a:headEnd type="none" w="sm" len="sm"/>
            <a:tailEnd type="arrow"/>
          </a:ln>
          <a:effectLst/>
        </p:spPr>
      </p:cxnSp>
      <p:cxnSp>
        <p:nvCxnSpPr>
          <p:cNvPr id="107" name="Straight Arrow Connector 106"/>
          <p:cNvCxnSpPr/>
          <p:nvPr/>
        </p:nvCxnSpPr>
        <p:spPr bwMode="auto">
          <a:xfrm flipV="1">
            <a:off x="3581400" y="2971800"/>
            <a:ext cx="4495800" cy="2286000"/>
          </a:xfrm>
          <a:prstGeom prst="straightConnector1">
            <a:avLst/>
          </a:prstGeom>
          <a:solidFill>
            <a:schemeClr val="accent1"/>
          </a:solidFill>
          <a:ln w="28575" cap="sq" cmpd="sng" algn="ctr">
            <a:solidFill>
              <a:schemeClr val="tx1"/>
            </a:solidFill>
            <a:prstDash val="sysDash"/>
            <a:round/>
            <a:headEnd type="none" w="sm" len="sm"/>
            <a:tailEnd type="arrow"/>
          </a:ln>
          <a:effectLst/>
        </p:spPr>
      </p:cxnSp>
      <p:sp>
        <p:nvSpPr>
          <p:cNvPr id="2" name="Title 1"/>
          <p:cNvSpPr>
            <a:spLocks noGrp="1"/>
          </p:cNvSpPr>
          <p:nvPr>
            <p:ph type="title"/>
          </p:nvPr>
        </p:nvSpPr>
        <p:spPr/>
        <p:txBody>
          <a:bodyPr/>
          <a:lstStyle/>
          <a:p>
            <a:r>
              <a:rPr lang="en-US" dirty="0" err="1" smtClean="0"/>
              <a:t>Proses</a:t>
            </a:r>
            <a:r>
              <a:rPr lang="en-US" dirty="0" smtClean="0"/>
              <a:t> </a:t>
            </a:r>
            <a:r>
              <a:rPr lang="en-US" dirty="0" err="1" smtClean="0"/>
              <a:t>Riset</a:t>
            </a:r>
            <a:r>
              <a:rPr lang="en-US" dirty="0" smtClean="0"/>
              <a:t> </a:t>
            </a:r>
            <a:endParaRPr lang="en-US" dirty="0"/>
          </a:p>
        </p:txBody>
      </p:sp>
      <p:sp>
        <p:nvSpPr>
          <p:cNvPr id="4" name="TextBox 3"/>
          <p:cNvSpPr txBox="1"/>
          <p:nvPr/>
        </p:nvSpPr>
        <p:spPr>
          <a:xfrm>
            <a:off x="228600" y="1752600"/>
            <a:ext cx="1295400" cy="1015663"/>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1</a:t>
            </a:r>
          </a:p>
          <a:p>
            <a:pPr algn="ctr"/>
            <a:r>
              <a:rPr lang="en-US" sz="1200" b="1" dirty="0" smtClean="0"/>
              <a:t>OBSERVASI</a:t>
            </a:r>
          </a:p>
          <a:p>
            <a:pPr algn="ctr"/>
            <a:r>
              <a:rPr lang="en-US" sz="1200" dirty="0" err="1" smtClean="0"/>
              <a:t>Identifikasi</a:t>
            </a:r>
            <a:r>
              <a:rPr lang="en-US" sz="1200" dirty="0" smtClean="0"/>
              <a:t> </a:t>
            </a:r>
            <a:r>
              <a:rPr lang="en-US" sz="1200" dirty="0" err="1" smtClean="0"/>
              <a:t>bidang</a:t>
            </a:r>
            <a:r>
              <a:rPr lang="en-US" sz="1200" dirty="0" smtClean="0"/>
              <a:t> </a:t>
            </a:r>
            <a:r>
              <a:rPr lang="en-US" sz="1200" dirty="0" err="1" smtClean="0"/>
              <a:t>Permasalahan</a:t>
            </a:r>
            <a:r>
              <a:rPr lang="en-US" sz="1200" dirty="0" smtClean="0"/>
              <a:t> </a:t>
            </a:r>
            <a:endParaRPr lang="en-US" sz="1200" dirty="0"/>
          </a:p>
        </p:txBody>
      </p:sp>
      <p:sp>
        <p:nvSpPr>
          <p:cNvPr id="6" name="TextBox 5"/>
          <p:cNvSpPr txBox="1"/>
          <p:nvPr/>
        </p:nvSpPr>
        <p:spPr>
          <a:xfrm>
            <a:off x="152400" y="5004137"/>
            <a:ext cx="1524000" cy="1015663"/>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2</a:t>
            </a:r>
          </a:p>
          <a:p>
            <a:pPr algn="ctr"/>
            <a:r>
              <a:rPr lang="en-US" sz="1200" b="1" dirty="0" smtClean="0"/>
              <a:t>PENGUMPULAN DATA AWAL</a:t>
            </a:r>
          </a:p>
          <a:p>
            <a:pPr>
              <a:buFont typeface="Arial" pitchFamily="34" charset="0"/>
              <a:buChar char="•"/>
            </a:pPr>
            <a:r>
              <a:rPr lang="en-US" sz="1200" dirty="0" smtClean="0"/>
              <a:t> Interview</a:t>
            </a:r>
          </a:p>
          <a:p>
            <a:pPr>
              <a:buFont typeface="Arial" pitchFamily="34" charset="0"/>
              <a:buChar char="•"/>
            </a:pPr>
            <a:r>
              <a:rPr lang="en-US" sz="1200" dirty="0" smtClean="0"/>
              <a:t> </a:t>
            </a:r>
            <a:r>
              <a:rPr lang="en-US" sz="1200" dirty="0" err="1" smtClean="0"/>
              <a:t>Studi</a:t>
            </a:r>
            <a:r>
              <a:rPr lang="en-US" sz="1200" dirty="0" smtClean="0"/>
              <a:t> </a:t>
            </a:r>
            <a:r>
              <a:rPr lang="en-US" sz="1200" dirty="0" err="1" smtClean="0"/>
              <a:t>Pustaka</a:t>
            </a:r>
            <a:endParaRPr lang="en-US" sz="1200" dirty="0"/>
          </a:p>
        </p:txBody>
      </p:sp>
      <p:cxnSp>
        <p:nvCxnSpPr>
          <p:cNvPr id="8" name="Elbow Connector 7"/>
          <p:cNvCxnSpPr>
            <a:stCxn id="4" idx="2"/>
            <a:endCxn id="6" idx="0"/>
          </p:cNvCxnSpPr>
          <p:nvPr/>
        </p:nvCxnSpPr>
        <p:spPr bwMode="auto">
          <a:xfrm rot="16200000" flipH="1">
            <a:off x="-222587" y="3867150"/>
            <a:ext cx="2235874" cy="38100"/>
          </a:xfrm>
          <a:prstGeom prst="bentConnector3">
            <a:avLst>
              <a:gd name="adj1" fmla="val 34900"/>
            </a:avLst>
          </a:prstGeom>
          <a:solidFill>
            <a:schemeClr val="accent1"/>
          </a:solidFill>
          <a:ln w="28575" cap="sq" cmpd="sng" algn="ctr">
            <a:solidFill>
              <a:schemeClr val="tx1"/>
            </a:solidFill>
            <a:prstDash val="solid"/>
            <a:round/>
            <a:headEnd type="none" w="sm" len="sm"/>
            <a:tailEnd type="arrow"/>
          </a:ln>
          <a:effectLst/>
        </p:spPr>
      </p:cxnSp>
      <p:sp>
        <p:nvSpPr>
          <p:cNvPr id="9" name="TextBox 8"/>
          <p:cNvSpPr txBox="1"/>
          <p:nvPr/>
        </p:nvSpPr>
        <p:spPr>
          <a:xfrm>
            <a:off x="1295400" y="3048000"/>
            <a:ext cx="1295400" cy="1015663"/>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3</a:t>
            </a:r>
          </a:p>
          <a:p>
            <a:pPr algn="ctr"/>
            <a:r>
              <a:rPr lang="en-US" sz="1200" b="1" dirty="0" smtClean="0"/>
              <a:t>PENDEFINISIAN MASALAH</a:t>
            </a:r>
          </a:p>
          <a:p>
            <a:pPr algn="ctr"/>
            <a:r>
              <a:rPr lang="en-US" sz="1200" dirty="0" err="1" smtClean="0"/>
              <a:t>Pembatasan</a:t>
            </a:r>
            <a:r>
              <a:rPr lang="en-US" sz="1200" dirty="0" smtClean="0"/>
              <a:t> </a:t>
            </a:r>
            <a:r>
              <a:rPr lang="en-US" sz="1200" dirty="0" err="1" smtClean="0"/>
              <a:t>masalah</a:t>
            </a:r>
            <a:endParaRPr lang="en-US" sz="1200" dirty="0"/>
          </a:p>
        </p:txBody>
      </p:sp>
      <p:cxnSp>
        <p:nvCxnSpPr>
          <p:cNvPr id="11" name="Elbow Connector 10"/>
          <p:cNvCxnSpPr>
            <a:endCxn id="9" idx="1"/>
          </p:cNvCxnSpPr>
          <p:nvPr/>
        </p:nvCxnSpPr>
        <p:spPr bwMode="auto">
          <a:xfrm flipV="1">
            <a:off x="914400" y="3555832"/>
            <a:ext cx="381000" cy="2556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17" name="TextBox 16"/>
          <p:cNvSpPr txBox="1"/>
          <p:nvPr/>
        </p:nvSpPr>
        <p:spPr>
          <a:xfrm>
            <a:off x="2971800" y="2819400"/>
            <a:ext cx="1066800" cy="1569660"/>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4</a:t>
            </a:r>
          </a:p>
          <a:p>
            <a:pPr algn="ctr"/>
            <a:r>
              <a:rPr lang="en-US" sz="1200" b="1" dirty="0" smtClean="0"/>
              <a:t>KERANGKA TEORI</a:t>
            </a:r>
          </a:p>
          <a:p>
            <a:pPr algn="ctr"/>
            <a:endParaRPr lang="en-US" sz="1200" b="1" dirty="0" smtClean="0"/>
          </a:p>
          <a:p>
            <a:r>
              <a:rPr lang="en-US" sz="1200" dirty="0" err="1" smtClean="0"/>
              <a:t>Variabel</a:t>
            </a:r>
            <a:r>
              <a:rPr lang="en-US" sz="1200" dirty="0" smtClean="0"/>
              <a:t>  </a:t>
            </a:r>
            <a:r>
              <a:rPr lang="en-US" sz="1200" dirty="0" err="1" smtClean="0"/>
              <a:t>sdh</a:t>
            </a:r>
            <a:r>
              <a:rPr lang="en-US" sz="1200" dirty="0" smtClean="0"/>
              <a:t> </a:t>
            </a:r>
            <a:r>
              <a:rPr lang="en-US" sz="1200" dirty="0" err="1" smtClean="0"/>
              <a:t>didefisikan</a:t>
            </a:r>
            <a:r>
              <a:rPr lang="en-US" sz="1200" dirty="0" smtClean="0"/>
              <a:t> </a:t>
            </a:r>
            <a:r>
              <a:rPr lang="en-US" sz="1200" dirty="0" err="1" smtClean="0"/>
              <a:t>dan</a:t>
            </a:r>
            <a:r>
              <a:rPr lang="en-US" sz="1200" dirty="0" smtClean="0"/>
              <a:t> </a:t>
            </a:r>
            <a:r>
              <a:rPr lang="en-US" sz="1200" dirty="0" err="1" smtClean="0"/>
              <a:t>diberi</a:t>
            </a:r>
            <a:r>
              <a:rPr lang="en-US" sz="1200" dirty="0" smtClean="0"/>
              <a:t> label</a:t>
            </a:r>
            <a:endParaRPr lang="en-US" sz="1200" dirty="0"/>
          </a:p>
        </p:txBody>
      </p:sp>
      <p:cxnSp>
        <p:nvCxnSpPr>
          <p:cNvPr id="20" name="Elbow Connector 19"/>
          <p:cNvCxnSpPr>
            <a:stCxn id="9" idx="3"/>
            <a:endCxn id="17" idx="1"/>
          </p:cNvCxnSpPr>
          <p:nvPr/>
        </p:nvCxnSpPr>
        <p:spPr bwMode="auto">
          <a:xfrm>
            <a:off x="2590800" y="3555832"/>
            <a:ext cx="381000" cy="4839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25" name="TextBox 24"/>
          <p:cNvSpPr txBox="1"/>
          <p:nvPr/>
        </p:nvSpPr>
        <p:spPr>
          <a:xfrm>
            <a:off x="4419600" y="3124200"/>
            <a:ext cx="12954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5</a:t>
            </a:r>
          </a:p>
          <a:p>
            <a:pPr algn="ctr"/>
            <a:r>
              <a:rPr lang="en-US" sz="1200" b="1" dirty="0" smtClean="0"/>
              <a:t>PERUMUSAN HIPOTESIS</a:t>
            </a:r>
          </a:p>
          <a:p>
            <a:pPr algn="ctr"/>
            <a:endParaRPr lang="en-US" sz="1200" b="1" dirty="0" smtClean="0"/>
          </a:p>
        </p:txBody>
      </p:sp>
      <p:sp>
        <p:nvSpPr>
          <p:cNvPr id="28" name="Rounded Rectangle 27"/>
          <p:cNvSpPr/>
          <p:nvPr/>
        </p:nvSpPr>
        <p:spPr bwMode="auto">
          <a:xfrm>
            <a:off x="6096000" y="3048000"/>
            <a:ext cx="914400" cy="914400"/>
          </a:xfrm>
          <a:prstGeom prst="roundRect">
            <a:avLst/>
          </a:prstGeom>
          <a:solidFill>
            <a:schemeClr val="accent1"/>
          </a:solidFill>
          <a:ln w="28575"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6</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METODE</a:t>
            </a:r>
            <a:r>
              <a:rPr kumimoji="0" lang="en-US" sz="1200" b="1" i="0" u="none" strike="noStrike" cap="none" normalizeH="0" dirty="0" smtClean="0">
                <a:ln>
                  <a:noFill/>
                </a:ln>
                <a:solidFill>
                  <a:schemeClr val="tx1"/>
                </a:solidFill>
                <a:effectLst/>
                <a:latin typeface="Tahoma" pitchFamily="34" charset="0"/>
                <a:ea typeface="Tahoma" pitchFamily="34" charset="0"/>
                <a:cs typeface="Tahoma"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Tahoma" pitchFamily="34" charset="0"/>
                <a:ea typeface="Tahoma" pitchFamily="34" charset="0"/>
                <a:cs typeface="Tahoma" pitchFamily="34" charset="0"/>
              </a:rPr>
              <a:t>RISET</a:t>
            </a:r>
            <a:endParaRPr kumimoji="0" lang="en-US" sz="12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cxnSp>
        <p:nvCxnSpPr>
          <p:cNvPr id="30" name="Elbow Connector 29"/>
          <p:cNvCxnSpPr>
            <a:stCxn id="17" idx="3"/>
            <a:endCxn id="25" idx="1"/>
          </p:cNvCxnSpPr>
          <p:nvPr/>
        </p:nvCxnSpPr>
        <p:spPr bwMode="auto">
          <a:xfrm flipV="1">
            <a:off x="4038600" y="3539699"/>
            <a:ext cx="381000" cy="64531"/>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32" name="Elbow Connector 31"/>
          <p:cNvCxnSpPr>
            <a:stCxn id="25" idx="3"/>
            <a:endCxn id="28" idx="1"/>
          </p:cNvCxnSpPr>
          <p:nvPr/>
        </p:nvCxnSpPr>
        <p:spPr bwMode="auto">
          <a:xfrm flipV="1">
            <a:off x="5715000" y="3505200"/>
            <a:ext cx="381000" cy="34499"/>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33" name="TextBox 32"/>
          <p:cNvSpPr txBox="1"/>
          <p:nvPr/>
        </p:nvSpPr>
        <p:spPr>
          <a:xfrm>
            <a:off x="7543800" y="1905000"/>
            <a:ext cx="1447800" cy="1015663"/>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6</a:t>
            </a:r>
          </a:p>
          <a:p>
            <a:pPr algn="ctr"/>
            <a:r>
              <a:rPr lang="en-US" sz="1200" b="1" dirty="0" smtClean="0"/>
              <a:t>PENGUMPULAN, ANALISIS DAN INTERPRETASI DATA</a:t>
            </a:r>
          </a:p>
        </p:txBody>
      </p:sp>
      <p:cxnSp>
        <p:nvCxnSpPr>
          <p:cNvPr id="35" name="Elbow Connector 34"/>
          <p:cNvCxnSpPr>
            <a:stCxn id="28" idx="0"/>
            <a:endCxn id="33" idx="1"/>
          </p:cNvCxnSpPr>
          <p:nvPr/>
        </p:nvCxnSpPr>
        <p:spPr bwMode="auto">
          <a:xfrm rot="5400000" flipH="1" flipV="1">
            <a:off x="6730916" y="2235116"/>
            <a:ext cx="635168" cy="990600"/>
          </a:xfrm>
          <a:prstGeom prst="bentConnector2">
            <a:avLst/>
          </a:prstGeom>
          <a:solidFill>
            <a:schemeClr val="accent1"/>
          </a:solidFill>
          <a:ln w="28575" cap="sq" cmpd="sng" algn="ctr">
            <a:solidFill>
              <a:schemeClr val="tx1"/>
            </a:solidFill>
            <a:prstDash val="solid"/>
            <a:round/>
            <a:headEnd type="none" w="sm" len="sm"/>
            <a:tailEnd type="arrow"/>
          </a:ln>
          <a:effectLst/>
        </p:spPr>
      </p:cxnSp>
      <p:sp>
        <p:nvSpPr>
          <p:cNvPr id="36" name="TextBox 35"/>
          <p:cNvSpPr txBox="1"/>
          <p:nvPr/>
        </p:nvSpPr>
        <p:spPr>
          <a:xfrm>
            <a:off x="7543800" y="3403937"/>
            <a:ext cx="14478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7</a:t>
            </a:r>
          </a:p>
          <a:p>
            <a:pPr algn="ctr"/>
            <a:r>
              <a:rPr lang="en-US" sz="1200" b="1" dirty="0" smtClean="0"/>
              <a:t>PENGAMBILAN KESIMPULAN</a:t>
            </a:r>
          </a:p>
          <a:p>
            <a:pPr algn="ctr"/>
            <a:r>
              <a:rPr lang="en-US" sz="1200" b="1" dirty="0" smtClean="0"/>
              <a:t>DEDUCTIVE</a:t>
            </a:r>
          </a:p>
        </p:txBody>
      </p:sp>
      <p:cxnSp>
        <p:nvCxnSpPr>
          <p:cNvPr id="38" name="Elbow Connector 37"/>
          <p:cNvCxnSpPr>
            <a:stCxn id="33" idx="2"/>
            <a:endCxn id="36" idx="0"/>
          </p:cNvCxnSpPr>
          <p:nvPr/>
        </p:nvCxnSpPr>
        <p:spPr bwMode="auto">
          <a:xfrm rot="5400000">
            <a:off x="8026063" y="3162300"/>
            <a:ext cx="483274" cy="158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40" name="Rectangle 39"/>
          <p:cNvSpPr/>
          <p:nvPr/>
        </p:nvSpPr>
        <p:spPr bwMode="auto">
          <a:xfrm>
            <a:off x="6705600" y="5029200"/>
            <a:ext cx="381000" cy="3810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YA</a:t>
            </a:r>
          </a:p>
        </p:txBody>
      </p:sp>
      <p:sp>
        <p:nvSpPr>
          <p:cNvPr id="41" name="Rectangle 40"/>
          <p:cNvSpPr/>
          <p:nvPr/>
        </p:nvSpPr>
        <p:spPr bwMode="auto">
          <a:xfrm>
            <a:off x="3200400" y="5257800"/>
            <a:ext cx="533400" cy="3048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TIDAK</a:t>
            </a:r>
          </a:p>
        </p:txBody>
      </p:sp>
      <p:cxnSp>
        <p:nvCxnSpPr>
          <p:cNvPr id="63" name="Elbow Connector 62"/>
          <p:cNvCxnSpPr>
            <a:stCxn id="36" idx="2"/>
            <a:endCxn id="40" idx="0"/>
          </p:cNvCxnSpPr>
          <p:nvPr/>
        </p:nvCxnSpPr>
        <p:spPr bwMode="auto">
          <a:xfrm rot="5400000">
            <a:off x="7184767" y="3946267"/>
            <a:ext cx="794266" cy="1371600"/>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74" name="Straight Arrow Connector 73"/>
          <p:cNvCxnSpPr>
            <a:stCxn id="41" idx="0"/>
            <a:endCxn id="17" idx="2"/>
          </p:cNvCxnSpPr>
          <p:nvPr/>
        </p:nvCxnSpPr>
        <p:spPr bwMode="auto">
          <a:xfrm rot="5400000" flipH="1" flipV="1">
            <a:off x="3051780" y="4804380"/>
            <a:ext cx="868740" cy="38100"/>
          </a:xfrm>
          <a:prstGeom prst="straightConnector1">
            <a:avLst/>
          </a:prstGeom>
          <a:solidFill>
            <a:schemeClr val="accent1"/>
          </a:solidFill>
          <a:ln w="28575" cap="sq" cmpd="sng" algn="ctr">
            <a:solidFill>
              <a:schemeClr val="tx1"/>
            </a:solidFill>
            <a:prstDash val="dash"/>
            <a:round/>
            <a:headEnd type="none" w="sm" len="sm"/>
            <a:tailEnd type="arrow"/>
          </a:ln>
          <a:effectLst/>
        </p:spPr>
      </p:cxnSp>
      <p:cxnSp>
        <p:nvCxnSpPr>
          <p:cNvPr id="76" name="Straight Arrow Connector 75"/>
          <p:cNvCxnSpPr>
            <a:stCxn id="41" idx="0"/>
            <a:endCxn id="9" idx="2"/>
          </p:cNvCxnSpPr>
          <p:nvPr/>
        </p:nvCxnSpPr>
        <p:spPr bwMode="auto">
          <a:xfrm rot="16200000" flipV="1">
            <a:off x="2108032" y="3898732"/>
            <a:ext cx="1194137" cy="1524000"/>
          </a:xfrm>
          <a:prstGeom prst="straightConnector1">
            <a:avLst/>
          </a:prstGeom>
          <a:solidFill>
            <a:schemeClr val="accent1"/>
          </a:solidFill>
          <a:ln w="28575" cap="sq" cmpd="sng" algn="ctr">
            <a:solidFill>
              <a:schemeClr val="tx1"/>
            </a:solidFill>
            <a:prstDash val="dash"/>
            <a:round/>
            <a:headEnd type="none" w="sm" len="sm"/>
            <a:tailEnd type="arrow"/>
          </a:ln>
          <a:effectLst/>
        </p:spPr>
      </p:cxnSp>
      <p:cxnSp>
        <p:nvCxnSpPr>
          <p:cNvPr id="80" name="Straight Arrow Connector 79"/>
          <p:cNvCxnSpPr>
            <a:stCxn id="41" idx="0"/>
            <a:endCxn id="6" idx="3"/>
          </p:cNvCxnSpPr>
          <p:nvPr/>
        </p:nvCxnSpPr>
        <p:spPr bwMode="auto">
          <a:xfrm rot="16200000" flipH="1" flipV="1">
            <a:off x="2444665" y="4489534"/>
            <a:ext cx="254169" cy="1790700"/>
          </a:xfrm>
          <a:prstGeom prst="straightConnector1">
            <a:avLst/>
          </a:prstGeom>
          <a:solidFill>
            <a:schemeClr val="accent1"/>
          </a:solidFill>
          <a:ln w="28575" cap="sq" cmpd="sng" algn="ctr">
            <a:solidFill>
              <a:schemeClr val="tx1"/>
            </a:solidFill>
            <a:prstDash val="sysDash"/>
            <a:round/>
            <a:headEnd type="none" w="sm" len="sm"/>
            <a:tailEnd type="arrow"/>
          </a:ln>
          <a:effectLst/>
        </p:spPr>
      </p:cxnSp>
      <p:cxnSp>
        <p:nvCxnSpPr>
          <p:cNvPr id="82" name="Straight Arrow Connector 81"/>
          <p:cNvCxnSpPr>
            <a:stCxn id="41" idx="0"/>
            <a:endCxn id="25" idx="2"/>
          </p:cNvCxnSpPr>
          <p:nvPr/>
        </p:nvCxnSpPr>
        <p:spPr bwMode="auto">
          <a:xfrm rot="5400000" flipH="1" flipV="1">
            <a:off x="3615899" y="3806399"/>
            <a:ext cx="1302603" cy="1600200"/>
          </a:xfrm>
          <a:prstGeom prst="straightConnector1">
            <a:avLst/>
          </a:prstGeom>
          <a:solidFill>
            <a:schemeClr val="accent1"/>
          </a:solidFill>
          <a:ln w="28575" cap="sq" cmpd="sng" algn="ctr">
            <a:solidFill>
              <a:schemeClr val="tx1"/>
            </a:solidFill>
            <a:prstDash val="sysDash"/>
            <a:round/>
            <a:headEnd type="none" w="sm" len="sm"/>
            <a:tailEnd type="arrow"/>
          </a:ln>
          <a:effectLst/>
        </p:spPr>
      </p:cxnSp>
      <p:sp>
        <p:nvSpPr>
          <p:cNvPr id="97" name="TextBox 96"/>
          <p:cNvSpPr txBox="1"/>
          <p:nvPr/>
        </p:nvSpPr>
        <p:spPr>
          <a:xfrm>
            <a:off x="3886200" y="5874603"/>
            <a:ext cx="12954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9</a:t>
            </a:r>
          </a:p>
          <a:p>
            <a:pPr algn="ctr"/>
            <a:r>
              <a:rPr lang="en-US" sz="1200" b="1" dirty="0" smtClean="0"/>
              <a:t>PPENULISAN LAPORAN</a:t>
            </a:r>
          </a:p>
          <a:p>
            <a:pPr algn="ctr"/>
            <a:endParaRPr lang="en-US" sz="1200" b="1" dirty="0" smtClean="0"/>
          </a:p>
        </p:txBody>
      </p:sp>
      <p:sp>
        <p:nvSpPr>
          <p:cNvPr id="98" name="TextBox 97"/>
          <p:cNvSpPr txBox="1"/>
          <p:nvPr/>
        </p:nvSpPr>
        <p:spPr>
          <a:xfrm>
            <a:off x="5638800" y="5874603"/>
            <a:ext cx="12954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10</a:t>
            </a:r>
          </a:p>
          <a:p>
            <a:pPr algn="ctr"/>
            <a:r>
              <a:rPr lang="en-US" sz="1200" b="1" dirty="0" smtClean="0"/>
              <a:t>PRESENTASI LAPORAN</a:t>
            </a:r>
          </a:p>
          <a:p>
            <a:pPr algn="ctr"/>
            <a:endParaRPr lang="en-US" sz="1200" b="1" dirty="0" smtClean="0"/>
          </a:p>
        </p:txBody>
      </p:sp>
      <p:sp>
        <p:nvSpPr>
          <p:cNvPr id="99" name="TextBox 98"/>
          <p:cNvSpPr txBox="1"/>
          <p:nvPr/>
        </p:nvSpPr>
        <p:spPr>
          <a:xfrm>
            <a:off x="7467600" y="5874603"/>
            <a:ext cx="1371600" cy="83099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1200" b="1" dirty="0" smtClean="0"/>
              <a:t>11</a:t>
            </a:r>
          </a:p>
          <a:p>
            <a:pPr algn="ctr"/>
            <a:r>
              <a:rPr lang="en-US" sz="1200" b="1" dirty="0" smtClean="0"/>
              <a:t>PENGAMBILAN KEPUTUSAN MANAJERIAL</a:t>
            </a:r>
          </a:p>
        </p:txBody>
      </p:sp>
      <p:cxnSp>
        <p:nvCxnSpPr>
          <p:cNvPr id="101" name="Elbow Connector 100"/>
          <p:cNvCxnSpPr>
            <a:stCxn id="40" idx="2"/>
            <a:endCxn id="97" idx="0"/>
          </p:cNvCxnSpPr>
          <p:nvPr/>
        </p:nvCxnSpPr>
        <p:spPr bwMode="auto">
          <a:xfrm rot="5400000">
            <a:off x="5482799" y="4461301"/>
            <a:ext cx="464403" cy="2362200"/>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103" name="Elbow Connector 102"/>
          <p:cNvCxnSpPr>
            <a:stCxn id="97" idx="3"/>
            <a:endCxn id="98" idx="1"/>
          </p:cNvCxnSpPr>
          <p:nvPr/>
        </p:nvCxnSpPr>
        <p:spPr bwMode="auto">
          <a:xfrm>
            <a:off x="5181600" y="6290102"/>
            <a:ext cx="457200" cy="158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105" name="Elbow Connector 104"/>
          <p:cNvCxnSpPr>
            <a:stCxn id="98" idx="3"/>
            <a:endCxn id="99" idx="1"/>
          </p:cNvCxnSpPr>
          <p:nvPr/>
        </p:nvCxnSpPr>
        <p:spPr bwMode="auto">
          <a:xfrm>
            <a:off x="6934200" y="6290102"/>
            <a:ext cx="533400" cy="1588"/>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cxnSp>
        <p:nvCxnSpPr>
          <p:cNvPr id="126" name="Elbow Connector 125"/>
          <p:cNvCxnSpPr>
            <a:endCxn id="41" idx="3"/>
          </p:cNvCxnSpPr>
          <p:nvPr/>
        </p:nvCxnSpPr>
        <p:spPr bwMode="auto">
          <a:xfrm rot="10800000" flipV="1">
            <a:off x="3733800" y="4648200"/>
            <a:ext cx="3200400" cy="762000"/>
          </a:xfrm>
          <a:prstGeom prst="bentConnector3">
            <a:avLst>
              <a:gd name="adj1" fmla="val 50000"/>
            </a:avLst>
          </a:prstGeom>
          <a:solidFill>
            <a:schemeClr val="accent1"/>
          </a:solidFill>
          <a:ln w="28575" cap="sq" cmpd="sng" algn="ctr">
            <a:solidFill>
              <a:schemeClr val="tx1"/>
            </a:solidFill>
            <a:prstDash val="solid"/>
            <a:round/>
            <a:headEnd type="none" w="sm" len="sm"/>
            <a:tailEnd type="arrow"/>
          </a:ln>
          <a:effectLst/>
        </p:spPr>
      </p:cxnSp>
      <p:sp>
        <p:nvSpPr>
          <p:cNvPr id="3" name="Footer Placeholder 2"/>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err="1" smtClean="0"/>
              <a:t>Topik</a:t>
            </a:r>
            <a:r>
              <a:rPr lang="en-US" dirty="0" smtClean="0"/>
              <a:t> </a:t>
            </a:r>
            <a:r>
              <a:rPr lang="en-US" dirty="0" err="1" smtClean="0"/>
              <a:t>Bahasan</a:t>
            </a:r>
            <a:endParaRPr lang="en-US" dirty="0"/>
          </a:p>
        </p:txBody>
      </p:sp>
      <p:sp>
        <p:nvSpPr>
          <p:cNvPr id="11267" name="Rectangle 3"/>
          <p:cNvSpPr>
            <a:spLocks noGrp="1" noChangeArrowheads="1"/>
          </p:cNvSpPr>
          <p:nvPr>
            <p:ph idx="1"/>
          </p:nvPr>
        </p:nvSpPr>
        <p:spPr>
          <a:xfrm>
            <a:off x="457200" y="1593850"/>
            <a:ext cx="8448675" cy="4730750"/>
          </a:xfrm>
        </p:spPr>
        <p:txBody>
          <a:bodyPr/>
          <a:lstStyle/>
          <a:p>
            <a:r>
              <a:rPr lang="en-US" sz="3500" dirty="0" err="1" smtClean="0"/>
              <a:t>Landasan</a:t>
            </a:r>
            <a:r>
              <a:rPr lang="en-US" sz="3500" dirty="0" smtClean="0"/>
              <a:t> </a:t>
            </a:r>
            <a:r>
              <a:rPr lang="en-US" sz="3500" dirty="0" err="1" smtClean="0"/>
              <a:t>Teori</a:t>
            </a:r>
            <a:endParaRPr lang="en-US" sz="3500" dirty="0" smtClean="0"/>
          </a:p>
          <a:p>
            <a:r>
              <a:rPr lang="en-US" sz="3500" dirty="0" err="1" smtClean="0"/>
              <a:t>Kerangka</a:t>
            </a:r>
            <a:r>
              <a:rPr lang="en-US" sz="3500" dirty="0" smtClean="0"/>
              <a:t> </a:t>
            </a:r>
            <a:r>
              <a:rPr lang="en-US" sz="3500" dirty="0" err="1" smtClean="0"/>
              <a:t>Pikir</a:t>
            </a:r>
            <a:endParaRPr lang="en-US" sz="3500" dirty="0" smtClean="0"/>
          </a:p>
          <a:p>
            <a:r>
              <a:rPr lang="en-US" sz="3500" dirty="0" err="1" smtClean="0"/>
              <a:t>Studi</a:t>
            </a:r>
            <a:r>
              <a:rPr lang="en-US" sz="3500" dirty="0" smtClean="0"/>
              <a:t> </a:t>
            </a:r>
            <a:r>
              <a:rPr lang="en-US" sz="3500" dirty="0" err="1" smtClean="0"/>
              <a:t>Kepustakaan</a:t>
            </a:r>
            <a:endParaRPr lang="en-US" sz="3500" dirty="0" smtClean="0"/>
          </a:p>
          <a:p>
            <a:r>
              <a:rPr lang="en-US" sz="3500" dirty="0" err="1" smtClean="0"/>
              <a:t>Kerangka</a:t>
            </a:r>
            <a:r>
              <a:rPr lang="en-US" sz="3500" dirty="0" smtClean="0"/>
              <a:t> </a:t>
            </a:r>
            <a:r>
              <a:rPr lang="en-US" sz="3500" dirty="0" err="1" smtClean="0"/>
              <a:t>Konsep</a:t>
            </a:r>
            <a:endParaRPr lang="en-US" sz="3500" dirty="0" smtClean="0"/>
          </a:p>
          <a:p>
            <a:r>
              <a:rPr lang="en-US" sz="3500" dirty="0" err="1" smtClean="0"/>
              <a:t>Merumuskan</a:t>
            </a:r>
            <a:r>
              <a:rPr lang="en-US" sz="3500" dirty="0" smtClean="0"/>
              <a:t> </a:t>
            </a:r>
            <a:r>
              <a:rPr lang="en-US" sz="3500" dirty="0" err="1" smtClean="0"/>
              <a:t>Hipotesis</a:t>
            </a:r>
            <a:endParaRPr lang="en-US" sz="3500" dirty="0" smtClean="0"/>
          </a:p>
        </p:txBody>
      </p:sp>
      <p:sp>
        <p:nvSpPr>
          <p:cNvPr id="2" name="Footer Placeholder 1"/>
          <p:cNvSpPr>
            <a:spLocks noGrp="1"/>
          </p:cNvSpPr>
          <p:nvPr>
            <p:ph type="ftr" sz="quarter" idx="11"/>
          </p:nvPr>
        </p:nvSpPr>
        <p:spPr/>
        <p:txBody>
          <a:bodyPr/>
          <a:lstStyle/>
          <a:p>
            <a:r>
              <a:rPr lang="en-US" smtClean="0"/>
              <a:t>Karsam Sunaryo</a:t>
            </a:r>
            <a:endParaRPr lang="en-US"/>
          </a:p>
        </p:txBody>
      </p:sp>
      <p:sp>
        <p:nvSpPr>
          <p:cNvPr id="3" name="Slide Number Placeholder 2"/>
          <p:cNvSpPr>
            <a:spLocks noGrp="1"/>
          </p:cNvSpPr>
          <p:nvPr>
            <p:ph type="sldNum" sz="quarter" idx="12"/>
          </p:nvPr>
        </p:nvSpPr>
        <p:spPr/>
        <p:txBody>
          <a:bodyPr/>
          <a:lstStyle/>
          <a:p>
            <a:fld id="{AD897223-3454-45EB-9765-BF73C4E5D3A8}"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linds(horizontal)">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12" dur="500"/>
                                        <p:tgtEl>
                                          <p:spTgt spid="112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7" dur="500"/>
                                        <p:tgtEl>
                                          <p:spTgt spid="112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22" dur="500"/>
                                        <p:tgtEl>
                                          <p:spTgt spid="112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27" dur="500"/>
                                        <p:tgtEl>
                                          <p:spTgt spid="112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32" dur="500"/>
                                        <p:tgtEl>
                                          <p:spTgt spid="11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r>
              <a:rPr lang="en-US" dirty="0" err="1" smtClean="0"/>
              <a:t>Pembelajaran</a:t>
            </a:r>
            <a:endParaRPr lang="en-US" dirty="0"/>
          </a:p>
        </p:txBody>
      </p:sp>
      <p:sp>
        <p:nvSpPr>
          <p:cNvPr id="3" name="Content Placeholder 2"/>
          <p:cNvSpPr>
            <a:spLocks noGrp="1"/>
          </p:cNvSpPr>
          <p:nvPr>
            <p:ph idx="1"/>
          </p:nvPr>
        </p:nvSpPr>
        <p:spPr>
          <a:xfrm>
            <a:off x="762000" y="1593850"/>
            <a:ext cx="8143875" cy="4730750"/>
          </a:xfrm>
        </p:spPr>
        <p:txBody>
          <a:bodyPr/>
          <a:lstStyle/>
          <a:p>
            <a:pPr>
              <a:buNone/>
            </a:pPr>
            <a:r>
              <a:rPr lang="en-US" sz="2400" dirty="0" err="1" smtClean="0"/>
              <a:t>Setelah</a:t>
            </a:r>
            <a:r>
              <a:rPr lang="en-US" sz="2400" dirty="0" smtClean="0"/>
              <a:t> </a:t>
            </a:r>
            <a:r>
              <a:rPr lang="en-US" sz="2400" dirty="0" err="1" smtClean="0"/>
              <a:t>mengikuti</a:t>
            </a:r>
            <a:r>
              <a:rPr lang="en-US" sz="2400" dirty="0" smtClean="0"/>
              <a:t> </a:t>
            </a:r>
            <a:r>
              <a:rPr lang="en-US" sz="2400" dirty="0" err="1" smtClean="0"/>
              <a:t>kuliah</a:t>
            </a:r>
            <a:r>
              <a:rPr lang="en-US" sz="2400" dirty="0" smtClean="0"/>
              <a:t> </a:t>
            </a:r>
            <a:r>
              <a:rPr lang="en-US" sz="2400" dirty="0" err="1" smtClean="0"/>
              <a:t>ini</a:t>
            </a:r>
            <a:r>
              <a:rPr lang="en-US" sz="2400" dirty="0" smtClean="0"/>
              <a:t> </a:t>
            </a:r>
            <a:r>
              <a:rPr lang="en-US" sz="2400" dirty="0" err="1" smtClean="0"/>
              <a:t>Sdr</a:t>
            </a:r>
            <a:r>
              <a:rPr lang="en-US" sz="2400" dirty="0" smtClean="0"/>
              <a:t> </a:t>
            </a:r>
            <a:r>
              <a:rPr lang="en-US" sz="2400" dirty="0" err="1" smtClean="0"/>
              <a:t>dapat</a:t>
            </a:r>
            <a:r>
              <a:rPr lang="en-US" sz="2400" dirty="0" smtClean="0"/>
              <a:t> :</a:t>
            </a:r>
          </a:p>
          <a:p>
            <a:r>
              <a:rPr lang="en-US" sz="2400" dirty="0" err="1" smtClean="0"/>
              <a:t>Memahami</a:t>
            </a:r>
            <a:r>
              <a:rPr lang="en-US" sz="2400" dirty="0" smtClean="0"/>
              <a:t> </a:t>
            </a:r>
            <a:r>
              <a:rPr lang="en-US" sz="2400" dirty="0" err="1" smtClean="0"/>
              <a:t>landasan</a:t>
            </a:r>
            <a:r>
              <a:rPr lang="en-US" sz="2400" dirty="0" smtClean="0"/>
              <a:t> </a:t>
            </a:r>
            <a:r>
              <a:rPr lang="en-US" sz="2400" dirty="0" err="1" smtClean="0"/>
              <a:t>teori</a:t>
            </a:r>
            <a:r>
              <a:rPr lang="en-US" sz="2400" dirty="0" smtClean="0"/>
              <a:t> </a:t>
            </a:r>
            <a:r>
              <a:rPr lang="en-US" sz="2400" dirty="0" err="1" smtClean="0"/>
              <a:t>dengan</a:t>
            </a:r>
            <a:r>
              <a:rPr lang="en-US" sz="2400" dirty="0" smtClean="0"/>
              <a:t> </a:t>
            </a:r>
            <a:r>
              <a:rPr lang="en-US" sz="2400" dirty="0" err="1" smtClean="0"/>
              <a:t>tetapi</a:t>
            </a:r>
            <a:r>
              <a:rPr lang="en-US" sz="2400" dirty="0" smtClean="0"/>
              <a:t> </a:t>
            </a:r>
            <a:r>
              <a:rPr lang="en-US" sz="2400" dirty="0" err="1" smtClean="0"/>
              <a:t>mengutif</a:t>
            </a:r>
            <a:r>
              <a:rPr lang="en-US" sz="2400" dirty="0" smtClean="0"/>
              <a:t> </a:t>
            </a:r>
            <a:r>
              <a:rPr lang="en-US" sz="2400" dirty="0" err="1" smtClean="0"/>
              <a:t>sumber</a:t>
            </a:r>
            <a:r>
              <a:rPr lang="en-US" sz="2400" dirty="0" smtClean="0"/>
              <a:t> </a:t>
            </a:r>
            <a:r>
              <a:rPr lang="en-US" sz="2400" dirty="0" err="1" smtClean="0"/>
              <a:t>rujukan</a:t>
            </a:r>
            <a:r>
              <a:rPr lang="en-US" sz="2400" dirty="0" smtClean="0"/>
              <a:t> </a:t>
            </a:r>
            <a:r>
              <a:rPr lang="en-US" sz="2400" dirty="0" err="1" smtClean="0"/>
              <a:t>baik</a:t>
            </a:r>
            <a:r>
              <a:rPr lang="en-US" sz="2400" dirty="0" smtClean="0"/>
              <a:t> </a:t>
            </a:r>
            <a:r>
              <a:rPr lang="en-US" sz="2400" dirty="0" err="1" smtClean="0"/>
              <a:t>langsung</a:t>
            </a:r>
            <a:r>
              <a:rPr lang="en-US" sz="2400" dirty="0" smtClean="0"/>
              <a:t> </a:t>
            </a:r>
            <a:r>
              <a:rPr lang="en-US" sz="2400" dirty="0" err="1" smtClean="0"/>
              <a:t>maupun</a:t>
            </a:r>
            <a:r>
              <a:rPr lang="en-US" sz="2400" dirty="0" smtClean="0"/>
              <a:t> </a:t>
            </a:r>
            <a:r>
              <a:rPr lang="en-US" sz="2400" dirty="0" err="1" smtClean="0"/>
              <a:t>tidak</a:t>
            </a:r>
            <a:r>
              <a:rPr lang="en-US" sz="2400" dirty="0" smtClean="0"/>
              <a:t> </a:t>
            </a:r>
            <a:r>
              <a:rPr lang="en-US" sz="2400" dirty="0" err="1" smtClean="0"/>
              <a:t>langsung</a:t>
            </a:r>
            <a:endParaRPr lang="en-US" sz="2400" dirty="0" smtClean="0"/>
          </a:p>
          <a:p>
            <a:r>
              <a:rPr lang="en-US" sz="2400" dirty="0" err="1" smtClean="0"/>
              <a:t>Merumuskan</a:t>
            </a:r>
            <a:r>
              <a:rPr lang="en-US" sz="2400" dirty="0" smtClean="0"/>
              <a:t> </a:t>
            </a:r>
            <a:r>
              <a:rPr lang="en-US" sz="2400" dirty="0" err="1" smtClean="0"/>
              <a:t>kerangka</a:t>
            </a:r>
            <a:r>
              <a:rPr lang="en-US" sz="2400" dirty="0" smtClean="0"/>
              <a:t> </a:t>
            </a:r>
            <a:r>
              <a:rPr lang="en-US" sz="2400" dirty="0" err="1" smtClean="0"/>
              <a:t>berpikir</a:t>
            </a:r>
            <a:r>
              <a:rPr lang="en-US" sz="2400" dirty="0" smtClean="0"/>
              <a:t> </a:t>
            </a:r>
            <a:r>
              <a:rPr lang="en-US" sz="2400" dirty="0" err="1" smtClean="0"/>
              <a:t>dan</a:t>
            </a:r>
            <a:r>
              <a:rPr lang="en-US" sz="2400" dirty="0" smtClean="0"/>
              <a:t> </a:t>
            </a:r>
            <a:r>
              <a:rPr lang="en-US" sz="2400" dirty="0" err="1" smtClean="0"/>
              <a:t>kerangka</a:t>
            </a:r>
            <a:r>
              <a:rPr lang="en-US" sz="2400" dirty="0" smtClean="0"/>
              <a:t> </a:t>
            </a:r>
            <a:r>
              <a:rPr lang="en-US" sz="2400" dirty="0" err="1" smtClean="0"/>
              <a:t>konsep</a:t>
            </a:r>
            <a:endParaRPr lang="en-US" sz="2400" dirty="0" smtClean="0"/>
          </a:p>
          <a:p>
            <a:r>
              <a:rPr lang="en-US" sz="2400" dirty="0" err="1" smtClean="0"/>
              <a:t>Mengerti</a:t>
            </a:r>
            <a:r>
              <a:rPr lang="en-US" sz="2400" dirty="0" smtClean="0"/>
              <a:t> </a:t>
            </a:r>
            <a:r>
              <a:rPr lang="en-US" sz="2400" dirty="0" err="1" smtClean="0"/>
              <a:t>berbagai</a:t>
            </a:r>
            <a:r>
              <a:rPr lang="en-US" sz="2400" dirty="0" smtClean="0"/>
              <a:t> </a:t>
            </a:r>
            <a:r>
              <a:rPr lang="en-US" sz="2400" dirty="0" err="1" smtClean="0"/>
              <a:t>jenis</a:t>
            </a:r>
            <a:r>
              <a:rPr lang="en-US" sz="2400" dirty="0" smtClean="0"/>
              <a:t> </a:t>
            </a:r>
            <a:r>
              <a:rPr lang="en-US" sz="2400" dirty="0" err="1" smtClean="0"/>
              <a:t>hipotesis</a:t>
            </a:r>
            <a:r>
              <a:rPr lang="en-US" sz="2400" dirty="0" smtClean="0"/>
              <a:t>, </a:t>
            </a:r>
            <a:r>
              <a:rPr lang="en-US" sz="2400" dirty="0" err="1" smtClean="0"/>
              <a:t>manfaatnya</a:t>
            </a:r>
            <a:r>
              <a:rPr lang="en-US" sz="2400" dirty="0" smtClean="0"/>
              <a:t>, </a:t>
            </a:r>
            <a:r>
              <a:rPr lang="en-US" sz="2400" dirty="0" err="1" smtClean="0"/>
              <a:t>cara</a:t>
            </a:r>
            <a:r>
              <a:rPr lang="en-US" sz="2400" dirty="0" smtClean="0"/>
              <a:t> </a:t>
            </a:r>
            <a:r>
              <a:rPr lang="en-US" sz="2400" dirty="0" err="1" smtClean="0"/>
              <a:t>menggali</a:t>
            </a:r>
            <a:r>
              <a:rPr lang="en-US" sz="2400" dirty="0" smtClean="0"/>
              <a:t> </a:t>
            </a:r>
            <a:r>
              <a:rPr lang="en-US" sz="2400" dirty="0" err="1" smtClean="0"/>
              <a:t>dan</a:t>
            </a:r>
            <a:r>
              <a:rPr lang="en-US" sz="2400" dirty="0" smtClean="0"/>
              <a:t> </a:t>
            </a:r>
            <a:r>
              <a:rPr lang="en-US" sz="2400" dirty="0" err="1" smtClean="0"/>
              <a:t>merumuskannya</a:t>
            </a:r>
            <a:r>
              <a:rPr lang="en-US" sz="2400" dirty="0" smtClean="0"/>
              <a:t>.</a:t>
            </a:r>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Landasan</a:t>
            </a:r>
            <a:r>
              <a:rPr lang="en-US" b="1" dirty="0" smtClean="0"/>
              <a:t> </a:t>
            </a:r>
            <a:r>
              <a:rPr lang="en-US" b="1" dirty="0" err="1" smtClean="0"/>
              <a:t>Teori</a:t>
            </a:r>
            <a:endParaRPr lang="en-US" dirty="0"/>
          </a:p>
        </p:txBody>
      </p:sp>
      <p:sp>
        <p:nvSpPr>
          <p:cNvPr id="3" name="Content Placeholder 2"/>
          <p:cNvSpPr>
            <a:spLocks noGrp="1"/>
          </p:cNvSpPr>
          <p:nvPr>
            <p:ph idx="1"/>
          </p:nvPr>
        </p:nvSpPr>
        <p:spPr>
          <a:xfrm>
            <a:off x="685800" y="1593850"/>
            <a:ext cx="8220075" cy="5075238"/>
          </a:xfrm>
        </p:spPr>
        <p:txBody>
          <a:bodyPr/>
          <a:lstStyle/>
          <a:p>
            <a:r>
              <a:rPr lang="en-US" sz="2200" dirty="0" err="1" smtClean="0"/>
              <a:t>Suatu</a:t>
            </a:r>
            <a:r>
              <a:rPr lang="en-US" sz="2200" dirty="0" smtClean="0"/>
              <a:t> </a:t>
            </a:r>
            <a:r>
              <a:rPr lang="en-US" sz="2200" dirty="0" err="1" smtClean="0"/>
              <a:t>landasan</a:t>
            </a:r>
            <a:r>
              <a:rPr lang="en-US" sz="2200" dirty="0" smtClean="0"/>
              <a:t> </a:t>
            </a:r>
            <a:r>
              <a:rPr lang="en-US" sz="2200" dirty="0" err="1" smtClean="0"/>
              <a:t>teori</a:t>
            </a:r>
            <a:r>
              <a:rPr lang="en-US" sz="2200" dirty="0" smtClean="0"/>
              <a:t> </a:t>
            </a:r>
            <a:r>
              <a:rPr lang="en-US" sz="2200" dirty="0" err="1" smtClean="0"/>
              <a:t>dari</a:t>
            </a:r>
            <a:r>
              <a:rPr lang="en-US" sz="2200" dirty="0" smtClean="0"/>
              <a:t> </a:t>
            </a:r>
            <a:r>
              <a:rPr lang="en-US" sz="2200" dirty="0" err="1" smtClean="0"/>
              <a:t>suatu</a:t>
            </a:r>
            <a:r>
              <a:rPr lang="en-US" sz="2200" dirty="0" smtClean="0"/>
              <a:t> </a:t>
            </a:r>
            <a:r>
              <a:rPr lang="en-US" sz="2200" dirty="0" err="1" smtClean="0"/>
              <a:t>penelitian</a:t>
            </a:r>
            <a:r>
              <a:rPr lang="en-US" sz="2200" dirty="0" smtClean="0"/>
              <a:t> </a:t>
            </a:r>
            <a:r>
              <a:rPr lang="en-US" sz="2200" dirty="0" err="1" smtClean="0"/>
              <a:t>tertentu</a:t>
            </a:r>
            <a:r>
              <a:rPr lang="en-US" sz="2200" dirty="0" smtClean="0"/>
              <a:t> </a:t>
            </a:r>
            <a:r>
              <a:rPr lang="en-US" sz="2200" dirty="0" err="1" smtClean="0"/>
              <a:t>atau</a:t>
            </a:r>
            <a:r>
              <a:rPr lang="en-US" sz="2200" dirty="0" smtClean="0"/>
              <a:t> </a:t>
            </a:r>
            <a:r>
              <a:rPr lang="en-US" sz="2200" dirty="0" err="1" smtClean="0"/>
              <a:t>karya</a:t>
            </a:r>
            <a:r>
              <a:rPr lang="en-US" sz="2200" dirty="0" smtClean="0"/>
              <a:t> </a:t>
            </a:r>
            <a:r>
              <a:rPr lang="en-US" sz="2200" dirty="0" err="1" smtClean="0"/>
              <a:t>ilmiah</a:t>
            </a:r>
            <a:r>
              <a:rPr lang="en-US" sz="2200" dirty="0" smtClean="0"/>
              <a:t> </a:t>
            </a:r>
            <a:r>
              <a:rPr lang="en-US" sz="2200" dirty="0" err="1" smtClean="0"/>
              <a:t>sering</a:t>
            </a:r>
            <a:r>
              <a:rPr lang="en-US" sz="2200" dirty="0" smtClean="0"/>
              <a:t> </a:t>
            </a:r>
            <a:r>
              <a:rPr lang="en-US" sz="2200" dirty="0" err="1" smtClean="0"/>
              <a:t>juga</a:t>
            </a:r>
            <a:r>
              <a:rPr lang="en-US" sz="2200" dirty="0" smtClean="0"/>
              <a:t> </a:t>
            </a:r>
            <a:r>
              <a:rPr lang="en-US" sz="2200" dirty="0" err="1" smtClean="0"/>
              <a:t>disebut</a:t>
            </a:r>
            <a:r>
              <a:rPr lang="en-US" sz="2200" dirty="0" smtClean="0"/>
              <a:t> </a:t>
            </a:r>
            <a:r>
              <a:rPr lang="en-US" sz="2200" dirty="0" err="1" smtClean="0"/>
              <a:t>sebagai</a:t>
            </a:r>
            <a:r>
              <a:rPr lang="en-US" sz="2200" dirty="0" smtClean="0"/>
              <a:t> </a:t>
            </a:r>
            <a:r>
              <a:rPr lang="en-US" sz="2200" dirty="0" err="1" smtClean="0"/>
              <a:t>studi</a:t>
            </a:r>
            <a:r>
              <a:rPr lang="en-US" sz="2200" dirty="0" smtClean="0"/>
              <a:t> </a:t>
            </a:r>
            <a:r>
              <a:rPr lang="en-US" sz="2200" dirty="0" err="1" smtClean="0"/>
              <a:t>literatur</a:t>
            </a:r>
            <a:r>
              <a:rPr lang="en-US" sz="2200" dirty="0" smtClean="0"/>
              <a:t> </a:t>
            </a:r>
            <a:r>
              <a:rPr lang="en-US" sz="2200" dirty="0" err="1" smtClean="0"/>
              <a:t>atau</a:t>
            </a:r>
            <a:r>
              <a:rPr lang="en-US" sz="2200" dirty="0" smtClean="0"/>
              <a:t> </a:t>
            </a:r>
            <a:r>
              <a:rPr lang="en-US" sz="2200" dirty="0" err="1" smtClean="0"/>
              <a:t>tinjauan</a:t>
            </a:r>
            <a:r>
              <a:rPr lang="en-US" sz="2200" dirty="0" smtClean="0"/>
              <a:t> </a:t>
            </a:r>
            <a:r>
              <a:rPr lang="en-US" sz="2200" dirty="0" err="1" smtClean="0"/>
              <a:t>pustaka</a:t>
            </a:r>
            <a:r>
              <a:rPr lang="en-US" sz="2200" dirty="0" smtClean="0"/>
              <a:t>.</a:t>
            </a:r>
          </a:p>
          <a:p>
            <a:r>
              <a:rPr lang="en-US" sz="2200" dirty="0" err="1" smtClean="0"/>
              <a:t>Melalui</a:t>
            </a:r>
            <a:r>
              <a:rPr lang="en-US" sz="2200" dirty="0" smtClean="0"/>
              <a:t> </a:t>
            </a:r>
            <a:r>
              <a:rPr lang="en-US" sz="2200" dirty="0" err="1" smtClean="0"/>
              <a:t>kajian</a:t>
            </a:r>
            <a:r>
              <a:rPr lang="en-US" sz="2200" dirty="0" smtClean="0"/>
              <a:t> </a:t>
            </a:r>
            <a:r>
              <a:rPr lang="en-US" sz="2200" dirty="0" err="1" smtClean="0"/>
              <a:t>teori</a:t>
            </a:r>
            <a:r>
              <a:rPr lang="en-US" sz="2200" dirty="0" smtClean="0"/>
              <a:t> </a:t>
            </a:r>
            <a:r>
              <a:rPr lang="en-US" sz="2200" dirty="0" err="1" smtClean="0"/>
              <a:t>diperoleh</a:t>
            </a:r>
            <a:r>
              <a:rPr lang="en-US" sz="2200" dirty="0" smtClean="0"/>
              <a:t> </a:t>
            </a:r>
            <a:r>
              <a:rPr lang="en-US" sz="2200" dirty="0" err="1" smtClean="0"/>
              <a:t>kesimpulan-kesimpulan</a:t>
            </a:r>
            <a:r>
              <a:rPr lang="en-US" sz="2200" dirty="0" smtClean="0"/>
              <a:t> </a:t>
            </a:r>
            <a:r>
              <a:rPr lang="en-US" sz="2200" dirty="0" err="1" smtClean="0"/>
              <a:t>atau</a:t>
            </a:r>
            <a:r>
              <a:rPr lang="en-US" sz="2200" dirty="0" smtClean="0"/>
              <a:t> </a:t>
            </a:r>
            <a:r>
              <a:rPr lang="en-US" sz="2200" dirty="0" err="1" smtClean="0"/>
              <a:t>pendapat-pendapat</a:t>
            </a:r>
            <a:r>
              <a:rPr lang="en-US" sz="2200" dirty="0" smtClean="0"/>
              <a:t> </a:t>
            </a:r>
            <a:r>
              <a:rPr lang="en-US" sz="2200" dirty="0" err="1" smtClean="0"/>
              <a:t>para</a:t>
            </a:r>
            <a:r>
              <a:rPr lang="en-US" sz="2200" dirty="0" smtClean="0"/>
              <a:t> </a:t>
            </a:r>
            <a:r>
              <a:rPr lang="en-US" sz="2200" dirty="0" err="1" smtClean="0"/>
              <a:t>ahli</a:t>
            </a:r>
            <a:r>
              <a:rPr lang="en-US" sz="2200" dirty="0" smtClean="0"/>
              <a:t>, </a:t>
            </a:r>
            <a:r>
              <a:rPr lang="en-US" sz="2200" dirty="0" err="1" smtClean="0"/>
              <a:t>kemudian</a:t>
            </a:r>
            <a:r>
              <a:rPr lang="en-US" sz="2200" dirty="0" smtClean="0"/>
              <a:t> </a:t>
            </a:r>
            <a:r>
              <a:rPr lang="en-US" sz="2200" dirty="0" err="1" smtClean="0"/>
              <a:t>dirumuskan</a:t>
            </a:r>
            <a:r>
              <a:rPr lang="en-US" sz="2200" dirty="0" smtClean="0"/>
              <a:t> </a:t>
            </a:r>
            <a:r>
              <a:rPr lang="en-US" sz="2200" dirty="0" err="1" smtClean="0"/>
              <a:t>pada</a:t>
            </a:r>
            <a:r>
              <a:rPr lang="en-US" sz="2200" dirty="0" smtClean="0"/>
              <a:t> </a:t>
            </a:r>
            <a:r>
              <a:rPr lang="en-US" sz="2200" dirty="0" err="1" smtClean="0"/>
              <a:t>pendapat</a:t>
            </a:r>
            <a:r>
              <a:rPr lang="en-US" sz="2200" dirty="0" smtClean="0"/>
              <a:t> </a:t>
            </a:r>
            <a:r>
              <a:rPr lang="en-US" sz="2200" dirty="0" err="1" smtClean="0"/>
              <a:t>baru</a:t>
            </a:r>
            <a:r>
              <a:rPr lang="en-US" sz="2200" dirty="0" smtClean="0"/>
              <a:t>.</a:t>
            </a:r>
          </a:p>
          <a:p>
            <a:r>
              <a:rPr lang="en-US" sz="2200" dirty="0" smtClean="0"/>
              <a:t>"</a:t>
            </a:r>
            <a:r>
              <a:rPr lang="en-US" sz="2200" i="1" dirty="0" smtClean="0"/>
              <a:t>Theory is a set of </a:t>
            </a:r>
            <a:r>
              <a:rPr lang="en-US" sz="2200" i="1" dirty="0" err="1" smtClean="0"/>
              <a:t>interrealated</a:t>
            </a:r>
            <a:r>
              <a:rPr lang="en-US" sz="2200" i="1" dirty="0" smtClean="0"/>
              <a:t> concepts, assumptions and generalizations that systematically describes and explains regularities in behavior in organization</a:t>
            </a:r>
            <a:r>
              <a:rPr lang="en-US" sz="2200" dirty="0" smtClean="0"/>
              <a:t>".</a:t>
            </a:r>
          </a:p>
          <a:p>
            <a:r>
              <a:rPr lang="en-US" sz="2200" dirty="0" err="1" smtClean="0"/>
              <a:t>Teori</a:t>
            </a:r>
            <a:r>
              <a:rPr lang="en-US" sz="2200" dirty="0" smtClean="0"/>
              <a:t> </a:t>
            </a:r>
            <a:r>
              <a:rPr lang="en-US" sz="2200" dirty="0" err="1" smtClean="0"/>
              <a:t>itu</a:t>
            </a:r>
            <a:r>
              <a:rPr lang="en-US" sz="2200" dirty="0" smtClean="0"/>
              <a:t> </a:t>
            </a:r>
            <a:r>
              <a:rPr lang="en-US" sz="2200" dirty="0" err="1" smtClean="0"/>
              <a:t>berkenaan</a:t>
            </a:r>
            <a:r>
              <a:rPr lang="en-US" sz="2200" dirty="0" smtClean="0"/>
              <a:t> </a:t>
            </a:r>
            <a:r>
              <a:rPr lang="en-US" sz="2200" dirty="0" err="1" smtClean="0"/>
              <a:t>dengan</a:t>
            </a:r>
            <a:r>
              <a:rPr lang="en-US" sz="2200" dirty="0" smtClean="0"/>
              <a:t> </a:t>
            </a:r>
            <a:r>
              <a:rPr lang="en-US" sz="2200" dirty="0" err="1" smtClean="0"/>
              <a:t>konsep</a:t>
            </a:r>
            <a:r>
              <a:rPr lang="en-US" sz="2200" dirty="0" smtClean="0"/>
              <a:t>, </a:t>
            </a:r>
            <a:r>
              <a:rPr lang="en-US" sz="2200" dirty="0" err="1" smtClean="0"/>
              <a:t>asumsi</a:t>
            </a:r>
            <a:r>
              <a:rPr lang="en-US" sz="2200" dirty="0" smtClean="0"/>
              <a:t> </a:t>
            </a:r>
            <a:r>
              <a:rPr lang="en-US" sz="2200" dirty="0" err="1" smtClean="0"/>
              <a:t>dan</a:t>
            </a:r>
            <a:r>
              <a:rPr lang="en-US" sz="2200" dirty="0" smtClean="0"/>
              <a:t> </a:t>
            </a:r>
            <a:r>
              <a:rPr lang="en-US" sz="2200" dirty="0" err="1" smtClean="0"/>
              <a:t>generalisasi</a:t>
            </a:r>
            <a:r>
              <a:rPr lang="en-US" sz="2200" dirty="0" smtClean="0"/>
              <a:t> yang </a:t>
            </a:r>
            <a:r>
              <a:rPr lang="en-US" sz="2200" dirty="0" err="1" smtClean="0"/>
              <a:t>logis</a:t>
            </a:r>
            <a:r>
              <a:rPr lang="en-US" sz="2200" dirty="0" smtClean="0"/>
              <a:t> yang </a:t>
            </a:r>
            <a:r>
              <a:rPr lang="en-US" sz="2200" dirty="0" err="1" smtClean="0"/>
              <a:t>berfungsi</a:t>
            </a:r>
            <a:r>
              <a:rPr lang="en-US" sz="2200" dirty="0" smtClean="0"/>
              <a:t> </a:t>
            </a:r>
            <a:r>
              <a:rPr lang="en-US" sz="2200" dirty="0" err="1" smtClean="0"/>
              <a:t>untuk</a:t>
            </a:r>
            <a:r>
              <a:rPr lang="en-US" sz="2200" dirty="0" smtClean="0"/>
              <a:t> </a:t>
            </a:r>
            <a:r>
              <a:rPr lang="en-US" sz="2200" dirty="0" err="1" smtClean="0"/>
              <a:t>mengungkapkan</a:t>
            </a:r>
            <a:r>
              <a:rPr lang="en-US" sz="2200" dirty="0" smtClean="0"/>
              <a:t>, </a:t>
            </a:r>
            <a:r>
              <a:rPr lang="en-US" sz="2200" dirty="0" err="1" smtClean="0"/>
              <a:t>menjelaskan</a:t>
            </a:r>
            <a:r>
              <a:rPr lang="en-US" sz="2200" dirty="0" smtClean="0"/>
              <a:t> </a:t>
            </a:r>
            <a:r>
              <a:rPr lang="en-US" sz="2200" dirty="0" err="1" smtClean="0"/>
              <a:t>dan</a:t>
            </a:r>
            <a:r>
              <a:rPr lang="en-US" sz="2200" dirty="0" smtClean="0"/>
              <a:t> </a:t>
            </a:r>
            <a:r>
              <a:rPr lang="en-US" sz="2200" dirty="0" err="1" smtClean="0"/>
              <a:t>memprediksi</a:t>
            </a:r>
            <a:r>
              <a:rPr lang="en-US" sz="2200" dirty="0" smtClean="0"/>
              <a:t> </a:t>
            </a:r>
            <a:r>
              <a:rPr lang="en-US" sz="2200" dirty="0" err="1" smtClean="0"/>
              <a:t>prilaku</a:t>
            </a:r>
            <a:r>
              <a:rPr lang="en-US" sz="2200" dirty="0" smtClean="0"/>
              <a:t> yang </a:t>
            </a:r>
            <a:r>
              <a:rPr lang="en-US" sz="2200" dirty="0" err="1" smtClean="0"/>
              <a:t>memiliki</a:t>
            </a:r>
            <a:r>
              <a:rPr lang="en-US" sz="2200" dirty="0" smtClean="0"/>
              <a:t> </a:t>
            </a:r>
            <a:r>
              <a:rPr lang="en-US" sz="2200" dirty="0" err="1" smtClean="0"/>
              <a:t>keteraturan</a:t>
            </a:r>
            <a:r>
              <a:rPr lang="en-US" sz="2200" dirty="0" smtClean="0"/>
              <a:t> </a:t>
            </a:r>
            <a:r>
              <a:rPr lang="en-US" sz="2200" dirty="0" err="1" smtClean="0"/>
              <a:t>sebagai</a:t>
            </a:r>
            <a:r>
              <a:rPr lang="en-US" sz="2200" dirty="0" smtClean="0"/>
              <a:t> </a:t>
            </a:r>
            <a:r>
              <a:rPr lang="en-US" sz="2200" dirty="0" err="1" smtClean="0"/>
              <a:t>stimulan</a:t>
            </a:r>
            <a:r>
              <a:rPr lang="en-US" sz="2200" dirty="0" smtClean="0"/>
              <a:t> </a:t>
            </a:r>
            <a:r>
              <a:rPr lang="en-US" sz="2200" dirty="0" err="1" smtClean="0"/>
              <a:t>dan</a:t>
            </a:r>
            <a:r>
              <a:rPr lang="en-US" sz="2200" dirty="0" smtClean="0"/>
              <a:t> </a:t>
            </a:r>
            <a:r>
              <a:rPr lang="en-US" sz="2200" dirty="0" err="1" smtClean="0"/>
              <a:t>panduan</a:t>
            </a:r>
            <a:r>
              <a:rPr lang="en-US" sz="2200" dirty="0" smtClean="0"/>
              <a:t> </a:t>
            </a:r>
            <a:r>
              <a:rPr lang="en-US" sz="2200" dirty="0" err="1" smtClean="0"/>
              <a:t>untuk</a:t>
            </a:r>
            <a:r>
              <a:rPr lang="en-US" sz="2200" dirty="0" smtClean="0"/>
              <a:t> </a:t>
            </a:r>
            <a:r>
              <a:rPr lang="en-US" sz="2200" dirty="0" err="1" smtClean="0"/>
              <a:t>mengembangkan</a:t>
            </a:r>
            <a:r>
              <a:rPr lang="en-US" sz="2200" dirty="0" smtClean="0"/>
              <a:t> </a:t>
            </a:r>
            <a:r>
              <a:rPr lang="en-US" sz="2200" dirty="0" err="1" smtClean="0"/>
              <a:t>pengetahuan</a:t>
            </a:r>
            <a:r>
              <a:rPr lang="en-US" sz="2200" dirty="0" smtClean="0"/>
              <a:t>.</a:t>
            </a:r>
          </a:p>
          <a:p>
            <a:endParaRPr lang="en-US" sz="2200" dirty="0" smtClean="0"/>
          </a:p>
          <a:p>
            <a:endParaRPr lang="en-US" sz="22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Landasan</a:t>
            </a:r>
            <a:r>
              <a:rPr lang="en-US" b="1" dirty="0" smtClean="0"/>
              <a:t> </a:t>
            </a:r>
            <a:r>
              <a:rPr lang="en-US" b="1" dirty="0" err="1" smtClean="0"/>
              <a:t>Teori</a:t>
            </a:r>
            <a:endParaRPr lang="en-US" dirty="0"/>
          </a:p>
        </p:txBody>
      </p:sp>
      <p:sp>
        <p:nvSpPr>
          <p:cNvPr id="3" name="Content Placeholder 2"/>
          <p:cNvSpPr>
            <a:spLocks noGrp="1"/>
          </p:cNvSpPr>
          <p:nvPr>
            <p:ph idx="1"/>
          </p:nvPr>
        </p:nvSpPr>
        <p:spPr>
          <a:xfrm>
            <a:off x="533400" y="1447800"/>
            <a:ext cx="8610600" cy="5151438"/>
          </a:xfrm>
        </p:spPr>
        <p:txBody>
          <a:bodyPr/>
          <a:lstStyle/>
          <a:p>
            <a:r>
              <a:rPr lang="en-US" sz="2200" dirty="0" err="1" smtClean="0"/>
              <a:t>Teori</a:t>
            </a:r>
            <a:r>
              <a:rPr lang="en-US" sz="2200" dirty="0" smtClean="0"/>
              <a:t> yang </a:t>
            </a:r>
            <a:r>
              <a:rPr lang="en-US" sz="2200" dirty="0" err="1" smtClean="0"/>
              <a:t>ditulis</a:t>
            </a:r>
            <a:r>
              <a:rPr lang="en-US" sz="2200" dirty="0" smtClean="0"/>
              <a:t> </a:t>
            </a:r>
            <a:r>
              <a:rPr lang="en-US" sz="2200" dirty="0" err="1" smtClean="0"/>
              <a:t>orang</a:t>
            </a:r>
            <a:r>
              <a:rPr lang="en-US" sz="2200" dirty="0" smtClean="0"/>
              <a:t> lain </a:t>
            </a:r>
            <a:r>
              <a:rPr lang="en-US" sz="2200" dirty="0" err="1" smtClean="0"/>
              <a:t>atau</a:t>
            </a:r>
            <a:r>
              <a:rPr lang="en-US" sz="2200" dirty="0" smtClean="0"/>
              <a:t> </a:t>
            </a:r>
            <a:r>
              <a:rPr lang="en-US" sz="2200" dirty="0" err="1" smtClean="0"/>
              <a:t>temuan</a:t>
            </a:r>
            <a:r>
              <a:rPr lang="en-US" sz="2200" dirty="0" smtClean="0"/>
              <a:t> </a:t>
            </a:r>
            <a:r>
              <a:rPr lang="en-US" sz="2200" dirty="0" err="1" smtClean="0"/>
              <a:t>penelitian</a:t>
            </a:r>
            <a:r>
              <a:rPr lang="en-US" sz="2200" dirty="0" smtClean="0"/>
              <a:t> </a:t>
            </a:r>
            <a:r>
              <a:rPr lang="en-US" sz="2200" dirty="0" err="1" smtClean="0"/>
              <a:t>orang</a:t>
            </a:r>
            <a:r>
              <a:rPr lang="en-US" sz="2200" dirty="0" smtClean="0"/>
              <a:t> lain yang </a:t>
            </a:r>
            <a:r>
              <a:rPr lang="en-US" sz="2200" dirty="0" err="1" smtClean="0"/>
              <a:t>dikutip</a:t>
            </a:r>
            <a:r>
              <a:rPr lang="en-US" sz="2200" dirty="0" smtClean="0"/>
              <a:t> </a:t>
            </a:r>
            <a:r>
              <a:rPr lang="en-US" sz="2200" dirty="0" err="1" smtClean="0"/>
              <a:t>harus</a:t>
            </a:r>
            <a:r>
              <a:rPr lang="en-US" sz="2200" dirty="0" smtClean="0"/>
              <a:t> </a:t>
            </a:r>
            <a:r>
              <a:rPr lang="en-US" sz="2200" dirty="0" err="1" smtClean="0"/>
              <a:t>disebut</a:t>
            </a:r>
            <a:r>
              <a:rPr lang="en-US" sz="2200" dirty="0" smtClean="0"/>
              <a:t> </a:t>
            </a:r>
            <a:r>
              <a:rPr lang="en-US" sz="2200" dirty="0" err="1" smtClean="0"/>
              <a:t>sumbernya</a:t>
            </a:r>
            <a:r>
              <a:rPr lang="en-US" sz="2200" dirty="0" smtClean="0"/>
              <a:t> </a:t>
            </a:r>
            <a:r>
              <a:rPr lang="en-US" sz="2200" dirty="0" err="1" smtClean="0"/>
              <a:t>untuk</a:t>
            </a:r>
            <a:r>
              <a:rPr lang="en-US" sz="2200" dirty="0" smtClean="0"/>
              <a:t> </a:t>
            </a:r>
            <a:r>
              <a:rPr lang="en-US" sz="2200" dirty="0" err="1" smtClean="0"/>
              <a:t>menghindari</a:t>
            </a:r>
            <a:r>
              <a:rPr lang="en-US" sz="2200" dirty="0" smtClean="0"/>
              <a:t> </a:t>
            </a:r>
            <a:r>
              <a:rPr lang="en-US" sz="2200" dirty="0" err="1" smtClean="0"/>
              <a:t>tuduhan</a:t>
            </a:r>
            <a:r>
              <a:rPr lang="en-US" sz="2200" dirty="0" smtClean="0"/>
              <a:t> </a:t>
            </a:r>
            <a:r>
              <a:rPr lang="en-US" sz="2200" dirty="0" err="1" smtClean="0"/>
              <a:t>sebagai</a:t>
            </a:r>
            <a:r>
              <a:rPr lang="en-US" sz="2200" dirty="0" smtClean="0"/>
              <a:t> </a:t>
            </a:r>
            <a:r>
              <a:rPr lang="en-US" sz="2200" dirty="0" err="1" smtClean="0"/>
              <a:t>pencuri</a:t>
            </a:r>
            <a:r>
              <a:rPr lang="en-US" sz="2200" dirty="0" smtClean="0"/>
              <a:t> </a:t>
            </a:r>
            <a:r>
              <a:rPr lang="en-US" sz="2200" dirty="0" err="1" smtClean="0"/>
              <a:t>karya</a:t>
            </a:r>
            <a:r>
              <a:rPr lang="en-US" sz="2200" dirty="0" smtClean="0"/>
              <a:t> </a:t>
            </a:r>
            <a:r>
              <a:rPr lang="en-US" sz="2200" dirty="0" err="1" smtClean="0"/>
              <a:t>orang</a:t>
            </a:r>
            <a:r>
              <a:rPr lang="en-US" sz="2200" dirty="0" smtClean="0"/>
              <a:t> lain </a:t>
            </a:r>
            <a:r>
              <a:rPr lang="en-US" sz="2200" dirty="0" err="1" smtClean="0"/>
              <a:t>tanpa</a:t>
            </a:r>
            <a:r>
              <a:rPr lang="en-US" sz="2200" dirty="0" smtClean="0"/>
              <a:t> </a:t>
            </a:r>
            <a:r>
              <a:rPr lang="en-US" sz="2200" dirty="0" err="1" smtClean="0"/>
              <a:t>menyebut</a:t>
            </a:r>
            <a:r>
              <a:rPr lang="en-US" sz="2200" dirty="0" smtClean="0"/>
              <a:t> </a:t>
            </a:r>
            <a:r>
              <a:rPr lang="en-US" sz="2200" dirty="0" err="1" smtClean="0"/>
              <a:t>sumbernya</a:t>
            </a:r>
            <a:r>
              <a:rPr lang="en-US" sz="2200" dirty="0" smtClean="0"/>
              <a:t>.</a:t>
            </a:r>
          </a:p>
          <a:p>
            <a:r>
              <a:rPr lang="en-US" sz="2200" dirty="0" err="1" smtClean="0"/>
              <a:t>Kutipan</a:t>
            </a:r>
            <a:r>
              <a:rPr lang="en-US" sz="2200" dirty="0" smtClean="0"/>
              <a:t> </a:t>
            </a:r>
            <a:r>
              <a:rPr lang="en-US" sz="2200" dirty="0" err="1" smtClean="0"/>
              <a:t>langsung</a:t>
            </a:r>
            <a:r>
              <a:rPr lang="en-US" sz="2200" dirty="0" smtClean="0"/>
              <a:t> </a:t>
            </a:r>
            <a:r>
              <a:rPr lang="en-US" sz="2200" dirty="0" err="1" smtClean="0"/>
              <a:t>ada</a:t>
            </a:r>
            <a:r>
              <a:rPr lang="en-US" sz="2200" dirty="0" smtClean="0"/>
              <a:t> </a:t>
            </a:r>
            <a:r>
              <a:rPr lang="en-US" sz="2200" dirty="0" err="1" smtClean="0"/>
              <a:t>dua</a:t>
            </a:r>
            <a:r>
              <a:rPr lang="en-US" sz="2200" dirty="0" smtClean="0"/>
              <a:t> </a:t>
            </a:r>
            <a:r>
              <a:rPr lang="en-US" sz="2200" dirty="0" err="1" smtClean="0"/>
              <a:t>macam</a:t>
            </a:r>
            <a:r>
              <a:rPr lang="en-US" sz="2200" dirty="0" smtClean="0"/>
              <a:t>, </a:t>
            </a:r>
            <a:r>
              <a:rPr lang="en-US" sz="2200" dirty="0" err="1" smtClean="0"/>
              <a:t>yaitu</a:t>
            </a:r>
            <a:r>
              <a:rPr lang="en-US" sz="2200" dirty="0" smtClean="0"/>
              <a:t> :</a:t>
            </a:r>
          </a:p>
          <a:p>
            <a:pPr lvl="1"/>
            <a:r>
              <a:rPr lang="en-US" sz="1600" dirty="0" err="1" smtClean="0"/>
              <a:t>Kutipan</a:t>
            </a:r>
            <a:r>
              <a:rPr lang="en-US" sz="1600" dirty="0" smtClean="0"/>
              <a:t> </a:t>
            </a:r>
            <a:r>
              <a:rPr lang="en-US" sz="1600" dirty="0" err="1" smtClean="0"/>
              <a:t>langsung</a:t>
            </a:r>
            <a:r>
              <a:rPr lang="en-US" sz="1600" dirty="0" smtClean="0"/>
              <a:t> yang </a:t>
            </a:r>
            <a:r>
              <a:rPr lang="en-US" sz="1600" dirty="0" err="1" smtClean="0"/>
              <a:t>terdiri</a:t>
            </a:r>
            <a:r>
              <a:rPr lang="en-US" sz="1600" dirty="0" smtClean="0"/>
              <a:t> </a:t>
            </a:r>
            <a:r>
              <a:rPr lang="en-US" sz="1600" dirty="0" err="1" smtClean="0"/>
              <a:t>atas</a:t>
            </a:r>
            <a:r>
              <a:rPr lang="en-US" sz="1600" dirty="0" smtClean="0"/>
              <a:t> </a:t>
            </a:r>
            <a:r>
              <a:rPr lang="en-US" sz="1600" dirty="0" err="1" smtClean="0"/>
              <a:t>tidak</a:t>
            </a:r>
            <a:r>
              <a:rPr lang="en-US" sz="1600" dirty="0" smtClean="0"/>
              <a:t> </a:t>
            </a:r>
            <a:r>
              <a:rPr lang="en-US" sz="1600" dirty="0" err="1" smtClean="0"/>
              <a:t>lebih</a:t>
            </a:r>
            <a:r>
              <a:rPr lang="en-US" sz="1600" dirty="0" smtClean="0"/>
              <a:t> </a:t>
            </a:r>
            <a:r>
              <a:rPr lang="en-US" sz="1600" dirty="0" err="1" smtClean="0"/>
              <a:t>dari</a:t>
            </a:r>
            <a:r>
              <a:rPr lang="en-US" sz="1600" dirty="0" smtClean="0"/>
              <a:t> 3 </a:t>
            </a:r>
            <a:r>
              <a:rPr lang="en-US" sz="1600" dirty="0" err="1" smtClean="0"/>
              <a:t>baris</a:t>
            </a:r>
            <a:r>
              <a:rPr lang="en-US" sz="1600" dirty="0" smtClean="0"/>
              <a:t> tau </a:t>
            </a:r>
            <a:r>
              <a:rPr lang="en-US" sz="1600" dirty="0" err="1" smtClean="0"/>
              <a:t>tidak</a:t>
            </a:r>
            <a:r>
              <a:rPr lang="en-US" sz="1600" dirty="0" smtClean="0"/>
              <a:t> </a:t>
            </a:r>
            <a:r>
              <a:rPr lang="en-US" sz="1600" dirty="0" err="1" smtClean="0"/>
              <a:t>lebih</a:t>
            </a:r>
            <a:r>
              <a:rPr lang="en-US" sz="1600" dirty="0" smtClean="0"/>
              <a:t> </a:t>
            </a:r>
            <a:r>
              <a:rPr lang="en-US" sz="1600" dirty="0" err="1" smtClean="0"/>
              <a:t>dari</a:t>
            </a:r>
            <a:r>
              <a:rPr lang="en-US" sz="1600" dirty="0" smtClean="0"/>
              <a:t> 40 </a:t>
            </a:r>
            <a:r>
              <a:rPr lang="en-US" sz="1600" dirty="0" err="1" smtClean="0"/>
              <a:t>kata</a:t>
            </a:r>
            <a:r>
              <a:rPr lang="en-US" sz="1600" dirty="0" smtClean="0"/>
              <a:t> </a:t>
            </a:r>
            <a:r>
              <a:rPr lang="en-US" sz="1600" dirty="0" err="1" smtClean="0"/>
              <a:t>ditempatkan</a:t>
            </a:r>
            <a:r>
              <a:rPr lang="en-US" sz="1600" dirty="0" smtClean="0"/>
              <a:t> </a:t>
            </a:r>
            <a:r>
              <a:rPr lang="en-US" sz="1600" dirty="0" err="1" smtClean="0"/>
              <a:t>didalam</a:t>
            </a:r>
            <a:r>
              <a:rPr lang="en-US" sz="1600" dirty="0" smtClean="0"/>
              <a:t> </a:t>
            </a:r>
            <a:r>
              <a:rPr lang="en-US" sz="1600" dirty="0" err="1" smtClean="0"/>
              <a:t>paragraf</a:t>
            </a:r>
            <a:r>
              <a:rPr lang="en-US" sz="1600" dirty="0" smtClean="0"/>
              <a:t> </a:t>
            </a:r>
            <a:r>
              <a:rPr lang="en-US" sz="1600" dirty="0" err="1" smtClean="0"/>
              <a:t>sebagaimana</a:t>
            </a:r>
            <a:r>
              <a:rPr lang="en-US" sz="1600" dirty="0" smtClean="0"/>
              <a:t> </a:t>
            </a:r>
            <a:r>
              <a:rPr lang="en-US" sz="1600" dirty="0" err="1" smtClean="0"/>
              <a:t>baris</a:t>
            </a:r>
            <a:r>
              <a:rPr lang="en-US" sz="1600" dirty="0" smtClean="0"/>
              <a:t> yang lain, </a:t>
            </a:r>
            <a:r>
              <a:rPr lang="en-US" sz="1600" dirty="0" err="1" smtClean="0"/>
              <a:t>tetapi</a:t>
            </a:r>
            <a:r>
              <a:rPr lang="en-US" sz="1600" dirty="0" smtClean="0"/>
              <a:t> </a:t>
            </a:r>
            <a:r>
              <a:rPr lang="en-US" sz="1600" dirty="0" err="1" smtClean="0"/>
              <a:t>diapit</a:t>
            </a:r>
            <a:r>
              <a:rPr lang="en-US" sz="1600" dirty="0" smtClean="0"/>
              <a:t> </a:t>
            </a:r>
            <a:r>
              <a:rPr lang="en-US" sz="1600" dirty="0" err="1" smtClean="0"/>
              <a:t>oleh</a:t>
            </a:r>
            <a:r>
              <a:rPr lang="en-US" sz="1600" dirty="0" smtClean="0"/>
              <a:t> </a:t>
            </a:r>
            <a:r>
              <a:rPr lang="en-US" sz="1600" dirty="0" err="1" smtClean="0"/>
              <a:t>tanda</a:t>
            </a:r>
            <a:r>
              <a:rPr lang="en-US" sz="1600" dirty="0" smtClean="0"/>
              <a:t> </a:t>
            </a:r>
            <a:r>
              <a:rPr lang="en-US" sz="1600" dirty="0" err="1" smtClean="0"/>
              <a:t>petik</a:t>
            </a:r>
            <a:r>
              <a:rPr lang="en-US" sz="1600" dirty="0" smtClean="0"/>
              <a:t> </a:t>
            </a:r>
            <a:r>
              <a:rPr lang="en-US" sz="1600" dirty="0" err="1" smtClean="0"/>
              <a:t>dua</a:t>
            </a:r>
            <a:r>
              <a:rPr lang="en-US" sz="1600" dirty="0" smtClean="0"/>
              <a:t> (“…”) yang </a:t>
            </a:r>
            <a:r>
              <a:rPr lang="en-US" sz="1600" dirty="0" err="1" smtClean="0"/>
              <a:t>dimulai</a:t>
            </a:r>
            <a:r>
              <a:rPr lang="en-US" sz="1600" dirty="0" smtClean="0"/>
              <a:t> </a:t>
            </a:r>
            <a:r>
              <a:rPr lang="en-US" sz="1600" dirty="0" err="1" smtClean="0"/>
              <a:t>atau</a:t>
            </a:r>
            <a:r>
              <a:rPr lang="en-US" sz="1600" dirty="0" smtClean="0"/>
              <a:t> </a:t>
            </a:r>
            <a:r>
              <a:rPr lang="en-US" sz="1600" dirty="0" err="1" smtClean="0"/>
              <a:t>ditutup</a:t>
            </a:r>
            <a:r>
              <a:rPr lang="en-US" sz="1600" dirty="0" smtClean="0"/>
              <a:t> </a:t>
            </a:r>
            <a:r>
              <a:rPr lang="en-US" sz="1600" dirty="0" err="1" smtClean="0"/>
              <a:t>dengan</a:t>
            </a:r>
            <a:r>
              <a:rPr lang="en-US" sz="1600" dirty="0" smtClean="0"/>
              <a:t> </a:t>
            </a:r>
            <a:r>
              <a:rPr lang="en-US" sz="1600" dirty="0" err="1" smtClean="0"/>
              <a:t>identitas</a:t>
            </a:r>
            <a:r>
              <a:rPr lang="en-US" sz="1600" dirty="0" smtClean="0"/>
              <a:t> </a:t>
            </a:r>
            <a:r>
              <a:rPr lang="en-US" sz="1600" dirty="0" err="1" smtClean="0"/>
              <a:t>rujukan</a:t>
            </a:r>
            <a:r>
              <a:rPr lang="en-US" sz="1600" dirty="0" smtClean="0"/>
              <a:t>.</a:t>
            </a:r>
          </a:p>
          <a:p>
            <a:pPr lvl="1"/>
            <a:r>
              <a:rPr lang="en-US" sz="1600" dirty="0" err="1" smtClean="0"/>
              <a:t>Kutipan</a:t>
            </a:r>
            <a:r>
              <a:rPr lang="en-US" sz="1600" dirty="0" smtClean="0"/>
              <a:t> </a:t>
            </a:r>
            <a:r>
              <a:rPr lang="en-US" sz="1600" dirty="0" err="1" smtClean="0"/>
              <a:t>langsung</a:t>
            </a:r>
            <a:r>
              <a:rPr lang="en-US" sz="1600" dirty="0" smtClean="0"/>
              <a:t> yang </a:t>
            </a:r>
            <a:r>
              <a:rPr lang="en-US" sz="1600" dirty="0" err="1" smtClean="0"/>
              <a:t>terdiri</a:t>
            </a:r>
            <a:r>
              <a:rPr lang="en-US" sz="1600" dirty="0" smtClean="0"/>
              <a:t> </a:t>
            </a:r>
            <a:r>
              <a:rPr lang="en-US" sz="1600" dirty="0" err="1" smtClean="0"/>
              <a:t>atas</a:t>
            </a:r>
            <a:r>
              <a:rPr lang="en-US" sz="1600" dirty="0" smtClean="0"/>
              <a:t> </a:t>
            </a:r>
            <a:r>
              <a:rPr lang="en-US" sz="1600" dirty="0" err="1" smtClean="0"/>
              <a:t>lebih</a:t>
            </a:r>
            <a:r>
              <a:rPr lang="en-US" sz="1600" dirty="0" smtClean="0"/>
              <a:t> </a:t>
            </a:r>
            <a:r>
              <a:rPr lang="en-US" sz="1600" dirty="0" err="1" smtClean="0"/>
              <a:t>dari</a:t>
            </a:r>
            <a:r>
              <a:rPr lang="en-US" sz="1600" dirty="0" smtClean="0"/>
              <a:t> 3 </a:t>
            </a:r>
            <a:r>
              <a:rPr lang="en-US" sz="1600" dirty="0" err="1" smtClean="0"/>
              <a:t>baris</a:t>
            </a:r>
            <a:r>
              <a:rPr lang="en-US" sz="1600" dirty="0" smtClean="0"/>
              <a:t> </a:t>
            </a:r>
            <a:r>
              <a:rPr lang="en-US" sz="1600" dirty="0" err="1" smtClean="0"/>
              <a:t>atau</a:t>
            </a:r>
            <a:r>
              <a:rPr lang="en-US" sz="1600" dirty="0" smtClean="0"/>
              <a:t> </a:t>
            </a:r>
            <a:r>
              <a:rPr lang="en-US" sz="1600" dirty="0" err="1" smtClean="0"/>
              <a:t>lebih</a:t>
            </a:r>
            <a:r>
              <a:rPr lang="en-US" sz="1600" dirty="0" smtClean="0"/>
              <a:t> </a:t>
            </a:r>
            <a:r>
              <a:rPr lang="en-US" sz="1600" dirty="0" err="1" smtClean="0"/>
              <a:t>dari</a:t>
            </a:r>
            <a:r>
              <a:rPr lang="en-US" sz="1600" dirty="0" smtClean="0"/>
              <a:t> 40 </a:t>
            </a:r>
            <a:r>
              <a:rPr lang="en-US" sz="1600" dirty="0" err="1" smtClean="0"/>
              <a:t>kata</a:t>
            </a:r>
            <a:r>
              <a:rPr lang="en-US" sz="1600" dirty="0" smtClean="0"/>
              <a:t> </a:t>
            </a:r>
            <a:r>
              <a:rPr lang="en-US" sz="1600" dirty="0" err="1" smtClean="0"/>
              <a:t>diketik</a:t>
            </a:r>
            <a:r>
              <a:rPr lang="en-US" sz="1600" dirty="0" smtClean="0"/>
              <a:t> </a:t>
            </a:r>
            <a:r>
              <a:rPr lang="en-US" sz="1600" dirty="0" err="1" smtClean="0"/>
              <a:t>dalam</a:t>
            </a:r>
            <a:r>
              <a:rPr lang="en-US" sz="1600" dirty="0" smtClean="0"/>
              <a:t> </a:t>
            </a:r>
            <a:r>
              <a:rPr lang="en-US" sz="1600" dirty="0" err="1" smtClean="0"/>
              <a:t>paragraf</a:t>
            </a:r>
            <a:r>
              <a:rPr lang="en-US" sz="1600" dirty="0" smtClean="0"/>
              <a:t>  </a:t>
            </a:r>
            <a:r>
              <a:rPr lang="en-US" sz="1600" dirty="0" err="1" smtClean="0"/>
              <a:t>tersendiri</a:t>
            </a:r>
            <a:r>
              <a:rPr lang="en-US" sz="1600" dirty="0" smtClean="0"/>
              <a:t>  </a:t>
            </a:r>
            <a:r>
              <a:rPr lang="en-US" sz="1600" dirty="0" err="1" smtClean="0"/>
              <a:t>dengan</a:t>
            </a:r>
            <a:r>
              <a:rPr lang="en-US" sz="1600" dirty="0" smtClean="0"/>
              <a:t> </a:t>
            </a:r>
            <a:r>
              <a:rPr lang="en-US" sz="1600" dirty="0" err="1" smtClean="0"/>
              <a:t>spasi</a:t>
            </a:r>
            <a:r>
              <a:rPr lang="en-US" sz="1600" dirty="0" smtClean="0"/>
              <a:t> </a:t>
            </a:r>
            <a:r>
              <a:rPr lang="en-US" sz="1600" dirty="0" err="1" smtClean="0"/>
              <a:t>tunggal</a:t>
            </a:r>
            <a:r>
              <a:rPr lang="en-US" sz="1600" dirty="0" smtClean="0"/>
              <a:t> yang </a:t>
            </a:r>
            <a:r>
              <a:rPr lang="en-US" sz="1600" dirty="0" err="1" smtClean="0"/>
              <a:t>didahului</a:t>
            </a:r>
            <a:r>
              <a:rPr lang="en-US" sz="1600" dirty="0" smtClean="0"/>
              <a:t> </a:t>
            </a:r>
            <a:r>
              <a:rPr lang="en-US" sz="1600" dirty="0" err="1" smtClean="0"/>
              <a:t>dan</a:t>
            </a:r>
            <a:r>
              <a:rPr lang="en-US" sz="1600" dirty="0" smtClean="0"/>
              <a:t> </a:t>
            </a:r>
            <a:r>
              <a:rPr lang="en-US" sz="1600" dirty="0" err="1" smtClean="0"/>
              <a:t>ditutup</a:t>
            </a:r>
            <a:r>
              <a:rPr lang="en-US" sz="1600" dirty="0" smtClean="0"/>
              <a:t> </a:t>
            </a:r>
            <a:r>
              <a:rPr lang="en-US" sz="1600" dirty="0" err="1" smtClean="0"/>
              <a:t>dengan</a:t>
            </a:r>
            <a:r>
              <a:rPr lang="en-US" sz="1600" dirty="0" smtClean="0"/>
              <a:t> </a:t>
            </a:r>
            <a:r>
              <a:rPr lang="en-US" sz="1600" dirty="0" err="1" smtClean="0"/>
              <a:t>tanda</a:t>
            </a:r>
            <a:r>
              <a:rPr lang="en-US" sz="1600" dirty="0" smtClean="0"/>
              <a:t> </a:t>
            </a:r>
            <a:r>
              <a:rPr lang="en-US" sz="1600" dirty="0" err="1" smtClean="0"/>
              <a:t>petik</a:t>
            </a:r>
            <a:r>
              <a:rPr lang="en-US" sz="1600" dirty="0" smtClean="0"/>
              <a:t> </a:t>
            </a:r>
            <a:r>
              <a:rPr lang="en-US" sz="1600" dirty="0" err="1" smtClean="0"/>
              <a:t>dua</a:t>
            </a:r>
            <a:r>
              <a:rPr lang="en-US" sz="1600" dirty="0" smtClean="0"/>
              <a:t> (“…”) </a:t>
            </a:r>
            <a:r>
              <a:rPr lang="en-US" sz="1600" dirty="0" err="1" smtClean="0"/>
              <a:t>dan</a:t>
            </a:r>
            <a:r>
              <a:rPr lang="en-US" sz="1600" dirty="0" smtClean="0"/>
              <a:t> </a:t>
            </a:r>
            <a:r>
              <a:rPr lang="en-US" sz="1600" dirty="0" err="1" smtClean="0"/>
              <a:t>dimulai</a:t>
            </a:r>
            <a:r>
              <a:rPr lang="en-US" sz="1600" dirty="0" smtClean="0"/>
              <a:t> </a:t>
            </a:r>
            <a:r>
              <a:rPr lang="en-US" sz="1600" dirty="0" err="1" smtClean="0"/>
              <a:t>pada</a:t>
            </a:r>
            <a:r>
              <a:rPr lang="en-US" sz="1600" dirty="0" smtClean="0"/>
              <a:t> </a:t>
            </a:r>
            <a:r>
              <a:rPr lang="en-US" sz="1600" dirty="0" err="1" smtClean="0"/>
              <a:t>ketukan</a:t>
            </a:r>
            <a:r>
              <a:rPr lang="en-US" sz="1600" dirty="0" smtClean="0"/>
              <a:t> </a:t>
            </a:r>
            <a:r>
              <a:rPr lang="en-US" sz="1600" dirty="0" err="1" smtClean="0"/>
              <a:t>ketujuh</a:t>
            </a:r>
            <a:r>
              <a:rPr lang="en-US" sz="1600" dirty="0" smtClean="0"/>
              <a:t>.</a:t>
            </a:r>
          </a:p>
          <a:p>
            <a:r>
              <a:rPr lang="en-US" sz="2200" dirty="0" err="1" smtClean="0"/>
              <a:t>Kutipan</a:t>
            </a:r>
            <a:r>
              <a:rPr lang="en-US" sz="2200" dirty="0" smtClean="0"/>
              <a:t> </a:t>
            </a:r>
            <a:r>
              <a:rPr lang="en-US" sz="2200" dirty="0" err="1" smtClean="0"/>
              <a:t>tidak</a:t>
            </a:r>
            <a:r>
              <a:rPr lang="en-US" sz="2200" dirty="0" smtClean="0"/>
              <a:t> </a:t>
            </a:r>
            <a:r>
              <a:rPr lang="en-US" sz="2200" dirty="0" err="1" smtClean="0"/>
              <a:t>langsung</a:t>
            </a:r>
            <a:r>
              <a:rPr lang="en-US" sz="2200" dirty="0" smtClean="0"/>
              <a:t> </a:t>
            </a:r>
            <a:r>
              <a:rPr lang="en-US" sz="2200" dirty="0" err="1" smtClean="0"/>
              <a:t>umumnya</a:t>
            </a:r>
            <a:r>
              <a:rPr lang="en-US" sz="2200" dirty="0" smtClean="0"/>
              <a:t> </a:t>
            </a:r>
            <a:r>
              <a:rPr lang="en-US" sz="2200" dirty="0" err="1" smtClean="0"/>
              <a:t>tampil</a:t>
            </a:r>
            <a:r>
              <a:rPr lang="en-US" sz="2200" dirty="0" smtClean="0"/>
              <a:t> </a:t>
            </a:r>
            <a:r>
              <a:rPr lang="en-US" sz="2200" dirty="0" err="1" smtClean="0"/>
              <a:t>bervariasi</a:t>
            </a:r>
            <a:r>
              <a:rPr lang="en-US" sz="2200" dirty="0" smtClean="0"/>
              <a:t>; </a:t>
            </a:r>
            <a:r>
              <a:rPr lang="en-US" sz="2200" dirty="0" err="1" smtClean="0"/>
              <a:t>bergantung</a:t>
            </a:r>
            <a:r>
              <a:rPr lang="en-US" sz="2200" dirty="0" smtClean="0"/>
              <a:t> </a:t>
            </a:r>
            <a:r>
              <a:rPr lang="en-US" sz="2200" dirty="0" err="1" smtClean="0"/>
              <a:t>kepada</a:t>
            </a:r>
            <a:r>
              <a:rPr lang="en-US" sz="2200" dirty="0" smtClean="0"/>
              <a:t> </a:t>
            </a:r>
            <a:r>
              <a:rPr lang="en-US" sz="2200" dirty="0" err="1" smtClean="0"/>
              <a:t>gaya</a:t>
            </a:r>
            <a:r>
              <a:rPr lang="en-US" sz="2200" dirty="0" smtClean="0"/>
              <a:t> </a:t>
            </a:r>
            <a:r>
              <a:rPr lang="en-US" sz="2200" dirty="0" err="1" smtClean="0"/>
              <a:t>bahasa</a:t>
            </a:r>
            <a:r>
              <a:rPr lang="en-US" sz="2200" dirty="0" smtClean="0"/>
              <a:t> </a:t>
            </a:r>
            <a:r>
              <a:rPr lang="en-US" sz="2200" dirty="0" err="1" smtClean="0"/>
              <a:t>penulis</a:t>
            </a:r>
            <a:r>
              <a:rPr lang="en-US" sz="2200" dirty="0" smtClean="0"/>
              <a:t>. </a:t>
            </a:r>
            <a:r>
              <a:rPr lang="en-US" sz="2200" dirty="0" err="1" smtClean="0"/>
              <a:t>Setiap</a:t>
            </a:r>
            <a:r>
              <a:rPr lang="en-US" sz="2200" dirty="0" smtClean="0"/>
              <a:t> </a:t>
            </a:r>
            <a:r>
              <a:rPr lang="en-US" sz="2200" dirty="0" err="1" smtClean="0"/>
              <a:t>penulis</a:t>
            </a:r>
            <a:r>
              <a:rPr lang="en-US" sz="2200" dirty="0" smtClean="0"/>
              <a:t> </a:t>
            </a:r>
            <a:r>
              <a:rPr lang="en-US" sz="2200" dirty="0" err="1" smtClean="0"/>
              <a:t>mempunyai</a:t>
            </a:r>
            <a:r>
              <a:rPr lang="en-US" sz="2200" dirty="0" smtClean="0"/>
              <a:t> </a:t>
            </a:r>
            <a:r>
              <a:rPr lang="en-US" sz="2200" dirty="0" err="1" smtClean="0"/>
              <a:t>cara</a:t>
            </a:r>
            <a:r>
              <a:rPr lang="en-US" sz="2200" dirty="0" smtClean="0"/>
              <a:t> </a:t>
            </a:r>
            <a:r>
              <a:rPr lang="en-US" sz="2200" dirty="0" err="1" smtClean="0"/>
              <a:t>sendiri-sendiri</a:t>
            </a:r>
            <a:r>
              <a:rPr lang="en-US" sz="2200" dirty="0" smtClean="0"/>
              <a:t> </a:t>
            </a:r>
            <a:r>
              <a:rPr lang="en-US" sz="2200" dirty="0" err="1" smtClean="0"/>
              <a:t>mengungkapkan</a:t>
            </a:r>
            <a:r>
              <a:rPr lang="en-US" sz="2200" dirty="0" smtClean="0"/>
              <a:t> </a:t>
            </a:r>
            <a:r>
              <a:rPr lang="en-US" sz="2200" dirty="0" err="1" smtClean="0"/>
              <a:t>kembali</a:t>
            </a:r>
            <a:r>
              <a:rPr lang="en-US" sz="2200" dirty="0" smtClean="0"/>
              <a:t> </a:t>
            </a:r>
            <a:r>
              <a:rPr lang="en-US" sz="2200" dirty="0" err="1" smtClean="0"/>
              <a:t>ide</a:t>
            </a:r>
            <a:r>
              <a:rPr lang="en-US" sz="2200" dirty="0" smtClean="0"/>
              <a:t> </a:t>
            </a:r>
            <a:r>
              <a:rPr lang="en-US" sz="2200" dirty="0" err="1" smtClean="0"/>
              <a:t>atau</a:t>
            </a:r>
            <a:r>
              <a:rPr lang="en-US" sz="2200" dirty="0" smtClean="0"/>
              <a:t> </a:t>
            </a:r>
            <a:r>
              <a:rPr lang="en-US" sz="2200" dirty="0" err="1" smtClean="0"/>
              <a:t>konsep</a:t>
            </a:r>
            <a:r>
              <a:rPr lang="en-US" sz="2200" dirty="0" smtClean="0"/>
              <a:t> </a:t>
            </a:r>
            <a:r>
              <a:rPr lang="en-US" sz="2200" dirty="0" err="1" smtClean="0"/>
              <a:t>orang</a:t>
            </a:r>
            <a:r>
              <a:rPr lang="en-US" sz="2200" dirty="0" smtClean="0"/>
              <a:t> lain </a:t>
            </a:r>
            <a:r>
              <a:rPr lang="en-US" sz="2200" dirty="0" err="1" smtClean="0"/>
              <a:t>di</a:t>
            </a:r>
            <a:r>
              <a:rPr lang="en-US" sz="2200" dirty="0" smtClean="0"/>
              <a:t> </a:t>
            </a:r>
            <a:r>
              <a:rPr lang="en-US" sz="2200" dirty="0" err="1" smtClean="0"/>
              <a:t>dalam</a:t>
            </a:r>
            <a:r>
              <a:rPr lang="en-US" sz="2200" dirty="0" smtClean="0"/>
              <a:t> </a:t>
            </a:r>
            <a:r>
              <a:rPr lang="en-US" sz="2200" dirty="0" err="1" smtClean="0"/>
              <a:t>tulisannya</a:t>
            </a:r>
            <a:r>
              <a:rPr lang="en-US" sz="2200" dirty="0" smtClean="0"/>
              <a:t>. </a:t>
            </a:r>
            <a:r>
              <a:rPr lang="en-US" sz="2200" dirty="0" err="1" smtClean="0"/>
              <a:t>Ada</a:t>
            </a:r>
            <a:r>
              <a:rPr lang="en-US" sz="2200" dirty="0" smtClean="0"/>
              <a:t> </a:t>
            </a:r>
            <a:r>
              <a:rPr lang="en-US" sz="2200" dirty="0" err="1" smtClean="0"/>
              <a:t>penulis</a:t>
            </a:r>
            <a:r>
              <a:rPr lang="en-US" sz="2200" dirty="0" smtClean="0"/>
              <a:t> yang </a:t>
            </a:r>
            <a:r>
              <a:rPr lang="en-US" sz="2200" dirty="0" err="1" smtClean="0"/>
              <a:t>memberi</a:t>
            </a:r>
            <a:r>
              <a:rPr lang="en-US" sz="2200" dirty="0" smtClean="0"/>
              <a:t> </a:t>
            </a:r>
            <a:r>
              <a:rPr lang="en-US" sz="2200" dirty="0" err="1" smtClean="0"/>
              <a:t>komentar</a:t>
            </a:r>
            <a:r>
              <a:rPr lang="en-US" sz="2200" dirty="0" smtClean="0"/>
              <a:t> </a:t>
            </a:r>
            <a:r>
              <a:rPr lang="en-US" sz="2200" dirty="0" err="1" smtClean="0"/>
              <a:t>lebih</a:t>
            </a:r>
            <a:r>
              <a:rPr lang="en-US" sz="2200" dirty="0" smtClean="0"/>
              <a:t> </a:t>
            </a:r>
            <a:r>
              <a:rPr lang="en-US" sz="2200" dirty="0" err="1" smtClean="0"/>
              <a:t>panjang</a:t>
            </a:r>
            <a:r>
              <a:rPr lang="en-US" sz="2200" dirty="0" smtClean="0"/>
              <a:t>, </a:t>
            </a:r>
            <a:r>
              <a:rPr lang="en-US" sz="2200" dirty="0" err="1" smtClean="0"/>
              <a:t>tetapi</a:t>
            </a:r>
            <a:r>
              <a:rPr lang="en-US" sz="2200" dirty="0" smtClean="0"/>
              <a:t> </a:t>
            </a:r>
            <a:r>
              <a:rPr lang="en-US" sz="2200" dirty="0" err="1" smtClean="0"/>
              <a:t>ada</a:t>
            </a:r>
            <a:r>
              <a:rPr lang="en-US" sz="2200" dirty="0" smtClean="0"/>
              <a:t> yang </a:t>
            </a:r>
            <a:r>
              <a:rPr lang="en-US" sz="2200" dirty="0" err="1" smtClean="0"/>
              <a:t>menyatakannya</a:t>
            </a:r>
            <a:r>
              <a:rPr lang="en-US" sz="2200" dirty="0" smtClean="0"/>
              <a:t> </a:t>
            </a:r>
            <a:r>
              <a:rPr lang="en-US" sz="2200" dirty="0" err="1" smtClean="0"/>
              <a:t>dengan</a:t>
            </a:r>
            <a:r>
              <a:rPr lang="en-US" sz="2200" dirty="0" smtClean="0"/>
              <a:t> </a:t>
            </a:r>
            <a:r>
              <a:rPr lang="en-US" sz="2200" dirty="0" err="1" smtClean="0"/>
              <a:t>singkat</a:t>
            </a:r>
            <a:r>
              <a:rPr lang="en-US" sz="2200" dirty="0" smtClean="0"/>
              <a:t>.</a:t>
            </a:r>
          </a:p>
          <a:p>
            <a:endParaRPr lang="en-US" sz="22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364412" cy="1066800"/>
          </a:xfrm>
        </p:spPr>
        <p:txBody>
          <a:bodyPr/>
          <a:lstStyle/>
          <a:p>
            <a:r>
              <a:rPr lang="en-US" b="1" dirty="0" err="1" smtClean="0"/>
              <a:t>Kerangka</a:t>
            </a:r>
            <a:r>
              <a:rPr lang="en-US" b="1" dirty="0" smtClean="0"/>
              <a:t> </a:t>
            </a:r>
            <a:r>
              <a:rPr lang="en-US" b="1" dirty="0" err="1" smtClean="0"/>
              <a:t>Pikir</a:t>
            </a:r>
            <a:endParaRPr lang="en-US" dirty="0"/>
          </a:p>
        </p:txBody>
      </p:sp>
      <p:sp>
        <p:nvSpPr>
          <p:cNvPr id="3" name="Content Placeholder 2"/>
          <p:cNvSpPr>
            <a:spLocks noGrp="1"/>
          </p:cNvSpPr>
          <p:nvPr>
            <p:ph idx="1"/>
          </p:nvPr>
        </p:nvSpPr>
        <p:spPr>
          <a:xfrm>
            <a:off x="533400" y="1447800"/>
            <a:ext cx="8372475" cy="5075238"/>
          </a:xfrm>
        </p:spPr>
        <p:txBody>
          <a:bodyPr/>
          <a:lstStyle/>
          <a:p>
            <a:r>
              <a:rPr lang="en-US" dirty="0" err="1" smtClean="0"/>
              <a:t>Kerangka</a:t>
            </a:r>
            <a:r>
              <a:rPr lang="en-US" dirty="0" smtClean="0"/>
              <a:t> </a:t>
            </a:r>
            <a:r>
              <a:rPr lang="en-US" dirty="0" err="1" smtClean="0"/>
              <a:t>pikir</a:t>
            </a:r>
            <a:r>
              <a:rPr lang="en-US" dirty="0" smtClean="0"/>
              <a:t> </a:t>
            </a:r>
            <a:r>
              <a:rPr lang="en-US" dirty="0" err="1" smtClean="0"/>
              <a:t>merupakan</a:t>
            </a:r>
            <a:r>
              <a:rPr lang="en-US" dirty="0" smtClean="0"/>
              <a:t> </a:t>
            </a:r>
            <a:r>
              <a:rPr lang="en-US" dirty="0" err="1" smtClean="0"/>
              <a:t>inti</a:t>
            </a:r>
            <a:r>
              <a:rPr lang="en-US" dirty="0" smtClean="0"/>
              <a:t> sari </a:t>
            </a:r>
            <a:r>
              <a:rPr lang="en-US" dirty="0" err="1" smtClean="0"/>
              <a:t>dari</a:t>
            </a:r>
            <a:r>
              <a:rPr lang="en-US" dirty="0" smtClean="0"/>
              <a:t> </a:t>
            </a:r>
            <a:r>
              <a:rPr lang="en-US" dirty="0" err="1" smtClean="0"/>
              <a:t>teori</a:t>
            </a:r>
            <a:r>
              <a:rPr lang="en-US" dirty="0" smtClean="0"/>
              <a:t> yang </a:t>
            </a:r>
            <a:r>
              <a:rPr lang="en-US" dirty="0" err="1" smtClean="0"/>
              <a:t>telah</a:t>
            </a:r>
            <a:r>
              <a:rPr lang="en-US" dirty="0" smtClean="0"/>
              <a:t> </a:t>
            </a:r>
            <a:r>
              <a:rPr lang="en-US" dirty="0" err="1" smtClean="0"/>
              <a:t>dikembangkan</a:t>
            </a:r>
            <a:r>
              <a:rPr lang="en-US" dirty="0" smtClean="0"/>
              <a:t> yang </a:t>
            </a:r>
            <a:r>
              <a:rPr lang="en-US" dirty="0" err="1" smtClean="0"/>
              <a:t>dapat</a:t>
            </a:r>
            <a:r>
              <a:rPr lang="en-US" dirty="0" smtClean="0"/>
              <a:t> </a:t>
            </a:r>
            <a:r>
              <a:rPr lang="en-US" dirty="0" err="1" smtClean="0"/>
              <a:t>mendasari</a:t>
            </a:r>
            <a:r>
              <a:rPr lang="en-US" dirty="0" smtClean="0"/>
              <a:t> </a:t>
            </a:r>
            <a:r>
              <a:rPr lang="en-US" dirty="0" err="1" smtClean="0"/>
              <a:t>perumusan</a:t>
            </a:r>
            <a:r>
              <a:rPr lang="en-US" dirty="0" smtClean="0"/>
              <a:t> </a:t>
            </a:r>
            <a:r>
              <a:rPr lang="en-US" dirty="0" err="1" smtClean="0"/>
              <a:t>hipotesis</a:t>
            </a:r>
            <a:r>
              <a:rPr lang="en-US" dirty="0" smtClean="0"/>
              <a:t>.</a:t>
            </a:r>
          </a:p>
          <a:p>
            <a:r>
              <a:rPr lang="en-US" dirty="0" err="1" smtClean="0"/>
              <a:t>Bahwa</a:t>
            </a:r>
            <a:r>
              <a:rPr lang="en-US" dirty="0" smtClean="0"/>
              <a:t> </a:t>
            </a:r>
            <a:r>
              <a:rPr lang="en-US" dirty="0" err="1" smtClean="0"/>
              <a:t>tidak</a:t>
            </a:r>
            <a:r>
              <a:rPr lang="en-US" dirty="0" smtClean="0"/>
              <a:t> </a:t>
            </a:r>
            <a:r>
              <a:rPr lang="en-US" dirty="0" err="1" smtClean="0"/>
              <a:t>semua</a:t>
            </a:r>
            <a:r>
              <a:rPr lang="en-US" dirty="0" smtClean="0"/>
              <a:t> </a:t>
            </a:r>
            <a:r>
              <a:rPr lang="en-US" dirty="0" err="1" smtClean="0"/>
              <a:t>penelitian</a:t>
            </a:r>
            <a:r>
              <a:rPr lang="en-US" dirty="0" smtClean="0"/>
              <a:t> </a:t>
            </a:r>
            <a:r>
              <a:rPr lang="en-US" dirty="0" err="1" smtClean="0"/>
              <a:t>memiliki</a:t>
            </a:r>
            <a:r>
              <a:rPr lang="en-US" dirty="0" smtClean="0"/>
              <a:t> </a:t>
            </a:r>
            <a:r>
              <a:rPr lang="en-US" dirty="0" err="1" smtClean="0"/>
              <a:t>kerangka</a:t>
            </a:r>
            <a:r>
              <a:rPr lang="en-US" dirty="0" smtClean="0"/>
              <a:t> </a:t>
            </a:r>
            <a:r>
              <a:rPr lang="en-US" dirty="0" err="1" smtClean="0"/>
              <a:t>pikir</a:t>
            </a:r>
            <a:r>
              <a:rPr lang="en-US" dirty="0" smtClean="0"/>
              <a:t>. </a:t>
            </a:r>
            <a:r>
              <a:rPr lang="en-US" dirty="0" err="1" smtClean="0"/>
              <a:t>Kerangka</a:t>
            </a:r>
            <a:r>
              <a:rPr lang="en-US" dirty="0" smtClean="0"/>
              <a:t> </a:t>
            </a:r>
            <a:r>
              <a:rPr lang="en-US" dirty="0" err="1" smtClean="0"/>
              <a:t>pikir</a:t>
            </a:r>
            <a:r>
              <a:rPr lang="en-US" dirty="0" smtClean="0"/>
              <a:t> </a:t>
            </a:r>
            <a:r>
              <a:rPr lang="en-US" dirty="0" err="1" smtClean="0"/>
              <a:t>pada</a:t>
            </a:r>
            <a:r>
              <a:rPr lang="en-US" dirty="0" smtClean="0"/>
              <a:t> </a:t>
            </a:r>
            <a:r>
              <a:rPr lang="en-US" dirty="0" err="1" smtClean="0"/>
              <a:t>umumnya</a:t>
            </a:r>
            <a:r>
              <a:rPr lang="en-US" dirty="0" smtClean="0"/>
              <a:t> </a:t>
            </a:r>
            <a:r>
              <a:rPr lang="en-US" dirty="0" err="1" smtClean="0"/>
              <a:t>hanya</a:t>
            </a:r>
            <a:r>
              <a:rPr lang="en-US" dirty="0" smtClean="0"/>
              <a:t> </a:t>
            </a:r>
            <a:r>
              <a:rPr lang="en-US" dirty="0" err="1" smtClean="0"/>
              <a:t>diperuntukkan</a:t>
            </a:r>
            <a:r>
              <a:rPr lang="en-US" dirty="0" smtClean="0"/>
              <a:t> </a:t>
            </a:r>
            <a:r>
              <a:rPr lang="en-US" dirty="0" err="1" smtClean="0"/>
              <a:t>pada</a:t>
            </a:r>
            <a:r>
              <a:rPr lang="en-US" dirty="0" smtClean="0"/>
              <a:t> </a:t>
            </a:r>
            <a:r>
              <a:rPr lang="en-US" dirty="0" err="1" smtClean="0"/>
              <a:t>jenis</a:t>
            </a:r>
            <a:r>
              <a:rPr lang="en-US" dirty="0" smtClean="0"/>
              <a:t> </a:t>
            </a:r>
            <a:r>
              <a:rPr lang="en-US" dirty="0" err="1" smtClean="0"/>
              <a:t>penelitian</a:t>
            </a:r>
            <a:r>
              <a:rPr lang="en-US" dirty="0" smtClean="0"/>
              <a:t> </a:t>
            </a:r>
            <a:r>
              <a:rPr lang="en-US" dirty="0" err="1" smtClean="0"/>
              <a:t>kuantatif</a:t>
            </a:r>
            <a:r>
              <a:rPr lang="en-US" dirty="0" smtClean="0"/>
              <a:t>.</a:t>
            </a:r>
          </a:p>
          <a:p>
            <a:r>
              <a:rPr lang="en-US" dirty="0" err="1" smtClean="0"/>
              <a:t>Kerangka</a:t>
            </a:r>
            <a:r>
              <a:rPr lang="en-US" dirty="0" smtClean="0"/>
              <a:t> </a:t>
            </a:r>
            <a:r>
              <a:rPr lang="en-US" dirty="0" err="1" smtClean="0"/>
              <a:t>berpikir</a:t>
            </a:r>
            <a:r>
              <a:rPr lang="en-US" dirty="0" smtClean="0"/>
              <a:t> </a:t>
            </a:r>
            <a:r>
              <a:rPr lang="en-US" dirty="0" err="1" smtClean="0"/>
              <a:t>terletak</a:t>
            </a:r>
            <a:r>
              <a:rPr lang="en-US" dirty="0" smtClean="0"/>
              <a:t> </a:t>
            </a:r>
            <a:r>
              <a:rPr lang="en-US" dirty="0" err="1" smtClean="0"/>
              <a:t>pada</a:t>
            </a:r>
            <a:r>
              <a:rPr lang="en-US" dirty="0" smtClean="0"/>
              <a:t> </a:t>
            </a:r>
            <a:r>
              <a:rPr lang="en-US" dirty="0" err="1" smtClean="0"/>
              <a:t>kasus</a:t>
            </a:r>
            <a:r>
              <a:rPr lang="en-US" dirty="0" smtClean="0"/>
              <a:t> yang </a:t>
            </a:r>
            <a:r>
              <a:rPr lang="en-US" dirty="0" err="1" smtClean="0"/>
              <a:t>selama</a:t>
            </a:r>
            <a:r>
              <a:rPr lang="en-US" dirty="0" smtClean="0"/>
              <a:t> </a:t>
            </a:r>
            <a:r>
              <a:rPr lang="en-US" dirty="0" err="1" smtClean="0"/>
              <a:t>ini</a:t>
            </a:r>
            <a:r>
              <a:rPr lang="en-US" dirty="0" smtClean="0"/>
              <a:t> </a:t>
            </a:r>
            <a:r>
              <a:rPr lang="en-US" dirty="0" err="1" smtClean="0"/>
              <a:t>dilihat</a:t>
            </a:r>
            <a:r>
              <a:rPr lang="en-US" dirty="0" smtClean="0"/>
              <a:t> </a:t>
            </a:r>
            <a:r>
              <a:rPr lang="en-US" dirty="0" err="1" smtClean="0"/>
              <a:t>atau</a:t>
            </a:r>
            <a:r>
              <a:rPr lang="en-US" dirty="0" smtClean="0"/>
              <a:t> </a:t>
            </a:r>
            <a:r>
              <a:rPr lang="en-US" dirty="0" err="1" smtClean="0"/>
              <a:t>diamati</a:t>
            </a:r>
            <a:r>
              <a:rPr lang="en-US" dirty="0" smtClean="0"/>
              <a:t> </a:t>
            </a:r>
            <a:r>
              <a:rPr lang="en-US" dirty="0" err="1" smtClean="0"/>
              <a:t>secara</a:t>
            </a:r>
            <a:r>
              <a:rPr lang="en-US" dirty="0" smtClean="0"/>
              <a:t> </a:t>
            </a:r>
            <a:r>
              <a:rPr lang="en-US" dirty="0" err="1" smtClean="0"/>
              <a:t>langsung</a:t>
            </a:r>
            <a:r>
              <a:rPr lang="en-US" dirty="0" smtClean="0"/>
              <a:t> </a:t>
            </a:r>
            <a:r>
              <a:rPr lang="en-US" dirty="0" err="1" smtClean="0"/>
              <a:t>oleh</a:t>
            </a:r>
            <a:r>
              <a:rPr lang="en-US" dirty="0" smtClean="0"/>
              <a:t> </a:t>
            </a:r>
            <a:r>
              <a:rPr lang="en-US" dirty="0" err="1" smtClean="0"/>
              <a:t>penulis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Studi Kepustakaan</a:t>
            </a:r>
            <a:endParaRPr lang="en-US" dirty="0"/>
          </a:p>
        </p:txBody>
      </p:sp>
      <p:sp>
        <p:nvSpPr>
          <p:cNvPr id="3" name="Content Placeholder 2"/>
          <p:cNvSpPr>
            <a:spLocks noGrp="1"/>
          </p:cNvSpPr>
          <p:nvPr>
            <p:ph idx="1"/>
          </p:nvPr>
        </p:nvSpPr>
        <p:spPr>
          <a:xfrm>
            <a:off x="304800" y="1524000"/>
            <a:ext cx="8839200" cy="5145088"/>
          </a:xfrm>
        </p:spPr>
        <p:txBody>
          <a:bodyPr/>
          <a:lstStyle/>
          <a:p>
            <a:r>
              <a:rPr lang="id-ID" sz="2400" dirty="0" smtClean="0"/>
              <a:t>Dalam pencarian teori, peneliti akan mengumpulkan informasi sebanyak-banyaknya dari kepustakaan yang berhubungan. </a:t>
            </a:r>
            <a:endParaRPr lang="en-US" sz="2400" dirty="0" smtClean="0"/>
          </a:p>
          <a:p>
            <a:r>
              <a:rPr lang="id-ID" sz="2400" dirty="0" smtClean="0"/>
              <a:t>Sumber-sumber kepustakaan dapat diperoleh dari: buku, jurnal, majalah, hasil-hasil penelitian (tesis dan disertasi), dan sumber-sumber lainnya yang sesuai (internet, koran dll).</a:t>
            </a:r>
            <a:endParaRPr lang="en-US" sz="2400" dirty="0" smtClean="0"/>
          </a:p>
          <a:p>
            <a:r>
              <a:rPr lang="id-ID" sz="2400" dirty="0" smtClean="0"/>
              <a:t>Istilah studi kepustakaan digunakan dalam ragam istilah oleh para ahli, diantaranya yang dikenal adalah: kajian pustaka, tinjauan pustaka, kajian teoritis, dan tinjuan teoritis.</a:t>
            </a:r>
            <a:endParaRPr lang="en-US" sz="2400" dirty="0" smtClean="0"/>
          </a:p>
          <a:p>
            <a:r>
              <a:rPr lang="en-US" sz="2400" dirty="0" err="1" smtClean="0"/>
              <a:t>Studi</a:t>
            </a:r>
            <a:r>
              <a:rPr lang="en-US" sz="2400" dirty="0" smtClean="0"/>
              <a:t> </a:t>
            </a:r>
            <a:r>
              <a:rPr lang="id-ID" sz="2400" dirty="0" smtClean="0"/>
              <a:t>kepustakaan meliputi proses umum seperti: mengidentifikasikan teori secara sistematis, penemuan pustaka, dan analisis dokumen yang memuat informasi yang berkaitan dengan topik penelitian.</a:t>
            </a:r>
            <a:endParaRPr lang="en-US" sz="2400" dirty="0" smtClean="0"/>
          </a:p>
          <a:p>
            <a:endParaRPr lang="en-US" sz="2400" dirty="0"/>
          </a:p>
        </p:txBody>
      </p:sp>
      <p:sp>
        <p:nvSpPr>
          <p:cNvPr id="4" name="Footer Placeholder 3"/>
          <p:cNvSpPr>
            <a:spLocks noGrp="1"/>
          </p:cNvSpPr>
          <p:nvPr>
            <p:ph type="ftr" sz="quarter" idx="11"/>
          </p:nvPr>
        </p:nvSpPr>
        <p:spPr/>
        <p:txBody>
          <a:bodyPr/>
          <a:lstStyle/>
          <a:p>
            <a:r>
              <a:rPr lang="en-US" smtClean="0"/>
              <a:t>Karsam Sunaryo</a:t>
            </a:r>
            <a:endParaRPr lang="en-US"/>
          </a:p>
        </p:txBody>
      </p:sp>
      <p:sp>
        <p:nvSpPr>
          <p:cNvPr id="5" name="Slide Number Placeholder 4"/>
          <p:cNvSpPr>
            <a:spLocks noGrp="1"/>
          </p:cNvSpPr>
          <p:nvPr>
            <p:ph type="sldNum" sz="quarter" idx="12"/>
          </p:nvPr>
        </p:nvSpPr>
        <p:spPr/>
        <p:txBody>
          <a:bodyPr/>
          <a:lstStyle/>
          <a:p>
            <a:fld id="{AD897223-3454-45EB-9765-BF73C4E5D3A8}"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764</TotalTime>
  <Words>1760</Words>
  <Application>Microsoft Office PowerPoint</Application>
  <PresentationFormat>On-screen Show (4:3)</PresentationFormat>
  <Paragraphs>201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Angles</vt:lpstr>
      <vt:lpstr>Karsam Sunaryo,SE.,MAk.,Ak.,QMSA.</vt:lpstr>
      <vt:lpstr>Landasan Teori  dan Rumusan Hipotesis  </vt:lpstr>
      <vt:lpstr>Proses Riset </vt:lpstr>
      <vt:lpstr>Topik Bahasan</vt:lpstr>
      <vt:lpstr>Tujuan Pembelajaran</vt:lpstr>
      <vt:lpstr>Landasan Teori</vt:lpstr>
      <vt:lpstr>Landasan Teori</vt:lpstr>
      <vt:lpstr>Kerangka Pikir</vt:lpstr>
      <vt:lpstr>Studi Kepustakaan</vt:lpstr>
      <vt:lpstr>Studi Kepustakaan</vt:lpstr>
      <vt:lpstr>Studi Kepustakaan</vt:lpstr>
      <vt:lpstr>Kerangka Konsep </vt:lpstr>
      <vt:lpstr>Kerangka Konsep </vt:lpstr>
      <vt:lpstr>Merumuskan Hipotesis</vt:lpstr>
      <vt:lpstr>Manfaat Hipotesis</vt:lpstr>
      <vt:lpstr>Manfaat Hipotesis</vt:lpstr>
      <vt:lpstr>Ciri hipotesis yang baik</vt:lpstr>
      <vt:lpstr>Manfaat Hipotesis</vt:lpstr>
      <vt:lpstr>Jenis-jenis Hipotesis</vt:lpstr>
      <vt:lpstr>Jenis-jenis Hipotesis</vt:lpstr>
      <vt:lpstr>Jenis-jenis Hipotesis</vt:lpstr>
      <vt:lpstr>Hipotesis Statistik</vt:lpstr>
      <vt:lpstr>Hipotesis Statistik</vt:lpstr>
      <vt:lpstr>Kesalahan dalam perumusan hipotesis dan pengujian hipotesis</vt:lpstr>
    </vt:vector>
  </TitlesOfParts>
  <Company>bppt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Metode Penelitian</dc:title>
  <dc:creator>muchdie</dc:creator>
  <cp:lastModifiedBy>User</cp:lastModifiedBy>
  <cp:revision>53</cp:revision>
  <dcterms:created xsi:type="dcterms:W3CDTF">2007-01-04T07:20:48Z</dcterms:created>
  <dcterms:modified xsi:type="dcterms:W3CDTF">2015-01-22T18:58:54Z</dcterms:modified>
</cp:coreProperties>
</file>