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5"/>
  </p:notesMasterIdLst>
  <p:handoutMasterIdLst>
    <p:handoutMasterId r:id="rId16"/>
  </p:handoutMasterIdLst>
  <p:sldIdLst>
    <p:sldId id="272" r:id="rId2"/>
    <p:sldId id="256" r:id="rId3"/>
    <p:sldId id="265" r:id="rId4"/>
    <p:sldId id="267" r:id="rId5"/>
    <p:sldId id="268" r:id="rId6"/>
    <p:sldId id="259" r:id="rId7"/>
    <p:sldId id="269" r:id="rId8"/>
    <p:sldId id="260" r:id="rId9"/>
    <p:sldId id="261" r:id="rId10"/>
    <p:sldId id="270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C2C4C-32F5-44C6-996E-666D24D8439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0DFD4-DAED-4CED-A855-39D605034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6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6F636-3ADC-40FE-B054-7B4FA96F5AB3}" type="datetimeFigureOut">
              <a:rPr lang="id-ID" smtClean="0"/>
              <a:t>22/01/2015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5B8C5-F4D8-41ED-89F2-BBF1B4147B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2910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477E-F70D-4D75-9F40-4E124FA56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CF79-EB5E-4F1F-879E-0FA9483CB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1873-0C73-410D-A039-7BF721DA4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3704-DF30-429D-966A-6766AD67CD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5501-8209-4A2B-9E2F-748029C9D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CCE7C-D145-4B89-9075-A6D369CD1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8BF42-3884-4B57-B4B2-A98CA3FAA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10E26-2B38-4C49-BD07-D6CFFBA6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67B3-D135-4B6F-B6A1-FA8B17C41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A60AFA4-4CDA-4577-B0FB-9387973D2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6699" y="1039504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id-ID" sz="4400" dirty="0" smtClean="0">
                <a:solidFill>
                  <a:schemeClr val="tx2"/>
                </a:solidFill>
                <a:latin typeface="Tahoma" charset="0"/>
              </a:rPr>
              <a:t>METODOLOGI RISET AKUNTANSI</a:t>
            </a:r>
            <a:endParaRPr kumimoji="1" lang="en-US" sz="4400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4267200"/>
            <a:ext cx="8001000" cy="1966239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Lucida Handwriting" panose="03010101010101010101" pitchFamily="66" charset="0"/>
              </a:rPr>
              <a:t>Karsam</a:t>
            </a:r>
            <a:r>
              <a:rPr lang="en-US" sz="2800" dirty="0" smtClean="0">
                <a:latin typeface="Lucida Handwriting" panose="03010101010101010101" pitchFamily="66" charset="0"/>
              </a:rPr>
              <a:t> </a:t>
            </a:r>
            <a:r>
              <a:rPr lang="en-US" sz="2800" dirty="0" err="1" smtClean="0">
                <a:latin typeface="Lucida Handwriting" panose="03010101010101010101" pitchFamily="66" charset="0"/>
              </a:rPr>
              <a:t>Sunaryo</a:t>
            </a:r>
            <a:r>
              <a:rPr lang="id-ID" sz="2800" dirty="0" smtClean="0">
                <a:latin typeface="Lucida Handwriting" panose="03010101010101010101" pitchFamily="66" charset="0"/>
              </a:rPr>
              <a:t>,SE.,MAk.,Ak.,QMSA.</a:t>
            </a:r>
            <a:endParaRPr lang="id-ID" sz="2800" dirty="0">
              <a:latin typeface="Lucida Handwriting" panose="03010101010101010101" pitchFamily="66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124200" y="4038600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© 2009 John Wiley &amp; Sons Ltd.</a:t>
            </a:r>
          </a:p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www.wileyeurope.com/college/sekaran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01FC-8F10-4793-8FF0-AABC89A1E45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93850"/>
            <a:ext cx="8524875" cy="5075238"/>
          </a:xfrm>
        </p:spPr>
        <p:txBody>
          <a:bodyPr/>
          <a:lstStyle/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: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mendalam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kontektual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ornaisasi</a:t>
            </a:r>
            <a:r>
              <a:rPr lang="en-US" dirty="0" smtClean="0"/>
              <a:t> lain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dialami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(</a:t>
            </a:r>
            <a:r>
              <a:rPr lang="en-US" i="1" dirty="0" smtClean="0"/>
              <a:t>Action Research</a:t>
            </a:r>
            <a:r>
              <a:rPr lang="en-US" dirty="0" smtClean="0"/>
              <a:t>) :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(</a:t>
            </a:r>
            <a:r>
              <a:rPr lang="en-US" dirty="0" err="1" smtClean="0"/>
              <a:t>Contoh</a:t>
            </a:r>
            <a:r>
              <a:rPr lang="en-US" dirty="0" smtClean="0"/>
              <a:t> 2.4)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1463" y="188913"/>
            <a:ext cx="7364412" cy="890587"/>
          </a:xfrm>
        </p:spPr>
        <p:txBody>
          <a:bodyPr/>
          <a:lstStyle/>
          <a:p>
            <a:r>
              <a:rPr lang="en-US" sz="4000"/>
              <a:t>Teknologi Komputer </a:t>
            </a:r>
            <a:br>
              <a:rPr lang="en-US" sz="4000"/>
            </a:br>
            <a:r>
              <a:rPr lang="en-US" sz="4000"/>
              <a:t>dan Penelitian Bisnis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43063"/>
            <a:ext cx="8180388" cy="3995737"/>
          </a:xfrm>
        </p:spPr>
        <p:txBody>
          <a:bodyPr/>
          <a:lstStyle/>
          <a:p>
            <a:r>
              <a:rPr lang="en-US"/>
              <a:t>Kebutuhan Informasi dalam Kegiatan Bisnis</a:t>
            </a:r>
          </a:p>
          <a:p>
            <a:r>
              <a:rPr lang="en-US"/>
              <a:t>Teknologi Komputer dan Bisnis</a:t>
            </a:r>
          </a:p>
          <a:p>
            <a:r>
              <a:rPr lang="en-US"/>
              <a:t>Keunggulan Komputer</a:t>
            </a:r>
          </a:p>
          <a:p>
            <a:r>
              <a:rPr lang="en-US"/>
              <a:t>Aplikasi PC Menggunakan Software</a:t>
            </a:r>
          </a:p>
          <a:p>
            <a:pPr lvl="1"/>
            <a:r>
              <a:rPr lang="en-US"/>
              <a:t>Groupware/Neural Network/CAM-CAD/ERP/Data Analytic Software Program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Perkembangan Aplikasi Bisnis pada Personal Computer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3058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Internet dan Intranet/Browsers/WebSites/ Electronic Mail (e-mail)</a:t>
            </a:r>
          </a:p>
          <a:p>
            <a:pPr>
              <a:lnSpc>
                <a:spcPct val="90000"/>
              </a:lnSpc>
            </a:pPr>
            <a:r>
              <a:rPr lang="en-US"/>
              <a:t>Interactive Voice Tech, CD-ROM, Relational Databases &amp; Electronic Scanning</a:t>
            </a:r>
          </a:p>
          <a:p>
            <a:pPr>
              <a:lnSpc>
                <a:spcPct val="90000"/>
              </a:lnSpc>
            </a:pPr>
            <a:r>
              <a:rPr lang="en-US"/>
              <a:t>Digital whiteboard/Group Videoconferencing/ Virtual reality/Linkage of PCs to Electronic Devices/Hand Hel Computers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1463" y="152400"/>
            <a:ext cx="7364412" cy="1066800"/>
          </a:xfrm>
        </p:spPr>
        <p:txBody>
          <a:bodyPr/>
          <a:lstStyle/>
          <a:p>
            <a:r>
              <a:rPr lang="en-US" sz="4000"/>
              <a:t>Peran Sistem Informasi dalam Keputusan Manajerial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63688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 Warehousing, Data Mining and Decision Support</a:t>
            </a:r>
          </a:p>
          <a:p>
            <a:pPr>
              <a:lnSpc>
                <a:spcPct val="90000"/>
              </a:lnSpc>
            </a:pPr>
            <a:r>
              <a:rPr lang="en-US"/>
              <a:t>Sistem Informasi Manajemen</a:t>
            </a:r>
          </a:p>
          <a:p>
            <a:pPr lvl="1">
              <a:lnSpc>
                <a:spcPct val="90000"/>
              </a:lnSpc>
            </a:pPr>
            <a:r>
              <a:rPr lang="en-US"/>
              <a:t>Decision Support System/Executive Information System/Expert System</a:t>
            </a:r>
          </a:p>
          <a:p>
            <a:pPr>
              <a:lnSpc>
                <a:spcPct val="90000"/>
              </a:lnSpc>
            </a:pPr>
            <a:r>
              <a:rPr lang="en-US"/>
              <a:t>Masa Depan Teknologi Komputer</a:t>
            </a:r>
          </a:p>
          <a:p>
            <a:pPr>
              <a:lnSpc>
                <a:spcPct val="90000"/>
              </a:lnSpc>
            </a:pPr>
            <a:r>
              <a:rPr lang="en-US"/>
              <a:t>Implikasi Manajerial dari Kemajuan Teknologi</a:t>
            </a:r>
          </a:p>
          <a:p>
            <a:pPr>
              <a:lnSpc>
                <a:spcPct val="90000"/>
              </a:lnSpc>
            </a:pPr>
            <a:r>
              <a:rPr lang="en-US"/>
              <a:t>Etika dalam Menangani Teknologi Informasi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10000" y="3845825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Pertemuan</a:t>
            </a:r>
            <a:r>
              <a:rPr kumimoji="1" lang="en-US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Kedua</a:t>
            </a:r>
            <a:endParaRPr kumimoji="1" lang="en-US" dirty="0" smtClean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Pengamatan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Ilmiah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/>
            </a:r>
            <a:br>
              <a:rPr kumimoji="1" lang="en-US" b="1" dirty="0">
                <a:solidFill>
                  <a:schemeClr val="tx2"/>
                </a:solidFill>
                <a:latin typeface="Tahoma" charset="0"/>
              </a:rPr>
            </a:br>
            <a:endParaRPr lang="id-ID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6172200"/>
            <a:ext cx="2667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kumimoji="1" lang="en-US" dirty="0" smtClean="0">
              <a:solidFill>
                <a:schemeClr val="tx2"/>
              </a:solidFill>
              <a:latin typeface="Tahoma" charset="0"/>
            </a:endParaRPr>
          </a:p>
          <a:p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Karsam</a:t>
            </a:r>
            <a:r>
              <a:rPr kumimoji="1" lang="en-US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Sunaryo</a:t>
            </a:r>
            <a:endParaRPr kumimoji="1" lang="en-US" dirty="0" smtClean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93850"/>
            <a:ext cx="8448675" cy="4425950"/>
          </a:xfrm>
        </p:spPr>
        <p:txBody>
          <a:bodyPr/>
          <a:lstStyle/>
          <a:p>
            <a:r>
              <a:rPr lang="en-US" i="1" dirty="0" smtClean="0"/>
              <a:t>The Hallmarks of Science</a:t>
            </a:r>
          </a:p>
          <a:p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r>
              <a:rPr lang="en-US" dirty="0" err="1" smtClean="0"/>
              <a:t>Bangunan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(</a:t>
            </a:r>
            <a:r>
              <a:rPr lang="en-US" i="1" dirty="0" smtClean="0"/>
              <a:t>Building Block of Science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Tujuh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i="1" dirty="0" err="1" smtClean="0"/>
              <a:t>Metode</a:t>
            </a:r>
            <a:r>
              <a:rPr lang="en-US" i="1" dirty="0" smtClean="0"/>
              <a:t> </a:t>
            </a:r>
            <a:r>
              <a:rPr lang="en-US" i="1" dirty="0" err="1" smtClean="0"/>
              <a:t>Hypothetico</a:t>
            </a:r>
            <a:r>
              <a:rPr lang="en-US" i="1" dirty="0" smtClean="0"/>
              <a:t>-Deductive</a:t>
            </a:r>
          </a:p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: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(Action Research)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813" y="1593850"/>
            <a:ext cx="7358062" cy="5035550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Sdr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:</a:t>
            </a:r>
          </a:p>
          <a:p>
            <a:pPr marL="457200" indent="-457200"/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dimaksud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pengamatan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,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pengamatan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non-</a:t>
            </a:r>
            <a:r>
              <a:rPr lang="en-US" sz="2400" dirty="0" err="1" smtClean="0"/>
              <a:t>ilmiah</a:t>
            </a:r>
            <a:endParaRPr lang="en-US" sz="2400" dirty="0" smtClean="0"/>
          </a:p>
          <a:p>
            <a:pPr marL="457200" indent="-457200"/>
            <a:r>
              <a:rPr lang="en-US" sz="2400" dirty="0" err="1" smtClean="0"/>
              <a:t>Menjelaskan</a:t>
            </a:r>
            <a:r>
              <a:rPr lang="en-US" sz="2400" dirty="0" smtClean="0"/>
              <a:t> 8 </a:t>
            </a:r>
            <a:r>
              <a:rPr lang="en-US" sz="2400" i="1" dirty="0" smtClean="0"/>
              <a:t>Hallmarks of Science</a:t>
            </a:r>
          </a:p>
          <a:p>
            <a:pPr marL="457200" indent="-457200"/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kenapa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Tingkahlaku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endParaRPr lang="en-US" sz="2400" dirty="0" smtClean="0"/>
          </a:p>
          <a:p>
            <a:pPr marL="457200" indent="-457200"/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(</a:t>
            </a:r>
            <a:r>
              <a:rPr lang="en-US" sz="2400" i="1" dirty="0" smtClean="0"/>
              <a:t>Building Block of Science</a:t>
            </a:r>
            <a:r>
              <a:rPr lang="en-US" sz="2400" dirty="0" smtClean="0"/>
              <a:t>)</a:t>
            </a:r>
          </a:p>
          <a:p>
            <a:pPr marL="457200" indent="-457200"/>
            <a:r>
              <a:rPr lang="en-US" sz="2400" dirty="0" err="1" smtClean="0"/>
              <a:t>Membahas</a:t>
            </a:r>
            <a:r>
              <a:rPr lang="en-US" sz="2400" dirty="0" smtClean="0"/>
              <a:t> 7 </a:t>
            </a:r>
            <a:r>
              <a:rPr lang="en-US" sz="2400" dirty="0" err="1" smtClean="0"/>
              <a:t>Tahapan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Hypothetico</a:t>
            </a:r>
            <a:r>
              <a:rPr lang="en-US" sz="2400" i="1" dirty="0" smtClean="0"/>
              <a:t>-Deductive</a:t>
            </a:r>
            <a:endParaRPr lang="en-US" sz="24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3850"/>
            <a:ext cx="8677275" cy="5075238"/>
          </a:xfrm>
        </p:spPr>
        <p:txBody>
          <a:bodyPr/>
          <a:lstStyle/>
          <a:p>
            <a:r>
              <a:rPr lang="en-US" sz="2400" dirty="0" err="1" smtClean="0"/>
              <a:t>Riset</a:t>
            </a:r>
            <a:r>
              <a:rPr lang="en-US" sz="2400" dirty="0" smtClean="0"/>
              <a:t> </a:t>
            </a:r>
            <a:r>
              <a:rPr lang="en-US" sz="2400" dirty="0" err="1" smtClean="0"/>
              <a:t>sbg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terorganisasi</a:t>
            </a:r>
            <a:r>
              <a:rPr lang="en-US" sz="2400" dirty="0" smtClean="0"/>
              <a:t>, </a:t>
            </a:r>
            <a:r>
              <a:rPr lang="en-US" sz="2400" dirty="0" err="1" smtClean="0"/>
              <a:t>sistematik</a:t>
            </a:r>
            <a:r>
              <a:rPr lang="en-US" sz="2400" dirty="0" smtClean="0"/>
              <a:t>,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data, </a:t>
            </a:r>
            <a:r>
              <a:rPr lang="en-US" sz="2400" dirty="0" err="1" smtClean="0"/>
              <a:t>kritikal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obyektif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spesifik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penyelesaian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Riset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penyelesaian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tahapan-tahapan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logis</a:t>
            </a:r>
            <a:r>
              <a:rPr lang="en-US" sz="2400" dirty="0" smtClean="0"/>
              <a:t>, </a:t>
            </a:r>
            <a:r>
              <a:rPr lang="en-US" sz="2400" dirty="0" err="1" smtClean="0"/>
              <a:t>terorganisasi</a:t>
            </a:r>
            <a:r>
              <a:rPr lang="en-US" sz="2400" dirty="0" smtClean="0"/>
              <a:t>,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yang rigor </a:t>
            </a:r>
            <a:r>
              <a:rPr lang="en-US" sz="2400" dirty="0" err="1" smtClean="0"/>
              <a:t>utk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, </a:t>
            </a:r>
            <a:r>
              <a:rPr lang="en-US" sz="2400" dirty="0" err="1" smtClean="0"/>
              <a:t>mengu,pulkan</a:t>
            </a:r>
            <a:r>
              <a:rPr lang="en-US" sz="2400" dirty="0" smtClean="0"/>
              <a:t> data,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data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kesimpulan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Riset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/>
              <a:t>cenderung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obyektif</a:t>
            </a:r>
            <a:r>
              <a:rPr lang="en-US" sz="2400" dirty="0" smtClean="0"/>
              <a:t>,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manajer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.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peneltian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terapan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Pertanyaan</a:t>
            </a:r>
            <a:r>
              <a:rPr lang="en-US" sz="2400" dirty="0" smtClean="0"/>
              <a:t> :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kaku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langkah-langkah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1463" y="474663"/>
            <a:ext cx="7364412" cy="668337"/>
          </a:xfrm>
        </p:spPr>
        <p:txBody>
          <a:bodyPr/>
          <a:lstStyle/>
          <a:p>
            <a:r>
              <a:rPr lang="en-US" sz="4000"/>
              <a:t>Pengamatan Ilmiah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/>
          <a:lstStyle/>
          <a:p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Ilmiah</a:t>
            </a:r>
            <a:endParaRPr lang="en-US" dirty="0"/>
          </a:p>
          <a:p>
            <a:pPr lvl="1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Purposiveness</a:t>
            </a:r>
            <a:r>
              <a:rPr lang="en-US" i="1" dirty="0"/>
              <a:t>)</a:t>
            </a:r>
            <a:r>
              <a:rPr lang="en-US" i="1" dirty="0" smtClean="0"/>
              <a:t> </a:t>
            </a:r>
          </a:p>
          <a:p>
            <a:pPr lvl="1"/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i="1" dirty="0" smtClean="0"/>
              <a:t>(Rigor</a:t>
            </a:r>
            <a:r>
              <a:rPr lang="en-US" i="1" dirty="0"/>
              <a:t>)</a:t>
            </a:r>
            <a:r>
              <a:rPr lang="en-US" i="1" dirty="0" smtClean="0"/>
              <a:t> </a:t>
            </a:r>
          </a:p>
          <a:p>
            <a:pPr lvl="1"/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diuji</a:t>
            </a:r>
            <a:r>
              <a:rPr lang="en-US" dirty="0" smtClean="0"/>
              <a:t> </a:t>
            </a:r>
            <a:r>
              <a:rPr lang="en-US" i="1" dirty="0" smtClean="0"/>
              <a:t>(Testability</a:t>
            </a:r>
            <a:r>
              <a:rPr lang="en-US" i="1" dirty="0"/>
              <a:t>)</a:t>
            </a:r>
            <a:r>
              <a:rPr lang="en-US" i="1" dirty="0" smtClean="0"/>
              <a:t> </a:t>
            </a:r>
          </a:p>
          <a:p>
            <a:pPr lvl="1"/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diulang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Replicability</a:t>
            </a:r>
            <a:r>
              <a:rPr lang="en-US" i="1" dirty="0"/>
              <a:t>)</a:t>
            </a:r>
            <a:r>
              <a:rPr lang="en-US" i="1" dirty="0" smtClean="0"/>
              <a:t> </a:t>
            </a:r>
          </a:p>
          <a:p>
            <a:pPr lvl="1"/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dipercaya</a:t>
            </a:r>
            <a:r>
              <a:rPr lang="en-US" dirty="0" smtClean="0"/>
              <a:t> </a:t>
            </a:r>
            <a:r>
              <a:rPr lang="en-US" i="1" dirty="0" smtClean="0"/>
              <a:t>(Precision </a:t>
            </a:r>
            <a:r>
              <a:rPr lang="en-US" i="1" dirty="0"/>
              <a:t>and </a:t>
            </a:r>
            <a:r>
              <a:rPr lang="en-US" i="1" dirty="0" smtClean="0"/>
              <a:t>Confidence)</a:t>
            </a:r>
          </a:p>
          <a:p>
            <a:pPr lvl="1"/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i="1" dirty="0" smtClean="0"/>
              <a:t>(Objectivity</a:t>
            </a:r>
            <a:r>
              <a:rPr lang="en-US" i="1" dirty="0"/>
              <a:t>)</a:t>
            </a:r>
            <a:r>
              <a:rPr lang="en-US" i="1" dirty="0" smtClean="0"/>
              <a:t> </a:t>
            </a:r>
          </a:p>
          <a:p>
            <a:pPr lvl="1"/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Generalability</a:t>
            </a:r>
            <a:r>
              <a:rPr lang="en-US" i="1" dirty="0"/>
              <a:t>)</a:t>
            </a:r>
            <a:r>
              <a:rPr lang="en-US" i="1" dirty="0" smtClean="0"/>
              <a:t> </a:t>
            </a:r>
          </a:p>
          <a:p>
            <a:pPr lvl="1"/>
            <a:r>
              <a:rPr lang="en-US" dirty="0" err="1" smtClean="0"/>
              <a:t>Parsimoni</a:t>
            </a:r>
            <a:r>
              <a:rPr lang="en-US" dirty="0" smtClean="0"/>
              <a:t> </a:t>
            </a:r>
            <a:r>
              <a:rPr lang="en-US" i="1" dirty="0" smtClean="0"/>
              <a:t>(Parsimony)</a:t>
            </a:r>
            <a:endParaRPr lang="en-US" i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Hambatan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Melakukan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Ilmiah</a:t>
            </a:r>
            <a:r>
              <a:rPr lang="en-US" sz="3200" dirty="0" smtClean="0"/>
              <a:t> di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AKUNTANSI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3850"/>
            <a:ext cx="8220075" cy="5075238"/>
          </a:xfrm>
        </p:spPr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Tingkahlaku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yang 100 % </a:t>
            </a:r>
            <a:r>
              <a:rPr lang="en-US" dirty="0" err="1" smtClean="0"/>
              <a:t>ilmiah</a:t>
            </a:r>
            <a:endParaRPr lang="en-US" dirty="0" smtClean="0"/>
          </a:p>
          <a:p>
            <a:r>
              <a:rPr lang="en-US" dirty="0" err="1" smtClean="0"/>
              <a:t>Sulitnya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emosi</a:t>
            </a:r>
            <a:r>
              <a:rPr lang="en-US" dirty="0" smtClean="0"/>
              <a:t>,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endParaRPr lang="en-US" dirty="0" smtClean="0"/>
          </a:p>
          <a:p>
            <a:r>
              <a:rPr lang="en-US" dirty="0" err="1" smtClean="0"/>
              <a:t>Kesulitan</a:t>
            </a:r>
            <a:r>
              <a:rPr lang="en-US" dirty="0" smtClean="0"/>
              <a:t> : </a:t>
            </a:r>
            <a:r>
              <a:rPr lang="en-US" dirty="0" err="1" smtClean="0"/>
              <a:t>mengkuantitatifkan</a:t>
            </a:r>
            <a:r>
              <a:rPr lang="en-US" dirty="0" smtClean="0"/>
              <a:t> </a:t>
            </a:r>
            <a:r>
              <a:rPr lang="en-US" dirty="0" err="1" smtClean="0"/>
              <a:t>tingkahlaku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representatif</a:t>
            </a:r>
            <a:r>
              <a:rPr lang="en-US" dirty="0" smtClean="0"/>
              <a:t>, </a:t>
            </a:r>
            <a:r>
              <a:rPr lang="en-US" dirty="0" err="1" smtClean="0"/>
              <a:t>keterbatasan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mengeneralisasi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1463" y="188913"/>
            <a:ext cx="7364412" cy="952500"/>
          </a:xfrm>
        </p:spPr>
        <p:txBody>
          <a:bodyPr/>
          <a:lstStyle/>
          <a:p>
            <a:r>
              <a:rPr lang="en-US" sz="4000"/>
              <a:t>Bangunan Ilmu </a:t>
            </a:r>
            <a:br>
              <a:rPr lang="en-US" sz="4000"/>
            </a:br>
            <a:r>
              <a:rPr lang="en-US" sz="4000"/>
              <a:t>(Building Blocks of Science)</a:t>
            </a: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819400" y="1828800"/>
            <a:ext cx="1447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1">
                <a:latin typeface="Arial" charset="0"/>
              </a:rPr>
              <a:t>Pengamatan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4953000" y="1752600"/>
            <a:ext cx="1447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1">
                <a:latin typeface="Arial" charset="0"/>
              </a:rPr>
              <a:t>Identifikasi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Masalah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858000" y="2286000"/>
            <a:ext cx="2057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1">
                <a:latin typeface="Arial" charset="0"/>
              </a:rPr>
              <a:t>Kerangka Teori</a:t>
            </a:r>
            <a:r>
              <a:rPr lang="en-US" sz="1800">
                <a:latin typeface="Arial" charset="0"/>
              </a:rPr>
              <a:t>/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Asosiasi Jaringan</a:t>
            </a: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7162800" y="3581400"/>
            <a:ext cx="1447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1">
                <a:latin typeface="Arial" charset="0"/>
              </a:rPr>
              <a:t>Hipotesis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781800" y="4800600"/>
            <a:ext cx="2133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1">
                <a:latin typeface="Arial" charset="0"/>
              </a:rPr>
              <a:t>Konstruk/Konsep/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Definisi Operasional</a:t>
            </a: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5257800" y="5715000"/>
            <a:ext cx="1447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1">
                <a:latin typeface="Arial" charset="0"/>
              </a:rPr>
              <a:t>Rancangan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Penelitian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3276600" y="5638800"/>
            <a:ext cx="1524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1">
                <a:latin typeface="Arial" charset="0"/>
              </a:rPr>
              <a:t>Pengumpulan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Data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066800" y="5638800"/>
            <a:ext cx="1524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1">
                <a:latin typeface="Arial" charset="0"/>
              </a:rPr>
              <a:t>Analisis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Data</a:t>
            </a:r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381000" y="4267200"/>
            <a:ext cx="1447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 b="1">
                <a:latin typeface="Arial" charset="0"/>
              </a:rPr>
              <a:t>Interpretasi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Data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304800" y="2590800"/>
            <a:ext cx="21336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buFontTx/>
              <a:buChar char="•"/>
            </a:pPr>
            <a:r>
              <a:rPr lang="en-US" sz="1800" b="1">
                <a:latin typeface="Arial" charset="0"/>
              </a:rPr>
              <a:t>Pembaruan Teori</a:t>
            </a:r>
            <a:r>
              <a:rPr lang="en-US" sz="1800">
                <a:latin typeface="Arial" charset="0"/>
              </a:rPr>
              <a:t> 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(Penelitian Dasar)</a:t>
            </a:r>
          </a:p>
          <a:p>
            <a:pPr algn="ctr" eaLnBrk="1" hangingPunct="1">
              <a:buFontTx/>
              <a:buChar char="•"/>
            </a:pPr>
            <a:r>
              <a:rPr lang="en-US" sz="1800" b="1">
                <a:latin typeface="Arial" charset="0"/>
              </a:rPr>
              <a:t>Penerapan 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(Penelitian Terapan)</a:t>
            </a:r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V="1">
            <a:off x="1447800" y="21336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4191000" y="2057400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6400800" y="2133600"/>
            <a:ext cx="1371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7924800" y="3048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7848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6705600" y="55626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 flipH="1">
            <a:off x="4800600" y="609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2667000" y="601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H="1" flipV="1">
            <a:off x="1066800" y="51054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 flipV="1">
            <a:off x="990600" y="3810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819400" y="3124200"/>
            <a:ext cx="3886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 err="1">
                <a:latin typeface="Arial" charset="0"/>
              </a:rPr>
              <a:t>Metode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Ilmiah</a:t>
            </a:r>
            <a:endParaRPr lang="en-US" sz="2800" b="1" dirty="0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Deduktif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Induktif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Gabungan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Keduanya</a:t>
            </a:r>
            <a:endParaRPr lang="en-US" sz="2800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0" grpId="0" animBg="1"/>
      <p:bldP spid="6151" grpId="0" animBg="1"/>
      <p:bldP spid="6153" grpId="0" animBg="1"/>
      <p:bldP spid="6154" grpId="0" animBg="1"/>
      <p:bldP spid="6155" grpId="0" animBg="1"/>
      <p:bldP spid="6156" grpId="0" animBg="1"/>
      <p:bldP spid="6158" grpId="0" animBg="1"/>
      <p:bldP spid="6159" grpId="0" animBg="1"/>
      <p:bldP spid="6160" grpId="0" animBg="1"/>
      <p:bldP spid="6161" grpId="0" animBg="1"/>
      <p:bldP spid="6162" grpId="0" animBg="1"/>
      <p:bldP spid="6163" grpId="0" animBg="1"/>
      <p:bldP spid="6164" grpId="0" animBg="1"/>
      <p:bldP spid="6165" grpId="0" animBg="1"/>
      <p:bldP spid="6166" grpId="0" animBg="1"/>
      <p:bldP spid="6167" grpId="0" animBg="1"/>
      <p:bldP spid="6169" grpId="0" animBg="1"/>
      <p:bldP spid="6170" grpId="0" animBg="1"/>
      <p:bldP spid="6171" grpId="0" animBg="1"/>
      <p:bldP spid="61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1463" y="533400"/>
            <a:ext cx="7364412" cy="668338"/>
          </a:xfrm>
        </p:spPr>
        <p:txBody>
          <a:bodyPr/>
          <a:lstStyle/>
          <a:p>
            <a:r>
              <a:rPr lang="en-US" sz="4000"/>
              <a:t>Metode </a:t>
            </a:r>
            <a:r>
              <a:rPr lang="en-US" sz="4000" i="1"/>
              <a:t>Hypothetico-Deduktif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err="1"/>
              <a:t>Proses</a:t>
            </a:r>
            <a:r>
              <a:rPr lang="en-US" sz="2800" b="1" dirty="0"/>
              <a:t> 7 </a:t>
            </a:r>
            <a:r>
              <a:rPr lang="en-US" sz="2800" b="1" dirty="0" err="1"/>
              <a:t>Tahap</a:t>
            </a:r>
            <a:r>
              <a:rPr lang="en-US" sz="2800" dirty="0"/>
              <a:t> :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Pengamatan</a:t>
            </a:r>
            <a:r>
              <a:rPr lang="en-US" sz="2800" dirty="0"/>
              <a:t> (</a:t>
            </a:r>
            <a:r>
              <a:rPr lang="en-US" sz="2800" i="1" dirty="0"/>
              <a:t>Observation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Pengumpulan</a:t>
            </a:r>
            <a:r>
              <a:rPr lang="en-US" sz="2800" dirty="0"/>
              <a:t> data </a:t>
            </a:r>
            <a:r>
              <a:rPr lang="en-US" sz="2800" dirty="0" err="1"/>
              <a:t>awal</a:t>
            </a:r>
            <a:r>
              <a:rPr lang="en-US" sz="2800" dirty="0"/>
              <a:t> (</a:t>
            </a:r>
            <a:r>
              <a:rPr lang="en-US" sz="2800" i="1" dirty="0"/>
              <a:t>Preliminary information gathering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Perumusan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(</a:t>
            </a:r>
            <a:r>
              <a:rPr lang="en-US" sz="2800" i="1" dirty="0"/>
              <a:t>Theory formulation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Perumusan</a:t>
            </a:r>
            <a:r>
              <a:rPr lang="en-US" sz="2800" dirty="0"/>
              <a:t> </a:t>
            </a:r>
            <a:r>
              <a:rPr lang="en-US" sz="2800" dirty="0" err="1"/>
              <a:t>hipotesis</a:t>
            </a:r>
            <a:r>
              <a:rPr lang="en-US" sz="2800" dirty="0"/>
              <a:t> (</a:t>
            </a:r>
            <a:r>
              <a:rPr lang="en-US" sz="2800" i="1" dirty="0"/>
              <a:t>Hypothesizing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Pengumpulan</a:t>
            </a:r>
            <a:r>
              <a:rPr lang="en-US" sz="2800" dirty="0"/>
              <a:t> data </a:t>
            </a:r>
            <a:r>
              <a:rPr lang="en-US" sz="2800" dirty="0" err="1"/>
              <a:t>lanjutan</a:t>
            </a:r>
            <a:r>
              <a:rPr lang="en-US" sz="2800" dirty="0"/>
              <a:t> (</a:t>
            </a:r>
            <a:r>
              <a:rPr lang="en-US" sz="2800" i="1" dirty="0"/>
              <a:t>Further scientific data collection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Analisis</a:t>
            </a:r>
            <a:r>
              <a:rPr lang="en-US" sz="2800" dirty="0"/>
              <a:t> Data (</a:t>
            </a:r>
            <a:r>
              <a:rPr lang="en-US" sz="2800" i="1" dirty="0"/>
              <a:t>Data Analysis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Deduksi</a:t>
            </a:r>
            <a:r>
              <a:rPr lang="en-US" sz="2800" dirty="0"/>
              <a:t> (</a:t>
            </a:r>
            <a:r>
              <a:rPr lang="en-US" sz="2800" i="1" dirty="0"/>
              <a:t>Deduction</a:t>
            </a:r>
            <a:r>
              <a:rPr lang="en-US" sz="2800" dirty="0" smtClean="0"/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(</a:t>
            </a:r>
            <a:r>
              <a:rPr lang="en-US" sz="2000" b="1" dirty="0" err="1" smtClean="0"/>
              <a:t>Catatan</a:t>
            </a:r>
            <a:r>
              <a:rPr lang="en-US" sz="2000" dirty="0" smtClean="0"/>
              <a:t> : </a:t>
            </a:r>
            <a:r>
              <a:rPr lang="en-US" sz="2000" dirty="0" err="1" smtClean="0"/>
              <a:t>Pelajari</a:t>
            </a:r>
            <a:r>
              <a:rPr lang="en-US" sz="2000" dirty="0" smtClean="0"/>
              <a:t> </a:t>
            </a:r>
            <a:r>
              <a:rPr lang="en-US" sz="2000" dirty="0" err="1" smtClean="0"/>
              <a:t>Kasus</a:t>
            </a:r>
            <a:r>
              <a:rPr lang="en-US" sz="2000" dirty="0" smtClean="0"/>
              <a:t> (1) </a:t>
            </a:r>
            <a:r>
              <a:rPr lang="en-US" sz="2000" i="1" dirty="0" smtClean="0"/>
              <a:t>The CIO Dilemma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Kasus</a:t>
            </a:r>
            <a:r>
              <a:rPr lang="en-US" sz="2000" dirty="0" smtClean="0"/>
              <a:t> (2) </a:t>
            </a:r>
            <a:r>
              <a:rPr lang="en-US" sz="2000" i="1" dirty="0" smtClean="0"/>
              <a:t>Unintended </a:t>
            </a:r>
            <a:r>
              <a:rPr lang="en-US" sz="2000" i="1" dirty="0" err="1" smtClean="0"/>
              <a:t>Consequencies</a:t>
            </a:r>
            <a:r>
              <a:rPr lang="en-US" sz="2000" i="1" dirty="0" smtClean="0"/>
              <a:t> of Budget Cut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305</TotalTime>
  <Words>615</Words>
  <Application>Microsoft Office PowerPoint</Application>
  <PresentationFormat>On-screen Show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Angles</vt:lpstr>
      <vt:lpstr>Karsam Sunaryo,SE.,MAk.,Ak.,QMSA.</vt:lpstr>
      <vt:lpstr>Pengamatan Ilmiah </vt:lpstr>
      <vt:lpstr>Topik Bahasan</vt:lpstr>
      <vt:lpstr>Tujuan Pembelajaran</vt:lpstr>
      <vt:lpstr>Pengantar</vt:lpstr>
      <vt:lpstr>Pengamatan Ilmiah</vt:lpstr>
      <vt:lpstr>Hambatan dalam Melakukan Penelitian Ilmiah di Bidang AKUNTANSI</vt:lpstr>
      <vt:lpstr>Bangunan Ilmu  (Building Blocks of Science)</vt:lpstr>
      <vt:lpstr>Metode Hypothetico-Deduktif</vt:lpstr>
      <vt:lpstr>Jenis Penelitian Lainnya</vt:lpstr>
      <vt:lpstr>Teknologi Komputer  dan Penelitian Bisnis</vt:lpstr>
      <vt:lpstr>Perkembangan Aplikasi Bisnis pada Personal Computer</vt:lpstr>
      <vt:lpstr>Peran Sistem Informasi dalam Keputusan Manajerial</vt:lpstr>
    </vt:vector>
  </TitlesOfParts>
  <Company>bppt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Metode Penelitian</dc:title>
  <dc:creator>muchdie</dc:creator>
  <cp:lastModifiedBy>User</cp:lastModifiedBy>
  <cp:revision>18</cp:revision>
  <dcterms:created xsi:type="dcterms:W3CDTF">2007-01-04T07:20:48Z</dcterms:created>
  <dcterms:modified xsi:type="dcterms:W3CDTF">2015-01-22T18:55:15Z</dcterms:modified>
</cp:coreProperties>
</file>