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49"/>
  </p:notesMasterIdLst>
  <p:sldIdLst>
    <p:sldId id="256" r:id="rId2"/>
    <p:sldId id="257" r:id="rId3"/>
    <p:sldId id="260" r:id="rId4"/>
    <p:sldId id="261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58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7" r:id="rId37"/>
    <p:sldId id="298" r:id="rId38"/>
    <p:sldId id="296" r:id="rId39"/>
    <p:sldId id="301" r:id="rId40"/>
    <p:sldId id="291" r:id="rId41"/>
    <p:sldId id="292" r:id="rId42"/>
    <p:sldId id="293" r:id="rId43"/>
    <p:sldId id="294" r:id="rId44"/>
    <p:sldId id="295" r:id="rId45"/>
    <p:sldId id="302" r:id="rId46"/>
    <p:sldId id="303" r:id="rId47"/>
    <p:sldId id="304" r:id="rId48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520191-0228-439B-9F07-0835C9738BB4}" type="datetimeFigureOut">
              <a:rPr lang="id-ID" smtClean="0"/>
              <a:t>07/08/2014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1F347A-2921-483A-8DA7-4F76CA8433B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1917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F347A-2921-483A-8DA7-4F76CA8433B0}" type="slidenum">
              <a:rPr lang="id-ID" smtClean="0"/>
              <a:t>26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48681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4F2AB-664C-4188-B74A-67EFC087E812}" type="datetimeFigureOut">
              <a:rPr lang="id-ID" smtClean="0"/>
              <a:t>07/08/2014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06403-D74E-44CF-8F58-65CB0B3616B1}" type="slidenum">
              <a:rPr lang="id-ID" smtClean="0"/>
              <a:t>‹#›</a:t>
            </a:fld>
            <a:endParaRPr lang="id-ID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4F2AB-664C-4188-B74A-67EFC087E812}" type="datetimeFigureOut">
              <a:rPr lang="id-ID" smtClean="0"/>
              <a:t>07/08/2014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06403-D74E-44CF-8F58-65CB0B3616B1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4F2AB-664C-4188-B74A-67EFC087E812}" type="datetimeFigureOut">
              <a:rPr lang="id-ID" smtClean="0"/>
              <a:t>07/08/2014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06403-D74E-44CF-8F58-65CB0B3616B1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4F2AB-664C-4188-B74A-67EFC087E812}" type="datetimeFigureOut">
              <a:rPr lang="id-ID" smtClean="0"/>
              <a:t>07/08/2014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06403-D74E-44CF-8F58-65CB0B3616B1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4F2AB-664C-4188-B74A-67EFC087E812}" type="datetimeFigureOut">
              <a:rPr lang="id-ID" smtClean="0"/>
              <a:t>07/08/2014</a:t>
            </a:fld>
            <a:endParaRPr lang="id-ID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06403-D74E-44CF-8F58-65CB0B3616B1}" type="slidenum">
              <a:rPr lang="id-ID" smtClean="0"/>
              <a:t>‹#›</a:t>
            </a:fld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4F2AB-664C-4188-B74A-67EFC087E812}" type="datetimeFigureOut">
              <a:rPr lang="id-ID" smtClean="0"/>
              <a:t>07/08/2014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06403-D74E-44CF-8F58-65CB0B3616B1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4F2AB-664C-4188-B74A-67EFC087E812}" type="datetimeFigureOut">
              <a:rPr lang="id-ID" smtClean="0"/>
              <a:t>07/08/2014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06403-D74E-44CF-8F58-65CB0B3616B1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4F2AB-664C-4188-B74A-67EFC087E812}" type="datetimeFigureOut">
              <a:rPr lang="id-ID" smtClean="0"/>
              <a:t>07/08/2014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06403-D74E-44CF-8F58-65CB0B3616B1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4F2AB-664C-4188-B74A-67EFC087E812}" type="datetimeFigureOut">
              <a:rPr lang="id-ID" smtClean="0"/>
              <a:t>07/08/2014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06403-D74E-44CF-8F58-65CB0B3616B1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4F2AB-664C-4188-B74A-67EFC087E812}" type="datetimeFigureOut">
              <a:rPr lang="id-ID" smtClean="0"/>
              <a:t>07/08/2014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06403-D74E-44CF-8F58-65CB0B3616B1}" type="slidenum">
              <a:rPr lang="id-ID" smtClean="0"/>
              <a:t>‹#›</a:t>
            </a:fld>
            <a:endParaRPr lang="id-ID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4F2AB-664C-4188-B74A-67EFC087E812}" type="datetimeFigureOut">
              <a:rPr lang="id-ID" smtClean="0"/>
              <a:t>07/08/2014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06403-D74E-44CF-8F58-65CB0B3616B1}" type="slidenum">
              <a:rPr lang="id-ID" smtClean="0"/>
              <a:t>‹#›</a:t>
            </a:fld>
            <a:endParaRPr lang="id-ID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CE4F2AB-664C-4188-B74A-67EFC087E812}" type="datetimeFigureOut">
              <a:rPr lang="id-ID" smtClean="0"/>
              <a:t>07/08/2014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4D06403-D74E-44CF-8F58-65CB0B3616B1}" type="slidenum">
              <a:rPr lang="id-ID" smtClean="0"/>
              <a:t>‹#›</a:t>
            </a:fld>
            <a:endParaRPr lang="id-ID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667000"/>
            <a:ext cx="4419600" cy="1447927"/>
          </a:xfrm>
        </p:spPr>
        <p:txBody>
          <a:bodyPr>
            <a:noAutofit/>
          </a:bodyPr>
          <a:lstStyle/>
          <a:p>
            <a:r>
              <a:rPr lang="en-US" sz="4400" dirty="0" err="1" smtClean="0"/>
              <a:t>Pengujian</a:t>
            </a:r>
            <a:r>
              <a:rPr lang="en-US" sz="4400" dirty="0" smtClean="0"/>
              <a:t> </a:t>
            </a:r>
            <a:r>
              <a:rPr lang="en-US" sz="4400" dirty="0" err="1" smtClean="0"/>
              <a:t>Subtanstif</a:t>
            </a:r>
            <a:r>
              <a:rPr lang="en-US" sz="4400" dirty="0" smtClean="0"/>
              <a:t> </a:t>
            </a:r>
            <a:br>
              <a:rPr lang="en-US" sz="4400" dirty="0" smtClean="0"/>
            </a:br>
            <a:r>
              <a:rPr lang="en-US" sz="4400" dirty="0" err="1" smtClean="0"/>
              <a:t>Piutang</a:t>
            </a:r>
            <a:r>
              <a:rPr lang="en-US" sz="4400" dirty="0" smtClean="0"/>
              <a:t> Usaha</a:t>
            </a:r>
            <a:endParaRPr lang="id-ID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038600"/>
            <a:ext cx="4419600" cy="1066800"/>
          </a:xfrm>
        </p:spPr>
        <p:txBody>
          <a:bodyPr>
            <a:normAutofit/>
          </a:bodyPr>
          <a:lstStyle/>
          <a:p>
            <a:r>
              <a:rPr lang="en-US" dirty="0" err="1" smtClean="0"/>
              <a:t>Pertemuan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– 5</a:t>
            </a:r>
          </a:p>
          <a:p>
            <a:r>
              <a:rPr lang="en-US" dirty="0" err="1" smtClean="0"/>
              <a:t>Pengauditan</a:t>
            </a:r>
            <a:r>
              <a:rPr lang="en-US" dirty="0" smtClean="0"/>
              <a:t> 2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23353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dirty="0" err="1" smtClean="0"/>
              <a:t>Prinsip</a:t>
            </a:r>
            <a:r>
              <a:rPr lang="en-US" sz="4800" dirty="0" smtClean="0"/>
              <a:t> </a:t>
            </a:r>
            <a:r>
              <a:rPr lang="en-US" sz="4800" dirty="0" err="1" smtClean="0"/>
              <a:t>Akuntansi</a:t>
            </a:r>
            <a:r>
              <a:rPr lang="en-US" sz="4800" dirty="0" smtClean="0"/>
              <a:t> </a:t>
            </a:r>
            <a:r>
              <a:rPr lang="en-US" sz="4800" dirty="0" err="1" smtClean="0"/>
              <a:t>Piutang</a:t>
            </a:r>
            <a:r>
              <a:rPr lang="en-US" sz="4800" dirty="0" smtClean="0"/>
              <a:t> Usaha</a:t>
            </a:r>
            <a:endParaRPr lang="id-ID" sz="4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57400"/>
            <a:ext cx="76962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8203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dirty="0" err="1" smtClean="0"/>
              <a:t>Prinsip</a:t>
            </a:r>
            <a:r>
              <a:rPr lang="en-US" sz="4800" dirty="0" smtClean="0"/>
              <a:t> </a:t>
            </a:r>
            <a:r>
              <a:rPr lang="en-US" sz="4800" dirty="0" err="1" smtClean="0"/>
              <a:t>Akuntansi</a:t>
            </a:r>
            <a:r>
              <a:rPr lang="en-US" sz="4800" dirty="0" smtClean="0"/>
              <a:t> </a:t>
            </a:r>
            <a:r>
              <a:rPr lang="en-US" sz="4800" dirty="0" err="1" smtClean="0"/>
              <a:t>Piutang</a:t>
            </a:r>
            <a:r>
              <a:rPr lang="en-US" sz="4800" dirty="0" smtClean="0"/>
              <a:t> Usaha</a:t>
            </a:r>
            <a:endParaRPr lang="id-ID" sz="4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764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0839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dirty="0" err="1" smtClean="0"/>
              <a:t>Tujuan</a:t>
            </a:r>
            <a:r>
              <a:rPr lang="en-US" sz="4800" dirty="0" smtClean="0"/>
              <a:t> Audit </a:t>
            </a:r>
            <a:r>
              <a:rPr lang="en-US" sz="4800" dirty="0" err="1" smtClean="0"/>
              <a:t>Saldo</a:t>
            </a:r>
            <a:r>
              <a:rPr lang="en-US" sz="4800" dirty="0" smtClean="0"/>
              <a:t> – </a:t>
            </a:r>
            <a:r>
              <a:rPr lang="en-US" sz="4800" dirty="0" err="1" smtClean="0"/>
              <a:t>Terkait</a:t>
            </a:r>
            <a:r>
              <a:rPr lang="en-US" sz="4800" dirty="0" smtClean="0"/>
              <a:t> </a:t>
            </a:r>
            <a:r>
              <a:rPr lang="en-US" sz="4800" dirty="0" err="1" smtClean="0"/>
              <a:t>Piutang</a:t>
            </a:r>
            <a:r>
              <a:rPr lang="en-US" sz="4800" dirty="0" smtClean="0"/>
              <a:t> Usaha</a:t>
            </a:r>
            <a:endParaRPr lang="id-ID" sz="4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05000"/>
            <a:ext cx="75438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7000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dirty="0" err="1" smtClean="0"/>
              <a:t>Tujuan</a:t>
            </a:r>
            <a:r>
              <a:rPr lang="en-US" sz="4800" dirty="0" smtClean="0"/>
              <a:t> Audit </a:t>
            </a:r>
            <a:r>
              <a:rPr lang="en-US" sz="4800" dirty="0" err="1" smtClean="0"/>
              <a:t>Saldo</a:t>
            </a:r>
            <a:r>
              <a:rPr lang="en-US" sz="4800" dirty="0" smtClean="0"/>
              <a:t> – </a:t>
            </a:r>
            <a:r>
              <a:rPr lang="en-US" sz="4800" dirty="0" err="1" smtClean="0"/>
              <a:t>Terkait</a:t>
            </a:r>
            <a:r>
              <a:rPr lang="en-US" sz="4800" dirty="0" smtClean="0"/>
              <a:t> </a:t>
            </a:r>
            <a:r>
              <a:rPr lang="en-US" sz="4800" dirty="0" err="1" smtClean="0"/>
              <a:t>Piutang</a:t>
            </a:r>
            <a:r>
              <a:rPr lang="en-US" sz="4800" dirty="0" smtClean="0"/>
              <a:t> Usaha</a:t>
            </a:r>
            <a:endParaRPr lang="id-ID" sz="48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80772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63256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dirty="0" err="1" smtClean="0"/>
              <a:t>Tujuan</a:t>
            </a:r>
            <a:r>
              <a:rPr lang="en-US" sz="4800" dirty="0" smtClean="0"/>
              <a:t> </a:t>
            </a:r>
            <a:r>
              <a:rPr lang="en-US" sz="4800" dirty="0" err="1" smtClean="0"/>
              <a:t>Pengujian</a:t>
            </a:r>
            <a:r>
              <a:rPr lang="en-US" sz="4800" dirty="0" smtClean="0"/>
              <a:t> </a:t>
            </a:r>
            <a:r>
              <a:rPr lang="en-US" sz="4800" dirty="0" err="1" smtClean="0"/>
              <a:t>Substantif</a:t>
            </a:r>
            <a:r>
              <a:rPr lang="en-US" sz="4800" dirty="0" smtClean="0"/>
              <a:t> </a:t>
            </a:r>
            <a:r>
              <a:rPr lang="en-US" sz="4800" dirty="0" err="1" smtClean="0"/>
              <a:t>Pada</a:t>
            </a:r>
            <a:r>
              <a:rPr lang="en-US" sz="4800" dirty="0" smtClean="0"/>
              <a:t> </a:t>
            </a:r>
            <a:r>
              <a:rPr lang="en-US" sz="4800" dirty="0" err="1" smtClean="0"/>
              <a:t>Piutang</a:t>
            </a:r>
            <a:r>
              <a:rPr lang="en-US" sz="4800" dirty="0" smtClean="0"/>
              <a:t> Usaha</a:t>
            </a:r>
            <a:endParaRPr lang="id-ID" sz="48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28800"/>
            <a:ext cx="7924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46821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dirty="0" err="1" smtClean="0"/>
              <a:t>Tujuan</a:t>
            </a:r>
            <a:r>
              <a:rPr lang="en-US" sz="4800" dirty="0" smtClean="0"/>
              <a:t> </a:t>
            </a:r>
            <a:r>
              <a:rPr lang="en-US" sz="4800" dirty="0" err="1" smtClean="0"/>
              <a:t>Pengujian</a:t>
            </a:r>
            <a:r>
              <a:rPr lang="en-US" sz="4800" dirty="0" smtClean="0"/>
              <a:t> </a:t>
            </a:r>
            <a:r>
              <a:rPr lang="en-US" sz="4800" dirty="0" err="1" smtClean="0"/>
              <a:t>Substantif</a:t>
            </a:r>
            <a:r>
              <a:rPr lang="en-US" sz="4800" dirty="0" smtClean="0"/>
              <a:t> </a:t>
            </a:r>
            <a:r>
              <a:rPr lang="en-US" sz="4800" dirty="0" err="1" smtClean="0"/>
              <a:t>Pada</a:t>
            </a:r>
            <a:r>
              <a:rPr lang="en-US" sz="4800" dirty="0" smtClean="0"/>
              <a:t> </a:t>
            </a:r>
            <a:r>
              <a:rPr lang="en-US" sz="4800" dirty="0" err="1" smtClean="0"/>
              <a:t>Piutang</a:t>
            </a:r>
            <a:r>
              <a:rPr lang="en-US" sz="4800" dirty="0" smtClean="0"/>
              <a:t> Usaha</a:t>
            </a:r>
            <a:endParaRPr lang="id-ID" sz="48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0"/>
            <a:ext cx="8153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15374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dirty="0" err="1" smtClean="0"/>
              <a:t>Tujuan</a:t>
            </a:r>
            <a:r>
              <a:rPr lang="en-US" sz="4800" dirty="0" smtClean="0"/>
              <a:t> </a:t>
            </a:r>
            <a:r>
              <a:rPr lang="en-US" sz="4800" dirty="0" err="1" smtClean="0"/>
              <a:t>Pengujian</a:t>
            </a:r>
            <a:r>
              <a:rPr lang="en-US" sz="4800" dirty="0" smtClean="0"/>
              <a:t> </a:t>
            </a:r>
            <a:r>
              <a:rPr lang="en-US" sz="4800" dirty="0" err="1" smtClean="0"/>
              <a:t>Substantif</a:t>
            </a:r>
            <a:r>
              <a:rPr lang="en-US" sz="4800" dirty="0" smtClean="0"/>
              <a:t> </a:t>
            </a:r>
            <a:r>
              <a:rPr lang="en-US" sz="4800" dirty="0" err="1" smtClean="0"/>
              <a:t>Pada</a:t>
            </a:r>
            <a:r>
              <a:rPr lang="en-US" sz="4800" dirty="0" smtClean="0"/>
              <a:t> </a:t>
            </a:r>
            <a:r>
              <a:rPr lang="en-US" sz="4800" dirty="0" err="1" smtClean="0"/>
              <a:t>Piutang</a:t>
            </a:r>
            <a:r>
              <a:rPr lang="en-US" sz="4800" dirty="0" smtClean="0"/>
              <a:t> Usaha</a:t>
            </a:r>
            <a:endParaRPr lang="id-ID" sz="48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28800"/>
            <a:ext cx="8001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36381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dirty="0" smtClean="0"/>
              <a:t>Program </a:t>
            </a:r>
            <a:r>
              <a:rPr lang="en-US" sz="4800" dirty="0" err="1" smtClean="0"/>
              <a:t>Pengujian</a:t>
            </a:r>
            <a:r>
              <a:rPr lang="en-US" sz="4800" dirty="0" smtClean="0"/>
              <a:t> </a:t>
            </a:r>
            <a:r>
              <a:rPr lang="en-US" sz="4800" dirty="0" err="1" smtClean="0"/>
              <a:t>Substantif</a:t>
            </a:r>
            <a:r>
              <a:rPr lang="en-US" sz="4800" dirty="0" smtClean="0"/>
              <a:t> </a:t>
            </a:r>
            <a:r>
              <a:rPr lang="en-US" sz="4800" dirty="0" err="1" smtClean="0"/>
              <a:t>Pada</a:t>
            </a:r>
            <a:r>
              <a:rPr lang="en-US" sz="4800" dirty="0" smtClean="0"/>
              <a:t> </a:t>
            </a:r>
            <a:r>
              <a:rPr lang="en-US" sz="4800" dirty="0" err="1" smtClean="0"/>
              <a:t>Piutang</a:t>
            </a:r>
            <a:r>
              <a:rPr lang="en-US" sz="4800" dirty="0" smtClean="0"/>
              <a:t> Usaha</a:t>
            </a:r>
            <a:endParaRPr lang="id-ID" sz="48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7696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56534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dirty="0" err="1" smtClean="0"/>
              <a:t>Metodologi</a:t>
            </a:r>
            <a:r>
              <a:rPr lang="en-US" sz="4800" dirty="0" smtClean="0"/>
              <a:t> </a:t>
            </a:r>
            <a:r>
              <a:rPr lang="en-US" sz="4800" dirty="0" err="1" smtClean="0"/>
              <a:t>Desain</a:t>
            </a:r>
            <a:r>
              <a:rPr lang="en-US" sz="4800" dirty="0" smtClean="0"/>
              <a:t> </a:t>
            </a:r>
            <a:r>
              <a:rPr lang="en-US" sz="4800" dirty="0" err="1" smtClean="0"/>
              <a:t>Pengujian</a:t>
            </a:r>
            <a:r>
              <a:rPr lang="en-US" sz="4800" dirty="0" smtClean="0"/>
              <a:t> </a:t>
            </a:r>
            <a:r>
              <a:rPr lang="en-US" sz="4800" dirty="0" err="1" smtClean="0"/>
              <a:t>Saldo</a:t>
            </a:r>
            <a:r>
              <a:rPr lang="en-US" sz="4800" dirty="0" smtClean="0"/>
              <a:t> </a:t>
            </a:r>
            <a:r>
              <a:rPr lang="en-US" sz="4800" dirty="0" err="1" smtClean="0"/>
              <a:t>Rinci</a:t>
            </a:r>
            <a:r>
              <a:rPr lang="en-US" sz="4800" dirty="0" smtClean="0"/>
              <a:t> </a:t>
            </a:r>
            <a:r>
              <a:rPr lang="en-US" sz="4800" dirty="0" err="1" smtClean="0"/>
              <a:t>Piutang</a:t>
            </a:r>
            <a:r>
              <a:rPr lang="en-US" sz="4800" dirty="0" smtClean="0"/>
              <a:t> Usaha</a:t>
            </a:r>
            <a:endParaRPr lang="id-ID" sz="48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0"/>
            <a:ext cx="8153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12740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dirty="0" err="1" smtClean="0"/>
              <a:t>Metodologi</a:t>
            </a:r>
            <a:r>
              <a:rPr lang="en-US" sz="4800" dirty="0" smtClean="0"/>
              <a:t> </a:t>
            </a:r>
            <a:r>
              <a:rPr lang="en-US" sz="4800" dirty="0" err="1" smtClean="0"/>
              <a:t>Desain</a:t>
            </a:r>
            <a:r>
              <a:rPr lang="en-US" sz="4800" dirty="0" smtClean="0"/>
              <a:t> </a:t>
            </a:r>
            <a:r>
              <a:rPr lang="en-US" sz="4800" dirty="0" err="1" smtClean="0"/>
              <a:t>Pengujian</a:t>
            </a:r>
            <a:r>
              <a:rPr lang="en-US" sz="4800" dirty="0" smtClean="0"/>
              <a:t> </a:t>
            </a:r>
            <a:r>
              <a:rPr lang="en-US" sz="4800" dirty="0" err="1" smtClean="0"/>
              <a:t>Saldo</a:t>
            </a:r>
            <a:r>
              <a:rPr lang="en-US" sz="4800" dirty="0" smtClean="0"/>
              <a:t> </a:t>
            </a:r>
            <a:r>
              <a:rPr lang="en-US" sz="4800" dirty="0" err="1" smtClean="0"/>
              <a:t>Rinci</a:t>
            </a:r>
            <a:r>
              <a:rPr lang="en-US" sz="4800" dirty="0" smtClean="0"/>
              <a:t> </a:t>
            </a:r>
            <a:r>
              <a:rPr lang="en-US" sz="4800" dirty="0" err="1" smtClean="0"/>
              <a:t>Piutang</a:t>
            </a:r>
            <a:r>
              <a:rPr lang="en-US" sz="4800" dirty="0" smtClean="0"/>
              <a:t> Usaha</a:t>
            </a:r>
            <a:endParaRPr lang="id-ID" sz="48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8229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6467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err="1" smtClean="0"/>
              <a:t>Deskripsi</a:t>
            </a:r>
            <a:r>
              <a:rPr lang="en-US" sz="4800" dirty="0" smtClean="0"/>
              <a:t> </a:t>
            </a:r>
            <a:r>
              <a:rPr lang="en-US" sz="4800" dirty="0" err="1" smtClean="0"/>
              <a:t>Piutang</a:t>
            </a:r>
            <a:endParaRPr lang="id-ID" sz="4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85917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dirty="0" err="1" smtClean="0"/>
              <a:t>Metodologi</a:t>
            </a:r>
            <a:r>
              <a:rPr lang="en-US" sz="4800" dirty="0" smtClean="0"/>
              <a:t> </a:t>
            </a:r>
            <a:r>
              <a:rPr lang="en-US" sz="4800" dirty="0" err="1" smtClean="0"/>
              <a:t>Desain</a:t>
            </a:r>
            <a:r>
              <a:rPr lang="en-US" sz="4800" dirty="0" smtClean="0"/>
              <a:t> </a:t>
            </a:r>
            <a:r>
              <a:rPr lang="en-US" sz="4800" dirty="0" err="1" smtClean="0"/>
              <a:t>Pengujian</a:t>
            </a:r>
            <a:r>
              <a:rPr lang="en-US" sz="4800" dirty="0" smtClean="0"/>
              <a:t> </a:t>
            </a:r>
            <a:r>
              <a:rPr lang="en-US" sz="4800" dirty="0" err="1" smtClean="0"/>
              <a:t>Saldo</a:t>
            </a:r>
            <a:r>
              <a:rPr lang="en-US" sz="4800" dirty="0" smtClean="0"/>
              <a:t> </a:t>
            </a:r>
            <a:r>
              <a:rPr lang="en-US" sz="4800" dirty="0" err="1" smtClean="0"/>
              <a:t>Rinci</a:t>
            </a:r>
            <a:r>
              <a:rPr lang="en-US" sz="4800" dirty="0" smtClean="0"/>
              <a:t> </a:t>
            </a:r>
            <a:r>
              <a:rPr lang="en-US" sz="4800" dirty="0" err="1" smtClean="0"/>
              <a:t>Piutang</a:t>
            </a:r>
            <a:r>
              <a:rPr lang="en-US" sz="4800" dirty="0" smtClean="0"/>
              <a:t> Usaha</a:t>
            </a:r>
            <a:endParaRPr lang="id-ID" sz="48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8305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99573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dirty="0" err="1" smtClean="0"/>
              <a:t>Metodologi</a:t>
            </a:r>
            <a:r>
              <a:rPr lang="en-US" sz="4800" dirty="0" smtClean="0"/>
              <a:t> </a:t>
            </a:r>
            <a:r>
              <a:rPr lang="en-US" sz="4800" dirty="0" err="1" smtClean="0"/>
              <a:t>Desain</a:t>
            </a:r>
            <a:r>
              <a:rPr lang="en-US" sz="4800" dirty="0" smtClean="0"/>
              <a:t> </a:t>
            </a:r>
            <a:r>
              <a:rPr lang="en-US" sz="4800" dirty="0" err="1" smtClean="0"/>
              <a:t>Pengujian</a:t>
            </a:r>
            <a:r>
              <a:rPr lang="en-US" sz="4800" dirty="0" smtClean="0"/>
              <a:t> </a:t>
            </a:r>
            <a:r>
              <a:rPr lang="en-US" sz="4800" dirty="0" err="1" smtClean="0"/>
              <a:t>Saldo</a:t>
            </a:r>
            <a:r>
              <a:rPr lang="en-US" sz="4800" dirty="0" smtClean="0"/>
              <a:t> </a:t>
            </a:r>
            <a:r>
              <a:rPr lang="en-US" sz="4800" dirty="0" err="1" smtClean="0"/>
              <a:t>Rinci</a:t>
            </a:r>
            <a:r>
              <a:rPr lang="en-US" sz="4800" dirty="0" smtClean="0"/>
              <a:t> </a:t>
            </a:r>
            <a:r>
              <a:rPr lang="en-US" sz="4800" dirty="0" err="1" smtClean="0"/>
              <a:t>Piutang</a:t>
            </a:r>
            <a:r>
              <a:rPr lang="en-US" sz="4800" dirty="0" smtClean="0"/>
              <a:t> Usaha</a:t>
            </a:r>
            <a:endParaRPr lang="id-ID" sz="48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8077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51359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dirty="0" err="1" smtClean="0"/>
              <a:t>Metodologi</a:t>
            </a:r>
            <a:r>
              <a:rPr lang="en-US" sz="4800" dirty="0" smtClean="0"/>
              <a:t> </a:t>
            </a:r>
            <a:r>
              <a:rPr lang="en-US" sz="4800" dirty="0" err="1" smtClean="0"/>
              <a:t>Desain</a:t>
            </a:r>
            <a:r>
              <a:rPr lang="en-US" sz="4800" dirty="0" smtClean="0"/>
              <a:t> </a:t>
            </a:r>
            <a:r>
              <a:rPr lang="en-US" sz="4800" dirty="0" err="1" smtClean="0"/>
              <a:t>Pengujian</a:t>
            </a:r>
            <a:r>
              <a:rPr lang="en-US" sz="4800" dirty="0" smtClean="0"/>
              <a:t> </a:t>
            </a:r>
            <a:r>
              <a:rPr lang="en-US" sz="4800" dirty="0" err="1" smtClean="0"/>
              <a:t>Saldo</a:t>
            </a:r>
            <a:r>
              <a:rPr lang="en-US" sz="4800" dirty="0" smtClean="0"/>
              <a:t> </a:t>
            </a:r>
            <a:r>
              <a:rPr lang="en-US" sz="4800" dirty="0" err="1" smtClean="0"/>
              <a:t>Rinci</a:t>
            </a:r>
            <a:r>
              <a:rPr lang="en-US" sz="4800" dirty="0" smtClean="0"/>
              <a:t> </a:t>
            </a:r>
            <a:r>
              <a:rPr lang="en-US" sz="4800" dirty="0" err="1" smtClean="0"/>
              <a:t>Piutang</a:t>
            </a:r>
            <a:r>
              <a:rPr lang="en-US" sz="4800" dirty="0" smtClean="0"/>
              <a:t> Usaha</a:t>
            </a:r>
            <a:endParaRPr lang="id-ID" sz="48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8001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20515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dirty="0" err="1" smtClean="0"/>
              <a:t>Hubungan</a:t>
            </a:r>
            <a:r>
              <a:rPr lang="en-US" sz="4800" dirty="0" smtClean="0"/>
              <a:t> Antara </a:t>
            </a:r>
            <a:r>
              <a:rPr lang="en-US" sz="4800" dirty="0" err="1" smtClean="0"/>
              <a:t>Penjualan</a:t>
            </a:r>
            <a:r>
              <a:rPr lang="en-US" sz="4800" dirty="0" smtClean="0"/>
              <a:t> </a:t>
            </a:r>
            <a:r>
              <a:rPr lang="en-US" sz="4800" dirty="0" err="1" smtClean="0"/>
              <a:t>dengan</a:t>
            </a:r>
            <a:r>
              <a:rPr lang="en-US" sz="4800" dirty="0" smtClean="0"/>
              <a:t> </a:t>
            </a:r>
            <a:r>
              <a:rPr lang="en-US" sz="4800" dirty="0" err="1" smtClean="0"/>
              <a:t>Piutang</a:t>
            </a:r>
            <a:r>
              <a:rPr lang="en-US" sz="4800" dirty="0" smtClean="0"/>
              <a:t> Usaha</a:t>
            </a:r>
            <a:endParaRPr lang="id-ID" sz="48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8001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10069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dirty="0" err="1" smtClean="0"/>
              <a:t>Hubungan</a:t>
            </a:r>
            <a:r>
              <a:rPr lang="en-US" sz="4800" dirty="0" smtClean="0"/>
              <a:t> Antara </a:t>
            </a:r>
            <a:r>
              <a:rPr lang="en-US" sz="4800" dirty="0" err="1" smtClean="0"/>
              <a:t>Penjualan</a:t>
            </a:r>
            <a:r>
              <a:rPr lang="en-US" sz="4800" dirty="0" smtClean="0"/>
              <a:t> </a:t>
            </a:r>
            <a:r>
              <a:rPr lang="en-US" sz="4800" dirty="0" err="1" smtClean="0"/>
              <a:t>dengan</a:t>
            </a:r>
            <a:r>
              <a:rPr lang="en-US" sz="4800" dirty="0" smtClean="0"/>
              <a:t> </a:t>
            </a:r>
            <a:r>
              <a:rPr lang="en-US" sz="4800" dirty="0" err="1" smtClean="0"/>
              <a:t>Piutang</a:t>
            </a:r>
            <a:r>
              <a:rPr lang="en-US" sz="4800" dirty="0" smtClean="0"/>
              <a:t> Usaha</a:t>
            </a:r>
            <a:endParaRPr lang="id-ID" sz="4800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76400"/>
            <a:ext cx="7924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11088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dirty="0" err="1" smtClean="0"/>
              <a:t>Prosedur</a:t>
            </a:r>
            <a:r>
              <a:rPr lang="en-US" sz="4800" dirty="0" smtClean="0"/>
              <a:t> </a:t>
            </a:r>
            <a:r>
              <a:rPr lang="en-US" sz="4800" dirty="0" err="1" smtClean="0"/>
              <a:t>Analitik</a:t>
            </a:r>
            <a:r>
              <a:rPr lang="en-US" sz="4800" dirty="0" smtClean="0"/>
              <a:t> </a:t>
            </a:r>
            <a:r>
              <a:rPr lang="en-US" sz="4800" dirty="0" err="1" smtClean="0"/>
              <a:t>dalam</a:t>
            </a:r>
            <a:r>
              <a:rPr lang="en-US" sz="4800" dirty="0" smtClean="0"/>
              <a:t> </a:t>
            </a:r>
            <a:br>
              <a:rPr lang="en-US" sz="4800" dirty="0" smtClean="0"/>
            </a:br>
            <a:r>
              <a:rPr lang="en-US" sz="4800" dirty="0" err="1" smtClean="0"/>
              <a:t>Piutang</a:t>
            </a:r>
            <a:r>
              <a:rPr lang="en-US" sz="4800" dirty="0" smtClean="0"/>
              <a:t> Usaha</a:t>
            </a:r>
            <a:endParaRPr lang="id-ID" sz="48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28800"/>
            <a:ext cx="8077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34018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dirty="0" err="1" smtClean="0"/>
              <a:t>Prosedur</a:t>
            </a:r>
            <a:r>
              <a:rPr lang="en-US" sz="4800" dirty="0" smtClean="0"/>
              <a:t> </a:t>
            </a:r>
            <a:r>
              <a:rPr lang="en-US" sz="4800" dirty="0" err="1" smtClean="0"/>
              <a:t>Analitik</a:t>
            </a:r>
            <a:r>
              <a:rPr lang="en-US" sz="4800" dirty="0" smtClean="0"/>
              <a:t> </a:t>
            </a:r>
            <a:r>
              <a:rPr lang="en-US" sz="4800" dirty="0" err="1" smtClean="0"/>
              <a:t>dalam</a:t>
            </a:r>
            <a:r>
              <a:rPr lang="en-US" sz="4800" dirty="0" smtClean="0"/>
              <a:t> </a:t>
            </a:r>
            <a:br>
              <a:rPr lang="en-US" sz="4800" dirty="0" smtClean="0"/>
            </a:br>
            <a:r>
              <a:rPr lang="en-US" sz="4800" dirty="0" err="1" smtClean="0"/>
              <a:t>Piutang</a:t>
            </a:r>
            <a:r>
              <a:rPr lang="en-US" sz="4800" dirty="0" smtClean="0"/>
              <a:t> Usaha</a:t>
            </a:r>
            <a:endParaRPr lang="id-ID" sz="4800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8077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33103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dirty="0" err="1" smtClean="0"/>
              <a:t>Prosedur</a:t>
            </a:r>
            <a:r>
              <a:rPr lang="en-US" sz="4800" dirty="0" smtClean="0"/>
              <a:t> </a:t>
            </a:r>
            <a:r>
              <a:rPr lang="en-US" sz="4800" dirty="0" err="1" smtClean="0"/>
              <a:t>Analitik</a:t>
            </a:r>
            <a:r>
              <a:rPr lang="en-US" sz="4800" dirty="0" smtClean="0"/>
              <a:t> </a:t>
            </a:r>
            <a:r>
              <a:rPr lang="en-US" sz="4800" dirty="0" err="1" smtClean="0"/>
              <a:t>dalam</a:t>
            </a:r>
            <a:r>
              <a:rPr lang="en-US" sz="4800" dirty="0" smtClean="0"/>
              <a:t> </a:t>
            </a:r>
            <a:br>
              <a:rPr lang="en-US" sz="4800" dirty="0" smtClean="0"/>
            </a:br>
            <a:r>
              <a:rPr lang="en-US" sz="4800" dirty="0" err="1" smtClean="0"/>
              <a:t>Piutang</a:t>
            </a:r>
            <a:r>
              <a:rPr lang="en-US" sz="4800" dirty="0" smtClean="0"/>
              <a:t> Usaha</a:t>
            </a:r>
            <a:endParaRPr lang="id-ID" sz="4800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76400"/>
            <a:ext cx="7924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2834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err="1" smtClean="0"/>
              <a:t>Informasi</a:t>
            </a:r>
            <a:r>
              <a:rPr lang="en-US" sz="4800" dirty="0" smtClean="0"/>
              <a:t> </a:t>
            </a:r>
            <a:r>
              <a:rPr lang="en-US" sz="4800" dirty="0" err="1" smtClean="0"/>
              <a:t>Komparatif</a:t>
            </a:r>
            <a:endParaRPr lang="id-ID" sz="4800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8382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88505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dirty="0" err="1" smtClean="0"/>
              <a:t>Prosedur</a:t>
            </a:r>
            <a:r>
              <a:rPr lang="en-US" sz="4800" dirty="0" smtClean="0"/>
              <a:t> </a:t>
            </a:r>
            <a:r>
              <a:rPr lang="en-US" sz="4800" dirty="0" err="1" smtClean="0"/>
              <a:t>Analitis</a:t>
            </a:r>
            <a:r>
              <a:rPr lang="en-US" sz="4800" dirty="0" smtClean="0"/>
              <a:t> </a:t>
            </a:r>
            <a:br>
              <a:rPr lang="en-US" sz="4800" dirty="0" smtClean="0"/>
            </a:br>
            <a:endParaRPr lang="id-ID" sz="4800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7696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2910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dirty="0" err="1" smtClean="0"/>
              <a:t>Jurnal</a:t>
            </a:r>
            <a:r>
              <a:rPr lang="en-US" sz="4800" dirty="0" smtClean="0"/>
              <a:t> </a:t>
            </a:r>
            <a:r>
              <a:rPr lang="en-US" sz="4800" dirty="0" err="1" smtClean="0"/>
              <a:t>Transaksi</a:t>
            </a:r>
            <a:r>
              <a:rPr lang="en-US" sz="4800" dirty="0" smtClean="0"/>
              <a:t> </a:t>
            </a:r>
            <a:r>
              <a:rPr lang="en-US" sz="4800" dirty="0" err="1" smtClean="0"/>
              <a:t>pada</a:t>
            </a:r>
            <a:r>
              <a:rPr lang="en-US" sz="4800" dirty="0" smtClean="0"/>
              <a:t> </a:t>
            </a:r>
            <a:r>
              <a:rPr lang="en-US" sz="4800" dirty="0" err="1" smtClean="0"/>
              <a:t>Piutang</a:t>
            </a:r>
            <a:r>
              <a:rPr lang="en-US" sz="4800" dirty="0" smtClean="0"/>
              <a:t> Usaha</a:t>
            </a:r>
            <a:endParaRPr lang="id-ID" sz="4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764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92443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dirty="0" err="1" smtClean="0"/>
              <a:t>Pengujian</a:t>
            </a:r>
            <a:r>
              <a:rPr lang="en-US" sz="4800" dirty="0" smtClean="0"/>
              <a:t> </a:t>
            </a:r>
            <a:r>
              <a:rPr lang="en-US" sz="4800" dirty="0" err="1" smtClean="0"/>
              <a:t>Saldo</a:t>
            </a:r>
            <a:r>
              <a:rPr lang="en-US" sz="4800" dirty="0" smtClean="0"/>
              <a:t> </a:t>
            </a:r>
            <a:r>
              <a:rPr lang="en-US" sz="4800" dirty="0" err="1" smtClean="0"/>
              <a:t>Rinci</a:t>
            </a:r>
            <a:r>
              <a:rPr lang="en-US" sz="4800" dirty="0" smtClean="0"/>
              <a:t> </a:t>
            </a:r>
            <a:r>
              <a:rPr lang="en-US" sz="4800" dirty="0" err="1" smtClean="0"/>
              <a:t>Piutang</a:t>
            </a:r>
            <a:r>
              <a:rPr lang="en-US" sz="4800" dirty="0" smtClean="0"/>
              <a:t> Usaha (</a:t>
            </a:r>
            <a:r>
              <a:rPr lang="en-US" sz="4800" dirty="0" err="1" smtClean="0"/>
              <a:t>Tahap</a:t>
            </a:r>
            <a:r>
              <a:rPr lang="en-US" sz="4800" dirty="0" smtClean="0"/>
              <a:t> III)</a:t>
            </a:r>
            <a:endParaRPr lang="id-ID" sz="4800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80772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53817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dirty="0" err="1" smtClean="0"/>
              <a:t>Prosedur</a:t>
            </a:r>
            <a:r>
              <a:rPr lang="en-US" sz="4800" dirty="0" smtClean="0"/>
              <a:t> </a:t>
            </a:r>
            <a:r>
              <a:rPr lang="en-US" sz="4800" dirty="0" err="1" smtClean="0"/>
              <a:t>Analitis</a:t>
            </a:r>
            <a:r>
              <a:rPr lang="en-US" sz="4800" dirty="0" smtClean="0"/>
              <a:t> </a:t>
            </a:r>
            <a:r>
              <a:rPr lang="en-US" sz="4800" dirty="0" err="1" smtClean="0"/>
              <a:t>tentang</a:t>
            </a:r>
            <a:r>
              <a:rPr lang="en-US" sz="4800" dirty="0" smtClean="0"/>
              <a:t> </a:t>
            </a:r>
            <a:br>
              <a:rPr lang="en-US" sz="4800" dirty="0" smtClean="0"/>
            </a:br>
            <a:r>
              <a:rPr lang="en-US" sz="4800" dirty="0" err="1" smtClean="0"/>
              <a:t>Laba</a:t>
            </a:r>
            <a:r>
              <a:rPr lang="en-US" sz="4800" dirty="0" smtClean="0"/>
              <a:t> </a:t>
            </a:r>
            <a:r>
              <a:rPr lang="en-US" sz="4800" dirty="0" err="1" smtClean="0"/>
              <a:t>Kotor</a:t>
            </a:r>
            <a:endParaRPr lang="id-ID" sz="4800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80772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62002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981200"/>
          </a:xfrm>
        </p:spPr>
        <p:txBody>
          <a:bodyPr>
            <a:noAutofit/>
          </a:bodyPr>
          <a:lstStyle/>
          <a:p>
            <a:r>
              <a:rPr lang="en-US" sz="4400" dirty="0" err="1" smtClean="0"/>
              <a:t>Pengujian</a:t>
            </a:r>
            <a:r>
              <a:rPr lang="en-US" sz="4400" dirty="0" smtClean="0"/>
              <a:t> </a:t>
            </a:r>
            <a:r>
              <a:rPr lang="en-US" sz="4400" dirty="0" err="1" smtClean="0"/>
              <a:t>Saldo</a:t>
            </a:r>
            <a:r>
              <a:rPr lang="en-US" sz="4400" dirty="0" smtClean="0"/>
              <a:t> </a:t>
            </a:r>
            <a:r>
              <a:rPr lang="en-US" sz="4400" dirty="0" err="1" smtClean="0"/>
              <a:t>Rinci</a:t>
            </a:r>
            <a:r>
              <a:rPr lang="en-US" sz="4400" dirty="0" smtClean="0"/>
              <a:t> </a:t>
            </a:r>
            <a:r>
              <a:rPr lang="en-US" sz="4400" dirty="0" err="1" smtClean="0"/>
              <a:t>mengenai</a:t>
            </a:r>
            <a:r>
              <a:rPr lang="en-US" sz="4400" dirty="0" smtClean="0"/>
              <a:t> </a:t>
            </a:r>
            <a:r>
              <a:rPr lang="en-US" sz="4400" dirty="0" err="1" smtClean="0"/>
              <a:t>Piutang</a:t>
            </a:r>
            <a:r>
              <a:rPr lang="en-US" sz="4400" dirty="0" smtClean="0"/>
              <a:t> Usaha </a:t>
            </a:r>
            <a:r>
              <a:rPr lang="en-US" sz="4400" dirty="0" err="1" smtClean="0"/>
              <a:t>untuk</a:t>
            </a:r>
            <a:r>
              <a:rPr lang="en-US" sz="4400" dirty="0" smtClean="0"/>
              <a:t> </a:t>
            </a:r>
            <a:r>
              <a:rPr lang="en-US" sz="4400" dirty="0" err="1" smtClean="0"/>
              <a:t>tiap-tiap</a:t>
            </a:r>
            <a:r>
              <a:rPr lang="en-US" sz="4400" dirty="0" smtClean="0"/>
              <a:t> </a:t>
            </a:r>
            <a:r>
              <a:rPr lang="en-US" sz="4400" dirty="0" err="1" smtClean="0"/>
              <a:t>tujuan</a:t>
            </a:r>
            <a:r>
              <a:rPr lang="en-US" sz="4400" dirty="0" smtClean="0"/>
              <a:t> audit </a:t>
            </a:r>
            <a:r>
              <a:rPr lang="en-US" sz="4400" dirty="0" err="1" smtClean="0"/>
              <a:t>saldo</a:t>
            </a:r>
            <a:r>
              <a:rPr lang="en-US" sz="4400" dirty="0" smtClean="0"/>
              <a:t> </a:t>
            </a:r>
            <a:r>
              <a:rPr lang="en-US" sz="4400" dirty="0" err="1" smtClean="0"/>
              <a:t>terkait</a:t>
            </a:r>
            <a:endParaRPr lang="id-ID" sz="4400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62200"/>
            <a:ext cx="8077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98842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800" dirty="0" err="1" smtClean="0"/>
              <a:t>Mendisain</a:t>
            </a:r>
            <a:r>
              <a:rPr lang="en-US" sz="4800" dirty="0" smtClean="0"/>
              <a:t> </a:t>
            </a:r>
            <a:r>
              <a:rPr lang="en-US" sz="4800" dirty="0" err="1" smtClean="0"/>
              <a:t>Pengujian</a:t>
            </a:r>
            <a:r>
              <a:rPr lang="en-US" sz="4800" dirty="0" smtClean="0"/>
              <a:t> </a:t>
            </a:r>
            <a:r>
              <a:rPr lang="en-US" sz="4800" dirty="0" err="1" smtClean="0"/>
              <a:t>Saldo</a:t>
            </a:r>
            <a:r>
              <a:rPr lang="en-US" sz="4800" dirty="0" smtClean="0"/>
              <a:t> </a:t>
            </a:r>
            <a:r>
              <a:rPr lang="en-US" sz="4800" dirty="0" err="1" smtClean="0"/>
              <a:t>Rinci</a:t>
            </a:r>
            <a:endParaRPr lang="id-ID" sz="4800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76400"/>
            <a:ext cx="8001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6311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763000" cy="1143000"/>
          </a:xfrm>
        </p:spPr>
        <p:txBody>
          <a:bodyPr>
            <a:noAutofit/>
          </a:bodyPr>
          <a:lstStyle/>
          <a:p>
            <a:r>
              <a:rPr lang="en-US" sz="4800" dirty="0" err="1" smtClean="0"/>
              <a:t>Mendesain</a:t>
            </a:r>
            <a:r>
              <a:rPr lang="en-US" sz="4800" dirty="0" smtClean="0"/>
              <a:t> </a:t>
            </a:r>
            <a:r>
              <a:rPr lang="en-US" sz="4800" dirty="0" err="1" smtClean="0"/>
              <a:t>Pengujian</a:t>
            </a:r>
            <a:r>
              <a:rPr lang="en-US" sz="4800" dirty="0" smtClean="0"/>
              <a:t> </a:t>
            </a:r>
            <a:r>
              <a:rPr lang="en-US" sz="4800" dirty="0" smtClean="0"/>
              <a:t> </a:t>
            </a:r>
            <a:r>
              <a:rPr lang="en-US" sz="4800" dirty="0" err="1" smtClean="0"/>
              <a:t>Saldo</a:t>
            </a:r>
            <a:r>
              <a:rPr lang="en-US" sz="4800" dirty="0" smtClean="0"/>
              <a:t> </a:t>
            </a:r>
            <a:r>
              <a:rPr lang="en-US" sz="4800" dirty="0" err="1" smtClean="0"/>
              <a:t>Rinci</a:t>
            </a:r>
            <a:endParaRPr lang="id-ID" sz="4800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76400"/>
            <a:ext cx="7848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73918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 err="1" smtClean="0"/>
              <a:t>Konfirmasi</a:t>
            </a:r>
            <a:r>
              <a:rPr lang="en-US" sz="4800" dirty="0" smtClean="0"/>
              <a:t> </a:t>
            </a:r>
            <a:r>
              <a:rPr lang="en-US" sz="4800" dirty="0" err="1" smtClean="0"/>
              <a:t>Piutang</a:t>
            </a:r>
            <a:r>
              <a:rPr lang="en-US" sz="4800" dirty="0" smtClean="0"/>
              <a:t> Usaha</a:t>
            </a:r>
            <a:endParaRPr lang="id-ID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Tipe</a:t>
            </a:r>
            <a:r>
              <a:rPr lang="en-US" dirty="0" smtClean="0"/>
              <a:t> </a:t>
            </a:r>
            <a:r>
              <a:rPr lang="en-US" dirty="0" err="1" smtClean="0"/>
              <a:t>Konfirmasi</a:t>
            </a:r>
            <a:endParaRPr lang="id-ID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09800"/>
            <a:ext cx="36576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85951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 err="1" smtClean="0"/>
              <a:t>Konfirmasi</a:t>
            </a:r>
            <a:r>
              <a:rPr lang="en-US" sz="4800" dirty="0" smtClean="0"/>
              <a:t> </a:t>
            </a:r>
            <a:r>
              <a:rPr lang="en-US" sz="4800" dirty="0" err="1" smtClean="0"/>
              <a:t>Positif</a:t>
            </a:r>
            <a:endParaRPr lang="id-ID" sz="4800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82296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43422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 err="1" smtClean="0"/>
              <a:t>Konfirmasi</a:t>
            </a:r>
            <a:r>
              <a:rPr lang="en-US" sz="4800" dirty="0" smtClean="0"/>
              <a:t> </a:t>
            </a:r>
            <a:r>
              <a:rPr lang="en-US" sz="4800" dirty="0" err="1" smtClean="0"/>
              <a:t>Negatif</a:t>
            </a:r>
            <a:endParaRPr lang="id-ID" sz="4800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19200"/>
            <a:ext cx="8077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38969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800" dirty="0" err="1" smtClean="0"/>
              <a:t>Konfirmasi</a:t>
            </a:r>
            <a:r>
              <a:rPr lang="en-US" sz="4800" dirty="0" smtClean="0"/>
              <a:t> </a:t>
            </a:r>
            <a:r>
              <a:rPr lang="en-US" sz="4800" dirty="0" err="1" smtClean="0"/>
              <a:t>pada</a:t>
            </a:r>
            <a:r>
              <a:rPr lang="en-US" sz="4800" dirty="0" smtClean="0"/>
              <a:t> </a:t>
            </a:r>
            <a:r>
              <a:rPr lang="en-US" sz="4800" dirty="0" err="1" smtClean="0"/>
              <a:t>Piutang</a:t>
            </a:r>
            <a:r>
              <a:rPr lang="en-US" sz="4800" dirty="0" smtClean="0"/>
              <a:t> Usaha</a:t>
            </a:r>
            <a:endParaRPr lang="id-ID" sz="4800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8077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23418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dirty="0" err="1" smtClean="0"/>
              <a:t>Pengujian</a:t>
            </a:r>
            <a:r>
              <a:rPr lang="en-US" sz="4800" dirty="0" smtClean="0"/>
              <a:t> </a:t>
            </a:r>
            <a:r>
              <a:rPr lang="en-US" sz="4800" dirty="0" err="1" smtClean="0"/>
              <a:t>Kepemilikan</a:t>
            </a:r>
            <a:r>
              <a:rPr lang="en-US" sz="4800" dirty="0" smtClean="0"/>
              <a:t> </a:t>
            </a:r>
            <a:r>
              <a:rPr lang="en-US" sz="4800" dirty="0" err="1" smtClean="0"/>
              <a:t>pada</a:t>
            </a:r>
            <a:r>
              <a:rPr lang="en-US" sz="4800" dirty="0" smtClean="0"/>
              <a:t> </a:t>
            </a:r>
            <a:br>
              <a:rPr lang="en-US" sz="4800" dirty="0" smtClean="0"/>
            </a:br>
            <a:r>
              <a:rPr lang="en-US" sz="4800" dirty="0" err="1" smtClean="0"/>
              <a:t>Piutang</a:t>
            </a:r>
            <a:r>
              <a:rPr lang="en-US" sz="4800" dirty="0" smtClean="0"/>
              <a:t> Usaha</a:t>
            </a:r>
            <a:endParaRPr lang="id-ID" sz="4800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81534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2435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dirty="0" err="1" smtClean="0"/>
              <a:t>Jurnal</a:t>
            </a:r>
            <a:r>
              <a:rPr lang="en-US" sz="4800" dirty="0" smtClean="0"/>
              <a:t> </a:t>
            </a:r>
            <a:r>
              <a:rPr lang="en-US" sz="4800" dirty="0" err="1" smtClean="0"/>
              <a:t>Transaksi</a:t>
            </a:r>
            <a:r>
              <a:rPr lang="en-US" sz="4800" dirty="0" smtClean="0"/>
              <a:t> </a:t>
            </a:r>
            <a:r>
              <a:rPr lang="en-US" sz="4800" dirty="0" err="1" smtClean="0"/>
              <a:t>Piutang</a:t>
            </a:r>
            <a:r>
              <a:rPr lang="en-US" sz="4800" dirty="0" smtClean="0"/>
              <a:t> Usaha</a:t>
            </a:r>
            <a:endParaRPr lang="id-ID" sz="4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8001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3564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i="1" dirty="0" smtClean="0"/>
              <a:t>Timing</a:t>
            </a:r>
            <a:r>
              <a:rPr lang="en-US" sz="4800" dirty="0" smtClean="0"/>
              <a:t> (</a:t>
            </a:r>
            <a:r>
              <a:rPr lang="en-US" sz="4800" dirty="0" err="1"/>
              <a:t>W</a:t>
            </a:r>
            <a:r>
              <a:rPr lang="en-US" sz="4800" dirty="0" err="1" smtClean="0"/>
              <a:t>aktu</a:t>
            </a:r>
            <a:r>
              <a:rPr lang="en-US" sz="4800" dirty="0" smtClean="0"/>
              <a:t>)</a:t>
            </a:r>
            <a:endParaRPr lang="id-ID" sz="4800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09800"/>
            <a:ext cx="7162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8807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err="1" smtClean="0"/>
              <a:t>Pemeriksaan</a:t>
            </a:r>
            <a:r>
              <a:rPr lang="en-US" sz="4800" dirty="0" smtClean="0"/>
              <a:t> </a:t>
            </a:r>
            <a:r>
              <a:rPr lang="en-US" sz="4800" dirty="0" err="1" smtClean="0"/>
              <a:t>Dokumen</a:t>
            </a:r>
            <a:r>
              <a:rPr lang="en-US" sz="4800" dirty="0" smtClean="0"/>
              <a:t> </a:t>
            </a:r>
            <a:r>
              <a:rPr lang="en-US" sz="4800" dirty="0" err="1" smtClean="0"/>
              <a:t>Pendukung</a:t>
            </a:r>
            <a:endParaRPr lang="id-ID" sz="4800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7924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0071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err="1" smtClean="0"/>
              <a:t>Pemeriksaan</a:t>
            </a:r>
            <a:r>
              <a:rPr lang="en-US" sz="4800" dirty="0" smtClean="0"/>
              <a:t> Cut-off </a:t>
            </a:r>
            <a:br>
              <a:rPr lang="en-US" sz="4800" dirty="0" smtClean="0"/>
            </a:br>
            <a:r>
              <a:rPr lang="en-US" sz="4800" dirty="0" err="1" smtClean="0"/>
              <a:t>pada</a:t>
            </a:r>
            <a:r>
              <a:rPr lang="en-US" sz="4800" dirty="0" smtClean="0"/>
              <a:t> </a:t>
            </a:r>
            <a:r>
              <a:rPr lang="en-US" sz="4800" dirty="0" err="1" smtClean="0"/>
              <a:t>Piutang</a:t>
            </a:r>
            <a:r>
              <a:rPr lang="en-US" sz="4800" dirty="0" smtClean="0"/>
              <a:t> Usaha</a:t>
            </a:r>
            <a:endParaRPr lang="id-ID" sz="4800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7924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33781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err="1" smtClean="0"/>
              <a:t>Pengujian</a:t>
            </a:r>
            <a:r>
              <a:rPr lang="en-US" sz="4800" dirty="0" smtClean="0"/>
              <a:t> </a:t>
            </a:r>
            <a:r>
              <a:rPr lang="en-US" sz="4800" dirty="0" err="1" smtClean="0"/>
              <a:t>Saldo</a:t>
            </a:r>
            <a:r>
              <a:rPr lang="en-US" sz="4800" dirty="0" smtClean="0"/>
              <a:t> </a:t>
            </a:r>
            <a:r>
              <a:rPr lang="en-US" sz="4800" dirty="0" err="1" smtClean="0"/>
              <a:t>Akun</a:t>
            </a:r>
            <a:r>
              <a:rPr lang="en-US" sz="4800" dirty="0" smtClean="0"/>
              <a:t> </a:t>
            </a:r>
            <a:r>
              <a:rPr lang="en-US" sz="4800" dirty="0" err="1" smtClean="0"/>
              <a:t>Rinci</a:t>
            </a:r>
            <a:r>
              <a:rPr lang="en-US" sz="4800" dirty="0" smtClean="0"/>
              <a:t> </a:t>
            </a:r>
            <a:br>
              <a:rPr lang="en-US" sz="4800" dirty="0" smtClean="0"/>
            </a:br>
            <a:r>
              <a:rPr lang="en-US" sz="4800" dirty="0" err="1" smtClean="0"/>
              <a:t>pada</a:t>
            </a:r>
            <a:r>
              <a:rPr lang="en-US" sz="4800" dirty="0" smtClean="0"/>
              <a:t> </a:t>
            </a:r>
            <a:r>
              <a:rPr lang="en-US" sz="4800" dirty="0" err="1" smtClean="0"/>
              <a:t>Piutang</a:t>
            </a:r>
            <a:r>
              <a:rPr lang="en-US" sz="4800" dirty="0" smtClean="0"/>
              <a:t> Usaha</a:t>
            </a:r>
            <a:endParaRPr lang="id-ID" sz="4800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8229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04741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err="1" smtClean="0"/>
              <a:t>Pengujian</a:t>
            </a:r>
            <a:r>
              <a:rPr lang="en-US" sz="4800" dirty="0" smtClean="0"/>
              <a:t> </a:t>
            </a:r>
            <a:r>
              <a:rPr lang="en-US" sz="4800" dirty="0" err="1" smtClean="0"/>
              <a:t>Keberadaan</a:t>
            </a:r>
            <a:r>
              <a:rPr lang="en-US" sz="4800" dirty="0" smtClean="0"/>
              <a:t> </a:t>
            </a:r>
            <a:br>
              <a:rPr lang="en-US" sz="4800" dirty="0" smtClean="0"/>
            </a:br>
            <a:r>
              <a:rPr lang="en-US" sz="4800" dirty="0" err="1" smtClean="0"/>
              <a:t>Pada</a:t>
            </a:r>
            <a:r>
              <a:rPr lang="en-US" sz="4800" dirty="0" smtClean="0"/>
              <a:t> </a:t>
            </a:r>
            <a:r>
              <a:rPr lang="en-US" sz="4800" dirty="0" err="1" smtClean="0"/>
              <a:t>Piutang</a:t>
            </a:r>
            <a:r>
              <a:rPr lang="en-US" sz="4800" dirty="0" smtClean="0"/>
              <a:t> Usaha</a:t>
            </a:r>
            <a:endParaRPr lang="id-ID" sz="4800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050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89584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err="1" smtClean="0"/>
              <a:t>Pengujian</a:t>
            </a:r>
            <a:r>
              <a:rPr lang="en-US" sz="4800" dirty="0" smtClean="0"/>
              <a:t> </a:t>
            </a:r>
            <a:r>
              <a:rPr lang="en-US" sz="4800" dirty="0" err="1" smtClean="0"/>
              <a:t>Penilaian</a:t>
            </a:r>
            <a:r>
              <a:rPr lang="en-US" sz="4800" dirty="0" smtClean="0"/>
              <a:t> </a:t>
            </a:r>
            <a:br>
              <a:rPr lang="en-US" sz="4800" dirty="0" smtClean="0"/>
            </a:br>
            <a:r>
              <a:rPr lang="en-US" sz="4800" dirty="0" err="1" smtClean="0"/>
              <a:t>pada</a:t>
            </a:r>
            <a:r>
              <a:rPr lang="en-US" sz="4800" dirty="0" smtClean="0"/>
              <a:t> </a:t>
            </a:r>
            <a:r>
              <a:rPr lang="en-US" sz="4800" dirty="0" err="1" smtClean="0"/>
              <a:t>Piutang</a:t>
            </a:r>
            <a:r>
              <a:rPr lang="en-US" sz="4800" dirty="0" smtClean="0"/>
              <a:t> Usaha</a:t>
            </a:r>
            <a:endParaRPr lang="id-ID" sz="4800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80772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95852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</p:spPr>
        <p:txBody>
          <a:bodyPr>
            <a:noAutofit/>
          </a:bodyPr>
          <a:lstStyle/>
          <a:p>
            <a:r>
              <a:rPr lang="en-US" sz="4800" dirty="0" err="1" smtClean="0"/>
              <a:t>Pengujian</a:t>
            </a:r>
            <a:r>
              <a:rPr lang="en-US" sz="4800" dirty="0" smtClean="0"/>
              <a:t> </a:t>
            </a:r>
            <a:r>
              <a:rPr lang="en-US" sz="4800" dirty="0" err="1" smtClean="0"/>
              <a:t>Penyajian</a:t>
            </a:r>
            <a:r>
              <a:rPr lang="en-US" sz="4800" dirty="0" smtClean="0"/>
              <a:t> &amp; </a:t>
            </a:r>
            <a:r>
              <a:rPr lang="en-US" sz="4800" dirty="0" err="1" smtClean="0"/>
              <a:t>Pengungkapan</a:t>
            </a:r>
            <a:endParaRPr lang="id-ID" sz="4800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0"/>
            <a:ext cx="8229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69043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err="1" smtClean="0"/>
              <a:t>Pengungkapan</a:t>
            </a:r>
            <a:r>
              <a:rPr lang="en-US" sz="4800" dirty="0" smtClean="0"/>
              <a:t> </a:t>
            </a:r>
            <a:r>
              <a:rPr lang="en-US" sz="4800" dirty="0" err="1" smtClean="0"/>
              <a:t>tentang</a:t>
            </a:r>
            <a:r>
              <a:rPr lang="en-US" sz="4800" dirty="0" smtClean="0"/>
              <a:t> </a:t>
            </a:r>
            <a:br>
              <a:rPr lang="en-US" sz="4800" dirty="0" smtClean="0"/>
            </a:br>
            <a:r>
              <a:rPr lang="en-US" sz="4800" dirty="0" err="1" smtClean="0"/>
              <a:t>Piutang</a:t>
            </a:r>
            <a:r>
              <a:rPr lang="en-US" sz="4800" dirty="0" smtClean="0"/>
              <a:t> Usaha</a:t>
            </a:r>
            <a:endParaRPr lang="id-ID" sz="4800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05000"/>
            <a:ext cx="7924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5867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dirty="0" err="1" smtClean="0"/>
              <a:t>Jurnal</a:t>
            </a:r>
            <a:r>
              <a:rPr lang="en-US" sz="4800" dirty="0" smtClean="0"/>
              <a:t> </a:t>
            </a:r>
            <a:r>
              <a:rPr lang="en-US" sz="4800" dirty="0" err="1" smtClean="0"/>
              <a:t>Transaksi</a:t>
            </a:r>
            <a:r>
              <a:rPr lang="en-US" sz="4800" dirty="0" smtClean="0"/>
              <a:t> </a:t>
            </a:r>
            <a:r>
              <a:rPr lang="en-US" sz="4800" dirty="0" err="1" smtClean="0"/>
              <a:t>Piutang</a:t>
            </a:r>
            <a:r>
              <a:rPr lang="en-US" sz="4800" dirty="0" smtClean="0"/>
              <a:t> Usaha</a:t>
            </a:r>
            <a:endParaRPr lang="id-ID" sz="48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80010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4363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dirty="0" err="1" smtClean="0"/>
              <a:t>Jurnal</a:t>
            </a:r>
            <a:r>
              <a:rPr lang="en-US" sz="4800" dirty="0" smtClean="0"/>
              <a:t> </a:t>
            </a:r>
            <a:r>
              <a:rPr lang="en-US" sz="4800" dirty="0" err="1" smtClean="0"/>
              <a:t>Transaksi</a:t>
            </a:r>
            <a:r>
              <a:rPr lang="en-US" sz="4800" dirty="0" smtClean="0"/>
              <a:t> </a:t>
            </a:r>
            <a:r>
              <a:rPr lang="en-US" sz="4800" dirty="0" err="1" smtClean="0"/>
              <a:t>Piutang</a:t>
            </a:r>
            <a:r>
              <a:rPr lang="en-US" sz="4800" dirty="0" smtClean="0"/>
              <a:t> Usaha</a:t>
            </a:r>
            <a:endParaRPr lang="id-ID" sz="4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52600"/>
            <a:ext cx="7848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3050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dirty="0" err="1" smtClean="0"/>
              <a:t>Jurnal</a:t>
            </a:r>
            <a:r>
              <a:rPr lang="en-US" sz="4800" dirty="0" smtClean="0"/>
              <a:t> </a:t>
            </a:r>
            <a:r>
              <a:rPr lang="en-US" sz="4800" dirty="0" err="1" smtClean="0"/>
              <a:t>Transaksi</a:t>
            </a:r>
            <a:r>
              <a:rPr lang="en-US" sz="4800" dirty="0" smtClean="0"/>
              <a:t> </a:t>
            </a:r>
            <a:r>
              <a:rPr lang="en-US" sz="4800" dirty="0" err="1" smtClean="0"/>
              <a:t>Piutang</a:t>
            </a:r>
            <a:r>
              <a:rPr lang="en-US" sz="4800" dirty="0" smtClean="0"/>
              <a:t> Usaha</a:t>
            </a:r>
            <a:endParaRPr lang="id-ID" sz="4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7848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5611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dirty="0" err="1" smtClean="0"/>
              <a:t>Catatan</a:t>
            </a:r>
            <a:r>
              <a:rPr lang="en-US" sz="4800" dirty="0" smtClean="0"/>
              <a:t> </a:t>
            </a:r>
            <a:r>
              <a:rPr lang="en-US" sz="4800" dirty="0" err="1" smtClean="0"/>
              <a:t>Akuntansi</a:t>
            </a:r>
            <a:r>
              <a:rPr lang="en-US" sz="4800" dirty="0" smtClean="0"/>
              <a:t> yang </a:t>
            </a:r>
            <a:r>
              <a:rPr lang="en-US" sz="4800" dirty="0" err="1" smtClean="0"/>
              <a:t>Terkait</a:t>
            </a:r>
            <a:r>
              <a:rPr lang="en-US" sz="4800" dirty="0" smtClean="0"/>
              <a:t> </a:t>
            </a:r>
            <a:r>
              <a:rPr lang="en-US" sz="4800" dirty="0" err="1" smtClean="0"/>
              <a:t>Pada</a:t>
            </a:r>
            <a:r>
              <a:rPr lang="en-US" sz="4800" dirty="0" smtClean="0"/>
              <a:t> </a:t>
            </a:r>
            <a:r>
              <a:rPr lang="en-US" sz="4800" dirty="0" err="1" smtClean="0"/>
              <a:t>Piutang</a:t>
            </a:r>
            <a:r>
              <a:rPr lang="en-US" sz="4800" dirty="0" smtClean="0"/>
              <a:t> Usaha</a:t>
            </a:r>
            <a:endParaRPr lang="id-ID" sz="4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28800"/>
            <a:ext cx="8153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2895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dirty="0" err="1" smtClean="0"/>
              <a:t>Prinsip</a:t>
            </a:r>
            <a:r>
              <a:rPr lang="en-US" sz="4800" dirty="0" smtClean="0"/>
              <a:t> </a:t>
            </a:r>
            <a:r>
              <a:rPr lang="en-US" sz="4800" dirty="0" err="1" smtClean="0"/>
              <a:t>Akuntansi</a:t>
            </a:r>
            <a:r>
              <a:rPr lang="en-US" sz="4800" dirty="0" smtClean="0"/>
              <a:t> </a:t>
            </a:r>
            <a:r>
              <a:rPr lang="en-US" sz="4800" dirty="0" err="1" smtClean="0"/>
              <a:t>Piutang</a:t>
            </a:r>
            <a:r>
              <a:rPr lang="en-US" sz="4800" dirty="0" smtClean="0"/>
              <a:t> Usaha</a:t>
            </a:r>
            <a:endParaRPr lang="id-ID" sz="4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7924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1079140"/>
      </p:ext>
    </p:extLst>
  </p:cSld>
  <p:clrMapOvr>
    <a:masterClrMapping/>
  </p:clrMapOvr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416</TotalTime>
  <Words>220</Words>
  <Application>Microsoft Office PowerPoint</Application>
  <PresentationFormat>On-screen Show (4:3)</PresentationFormat>
  <Paragraphs>51</Paragraphs>
  <Slides>47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Thatch</vt:lpstr>
      <vt:lpstr>Pengujian Subtanstif  Piutang Usaha</vt:lpstr>
      <vt:lpstr>Deskripsi Piutang</vt:lpstr>
      <vt:lpstr>Jurnal Transaksi pada Piutang Usaha</vt:lpstr>
      <vt:lpstr>Jurnal Transaksi Piutang Usaha</vt:lpstr>
      <vt:lpstr>Jurnal Transaksi Piutang Usaha</vt:lpstr>
      <vt:lpstr>Jurnal Transaksi Piutang Usaha</vt:lpstr>
      <vt:lpstr>Jurnal Transaksi Piutang Usaha</vt:lpstr>
      <vt:lpstr>Catatan Akuntansi yang Terkait Pada Piutang Usaha</vt:lpstr>
      <vt:lpstr>Prinsip Akuntansi Piutang Usaha</vt:lpstr>
      <vt:lpstr>Prinsip Akuntansi Piutang Usaha</vt:lpstr>
      <vt:lpstr>Prinsip Akuntansi Piutang Usaha</vt:lpstr>
      <vt:lpstr>Tujuan Audit Saldo – Terkait Piutang Usaha</vt:lpstr>
      <vt:lpstr>Tujuan Audit Saldo – Terkait Piutang Usaha</vt:lpstr>
      <vt:lpstr>Tujuan Pengujian Substantif Pada Piutang Usaha</vt:lpstr>
      <vt:lpstr>Tujuan Pengujian Substantif Pada Piutang Usaha</vt:lpstr>
      <vt:lpstr>Tujuan Pengujian Substantif Pada Piutang Usaha</vt:lpstr>
      <vt:lpstr>Program Pengujian Substantif Pada Piutang Usaha</vt:lpstr>
      <vt:lpstr>Metodologi Desain Pengujian Saldo Rinci Piutang Usaha</vt:lpstr>
      <vt:lpstr>Metodologi Desain Pengujian Saldo Rinci Piutang Usaha</vt:lpstr>
      <vt:lpstr>Metodologi Desain Pengujian Saldo Rinci Piutang Usaha</vt:lpstr>
      <vt:lpstr>Metodologi Desain Pengujian Saldo Rinci Piutang Usaha</vt:lpstr>
      <vt:lpstr>Metodologi Desain Pengujian Saldo Rinci Piutang Usaha</vt:lpstr>
      <vt:lpstr>Hubungan Antara Penjualan dengan Piutang Usaha</vt:lpstr>
      <vt:lpstr>Hubungan Antara Penjualan dengan Piutang Usaha</vt:lpstr>
      <vt:lpstr>Prosedur Analitik dalam  Piutang Usaha</vt:lpstr>
      <vt:lpstr>Prosedur Analitik dalam  Piutang Usaha</vt:lpstr>
      <vt:lpstr>Prosedur Analitik dalam  Piutang Usaha</vt:lpstr>
      <vt:lpstr>Informasi Komparatif</vt:lpstr>
      <vt:lpstr>Prosedur Analitis  </vt:lpstr>
      <vt:lpstr>Pengujian Saldo Rinci Piutang Usaha (Tahap III)</vt:lpstr>
      <vt:lpstr>Prosedur Analitis tentang  Laba Kotor</vt:lpstr>
      <vt:lpstr>Pengujian Saldo Rinci mengenai Piutang Usaha untuk tiap-tiap tujuan audit saldo terkait</vt:lpstr>
      <vt:lpstr>Mendisain Pengujian Saldo Rinci</vt:lpstr>
      <vt:lpstr>Mendesain Pengujian  Saldo Rinci</vt:lpstr>
      <vt:lpstr>Konfirmasi Piutang Usaha</vt:lpstr>
      <vt:lpstr>Konfirmasi Positif</vt:lpstr>
      <vt:lpstr>Konfirmasi Negatif</vt:lpstr>
      <vt:lpstr>Konfirmasi pada Piutang Usaha</vt:lpstr>
      <vt:lpstr>Pengujian Kepemilikan pada  Piutang Usaha</vt:lpstr>
      <vt:lpstr>Timing (Waktu)</vt:lpstr>
      <vt:lpstr>Pemeriksaan Dokumen Pendukung</vt:lpstr>
      <vt:lpstr>Pemeriksaan Cut-off  pada Piutang Usaha</vt:lpstr>
      <vt:lpstr>Pengujian Saldo Akun Rinci  pada Piutang Usaha</vt:lpstr>
      <vt:lpstr>Pengujian Keberadaan  Pada Piutang Usaha</vt:lpstr>
      <vt:lpstr>Pengujian Penilaian  pada Piutang Usaha</vt:lpstr>
      <vt:lpstr>Pengujian Penyajian &amp; Pengungkapan</vt:lpstr>
      <vt:lpstr>Pengungkapan tentang  Piutang Usaha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Pengujian Subtanstif  Piutang Usaha</dc:title>
  <dc:creator>Irma Paramita Sofia</dc:creator>
  <cp:lastModifiedBy>Irma Paramita Sofia</cp:lastModifiedBy>
  <cp:revision>17</cp:revision>
  <dcterms:created xsi:type="dcterms:W3CDTF">2014-07-18T02:22:52Z</dcterms:created>
  <dcterms:modified xsi:type="dcterms:W3CDTF">2014-08-07T01:23:58Z</dcterms:modified>
</cp:coreProperties>
</file>