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75" r:id="rId26"/>
  </p:sldIdLst>
  <p:sldSz cx="9144000" cy="6858000" type="screen4x3"/>
  <p:notesSz cx="7053263" cy="93091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A1196D2-37F0-4834-8718-97837928DDAA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F90CCBF0-BA07-459B-BB5D-2791934E77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439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0C1E8C8-7100-48C1-B69E-AFC7B2E78A28}" type="datetimeFigureOut">
              <a:rPr lang="id-ID" smtClean="0"/>
              <a:t>10/09/2014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C106D32-7CDD-4340-8003-28B79428A4C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7400"/>
            <a:ext cx="8458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PENGUJIAN PENGENDALIAN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ke-2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6400800" cy="990600"/>
          </a:xfrm>
        </p:spPr>
        <p:txBody>
          <a:bodyPr/>
          <a:lstStyle/>
          <a:p>
            <a:r>
              <a:rPr lang="en-US" dirty="0" smtClean="0"/>
              <a:t>Irma Paramita Sofia, </a:t>
            </a:r>
            <a:r>
              <a:rPr lang="en-US" dirty="0" err="1" smtClean="0"/>
              <a:t>SE,Ak,M.Ak</a:t>
            </a:r>
            <a:endParaRPr lang="en-US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2049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:</a:t>
            </a:r>
            <a:br>
              <a:rPr lang="en-US" dirty="0" smtClean="0"/>
            </a:br>
            <a:r>
              <a:rPr lang="en-US" dirty="0" err="1" smtClean="0"/>
              <a:t>Perancangan</a:t>
            </a:r>
            <a:r>
              <a:rPr lang="en-US" dirty="0" smtClean="0"/>
              <a:t> Program Audit</a:t>
            </a:r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53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: </a:t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6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Penerimaan</a:t>
            </a:r>
            <a:r>
              <a:rPr lang="en-US" dirty="0" smtClean="0"/>
              <a:t> Order</a:t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534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8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382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2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Penyerahan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458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8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38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9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Program Audit </a:t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153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3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:</a:t>
            </a:r>
            <a:br>
              <a:rPr lang="en-US" dirty="0" smtClean="0"/>
            </a:b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57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Dokumen</a:t>
            </a:r>
            <a:r>
              <a:rPr lang="en-US" dirty="0" smtClean="0"/>
              <a:t> :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endParaRPr lang="id-ID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534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err="1" smtClean="0"/>
              <a:t>Pengujian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077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41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SURAT PERIKATAN AUDIT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Auditor dan klien harus setuju atas syarat-syarat perikatan. Syarat-syarat yang telah </a:t>
            </a:r>
            <a:r>
              <a:rPr lang="sv-SE" dirty="0" smtClean="0"/>
              <a:t>disetujui </a:t>
            </a:r>
            <a:r>
              <a:rPr lang="id-ID" dirty="0" smtClean="0"/>
              <a:t>bersama </a:t>
            </a:r>
            <a:r>
              <a:rPr lang="id-ID" dirty="0"/>
              <a:t>perlu dicatat dalam suatu surat perikatan (</a:t>
            </a:r>
            <a:r>
              <a:rPr lang="id-ID" i="1" dirty="0"/>
              <a:t>engagement letter</a:t>
            </a:r>
            <a:r>
              <a:rPr lang="id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805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d-ID" dirty="0"/>
              <a:t>Bentuk dan isi surat perikatan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</a:t>
            </a:r>
            <a:r>
              <a:rPr lang="id-ID" sz="2000" dirty="0"/>
              <a:t>audit atas laporan keuangan.</a:t>
            </a:r>
          </a:p>
          <a:p>
            <a:r>
              <a:rPr lang="id-ID" sz="2000" dirty="0" smtClean="0"/>
              <a:t>Tanggung </a:t>
            </a:r>
            <a:r>
              <a:rPr lang="id-ID" sz="2000" dirty="0"/>
              <a:t>jawab manajemen atas laporan keuangan.</a:t>
            </a:r>
          </a:p>
          <a:p>
            <a:r>
              <a:rPr lang="id-ID" sz="2000" dirty="0" smtClean="0"/>
              <a:t>Lingkup </a:t>
            </a:r>
            <a:r>
              <a:rPr lang="id-ID" sz="2000" dirty="0"/>
              <a:t>audit, termasuk penyebutan undang-undang, peraturan, pernyataan dari badan profesional</a:t>
            </a:r>
          </a:p>
          <a:p>
            <a:r>
              <a:rPr lang="id-ID" sz="2000" dirty="0"/>
              <a:t>yang harus dianut oleh auditor.</a:t>
            </a:r>
          </a:p>
          <a:p>
            <a:r>
              <a:rPr lang="id-ID" sz="2000" dirty="0" smtClean="0"/>
              <a:t>Bentuk </a:t>
            </a:r>
            <a:r>
              <a:rPr lang="id-ID" sz="2000" dirty="0"/>
              <a:t>laporan atau bentuk komunikasi lain yang akan digunakan oleh auditor untuk </a:t>
            </a:r>
            <a:r>
              <a:rPr lang="id-ID" sz="2000" dirty="0" smtClean="0"/>
              <a:t>menyampaikan</a:t>
            </a:r>
            <a:r>
              <a:rPr lang="en-US" sz="2000" dirty="0" smtClean="0"/>
              <a:t> </a:t>
            </a:r>
            <a:r>
              <a:rPr lang="id-ID" sz="2000" dirty="0" smtClean="0"/>
              <a:t>hasil </a:t>
            </a:r>
            <a:r>
              <a:rPr lang="id-ID" sz="2000" dirty="0"/>
              <a:t>perikatan.</a:t>
            </a:r>
          </a:p>
          <a:p>
            <a:r>
              <a:rPr lang="id-ID" sz="2000" dirty="0" smtClean="0"/>
              <a:t>Fakta </a:t>
            </a:r>
            <a:r>
              <a:rPr lang="id-ID" sz="2000" dirty="0"/>
              <a:t>bahwa karena sifat pengujian dan keterbatasan bawaan lain suatu audit, dan dengan </a:t>
            </a:r>
            <a:r>
              <a:rPr lang="id-ID" sz="2000" dirty="0" smtClean="0"/>
              <a:t>keterbatasan</a:t>
            </a:r>
            <a:r>
              <a:rPr lang="en-US" sz="2000" dirty="0" smtClean="0"/>
              <a:t> </a:t>
            </a:r>
            <a:r>
              <a:rPr lang="id-ID" sz="2000" dirty="0" smtClean="0"/>
              <a:t>bawaan </a:t>
            </a:r>
            <a:r>
              <a:rPr lang="id-ID" sz="2000" dirty="0"/>
              <a:t>pengendalian intern, terdapat risiko yang tidak dapat dihindari tentang kemungkinan </a:t>
            </a:r>
            <a:r>
              <a:rPr lang="id-ID" sz="2000" dirty="0" smtClean="0"/>
              <a:t>beberapa</a:t>
            </a:r>
            <a:r>
              <a:rPr lang="en-US" sz="2000" dirty="0" smtClean="0"/>
              <a:t> </a:t>
            </a:r>
            <a:r>
              <a:rPr lang="sv-SE" sz="2000" dirty="0" smtClean="0"/>
              <a:t>salah </a:t>
            </a:r>
            <a:r>
              <a:rPr lang="sv-SE" sz="2000" dirty="0"/>
              <a:t>saji material tidak dapat terdeteksi.</a:t>
            </a:r>
          </a:p>
          <a:p>
            <a:r>
              <a:rPr lang="id-ID" sz="2000" dirty="0" smtClean="0"/>
              <a:t>Akses </a:t>
            </a:r>
            <a:r>
              <a:rPr lang="id-ID" sz="2000" dirty="0"/>
              <a:t>yang tidak dibatasi terhadap catatan, dokumentasi, dan informasi lain apa pun yang diminta </a:t>
            </a:r>
            <a:r>
              <a:rPr lang="id-ID" sz="2000" dirty="0" smtClean="0"/>
              <a:t>oleh</a:t>
            </a:r>
            <a:r>
              <a:rPr lang="en-US" sz="2000" dirty="0" smtClean="0"/>
              <a:t> </a:t>
            </a:r>
            <a:r>
              <a:rPr lang="id-ID" sz="2000" dirty="0" smtClean="0"/>
              <a:t>auditor dala</a:t>
            </a:r>
            <a:r>
              <a:rPr lang="en-US" sz="2000" dirty="0" smtClean="0"/>
              <a:t> </a:t>
            </a:r>
            <a:r>
              <a:rPr lang="id-ID" sz="2000" dirty="0" smtClean="0"/>
              <a:t>hubungannya </a:t>
            </a:r>
            <a:r>
              <a:rPr lang="id-ID" sz="2000" dirty="0"/>
              <a:t>dengan audit.</a:t>
            </a:r>
          </a:p>
          <a:p>
            <a:r>
              <a:rPr lang="id-ID" sz="2000" dirty="0" smtClean="0"/>
              <a:t>Pembatasan </a:t>
            </a:r>
            <a:r>
              <a:rPr lang="id-ID" sz="2000" dirty="0"/>
              <a:t>atas tanggung jawab auditor.</a:t>
            </a:r>
          </a:p>
          <a:p>
            <a:r>
              <a:rPr lang="id-ID" sz="2000" dirty="0" smtClean="0"/>
              <a:t>Komunikasi </a:t>
            </a:r>
            <a:r>
              <a:rPr lang="id-ID" sz="2000" dirty="0"/>
              <a:t>melalui </a:t>
            </a:r>
            <a:r>
              <a:rPr lang="id-ID" sz="2000" i="1" dirty="0"/>
              <a:t>e-mail</a:t>
            </a:r>
            <a:r>
              <a:rPr lang="id-ID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24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id-ID" b="1" dirty="0"/>
              <a:t>AUDIT ATAS KOMPONEN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Siapa </a:t>
            </a:r>
            <a:r>
              <a:rPr lang="id-ID" dirty="0"/>
              <a:t>yang menunjuk auditor bagi komponen.</a:t>
            </a:r>
          </a:p>
          <a:p>
            <a:r>
              <a:rPr lang="id-ID" dirty="0" smtClean="0"/>
              <a:t>Apakah </a:t>
            </a:r>
            <a:r>
              <a:rPr lang="id-ID" dirty="0"/>
              <a:t>laporan audit terpisah harus diterbitkan untuk setiap komponen.</a:t>
            </a:r>
          </a:p>
          <a:p>
            <a:r>
              <a:rPr lang="id-ID" dirty="0" smtClean="0"/>
              <a:t>Persyaratan </a:t>
            </a:r>
            <a:r>
              <a:rPr lang="id-ID" dirty="0"/>
              <a:t>hukum.</a:t>
            </a:r>
          </a:p>
          <a:p>
            <a:r>
              <a:rPr lang="id-ID" dirty="0" smtClean="0"/>
              <a:t>Lingkup </a:t>
            </a:r>
            <a:r>
              <a:rPr lang="id-ID" dirty="0"/>
              <a:t>pekerjaan yang dilaksanakan oleh auditor lain.</a:t>
            </a:r>
          </a:p>
          <a:p>
            <a:r>
              <a:rPr lang="fi-FI" dirty="0" smtClean="0"/>
              <a:t>Tingkat </a:t>
            </a:r>
            <a:r>
              <a:rPr lang="fi-FI" dirty="0"/>
              <a:t>kepemilikan oleh induk perusahaan.</a:t>
            </a:r>
          </a:p>
          <a:p>
            <a:r>
              <a:rPr lang="id-ID" dirty="0" smtClean="0"/>
              <a:t>Tingkat </a:t>
            </a:r>
            <a:r>
              <a:rPr lang="id-ID" dirty="0"/>
              <a:t>independensi manajemen komponen.</a:t>
            </a:r>
          </a:p>
        </p:txBody>
      </p:sp>
    </p:spTree>
    <p:extLst>
      <p:ext uri="{BB962C8B-B14F-4D97-AF65-F5344CB8AC3E}">
        <p14:creationId xmlns:p14="http://schemas.microsoft.com/office/powerpoint/2010/main" val="29729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id-ID" b="1" dirty="0"/>
              <a:t>AUDIT BERULANGKALI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/>
          <a:lstStyle/>
          <a:p>
            <a:r>
              <a:rPr lang="nl-NL" dirty="0" smtClean="0"/>
              <a:t>Dalam </a:t>
            </a:r>
            <a:r>
              <a:rPr lang="nl-NL" dirty="0"/>
              <a:t>audit yang berulangkali, auditor harus mempertimbangkan apakah terdapat </a:t>
            </a:r>
            <a:r>
              <a:rPr lang="nl-NL" dirty="0" smtClean="0"/>
              <a:t>keadaan </a:t>
            </a:r>
            <a:r>
              <a:rPr lang="id-ID" dirty="0" smtClean="0"/>
              <a:t>yang </a:t>
            </a:r>
            <a:r>
              <a:rPr lang="id-ID" dirty="0"/>
              <a:t>memerlukan revisi terhadap syarat-syarat perikatan dan klien perlu diingatkan tentang </a:t>
            </a:r>
            <a:r>
              <a:rPr lang="id-ID" dirty="0" smtClean="0"/>
              <a:t>syarat-syarat</a:t>
            </a:r>
            <a:r>
              <a:rPr lang="en-US" dirty="0" smtClean="0"/>
              <a:t> </a:t>
            </a:r>
            <a:r>
              <a:rPr lang="id-ID" dirty="0" smtClean="0"/>
              <a:t>perikatan </a:t>
            </a:r>
            <a:r>
              <a:rPr lang="id-ID" dirty="0"/>
              <a:t>yang masih berlaku.</a:t>
            </a:r>
          </a:p>
        </p:txBody>
      </p:sp>
    </p:spTree>
    <p:extLst>
      <p:ext uri="{BB962C8B-B14F-4D97-AF65-F5344CB8AC3E}">
        <p14:creationId xmlns:p14="http://schemas.microsoft.com/office/powerpoint/2010/main" val="18371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id-ID" b="1" dirty="0"/>
              <a:t>AUDIT BERULANGKALI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Auditor dapat memutuskan untuk tidak mengirim surat perikatan setiap periode. </a:t>
            </a:r>
            <a:r>
              <a:rPr lang="id-ID" dirty="0" smtClean="0"/>
              <a:t>Namun,</a:t>
            </a:r>
            <a:r>
              <a:rPr lang="en-US" dirty="0" smtClean="0"/>
              <a:t> </a:t>
            </a:r>
            <a:r>
              <a:rPr lang="id-ID" dirty="0" smtClean="0"/>
              <a:t>faktor-faktor </a:t>
            </a:r>
            <a:r>
              <a:rPr lang="id-ID" dirty="0"/>
              <a:t>berikut ini mungkin menyebabkan perlunya auditor mengirim surat perikatan yang baru:</a:t>
            </a:r>
          </a:p>
          <a:p>
            <a:pPr marL="624078" indent="-514350">
              <a:buFont typeface="+mj-lt"/>
              <a:buAutoNum type="alphaLcPeriod"/>
            </a:pPr>
            <a:r>
              <a:rPr lang="sv-SE" dirty="0" smtClean="0"/>
              <a:t>Adanya </a:t>
            </a:r>
            <a:r>
              <a:rPr lang="sv-SE" dirty="0"/>
              <a:t>petunjuk bahwa klien salah paham mengenai tujuan dan lingkup audit.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Adanya </a:t>
            </a:r>
            <a:r>
              <a:rPr lang="id-ID" dirty="0"/>
              <a:t>revisi atau syarat-syarat perikatan khusus.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Perubahan </a:t>
            </a:r>
            <a:r>
              <a:rPr lang="id-ID" dirty="0"/>
              <a:t>manajemen senior, dewan komisaris atau kepemilikan.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Perubahan </a:t>
            </a:r>
            <a:r>
              <a:rPr lang="id-ID" dirty="0"/>
              <a:t>signifikan dalam sifat dan ukuran bisnis klien.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Persyaratan </a:t>
            </a:r>
            <a:r>
              <a:rPr lang="id-ID" dirty="0"/>
              <a:t>hukum.</a:t>
            </a:r>
          </a:p>
        </p:txBody>
      </p:sp>
    </p:spTree>
    <p:extLst>
      <p:ext uri="{BB962C8B-B14F-4D97-AF65-F5344CB8AC3E}">
        <p14:creationId xmlns:p14="http://schemas.microsoft.com/office/powerpoint/2010/main" val="658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6002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dirty="0" smtClean="0"/>
              <a:t>DISKUSI</a:t>
            </a:r>
            <a:br>
              <a:rPr lang="en-US" sz="7200" dirty="0" smtClean="0"/>
            </a:br>
            <a:endParaRPr lang="id-ID" sz="7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3505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pengikatan</a:t>
            </a:r>
            <a:r>
              <a:rPr lang="en-US" dirty="0" smtClean="0"/>
              <a:t> audit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engan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endParaRPr lang="en-US" dirty="0" smtClean="0"/>
          </a:p>
          <a:p>
            <a:r>
              <a:rPr lang="en-US" dirty="0" err="1" smtClean="0"/>
              <a:t>Buatlah</a:t>
            </a:r>
            <a:r>
              <a:rPr lang="en-US" dirty="0" smtClean="0"/>
              <a:t> planning audit </a:t>
            </a:r>
            <a:r>
              <a:rPr lang="en-US" dirty="0" smtClean="0"/>
              <a:t>: Time Budget Calculation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123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1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1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001000" cy="472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5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382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789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077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5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&amp; </a:t>
            </a:r>
            <a:r>
              <a:rPr lang="en-US" dirty="0" err="1" smtClean="0"/>
              <a:t>Akun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077200" cy="478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: </a:t>
            </a:r>
            <a:br>
              <a:rPr lang="en-US" dirty="0" smtClean="0"/>
            </a:br>
            <a:r>
              <a:rPr lang="en-US" dirty="0" err="1" smtClean="0"/>
              <a:t>Perancangan</a:t>
            </a:r>
            <a:r>
              <a:rPr lang="en-US" dirty="0" smtClean="0"/>
              <a:t> Program Audit</a:t>
            </a:r>
            <a:endParaRPr lang="id-ID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001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97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Program Audit :</a:t>
            </a:r>
            <a:br>
              <a:rPr lang="en-US" dirty="0" smtClean="0"/>
            </a:b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16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473</TotalTime>
  <Words>370</Words>
  <Application>Microsoft Office PowerPoint</Application>
  <PresentationFormat>On-screen Show (4:3)</PresentationFormat>
  <Paragraphs>51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</vt:lpstr>
      <vt:lpstr>PENGUJIAN PENGENDALIAN  Pertemuan ke-2</vt:lpstr>
      <vt:lpstr>Pengujian</vt:lpstr>
      <vt:lpstr>Pengujian Pengendalian</vt:lpstr>
      <vt:lpstr>Pengujian Pengendalian atas Siklus</vt:lpstr>
      <vt:lpstr>Kelompok Transaksi Tiap Siklus</vt:lpstr>
      <vt:lpstr>Kelompok Transaksi Tiap Siklus</vt:lpstr>
      <vt:lpstr>Siklus Transaksi &amp; Akun Yang Terkait</vt:lpstr>
      <vt:lpstr>Pengujian Pengendalian :  Perancangan Program Audit</vt:lpstr>
      <vt:lpstr>Perancangan Program Audit : Penentuan Aktivitas Pengendalian </vt:lpstr>
      <vt:lpstr>Pengujian Pengendalian : Perancangan Program Audit</vt:lpstr>
      <vt:lpstr>Fungsi Yang Terkait :  Transaksi Penjualan Tunai</vt:lpstr>
      <vt:lpstr>Penerimaan Order Transaksi Penjualan Tunai</vt:lpstr>
      <vt:lpstr>Penerimaan Kas  Transaksi Penjualan Tunai</vt:lpstr>
      <vt:lpstr>Penerimaan Kas  Transaksi Penjualan Tunai</vt:lpstr>
      <vt:lpstr>Penyerahan Barang Transaksi Penjualan Tunai</vt:lpstr>
      <vt:lpstr>Pencatatan Transaksi Transaksi Penjualan Tunai</vt:lpstr>
      <vt:lpstr>Penjelasan Program Audit  Transaksi Penjualan Tunai</vt:lpstr>
      <vt:lpstr>Pemisahan Fungsi : Transaksi Penjualan Tunai</vt:lpstr>
      <vt:lpstr>Dokumen : Transaksi Penjualan Tunai</vt:lpstr>
      <vt:lpstr>SURAT PERIKATAN AUDIT </vt:lpstr>
      <vt:lpstr>Bentuk dan isi surat perikatan audit</vt:lpstr>
      <vt:lpstr>AUDIT ATAS KOMPONEN</vt:lpstr>
      <vt:lpstr>AUDIT BERULANGKALI</vt:lpstr>
      <vt:lpstr>AUDIT BERULANGKALI</vt:lpstr>
      <vt:lpstr>DISKUSI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PENGUJIAN PENGENDALIAN  Pertemuan ke-2</dc:title>
  <dc:creator>Irma Paramita Sofia</dc:creator>
  <cp:lastModifiedBy>Irma Paramita Sofia</cp:lastModifiedBy>
  <cp:revision>13</cp:revision>
  <cp:lastPrinted>2014-09-10T03:33:20Z</cp:lastPrinted>
  <dcterms:created xsi:type="dcterms:W3CDTF">2014-07-16T01:56:36Z</dcterms:created>
  <dcterms:modified xsi:type="dcterms:W3CDTF">2014-09-10T08:12:20Z</dcterms:modified>
</cp:coreProperties>
</file>