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tags/tag2.xml" ContentType="application/vnd.openxmlformats-officedocument.presentationml.tags+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Layouts/slideLayout16.xml" ContentType="application/vnd.openxmlformats-officedocument.presentationml.slideLayout+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65"/>
  </p:notesMasterIdLst>
  <p:handoutMasterIdLst>
    <p:handoutMasterId r:id="rId66"/>
  </p:handoutMasterIdLst>
  <p:sldIdLst>
    <p:sldId id="391" r:id="rId2"/>
    <p:sldId id="1206" r:id="rId3"/>
    <p:sldId id="1218" r:id="rId4"/>
    <p:sldId id="1219" r:id="rId5"/>
    <p:sldId id="1220" r:id="rId6"/>
    <p:sldId id="1257" r:id="rId7"/>
    <p:sldId id="1258" r:id="rId8"/>
    <p:sldId id="1267" r:id="rId9"/>
    <p:sldId id="1259" r:id="rId10"/>
    <p:sldId id="1222" r:id="rId11"/>
    <p:sldId id="1223" r:id="rId12"/>
    <p:sldId id="1224" r:id="rId13"/>
    <p:sldId id="1225" r:id="rId14"/>
    <p:sldId id="1226" r:id="rId15"/>
    <p:sldId id="1302" r:id="rId16"/>
    <p:sldId id="1260" r:id="rId17"/>
    <p:sldId id="1275" r:id="rId18"/>
    <p:sldId id="1227" r:id="rId19"/>
    <p:sldId id="1303" r:id="rId20"/>
    <p:sldId id="1229" r:id="rId21"/>
    <p:sldId id="1304" r:id="rId22"/>
    <p:sldId id="1305" r:id="rId23"/>
    <p:sldId id="1231" r:id="rId24"/>
    <p:sldId id="1306" r:id="rId25"/>
    <p:sldId id="1280" r:id="rId26"/>
    <p:sldId id="1261" r:id="rId27"/>
    <p:sldId id="1307" r:id="rId28"/>
    <p:sldId id="1308" r:id="rId29"/>
    <p:sldId id="1309" r:id="rId30"/>
    <p:sldId id="1310" r:id="rId31"/>
    <p:sldId id="1235" r:id="rId32"/>
    <p:sldId id="1282" r:id="rId33"/>
    <p:sldId id="1262" r:id="rId34"/>
    <p:sldId id="1292" r:id="rId35"/>
    <p:sldId id="1296" r:id="rId36"/>
    <p:sldId id="1263" r:id="rId37"/>
    <p:sldId id="1236" r:id="rId38"/>
    <p:sldId id="1237" r:id="rId39"/>
    <p:sldId id="1238" r:id="rId40"/>
    <p:sldId id="1299" r:id="rId41"/>
    <p:sldId id="1300" r:id="rId42"/>
    <p:sldId id="1239" r:id="rId43"/>
    <p:sldId id="1286" r:id="rId44"/>
    <p:sldId id="1264" r:id="rId45"/>
    <p:sldId id="1293" r:id="rId46"/>
    <p:sldId id="1297" r:id="rId47"/>
    <p:sldId id="1272" r:id="rId48"/>
    <p:sldId id="1274" r:id="rId49"/>
    <p:sldId id="1240" r:id="rId50"/>
    <p:sldId id="1241" r:id="rId51"/>
    <p:sldId id="1242" r:id="rId52"/>
    <p:sldId id="1243" r:id="rId53"/>
    <p:sldId id="1244" r:id="rId54"/>
    <p:sldId id="1245" r:id="rId55"/>
    <p:sldId id="1246" r:id="rId56"/>
    <p:sldId id="1247" r:id="rId57"/>
    <p:sldId id="1248" r:id="rId58"/>
    <p:sldId id="1249" r:id="rId59"/>
    <p:sldId id="1250" r:id="rId60"/>
    <p:sldId id="1251" r:id="rId61"/>
    <p:sldId id="1252" r:id="rId62"/>
    <p:sldId id="1289" r:id="rId63"/>
    <p:sldId id="1167" r:id="rId64"/>
  </p:sldIdLst>
  <p:sldSz cx="9144000" cy="6858000" type="screen4x3"/>
  <p:notesSz cx="7315200" cy="9601200"/>
  <p:custDataLst>
    <p:tags r:id="rId67"/>
  </p:custDataLst>
  <p:defaultTextStyle>
    <a:defPPr>
      <a:defRPr lang="en-US"/>
    </a:defPPr>
    <a:lvl1pPr algn="l" rtl="0" fontAlgn="base">
      <a:spcBef>
        <a:spcPct val="0"/>
      </a:spcBef>
      <a:spcAft>
        <a:spcPct val="0"/>
      </a:spcAft>
      <a:defRPr sz="14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4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4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4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400" kern="1200">
        <a:solidFill>
          <a:schemeClr val="tx1"/>
        </a:solidFill>
        <a:latin typeface="Times New Roman" pitchFamily="18" charset="0"/>
        <a:ea typeface="宋体" pitchFamily="2" charset="-122"/>
        <a:cs typeface="+mn-cs"/>
      </a:defRPr>
    </a:lvl5pPr>
    <a:lvl6pPr marL="2286000" algn="l" defTabSz="914400" rtl="0" eaLnBrk="1" latinLnBrk="0" hangingPunct="1">
      <a:defRPr sz="1400" kern="1200">
        <a:solidFill>
          <a:schemeClr val="tx1"/>
        </a:solidFill>
        <a:latin typeface="Times New Roman" pitchFamily="18" charset="0"/>
        <a:ea typeface="宋体" pitchFamily="2" charset="-122"/>
        <a:cs typeface="+mn-cs"/>
      </a:defRPr>
    </a:lvl6pPr>
    <a:lvl7pPr marL="2743200" algn="l" defTabSz="914400" rtl="0" eaLnBrk="1" latinLnBrk="0" hangingPunct="1">
      <a:defRPr sz="1400" kern="1200">
        <a:solidFill>
          <a:schemeClr val="tx1"/>
        </a:solidFill>
        <a:latin typeface="Times New Roman" pitchFamily="18" charset="0"/>
        <a:ea typeface="宋体" pitchFamily="2" charset="-122"/>
        <a:cs typeface="+mn-cs"/>
      </a:defRPr>
    </a:lvl7pPr>
    <a:lvl8pPr marL="3200400" algn="l" defTabSz="914400" rtl="0" eaLnBrk="1" latinLnBrk="0" hangingPunct="1">
      <a:defRPr sz="1400" kern="1200">
        <a:solidFill>
          <a:schemeClr val="tx1"/>
        </a:solidFill>
        <a:latin typeface="Times New Roman" pitchFamily="18" charset="0"/>
        <a:ea typeface="宋体" pitchFamily="2" charset="-122"/>
        <a:cs typeface="+mn-cs"/>
      </a:defRPr>
    </a:lvl8pPr>
    <a:lvl9pPr marL="3657600" algn="l" defTabSz="914400" rtl="0" eaLnBrk="1" latinLnBrk="0" hangingPunct="1">
      <a:defRPr sz="14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33CC"/>
    <a:srgbClr val="000408"/>
    <a:srgbClr val="C5D9F1"/>
    <a:srgbClr val="8DB4E3"/>
    <a:srgbClr val="538ED5"/>
    <a:srgbClr val="A00000"/>
    <a:srgbClr val="003366"/>
    <a:srgbClr val="FF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18" autoAdjust="0"/>
    <p:restoredTop sz="85831" autoAdjust="0"/>
  </p:normalViewPr>
  <p:slideViewPr>
    <p:cSldViewPr>
      <p:cViewPr>
        <p:scale>
          <a:sx n="50" d="100"/>
          <a:sy n="50" d="100"/>
        </p:scale>
        <p:origin x="-2256" y="-10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45" d="100"/>
        <a:sy n="45" d="100"/>
      </p:scale>
      <p:origin x="0" y="0"/>
    </p:cViewPr>
  </p:sorterViewPr>
  <p:notesViewPr>
    <p:cSldViewPr>
      <p:cViewPr>
        <p:scale>
          <a:sx n="100" d="100"/>
          <a:sy n="100" d="100"/>
        </p:scale>
        <p:origin x="-1548" y="636"/>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gs" Target="tags/tag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841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sz="1300">
                <a:latin typeface="Arial" charset="0"/>
                <a:ea typeface="宋体" pitchFamily="2" charset="-122"/>
              </a:defRPr>
            </a:lvl1pPr>
          </a:lstStyle>
          <a:p>
            <a:pPr>
              <a:defRPr/>
            </a:pPr>
            <a:endParaRPr lang="en-US"/>
          </a:p>
        </p:txBody>
      </p:sp>
      <p:sp>
        <p:nvSpPr>
          <p:cNvPr id="18841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Arial" charset="0"/>
                <a:ea typeface="宋体" pitchFamily="2" charset="-122"/>
              </a:defRPr>
            </a:lvl1pPr>
          </a:lstStyle>
          <a:p>
            <a:pPr>
              <a:defRPr/>
            </a:pPr>
            <a:endParaRPr lang="en-US"/>
          </a:p>
        </p:txBody>
      </p:sp>
      <p:sp>
        <p:nvSpPr>
          <p:cNvPr id="188420"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l">
              <a:defRPr sz="1300">
                <a:latin typeface="Arial" charset="0"/>
                <a:ea typeface="宋体" pitchFamily="2" charset="-122"/>
              </a:defRPr>
            </a:lvl1pPr>
          </a:lstStyle>
          <a:p>
            <a:pPr>
              <a:defRPr/>
            </a:pPr>
            <a:endParaRPr lang="en-US"/>
          </a:p>
        </p:txBody>
      </p:sp>
      <p:sp>
        <p:nvSpPr>
          <p:cNvPr id="188421"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atin typeface="Arial" charset="0"/>
                <a:ea typeface="宋体" pitchFamily="2" charset="-122"/>
              </a:defRPr>
            </a:lvl1pPr>
          </a:lstStyle>
          <a:p>
            <a:pPr>
              <a:defRPr/>
            </a:pPr>
            <a:fld id="{C37DCA1D-08B7-4648-B63D-913B410CFD16}"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sz="1300">
                <a:latin typeface="Arial" charset="0"/>
                <a:ea typeface="宋体" pitchFamily="2" charset="-122"/>
              </a:defRPr>
            </a:lvl1pPr>
          </a:lstStyle>
          <a:p>
            <a:pPr>
              <a:defRPr/>
            </a:pPr>
            <a:endParaRPr lang="en-US" altLang="zh-CN"/>
          </a:p>
        </p:txBody>
      </p:sp>
      <p:sp>
        <p:nvSpPr>
          <p:cNvPr id="3075"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Arial" charset="0"/>
                <a:ea typeface="宋体" pitchFamily="2" charset="-122"/>
              </a:defRPr>
            </a:lvl1pPr>
          </a:lstStyle>
          <a:p>
            <a:pPr>
              <a:defRPr/>
            </a:pPr>
            <a:endParaRPr lang="en-US" altLang="zh-CN"/>
          </a:p>
        </p:txBody>
      </p:sp>
      <p:sp>
        <p:nvSpPr>
          <p:cNvPr id="1843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l">
              <a:defRPr sz="1300">
                <a:latin typeface="Arial" charset="0"/>
                <a:ea typeface="宋体" pitchFamily="2" charset="-122"/>
              </a:defRPr>
            </a:lvl1pPr>
          </a:lstStyle>
          <a:p>
            <a:pPr>
              <a:defRPr/>
            </a:pPr>
            <a:endParaRPr lang="en-US" altLang="zh-CN"/>
          </a:p>
        </p:txBody>
      </p:sp>
      <p:sp>
        <p:nvSpPr>
          <p:cNvPr id="3079"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atin typeface="Arial" charset="0"/>
                <a:ea typeface="宋体" pitchFamily="2" charset="-122"/>
              </a:defRPr>
            </a:lvl1pPr>
          </a:lstStyle>
          <a:p>
            <a:pPr>
              <a:defRPr/>
            </a:pPr>
            <a:fld id="{9720D497-2186-49A2-B8E1-C74E9BEDC386}" type="slidenum">
              <a:rPr lang="zh-CN" altLang="en-US"/>
              <a:pPr>
                <a:defRPr/>
              </a:pPr>
              <a:t>‹#›</a:t>
            </a:fld>
            <a:endParaRPr lang="en-US" altLang="zh-CN"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a:ln/>
        </p:spPr>
      </p:sp>
      <p:sp>
        <p:nvSpPr>
          <p:cNvPr id="3" name="Notes Placeholder 2"/>
          <p:cNvSpPr>
            <a:spLocks noGrp="1"/>
          </p:cNvSpPr>
          <p:nvPr>
            <p:ph type="body" idx="1"/>
          </p:nvPr>
        </p:nvSpPr>
        <p:spPr/>
        <p:txBody>
          <a:bodyPr>
            <a:normAutofit fontScale="70000" lnSpcReduction="20000"/>
          </a:bodyPr>
          <a:lstStyle/>
          <a:p>
            <a:pPr eaLnBrk="1" hangingPunct="1">
              <a:defRPr/>
            </a:pPr>
            <a:r>
              <a:rPr lang="en-US" sz="1400" dirty="0" smtClean="0"/>
              <a:t>Note:  Students sometimes like to print slides as “handouts” with 1, 2, 3, 4, 6, or 9 slides per page for taking notes in class. It is sometimes best to print them using the “pure black and white” option on the color/gray scale dropdown menu to avoid dark boxes that are not conducive to note taking. Be aware that many instructors will only cover a sub-set of the slides available in this file. Also note that we have removed slides containing solutions to group or individual in-class exercises. </a:t>
            </a:r>
            <a:r>
              <a:rPr lang="en-US" sz="1400" smtClean="0"/>
              <a:t>You may want to print some slides (such as worksheets or slides with a large quantity of calculations) as a full page slide to facilitate working the exercise in class.</a:t>
            </a:r>
          </a:p>
          <a:p>
            <a:pPr eaLnBrk="1" hangingPunct="1">
              <a:defRPr/>
            </a:pPr>
            <a:endParaRPr lang="en-US" sz="1300" dirty="0" smtClean="0"/>
          </a:p>
        </p:txBody>
      </p:sp>
      <p:sp>
        <p:nvSpPr>
          <p:cNvPr id="21507" name="Slide Number Placeholder 3"/>
          <p:cNvSpPr>
            <a:spLocks noGrp="1"/>
          </p:cNvSpPr>
          <p:nvPr>
            <p:ph type="sldNum" sz="quarter" idx="5"/>
          </p:nvPr>
        </p:nvSpPr>
        <p:spPr>
          <a:noFill/>
        </p:spPr>
        <p:txBody>
          <a:bodyPr/>
          <a:lstStyle/>
          <a:p>
            <a:fld id="{9D03BE25-351F-42DC-A24A-96337264D573}" type="slidenum">
              <a:rPr lang="zh-CN" altLang="en-US" smtClean="0"/>
              <a:pPr/>
              <a:t>1</a:t>
            </a:fld>
            <a:endParaRPr lang="en-US"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019E5BA7-258B-44A5-B9ED-689DF8FD3F41}" type="slidenum">
              <a:rPr lang="en-GB" sz="1300"/>
              <a:pPr algn="r"/>
              <a:t>10</a:t>
            </a:fld>
            <a:endParaRPr lang="en-GB" sz="130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F0044E45-F5D8-4F6C-A0B3-91C5866BD743}" type="slidenum">
              <a:rPr lang="en-GB" sz="1300"/>
              <a:pPr algn="r"/>
              <a:t>11</a:t>
            </a:fld>
            <a:endParaRPr lang="en-GB" sz="130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F1B2A767-B95A-4518-A711-33B1469DC3D4}" type="slidenum">
              <a:rPr lang="en-GB" sz="1300"/>
              <a:pPr algn="r"/>
              <a:t>12</a:t>
            </a:fld>
            <a:endParaRPr lang="en-GB" sz="130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92EA5358-D186-4805-A611-180D40053199}" type="slidenum">
              <a:rPr lang="en-GB" sz="1300"/>
              <a:pPr algn="r"/>
              <a:t>13</a:t>
            </a:fld>
            <a:endParaRPr lang="en-GB" sz="130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085BCB32-1688-461D-9F01-4EF6ED577105}" type="slidenum">
              <a:rPr lang="en-GB" sz="1300"/>
              <a:pPr algn="r"/>
              <a:t>14</a:t>
            </a:fld>
            <a:endParaRPr lang="en-GB" sz="130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xfrm>
            <a:off x="1266825" y="727075"/>
            <a:ext cx="4781550" cy="3586163"/>
          </a:xfrm>
          <a:ln cap="flat"/>
        </p:spPr>
      </p:sp>
      <p:sp>
        <p:nvSpPr>
          <p:cNvPr id="5017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a:ln/>
        </p:spPr>
      </p:sp>
      <p:sp>
        <p:nvSpPr>
          <p:cNvPr id="52226" name="Notes Placeholder 2"/>
          <p:cNvSpPr>
            <a:spLocks noGrp="1"/>
          </p:cNvSpPr>
          <p:nvPr>
            <p:ph type="body" idx="1"/>
          </p:nvPr>
        </p:nvSpPr>
        <p:spPr>
          <a:noFill/>
          <a:ln/>
        </p:spPr>
        <p:txBody>
          <a:bodyPr/>
          <a:lstStyle/>
          <a:p>
            <a:pPr eaLnBrk="1" hangingPunct="1"/>
            <a:endParaRPr lang="en-US" smtClean="0"/>
          </a:p>
        </p:txBody>
      </p:sp>
      <p:sp>
        <p:nvSpPr>
          <p:cNvPr id="52227" name="Slide Number Placeholder 3"/>
          <p:cNvSpPr>
            <a:spLocks noGrp="1"/>
          </p:cNvSpPr>
          <p:nvPr>
            <p:ph type="sldNum" sz="quarter" idx="5"/>
          </p:nvPr>
        </p:nvSpPr>
        <p:spPr>
          <a:noFill/>
        </p:spPr>
        <p:txBody>
          <a:bodyPr/>
          <a:lstStyle/>
          <a:p>
            <a:fld id="{01DAE682-1FAB-4196-84B7-48BFD778F2E7}" type="slidenum">
              <a:rPr lang="zh-CN" altLang="en-US" smtClean="0"/>
              <a:pPr/>
              <a:t>16</a:t>
            </a:fld>
            <a:endParaRPr lang="en-US" altLang="zh-CN"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F7DE2EB9-0D95-4F0E-AD89-8D572CF63581}" type="slidenum">
              <a:rPr lang="en-GB" sz="1300"/>
              <a:pPr algn="r"/>
              <a:t>17</a:t>
            </a:fld>
            <a:endParaRPr lang="en-GB" sz="130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FB2715CC-09F0-492B-A50F-FECD269EE04D}" type="slidenum">
              <a:rPr lang="en-GB" sz="1300"/>
              <a:pPr algn="r"/>
              <a:t>18</a:t>
            </a:fld>
            <a:endParaRPr lang="en-GB" sz="1300"/>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9" tIns="48325" rIns="96649" bIns="48325" anchor="b"/>
          <a:lstStyle/>
          <a:p>
            <a:pPr algn="r"/>
            <a:fld id="{4DADDC63-8B47-4626-A715-66A8353D36C3}" type="slidenum">
              <a:rPr lang="en-GB" sz="1300"/>
              <a:pPr algn="r"/>
              <a:t>19</a:t>
            </a:fld>
            <a:endParaRPr lang="en-GB" sz="130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ln/>
        </p:spPr>
        <p:txBody>
          <a:bodyPr/>
          <a:lstStyle/>
          <a:p>
            <a:pPr eaLnBrk="1" hangingPunct="1"/>
            <a:endParaRPr lang="en-US" smtClean="0"/>
          </a:p>
        </p:txBody>
      </p:sp>
      <p:sp>
        <p:nvSpPr>
          <p:cNvPr id="23555" name="Slide Number Placeholder 3"/>
          <p:cNvSpPr>
            <a:spLocks noGrp="1"/>
          </p:cNvSpPr>
          <p:nvPr>
            <p:ph type="sldNum" sz="quarter" idx="5"/>
          </p:nvPr>
        </p:nvSpPr>
        <p:spPr>
          <a:noFill/>
        </p:spPr>
        <p:txBody>
          <a:bodyPr/>
          <a:lstStyle/>
          <a:p>
            <a:fld id="{D43548FE-60B6-4109-8DB9-329F410C354B}" type="slidenum">
              <a:rPr lang="zh-CN" altLang="en-US" smtClean="0"/>
              <a:pPr/>
              <a:t>2</a:t>
            </a:fld>
            <a:endParaRPr lang="en-US" altLang="zh-C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DAFAE57D-9A3F-41EB-B8B1-5A31EA253BAB}" type="slidenum">
              <a:rPr lang="en-GB" sz="1300"/>
              <a:pPr algn="r"/>
              <a:t>20</a:t>
            </a:fld>
            <a:endParaRPr lang="en-GB" sz="1300"/>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9" tIns="48325" rIns="96649" bIns="48325" anchor="b"/>
          <a:lstStyle/>
          <a:p>
            <a:pPr algn="r"/>
            <a:fld id="{F561463B-9CAD-4E92-834D-7C5E88BE2E72}" type="slidenum">
              <a:rPr lang="en-GB" sz="1300"/>
              <a:pPr algn="r"/>
              <a:t>21</a:t>
            </a:fld>
            <a:endParaRPr lang="en-GB" sz="1300"/>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9" tIns="48325" rIns="96649" bIns="48325" anchor="b"/>
          <a:lstStyle/>
          <a:p>
            <a:pPr algn="r"/>
            <a:fld id="{27A2BA1B-9A13-4456-8A32-FC5F514028D6}" type="slidenum">
              <a:rPr lang="en-GB" sz="1300"/>
              <a:pPr algn="r"/>
              <a:t>22</a:t>
            </a:fld>
            <a:endParaRPr lang="en-GB" sz="1300"/>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5B11CD55-88C2-40B9-9DF7-B83DCD2DD585}" type="slidenum">
              <a:rPr lang="en-GB" sz="1300"/>
              <a:pPr algn="r"/>
              <a:t>23</a:t>
            </a:fld>
            <a:endParaRPr lang="en-GB" sz="1300"/>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9" tIns="48325" rIns="96649" bIns="48325" anchor="b"/>
          <a:lstStyle/>
          <a:p>
            <a:pPr algn="r"/>
            <a:fld id="{390B410F-CBE5-4362-921E-0107EC5F0E60}" type="slidenum">
              <a:rPr lang="en-GB" sz="1300"/>
              <a:pPr algn="r"/>
              <a:t>24</a:t>
            </a:fld>
            <a:endParaRPr lang="en-GB" sz="1300"/>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spect="1" noChangeArrowheads="1" noTextEdit="1"/>
          </p:cNvSpPr>
          <p:nvPr>
            <p:ph type="sldImg"/>
          </p:nvPr>
        </p:nvSpPr>
        <p:spPr>
          <a:xfrm>
            <a:off x="1266825" y="727075"/>
            <a:ext cx="4781550" cy="3586163"/>
          </a:xfrm>
          <a:ln cap="flat"/>
        </p:spPr>
      </p:sp>
      <p:sp>
        <p:nvSpPr>
          <p:cNvPr id="7168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p:cNvSpPr>
          <p:nvPr>
            <p:ph type="sldImg"/>
          </p:nvPr>
        </p:nvSpPr>
        <p:spPr>
          <a:ln/>
        </p:spPr>
      </p:sp>
      <p:sp>
        <p:nvSpPr>
          <p:cNvPr id="73730" name="Notes Placeholder 2"/>
          <p:cNvSpPr>
            <a:spLocks noGrp="1"/>
          </p:cNvSpPr>
          <p:nvPr>
            <p:ph type="body" idx="1"/>
          </p:nvPr>
        </p:nvSpPr>
        <p:spPr>
          <a:noFill/>
          <a:ln/>
        </p:spPr>
        <p:txBody>
          <a:bodyPr/>
          <a:lstStyle/>
          <a:p>
            <a:pPr eaLnBrk="1" hangingPunct="1"/>
            <a:endParaRPr lang="en-US" smtClean="0"/>
          </a:p>
        </p:txBody>
      </p:sp>
      <p:sp>
        <p:nvSpPr>
          <p:cNvPr id="73731" name="Slide Number Placeholder 3"/>
          <p:cNvSpPr>
            <a:spLocks noGrp="1"/>
          </p:cNvSpPr>
          <p:nvPr>
            <p:ph type="sldNum" sz="quarter" idx="5"/>
          </p:nvPr>
        </p:nvSpPr>
        <p:spPr>
          <a:noFill/>
        </p:spPr>
        <p:txBody>
          <a:bodyPr/>
          <a:lstStyle/>
          <a:p>
            <a:fld id="{F8BE9254-5011-44FE-AA11-A2140508FF28}" type="slidenum">
              <a:rPr lang="zh-CN" altLang="en-US" smtClean="0"/>
              <a:pPr/>
              <a:t>26</a:t>
            </a:fld>
            <a:endParaRPr lang="en-US" altLang="zh-CN"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9" tIns="48325" rIns="96649" bIns="48325" anchor="b"/>
          <a:lstStyle/>
          <a:p>
            <a:pPr algn="r"/>
            <a:fld id="{EECEE778-8899-42B1-A473-8D0247A65BF0}" type="slidenum">
              <a:rPr lang="en-GB" sz="1300"/>
              <a:pPr algn="r"/>
              <a:t>27</a:t>
            </a:fld>
            <a:endParaRPr lang="en-GB" sz="1300"/>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9" tIns="48325" rIns="96649" bIns="48325" anchor="b"/>
          <a:lstStyle/>
          <a:p>
            <a:pPr algn="r"/>
            <a:fld id="{E5C9621B-8AE6-4B59-9038-655CC27B721F}" type="slidenum">
              <a:rPr lang="en-GB" sz="1300"/>
              <a:pPr algn="r"/>
              <a:t>28</a:t>
            </a:fld>
            <a:endParaRPr lang="en-GB" sz="1300"/>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9" tIns="48325" rIns="96649" bIns="48325" anchor="b"/>
          <a:lstStyle/>
          <a:p>
            <a:pPr algn="r"/>
            <a:fld id="{2393144E-16D4-44D9-BCC7-A99332F66456}" type="slidenum">
              <a:rPr lang="en-GB" sz="1300"/>
              <a:pPr algn="r"/>
              <a:t>29</a:t>
            </a:fld>
            <a:endParaRPr lang="en-GB" sz="1300"/>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2EFB919E-A5B5-44AD-A3B9-24A06AFBDDBF}" type="slidenum">
              <a:rPr lang="en-GB" sz="1300"/>
              <a:pPr algn="r"/>
              <a:t>3</a:t>
            </a:fld>
            <a:endParaRPr lang="en-GB" sz="130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49" tIns="48325" rIns="96649" bIns="48325" anchor="b"/>
          <a:lstStyle/>
          <a:p>
            <a:pPr algn="r"/>
            <a:fld id="{2CD1C4AB-3629-4CF9-A2EB-FCAE798895FB}" type="slidenum">
              <a:rPr lang="en-GB" sz="1300"/>
              <a:pPr algn="r"/>
              <a:t>30</a:t>
            </a:fld>
            <a:endParaRPr lang="en-GB" sz="1300"/>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54447333-EE62-4EE4-AE4E-07E78C047F2B}" type="slidenum">
              <a:rPr lang="en-GB" sz="1300"/>
              <a:pPr algn="r"/>
              <a:t>31</a:t>
            </a:fld>
            <a:endParaRPr lang="en-GB" sz="1300"/>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Rot="1" noChangeAspect="1" noChangeArrowheads="1" noTextEdit="1"/>
          </p:cNvSpPr>
          <p:nvPr>
            <p:ph type="sldImg"/>
          </p:nvPr>
        </p:nvSpPr>
        <p:spPr>
          <a:xfrm>
            <a:off x="1266825" y="727075"/>
            <a:ext cx="4781550" cy="3586163"/>
          </a:xfrm>
          <a:ln cap="flat"/>
        </p:spPr>
      </p:sp>
      <p:sp>
        <p:nvSpPr>
          <p:cNvPr id="8601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p:cNvSpPr>
          <p:nvPr>
            <p:ph type="sldImg"/>
          </p:nvPr>
        </p:nvSpPr>
        <p:spPr>
          <a:ln/>
        </p:spPr>
      </p:sp>
      <p:sp>
        <p:nvSpPr>
          <p:cNvPr id="88066" name="Notes Placeholder 2"/>
          <p:cNvSpPr>
            <a:spLocks noGrp="1"/>
          </p:cNvSpPr>
          <p:nvPr>
            <p:ph type="body" idx="1"/>
          </p:nvPr>
        </p:nvSpPr>
        <p:spPr>
          <a:noFill/>
          <a:ln/>
        </p:spPr>
        <p:txBody>
          <a:bodyPr/>
          <a:lstStyle/>
          <a:p>
            <a:pPr eaLnBrk="1" hangingPunct="1"/>
            <a:endParaRPr lang="en-US" smtClean="0"/>
          </a:p>
        </p:txBody>
      </p:sp>
      <p:sp>
        <p:nvSpPr>
          <p:cNvPr id="88067" name="Slide Number Placeholder 3"/>
          <p:cNvSpPr>
            <a:spLocks noGrp="1"/>
          </p:cNvSpPr>
          <p:nvPr>
            <p:ph type="sldNum" sz="quarter" idx="5"/>
          </p:nvPr>
        </p:nvSpPr>
        <p:spPr>
          <a:noFill/>
        </p:spPr>
        <p:txBody>
          <a:bodyPr/>
          <a:lstStyle/>
          <a:p>
            <a:fld id="{A0E41611-6832-4B1C-931C-EAEE18D2F8B1}" type="slidenum">
              <a:rPr lang="zh-CN" altLang="en-US" smtClean="0"/>
              <a:pPr/>
              <a:t>33</a:t>
            </a:fld>
            <a:endParaRPr lang="en-US" altLang="zh-CN"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Rot="1" noChangeAspect="1" noChangeArrowheads="1" noTextEdit="1"/>
          </p:cNvSpPr>
          <p:nvPr>
            <p:ph type="sldImg"/>
          </p:nvPr>
        </p:nvSpPr>
        <p:spPr>
          <a:ln/>
        </p:spPr>
      </p:sp>
      <p:sp>
        <p:nvSpPr>
          <p:cNvPr id="9011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a:ln/>
        </p:spPr>
      </p:sp>
      <p:sp>
        <p:nvSpPr>
          <p:cNvPr id="94210" name="Notes Placeholder 2"/>
          <p:cNvSpPr>
            <a:spLocks noGrp="1"/>
          </p:cNvSpPr>
          <p:nvPr>
            <p:ph type="body" idx="1"/>
          </p:nvPr>
        </p:nvSpPr>
        <p:spPr>
          <a:noFill/>
          <a:ln/>
        </p:spPr>
        <p:txBody>
          <a:bodyPr/>
          <a:lstStyle/>
          <a:p>
            <a:pPr eaLnBrk="1" hangingPunct="1"/>
            <a:endParaRPr lang="en-US" smtClean="0"/>
          </a:p>
        </p:txBody>
      </p:sp>
      <p:sp>
        <p:nvSpPr>
          <p:cNvPr id="94211" name="Slide Number Placeholder 3"/>
          <p:cNvSpPr>
            <a:spLocks noGrp="1"/>
          </p:cNvSpPr>
          <p:nvPr>
            <p:ph type="sldNum" sz="quarter" idx="5"/>
          </p:nvPr>
        </p:nvSpPr>
        <p:spPr>
          <a:noFill/>
        </p:spPr>
        <p:txBody>
          <a:bodyPr/>
          <a:lstStyle/>
          <a:p>
            <a:fld id="{05A44214-F77F-4C57-A686-824CE3735CD0}" type="slidenum">
              <a:rPr lang="zh-CN" altLang="en-US" smtClean="0"/>
              <a:pPr/>
              <a:t>36</a:t>
            </a:fld>
            <a:endParaRPr lang="en-US" altLang="zh-CN"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EE9B42B2-45A8-4B38-ABDF-EDFF2BFB1D66}" type="slidenum">
              <a:rPr lang="en-GB" sz="1300"/>
              <a:pPr algn="r"/>
              <a:t>37</a:t>
            </a:fld>
            <a:endParaRPr lang="en-GB" sz="1300"/>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4ABEE557-6C36-4AA7-8480-D2AA13D7B54E}" type="slidenum">
              <a:rPr lang="en-GB" sz="1300"/>
              <a:pPr algn="r"/>
              <a:t>38</a:t>
            </a:fld>
            <a:endParaRPr lang="en-GB" sz="1300"/>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4B672FCD-DB87-41B0-8652-74CE86156D04}" type="slidenum">
              <a:rPr lang="en-GB" sz="1300"/>
              <a:pPr algn="r"/>
              <a:t>39</a:t>
            </a:fld>
            <a:endParaRPr lang="en-GB" sz="1300"/>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3D086ACF-A1A9-4B9C-9F42-11B27A00574E}" type="slidenum">
              <a:rPr lang="en-GB" sz="1300"/>
              <a:pPr algn="r"/>
              <a:t>42</a:t>
            </a:fld>
            <a:endParaRPr lang="en-GB" sz="1300"/>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4195F1D1-D127-4FAB-AAB4-1562F1B59285}" type="slidenum">
              <a:rPr lang="en-GB" sz="1300"/>
              <a:pPr algn="r"/>
              <a:t>4</a:t>
            </a:fld>
            <a:endParaRPr lang="en-GB" sz="130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2"/>
          <p:cNvSpPr>
            <a:spLocks noGrp="1" noRot="1" noChangeAspect="1" noChangeArrowheads="1" noTextEdit="1"/>
          </p:cNvSpPr>
          <p:nvPr>
            <p:ph type="sldImg"/>
          </p:nvPr>
        </p:nvSpPr>
        <p:spPr>
          <a:xfrm>
            <a:off x="1266825" y="727075"/>
            <a:ext cx="4781550" cy="3586163"/>
          </a:xfrm>
          <a:ln cap="flat"/>
        </p:spPr>
      </p:sp>
      <p:sp>
        <p:nvSpPr>
          <p:cNvPr id="10649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Slide Image Placeholder 1"/>
          <p:cNvSpPr>
            <a:spLocks noGrp="1" noRot="1" noChangeAspect="1"/>
          </p:cNvSpPr>
          <p:nvPr>
            <p:ph type="sldImg"/>
          </p:nvPr>
        </p:nvSpPr>
        <p:spPr>
          <a:ln/>
        </p:spPr>
      </p:sp>
      <p:sp>
        <p:nvSpPr>
          <p:cNvPr id="108546" name="Notes Placeholder 2"/>
          <p:cNvSpPr>
            <a:spLocks noGrp="1"/>
          </p:cNvSpPr>
          <p:nvPr>
            <p:ph type="body" idx="1"/>
          </p:nvPr>
        </p:nvSpPr>
        <p:spPr>
          <a:noFill/>
          <a:ln/>
        </p:spPr>
        <p:txBody>
          <a:bodyPr/>
          <a:lstStyle/>
          <a:p>
            <a:pPr eaLnBrk="1" hangingPunct="1"/>
            <a:endParaRPr lang="en-US" smtClean="0"/>
          </a:p>
        </p:txBody>
      </p:sp>
      <p:sp>
        <p:nvSpPr>
          <p:cNvPr id="108547" name="Slide Number Placeholder 3"/>
          <p:cNvSpPr>
            <a:spLocks noGrp="1"/>
          </p:cNvSpPr>
          <p:nvPr>
            <p:ph type="sldNum" sz="quarter" idx="5"/>
          </p:nvPr>
        </p:nvSpPr>
        <p:spPr>
          <a:noFill/>
        </p:spPr>
        <p:txBody>
          <a:bodyPr/>
          <a:lstStyle/>
          <a:p>
            <a:fld id="{F8A2814F-7F85-430B-BE9D-5277BBC55BC2}" type="slidenum">
              <a:rPr lang="zh-CN" altLang="en-US" smtClean="0"/>
              <a:pPr/>
              <a:t>44</a:t>
            </a:fld>
            <a:endParaRPr lang="en-US" altLang="zh-CN"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2"/>
          <p:cNvSpPr>
            <a:spLocks noGrp="1" noRot="1" noChangeAspect="1" noChangeArrowheads="1" noTextEdit="1"/>
          </p:cNvSpPr>
          <p:nvPr>
            <p:ph type="sldImg"/>
          </p:nvPr>
        </p:nvSpPr>
        <p:spPr>
          <a:ln/>
        </p:spPr>
      </p:sp>
      <p:sp>
        <p:nvSpPr>
          <p:cNvPr id="11059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Slide Image Placeholder 1"/>
          <p:cNvSpPr>
            <a:spLocks noGrp="1" noRot="1" noChangeAspect="1"/>
          </p:cNvSpPr>
          <p:nvPr>
            <p:ph type="sldImg"/>
          </p:nvPr>
        </p:nvSpPr>
        <p:spPr>
          <a:ln/>
        </p:spPr>
      </p:sp>
      <p:sp>
        <p:nvSpPr>
          <p:cNvPr id="116738" name="Notes Placeholder 2"/>
          <p:cNvSpPr>
            <a:spLocks noGrp="1"/>
          </p:cNvSpPr>
          <p:nvPr>
            <p:ph type="body" idx="1"/>
          </p:nvPr>
        </p:nvSpPr>
        <p:spPr>
          <a:noFill/>
          <a:ln/>
        </p:spPr>
        <p:txBody>
          <a:bodyPr/>
          <a:lstStyle/>
          <a:p>
            <a:pPr eaLnBrk="1" hangingPunct="1"/>
            <a:endParaRPr lang="en-US" smtClean="0"/>
          </a:p>
        </p:txBody>
      </p:sp>
      <p:sp>
        <p:nvSpPr>
          <p:cNvPr id="116739" name="Slide Number Placeholder 3"/>
          <p:cNvSpPr>
            <a:spLocks noGrp="1"/>
          </p:cNvSpPr>
          <p:nvPr>
            <p:ph type="sldNum" sz="quarter" idx="5"/>
          </p:nvPr>
        </p:nvSpPr>
        <p:spPr>
          <a:noFill/>
        </p:spPr>
        <p:txBody>
          <a:bodyPr/>
          <a:lstStyle/>
          <a:p>
            <a:fld id="{DE27A924-8CB7-4B05-A294-3305DB0473D1}" type="slidenum">
              <a:rPr lang="zh-CN" altLang="en-US" smtClean="0"/>
              <a:pPr/>
              <a:t>48</a:t>
            </a:fld>
            <a:endParaRPr lang="en-US" altLang="zh-CN"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26B977E1-A935-4BA7-A8B6-151538F9EC18}" type="slidenum">
              <a:rPr lang="en-GB" sz="1300"/>
              <a:pPr algn="r"/>
              <a:t>49</a:t>
            </a:fld>
            <a:endParaRPr lang="en-GB" sz="1300"/>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0B411555-A9FB-4BB9-BB59-F95CA82A2D75}" type="slidenum">
              <a:rPr lang="en-GB" sz="1300"/>
              <a:pPr algn="r"/>
              <a:t>50</a:t>
            </a:fld>
            <a:endParaRPr lang="en-GB" sz="1300"/>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EE8D862A-3DFC-455B-8D3F-9E5B97E050E0}" type="slidenum">
              <a:rPr lang="en-GB" sz="1300"/>
              <a:pPr algn="r"/>
              <a:t>51</a:t>
            </a:fld>
            <a:endParaRPr lang="en-GB" sz="1300"/>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81A570A3-9B58-47B3-ADE1-206C9BC49B18}" type="slidenum">
              <a:rPr lang="en-GB" sz="1300"/>
              <a:pPr algn="r"/>
              <a:t>52</a:t>
            </a:fld>
            <a:endParaRPr lang="en-GB" sz="1300"/>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588B6137-E75B-4EA7-ABB0-AF18B9006EA9}" type="slidenum">
              <a:rPr lang="en-GB" sz="1300"/>
              <a:pPr algn="r"/>
              <a:t>53</a:t>
            </a:fld>
            <a:endParaRPr lang="en-GB" sz="1300"/>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B7E3ABF2-0D7F-42AB-81DE-F0639812D760}" type="slidenum">
              <a:rPr lang="en-GB" sz="1300"/>
              <a:pPr algn="r"/>
              <a:t>54</a:t>
            </a:fld>
            <a:endParaRPr lang="en-GB" sz="1300"/>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843C0D7A-5B77-468F-8FFC-C61C699BD2FE}" type="slidenum">
              <a:rPr lang="en-GB" sz="1300"/>
              <a:pPr algn="r"/>
              <a:t>5</a:t>
            </a:fld>
            <a:endParaRPr lang="en-GB" sz="130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9A5DC66B-B45C-4270-9107-C0D3043FDE40}" type="slidenum">
              <a:rPr lang="en-GB" sz="1300"/>
              <a:pPr algn="r"/>
              <a:t>55</a:t>
            </a:fld>
            <a:endParaRPr lang="en-GB" sz="1300"/>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9B3DE13D-B775-4489-9DE3-78AB16311350}" type="slidenum">
              <a:rPr lang="en-GB" sz="1300"/>
              <a:pPr algn="r"/>
              <a:t>56</a:t>
            </a:fld>
            <a:endParaRPr lang="en-GB" sz="1300"/>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8BC89EFB-7F49-4EA0-8B59-A6426E8342D0}" type="slidenum">
              <a:rPr lang="en-GB" sz="1300"/>
              <a:pPr algn="r"/>
              <a:t>57</a:t>
            </a:fld>
            <a:endParaRPr lang="en-GB" sz="1300"/>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E576EED0-A627-4AE1-A0CA-F4245E30541E}" type="slidenum">
              <a:rPr lang="en-GB" sz="1300"/>
              <a:pPr algn="r"/>
              <a:t>58</a:t>
            </a:fld>
            <a:endParaRPr lang="en-GB" sz="1300"/>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B6DDF023-A5A5-41B3-91F4-1BD7A8D7BDD5}" type="slidenum">
              <a:rPr lang="en-GB" sz="1300"/>
              <a:pPr algn="r"/>
              <a:t>59</a:t>
            </a:fld>
            <a:endParaRPr lang="en-GB" sz="1300"/>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82A3849B-7C0B-4921-904A-5A1F0BC42B9A}" type="slidenum">
              <a:rPr lang="en-GB" sz="1300"/>
              <a:pPr algn="r"/>
              <a:t>60</a:t>
            </a:fld>
            <a:endParaRPr lang="en-GB" sz="1300"/>
          </a:p>
        </p:txBody>
      </p:sp>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D7875D96-3E87-4450-BDAC-ACF9B2A058E7}" type="slidenum">
              <a:rPr lang="en-GB" sz="1300"/>
              <a:pPr algn="r"/>
              <a:t>61</a:t>
            </a:fld>
            <a:endParaRPr lang="en-GB" sz="1300"/>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2"/>
          <p:cNvSpPr>
            <a:spLocks noGrp="1" noRot="1" noChangeAspect="1" noChangeArrowheads="1" noTextEdit="1"/>
          </p:cNvSpPr>
          <p:nvPr>
            <p:ph type="sldImg"/>
          </p:nvPr>
        </p:nvSpPr>
        <p:spPr>
          <a:xfrm>
            <a:off x="1266825" y="727075"/>
            <a:ext cx="4781550" cy="3586163"/>
          </a:xfrm>
          <a:ln cap="flat"/>
        </p:spPr>
      </p:sp>
      <p:sp>
        <p:nvSpPr>
          <p:cNvPr id="14541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7"/>
          <p:cNvSpPr>
            <a:spLocks noGrp="1" noChangeArrowheads="1"/>
          </p:cNvSpPr>
          <p:nvPr>
            <p:ph type="sldNum" sz="quarter" idx="5"/>
          </p:nvPr>
        </p:nvSpPr>
        <p:spPr>
          <a:noFill/>
        </p:spPr>
        <p:txBody>
          <a:bodyPr/>
          <a:lstStyle/>
          <a:p>
            <a:fld id="{59D6BC56-3A16-43CA-BB06-A9BFCCB983CC}" type="slidenum">
              <a:rPr lang="en-US" smtClean="0"/>
              <a:pPr/>
              <a:t>63</a:t>
            </a:fld>
            <a:endParaRPr lang="en-US" smtClean="0"/>
          </a:p>
        </p:txBody>
      </p:sp>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BAE2CAE4-088A-4759-A55B-7CDE8DAE94F6}" type="slidenum">
              <a:rPr lang="en-GB" sz="1300"/>
              <a:pPr algn="r"/>
              <a:t>6</a:t>
            </a:fld>
            <a:endParaRPr lang="en-GB" sz="130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txBox="1">
            <a:spLocks noGrp="1" noChangeArrowheads="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a:fld id="{08534F3D-0818-4165-ADA6-0417DB9D579F}" type="slidenum">
              <a:rPr lang="en-GB" sz="1300"/>
              <a:pPr algn="r"/>
              <a:t>7</a:t>
            </a:fld>
            <a:endParaRPr lang="en-GB" sz="130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xfrm>
            <a:off x="1266825" y="727075"/>
            <a:ext cx="4781550" cy="3586163"/>
          </a:xfrm>
          <a:ln cap="flat"/>
        </p:spPr>
      </p:sp>
      <p:sp>
        <p:nvSpPr>
          <p:cNvPr id="3584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a:spLocks noGrp="1"/>
          </p:cNvSpPr>
          <p:nvPr>
            <p:ph type="body" idx="1"/>
          </p:nvPr>
        </p:nvSpPr>
        <p:spPr>
          <a:noFill/>
          <a:ln/>
        </p:spPr>
        <p:txBody>
          <a:bodyPr/>
          <a:lstStyle/>
          <a:p>
            <a:pPr eaLnBrk="1" hangingPunct="1"/>
            <a:endParaRPr lang="en-US" smtClean="0"/>
          </a:p>
        </p:txBody>
      </p:sp>
      <p:sp>
        <p:nvSpPr>
          <p:cNvPr id="37891" name="Slide Number Placeholder 3"/>
          <p:cNvSpPr>
            <a:spLocks noGrp="1"/>
          </p:cNvSpPr>
          <p:nvPr>
            <p:ph type="sldNum" sz="quarter" idx="5"/>
          </p:nvPr>
        </p:nvSpPr>
        <p:spPr>
          <a:noFill/>
        </p:spPr>
        <p:txBody>
          <a:bodyPr/>
          <a:lstStyle/>
          <a:p>
            <a:fld id="{F5594735-5628-4C10-9D87-58F7C4D664DE}" type="slidenum">
              <a:rPr lang="zh-CN" altLang="en-US" smtClean="0"/>
              <a:pPr/>
              <a:t>9</a:t>
            </a:fld>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4" name="Group 15"/>
          <p:cNvGrpSpPr>
            <a:grpSpLocks/>
          </p:cNvGrpSpPr>
          <p:nvPr userDrawn="1"/>
        </p:nvGrpSpPr>
        <p:grpSpPr bwMode="auto">
          <a:xfrm>
            <a:off x="0" y="2362200"/>
            <a:ext cx="9144000" cy="368300"/>
            <a:chOff x="0" y="4572000"/>
            <a:chExt cx="9144000" cy="368702"/>
          </a:xfrm>
        </p:grpSpPr>
        <p:sp>
          <p:nvSpPr>
            <p:cNvPr id="5" name="Rectangle 9"/>
            <p:cNvSpPr>
              <a:spLocks noChangeArrowheads="1"/>
            </p:cNvSpPr>
            <p:nvPr userDrawn="1"/>
          </p:nvSpPr>
          <p:spPr bwMode="auto">
            <a:xfrm rot="5400000">
              <a:off x="4540215" y="214547"/>
              <a:ext cx="63569" cy="9144000"/>
            </a:xfrm>
            <a:prstGeom prst="rect">
              <a:avLst/>
            </a:prstGeom>
            <a:solidFill>
              <a:schemeClr val="tx2">
                <a:lumMod val="60000"/>
                <a:lumOff val="40000"/>
              </a:schemeClr>
            </a:solidFill>
            <a:ln w="9525">
              <a:noFill/>
              <a:miter lim="800000"/>
              <a:headEnd/>
              <a:tailEnd/>
            </a:ln>
            <a:effectLst/>
          </p:spPr>
          <p:txBody>
            <a:bodyPr wrap="none" anchor="ctr"/>
            <a:lstStyle/>
            <a:p>
              <a:pPr algn="ctr">
                <a:defRPr/>
              </a:pPr>
              <a:endParaRPr lang="en-US" dirty="0"/>
            </a:p>
          </p:txBody>
        </p:sp>
        <p:sp>
          <p:nvSpPr>
            <p:cNvPr id="6" name="Rectangle 9"/>
            <p:cNvSpPr>
              <a:spLocks noChangeArrowheads="1"/>
            </p:cNvSpPr>
            <p:nvPr userDrawn="1"/>
          </p:nvSpPr>
          <p:spPr bwMode="auto">
            <a:xfrm rot="5400000">
              <a:off x="4539420" y="275733"/>
              <a:ext cx="65158" cy="9144000"/>
            </a:xfrm>
            <a:prstGeom prst="rect">
              <a:avLst/>
            </a:prstGeom>
            <a:solidFill>
              <a:schemeClr val="tx2">
                <a:lumMod val="40000"/>
                <a:lumOff val="60000"/>
              </a:schemeClr>
            </a:solidFill>
            <a:ln w="9525">
              <a:noFill/>
              <a:miter lim="800000"/>
              <a:headEnd/>
              <a:tailEnd/>
            </a:ln>
            <a:effectLst/>
          </p:spPr>
          <p:txBody>
            <a:bodyPr wrap="none" anchor="ctr"/>
            <a:lstStyle/>
            <a:p>
              <a:pPr algn="ctr">
                <a:defRPr/>
              </a:pPr>
              <a:endParaRPr lang="en-US" dirty="0"/>
            </a:p>
          </p:txBody>
        </p:sp>
        <p:sp>
          <p:nvSpPr>
            <p:cNvPr id="7" name="Rectangle 9"/>
            <p:cNvSpPr>
              <a:spLocks noChangeArrowheads="1"/>
            </p:cNvSpPr>
            <p:nvPr/>
          </p:nvSpPr>
          <p:spPr bwMode="auto">
            <a:xfrm rot="5400000">
              <a:off x="4540215" y="31785"/>
              <a:ext cx="63569" cy="9144000"/>
            </a:xfrm>
            <a:prstGeom prst="rect">
              <a:avLst/>
            </a:prstGeom>
            <a:solidFill>
              <a:schemeClr val="tx1">
                <a:lumMod val="50000"/>
              </a:schemeClr>
            </a:solidFill>
            <a:ln w="9525">
              <a:noFill/>
              <a:miter lim="800000"/>
              <a:headEnd/>
              <a:tailEnd/>
            </a:ln>
            <a:effectLst/>
          </p:spPr>
          <p:txBody>
            <a:bodyPr wrap="none" anchor="ctr"/>
            <a:lstStyle/>
            <a:p>
              <a:pPr algn="ctr">
                <a:defRPr/>
              </a:pPr>
              <a:endParaRPr lang="en-US" dirty="0"/>
            </a:p>
          </p:txBody>
        </p:sp>
        <p:sp>
          <p:nvSpPr>
            <p:cNvPr id="8" name="Rectangle 9"/>
            <p:cNvSpPr>
              <a:spLocks noChangeArrowheads="1"/>
            </p:cNvSpPr>
            <p:nvPr/>
          </p:nvSpPr>
          <p:spPr bwMode="auto">
            <a:xfrm rot="5400000">
              <a:off x="4540215" y="336917"/>
              <a:ext cx="63569" cy="9144000"/>
            </a:xfrm>
            <a:prstGeom prst="rect">
              <a:avLst/>
            </a:prstGeom>
            <a:solidFill>
              <a:schemeClr val="tx2">
                <a:lumMod val="20000"/>
                <a:lumOff val="80000"/>
              </a:schemeClr>
            </a:solidFill>
            <a:ln w="9525">
              <a:noFill/>
              <a:miter lim="800000"/>
              <a:headEnd/>
              <a:tailEnd/>
            </a:ln>
            <a:effectLst/>
          </p:spPr>
          <p:txBody>
            <a:bodyPr wrap="none" anchor="ctr"/>
            <a:lstStyle/>
            <a:p>
              <a:pPr algn="ctr">
                <a:defRPr/>
              </a:pPr>
              <a:endParaRPr lang="en-US" dirty="0"/>
            </a:p>
          </p:txBody>
        </p:sp>
        <p:sp>
          <p:nvSpPr>
            <p:cNvPr id="9" name="Rectangle 9"/>
            <p:cNvSpPr>
              <a:spLocks noChangeArrowheads="1"/>
            </p:cNvSpPr>
            <p:nvPr userDrawn="1"/>
          </p:nvSpPr>
          <p:spPr bwMode="auto">
            <a:xfrm rot="5400000">
              <a:off x="4539420" y="92970"/>
              <a:ext cx="65159" cy="9144000"/>
            </a:xfrm>
            <a:prstGeom prst="rect">
              <a:avLst/>
            </a:prstGeom>
            <a:solidFill>
              <a:schemeClr val="tx2">
                <a:lumMod val="50000"/>
              </a:schemeClr>
            </a:solidFill>
            <a:ln w="9525">
              <a:noFill/>
              <a:miter lim="800000"/>
              <a:headEnd/>
              <a:tailEnd/>
            </a:ln>
            <a:effectLst/>
          </p:spPr>
          <p:txBody>
            <a:bodyPr wrap="none" anchor="ctr"/>
            <a:lstStyle/>
            <a:p>
              <a:pPr algn="ctr">
                <a:defRPr/>
              </a:pPr>
              <a:endParaRPr lang="en-US" dirty="0"/>
            </a:p>
          </p:txBody>
        </p:sp>
        <p:sp>
          <p:nvSpPr>
            <p:cNvPr id="10" name="Rectangle 9"/>
            <p:cNvSpPr>
              <a:spLocks noChangeArrowheads="1"/>
            </p:cNvSpPr>
            <p:nvPr userDrawn="1"/>
          </p:nvSpPr>
          <p:spPr bwMode="auto">
            <a:xfrm rot="5400000">
              <a:off x="4540215" y="154156"/>
              <a:ext cx="63569" cy="9144000"/>
            </a:xfrm>
            <a:prstGeom prst="rect">
              <a:avLst/>
            </a:prstGeom>
            <a:solidFill>
              <a:srgbClr val="3333CC"/>
            </a:solidFill>
            <a:ln w="9525">
              <a:noFill/>
              <a:miter lim="800000"/>
              <a:headEnd/>
              <a:tailEnd/>
            </a:ln>
            <a:effectLst/>
          </p:spPr>
          <p:txBody>
            <a:bodyPr wrap="none" anchor="ctr"/>
            <a:lstStyle/>
            <a:p>
              <a:pPr algn="ctr">
                <a:defRPr/>
              </a:pPr>
              <a:endParaRPr lang="en-US" dirty="0"/>
            </a:p>
          </p:txBody>
        </p:sp>
      </p:grpSp>
      <p:pic>
        <p:nvPicPr>
          <p:cNvPr id="11" name="Picture 2"/>
          <p:cNvPicPr>
            <a:picLocks noChangeAspect="1" noChangeArrowheads="1"/>
          </p:cNvPicPr>
          <p:nvPr userDrawn="1"/>
        </p:nvPicPr>
        <p:blipFill>
          <a:blip r:embed="rId2"/>
          <a:srcRect/>
          <a:stretch>
            <a:fillRect/>
          </a:stretch>
        </p:blipFill>
        <p:spPr bwMode="auto">
          <a:xfrm>
            <a:off x="6804025" y="228600"/>
            <a:ext cx="2116138" cy="2743200"/>
          </a:xfrm>
          <a:prstGeom prst="rect">
            <a:avLst/>
          </a:prstGeom>
          <a:noFill/>
          <a:ln w="9525">
            <a:noFill/>
            <a:miter lim="800000"/>
            <a:headEnd/>
            <a:tailEnd/>
          </a:ln>
        </p:spPr>
      </p:pic>
      <p:sp>
        <p:nvSpPr>
          <p:cNvPr id="13" name="Rectangle 12"/>
          <p:cNvSpPr>
            <a:spLocks noChangeArrowheads="1"/>
          </p:cNvSpPr>
          <p:nvPr userDrawn="1"/>
        </p:nvSpPr>
        <p:spPr bwMode="auto">
          <a:xfrm>
            <a:off x="4911725" y="6613525"/>
            <a:ext cx="4152900" cy="244475"/>
          </a:xfrm>
          <a:prstGeom prst="rect">
            <a:avLst/>
          </a:prstGeom>
          <a:noFill/>
          <a:ln>
            <a:noFill/>
          </a:ln>
          <a:effectLst/>
          <a:extLst/>
        </p:spPr>
        <p:txBody>
          <a:bodyPr wrap="none" lIns="92075" tIns="46038" rIns="92075" bIns="46038">
            <a:spAutoFit/>
          </a:bodyPr>
          <a:lstStyle/>
          <a:p>
            <a:pPr algn="ctr" eaLnBrk="0" hangingPunct="0">
              <a:defRPr/>
            </a:pPr>
            <a:r>
              <a:rPr lang="en-US" sz="1000" b="1" i="1" dirty="0"/>
              <a:t>Copyright © 2011 by The McGraw-Hill Companies, Inc. All rights reserved.</a:t>
            </a:r>
          </a:p>
        </p:txBody>
      </p:sp>
      <p:sp>
        <p:nvSpPr>
          <p:cNvPr id="14" name="Rectangle 13"/>
          <p:cNvSpPr>
            <a:spLocks noChangeArrowheads="1"/>
          </p:cNvSpPr>
          <p:nvPr userDrawn="1"/>
        </p:nvSpPr>
        <p:spPr bwMode="auto">
          <a:xfrm>
            <a:off x="77788" y="6607175"/>
            <a:ext cx="1211262" cy="244475"/>
          </a:xfrm>
          <a:prstGeom prst="rect">
            <a:avLst/>
          </a:prstGeom>
          <a:noFill/>
          <a:ln>
            <a:noFill/>
          </a:ln>
          <a:effectLst/>
          <a:extLst/>
        </p:spPr>
        <p:txBody>
          <a:bodyPr wrap="none" lIns="92075" tIns="46038" rIns="92075" bIns="46038">
            <a:spAutoFit/>
          </a:bodyPr>
          <a:lstStyle/>
          <a:p>
            <a:pPr algn="ctr" eaLnBrk="0" hangingPunct="0">
              <a:defRPr/>
            </a:pPr>
            <a:r>
              <a:rPr lang="en-US" sz="1000" b="1" i="1" dirty="0"/>
              <a:t>McGraw-Hill/Irwin</a:t>
            </a:r>
          </a:p>
        </p:txBody>
      </p:sp>
      <p:sp>
        <p:nvSpPr>
          <p:cNvPr id="181253" name="Rectangle 5"/>
          <p:cNvSpPr>
            <a:spLocks noGrp="1" noChangeArrowheads="1"/>
          </p:cNvSpPr>
          <p:nvPr>
            <p:ph type="subTitle" idx="1"/>
          </p:nvPr>
        </p:nvSpPr>
        <p:spPr>
          <a:xfrm>
            <a:off x="990600" y="1371600"/>
            <a:ext cx="7010400" cy="838200"/>
          </a:xfrm>
          <a:noFill/>
        </p:spPr>
        <p:txBody>
          <a:bodyPr anchor="ctr"/>
          <a:lstStyle>
            <a:lvl1pPr marL="0" indent="0" algn="l">
              <a:buFont typeface="Wingdings" pitchFamily="2" charset="2"/>
              <a:buNone/>
              <a:defRPr sz="5400" b="1">
                <a:solidFill>
                  <a:schemeClr val="accent4">
                    <a:lumMod val="75000"/>
                  </a:schemeClr>
                </a:solidFill>
                <a:effectLst>
                  <a:outerShdw blurRad="38100" dist="38100" dir="2700000" algn="tl">
                    <a:srgbClr val="000000">
                      <a:alpha val="43137"/>
                    </a:srgbClr>
                  </a:outerShdw>
                </a:effectLst>
              </a:defRPr>
            </a:lvl1pPr>
          </a:lstStyle>
          <a:p>
            <a:endParaRPr lang="zh-CN" altLang="en-US" dirty="0"/>
          </a:p>
        </p:txBody>
      </p:sp>
      <p:sp>
        <p:nvSpPr>
          <p:cNvPr id="12" name="Title 5"/>
          <p:cNvSpPr>
            <a:spLocks noGrp="1"/>
          </p:cNvSpPr>
          <p:nvPr>
            <p:ph type="ctrTitle"/>
          </p:nvPr>
        </p:nvSpPr>
        <p:spPr>
          <a:xfrm>
            <a:off x="1600200" y="3276600"/>
            <a:ext cx="5867400" cy="2971800"/>
          </a:xfrm>
          <a:ln>
            <a:solidFill>
              <a:schemeClr val="accent2">
                <a:lumMod val="40000"/>
                <a:lumOff val="60000"/>
              </a:schemeClr>
            </a:solidFill>
          </a:ln>
          <a:scene3d>
            <a:camera prst="orthographicFront" fov="0">
              <a:rot lat="0" lon="0" rev="0"/>
            </a:camera>
            <a:lightRig rig="glow" dir="t">
              <a:rot lat="0" lon="0" rev="6360000"/>
            </a:lightRig>
          </a:scene3d>
          <a:sp3d contourW="1000" prstMaterial="flat">
            <a:bevelT w="95250" h="101600" prst="coolSlant"/>
            <a:contourClr>
              <a:schemeClr val="dk1">
                <a:satMod val="300000"/>
              </a:schemeClr>
            </a:contourClr>
          </a:sp3d>
        </p:spPr>
        <p:style>
          <a:lnRef idx="3">
            <a:schemeClr val="lt1"/>
          </a:lnRef>
          <a:fillRef idx="1">
            <a:schemeClr val="dk1"/>
          </a:fillRef>
          <a:effectRef idx="1">
            <a:schemeClr val="dk1"/>
          </a:effectRef>
          <a:fontRef idx="minor">
            <a:schemeClr val="lt1"/>
          </a:fontRef>
        </p:style>
        <p:txBody>
          <a:bodyPr/>
          <a:lstStyle>
            <a:lvl1pPr algn="ctr">
              <a:defRPr sz="4000"/>
            </a:lvl1pPr>
          </a:lstStyle>
          <a:p>
            <a:endParaRPr lang="en-US"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12-</a:t>
            </a:r>
            <a:fld id="{37F5F55B-33F4-4F14-A5A1-B47E0DD6DCAB}" type="slidenum">
              <a:rPr lang="en-US" altLang="zh-CN"/>
              <a:pPr>
                <a:defRPr/>
              </a:pPr>
              <a:t>‹#›</a:t>
            </a:fld>
            <a:endParaRPr lang="en-US" altLang="zh-CN"/>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08062"/>
            <a:ext cx="2076450" cy="5087938"/>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008062"/>
            <a:ext cx="6076950" cy="5087938"/>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12-</a:t>
            </a:r>
            <a:fld id="{5AAC956A-5CBB-4B8F-B70C-2BEE7C5870B8}" type="slidenum">
              <a:rPr lang="en-US" altLang="zh-CN"/>
              <a:pPr>
                <a:defRPr/>
              </a:pPr>
              <a:t>‹#›</a:t>
            </a:fld>
            <a:endParaRPr lang="en-US" altLang="zh-CN"/>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Text, and 2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199" y="1527048"/>
            <a:ext cx="4187951" cy="494995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724400" y="1527048"/>
            <a:ext cx="4343400" cy="23774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24400" y="4099560"/>
            <a:ext cx="4343400" cy="23774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title"/>
          </p:nvPr>
        </p:nvSpPr>
        <p:spPr>
          <a:xfrm>
            <a:off x="1143000" y="152400"/>
            <a:ext cx="8001000" cy="685800"/>
          </a:xfrm>
        </p:spPr>
        <p:txBody>
          <a:bodyPr/>
          <a:lstStyle/>
          <a:p>
            <a:r>
              <a:rPr lang="en-US" smtClean="0"/>
              <a:t>Click to edit Master title style</a:t>
            </a:r>
            <a:endParaRPr lang="en-US"/>
          </a:p>
        </p:txBody>
      </p:sp>
      <p:sp>
        <p:nvSpPr>
          <p:cNvPr id="6" name="Slide Number Placeholder 7"/>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1743FDF4-25DE-444E-933F-197ECE857077}" type="slidenum">
              <a:rPr lang="en-US" altLang="zh-CN"/>
              <a:pPr>
                <a:defRPr/>
              </a:pPr>
              <a:t>‹#›</a:t>
            </a:fld>
            <a:endParaRPr lang="en-US" altLang="zh-CN" dirty="0"/>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ext over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527047"/>
            <a:ext cx="8458200" cy="2286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7200" y="3962400"/>
            <a:ext cx="8458200" cy="2286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1143000" y="152400"/>
            <a:ext cx="8001000" cy="685800"/>
          </a:xfrm>
        </p:spPr>
        <p:txBody>
          <a:bodyPr/>
          <a:lstStyle/>
          <a:p>
            <a:r>
              <a:rPr lang="en-US" smtClean="0"/>
              <a:t>Click to edit Master title style</a:t>
            </a:r>
            <a:endParaRPr lang="en-US"/>
          </a:p>
        </p:txBody>
      </p:sp>
      <p:sp>
        <p:nvSpPr>
          <p:cNvPr id="5" name="Slide Number Placeholder 6"/>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862AEB0A-E67C-470E-83DA-73EB9C4B090A}" type="slidenum">
              <a:rPr lang="en-US" altLang="zh-CN"/>
              <a:pPr>
                <a:defRPr/>
              </a:pPr>
              <a:t>‹#›</a:t>
            </a:fld>
            <a:endParaRPr lang="en-US" altLang="zh-CN" dirty="0"/>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44752" y="155448"/>
            <a:ext cx="7699248"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199" y="1527048"/>
            <a:ext cx="4187952" cy="49499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24000"/>
            <a:ext cx="4187952"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6"/>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F2130A8A-54EB-4260-ABBA-282ED9675786}" type="slidenum">
              <a:rPr lang="en-US" altLang="zh-CN"/>
              <a:pPr>
                <a:defRPr/>
              </a:pPr>
              <a:t>‹#›</a:t>
            </a:fld>
            <a:endParaRPr lang="en-US" altLang="zh-CN" dirty="0"/>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444752" y="155448"/>
            <a:ext cx="7699248" cy="685800"/>
          </a:xfrm>
        </p:spPr>
        <p:txBody>
          <a:bodyPr/>
          <a:lstStyle/>
          <a:p>
            <a:r>
              <a:rPr lang="en-US" smtClean="0"/>
              <a:t>Click to edit Master title style</a:t>
            </a:r>
            <a:endParaRPr lang="en-US" dirty="0"/>
          </a:p>
        </p:txBody>
      </p:sp>
      <p:sp>
        <p:nvSpPr>
          <p:cNvPr id="3" name="Text Placeholder 2"/>
          <p:cNvSpPr>
            <a:spLocks noGrp="1"/>
          </p:cNvSpPr>
          <p:nvPr>
            <p:ph type="body" sz="half" idx="1"/>
          </p:nvPr>
        </p:nvSpPr>
        <p:spPr>
          <a:xfrm>
            <a:off x="460248" y="1527048"/>
            <a:ext cx="4187952" cy="49469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724400" y="1527048"/>
            <a:ext cx="4187952" cy="4946904"/>
          </a:xfrm>
        </p:spPr>
        <p:txBody>
          <a:bodyPr/>
          <a:lstStyle/>
          <a:p>
            <a:pPr lvl="0"/>
            <a:r>
              <a:rPr lang="en-US" noProof="0" dirty="0" smtClean="0"/>
              <a:t>Click icon to add chart</a:t>
            </a:r>
            <a:endParaRPr lang="en-US" noProof="0" dirty="0"/>
          </a:p>
        </p:txBody>
      </p:sp>
      <p:sp>
        <p:nvSpPr>
          <p:cNvPr id="5" name="Slide Number Placeholder 6"/>
          <p:cNvSpPr>
            <a:spLocks noGrp="1"/>
          </p:cNvSpPr>
          <p:nvPr>
            <p:ph type="sldNum" sz="quarter" idx="10"/>
          </p:nvPr>
        </p:nvSpPr>
        <p:spPr>
          <a:xfrm>
            <a:off x="6589713" y="6478588"/>
            <a:ext cx="2193925" cy="350837"/>
          </a:xfrm>
        </p:spPr>
        <p:txBody>
          <a:bodyPr/>
          <a:lstStyle>
            <a:lvl1pPr>
              <a:defRPr sz="1200">
                <a:latin typeface="+mn-lt"/>
                <a:ea typeface="宋体" pitchFamily="2" charset="-122"/>
              </a:defRPr>
            </a:lvl1pPr>
          </a:lstStyle>
          <a:p>
            <a:pPr>
              <a:defRPr/>
            </a:pPr>
            <a:fld id="{21518D44-BDE8-4E12-BD4E-70C65F621B79}" type="slidenum">
              <a:rPr lang="en-US" altLang="zh-CN"/>
              <a:pPr>
                <a:defRPr/>
              </a:pPr>
              <a:t>‹#›</a:t>
            </a:fld>
            <a:endParaRPr lang="en-US" altLang="zh-CN" dirty="0"/>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600200"/>
            <a:ext cx="7772400" cy="4530725"/>
          </a:xfrm>
        </p:spPr>
        <p:txBody>
          <a:bodyPr/>
          <a:lstStyle/>
          <a:p>
            <a:pPr lvl="0"/>
            <a:endParaRPr lang="en-US" noProof="0" dirty="0"/>
          </a:p>
        </p:txBody>
      </p:sp>
      <p:sp>
        <p:nvSpPr>
          <p:cNvPr id="4" name="Rectangle 9"/>
          <p:cNvSpPr>
            <a:spLocks noGrp="1" noChangeArrowheads="1"/>
          </p:cNvSpPr>
          <p:nvPr>
            <p:ph type="dt" sz="half" idx="10"/>
          </p:nvPr>
        </p:nvSpPr>
        <p:spPr>
          <a:xfrm>
            <a:off x="914400" y="6251575"/>
            <a:ext cx="1981200" cy="457200"/>
          </a:xfrm>
          <a:prstGeom prst="rect">
            <a:avLst/>
          </a:prstGeom>
        </p:spPr>
        <p:txBody>
          <a:bodyPr vert="horz" wrap="square" lIns="91440" tIns="45720" rIns="91440" bIns="45720" numCol="1" anchor="t" anchorCtr="0" compatLnSpc="1">
            <a:prstTxWarp prst="textNoShape">
              <a:avLst/>
            </a:prstTxWarp>
          </a:bodyPr>
          <a:lstStyle>
            <a:lvl1pPr algn="ctr">
              <a:defRPr>
                <a:ea typeface="宋体" charset="-122"/>
              </a:defRPr>
            </a:lvl1pPr>
          </a:lstStyle>
          <a:p>
            <a:pPr>
              <a:defRPr/>
            </a:pPr>
            <a:fld id="{21A24886-9BC2-42DE-821A-123CEC6D17B5}" type="datetime1">
              <a:rPr lang="en-US"/>
              <a:pPr>
                <a:defRPr/>
              </a:pPr>
              <a:t>4/3/2013</a:t>
            </a:fld>
            <a:endParaRPr lang="en-US"/>
          </a:p>
        </p:txBody>
      </p:sp>
      <p:sp>
        <p:nvSpPr>
          <p:cNvPr id="5" name="Rectangle 10"/>
          <p:cNvSpPr>
            <a:spLocks noGrp="1" noChangeArrowheads="1"/>
          </p:cNvSpPr>
          <p:nvPr>
            <p:ph type="ftr" sz="quarter" idx="11"/>
          </p:nvPr>
        </p:nvSpPr>
        <p:spPr>
          <a:xfrm>
            <a:off x="3352800" y="6248400"/>
            <a:ext cx="2971800" cy="457200"/>
          </a:xfrm>
          <a:prstGeom prst="rect">
            <a:avLst/>
          </a:prstGeom>
        </p:spPr>
        <p:txBody>
          <a:bodyPr vert="horz" wrap="square" lIns="91440" tIns="45720" rIns="91440" bIns="45720" numCol="1" anchor="t" anchorCtr="0" compatLnSpc="1">
            <a:prstTxWarp prst="textNoShape">
              <a:avLst/>
            </a:prstTxWarp>
          </a:bodyPr>
          <a:lstStyle>
            <a:lvl1pPr algn="ctr">
              <a:defRPr>
                <a:ea typeface="宋体" charset="-122"/>
              </a:defRPr>
            </a:lvl1pPr>
          </a:lstStyle>
          <a:p>
            <a:pPr>
              <a:defRPr/>
            </a:pPr>
            <a:endParaRPr lang="en-US"/>
          </a:p>
        </p:txBody>
      </p:sp>
      <p:sp>
        <p:nvSpPr>
          <p:cNvPr id="6" name="Rectangle 11"/>
          <p:cNvSpPr>
            <a:spLocks noGrp="1" noChangeArrowheads="1"/>
          </p:cNvSpPr>
          <p:nvPr>
            <p:ph type="sldNum" sz="quarter" idx="12"/>
          </p:nvPr>
        </p:nvSpPr>
        <p:spPr/>
        <p:txBody>
          <a:bodyPr/>
          <a:lstStyle>
            <a:lvl1pPr>
              <a:defRPr sz="1200">
                <a:latin typeface="+mn-lt"/>
                <a:ea typeface="宋体" pitchFamily="2" charset="-122"/>
              </a:defRPr>
            </a:lvl1pPr>
          </a:lstStyle>
          <a:p>
            <a:pPr>
              <a:defRPr/>
            </a:pPr>
            <a:fld id="{0A7BEE4E-6A7C-4353-9D7F-1CF3B910ACD8}" type="slidenum">
              <a:rPr lang="en-US"/>
              <a:pPr>
                <a:defRPr/>
              </a:pPr>
              <a:t>‹#›</a:t>
            </a:fld>
            <a:endParaRPr lang="en-US"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66800"/>
            <a:ext cx="8534400" cy="5334000"/>
          </a:xfrm>
        </p:spPr>
        <p:txBody>
          <a:bodyPr/>
          <a:lstStyle>
            <a:lvl1pPr marL="461963" indent="-461963">
              <a:spcBef>
                <a:spcPts val="1200"/>
              </a:spcBef>
              <a:defRPr sz="3200"/>
            </a:lvl1pPr>
            <a:lvl2pPr marL="914400" indent="-457200">
              <a:spcBef>
                <a:spcPts val="1200"/>
              </a:spcBef>
              <a:buClr>
                <a:srgbClr val="FF0000"/>
              </a:buClr>
              <a:defRPr sz="2800"/>
            </a:lvl2pPr>
            <a:lvl3pPr marL="1376363" indent="-461963">
              <a:spcBef>
                <a:spcPts val="1200"/>
              </a:spcBef>
              <a:buClr>
                <a:srgbClr val="00B050"/>
              </a:buClr>
              <a:defRPr sz="2400" b="1"/>
            </a:lvl3pPr>
            <a:lvl4pPr marL="1828800" indent="-452438">
              <a:spcBef>
                <a:spcPts val="1200"/>
              </a:spcBef>
              <a:buClr>
                <a:srgbClr val="7030A0"/>
              </a:buClr>
              <a:defRPr sz="2000" b="1"/>
            </a:lvl4pPr>
            <a:lvl5pPr>
              <a:defRPr sz="1200"/>
            </a:lvl5p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12-</a:t>
            </a:r>
            <a:fld id="{48BB8636-E646-48BF-A6FF-B643C3841FFA}" type="slidenum">
              <a:rPr lang="en-US" altLang="zh-CN"/>
              <a:pPr>
                <a:defRPr/>
              </a:pPr>
              <a:t>‹#›</a:t>
            </a:fld>
            <a:endParaRPr lang="en-US" altLang="zh-CN"/>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r>
              <a:rPr lang="en-US" altLang="zh-CN"/>
              <a:t>12-</a:t>
            </a:r>
            <a:fld id="{3066BEE9-3A59-4DC9-959E-741F957E5F0A}" type="slidenum">
              <a:rPr lang="en-US" altLang="zh-CN"/>
              <a:pPr>
                <a:defRPr/>
              </a:pPr>
              <a:t>‹#›</a:t>
            </a:fld>
            <a:endParaRPr lang="en-US" altLang="zh-CN"/>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4752" y="155448"/>
            <a:ext cx="7699248" cy="685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199" y="1527048"/>
            <a:ext cx="4187951"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24400" y="1527048"/>
            <a:ext cx="4187952"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sldNum" sz="quarter" idx="10"/>
          </p:nvPr>
        </p:nvSpPr>
        <p:spPr>
          <a:ln/>
        </p:spPr>
        <p:txBody>
          <a:bodyPr/>
          <a:lstStyle>
            <a:lvl1pPr>
              <a:defRPr/>
            </a:lvl1pPr>
          </a:lstStyle>
          <a:p>
            <a:pPr>
              <a:defRPr/>
            </a:pPr>
            <a:r>
              <a:rPr lang="en-US" altLang="zh-CN"/>
              <a:t>12-</a:t>
            </a:r>
            <a:fld id="{EA982041-70A8-49DB-A1C8-9AE9B99D27F8}" type="slidenum">
              <a:rPr lang="en-US" altLang="zh-CN"/>
              <a:pPr>
                <a:defRPr/>
              </a:pPr>
              <a:t>‹#›</a:t>
            </a:fld>
            <a:endParaRPr lang="en-US" altLang="zh-CN"/>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4752" y="152400"/>
            <a:ext cx="7699248" cy="685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27048"/>
            <a:ext cx="418795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60248" y="2174875"/>
            <a:ext cx="41879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724400" y="1535113"/>
            <a:ext cx="418795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174875"/>
            <a:ext cx="41879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sldNum" sz="quarter" idx="10"/>
          </p:nvPr>
        </p:nvSpPr>
        <p:spPr>
          <a:ln/>
        </p:spPr>
        <p:txBody>
          <a:bodyPr/>
          <a:lstStyle>
            <a:lvl1pPr>
              <a:defRPr/>
            </a:lvl1pPr>
          </a:lstStyle>
          <a:p>
            <a:pPr>
              <a:defRPr/>
            </a:pPr>
            <a:r>
              <a:rPr lang="en-US" altLang="zh-CN"/>
              <a:t>12-</a:t>
            </a:r>
            <a:fld id="{5DACED5D-46A3-4E2C-B46E-BD65C6A94924}" type="slidenum">
              <a:rPr lang="en-US" altLang="zh-CN"/>
              <a:pPr>
                <a:defRPr/>
              </a:pPr>
              <a:t>‹#›</a:t>
            </a:fld>
            <a:endParaRPr lang="en-US" altLang="zh-CN"/>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sldNum" sz="quarter" idx="10"/>
          </p:nvPr>
        </p:nvSpPr>
        <p:spPr>
          <a:ln/>
        </p:spPr>
        <p:txBody>
          <a:bodyPr/>
          <a:lstStyle>
            <a:lvl1pPr>
              <a:defRPr/>
            </a:lvl1pPr>
          </a:lstStyle>
          <a:p>
            <a:pPr>
              <a:defRPr/>
            </a:pPr>
            <a:r>
              <a:rPr lang="en-US" altLang="zh-CN"/>
              <a:t>12-</a:t>
            </a:r>
            <a:fld id="{5262BE36-6647-4A22-AFCF-5442EB9D54CB}" type="slidenum">
              <a:rPr lang="en-US" altLang="zh-CN"/>
              <a:pPr>
                <a:defRPr/>
              </a:pPr>
              <a:t>‹#›</a:t>
            </a:fld>
            <a:endParaRPr lang="en-US" altLang="zh-CN"/>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 name="Group 2"/>
          <p:cNvGrpSpPr>
            <a:grpSpLocks/>
          </p:cNvGrpSpPr>
          <p:nvPr userDrawn="1"/>
        </p:nvGrpSpPr>
        <p:grpSpPr bwMode="auto">
          <a:xfrm rot="-5400000">
            <a:off x="-3244850" y="3244850"/>
            <a:ext cx="6858000" cy="368300"/>
            <a:chOff x="0" y="4572000"/>
            <a:chExt cx="9144000" cy="368702"/>
          </a:xfrm>
        </p:grpSpPr>
        <p:sp>
          <p:nvSpPr>
            <p:cNvPr id="3" name="Rectangle 9"/>
            <p:cNvSpPr>
              <a:spLocks noChangeArrowheads="1"/>
            </p:cNvSpPr>
            <p:nvPr userDrawn="1"/>
          </p:nvSpPr>
          <p:spPr bwMode="auto">
            <a:xfrm rot="5400000">
              <a:off x="4540215" y="214547"/>
              <a:ext cx="63569" cy="9144000"/>
            </a:xfrm>
            <a:prstGeom prst="rect">
              <a:avLst/>
            </a:prstGeom>
            <a:solidFill>
              <a:schemeClr val="tx1">
                <a:lumMod val="60000"/>
                <a:lumOff val="40000"/>
              </a:schemeClr>
            </a:solidFill>
            <a:ln w="9525">
              <a:noFill/>
              <a:miter lim="800000"/>
              <a:headEnd/>
              <a:tailEnd/>
            </a:ln>
            <a:effectLst/>
          </p:spPr>
          <p:txBody>
            <a:bodyPr wrap="none" anchor="ctr"/>
            <a:lstStyle/>
            <a:p>
              <a:pPr algn="ctr">
                <a:defRPr/>
              </a:pPr>
              <a:endParaRPr lang="en-US" dirty="0"/>
            </a:p>
          </p:txBody>
        </p:sp>
        <p:sp>
          <p:nvSpPr>
            <p:cNvPr id="4" name="Rectangle 9"/>
            <p:cNvSpPr>
              <a:spLocks noChangeArrowheads="1"/>
            </p:cNvSpPr>
            <p:nvPr userDrawn="1"/>
          </p:nvSpPr>
          <p:spPr bwMode="auto">
            <a:xfrm rot="5400000">
              <a:off x="4539421" y="275732"/>
              <a:ext cx="65158" cy="9144000"/>
            </a:xfrm>
            <a:prstGeom prst="rect">
              <a:avLst/>
            </a:prstGeom>
            <a:solidFill>
              <a:schemeClr val="tx2">
                <a:lumMod val="40000"/>
                <a:lumOff val="60000"/>
              </a:schemeClr>
            </a:solidFill>
            <a:ln w="9525">
              <a:noFill/>
              <a:miter lim="800000"/>
              <a:headEnd/>
              <a:tailEnd/>
            </a:ln>
            <a:effectLst/>
          </p:spPr>
          <p:txBody>
            <a:bodyPr wrap="none" anchor="ctr"/>
            <a:lstStyle/>
            <a:p>
              <a:pPr algn="ctr">
                <a:defRPr/>
              </a:pPr>
              <a:endParaRPr lang="en-US" dirty="0"/>
            </a:p>
          </p:txBody>
        </p:sp>
        <p:sp>
          <p:nvSpPr>
            <p:cNvPr id="5" name="Rectangle 9"/>
            <p:cNvSpPr>
              <a:spLocks noChangeArrowheads="1"/>
            </p:cNvSpPr>
            <p:nvPr/>
          </p:nvSpPr>
          <p:spPr bwMode="auto">
            <a:xfrm rot="5400000">
              <a:off x="4540215" y="31785"/>
              <a:ext cx="63569" cy="9144000"/>
            </a:xfrm>
            <a:prstGeom prst="rect">
              <a:avLst/>
            </a:prstGeom>
            <a:solidFill>
              <a:schemeClr val="tx1">
                <a:lumMod val="50000"/>
              </a:schemeClr>
            </a:solidFill>
            <a:ln w="9525">
              <a:noFill/>
              <a:miter lim="800000"/>
              <a:headEnd/>
              <a:tailEnd/>
            </a:ln>
            <a:effectLst/>
          </p:spPr>
          <p:txBody>
            <a:bodyPr wrap="none" anchor="ctr"/>
            <a:lstStyle/>
            <a:p>
              <a:pPr algn="ctr">
                <a:defRPr/>
              </a:pPr>
              <a:endParaRPr lang="en-US" dirty="0"/>
            </a:p>
          </p:txBody>
        </p:sp>
        <p:sp>
          <p:nvSpPr>
            <p:cNvPr id="6" name="Rectangle 9"/>
            <p:cNvSpPr>
              <a:spLocks noChangeArrowheads="1"/>
            </p:cNvSpPr>
            <p:nvPr/>
          </p:nvSpPr>
          <p:spPr bwMode="auto">
            <a:xfrm rot="5400000">
              <a:off x="4540215" y="336917"/>
              <a:ext cx="63569" cy="9144000"/>
            </a:xfrm>
            <a:prstGeom prst="rect">
              <a:avLst/>
            </a:prstGeom>
            <a:solidFill>
              <a:schemeClr val="tx2">
                <a:lumMod val="20000"/>
                <a:lumOff val="80000"/>
              </a:schemeClr>
            </a:solidFill>
            <a:ln w="9525">
              <a:noFill/>
              <a:miter lim="800000"/>
              <a:headEnd/>
              <a:tailEnd/>
            </a:ln>
            <a:effectLst/>
          </p:spPr>
          <p:txBody>
            <a:bodyPr wrap="none" anchor="ctr"/>
            <a:lstStyle/>
            <a:p>
              <a:pPr algn="ctr">
                <a:defRPr/>
              </a:pPr>
              <a:endParaRPr lang="en-US" dirty="0"/>
            </a:p>
          </p:txBody>
        </p:sp>
        <p:sp>
          <p:nvSpPr>
            <p:cNvPr id="7" name="Rectangle 9"/>
            <p:cNvSpPr>
              <a:spLocks noChangeArrowheads="1"/>
            </p:cNvSpPr>
            <p:nvPr userDrawn="1"/>
          </p:nvSpPr>
          <p:spPr bwMode="auto">
            <a:xfrm rot="5400000">
              <a:off x="4539420" y="92970"/>
              <a:ext cx="65159" cy="9144000"/>
            </a:xfrm>
            <a:prstGeom prst="rect">
              <a:avLst/>
            </a:prstGeom>
            <a:solidFill>
              <a:schemeClr val="tx2">
                <a:lumMod val="50000"/>
              </a:schemeClr>
            </a:solidFill>
            <a:ln w="9525">
              <a:noFill/>
              <a:miter lim="800000"/>
              <a:headEnd/>
              <a:tailEnd/>
            </a:ln>
            <a:effectLst/>
          </p:spPr>
          <p:txBody>
            <a:bodyPr wrap="none" anchor="ctr"/>
            <a:lstStyle/>
            <a:p>
              <a:pPr algn="ctr">
                <a:defRPr/>
              </a:pPr>
              <a:endParaRPr lang="en-US" dirty="0"/>
            </a:p>
          </p:txBody>
        </p:sp>
        <p:sp>
          <p:nvSpPr>
            <p:cNvPr id="8" name="Rectangle 9"/>
            <p:cNvSpPr>
              <a:spLocks noChangeArrowheads="1"/>
            </p:cNvSpPr>
            <p:nvPr userDrawn="1"/>
          </p:nvSpPr>
          <p:spPr bwMode="auto">
            <a:xfrm rot="5400000">
              <a:off x="4540215" y="154156"/>
              <a:ext cx="63569" cy="9144000"/>
            </a:xfrm>
            <a:prstGeom prst="rect">
              <a:avLst/>
            </a:prstGeom>
            <a:solidFill>
              <a:srgbClr val="3333CC"/>
            </a:solidFill>
            <a:ln w="9525">
              <a:noFill/>
              <a:miter lim="800000"/>
              <a:headEnd/>
              <a:tailEnd/>
            </a:ln>
            <a:effectLst/>
          </p:spPr>
          <p:txBody>
            <a:bodyPr wrap="none" anchor="ctr"/>
            <a:lstStyle/>
            <a:p>
              <a:pPr algn="ctr">
                <a:defRPr/>
              </a:pPr>
              <a:endParaRPr lang="en-US" dirty="0"/>
            </a:p>
          </p:txBody>
        </p:sp>
      </p:grpSp>
      <p:sp>
        <p:nvSpPr>
          <p:cNvPr id="9" name="Slide Number Placeholder 3"/>
          <p:cNvSpPr>
            <a:spLocks noGrp="1"/>
          </p:cNvSpPr>
          <p:nvPr>
            <p:ph type="sldNum" sz="quarter" idx="10"/>
          </p:nvPr>
        </p:nvSpPr>
        <p:spPr/>
        <p:txBody>
          <a:bodyPr/>
          <a:lstStyle>
            <a:lvl1pPr>
              <a:defRPr sz="1200">
                <a:latin typeface="+mn-lt"/>
                <a:ea typeface="宋体" pitchFamily="2" charset="-122"/>
              </a:defRPr>
            </a:lvl1pPr>
          </a:lstStyle>
          <a:p>
            <a:pPr>
              <a:defRPr/>
            </a:pPr>
            <a:fld id="{CF6FB261-2AD1-4E53-A4A0-D0A5E30E82EF}" type="slidenum">
              <a:rPr lang="en-US" altLang="zh-CN"/>
              <a:pPr>
                <a:defRPr/>
              </a:pPr>
              <a:t>‹#›</a:t>
            </a:fld>
            <a:endParaRPr lang="en-US" altLang="zh-CN"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273050"/>
            <a:ext cx="7543800" cy="5651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143000"/>
            <a:ext cx="5111750" cy="4983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143000"/>
            <a:ext cx="3008313" cy="4983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r>
              <a:rPr lang="en-US" altLang="zh-CN"/>
              <a:t>12-</a:t>
            </a:r>
            <a:fld id="{4C4D4398-CC2B-4D3D-8516-BDB9B06115A6}" type="slidenum">
              <a:rPr lang="en-US" altLang="zh-CN"/>
              <a:pPr>
                <a:defRPr/>
              </a:pPr>
              <a:t>‹#›</a:t>
            </a:fld>
            <a:endParaRPr lang="en-US" altLang="zh-CN"/>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11430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Title 1"/>
          <p:cNvSpPr>
            <a:spLocks noGrp="1"/>
          </p:cNvSpPr>
          <p:nvPr>
            <p:ph type="title"/>
          </p:nvPr>
        </p:nvSpPr>
        <p:spPr>
          <a:xfrm>
            <a:off x="1143000" y="152400"/>
            <a:ext cx="8001000" cy="685800"/>
          </a:xfrm>
        </p:spPr>
        <p:txBody>
          <a:bodyPr/>
          <a:lstStyle/>
          <a:p>
            <a:r>
              <a:rPr lang="en-US" smtClean="0"/>
              <a:t>Click to edit Master title style</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r>
              <a:rPr lang="en-US" altLang="zh-CN"/>
              <a:t>12-</a:t>
            </a:r>
            <a:fld id="{58B8E66D-5183-4D11-AB60-A96377C816D5}" type="slidenum">
              <a:rPr lang="en-US" altLang="zh-CN"/>
              <a:pPr>
                <a:defRPr/>
              </a:pPr>
              <a:t>‹#›</a:t>
            </a:fld>
            <a:endParaRPr lang="en-US" altLang="zh-CN"/>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069975"/>
            <a:ext cx="8610600" cy="5257800"/>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p:txBody>
      </p:sp>
      <p:sp>
        <p:nvSpPr>
          <p:cNvPr id="180229" name="Rectangle 5"/>
          <p:cNvSpPr>
            <a:spLocks noGrp="1" noChangeArrowheads="1"/>
          </p:cNvSpPr>
          <p:nvPr>
            <p:ph type="sldNum" sz="quarter" idx="4"/>
          </p:nvPr>
        </p:nvSpPr>
        <p:spPr bwMode="auto">
          <a:xfrm>
            <a:off x="6797675" y="6478588"/>
            <a:ext cx="2193925" cy="3508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ea typeface="宋体" charset="-122"/>
              </a:defRPr>
            </a:lvl1pPr>
          </a:lstStyle>
          <a:p>
            <a:pPr>
              <a:defRPr/>
            </a:pPr>
            <a:r>
              <a:rPr lang="en-US" altLang="zh-CN"/>
              <a:t>12-</a:t>
            </a:r>
            <a:fld id="{B9CED707-BD06-43CE-BD9B-E8E160522271}" type="slidenum">
              <a:rPr lang="en-US" altLang="zh-CN"/>
              <a:pPr>
                <a:defRPr/>
              </a:pPr>
              <a:t>‹#›</a:t>
            </a:fld>
            <a:endParaRPr lang="en-US" altLang="zh-CN"/>
          </a:p>
        </p:txBody>
      </p:sp>
      <p:sp>
        <p:nvSpPr>
          <p:cNvPr id="180230" name="Rectangle 6"/>
          <p:cNvSpPr>
            <a:spLocks noGrp="1" noChangeArrowheads="1"/>
          </p:cNvSpPr>
          <p:nvPr>
            <p:ph type="title"/>
          </p:nvPr>
        </p:nvSpPr>
        <p:spPr bwMode="auto">
          <a:xfrm>
            <a:off x="1143000" y="152400"/>
            <a:ext cx="80010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CN" dirty="0" smtClean="0"/>
              <a:t>Click to edit Master title style</a:t>
            </a:r>
          </a:p>
        </p:txBody>
      </p:sp>
      <p:grpSp>
        <p:nvGrpSpPr>
          <p:cNvPr id="1029" name="Group 12"/>
          <p:cNvGrpSpPr>
            <a:grpSpLocks/>
          </p:cNvGrpSpPr>
          <p:nvPr/>
        </p:nvGrpSpPr>
        <p:grpSpPr bwMode="auto">
          <a:xfrm rot="5400000">
            <a:off x="5158581" y="-3177381"/>
            <a:ext cx="46038" cy="7924800"/>
            <a:chOff x="0" y="0"/>
            <a:chExt cx="289560" cy="6858000"/>
          </a:xfrm>
        </p:grpSpPr>
        <p:sp>
          <p:nvSpPr>
            <p:cNvPr id="14" name="Rectangle 9"/>
            <p:cNvSpPr>
              <a:spLocks noChangeArrowheads="1"/>
            </p:cNvSpPr>
            <p:nvPr userDrawn="1"/>
          </p:nvSpPr>
          <p:spPr bwMode="auto">
            <a:xfrm>
              <a:off x="3" y="0"/>
              <a:ext cx="139786" cy="6858000"/>
            </a:xfrm>
            <a:prstGeom prst="rect">
              <a:avLst/>
            </a:prstGeom>
            <a:solidFill>
              <a:srgbClr val="538ED5"/>
            </a:solidFill>
            <a:ln w="9525">
              <a:noFill/>
              <a:miter lim="800000"/>
              <a:headEnd/>
              <a:tailEnd/>
            </a:ln>
            <a:effectLst/>
          </p:spPr>
          <p:txBody>
            <a:bodyPr wrap="none" anchor="ctr"/>
            <a:lstStyle/>
            <a:p>
              <a:pPr algn="ctr">
                <a:defRPr/>
              </a:pPr>
              <a:endParaRPr lang="en-US" dirty="0"/>
            </a:p>
          </p:txBody>
        </p:sp>
        <p:sp>
          <p:nvSpPr>
            <p:cNvPr id="15" name="Rectangle 9"/>
            <p:cNvSpPr>
              <a:spLocks noChangeArrowheads="1"/>
            </p:cNvSpPr>
            <p:nvPr userDrawn="1"/>
          </p:nvSpPr>
          <p:spPr bwMode="auto">
            <a:xfrm>
              <a:off x="79878" y="0"/>
              <a:ext cx="129804" cy="6858000"/>
            </a:xfrm>
            <a:prstGeom prst="rect">
              <a:avLst/>
            </a:prstGeom>
            <a:solidFill>
              <a:srgbClr val="8DB4E3"/>
            </a:solidFill>
            <a:ln w="9525">
              <a:noFill/>
              <a:miter lim="800000"/>
              <a:headEnd/>
              <a:tailEnd/>
            </a:ln>
            <a:effectLst/>
          </p:spPr>
          <p:txBody>
            <a:bodyPr wrap="none" anchor="ctr"/>
            <a:lstStyle/>
            <a:p>
              <a:pPr algn="ctr">
                <a:defRPr/>
              </a:pPr>
              <a:endParaRPr lang="en-US" dirty="0"/>
            </a:p>
          </p:txBody>
        </p:sp>
        <p:sp>
          <p:nvSpPr>
            <p:cNvPr id="16" name="Rectangle 9"/>
            <p:cNvSpPr>
              <a:spLocks noChangeArrowheads="1"/>
            </p:cNvSpPr>
            <p:nvPr userDrawn="1"/>
          </p:nvSpPr>
          <p:spPr bwMode="auto">
            <a:xfrm>
              <a:off x="152400" y="0"/>
              <a:ext cx="137160" cy="6858000"/>
            </a:xfrm>
            <a:prstGeom prst="rect">
              <a:avLst/>
            </a:prstGeom>
            <a:gradFill flip="none" rotWithShape="1">
              <a:gsLst>
                <a:gs pos="0">
                  <a:srgbClr val="538ED5"/>
                </a:gs>
                <a:gs pos="0">
                  <a:srgbClr val="538ED5"/>
                </a:gs>
                <a:gs pos="50000">
                  <a:srgbClr val="538ED5">
                    <a:alpha val="50000"/>
                  </a:srgbClr>
                </a:gs>
                <a:gs pos="50000">
                  <a:schemeClr val="accent1">
                    <a:tint val="44500"/>
                    <a:satMod val="160000"/>
                  </a:schemeClr>
                </a:gs>
                <a:gs pos="100000">
                  <a:schemeClr val="accent1">
                    <a:tint val="23500"/>
                    <a:satMod val="160000"/>
                  </a:schemeClr>
                </a:gs>
              </a:gsLst>
              <a:lin ang="2700000" scaled="1"/>
              <a:tileRect/>
            </a:gradFill>
            <a:ln w="9525">
              <a:noFill/>
              <a:miter lim="800000"/>
              <a:headEnd/>
              <a:tailEnd/>
            </a:ln>
            <a:effectLst/>
          </p:spPr>
          <p:txBody>
            <a:bodyPr wrap="none" anchor="ctr"/>
            <a:lstStyle/>
            <a:p>
              <a:pPr algn="ctr">
                <a:defRPr/>
              </a:pPr>
              <a:endParaRPr lang="en-US" dirty="0"/>
            </a:p>
          </p:txBody>
        </p:sp>
      </p:grpSp>
      <p:grpSp>
        <p:nvGrpSpPr>
          <p:cNvPr id="20" name="Group 19"/>
          <p:cNvGrpSpPr/>
          <p:nvPr userDrawn="1"/>
        </p:nvGrpSpPr>
        <p:grpSpPr>
          <a:xfrm rot="5400000">
            <a:off x="5158740" y="-3177539"/>
            <a:ext cx="45719" cy="7924800"/>
            <a:chOff x="0" y="0"/>
            <a:chExt cx="289560" cy="6858000"/>
          </a:xfrm>
          <a:solidFill>
            <a:schemeClr val="tx2">
              <a:lumMod val="50000"/>
            </a:schemeClr>
          </a:solidFill>
        </p:grpSpPr>
        <p:sp>
          <p:nvSpPr>
            <p:cNvPr id="21" name="Rectangle 9"/>
            <p:cNvSpPr>
              <a:spLocks noChangeArrowheads="1"/>
            </p:cNvSpPr>
            <p:nvPr/>
          </p:nvSpPr>
          <p:spPr bwMode="auto">
            <a:xfrm>
              <a:off x="0" y="0"/>
              <a:ext cx="137160" cy="6858000"/>
            </a:xfrm>
            <a:prstGeom prst="rect">
              <a:avLst/>
            </a:prstGeom>
            <a:grpFill/>
            <a:ln w="9525">
              <a:noFill/>
              <a:miter lim="800000"/>
              <a:headEnd/>
              <a:tailEnd/>
            </a:ln>
            <a:effectLst/>
          </p:spPr>
          <p:txBody>
            <a:bodyPr wrap="none" anchor="ctr"/>
            <a:lstStyle/>
            <a:p>
              <a:pPr algn="ctr">
                <a:defRPr/>
              </a:pPr>
              <a:endParaRPr lang="en-US" dirty="0"/>
            </a:p>
          </p:txBody>
        </p:sp>
        <p:sp>
          <p:nvSpPr>
            <p:cNvPr id="22" name="Rectangle 9"/>
            <p:cNvSpPr>
              <a:spLocks noChangeArrowheads="1"/>
            </p:cNvSpPr>
            <p:nvPr/>
          </p:nvSpPr>
          <p:spPr bwMode="auto">
            <a:xfrm>
              <a:off x="76200" y="0"/>
              <a:ext cx="137160" cy="6858000"/>
            </a:xfrm>
            <a:prstGeom prst="rect">
              <a:avLst/>
            </a:prstGeom>
            <a:grpFill/>
            <a:ln w="9525">
              <a:noFill/>
              <a:miter lim="800000"/>
              <a:headEnd/>
              <a:tailEnd/>
            </a:ln>
            <a:effectLst/>
          </p:spPr>
          <p:txBody>
            <a:bodyPr wrap="none" anchor="ctr"/>
            <a:lstStyle/>
            <a:p>
              <a:pPr algn="ctr">
                <a:defRPr/>
              </a:pPr>
              <a:endParaRPr lang="en-US" dirty="0"/>
            </a:p>
          </p:txBody>
        </p:sp>
        <p:sp>
          <p:nvSpPr>
            <p:cNvPr id="23" name="Rectangle 9"/>
            <p:cNvSpPr>
              <a:spLocks noChangeArrowheads="1"/>
            </p:cNvSpPr>
            <p:nvPr/>
          </p:nvSpPr>
          <p:spPr bwMode="auto">
            <a:xfrm>
              <a:off x="152400" y="0"/>
              <a:ext cx="137160" cy="6858000"/>
            </a:xfrm>
            <a:prstGeom prst="rect">
              <a:avLst/>
            </a:prstGeom>
            <a:grpFill/>
            <a:ln w="9525">
              <a:noFill/>
              <a:miter lim="800000"/>
              <a:headEnd/>
              <a:tailEnd/>
            </a:ln>
            <a:effectLst/>
          </p:spPr>
          <p:txBody>
            <a:bodyPr wrap="none" anchor="ctr"/>
            <a:lstStyle/>
            <a:p>
              <a:pPr algn="ctr">
                <a:defRPr/>
              </a:pPr>
              <a:endParaRPr lang="en-US" dirty="0"/>
            </a:p>
          </p:txBody>
        </p:sp>
      </p:grpSp>
      <p:grpSp>
        <p:nvGrpSpPr>
          <p:cNvPr id="1031" name="Group 23"/>
          <p:cNvGrpSpPr>
            <a:grpSpLocks/>
          </p:cNvGrpSpPr>
          <p:nvPr userDrawn="1"/>
        </p:nvGrpSpPr>
        <p:grpSpPr bwMode="auto">
          <a:xfrm rot="-5400000">
            <a:off x="-3244850" y="3244850"/>
            <a:ext cx="6858000" cy="368300"/>
            <a:chOff x="0" y="4572000"/>
            <a:chExt cx="9144000" cy="368702"/>
          </a:xfrm>
        </p:grpSpPr>
        <p:sp>
          <p:nvSpPr>
            <p:cNvPr id="25" name="Rectangle 9"/>
            <p:cNvSpPr>
              <a:spLocks noChangeArrowheads="1"/>
            </p:cNvSpPr>
            <p:nvPr userDrawn="1"/>
          </p:nvSpPr>
          <p:spPr bwMode="auto">
            <a:xfrm rot="5400000">
              <a:off x="4540215" y="214547"/>
              <a:ext cx="63569" cy="9144000"/>
            </a:xfrm>
            <a:prstGeom prst="rect">
              <a:avLst/>
            </a:prstGeom>
            <a:solidFill>
              <a:schemeClr val="tx2">
                <a:lumMod val="60000"/>
                <a:lumOff val="40000"/>
              </a:schemeClr>
            </a:solidFill>
            <a:ln w="9525">
              <a:noFill/>
              <a:miter lim="800000"/>
              <a:headEnd/>
              <a:tailEnd/>
            </a:ln>
            <a:effectLst/>
          </p:spPr>
          <p:txBody>
            <a:bodyPr wrap="none" anchor="ctr"/>
            <a:lstStyle/>
            <a:p>
              <a:pPr algn="ctr">
                <a:defRPr/>
              </a:pPr>
              <a:endParaRPr lang="en-US" dirty="0"/>
            </a:p>
          </p:txBody>
        </p:sp>
        <p:sp>
          <p:nvSpPr>
            <p:cNvPr id="26" name="Rectangle 9"/>
            <p:cNvSpPr>
              <a:spLocks noChangeArrowheads="1"/>
            </p:cNvSpPr>
            <p:nvPr userDrawn="1"/>
          </p:nvSpPr>
          <p:spPr bwMode="auto">
            <a:xfrm rot="5400000">
              <a:off x="4539421" y="275732"/>
              <a:ext cx="65158" cy="9144000"/>
            </a:xfrm>
            <a:prstGeom prst="rect">
              <a:avLst/>
            </a:prstGeom>
            <a:solidFill>
              <a:schemeClr val="tx2">
                <a:lumMod val="40000"/>
                <a:lumOff val="60000"/>
              </a:schemeClr>
            </a:solidFill>
            <a:ln w="9525">
              <a:noFill/>
              <a:miter lim="800000"/>
              <a:headEnd/>
              <a:tailEnd/>
            </a:ln>
            <a:effectLst/>
          </p:spPr>
          <p:txBody>
            <a:bodyPr wrap="none" anchor="ctr"/>
            <a:lstStyle/>
            <a:p>
              <a:pPr algn="ctr">
                <a:defRPr/>
              </a:pPr>
              <a:endParaRPr lang="en-US" dirty="0"/>
            </a:p>
          </p:txBody>
        </p:sp>
        <p:sp>
          <p:nvSpPr>
            <p:cNvPr id="27" name="Rectangle 9"/>
            <p:cNvSpPr>
              <a:spLocks noChangeArrowheads="1"/>
            </p:cNvSpPr>
            <p:nvPr/>
          </p:nvSpPr>
          <p:spPr bwMode="auto">
            <a:xfrm rot="5400000">
              <a:off x="4540215" y="31785"/>
              <a:ext cx="63569" cy="9144000"/>
            </a:xfrm>
            <a:prstGeom prst="rect">
              <a:avLst/>
            </a:prstGeom>
            <a:solidFill>
              <a:schemeClr val="tx1">
                <a:lumMod val="50000"/>
              </a:schemeClr>
            </a:solidFill>
            <a:ln w="9525">
              <a:noFill/>
              <a:miter lim="800000"/>
              <a:headEnd/>
              <a:tailEnd/>
            </a:ln>
            <a:effectLst/>
          </p:spPr>
          <p:txBody>
            <a:bodyPr wrap="none" anchor="ctr"/>
            <a:lstStyle/>
            <a:p>
              <a:pPr algn="ctr">
                <a:defRPr/>
              </a:pPr>
              <a:endParaRPr lang="en-US" dirty="0"/>
            </a:p>
          </p:txBody>
        </p:sp>
        <p:sp>
          <p:nvSpPr>
            <p:cNvPr id="28" name="Rectangle 9"/>
            <p:cNvSpPr>
              <a:spLocks noChangeArrowheads="1"/>
            </p:cNvSpPr>
            <p:nvPr/>
          </p:nvSpPr>
          <p:spPr bwMode="auto">
            <a:xfrm rot="5400000">
              <a:off x="4540215" y="336917"/>
              <a:ext cx="63569" cy="9144000"/>
            </a:xfrm>
            <a:prstGeom prst="rect">
              <a:avLst/>
            </a:prstGeom>
            <a:solidFill>
              <a:schemeClr val="tx2">
                <a:lumMod val="20000"/>
                <a:lumOff val="80000"/>
              </a:schemeClr>
            </a:solidFill>
            <a:ln w="9525">
              <a:noFill/>
              <a:miter lim="800000"/>
              <a:headEnd/>
              <a:tailEnd/>
            </a:ln>
            <a:effectLst/>
          </p:spPr>
          <p:txBody>
            <a:bodyPr wrap="none" anchor="ctr"/>
            <a:lstStyle/>
            <a:p>
              <a:pPr algn="ctr">
                <a:defRPr/>
              </a:pPr>
              <a:endParaRPr lang="en-US" dirty="0"/>
            </a:p>
          </p:txBody>
        </p:sp>
        <p:sp>
          <p:nvSpPr>
            <p:cNvPr id="29" name="Rectangle 9"/>
            <p:cNvSpPr>
              <a:spLocks noChangeArrowheads="1"/>
            </p:cNvSpPr>
            <p:nvPr userDrawn="1"/>
          </p:nvSpPr>
          <p:spPr bwMode="auto">
            <a:xfrm rot="5400000">
              <a:off x="4539420" y="92970"/>
              <a:ext cx="65159" cy="9144000"/>
            </a:xfrm>
            <a:prstGeom prst="rect">
              <a:avLst/>
            </a:prstGeom>
            <a:solidFill>
              <a:schemeClr val="tx2">
                <a:lumMod val="50000"/>
              </a:schemeClr>
            </a:solidFill>
            <a:ln w="9525">
              <a:noFill/>
              <a:miter lim="800000"/>
              <a:headEnd/>
              <a:tailEnd/>
            </a:ln>
            <a:effectLst/>
          </p:spPr>
          <p:txBody>
            <a:bodyPr wrap="none" anchor="ctr"/>
            <a:lstStyle/>
            <a:p>
              <a:pPr algn="ctr">
                <a:defRPr/>
              </a:pPr>
              <a:endParaRPr lang="en-US" dirty="0"/>
            </a:p>
          </p:txBody>
        </p:sp>
        <p:sp>
          <p:nvSpPr>
            <p:cNvPr id="30" name="Rectangle 9"/>
            <p:cNvSpPr>
              <a:spLocks noChangeArrowheads="1"/>
            </p:cNvSpPr>
            <p:nvPr userDrawn="1"/>
          </p:nvSpPr>
          <p:spPr bwMode="auto">
            <a:xfrm rot="5400000">
              <a:off x="4540215" y="154156"/>
              <a:ext cx="63569" cy="9144000"/>
            </a:xfrm>
            <a:prstGeom prst="rect">
              <a:avLst/>
            </a:prstGeom>
            <a:solidFill>
              <a:srgbClr val="3333CC"/>
            </a:solidFill>
            <a:ln w="9525">
              <a:noFill/>
              <a:miter lim="800000"/>
              <a:headEnd/>
              <a:tailEnd/>
            </a:ln>
            <a:effectLst/>
          </p:spPr>
          <p:txBody>
            <a:bodyPr wrap="none" anchor="ctr"/>
            <a:lstStyle/>
            <a:p>
              <a:pPr algn="ctr">
                <a:defRPr/>
              </a:pPr>
              <a:endParaRPr lang="en-US" dirty="0"/>
            </a:p>
          </p:txBody>
        </p:sp>
      </p:grpSp>
      <p:pic>
        <p:nvPicPr>
          <p:cNvPr id="1032" name="Picture 2"/>
          <p:cNvPicPr>
            <a:picLocks noChangeAspect="1" noChangeArrowheads="1"/>
          </p:cNvPicPr>
          <p:nvPr userDrawn="1"/>
        </p:nvPicPr>
        <p:blipFill>
          <a:blip r:embed="rId18"/>
          <a:srcRect/>
          <a:stretch>
            <a:fillRect/>
          </a:stretch>
        </p:blipFill>
        <p:spPr bwMode="auto">
          <a:xfrm>
            <a:off x="457200" y="146050"/>
            <a:ext cx="533400" cy="692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8" r:id="rId1"/>
    <p:sldLayoutId id="2147483689" r:id="rId2"/>
    <p:sldLayoutId id="2147483690" r:id="rId3"/>
    <p:sldLayoutId id="2147483691" r:id="rId4"/>
    <p:sldLayoutId id="2147483692" r:id="rId5"/>
    <p:sldLayoutId id="2147483693" r:id="rId6"/>
    <p:sldLayoutId id="2147483699" r:id="rId7"/>
    <p:sldLayoutId id="2147483694" r:id="rId8"/>
    <p:sldLayoutId id="2147483695" r:id="rId9"/>
    <p:sldLayoutId id="2147483696" r:id="rId10"/>
    <p:sldLayoutId id="2147483697" r:id="rId11"/>
    <p:sldLayoutId id="2147483700" r:id="rId12"/>
    <p:sldLayoutId id="2147483701" r:id="rId13"/>
    <p:sldLayoutId id="2147483702" r:id="rId14"/>
    <p:sldLayoutId id="2147483703" r:id="rId15"/>
    <p:sldLayoutId id="2147483704" r:id="rId16"/>
  </p:sldLayoutIdLst>
  <p:transition spd="med"/>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3200" b="1">
          <a:solidFill>
            <a:srgbClr val="001966"/>
          </a:solidFill>
          <a:effectLst>
            <a:outerShdw blurRad="38100" dist="38100" dir="2700000" algn="tl">
              <a:srgbClr val="000000">
                <a:alpha val="43137"/>
              </a:srgbClr>
            </a:outerShdw>
          </a:effectLst>
          <a:latin typeface="+mj-lt"/>
          <a:ea typeface="+mj-ea"/>
          <a:cs typeface="+mj-cs"/>
        </a:defRPr>
      </a:lvl1pPr>
      <a:lvl2pPr algn="l" rtl="0" eaLnBrk="0" fontAlgn="base" hangingPunct="0">
        <a:lnSpc>
          <a:spcPct val="85000"/>
        </a:lnSpc>
        <a:spcBef>
          <a:spcPct val="0"/>
        </a:spcBef>
        <a:spcAft>
          <a:spcPct val="0"/>
        </a:spcAft>
        <a:defRPr sz="3200" b="1">
          <a:solidFill>
            <a:srgbClr val="001966"/>
          </a:solidFill>
          <a:latin typeface="Calibri" pitchFamily="34" charset="0"/>
        </a:defRPr>
      </a:lvl2pPr>
      <a:lvl3pPr algn="l" rtl="0" eaLnBrk="0" fontAlgn="base" hangingPunct="0">
        <a:lnSpc>
          <a:spcPct val="85000"/>
        </a:lnSpc>
        <a:spcBef>
          <a:spcPct val="0"/>
        </a:spcBef>
        <a:spcAft>
          <a:spcPct val="0"/>
        </a:spcAft>
        <a:defRPr sz="3200" b="1">
          <a:solidFill>
            <a:srgbClr val="001966"/>
          </a:solidFill>
          <a:latin typeface="Calibri" pitchFamily="34" charset="0"/>
        </a:defRPr>
      </a:lvl3pPr>
      <a:lvl4pPr algn="l" rtl="0" eaLnBrk="0" fontAlgn="base" hangingPunct="0">
        <a:lnSpc>
          <a:spcPct val="85000"/>
        </a:lnSpc>
        <a:spcBef>
          <a:spcPct val="0"/>
        </a:spcBef>
        <a:spcAft>
          <a:spcPct val="0"/>
        </a:spcAft>
        <a:defRPr sz="3200" b="1">
          <a:solidFill>
            <a:srgbClr val="001966"/>
          </a:solidFill>
          <a:latin typeface="Calibri" pitchFamily="34" charset="0"/>
        </a:defRPr>
      </a:lvl4pPr>
      <a:lvl5pPr algn="l" rtl="0" eaLnBrk="0" fontAlgn="base" hangingPunct="0">
        <a:lnSpc>
          <a:spcPct val="85000"/>
        </a:lnSpc>
        <a:spcBef>
          <a:spcPct val="0"/>
        </a:spcBef>
        <a:spcAft>
          <a:spcPct val="0"/>
        </a:spcAft>
        <a:defRPr sz="3200" b="1">
          <a:solidFill>
            <a:srgbClr val="001966"/>
          </a:solidFill>
          <a:latin typeface="Calibri" pitchFamily="34" charset="0"/>
        </a:defRPr>
      </a:lvl5pPr>
      <a:lvl6pPr marL="457200" algn="l" rtl="0" eaLnBrk="1" fontAlgn="base" hangingPunct="1">
        <a:lnSpc>
          <a:spcPct val="85000"/>
        </a:lnSpc>
        <a:spcBef>
          <a:spcPct val="0"/>
        </a:spcBef>
        <a:spcAft>
          <a:spcPct val="0"/>
        </a:spcAft>
        <a:defRPr sz="3200" b="1">
          <a:solidFill>
            <a:schemeClr val="tx2"/>
          </a:solidFill>
          <a:latin typeface="Century Gothic" pitchFamily="34" charset="0"/>
        </a:defRPr>
      </a:lvl6pPr>
      <a:lvl7pPr marL="914400" algn="l" rtl="0" eaLnBrk="1" fontAlgn="base" hangingPunct="1">
        <a:lnSpc>
          <a:spcPct val="85000"/>
        </a:lnSpc>
        <a:spcBef>
          <a:spcPct val="0"/>
        </a:spcBef>
        <a:spcAft>
          <a:spcPct val="0"/>
        </a:spcAft>
        <a:defRPr sz="3200" b="1">
          <a:solidFill>
            <a:schemeClr val="tx2"/>
          </a:solidFill>
          <a:latin typeface="Century Gothic" pitchFamily="34" charset="0"/>
        </a:defRPr>
      </a:lvl7pPr>
      <a:lvl8pPr marL="1371600" algn="l" rtl="0" eaLnBrk="1" fontAlgn="base" hangingPunct="1">
        <a:lnSpc>
          <a:spcPct val="85000"/>
        </a:lnSpc>
        <a:spcBef>
          <a:spcPct val="0"/>
        </a:spcBef>
        <a:spcAft>
          <a:spcPct val="0"/>
        </a:spcAft>
        <a:defRPr sz="3200" b="1">
          <a:solidFill>
            <a:schemeClr val="tx2"/>
          </a:solidFill>
          <a:latin typeface="Century Gothic" pitchFamily="34" charset="0"/>
        </a:defRPr>
      </a:lvl8pPr>
      <a:lvl9pPr marL="1828800" algn="l" rtl="0" eaLnBrk="1" fontAlgn="base" hangingPunct="1">
        <a:lnSpc>
          <a:spcPct val="85000"/>
        </a:lnSpc>
        <a:spcBef>
          <a:spcPct val="0"/>
        </a:spcBef>
        <a:spcAft>
          <a:spcPct val="0"/>
        </a:spcAft>
        <a:defRPr sz="3200" b="1">
          <a:solidFill>
            <a:schemeClr val="tx2"/>
          </a:solidFill>
          <a:latin typeface="Century Gothic" pitchFamily="34" charset="0"/>
        </a:defRPr>
      </a:lvl9pPr>
    </p:titleStyle>
    <p:bodyStyle>
      <a:lvl1pPr marL="463550" indent="-463550" algn="l" rtl="0" eaLnBrk="0" fontAlgn="base" hangingPunct="0">
        <a:spcBef>
          <a:spcPts val="1200"/>
        </a:spcBef>
        <a:spcAft>
          <a:spcPct val="0"/>
        </a:spcAft>
        <a:buClr>
          <a:schemeClr val="accent2"/>
        </a:buClr>
        <a:buFont typeface="Wingdings" pitchFamily="2" charset="2"/>
        <a:buChar char="w"/>
        <a:defRPr sz="3200" b="1">
          <a:solidFill>
            <a:schemeClr val="tx1"/>
          </a:solidFill>
          <a:latin typeface="+mn-lt"/>
          <a:ea typeface="+mn-ea"/>
          <a:cs typeface="+mn-cs"/>
        </a:defRPr>
      </a:lvl1pPr>
      <a:lvl2pPr marL="914400" indent="-457200" algn="l" rtl="0" eaLnBrk="0" fontAlgn="base" hangingPunct="0">
        <a:spcBef>
          <a:spcPts val="1200"/>
        </a:spcBef>
        <a:spcAft>
          <a:spcPct val="0"/>
        </a:spcAft>
        <a:buClr>
          <a:srgbClr val="FF0000"/>
        </a:buClr>
        <a:buSzPct val="55000"/>
        <a:buFont typeface="Wingdings" pitchFamily="2" charset="2"/>
        <a:buChar char="n"/>
        <a:defRPr sz="2800">
          <a:solidFill>
            <a:schemeClr val="tx1"/>
          </a:solidFill>
          <a:latin typeface="+mn-lt"/>
        </a:defRPr>
      </a:lvl2pPr>
      <a:lvl3pPr marL="1377950" indent="-463550" algn="l" rtl="0" eaLnBrk="0" fontAlgn="base" hangingPunct="0">
        <a:spcBef>
          <a:spcPts val="1200"/>
        </a:spcBef>
        <a:spcAft>
          <a:spcPct val="0"/>
        </a:spcAft>
        <a:buClr>
          <a:srgbClr val="00B050"/>
        </a:buClr>
        <a:buSzPct val="65000"/>
        <a:buFont typeface="Wingdings" pitchFamily="2" charset="2"/>
        <a:buChar char="l"/>
        <a:defRPr sz="2400">
          <a:solidFill>
            <a:schemeClr val="tx1"/>
          </a:solidFill>
          <a:latin typeface="+mn-lt"/>
        </a:defRPr>
      </a:lvl3pPr>
      <a:lvl4pPr marL="1828800" indent="-450850" algn="l" rtl="0" eaLnBrk="0" fontAlgn="base" hangingPunct="0">
        <a:spcBef>
          <a:spcPts val="1200"/>
        </a:spcBef>
        <a:spcAft>
          <a:spcPct val="0"/>
        </a:spcAft>
        <a:buClr>
          <a:srgbClr val="7030A0"/>
        </a:buClr>
        <a:buSzPct val="85000"/>
        <a:buFont typeface="Wingdings" pitchFamily="2" charset="2"/>
        <a:buChar char="w"/>
        <a:defRPr sz="2000">
          <a:solidFill>
            <a:schemeClr val="tx1"/>
          </a:solidFill>
          <a:latin typeface="+mn-lt"/>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5pPr>
      <a:lvl6pPr marL="22288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6pPr>
      <a:lvl7pPr marL="26860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7pPr>
      <a:lvl8pPr marL="31432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8pPr>
      <a:lvl9pPr marL="3600450" indent="-228600" algn="l" rtl="0" eaLnBrk="1" fontAlgn="base" hangingPunct="1">
        <a:spcBef>
          <a:spcPct val="20000"/>
        </a:spcBef>
        <a:spcAft>
          <a:spcPct val="0"/>
        </a:spcAft>
        <a:buClr>
          <a:schemeClr val="accent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package" Target="../embeddings/Microsoft_Excel_Worksheet1.xlsx"/></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package" Target="../embeddings/Microsoft_Excel_Worksheet3.xlsx"/></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package" Target="../embeddings/Microsoft_Excel_Worksheet5.xlsx"/></Relationships>
</file>

<file path=ppt/slides/_rels/slide4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package" Target="../embeddings/Microsoft_Excel_Worksheet7.xlsx"/></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eaLnBrk="1" hangingPunct="1">
              <a:defRPr/>
            </a:pPr>
            <a:r>
              <a:rPr lang="en-US" dirty="0" smtClean="0"/>
              <a:t>Chapter 12</a:t>
            </a:r>
            <a:endParaRPr lang="en-US" dirty="0"/>
          </a:p>
        </p:txBody>
      </p:sp>
      <p:sp>
        <p:nvSpPr>
          <p:cNvPr id="3" name="Title 2"/>
          <p:cNvSpPr>
            <a:spLocks noGrp="1"/>
          </p:cNvSpPr>
          <p:nvPr>
            <p:ph type="ctrTitle"/>
          </p:nvPr>
        </p:nvSpPr>
        <p:spPr>
          <a:xfrm>
            <a:off x="1600200" y="3200400"/>
            <a:ext cx="5867400" cy="3276600"/>
          </a:xfrm>
        </p:spPr>
        <p:txBody>
          <a:bodyPr/>
          <a:lstStyle/>
          <a:p>
            <a:pPr eaLnBrk="1" hangingPunct="1">
              <a:defRPr/>
            </a:pPr>
            <a:r>
              <a:rPr lang="en-GB" dirty="0" smtClean="0">
                <a:solidFill>
                  <a:schemeClr val="bg1"/>
                </a:solidFill>
              </a:rPr>
              <a:t>Multinational</a:t>
            </a:r>
            <a:br>
              <a:rPr lang="en-GB" dirty="0" smtClean="0">
                <a:solidFill>
                  <a:schemeClr val="bg1"/>
                </a:solidFill>
              </a:rPr>
            </a:br>
            <a:r>
              <a:rPr lang="en-GB" dirty="0" smtClean="0">
                <a:solidFill>
                  <a:schemeClr val="bg1"/>
                </a:solidFill>
              </a:rPr>
              <a:t>Accounting:</a:t>
            </a:r>
            <a:br>
              <a:rPr lang="en-GB" dirty="0" smtClean="0">
                <a:solidFill>
                  <a:schemeClr val="bg1"/>
                </a:solidFill>
              </a:rPr>
            </a:br>
            <a:r>
              <a:rPr lang="en-GB" dirty="0" smtClean="0">
                <a:solidFill>
                  <a:schemeClr val="bg1"/>
                </a:solidFill>
              </a:rPr>
              <a:t>Issues in Financial Reporting and Translation of Foreign Entity Statements</a:t>
            </a:r>
            <a:endParaRPr lang="en-US" dirty="0">
              <a:solidFill>
                <a:schemeClr val="bg1"/>
              </a:solidFil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Rectangle 5"/>
          <p:cNvSpPr>
            <a:spLocks noGrp="1" noChangeArrowheads="1"/>
          </p:cNvSpPr>
          <p:nvPr>
            <p:ph type="sldNum" sz="quarter" idx="10"/>
          </p:nvPr>
        </p:nvSpPr>
        <p:spPr>
          <a:noFill/>
        </p:spPr>
        <p:txBody>
          <a:bodyPr/>
          <a:lstStyle/>
          <a:p>
            <a:r>
              <a:rPr lang="en-US" altLang="zh-CN" smtClean="0">
                <a:ea typeface="宋体" pitchFamily="2" charset="-122"/>
              </a:rPr>
              <a:t>12-</a:t>
            </a:r>
            <a:fld id="{0B039481-B97A-4261-9891-E712E6B8C71A}" type="slidenum">
              <a:rPr lang="en-US" altLang="zh-CN" smtClean="0">
                <a:ea typeface="宋体" pitchFamily="2" charset="-122"/>
              </a:rPr>
              <a:pPr/>
              <a:t>10</a:t>
            </a:fld>
            <a:endParaRPr lang="en-US" altLang="zh-CN" smtClean="0">
              <a:ea typeface="宋体" pitchFamily="2" charset="-122"/>
            </a:endParaRPr>
          </a:p>
        </p:txBody>
      </p:sp>
      <p:sp>
        <p:nvSpPr>
          <p:cNvPr id="8194"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Determining the Functional Currency</a:t>
            </a:r>
          </a:p>
        </p:txBody>
      </p:sp>
      <p:sp>
        <p:nvSpPr>
          <p:cNvPr id="8195" name="Rectangle 3"/>
          <p:cNvSpPr>
            <a:spLocks noGrp="1" noChangeArrowheads="1"/>
          </p:cNvSpPr>
          <p:nvPr>
            <p:ph idx="1"/>
          </p:nvPr>
        </p:nvSpPr>
        <p:spPr/>
        <p:txBody>
          <a:bodyPr/>
          <a:lstStyle/>
          <a:p>
            <a:pPr marL="457200" indent="-457200" eaLnBrk="1" hangingPunct="1"/>
            <a:r>
              <a:rPr lang="en-GB" smtClean="0"/>
              <a:t>Two major issues that must be addressed when financial statements are translated from a foreign currency into U.S. dollars:</a:t>
            </a:r>
          </a:p>
          <a:p>
            <a:pPr lvl="1" eaLnBrk="1" hangingPunct="1"/>
            <a:r>
              <a:rPr lang="en-GB" smtClean="0"/>
              <a:t>Which exchange rate should be used to translate foreign currency balances to domestic currency?</a:t>
            </a:r>
          </a:p>
          <a:p>
            <a:pPr lvl="1" eaLnBrk="1" hangingPunct="1"/>
            <a:r>
              <a:rPr lang="en-GB" smtClean="0"/>
              <a:t>How should translation gains and losses be accounted for? Should they be included in income?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animEffect transition="in" filter="wipe(left)">
                                      <p:cBhvr>
                                        <p:cTn id="7" dur="500"/>
                                        <p:tgtEl>
                                          <p:spTgt spid="819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5">
                                            <p:txEl>
                                              <p:pRg st="2" end="2"/>
                                            </p:txEl>
                                          </p:spTgt>
                                        </p:tgtEl>
                                        <p:attrNameLst>
                                          <p:attrName>style.visibility</p:attrName>
                                        </p:attrNameLst>
                                      </p:cBhvr>
                                      <p:to>
                                        <p:strVal val="visible"/>
                                      </p:to>
                                    </p:set>
                                    <p:animEffect transition="in" filter="wipe(left)">
                                      <p:cBhvr>
                                        <p:cTn id="12" dur="5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1" name="Rectangle 5"/>
          <p:cNvSpPr>
            <a:spLocks noGrp="1" noChangeArrowheads="1"/>
          </p:cNvSpPr>
          <p:nvPr>
            <p:ph type="sldNum" sz="quarter" idx="10"/>
          </p:nvPr>
        </p:nvSpPr>
        <p:spPr>
          <a:noFill/>
        </p:spPr>
        <p:txBody>
          <a:bodyPr/>
          <a:lstStyle/>
          <a:p>
            <a:r>
              <a:rPr lang="en-US" altLang="zh-CN" smtClean="0">
                <a:ea typeface="宋体" pitchFamily="2" charset="-122"/>
              </a:rPr>
              <a:t>12-</a:t>
            </a:r>
            <a:fld id="{B317BB4E-6B08-4B38-99B9-0FCFABEC0260}" type="slidenum">
              <a:rPr lang="en-US" altLang="zh-CN" smtClean="0">
                <a:ea typeface="宋体" pitchFamily="2" charset="-122"/>
              </a:rPr>
              <a:pPr/>
              <a:t>11</a:t>
            </a:fld>
            <a:endParaRPr lang="en-US" altLang="zh-CN" smtClean="0">
              <a:ea typeface="宋体" pitchFamily="2" charset="-122"/>
            </a:endParaRPr>
          </a:p>
        </p:txBody>
      </p:sp>
      <p:sp>
        <p:nvSpPr>
          <p:cNvPr id="9218"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Determining the Functional Currency</a:t>
            </a:r>
          </a:p>
        </p:txBody>
      </p:sp>
      <p:sp>
        <p:nvSpPr>
          <p:cNvPr id="9219" name="Rectangle 3"/>
          <p:cNvSpPr>
            <a:spLocks noGrp="1" noChangeArrowheads="1"/>
          </p:cNvSpPr>
          <p:nvPr>
            <p:ph idx="1"/>
          </p:nvPr>
        </p:nvSpPr>
        <p:spPr/>
        <p:txBody>
          <a:bodyPr/>
          <a:lstStyle/>
          <a:p>
            <a:pPr marL="457200" indent="-457200" eaLnBrk="1" hangingPunct="1"/>
            <a:r>
              <a:rPr lang="en-GB" smtClean="0"/>
              <a:t>Exchange rates that may be used in converting foreign currency values to the U.S. dollar:</a:t>
            </a:r>
          </a:p>
          <a:p>
            <a:pPr lvl="1" eaLnBrk="1" hangingPunct="1"/>
            <a:r>
              <a:rPr lang="en-GB" smtClean="0"/>
              <a:t>The current rate </a:t>
            </a:r>
          </a:p>
          <a:p>
            <a:pPr lvl="1" eaLnBrk="1" hangingPunct="1"/>
            <a:r>
              <a:rPr lang="en-GB" smtClean="0"/>
              <a:t>The historical rate </a:t>
            </a:r>
          </a:p>
          <a:p>
            <a:pPr lvl="1" eaLnBrk="1" hangingPunct="1"/>
            <a:r>
              <a:rPr lang="en-GB" smtClean="0"/>
              <a:t>The average rate for the period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animEffect transition="in" filter="wipe(left)">
                                      <p:cBhvr>
                                        <p:cTn id="7" dur="500"/>
                                        <p:tgtEl>
                                          <p:spTgt spid="921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19">
                                            <p:txEl>
                                              <p:pRg st="2" end="2"/>
                                            </p:txEl>
                                          </p:spTgt>
                                        </p:tgtEl>
                                        <p:attrNameLst>
                                          <p:attrName>style.visibility</p:attrName>
                                        </p:attrNameLst>
                                      </p:cBhvr>
                                      <p:to>
                                        <p:strVal val="visible"/>
                                      </p:to>
                                    </p:set>
                                    <p:animEffect transition="in" filter="wipe(left)">
                                      <p:cBhvr>
                                        <p:cTn id="12" dur="500"/>
                                        <p:tgtEl>
                                          <p:spTgt spid="921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19">
                                            <p:txEl>
                                              <p:pRg st="3" end="3"/>
                                            </p:txEl>
                                          </p:spTgt>
                                        </p:tgtEl>
                                        <p:attrNameLst>
                                          <p:attrName>style.visibility</p:attrName>
                                        </p:attrNameLst>
                                      </p:cBhvr>
                                      <p:to>
                                        <p:strVal val="visible"/>
                                      </p:to>
                                    </p:set>
                                    <p:animEffect transition="in" filter="wipe(left)">
                                      <p:cBhvr>
                                        <p:cTn id="17"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09" name="Rectangle 5"/>
          <p:cNvSpPr>
            <a:spLocks noGrp="1" noChangeArrowheads="1"/>
          </p:cNvSpPr>
          <p:nvPr>
            <p:ph type="sldNum" sz="quarter" idx="10"/>
          </p:nvPr>
        </p:nvSpPr>
        <p:spPr>
          <a:noFill/>
        </p:spPr>
        <p:txBody>
          <a:bodyPr/>
          <a:lstStyle/>
          <a:p>
            <a:r>
              <a:rPr lang="en-US" altLang="zh-CN" smtClean="0">
                <a:ea typeface="宋体" pitchFamily="2" charset="-122"/>
              </a:rPr>
              <a:t>12-</a:t>
            </a:r>
            <a:fld id="{9D605AFF-57C1-4A4B-A0F3-E224DBC2DACF}" type="slidenum">
              <a:rPr lang="en-US" altLang="zh-CN" smtClean="0">
                <a:ea typeface="宋体" pitchFamily="2" charset="-122"/>
              </a:rPr>
              <a:pPr/>
              <a:t>12</a:t>
            </a:fld>
            <a:endParaRPr lang="en-US" altLang="zh-CN" smtClean="0">
              <a:ea typeface="宋体" pitchFamily="2" charset="-122"/>
            </a:endParaRPr>
          </a:p>
        </p:txBody>
      </p:sp>
      <p:sp>
        <p:nvSpPr>
          <p:cNvPr id="10242"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Determining the Functional Currency</a:t>
            </a:r>
          </a:p>
        </p:txBody>
      </p:sp>
      <p:sp>
        <p:nvSpPr>
          <p:cNvPr id="10243" name="Rectangle 3"/>
          <p:cNvSpPr>
            <a:spLocks noGrp="1" noChangeArrowheads="1"/>
          </p:cNvSpPr>
          <p:nvPr>
            <p:ph idx="1"/>
          </p:nvPr>
        </p:nvSpPr>
        <p:spPr/>
        <p:txBody>
          <a:bodyPr/>
          <a:lstStyle/>
          <a:p>
            <a:pPr marL="457200" indent="-457200" eaLnBrk="1" hangingPunct="1"/>
            <a:r>
              <a:rPr lang="en-GB" smtClean="0"/>
              <a:t>Functional currency</a:t>
            </a:r>
          </a:p>
          <a:p>
            <a:pPr lvl="1" eaLnBrk="1" hangingPunct="1"/>
            <a:r>
              <a:rPr lang="en-GB" smtClean="0"/>
              <a:t>“The currency of the primary economic environment in which the entity operates; normally that is the currency of the environment in which an entity primarily generates and receives cash”</a:t>
            </a:r>
          </a:p>
          <a:p>
            <a:pPr lvl="1" eaLnBrk="1" hangingPunct="1"/>
            <a:r>
              <a:rPr lang="en-GB" smtClean="0"/>
              <a:t>Used to differentiate between foreign operations that are self-contained and integrated into a local environment, and those that are an extension of the parent and integrated with the parent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Effect transition="in" filter="wipe(left)">
                                      <p:cBhvr>
                                        <p:cTn id="7" dur="500"/>
                                        <p:tgtEl>
                                          <p:spTgt spid="1024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3">
                                            <p:txEl>
                                              <p:pRg st="2" end="2"/>
                                            </p:txEl>
                                          </p:spTgt>
                                        </p:tgtEl>
                                        <p:attrNameLst>
                                          <p:attrName>style.visibility</p:attrName>
                                        </p:attrNameLst>
                                      </p:cBhvr>
                                      <p:to>
                                        <p:strVal val="visible"/>
                                      </p:to>
                                    </p:set>
                                    <p:animEffect transition="in" filter="wipe(left)">
                                      <p:cBhvr>
                                        <p:cTn id="12" dur="5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5"/>
          <p:cNvSpPr>
            <a:spLocks noGrp="1" noChangeArrowheads="1"/>
          </p:cNvSpPr>
          <p:nvPr>
            <p:ph type="sldNum" sz="quarter" idx="10"/>
          </p:nvPr>
        </p:nvSpPr>
        <p:spPr>
          <a:noFill/>
        </p:spPr>
        <p:txBody>
          <a:bodyPr/>
          <a:lstStyle/>
          <a:p>
            <a:r>
              <a:rPr lang="en-US" altLang="zh-CN" smtClean="0">
                <a:ea typeface="宋体" pitchFamily="2" charset="-122"/>
              </a:rPr>
              <a:t>12-</a:t>
            </a:r>
            <a:fld id="{DE86BFA8-D989-48B8-A75F-0A56B2DA7831}" type="slidenum">
              <a:rPr lang="en-US" altLang="zh-CN" smtClean="0">
                <a:ea typeface="宋体" pitchFamily="2" charset="-122"/>
              </a:rPr>
              <a:pPr/>
              <a:t>13</a:t>
            </a:fld>
            <a:endParaRPr lang="en-US" altLang="zh-CN" smtClean="0">
              <a:ea typeface="宋体" pitchFamily="2" charset="-122"/>
            </a:endParaRPr>
          </a:p>
        </p:txBody>
      </p:sp>
      <p:sp>
        <p:nvSpPr>
          <p:cNvPr id="11266"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Functional Currency Indicators</a:t>
            </a:r>
          </a:p>
        </p:txBody>
      </p:sp>
      <p:pic>
        <p:nvPicPr>
          <p:cNvPr id="45059" name="Picture 2"/>
          <p:cNvPicPr>
            <a:picLocks noChangeAspect="1" noChangeArrowheads="1"/>
          </p:cNvPicPr>
          <p:nvPr/>
        </p:nvPicPr>
        <p:blipFill>
          <a:blip r:embed="rId3"/>
          <a:srcRect/>
          <a:stretch>
            <a:fillRect/>
          </a:stretch>
        </p:blipFill>
        <p:spPr bwMode="auto">
          <a:xfrm>
            <a:off x="533400" y="1143000"/>
            <a:ext cx="8396288" cy="53340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5"/>
          <p:cNvSpPr>
            <a:spLocks noGrp="1" noChangeArrowheads="1"/>
          </p:cNvSpPr>
          <p:nvPr>
            <p:ph type="sldNum" sz="quarter" idx="10"/>
          </p:nvPr>
        </p:nvSpPr>
        <p:spPr>
          <a:noFill/>
        </p:spPr>
        <p:txBody>
          <a:bodyPr/>
          <a:lstStyle/>
          <a:p>
            <a:r>
              <a:rPr lang="en-US" altLang="zh-CN" smtClean="0">
                <a:ea typeface="宋体" pitchFamily="2" charset="-122"/>
              </a:rPr>
              <a:t>12-</a:t>
            </a:r>
            <a:fld id="{6A03AC48-D8F8-48E9-ABF3-246B901A7B0E}" type="slidenum">
              <a:rPr lang="en-US" altLang="zh-CN" smtClean="0">
                <a:ea typeface="宋体" pitchFamily="2" charset="-122"/>
              </a:rPr>
              <a:pPr/>
              <a:t>14</a:t>
            </a:fld>
            <a:endParaRPr lang="en-US" altLang="zh-CN" smtClean="0">
              <a:ea typeface="宋体" pitchFamily="2" charset="-122"/>
            </a:endParaRPr>
          </a:p>
        </p:txBody>
      </p:sp>
      <p:sp>
        <p:nvSpPr>
          <p:cNvPr id="12290"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Functional Currency Indicators</a:t>
            </a:r>
          </a:p>
        </p:txBody>
      </p:sp>
      <p:sp>
        <p:nvSpPr>
          <p:cNvPr id="12291" name="Rectangle 3"/>
          <p:cNvSpPr>
            <a:spLocks noGrp="1" noChangeArrowheads="1"/>
          </p:cNvSpPr>
          <p:nvPr>
            <p:ph idx="1"/>
          </p:nvPr>
        </p:nvSpPr>
        <p:spPr/>
        <p:txBody>
          <a:bodyPr/>
          <a:lstStyle/>
          <a:p>
            <a:pPr marL="457200" indent="-457200" eaLnBrk="1" hangingPunct="1"/>
            <a:r>
              <a:rPr lang="en-GB" smtClean="0"/>
              <a:t>Functional currency designation in highly inflationary economies</a:t>
            </a:r>
          </a:p>
          <a:p>
            <a:pPr lvl="1" eaLnBrk="1" hangingPunct="1"/>
            <a:r>
              <a:rPr lang="en-GB" smtClean="0"/>
              <a:t>The volatility of hyperinflationary currencies distorts the financial statements if the local currency is used as the foreign entity’s functional currency </a:t>
            </a:r>
          </a:p>
          <a:p>
            <a:pPr lvl="1" eaLnBrk="1" hangingPunct="1"/>
            <a:r>
              <a:rPr lang="en-GB" smtClean="0"/>
              <a:t>In such cases, the reporting currency of the U.S. parent—the U.S. dollar—should be used as the foreign entity’s functional currency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Effect transition="in" filter="wipe(left)">
                                      <p:cBhvr>
                                        <p:cTn id="7" dur="500"/>
                                        <p:tgtEl>
                                          <p:spTgt spid="122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wipe(left)">
                                      <p:cBhvr>
                                        <p:cTn id="12"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5"/>
          <p:cNvSpPr>
            <a:spLocks noGrp="1" noChangeArrowheads="1"/>
          </p:cNvSpPr>
          <p:nvPr>
            <p:ph type="sldNum" sz="quarter" idx="10"/>
          </p:nvPr>
        </p:nvSpPr>
        <p:spPr>
          <a:noFill/>
        </p:spPr>
        <p:txBody>
          <a:bodyPr/>
          <a:lstStyle/>
          <a:p>
            <a:r>
              <a:rPr lang="en-US" altLang="zh-CN" smtClean="0">
                <a:ea typeface="宋体" pitchFamily="2" charset="-122"/>
              </a:rPr>
              <a:t>12-</a:t>
            </a:r>
            <a:fld id="{91C52520-466C-4752-94DE-19B593E4B0E0}" type="slidenum">
              <a:rPr lang="en-US" altLang="zh-CN" smtClean="0">
                <a:ea typeface="宋体" pitchFamily="2" charset="-122"/>
              </a:rPr>
              <a:pPr/>
              <a:t>15</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#2</a:t>
            </a:r>
            <a:endParaRPr lang="en-US" dirty="0">
              <a:solidFill>
                <a:schemeClr val="tx2">
                  <a:lumMod val="50000"/>
                </a:schemeClr>
              </a:solidFill>
            </a:endParaRPr>
          </a:p>
        </p:txBody>
      </p:sp>
      <p:sp>
        <p:nvSpPr>
          <p:cNvPr id="5" name="Rectangle 3"/>
          <p:cNvSpPr txBox="1">
            <a:spLocks noChangeArrowheads="1"/>
          </p:cNvSpPr>
          <p:nvPr/>
        </p:nvSpPr>
        <p:spPr>
          <a:xfrm>
            <a:off x="1219200" y="1524000"/>
            <a:ext cx="7239000" cy="48006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Which of the following is NOT an indicator that a U.S. parent’s currency should be the functional currency?</a:t>
            </a:r>
          </a:p>
          <a:p>
            <a:pPr marL="914400" lvl="1" indent="-457200">
              <a:lnSpc>
                <a:spcPts val="3000"/>
              </a:lnSpc>
              <a:spcBef>
                <a:spcPts val="600"/>
              </a:spcBef>
              <a:buSzPct val="80000"/>
              <a:buFont typeface="Wingdings" pitchFamily="2" charset="2"/>
              <a:buNone/>
              <a:defRPr/>
            </a:pPr>
            <a:r>
              <a:rPr lang="en-US" sz="2800" dirty="0"/>
              <a:t>a.	Sales contracts </a:t>
            </a:r>
            <a:r>
              <a:rPr lang="en-GB" sz="2800" dirty="0"/>
              <a:t>denominated in U.S dollars</a:t>
            </a:r>
            <a:r>
              <a:rPr lang="en-US" sz="2800" dirty="0"/>
              <a:t>.</a:t>
            </a:r>
          </a:p>
          <a:p>
            <a:pPr marL="914400" lvl="1" indent="-457200">
              <a:lnSpc>
                <a:spcPts val="3000"/>
              </a:lnSpc>
              <a:spcBef>
                <a:spcPts val="600"/>
              </a:spcBef>
              <a:buSzPct val="80000"/>
              <a:buFont typeface="Wingdings" pitchFamily="2" charset="2"/>
              <a:buNone/>
              <a:defRPr/>
            </a:pPr>
            <a:r>
              <a:rPr lang="en-US" sz="2800" dirty="0"/>
              <a:t>b.	Raw materials purchased from vendors in  the U.S. </a:t>
            </a:r>
          </a:p>
          <a:p>
            <a:pPr marL="914400" lvl="1" indent="-457200">
              <a:lnSpc>
                <a:spcPts val="3000"/>
              </a:lnSpc>
              <a:spcBef>
                <a:spcPts val="600"/>
              </a:spcBef>
              <a:buSzPct val="80000"/>
              <a:buFont typeface="Wingdings" pitchFamily="2" charset="2"/>
              <a:buNone/>
              <a:defRPr/>
            </a:pPr>
            <a:r>
              <a:rPr lang="en-US" sz="2800" dirty="0"/>
              <a:t>c.	Sales contracts </a:t>
            </a:r>
            <a:r>
              <a:rPr lang="en-GB" sz="2800" dirty="0"/>
              <a:t>denominated in subsidiary’s currency</a:t>
            </a:r>
            <a:r>
              <a:rPr lang="en-US" sz="2800" dirty="0"/>
              <a:t>.</a:t>
            </a:r>
          </a:p>
          <a:p>
            <a:pPr marL="914400" lvl="1" indent="-457200">
              <a:lnSpc>
                <a:spcPts val="3000"/>
              </a:lnSpc>
              <a:spcBef>
                <a:spcPts val="600"/>
              </a:spcBef>
              <a:buSzPct val="80000"/>
              <a:buFont typeface="Wingdings" pitchFamily="2" charset="2"/>
              <a:buNone/>
              <a:defRPr/>
            </a:pPr>
            <a:r>
              <a:rPr lang="en-US" sz="2800" dirty="0"/>
              <a:t>d.	Labor costs of factory workers in  the U.S. producing inventory.</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5"/>
          <p:cNvSpPr>
            <a:spLocks noGrp="1" noChangeArrowheads="1"/>
          </p:cNvSpPr>
          <p:nvPr>
            <p:ph type="sldNum" sz="quarter" idx="10"/>
          </p:nvPr>
        </p:nvSpPr>
        <p:spPr>
          <a:noFill/>
        </p:spPr>
        <p:txBody>
          <a:bodyPr/>
          <a:lstStyle/>
          <a:p>
            <a:r>
              <a:rPr lang="en-US" altLang="zh-CN" smtClean="0">
                <a:ea typeface="宋体" pitchFamily="2" charset="-122"/>
              </a:rPr>
              <a:t>12-</a:t>
            </a:r>
            <a:fld id="{1D44F44B-E33A-400F-8912-55E088C028B2}" type="slidenum">
              <a:rPr lang="en-US" altLang="zh-CN" smtClean="0">
                <a:ea typeface="宋体" pitchFamily="2" charset="-122"/>
              </a:rPr>
              <a:pPr/>
              <a:t>16</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3</a:t>
            </a:r>
            <a:endParaRPr lang="en-US" dirty="0">
              <a:solidFill>
                <a:schemeClr val="tx2">
                  <a:lumMod val="50000"/>
                </a:schemeClr>
              </a:solidFill>
            </a:endParaRPr>
          </a:p>
        </p:txBody>
      </p:sp>
      <p:sp>
        <p:nvSpPr>
          <p:cNvPr id="5" name="Title 5"/>
          <p:cNvSpPr txBox="1">
            <a:spLocks/>
          </p:cNvSpPr>
          <p:nvPr/>
        </p:nvSpPr>
        <p:spPr bwMode="auto">
          <a:xfrm>
            <a:off x="1676400" y="2057400"/>
            <a:ext cx="58674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Understand and explain the differences between translation and remeasurement.</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0" name="Rectangle 5"/>
          <p:cNvSpPr>
            <a:spLocks noGrp="1" noChangeArrowheads="1"/>
          </p:cNvSpPr>
          <p:nvPr>
            <p:ph type="sldNum" sz="quarter" idx="10"/>
          </p:nvPr>
        </p:nvSpPr>
        <p:spPr>
          <a:noFill/>
        </p:spPr>
        <p:txBody>
          <a:bodyPr/>
          <a:lstStyle/>
          <a:p>
            <a:r>
              <a:rPr lang="en-US" altLang="zh-CN" smtClean="0">
                <a:ea typeface="宋体" pitchFamily="2" charset="-122"/>
              </a:rPr>
              <a:t>12-</a:t>
            </a:r>
            <a:fld id="{A290C70C-D958-49CE-87B3-96A04CC4C561}" type="slidenum">
              <a:rPr lang="en-US" altLang="zh-CN" smtClean="0">
                <a:ea typeface="宋体" pitchFamily="2" charset="-122"/>
              </a:rPr>
              <a:pPr/>
              <a:t>17</a:t>
            </a:fld>
            <a:endParaRPr lang="en-US" altLang="zh-CN" smtClean="0">
              <a:ea typeface="宋体" pitchFamily="2" charset="-122"/>
            </a:endParaRPr>
          </a:p>
        </p:txBody>
      </p:sp>
      <p:sp>
        <p:nvSpPr>
          <p:cNvPr id="926722"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Big Picture:  Foreign Currencies</a:t>
            </a:r>
          </a:p>
        </p:txBody>
      </p:sp>
      <p:graphicFrame>
        <p:nvGraphicFramePr>
          <p:cNvPr id="6189" name="Object 45"/>
          <p:cNvGraphicFramePr>
            <a:graphicFrameLocks noChangeAspect="1"/>
          </p:cNvGraphicFramePr>
          <p:nvPr/>
        </p:nvGraphicFramePr>
        <p:xfrm>
          <a:off x="457200" y="914400"/>
          <a:ext cx="4724400" cy="5867400"/>
        </p:xfrm>
        <a:graphic>
          <a:graphicData uri="http://schemas.openxmlformats.org/presentationml/2006/ole">
            <p:oleObj spid="_x0000_s6189" name="Worksheet" r:id="rId4" imgW="5838943" imgH="6534285" progId="Excel.Sheet.12">
              <p:embed/>
            </p:oleObj>
          </a:graphicData>
        </a:graphic>
      </p:graphicFrame>
      <p:sp>
        <p:nvSpPr>
          <p:cNvPr id="5" name="Rectangle 3"/>
          <p:cNvSpPr txBox="1">
            <a:spLocks noChangeArrowheads="1"/>
          </p:cNvSpPr>
          <p:nvPr/>
        </p:nvSpPr>
        <p:spPr bwMode="auto">
          <a:xfrm>
            <a:off x="5181600" y="1143000"/>
            <a:ext cx="4038600" cy="5334000"/>
          </a:xfrm>
          <a:prstGeom prst="rect">
            <a:avLst/>
          </a:prstGeom>
          <a:noFill/>
          <a:ln w="9525">
            <a:noFill/>
            <a:miter lim="800000"/>
            <a:headEnd/>
            <a:tailEnd/>
          </a:ln>
          <a:effectLst/>
        </p:spPr>
        <p:txBody>
          <a:bodyPr/>
          <a:lstStyle/>
          <a:p>
            <a:pPr marL="457200" indent="-457200">
              <a:lnSpc>
                <a:spcPts val="2800"/>
              </a:lnSpc>
              <a:spcBef>
                <a:spcPts val="0"/>
              </a:spcBef>
              <a:buClr>
                <a:schemeClr val="accent2"/>
              </a:buClr>
              <a:buSzPct val="100000"/>
              <a:buFont typeface="Wingdings" pitchFamily="2" charset="2"/>
              <a:buChar char=""/>
              <a:defRPr/>
            </a:pPr>
            <a:r>
              <a:rPr lang="en-GB" sz="2800" kern="0" dirty="0">
                <a:latin typeface="+mn-lt"/>
                <a:ea typeface="+mn-ea"/>
              </a:rPr>
              <a:t>Assumptions:</a:t>
            </a:r>
          </a:p>
          <a:p>
            <a:pPr marL="800100" lvl="1" indent="-342900">
              <a:spcBef>
                <a:spcPts val="0"/>
              </a:spcBef>
              <a:buClr>
                <a:srgbClr val="FF0000"/>
              </a:buClr>
              <a:buSzPct val="55000"/>
              <a:buFont typeface="Wingdings" pitchFamily="2" charset="2"/>
              <a:buChar char="n"/>
              <a:defRPr/>
            </a:pPr>
            <a:r>
              <a:rPr lang="en-GB" sz="2600" kern="0" dirty="0">
                <a:latin typeface="+mn-lt"/>
                <a:ea typeface="+mn-ea"/>
              </a:rPr>
              <a:t>Pepper is a U.S.-based company </a:t>
            </a:r>
          </a:p>
          <a:p>
            <a:pPr marL="800100" lvl="1" indent="-342900">
              <a:spcBef>
                <a:spcPts val="0"/>
              </a:spcBef>
              <a:buClr>
                <a:srgbClr val="FF0000"/>
              </a:buClr>
              <a:buSzPct val="55000"/>
              <a:buFont typeface="Wingdings" pitchFamily="2" charset="2"/>
              <a:buChar char="n"/>
              <a:defRPr/>
            </a:pPr>
            <a:r>
              <a:rPr lang="en-GB" sz="2600" kern="0" dirty="0">
                <a:latin typeface="+mn-lt"/>
              </a:rPr>
              <a:t>Salt is based in Italy and the functional currency is the Euro.</a:t>
            </a:r>
          </a:p>
          <a:p>
            <a:pPr marL="457200" indent="-457200">
              <a:spcBef>
                <a:spcPts val="600"/>
              </a:spcBef>
              <a:buClr>
                <a:schemeClr val="accent2"/>
              </a:buClr>
              <a:buSzPct val="100000"/>
              <a:buFont typeface="Wingdings" pitchFamily="2" charset="2"/>
              <a:buChar char=""/>
              <a:defRPr/>
            </a:pPr>
            <a:r>
              <a:rPr lang="en-GB" sz="2800" kern="0" dirty="0">
                <a:latin typeface="+mn-lt"/>
                <a:ea typeface="+mn-ea"/>
              </a:rPr>
              <a:t>In order to “add them up,” they need to be stated in the same currency.</a:t>
            </a:r>
          </a:p>
          <a:p>
            <a:pPr marL="457200" indent="-457200">
              <a:spcBef>
                <a:spcPts val="600"/>
              </a:spcBef>
              <a:buClr>
                <a:schemeClr val="accent2"/>
              </a:buClr>
              <a:buSzPct val="100000"/>
              <a:buFont typeface="Wingdings" pitchFamily="2" charset="2"/>
              <a:buChar char=""/>
              <a:defRPr/>
            </a:pPr>
            <a:r>
              <a:rPr lang="en-GB" sz="2800" kern="0" dirty="0">
                <a:latin typeface="+mn-lt"/>
              </a:rPr>
              <a:t>Objective:  </a:t>
            </a:r>
          </a:p>
          <a:p>
            <a:pPr marL="800100" lvl="1" indent="-342900">
              <a:spcBef>
                <a:spcPts val="0"/>
              </a:spcBef>
              <a:buClr>
                <a:srgbClr val="FF0000"/>
              </a:buClr>
              <a:buSzPct val="55000"/>
              <a:buFont typeface="Wingdings" pitchFamily="2" charset="2"/>
              <a:buChar char="n"/>
              <a:defRPr/>
            </a:pPr>
            <a:r>
              <a:rPr lang="en-GB" sz="2600" kern="0" dirty="0">
                <a:latin typeface="+mn-lt"/>
              </a:rPr>
              <a:t>Convert oranges to apples.</a:t>
            </a:r>
            <a:endParaRPr lang="en-GB" sz="2600" kern="0" dirty="0">
              <a:latin typeface="+mn-lt"/>
              <a:ea typeface="+mn-ea"/>
            </a:endParaRPr>
          </a:p>
        </p:txBody>
      </p:sp>
      <p:pic>
        <p:nvPicPr>
          <p:cNvPr id="6" name="Picture 5" descr="apple.jpg"/>
          <p:cNvPicPr>
            <a:picLocks noChangeAspect="1"/>
          </p:cNvPicPr>
          <p:nvPr/>
        </p:nvPicPr>
        <p:blipFill>
          <a:blip r:embed="rId5"/>
          <a:srcRect/>
          <a:stretch>
            <a:fillRect/>
          </a:stretch>
        </p:blipFill>
        <p:spPr bwMode="auto">
          <a:xfrm>
            <a:off x="1827213" y="1371600"/>
            <a:ext cx="382587" cy="385763"/>
          </a:xfrm>
          <a:prstGeom prst="rect">
            <a:avLst/>
          </a:prstGeom>
          <a:noFill/>
          <a:ln w="9525">
            <a:noFill/>
            <a:miter lim="800000"/>
            <a:headEnd/>
            <a:tailEnd/>
          </a:ln>
        </p:spPr>
      </p:pic>
      <p:pic>
        <p:nvPicPr>
          <p:cNvPr id="7" name="Picture 6" descr="orange.jpg"/>
          <p:cNvPicPr>
            <a:picLocks noChangeAspect="1"/>
          </p:cNvPicPr>
          <p:nvPr/>
        </p:nvPicPr>
        <p:blipFill>
          <a:blip r:embed="rId6"/>
          <a:srcRect r="18314" b="-12756"/>
          <a:stretch>
            <a:fillRect/>
          </a:stretch>
        </p:blipFill>
        <p:spPr bwMode="auto">
          <a:xfrm>
            <a:off x="2632075" y="1447800"/>
            <a:ext cx="339725" cy="3048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slide(fromBottom)">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slide(fromBottom)">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slide(fromBottom)">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p:cTn id="29" dur="500" fill="hold"/>
                                        <p:tgtEl>
                                          <p:spTgt spid="7"/>
                                        </p:tgtEl>
                                        <p:attrNameLst>
                                          <p:attrName>ppt_w</p:attrName>
                                        </p:attrNameLst>
                                      </p:cBhvr>
                                      <p:tavLst>
                                        <p:tav tm="0">
                                          <p:val>
                                            <p:fltVal val="0"/>
                                          </p:val>
                                        </p:tav>
                                        <p:tav tm="100000">
                                          <p:val>
                                            <p:strVal val="#ppt_w"/>
                                          </p:val>
                                        </p:tav>
                                      </p:tavLst>
                                    </p:anim>
                                    <p:anim calcmode="lin" valueType="num">
                                      <p:cBhvr>
                                        <p:cTn id="30" dur="500" fill="hold"/>
                                        <p:tgtEl>
                                          <p:spTgt spid="7"/>
                                        </p:tgtEl>
                                        <p:attrNameLst>
                                          <p:attrName>ppt_h</p:attrName>
                                        </p:attrNameLst>
                                      </p:cBhvr>
                                      <p:tavLst>
                                        <p:tav tm="0">
                                          <p:val>
                                            <p:fltVal val="0"/>
                                          </p:val>
                                        </p:tav>
                                        <p:tav tm="100000">
                                          <p:val>
                                            <p:strVal val="#ppt_h"/>
                                          </p:val>
                                        </p:tav>
                                      </p:tavLst>
                                    </p:anim>
                                    <p:animEffect transition="in" filter="fade">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nodeType="clickEffect">
                                  <p:stCondLst>
                                    <p:cond delay="0"/>
                                  </p:stCondLst>
                                  <p:childTnLst>
                                    <p:set>
                                      <p:cBhvr>
                                        <p:cTn id="35" dur="1" fill="hold">
                                          <p:stCondLst>
                                            <p:cond delay="0"/>
                                          </p:stCondLst>
                                        </p:cTn>
                                        <p:tgtEl>
                                          <p:spTgt spid="5">
                                            <p:txEl>
                                              <p:pRg st="4" end="4"/>
                                            </p:txEl>
                                          </p:spTgt>
                                        </p:tgtEl>
                                        <p:attrNameLst>
                                          <p:attrName>style.visibility</p:attrName>
                                        </p:attrNameLst>
                                      </p:cBhvr>
                                      <p:to>
                                        <p:strVal val="visible"/>
                                      </p:to>
                                    </p:set>
                                    <p:animEffect transition="in" filter="slide(fromBottom)">
                                      <p:cBhvr>
                                        <p:cTn id="36" dur="500"/>
                                        <p:tgtEl>
                                          <p:spTgt spid="5">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nodeType="clickEffect">
                                  <p:stCondLst>
                                    <p:cond delay="0"/>
                                  </p:stCondLst>
                                  <p:childTnLst>
                                    <p:set>
                                      <p:cBhvr>
                                        <p:cTn id="40" dur="1" fill="hold">
                                          <p:stCondLst>
                                            <p:cond delay="0"/>
                                          </p:stCondLst>
                                        </p:cTn>
                                        <p:tgtEl>
                                          <p:spTgt spid="5">
                                            <p:txEl>
                                              <p:pRg st="5" end="5"/>
                                            </p:txEl>
                                          </p:spTgt>
                                        </p:tgtEl>
                                        <p:attrNameLst>
                                          <p:attrName>style.visibility</p:attrName>
                                        </p:attrNameLst>
                                      </p:cBhvr>
                                      <p:to>
                                        <p:strVal val="visible"/>
                                      </p:to>
                                    </p:set>
                                    <p:animEffect transition="in" filter="slide(fromBottom)">
                                      <p:cBhvr>
                                        <p:cTn id="41"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5"/>
          <p:cNvSpPr>
            <a:spLocks noGrp="1" noChangeArrowheads="1"/>
          </p:cNvSpPr>
          <p:nvPr>
            <p:ph type="sldNum" sz="quarter" idx="10"/>
          </p:nvPr>
        </p:nvSpPr>
        <p:spPr>
          <a:noFill/>
        </p:spPr>
        <p:txBody>
          <a:bodyPr/>
          <a:lstStyle/>
          <a:p>
            <a:r>
              <a:rPr lang="en-US" altLang="zh-CN" smtClean="0">
                <a:ea typeface="宋体" pitchFamily="2" charset="-122"/>
              </a:rPr>
              <a:t>12-</a:t>
            </a:r>
            <a:fld id="{8E7FD455-6ECA-4F96-B14D-72DC7817AB2A}" type="slidenum">
              <a:rPr lang="en-US" altLang="zh-CN" smtClean="0">
                <a:ea typeface="宋体" pitchFamily="2" charset="-122"/>
              </a:rPr>
              <a:pPr/>
              <a:t>18</a:t>
            </a:fld>
            <a:endParaRPr lang="en-US" altLang="zh-CN" smtClean="0">
              <a:ea typeface="宋体" pitchFamily="2" charset="-122"/>
            </a:endParaRPr>
          </a:p>
        </p:txBody>
      </p:sp>
      <p:sp>
        <p:nvSpPr>
          <p:cNvPr id="13314" name="Rectangle 2"/>
          <p:cNvSpPr>
            <a:spLocks noGrp="1" noChangeArrowheads="1"/>
          </p:cNvSpPr>
          <p:nvPr>
            <p:ph type="title"/>
          </p:nvPr>
        </p:nvSpPr>
        <p:spPr>
          <a:xfrm>
            <a:off x="1143000" y="0"/>
            <a:ext cx="8001000" cy="838200"/>
          </a:xfrm>
        </p:spPr>
        <p:txBody>
          <a:bodyPr/>
          <a:lstStyle/>
          <a:p>
            <a:pPr eaLnBrk="1" hangingPunct="1">
              <a:defRPr/>
            </a:pPr>
            <a:r>
              <a:rPr lang="en-GB" dirty="0" smtClean="0">
                <a:solidFill>
                  <a:schemeClr val="tx2">
                    <a:lumMod val="50000"/>
                  </a:schemeClr>
                </a:solidFill>
              </a:rPr>
              <a:t>Translation Versus Remeasurement of Foreign Financial Statements</a:t>
            </a:r>
            <a:endParaRPr lang="en-US" dirty="0" smtClean="0">
              <a:solidFill>
                <a:schemeClr val="tx2">
                  <a:lumMod val="50000"/>
                </a:schemeClr>
              </a:solidFill>
            </a:endParaRPr>
          </a:p>
        </p:txBody>
      </p:sp>
      <p:sp>
        <p:nvSpPr>
          <p:cNvPr id="13315" name="Rectangle 3"/>
          <p:cNvSpPr>
            <a:spLocks noGrp="1" noChangeArrowheads="1"/>
          </p:cNvSpPr>
          <p:nvPr>
            <p:ph idx="1"/>
          </p:nvPr>
        </p:nvSpPr>
        <p:spPr/>
        <p:txBody>
          <a:bodyPr/>
          <a:lstStyle/>
          <a:p>
            <a:pPr eaLnBrk="1" hangingPunct="1">
              <a:spcBef>
                <a:spcPts val="600"/>
              </a:spcBef>
              <a:buFont typeface="Wingdings" pitchFamily="2" charset="2"/>
              <a:buChar char=""/>
            </a:pPr>
            <a:r>
              <a:rPr lang="en-GB" smtClean="0"/>
              <a:t>Methods used to restate foreign entity statements to U.S. dollars: </a:t>
            </a:r>
          </a:p>
          <a:p>
            <a:pPr lvl="1" eaLnBrk="1" hangingPunct="1">
              <a:spcBef>
                <a:spcPts val="600"/>
              </a:spcBef>
            </a:pPr>
            <a:r>
              <a:rPr lang="en-GB" smtClean="0"/>
              <a:t>The </a:t>
            </a:r>
            <a:r>
              <a:rPr lang="en-GB" b="1" smtClean="0"/>
              <a:t>translation</a:t>
            </a:r>
            <a:r>
              <a:rPr lang="en-GB" smtClean="0"/>
              <a:t> of the foreign entity’s functional currency statements into U.S. dollars</a:t>
            </a:r>
          </a:p>
          <a:p>
            <a:pPr lvl="1" eaLnBrk="1" hangingPunct="1">
              <a:spcBef>
                <a:spcPts val="600"/>
              </a:spcBef>
            </a:pPr>
            <a:r>
              <a:rPr lang="en-GB" smtClean="0"/>
              <a:t>The </a:t>
            </a:r>
            <a:r>
              <a:rPr lang="en-GB" b="1" smtClean="0"/>
              <a:t>remeasurement</a:t>
            </a:r>
            <a:r>
              <a:rPr lang="en-GB" smtClean="0"/>
              <a:t> of the foreign entity’s statements into the functional currency of the entity</a:t>
            </a:r>
          </a:p>
          <a:p>
            <a:pPr marL="1371600" lvl="2" indent="-457200" eaLnBrk="1" hangingPunct="1">
              <a:spcBef>
                <a:spcPts val="600"/>
              </a:spcBef>
            </a:pPr>
            <a:r>
              <a:rPr lang="en-GB" smtClean="0"/>
              <a:t>After remeasurement, the statements must then be translated if the functional currency is not the U.S. dollar.</a:t>
            </a:r>
          </a:p>
          <a:p>
            <a:pPr marL="1371600" lvl="2" indent="-457200" eaLnBrk="1" hangingPunct="1">
              <a:spcBef>
                <a:spcPts val="600"/>
              </a:spcBef>
            </a:pPr>
            <a:r>
              <a:rPr lang="en-GB" smtClean="0"/>
              <a:t>No additional work is needed if the functional currency is the U.S. dollar</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Effect transition="in" filter="wipe(left)">
                                      <p:cBhvr>
                                        <p:cTn id="7" dur="500"/>
                                        <p:tgtEl>
                                          <p:spTgt spid="133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Effect transition="in" filter="wipe(left)">
                                      <p:cBhvr>
                                        <p:cTn id="12" dur="500"/>
                                        <p:tgtEl>
                                          <p:spTgt spid="133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3315">
                                            <p:txEl>
                                              <p:pRg st="3" end="3"/>
                                            </p:txEl>
                                          </p:spTgt>
                                        </p:tgtEl>
                                        <p:attrNameLst>
                                          <p:attrName>style.visibility</p:attrName>
                                        </p:attrNameLst>
                                      </p:cBhvr>
                                      <p:to>
                                        <p:strVal val="visible"/>
                                      </p:to>
                                    </p:set>
                                    <p:animEffect transition="in" filter="wipe(left)">
                                      <p:cBhvr>
                                        <p:cTn id="17" dur="500"/>
                                        <p:tgtEl>
                                          <p:spTgt spid="1331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3315">
                                            <p:txEl>
                                              <p:pRg st="4" end="4"/>
                                            </p:txEl>
                                          </p:spTgt>
                                        </p:tgtEl>
                                        <p:attrNameLst>
                                          <p:attrName>style.visibility</p:attrName>
                                        </p:attrNameLst>
                                      </p:cBhvr>
                                      <p:to>
                                        <p:strVal val="visible"/>
                                      </p:to>
                                    </p:set>
                                    <p:animEffect transition="in" filter="wipe(left)">
                                      <p:cBhvr>
                                        <p:cTn id="22" dur="500"/>
                                        <p:tgtEl>
                                          <p:spTgt spid="133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5"/>
          <p:cNvSpPr>
            <a:spLocks noGrp="1" noChangeArrowheads="1"/>
          </p:cNvSpPr>
          <p:nvPr>
            <p:ph type="sldNum" sz="quarter" idx="10"/>
          </p:nvPr>
        </p:nvSpPr>
        <p:spPr>
          <a:noFill/>
        </p:spPr>
        <p:txBody>
          <a:bodyPr/>
          <a:lstStyle/>
          <a:p>
            <a:r>
              <a:rPr lang="en-US" altLang="zh-CN" smtClean="0">
                <a:ea typeface="宋体" pitchFamily="2" charset="-122"/>
              </a:rPr>
              <a:t>12-</a:t>
            </a:r>
            <a:fld id="{54806D78-7E4D-418D-BE1F-9BAC75BA4B6F}" type="slidenum">
              <a:rPr lang="en-US" altLang="zh-CN" smtClean="0">
                <a:ea typeface="宋体" pitchFamily="2" charset="-122"/>
              </a:rPr>
              <a:pPr/>
              <a:t>19</a:t>
            </a:fld>
            <a:endParaRPr lang="en-US" altLang="zh-CN" smtClean="0">
              <a:ea typeface="宋体" pitchFamily="2" charset="-122"/>
            </a:endParaRPr>
          </a:p>
        </p:txBody>
      </p:sp>
      <p:sp>
        <p:nvSpPr>
          <p:cNvPr id="14338"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Translation Versus Remeasurement</a:t>
            </a:r>
            <a:endParaRPr lang="en-US" dirty="0" smtClean="0">
              <a:solidFill>
                <a:schemeClr val="tx2">
                  <a:lumMod val="50000"/>
                </a:schemeClr>
              </a:solidFill>
            </a:endParaRPr>
          </a:p>
        </p:txBody>
      </p:sp>
      <p:sp>
        <p:nvSpPr>
          <p:cNvPr id="14339" name="Rectangle 3"/>
          <p:cNvSpPr>
            <a:spLocks noGrp="1" noChangeArrowheads="1"/>
          </p:cNvSpPr>
          <p:nvPr>
            <p:ph idx="1"/>
          </p:nvPr>
        </p:nvSpPr>
        <p:spPr>
          <a:xfrm>
            <a:off x="457200" y="1066800"/>
            <a:ext cx="8686800" cy="5334000"/>
          </a:xfrm>
        </p:spPr>
        <p:txBody>
          <a:bodyPr/>
          <a:lstStyle/>
          <a:p>
            <a:pPr marL="457200" indent="-457200" eaLnBrk="1" hangingPunct="1"/>
            <a:r>
              <a:rPr lang="en-GB" sz="2800" smtClean="0"/>
              <a:t>Translation is the most common method used </a:t>
            </a:r>
          </a:p>
          <a:p>
            <a:pPr lvl="1" eaLnBrk="1" hangingPunct="1">
              <a:spcBef>
                <a:spcPts val="600"/>
              </a:spcBef>
            </a:pPr>
            <a:r>
              <a:rPr lang="en-GB" smtClean="0"/>
              <a:t>Applied when the local currency is the foreign entity’s functional currency</a:t>
            </a:r>
          </a:p>
          <a:p>
            <a:pPr lvl="1" eaLnBrk="1" hangingPunct="1">
              <a:spcBef>
                <a:spcPts val="600"/>
              </a:spcBef>
            </a:pPr>
            <a:r>
              <a:rPr lang="en-GB" smtClean="0"/>
              <a:t>The current rate is used to convert local currency asset and liability accounts into U.S. dollars</a:t>
            </a:r>
          </a:p>
          <a:p>
            <a:pPr lvl="1" eaLnBrk="1" hangingPunct="1">
              <a:spcBef>
                <a:spcPts val="600"/>
              </a:spcBef>
            </a:pPr>
            <a:r>
              <a:rPr lang="en-GB" smtClean="0"/>
              <a:t>Historical rates are used to convert equity accounts into U.S. dollars</a:t>
            </a:r>
          </a:p>
          <a:p>
            <a:pPr lvl="1" eaLnBrk="1" hangingPunct="1">
              <a:spcBef>
                <a:spcPts val="600"/>
              </a:spcBef>
            </a:pPr>
            <a:r>
              <a:rPr lang="en-GB" smtClean="0"/>
              <a:t>Revenues and expenses are translated using the average rate for the reporting period</a:t>
            </a:r>
          </a:p>
          <a:p>
            <a:pPr lvl="1" eaLnBrk="1" hangingPunct="1">
              <a:spcBef>
                <a:spcPts val="600"/>
              </a:spcBef>
            </a:pPr>
            <a:r>
              <a:rPr lang="en-GB" smtClean="0"/>
              <a:t>Any translation adjustment that occurs is a component of comprehensive income</a:t>
            </a:r>
          </a:p>
          <a:p>
            <a:pPr lvl="1" eaLnBrk="1" hangingPunct="1">
              <a:spcBef>
                <a:spcPts val="600"/>
              </a:spcBef>
            </a:pPr>
            <a:r>
              <a:rPr lang="en-GB" smtClean="0"/>
              <a:t>This method is called the current rate method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Effect transition="in" filter="wipe(left)">
                                      <p:cBhvr>
                                        <p:cTn id="7" dur="500"/>
                                        <p:tgtEl>
                                          <p:spTgt spid="1433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4339">
                                            <p:txEl>
                                              <p:pRg st="2" end="2"/>
                                            </p:txEl>
                                          </p:spTgt>
                                        </p:tgtEl>
                                        <p:attrNameLst>
                                          <p:attrName>style.visibility</p:attrName>
                                        </p:attrNameLst>
                                      </p:cBhvr>
                                      <p:to>
                                        <p:strVal val="visible"/>
                                      </p:to>
                                    </p:set>
                                    <p:animEffect transition="in" filter="wipe(left)">
                                      <p:cBhvr>
                                        <p:cTn id="12" dur="500"/>
                                        <p:tgtEl>
                                          <p:spTgt spid="1433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4339">
                                            <p:txEl>
                                              <p:pRg st="3" end="3"/>
                                            </p:txEl>
                                          </p:spTgt>
                                        </p:tgtEl>
                                        <p:attrNameLst>
                                          <p:attrName>style.visibility</p:attrName>
                                        </p:attrNameLst>
                                      </p:cBhvr>
                                      <p:to>
                                        <p:strVal val="visible"/>
                                      </p:to>
                                    </p:set>
                                    <p:animEffect transition="in" filter="wipe(left)">
                                      <p:cBhvr>
                                        <p:cTn id="17" dur="500"/>
                                        <p:tgtEl>
                                          <p:spTgt spid="1433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4339">
                                            <p:txEl>
                                              <p:pRg st="4" end="4"/>
                                            </p:txEl>
                                          </p:spTgt>
                                        </p:tgtEl>
                                        <p:attrNameLst>
                                          <p:attrName>style.visibility</p:attrName>
                                        </p:attrNameLst>
                                      </p:cBhvr>
                                      <p:to>
                                        <p:strVal val="visible"/>
                                      </p:to>
                                    </p:set>
                                    <p:animEffect transition="in" filter="wipe(left)">
                                      <p:cBhvr>
                                        <p:cTn id="22" dur="500"/>
                                        <p:tgtEl>
                                          <p:spTgt spid="1433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animEffect transition="in" filter="wipe(left)">
                                      <p:cBhvr>
                                        <p:cTn id="27" dur="500"/>
                                        <p:tgtEl>
                                          <p:spTgt spid="1433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4339">
                                            <p:txEl>
                                              <p:pRg st="6" end="6"/>
                                            </p:txEl>
                                          </p:spTgt>
                                        </p:tgtEl>
                                        <p:attrNameLst>
                                          <p:attrName>style.visibility</p:attrName>
                                        </p:attrNameLst>
                                      </p:cBhvr>
                                      <p:to>
                                        <p:strVal val="visible"/>
                                      </p:to>
                                    </p:set>
                                    <p:animEffect transition="in" filter="wipe(left)">
                                      <p:cBhvr>
                                        <p:cTn id="32" dur="500"/>
                                        <p:tgtEl>
                                          <p:spTgt spid="143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5"/>
          <p:cNvSpPr>
            <a:spLocks noGrp="1" noChangeArrowheads="1"/>
          </p:cNvSpPr>
          <p:nvPr>
            <p:ph type="sldNum" sz="quarter" idx="10"/>
          </p:nvPr>
        </p:nvSpPr>
        <p:spPr>
          <a:noFill/>
        </p:spPr>
        <p:txBody>
          <a:bodyPr/>
          <a:lstStyle/>
          <a:p>
            <a:r>
              <a:rPr lang="en-US" altLang="zh-CN" smtClean="0">
                <a:ea typeface="宋体" pitchFamily="2" charset="-122"/>
              </a:rPr>
              <a:t>12-</a:t>
            </a:r>
            <a:fld id="{BD2946DC-C588-4005-8138-1EA49DBB993A}" type="slidenum">
              <a:rPr lang="en-US" altLang="zh-CN" smtClean="0">
                <a:ea typeface="宋体" pitchFamily="2" charset="-122"/>
              </a:rPr>
              <a:pPr/>
              <a:t>2</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1</a:t>
            </a:r>
            <a:endParaRPr lang="en-US" dirty="0">
              <a:solidFill>
                <a:schemeClr val="tx2">
                  <a:lumMod val="50000"/>
                </a:schemeClr>
              </a:solidFill>
            </a:endParaRPr>
          </a:p>
        </p:txBody>
      </p:sp>
      <p:sp>
        <p:nvSpPr>
          <p:cNvPr id="5" name="Title 5"/>
          <p:cNvSpPr txBox="1">
            <a:spLocks/>
          </p:cNvSpPr>
          <p:nvPr/>
        </p:nvSpPr>
        <p:spPr bwMode="auto">
          <a:xfrm>
            <a:off x="1447800" y="1524000"/>
            <a:ext cx="6477000" cy="44196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4000" dirty="0"/>
              <a:t>Understand and explain differences between U.S. GAAP and international financial reporting standards (IFRS) and the expected timeline to global convergence.</a:t>
            </a:r>
            <a:endParaRPr lang="en-US" sz="40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5"/>
          <p:cNvSpPr>
            <a:spLocks noGrp="1" noChangeArrowheads="1"/>
          </p:cNvSpPr>
          <p:nvPr>
            <p:ph type="sldNum" sz="quarter" idx="10"/>
          </p:nvPr>
        </p:nvSpPr>
        <p:spPr>
          <a:noFill/>
        </p:spPr>
        <p:txBody>
          <a:bodyPr/>
          <a:lstStyle/>
          <a:p>
            <a:r>
              <a:rPr lang="en-US" altLang="zh-CN" smtClean="0">
                <a:ea typeface="宋体" pitchFamily="2" charset="-122"/>
              </a:rPr>
              <a:t>12-</a:t>
            </a:r>
            <a:fld id="{8EB307E6-FA78-43A7-980E-68102C44FE03}" type="slidenum">
              <a:rPr lang="en-US" altLang="zh-CN" smtClean="0">
                <a:ea typeface="宋体" pitchFamily="2" charset="-122"/>
              </a:rPr>
              <a:pPr/>
              <a:t>20</a:t>
            </a:fld>
            <a:endParaRPr lang="en-US" altLang="zh-CN" smtClean="0">
              <a:ea typeface="宋体" pitchFamily="2" charset="-122"/>
            </a:endParaRPr>
          </a:p>
        </p:txBody>
      </p:sp>
      <p:sp>
        <p:nvSpPr>
          <p:cNvPr id="15362"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Translation Versus Remeasurement</a:t>
            </a:r>
            <a:endParaRPr lang="en-US" dirty="0" smtClean="0">
              <a:solidFill>
                <a:schemeClr val="tx2">
                  <a:lumMod val="50000"/>
                </a:schemeClr>
              </a:solidFill>
            </a:endParaRPr>
          </a:p>
        </p:txBody>
      </p:sp>
      <p:sp>
        <p:nvSpPr>
          <p:cNvPr id="15363" name="Rectangle 3"/>
          <p:cNvSpPr>
            <a:spLocks noGrp="1" noChangeArrowheads="1"/>
          </p:cNvSpPr>
          <p:nvPr>
            <p:ph idx="1"/>
          </p:nvPr>
        </p:nvSpPr>
        <p:spPr/>
        <p:txBody>
          <a:bodyPr/>
          <a:lstStyle/>
          <a:p>
            <a:pPr marL="457200" indent="-457200" eaLnBrk="1" hangingPunct="1"/>
            <a:r>
              <a:rPr lang="en-GB" smtClean="0"/>
              <a:t>Remeasurement is the restatement of the foreign entity’s financial statements from the local currency that the entity used into the foreign entity’s functional currency</a:t>
            </a:r>
          </a:p>
          <a:p>
            <a:pPr lvl="1" eaLnBrk="1" hangingPunct="1"/>
            <a:r>
              <a:rPr lang="en-GB" smtClean="0"/>
              <a:t>Required only when the functional currency is different from the currency used to maintain the books and records of the foreign entity</a:t>
            </a:r>
          </a:p>
          <a:p>
            <a:pPr lvl="1" eaLnBrk="1" hangingPunct="1"/>
            <a:r>
              <a:rPr lang="en-GB" smtClean="0"/>
              <a:t>The method used is called the temporal method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wipe(left)">
                                      <p:cBhvr>
                                        <p:cTn id="7" dur="500"/>
                                        <p:tgtEl>
                                          <p:spTgt spid="1536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363">
                                            <p:txEl>
                                              <p:pRg st="2" end="2"/>
                                            </p:txEl>
                                          </p:spTgt>
                                        </p:tgtEl>
                                        <p:attrNameLst>
                                          <p:attrName>style.visibility</p:attrName>
                                        </p:attrNameLst>
                                      </p:cBhvr>
                                      <p:to>
                                        <p:strVal val="visible"/>
                                      </p:to>
                                    </p:set>
                                    <p:animEffect transition="in" filter="wipe(left)">
                                      <p:cBhvr>
                                        <p:cTn id="12"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5"/>
          <p:cNvSpPr>
            <a:spLocks noGrp="1" noChangeArrowheads="1"/>
          </p:cNvSpPr>
          <p:nvPr>
            <p:ph type="sldNum" sz="quarter" idx="10"/>
          </p:nvPr>
        </p:nvSpPr>
        <p:spPr>
          <a:noFill/>
        </p:spPr>
        <p:txBody>
          <a:bodyPr/>
          <a:lstStyle/>
          <a:p>
            <a:r>
              <a:rPr lang="en-US" altLang="zh-CN" smtClean="0">
                <a:ea typeface="宋体" pitchFamily="2" charset="-122"/>
              </a:rPr>
              <a:t>12-</a:t>
            </a:r>
            <a:fld id="{F0120661-B87C-4105-96CD-076E4B14BA6E}" type="slidenum">
              <a:rPr lang="en-US" altLang="zh-CN" smtClean="0">
                <a:ea typeface="宋体" pitchFamily="2" charset="-122"/>
              </a:rPr>
              <a:pPr/>
              <a:t>21</a:t>
            </a:fld>
            <a:endParaRPr lang="en-US" altLang="zh-CN" smtClean="0">
              <a:ea typeface="宋体" pitchFamily="2" charset="-122"/>
            </a:endParaRPr>
          </a:p>
        </p:txBody>
      </p:sp>
      <p:sp>
        <p:nvSpPr>
          <p:cNvPr id="15362"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Translation Versus Remeasurement</a:t>
            </a:r>
            <a:endParaRPr lang="en-US" dirty="0" smtClean="0">
              <a:solidFill>
                <a:schemeClr val="tx2">
                  <a:lumMod val="50000"/>
                </a:schemeClr>
              </a:solidFill>
            </a:endParaRPr>
          </a:p>
        </p:txBody>
      </p:sp>
      <p:sp>
        <p:nvSpPr>
          <p:cNvPr id="15363" name="Rectangle 3"/>
          <p:cNvSpPr>
            <a:spLocks noGrp="1" noChangeArrowheads="1"/>
          </p:cNvSpPr>
          <p:nvPr>
            <p:ph idx="1"/>
          </p:nvPr>
        </p:nvSpPr>
        <p:spPr/>
        <p:txBody>
          <a:bodyPr/>
          <a:lstStyle/>
          <a:p>
            <a:pPr marL="457200" indent="-457200" eaLnBrk="1" hangingPunct="1">
              <a:lnSpc>
                <a:spcPts val="3200"/>
              </a:lnSpc>
              <a:spcBef>
                <a:spcPts val="600"/>
              </a:spcBef>
            </a:pPr>
            <a:r>
              <a:rPr lang="en-GB" smtClean="0"/>
              <a:t>Example: A U.S. company owns 100% of the stock of an Argentinian company. The local currency in Argentina is the peso.</a:t>
            </a:r>
          </a:p>
          <a:p>
            <a:pPr lvl="1" eaLnBrk="1" hangingPunct="1">
              <a:spcBef>
                <a:spcPts val="600"/>
              </a:spcBef>
            </a:pPr>
            <a:r>
              <a:rPr lang="en-GB" u="sng" smtClean="0"/>
              <a:t>Scenario 1</a:t>
            </a:r>
            <a:r>
              <a:rPr lang="en-GB" smtClean="0"/>
              <a:t>: The company pays employees, buys inventory, and conducts most of its operations in pesos. Thus, its functional currency is the peso.</a:t>
            </a:r>
          </a:p>
          <a:p>
            <a:pPr lvl="2" eaLnBrk="1" hangingPunct="1">
              <a:spcBef>
                <a:spcPts val="600"/>
              </a:spcBef>
            </a:pPr>
            <a:r>
              <a:rPr lang="en-GB" smtClean="0"/>
              <a:t>Translate the financial statements to U.S. dollars</a:t>
            </a:r>
          </a:p>
          <a:p>
            <a:pPr lvl="1" eaLnBrk="1" hangingPunct="1">
              <a:spcBef>
                <a:spcPts val="600"/>
              </a:spcBef>
            </a:pPr>
            <a:r>
              <a:rPr lang="en-GB" u="sng" smtClean="0"/>
              <a:t>Scenario 2</a:t>
            </a:r>
            <a:r>
              <a:rPr lang="en-GB" smtClean="0"/>
              <a:t>: The company pays buys and sells most of its inventory in southern Brazil. It also pays many of its employees in Brazilian reias. Thus, its functional currency is the Brazilian real.</a:t>
            </a:r>
          </a:p>
          <a:p>
            <a:pPr lvl="2" eaLnBrk="1" hangingPunct="1">
              <a:spcBef>
                <a:spcPts val="600"/>
              </a:spcBef>
            </a:pPr>
            <a:r>
              <a:rPr lang="en-GB" smtClean="0"/>
              <a:t>Remeasure the financial statements to reais.</a:t>
            </a:r>
          </a:p>
          <a:p>
            <a:pPr lvl="2" eaLnBrk="1" hangingPunct="1">
              <a:spcBef>
                <a:spcPts val="600"/>
              </a:spcBef>
            </a:pPr>
            <a:r>
              <a:rPr lang="en-GB" smtClean="0"/>
              <a:t>Then, translate them back to U.S. dollars.</a:t>
            </a:r>
          </a:p>
          <a:p>
            <a:pPr lvl="2" eaLnBrk="1" hangingPunct="1">
              <a:spcBef>
                <a:spcPts val="600"/>
              </a:spcBef>
            </a:pPr>
            <a:endParaRPr lang="en-GB"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wipe(left)">
                                      <p:cBhvr>
                                        <p:cTn id="7" dur="500"/>
                                        <p:tgtEl>
                                          <p:spTgt spid="1536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363">
                                            <p:txEl>
                                              <p:pRg st="2" end="2"/>
                                            </p:txEl>
                                          </p:spTgt>
                                        </p:tgtEl>
                                        <p:attrNameLst>
                                          <p:attrName>style.visibility</p:attrName>
                                        </p:attrNameLst>
                                      </p:cBhvr>
                                      <p:to>
                                        <p:strVal val="visible"/>
                                      </p:to>
                                    </p:set>
                                    <p:animEffect transition="in" filter="wipe(left)">
                                      <p:cBhvr>
                                        <p:cTn id="12" dur="500"/>
                                        <p:tgtEl>
                                          <p:spTgt spid="1536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5363">
                                            <p:txEl>
                                              <p:pRg st="3" end="3"/>
                                            </p:txEl>
                                          </p:spTgt>
                                        </p:tgtEl>
                                        <p:attrNameLst>
                                          <p:attrName>style.visibility</p:attrName>
                                        </p:attrNameLst>
                                      </p:cBhvr>
                                      <p:to>
                                        <p:strVal val="visible"/>
                                      </p:to>
                                    </p:set>
                                    <p:animEffect transition="in" filter="wipe(left)">
                                      <p:cBhvr>
                                        <p:cTn id="17" dur="500"/>
                                        <p:tgtEl>
                                          <p:spTgt spid="1536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5363">
                                            <p:txEl>
                                              <p:pRg st="4" end="4"/>
                                            </p:txEl>
                                          </p:spTgt>
                                        </p:tgtEl>
                                        <p:attrNameLst>
                                          <p:attrName>style.visibility</p:attrName>
                                        </p:attrNameLst>
                                      </p:cBhvr>
                                      <p:to>
                                        <p:strVal val="visible"/>
                                      </p:to>
                                    </p:set>
                                    <p:animEffect transition="in" filter="wipe(left)">
                                      <p:cBhvr>
                                        <p:cTn id="22" dur="500"/>
                                        <p:tgtEl>
                                          <p:spTgt spid="1536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5363">
                                            <p:txEl>
                                              <p:pRg st="5" end="5"/>
                                            </p:txEl>
                                          </p:spTgt>
                                        </p:tgtEl>
                                        <p:attrNameLst>
                                          <p:attrName>style.visibility</p:attrName>
                                        </p:attrNameLst>
                                      </p:cBhvr>
                                      <p:to>
                                        <p:strVal val="visible"/>
                                      </p:to>
                                    </p:set>
                                    <p:animEffect transition="in" filter="wipe(left)">
                                      <p:cBhvr>
                                        <p:cTn id="27" dur="500"/>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5"/>
          <p:cNvSpPr>
            <a:spLocks noGrp="1" noChangeArrowheads="1"/>
          </p:cNvSpPr>
          <p:nvPr>
            <p:ph type="sldNum" sz="quarter" idx="10"/>
          </p:nvPr>
        </p:nvSpPr>
        <p:spPr>
          <a:noFill/>
        </p:spPr>
        <p:txBody>
          <a:bodyPr/>
          <a:lstStyle/>
          <a:p>
            <a:r>
              <a:rPr lang="en-US" altLang="zh-CN" smtClean="0">
                <a:ea typeface="宋体" pitchFamily="2" charset="-122"/>
              </a:rPr>
              <a:t>12-</a:t>
            </a:r>
            <a:fld id="{BA6721EF-74A3-4D1B-B9F7-F669964DB45B}" type="slidenum">
              <a:rPr lang="en-US" altLang="zh-CN" smtClean="0">
                <a:ea typeface="宋体" pitchFamily="2" charset="-122"/>
              </a:rPr>
              <a:pPr/>
              <a:t>22</a:t>
            </a:fld>
            <a:endParaRPr lang="en-US" altLang="zh-CN" smtClean="0">
              <a:ea typeface="宋体" pitchFamily="2" charset="-122"/>
            </a:endParaRPr>
          </a:p>
        </p:txBody>
      </p:sp>
      <p:sp>
        <p:nvSpPr>
          <p:cNvPr id="16386"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Translation Versus Remeasurement</a:t>
            </a:r>
            <a:endParaRPr lang="en-US" dirty="0" smtClean="0">
              <a:solidFill>
                <a:schemeClr val="tx2">
                  <a:lumMod val="50000"/>
                </a:schemeClr>
              </a:solidFill>
            </a:endParaRPr>
          </a:p>
        </p:txBody>
      </p:sp>
      <p:sp>
        <p:nvSpPr>
          <p:cNvPr id="16387" name="Rectangle 3"/>
          <p:cNvSpPr>
            <a:spLocks noGrp="1" noChangeArrowheads="1"/>
          </p:cNvSpPr>
          <p:nvPr>
            <p:ph idx="1"/>
          </p:nvPr>
        </p:nvSpPr>
        <p:spPr>
          <a:xfrm>
            <a:off x="533400" y="2286000"/>
            <a:ext cx="8153400" cy="2590800"/>
          </a:xfrm>
        </p:spPr>
        <p:txBody>
          <a:bodyPr/>
          <a:lstStyle/>
          <a:p>
            <a:pPr marL="457200" indent="-457200" eaLnBrk="1" hangingPunct="1"/>
            <a:r>
              <a:rPr lang="en-GB" smtClean="0"/>
              <a:t>Summary for U.S. Parent Companies:</a:t>
            </a:r>
          </a:p>
          <a:p>
            <a:pPr lvl="1" eaLnBrk="1" hangingPunct="1"/>
            <a:r>
              <a:rPr lang="en-GB" smtClean="0"/>
              <a:t>If LC = FC </a:t>
            </a:r>
            <a:r>
              <a:rPr lang="en-GB" smtClean="0">
                <a:sym typeface="Wingdings" pitchFamily="2" charset="2"/>
              </a:rPr>
              <a:t> Translate to U.S. Dollars</a:t>
            </a:r>
          </a:p>
          <a:p>
            <a:pPr lvl="1" eaLnBrk="1" hangingPunct="1"/>
            <a:r>
              <a:rPr lang="en-GB" smtClean="0">
                <a:sym typeface="Wingdings" pitchFamily="2" charset="2"/>
              </a:rPr>
              <a:t>If LC ≠ FC  Remeasure to FC</a:t>
            </a:r>
          </a:p>
          <a:p>
            <a:pPr lvl="2" eaLnBrk="1" hangingPunct="1"/>
            <a:r>
              <a:rPr lang="en-GB" smtClean="0">
                <a:sym typeface="Wingdings" pitchFamily="2" charset="2"/>
              </a:rPr>
              <a:t>If FC = U.S. dollars, no further work is needed </a:t>
            </a:r>
            <a:r>
              <a:rPr lang="en-GB" smtClean="0">
                <a:solidFill>
                  <a:srgbClr val="00B050"/>
                </a:solidFill>
                <a:sym typeface="Wingdings" pitchFamily="2" charset="2"/>
              </a:rPr>
              <a:t>(this is the case for subsidiaries in countries with </a:t>
            </a:r>
            <a:r>
              <a:rPr lang="en-GB" smtClean="0">
                <a:solidFill>
                  <a:srgbClr val="00B050"/>
                </a:solidFill>
              </a:rPr>
              <a:t>hyperinflationary currencies)</a:t>
            </a:r>
            <a:endParaRPr lang="en-GB" smtClean="0">
              <a:solidFill>
                <a:srgbClr val="00B050"/>
              </a:solidFill>
              <a:sym typeface="Wingdings" pitchFamily="2" charset="2"/>
            </a:endParaRPr>
          </a:p>
          <a:p>
            <a:pPr lvl="2" eaLnBrk="1" hangingPunct="1"/>
            <a:r>
              <a:rPr lang="en-GB" smtClean="0">
                <a:sym typeface="Wingdings" pitchFamily="2" charset="2"/>
              </a:rPr>
              <a:t>If FC ≠ U.S. dollars  Translate to U.S. Dollars </a:t>
            </a:r>
            <a:r>
              <a:rPr lang="en-GB" smtClean="0">
                <a:solidFill>
                  <a:srgbClr val="00B050"/>
                </a:solidFill>
                <a:sym typeface="Wingdings" pitchFamily="2" charset="2"/>
              </a:rPr>
              <a:t>(this is the case for Scenario 2 of the Argentinian company in the previous example)</a:t>
            </a:r>
            <a:endParaRPr lang="en-GB" smtClean="0">
              <a:solidFill>
                <a:srgbClr val="00B050"/>
              </a:solidFill>
            </a:endParaRPr>
          </a:p>
        </p:txBody>
      </p:sp>
      <p:sp>
        <p:nvSpPr>
          <p:cNvPr id="2" name="TextBox 1"/>
          <p:cNvSpPr txBox="1"/>
          <p:nvPr/>
        </p:nvSpPr>
        <p:spPr>
          <a:xfrm>
            <a:off x="2133600" y="990600"/>
            <a:ext cx="4597400" cy="1077913"/>
          </a:xfrm>
          <a:prstGeom prst="rect">
            <a:avLst/>
          </a:prstGeom>
          <a:noFill/>
        </p:spPr>
        <p:txBody>
          <a:bodyPr wrap="none">
            <a:spAutoFit/>
          </a:bodyPr>
          <a:lstStyle/>
          <a:p>
            <a:pPr>
              <a:defRPr/>
            </a:pPr>
            <a:r>
              <a:rPr lang="en-US" sz="3200" dirty="0">
                <a:latin typeface="+mn-lt"/>
              </a:rPr>
              <a:t>LC = Local Currency</a:t>
            </a:r>
          </a:p>
          <a:p>
            <a:pPr>
              <a:defRPr/>
            </a:pPr>
            <a:r>
              <a:rPr lang="en-US" sz="3200" dirty="0">
                <a:latin typeface="+mn-lt"/>
              </a:rPr>
              <a:t>FC = Functional Currency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wipe(left)">
                                      <p:cBhvr>
                                        <p:cTn id="7" dur="500"/>
                                        <p:tgtEl>
                                          <p:spTgt spid="163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387">
                                            <p:txEl>
                                              <p:pRg st="2" end="2"/>
                                            </p:txEl>
                                          </p:spTgt>
                                        </p:tgtEl>
                                        <p:attrNameLst>
                                          <p:attrName>style.visibility</p:attrName>
                                        </p:attrNameLst>
                                      </p:cBhvr>
                                      <p:to>
                                        <p:strVal val="visible"/>
                                      </p:to>
                                    </p:set>
                                    <p:animEffect transition="in" filter="wipe(left)">
                                      <p:cBhvr>
                                        <p:cTn id="12" dur="500"/>
                                        <p:tgtEl>
                                          <p:spTgt spid="163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6387">
                                            <p:txEl>
                                              <p:pRg st="3" end="3"/>
                                            </p:txEl>
                                          </p:spTgt>
                                        </p:tgtEl>
                                        <p:attrNameLst>
                                          <p:attrName>style.visibility</p:attrName>
                                        </p:attrNameLst>
                                      </p:cBhvr>
                                      <p:to>
                                        <p:strVal val="visible"/>
                                      </p:to>
                                    </p:set>
                                    <p:animEffect transition="in" filter="wipe(left)">
                                      <p:cBhvr>
                                        <p:cTn id="17" dur="500"/>
                                        <p:tgtEl>
                                          <p:spTgt spid="1638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6387">
                                            <p:txEl>
                                              <p:pRg st="4" end="4"/>
                                            </p:txEl>
                                          </p:spTgt>
                                        </p:tgtEl>
                                        <p:attrNameLst>
                                          <p:attrName>style.visibility</p:attrName>
                                        </p:attrNameLst>
                                      </p:cBhvr>
                                      <p:to>
                                        <p:strVal val="visible"/>
                                      </p:to>
                                    </p:set>
                                    <p:animEffect transition="in" filter="wipe(left)">
                                      <p:cBhvr>
                                        <p:cTn id="22" dur="5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5"/>
          <p:cNvSpPr>
            <a:spLocks noGrp="1" noChangeArrowheads="1"/>
          </p:cNvSpPr>
          <p:nvPr>
            <p:ph type="sldNum" sz="quarter" idx="10"/>
          </p:nvPr>
        </p:nvSpPr>
        <p:spPr>
          <a:noFill/>
        </p:spPr>
        <p:txBody>
          <a:bodyPr/>
          <a:lstStyle/>
          <a:p>
            <a:r>
              <a:rPr lang="en-US" altLang="zh-CN" smtClean="0">
                <a:ea typeface="宋体" pitchFamily="2" charset="-122"/>
              </a:rPr>
              <a:t>12-</a:t>
            </a:r>
            <a:fld id="{93CFD895-EDAA-4DCA-9FE8-F1C906E68C4E}" type="slidenum">
              <a:rPr lang="en-US" altLang="zh-CN" smtClean="0">
                <a:ea typeface="宋体" pitchFamily="2" charset="-122"/>
              </a:rPr>
              <a:pPr/>
              <a:t>23</a:t>
            </a:fld>
            <a:endParaRPr lang="en-US" altLang="zh-CN" smtClean="0">
              <a:ea typeface="宋体" pitchFamily="2" charset="-122"/>
            </a:endParaRPr>
          </a:p>
        </p:txBody>
      </p:sp>
      <p:sp>
        <p:nvSpPr>
          <p:cNvPr id="17410"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Translation Versus Remeasurement</a:t>
            </a:r>
            <a:endParaRPr lang="en-US" dirty="0" smtClean="0">
              <a:solidFill>
                <a:schemeClr val="tx2">
                  <a:lumMod val="50000"/>
                </a:schemeClr>
              </a:solidFill>
            </a:endParaRPr>
          </a:p>
        </p:txBody>
      </p:sp>
      <p:sp>
        <p:nvSpPr>
          <p:cNvPr id="112643" name="Rectangle 3"/>
          <p:cNvSpPr>
            <a:spLocks noGrp="1" noChangeArrowheads="1"/>
          </p:cNvSpPr>
          <p:nvPr>
            <p:ph idx="1"/>
          </p:nvPr>
        </p:nvSpPr>
        <p:spPr>
          <a:xfrm>
            <a:off x="457200" y="1066800"/>
            <a:ext cx="8534400" cy="838200"/>
          </a:xfrm>
        </p:spPr>
        <p:txBody>
          <a:bodyPr/>
          <a:lstStyle/>
          <a:p>
            <a:pPr marL="0" indent="0" algn="ctr" eaLnBrk="1" hangingPunct="1">
              <a:buFont typeface="Wingdings" pitchFamily="2" charset="2"/>
              <a:buNone/>
            </a:pPr>
            <a:r>
              <a:rPr lang="en-GB" sz="2400" b="0" smtClean="0"/>
              <a:t>An overview of the methods a U.S. company would use to restate a foreign affiliate’s financial statements in U.S. dollars.</a:t>
            </a:r>
          </a:p>
        </p:txBody>
      </p:sp>
      <p:pic>
        <p:nvPicPr>
          <p:cNvPr id="112644" name="Picture 2"/>
          <p:cNvPicPr>
            <a:picLocks noChangeAspect="1" noChangeArrowheads="1"/>
          </p:cNvPicPr>
          <p:nvPr/>
        </p:nvPicPr>
        <p:blipFill>
          <a:blip r:embed="rId3"/>
          <a:srcRect/>
          <a:stretch>
            <a:fillRect/>
          </a:stretch>
        </p:blipFill>
        <p:spPr bwMode="auto">
          <a:xfrm>
            <a:off x="609600" y="1981200"/>
            <a:ext cx="8321675" cy="4430713"/>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5"/>
          <p:cNvSpPr>
            <a:spLocks noGrp="1" noChangeArrowheads="1"/>
          </p:cNvSpPr>
          <p:nvPr>
            <p:ph type="sldNum" sz="quarter" idx="10"/>
          </p:nvPr>
        </p:nvSpPr>
        <p:spPr>
          <a:noFill/>
        </p:spPr>
        <p:txBody>
          <a:bodyPr/>
          <a:lstStyle/>
          <a:p>
            <a:r>
              <a:rPr lang="en-US" altLang="zh-CN" smtClean="0">
                <a:ea typeface="宋体" pitchFamily="2" charset="-122"/>
              </a:rPr>
              <a:t>12-</a:t>
            </a:r>
            <a:fld id="{AC2B73B6-0115-4B3F-A7CD-1AB388F2FD2A}" type="slidenum">
              <a:rPr lang="en-US" altLang="zh-CN" smtClean="0">
                <a:ea typeface="宋体" pitchFamily="2" charset="-122"/>
              </a:rPr>
              <a:pPr/>
              <a:t>24</a:t>
            </a:fld>
            <a:endParaRPr lang="en-US" altLang="zh-CN" smtClean="0">
              <a:ea typeface="宋体" pitchFamily="2" charset="-122"/>
            </a:endParaRPr>
          </a:p>
        </p:txBody>
      </p:sp>
      <p:sp>
        <p:nvSpPr>
          <p:cNvPr id="16386"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Translation Versus Remeasurement</a:t>
            </a:r>
            <a:endParaRPr lang="en-US" dirty="0" smtClean="0">
              <a:solidFill>
                <a:schemeClr val="tx2">
                  <a:lumMod val="50000"/>
                </a:schemeClr>
              </a:solidFill>
            </a:endParaRPr>
          </a:p>
        </p:txBody>
      </p:sp>
      <p:sp>
        <p:nvSpPr>
          <p:cNvPr id="16387" name="Rectangle 3"/>
          <p:cNvSpPr>
            <a:spLocks noGrp="1" noChangeArrowheads="1"/>
          </p:cNvSpPr>
          <p:nvPr>
            <p:ph idx="1"/>
          </p:nvPr>
        </p:nvSpPr>
        <p:spPr>
          <a:xfrm>
            <a:off x="457200" y="1066800"/>
            <a:ext cx="8686800" cy="5334000"/>
          </a:xfrm>
        </p:spPr>
        <p:txBody>
          <a:bodyPr/>
          <a:lstStyle/>
          <a:p>
            <a:pPr marL="457200" indent="-457200" eaLnBrk="1" hangingPunct="1"/>
            <a:r>
              <a:rPr lang="en-GB" smtClean="0"/>
              <a:t>Remeasurement </a:t>
            </a:r>
          </a:p>
          <a:p>
            <a:pPr lvl="1" eaLnBrk="1" hangingPunct="1">
              <a:spcBef>
                <a:spcPts val="600"/>
              </a:spcBef>
            </a:pPr>
            <a:r>
              <a:rPr lang="en-GB" smtClean="0"/>
              <a:t>Monetary balance sheet items are remeasured using the current rate</a:t>
            </a:r>
          </a:p>
          <a:p>
            <a:pPr lvl="1" eaLnBrk="1" hangingPunct="1">
              <a:spcBef>
                <a:spcPts val="600"/>
              </a:spcBef>
            </a:pPr>
            <a:r>
              <a:rPr lang="en-GB" smtClean="0"/>
              <a:t>Nonmonetary balance sheet items are remeasured using historical rates</a:t>
            </a:r>
          </a:p>
          <a:p>
            <a:pPr lvl="1" eaLnBrk="1" hangingPunct="1">
              <a:spcBef>
                <a:spcPts val="600"/>
              </a:spcBef>
            </a:pPr>
            <a:r>
              <a:rPr lang="en-GB" smtClean="0"/>
              <a:t>Revenues and expenses are remeasured using: </a:t>
            </a:r>
          </a:p>
          <a:p>
            <a:pPr lvl="2" eaLnBrk="1" hangingPunct="1">
              <a:spcBef>
                <a:spcPts val="600"/>
              </a:spcBef>
            </a:pPr>
            <a:r>
              <a:rPr lang="en-GB" smtClean="0"/>
              <a:t>The average rate for items related to monetary items (e.g., the gain on the sale of a fixed asset)</a:t>
            </a:r>
          </a:p>
          <a:p>
            <a:pPr lvl="2" eaLnBrk="1" hangingPunct="1">
              <a:spcBef>
                <a:spcPts val="600"/>
              </a:spcBef>
            </a:pPr>
            <a:r>
              <a:rPr lang="en-GB" smtClean="0"/>
              <a:t>Historical rates for income statement items related to nonmonetary items (e.g., depreciation)</a:t>
            </a:r>
          </a:p>
          <a:p>
            <a:pPr lvl="1" eaLnBrk="1" hangingPunct="1">
              <a:spcBef>
                <a:spcPts val="600"/>
              </a:spcBef>
            </a:pPr>
            <a:r>
              <a:rPr lang="en-GB" smtClean="0"/>
              <a:t>Any imbalance flows through the income statement as a remeasurement gain or loss.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animEffect transition="in" filter="wipe(left)">
                                      <p:cBhvr>
                                        <p:cTn id="7" dur="500"/>
                                        <p:tgtEl>
                                          <p:spTgt spid="1638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387">
                                            <p:txEl>
                                              <p:pRg st="3" end="3"/>
                                            </p:txEl>
                                          </p:spTgt>
                                        </p:tgtEl>
                                        <p:attrNameLst>
                                          <p:attrName>style.visibility</p:attrName>
                                        </p:attrNameLst>
                                      </p:cBhvr>
                                      <p:to>
                                        <p:strVal val="visible"/>
                                      </p:to>
                                    </p:set>
                                    <p:animEffect transition="in" filter="wipe(left)">
                                      <p:cBhvr>
                                        <p:cTn id="12" dur="500"/>
                                        <p:tgtEl>
                                          <p:spTgt spid="1638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6387">
                                            <p:txEl>
                                              <p:pRg st="4" end="4"/>
                                            </p:txEl>
                                          </p:spTgt>
                                        </p:tgtEl>
                                        <p:attrNameLst>
                                          <p:attrName>style.visibility</p:attrName>
                                        </p:attrNameLst>
                                      </p:cBhvr>
                                      <p:to>
                                        <p:strVal val="visible"/>
                                      </p:to>
                                    </p:set>
                                    <p:animEffect transition="in" filter="wipe(left)">
                                      <p:cBhvr>
                                        <p:cTn id="17" dur="500"/>
                                        <p:tgtEl>
                                          <p:spTgt spid="1638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6387">
                                            <p:txEl>
                                              <p:pRg st="5" end="5"/>
                                            </p:txEl>
                                          </p:spTgt>
                                        </p:tgtEl>
                                        <p:attrNameLst>
                                          <p:attrName>style.visibility</p:attrName>
                                        </p:attrNameLst>
                                      </p:cBhvr>
                                      <p:to>
                                        <p:strVal val="visible"/>
                                      </p:to>
                                    </p:set>
                                    <p:animEffect transition="in" filter="wipe(left)">
                                      <p:cBhvr>
                                        <p:cTn id="22" dur="500"/>
                                        <p:tgtEl>
                                          <p:spTgt spid="1638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6387">
                                            <p:txEl>
                                              <p:pRg st="6" end="6"/>
                                            </p:txEl>
                                          </p:spTgt>
                                        </p:tgtEl>
                                        <p:attrNameLst>
                                          <p:attrName>style.visibility</p:attrName>
                                        </p:attrNameLst>
                                      </p:cBhvr>
                                      <p:to>
                                        <p:strVal val="visible"/>
                                      </p:to>
                                    </p:set>
                                    <p:animEffect transition="in" filter="wipe(left)">
                                      <p:cBhvr>
                                        <p:cTn id="27" dur="500"/>
                                        <p:tgtEl>
                                          <p:spTgt spid="163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5"/>
          <p:cNvSpPr>
            <a:spLocks noGrp="1" noChangeArrowheads="1"/>
          </p:cNvSpPr>
          <p:nvPr>
            <p:ph type="sldNum" sz="quarter" idx="10"/>
          </p:nvPr>
        </p:nvSpPr>
        <p:spPr>
          <a:noFill/>
        </p:spPr>
        <p:txBody>
          <a:bodyPr/>
          <a:lstStyle/>
          <a:p>
            <a:r>
              <a:rPr lang="en-US" altLang="zh-CN" smtClean="0">
                <a:ea typeface="宋体" pitchFamily="2" charset="-122"/>
              </a:rPr>
              <a:t>12-</a:t>
            </a:r>
            <a:fld id="{D47D7A8F-8A49-4EC8-8F39-8E77F30C6342}" type="slidenum">
              <a:rPr lang="en-US" altLang="zh-CN" smtClean="0">
                <a:ea typeface="宋体" pitchFamily="2" charset="-122"/>
              </a:rPr>
              <a:pPr/>
              <a:t>25</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#3</a:t>
            </a:r>
            <a:endParaRPr lang="en-US" dirty="0">
              <a:solidFill>
                <a:schemeClr val="tx2">
                  <a:lumMod val="50000"/>
                </a:schemeClr>
              </a:solidFill>
            </a:endParaRPr>
          </a:p>
        </p:txBody>
      </p:sp>
      <p:sp>
        <p:nvSpPr>
          <p:cNvPr id="5" name="Rectangle 3"/>
          <p:cNvSpPr txBox="1">
            <a:spLocks noChangeArrowheads="1"/>
          </p:cNvSpPr>
          <p:nvPr/>
        </p:nvSpPr>
        <p:spPr>
          <a:xfrm>
            <a:off x="1219200" y="1295400"/>
            <a:ext cx="7239000" cy="51054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Which of the following statements is false?</a:t>
            </a:r>
          </a:p>
          <a:p>
            <a:pPr marL="914400" lvl="1" indent="-457200">
              <a:lnSpc>
                <a:spcPts val="3000"/>
              </a:lnSpc>
              <a:spcBef>
                <a:spcPts val="600"/>
              </a:spcBef>
              <a:buSzPct val="80000"/>
              <a:buFont typeface="Wingdings" pitchFamily="2" charset="2"/>
              <a:buNone/>
              <a:defRPr/>
            </a:pPr>
            <a:r>
              <a:rPr lang="en-US" sz="2800" dirty="0"/>
              <a:t>a.	Translation is always into </a:t>
            </a:r>
            <a:r>
              <a:rPr lang="en-GB" sz="2800" dirty="0"/>
              <a:t>U.S dollars</a:t>
            </a:r>
            <a:r>
              <a:rPr lang="en-US" sz="2800" dirty="0"/>
              <a:t>.</a:t>
            </a:r>
          </a:p>
          <a:p>
            <a:pPr marL="914400" lvl="1" indent="-457200">
              <a:lnSpc>
                <a:spcPts val="3000"/>
              </a:lnSpc>
              <a:spcBef>
                <a:spcPts val="600"/>
              </a:spcBef>
              <a:buSzPct val="80000"/>
              <a:buFont typeface="Wingdings" pitchFamily="2" charset="2"/>
              <a:buNone/>
              <a:defRPr/>
            </a:pPr>
            <a:r>
              <a:rPr lang="en-US" sz="2800" dirty="0"/>
              <a:t>b.	Remeasurement results in a change of accounting principle.</a:t>
            </a:r>
          </a:p>
          <a:p>
            <a:pPr marL="914400" lvl="1" indent="-457200">
              <a:lnSpc>
                <a:spcPts val="3000"/>
              </a:lnSpc>
              <a:spcBef>
                <a:spcPts val="600"/>
              </a:spcBef>
              <a:buSzPct val="80000"/>
              <a:buFont typeface="Wingdings" pitchFamily="2" charset="2"/>
              <a:buNone/>
              <a:defRPr/>
            </a:pPr>
            <a:r>
              <a:rPr lang="en-US" sz="2800" dirty="0"/>
              <a:t>c.	After remeasurement into the functional currency, it is sometimes necessary to translate to U.S. dollars if the functional currency is not the U.S. dollar.</a:t>
            </a:r>
          </a:p>
          <a:p>
            <a:pPr marL="914400" lvl="1" indent="-457200">
              <a:lnSpc>
                <a:spcPts val="3000"/>
              </a:lnSpc>
              <a:spcBef>
                <a:spcPts val="600"/>
              </a:spcBef>
              <a:buSzPct val="80000"/>
              <a:buFont typeface="Wingdings" pitchFamily="2" charset="2"/>
              <a:buAutoNum type="alphaLcPeriod" startAt="4"/>
              <a:defRPr/>
            </a:pPr>
            <a:r>
              <a:rPr lang="en-GB" sz="2800" dirty="0"/>
              <a:t>Translation is more common than remeasurement</a:t>
            </a:r>
            <a:r>
              <a:rPr lang="en-US" sz="2800" dirty="0"/>
              <a:t>.</a:t>
            </a:r>
          </a:p>
          <a:p>
            <a:pPr marL="914400" lvl="1" indent="-457200">
              <a:lnSpc>
                <a:spcPts val="3000"/>
              </a:lnSpc>
              <a:spcBef>
                <a:spcPts val="600"/>
              </a:spcBef>
              <a:buSzPct val="80000"/>
              <a:defRPr/>
            </a:pPr>
            <a:r>
              <a:rPr lang="en-US" sz="2800" dirty="0"/>
              <a:t>e.	Translation uses the current rate method.</a:t>
            </a:r>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5"/>
          <p:cNvSpPr>
            <a:spLocks noGrp="1" noChangeArrowheads="1"/>
          </p:cNvSpPr>
          <p:nvPr>
            <p:ph type="sldNum" sz="quarter" idx="10"/>
          </p:nvPr>
        </p:nvSpPr>
        <p:spPr>
          <a:noFill/>
        </p:spPr>
        <p:txBody>
          <a:bodyPr/>
          <a:lstStyle/>
          <a:p>
            <a:r>
              <a:rPr lang="en-US" altLang="zh-CN" smtClean="0">
                <a:ea typeface="宋体" pitchFamily="2" charset="-122"/>
              </a:rPr>
              <a:t>12-</a:t>
            </a:r>
            <a:fld id="{E67471BA-3EA9-4A93-BE5F-E58F3CE2ADE9}" type="slidenum">
              <a:rPr lang="en-US" altLang="zh-CN" smtClean="0">
                <a:ea typeface="宋体" pitchFamily="2" charset="-122"/>
              </a:rPr>
              <a:pPr/>
              <a:t>26</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4</a:t>
            </a:r>
            <a:endParaRPr lang="en-US" dirty="0">
              <a:solidFill>
                <a:schemeClr val="tx2">
                  <a:lumMod val="50000"/>
                </a:schemeClr>
              </a:solidFill>
            </a:endParaRPr>
          </a:p>
        </p:txBody>
      </p:sp>
      <p:sp>
        <p:nvSpPr>
          <p:cNvPr id="5" name="Title 5"/>
          <p:cNvSpPr txBox="1">
            <a:spLocks/>
          </p:cNvSpPr>
          <p:nvPr/>
        </p:nvSpPr>
        <p:spPr bwMode="auto">
          <a:xfrm>
            <a:off x="1600200" y="2057400"/>
            <a:ext cx="60960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Make calculations and translate financial statements of a foreign subsidiary.</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5"/>
          <p:cNvSpPr>
            <a:spLocks noGrp="1" noChangeArrowheads="1"/>
          </p:cNvSpPr>
          <p:nvPr>
            <p:ph type="sldNum" sz="quarter" idx="10"/>
          </p:nvPr>
        </p:nvSpPr>
        <p:spPr>
          <a:noFill/>
        </p:spPr>
        <p:txBody>
          <a:bodyPr/>
          <a:lstStyle/>
          <a:p>
            <a:r>
              <a:rPr lang="en-US" altLang="zh-CN" smtClean="0">
                <a:ea typeface="宋体" pitchFamily="2" charset="-122"/>
              </a:rPr>
              <a:t>12-</a:t>
            </a:r>
            <a:fld id="{C6EE3446-AE35-467A-A851-D2B8CA1863D9}" type="slidenum">
              <a:rPr lang="en-US" altLang="zh-CN" smtClean="0">
                <a:ea typeface="宋体" pitchFamily="2" charset="-122"/>
              </a:rPr>
              <a:pPr/>
              <a:t>27</a:t>
            </a:fld>
            <a:endParaRPr lang="en-US" altLang="zh-CN" smtClean="0">
              <a:ea typeface="宋体" pitchFamily="2" charset="-122"/>
            </a:endParaRPr>
          </a:p>
        </p:txBody>
      </p:sp>
      <p:sp>
        <p:nvSpPr>
          <p:cNvPr id="18434"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Translation</a:t>
            </a:r>
            <a:endParaRPr lang="en-US" dirty="0" smtClean="0">
              <a:solidFill>
                <a:schemeClr val="tx2">
                  <a:lumMod val="50000"/>
                </a:schemeClr>
              </a:solidFill>
            </a:endParaRPr>
          </a:p>
        </p:txBody>
      </p:sp>
      <p:sp>
        <p:nvSpPr>
          <p:cNvPr id="18435" name="Rectangle 3"/>
          <p:cNvSpPr>
            <a:spLocks noGrp="1" noChangeArrowheads="1"/>
          </p:cNvSpPr>
          <p:nvPr>
            <p:ph idx="1"/>
          </p:nvPr>
        </p:nvSpPr>
        <p:spPr>
          <a:xfrm>
            <a:off x="457200" y="1066800"/>
            <a:ext cx="8534400" cy="2514600"/>
          </a:xfrm>
        </p:spPr>
        <p:txBody>
          <a:bodyPr/>
          <a:lstStyle/>
          <a:p>
            <a:pPr marL="457200" indent="-457200" eaLnBrk="1" hangingPunct="1">
              <a:defRPr/>
            </a:pPr>
            <a:r>
              <a:rPr lang="en-GB" sz="2800" dirty="0" smtClean="0"/>
              <a:t>Generally, the translation is made as follows:</a:t>
            </a:r>
          </a:p>
          <a:p>
            <a:pPr marL="571500" indent="-571500" eaLnBrk="1" hangingPunct="1">
              <a:defRPr/>
            </a:pPr>
            <a:endParaRPr lang="en-GB" sz="2600" dirty="0" smtClean="0"/>
          </a:p>
          <a:p>
            <a:pPr marL="571500" indent="-571500" eaLnBrk="1" hangingPunct="1">
              <a:defRPr/>
            </a:pPr>
            <a:endParaRPr lang="en-GB" sz="2600" dirty="0" smtClean="0"/>
          </a:p>
          <a:p>
            <a:pPr marL="971550" lvl="1" indent="-514350" eaLnBrk="1" hangingPunct="1">
              <a:defRPr/>
            </a:pPr>
            <a:endParaRPr lang="en-GB" sz="2300" dirty="0" smtClean="0"/>
          </a:p>
          <a:p>
            <a:pPr marL="457200" lvl="1" indent="0" eaLnBrk="1" hangingPunct="1">
              <a:lnSpc>
                <a:spcPts val="2400"/>
              </a:lnSpc>
              <a:buFont typeface="Wingdings" pitchFamily="2" charset="2"/>
              <a:buNone/>
              <a:defRPr/>
            </a:pPr>
            <a:r>
              <a:rPr lang="en-GB" sz="2300" dirty="0" smtClean="0"/>
              <a:t>Note: Retained Earnings is unique (with a mix of average and historical rates). </a:t>
            </a:r>
          </a:p>
          <a:p>
            <a:pPr marL="457200" lvl="1" indent="0" eaLnBrk="1" hangingPunct="1">
              <a:lnSpc>
                <a:spcPts val="2400"/>
              </a:lnSpc>
              <a:buFont typeface="Wingdings" pitchFamily="2" charset="2"/>
              <a:buNone/>
              <a:defRPr/>
            </a:pPr>
            <a:endParaRPr lang="en-GB" sz="2300" dirty="0"/>
          </a:p>
          <a:p>
            <a:pPr marL="457200" lvl="1" indent="0" eaLnBrk="1" hangingPunct="1">
              <a:lnSpc>
                <a:spcPts val="2400"/>
              </a:lnSpc>
              <a:buFont typeface="Wingdings" pitchFamily="2" charset="2"/>
              <a:buNone/>
              <a:defRPr/>
            </a:pPr>
            <a:endParaRPr lang="en-GB" sz="2300" dirty="0" smtClean="0"/>
          </a:p>
          <a:p>
            <a:pPr marL="457200" lvl="1" indent="0" eaLnBrk="1" hangingPunct="1">
              <a:lnSpc>
                <a:spcPts val="2400"/>
              </a:lnSpc>
              <a:buFont typeface="Wingdings" pitchFamily="2" charset="2"/>
              <a:buNone/>
              <a:defRPr/>
            </a:pPr>
            <a:endParaRPr lang="en-GB" sz="2300" dirty="0" smtClean="0"/>
          </a:p>
          <a:p>
            <a:pPr marL="457200" lvl="1" indent="0" eaLnBrk="1" hangingPunct="1">
              <a:lnSpc>
                <a:spcPts val="2400"/>
              </a:lnSpc>
              <a:buFont typeface="Wingdings" pitchFamily="2" charset="2"/>
              <a:buNone/>
              <a:defRPr/>
            </a:pPr>
            <a:endParaRPr lang="en-GB" sz="2300" dirty="0"/>
          </a:p>
          <a:p>
            <a:pPr lvl="1" eaLnBrk="1" hangingPunct="1">
              <a:lnSpc>
                <a:spcPts val="2400"/>
              </a:lnSpc>
              <a:spcBef>
                <a:spcPts val="800"/>
              </a:spcBef>
              <a:defRPr/>
            </a:pPr>
            <a:r>
              <a:rPr lang="en-GB" sz="2300" dirty="0" smtClean="0"/>
              <a:t>Net income is translated using the average exchange rate</a:t>
            </a:r>
          </a:p>
          <a:p>
            <a:pPr lvl="1" eaLnBrk="1" hangingPunct="1">
              <a:lnSpc>
                <a:spcPts val="2400"/>
              </a:lnSpc>
              <a:spcBef>
                <a:spcPts val="800"/>
              </a:spcBef>
              <a:defRPr/>
            </a:pPr>
            <a:r>
              <a:rPr lang="en-GB" sz="2300" dirty="0" smtClean="0"/>
              <a:t>Dividends are translated using the historical rate on the date of declaration.</a:t>
            </a:r>
          </a:p>
        </p:txBody>
      </p:sp>
      <p:pic>
        <p:nvPicPr>
          <p:cNvPr id="74756" name="Picture 3"/>
          <p:cNvPicPr>
            <a:picLocks noChangeAspect="1" noChangeArrowheads="1"/>
          </p:cNvPicPr>
          <p:nvPr/>
        </p:nvPicPr>
        <p:blipFill>
          <a:blip r:embed="rId3"/>
          <a:srcRect/>
          <a:stretch>
            <a:fillRect/>
          </a:stretch>
        </p:blipFill>
        <p:spPr bwMode="auto">
          <a:xfrm>
            <a:off x="1066800" y="1524000"/>
            <a:ext cx="7296150" cy="1695450"/>
          </a:xfrm>
          <a:prstGeom prst="rect">
            <a:avLst/>
          </a:prstGeom>
          <a:noFill/>
          <a:ln w="9525">
            <a:noFill/>
            <a:miter lim="800000"/>
            <a:headEnd/>
            <a:tailEnd/>
          </a:ln>
        </p:spPr>
      </p:pic>
      <p:graphicFrame>
        <p:nvGraphicFramePr>
          <p:cNvPr id="2" name="Table 1"/>
          <p:cNvGraphicFramePr>
            <a:graphicFrameLocks noGrp="1"/>
          </p:cNvGraphicFramePr>
          <p:nvPr/>
        </p:nvGraphicFramePr>
        <p:xfrm>
          <a:off x="1600200" y="4021138"/>
          <a:ext cx="6334125" cy="1693862"/>
        </p:xfrm>
        <a:graphic>
          <a:graphicData uri="http://schemas.openxmlformats.org/drawingml/2006/table">
            <a:tbl>
              <a:tblPr>
                <a:tableStyleId>{5C22544A-7EE6-4342-B048-85BDC9FD1C3A}</a:tableStyleId>
              </a:tblPr>
              <a:tblGrid>
                <a:gridCol w="2752725"/>
                <a:gridCol w="1143000"/>
                <a:gridCol w="1219200"/>
                <a:gridCol w="1219200"/>
              </a:tblGrid>
              <a:tr h="535800">
                <a:tc>
                  <a:txBody>
                    <a:bodyPr/>
                    <a:lstStyle/>
                    <a:p>
                      <a:pPr algn="l" fontAlgn="b"/>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rPr>
                        <a:t>Functional Currency</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rPr>
                        <a:t>Rate</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a:effectLst/>
                        </a:rPr>
                        <a:t>U.S. $</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8000">
                <a:tc>
                  <a:txBody>
                    <a:bodyPr/>
                    <a:lstStyle/>
                    <a:p>
                      <a:pPr algn="l" fontAlgn="b"/>
                      <a:r>
                        <a:rPr lang="en-US" sz="1800" u="none" strike="noStrike" dirty="0">
                          <a:effectLst/>
                        </a:rPr>
                        <a:t>Retained Earnings 1/1</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rPr>
                        <a:t>Mixed</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8000">
                <a:tc>
                  <a:txBody>
                    <a:bodyPr/>
                    <a:lstStyle/>
                    <a:p>
                      <a:pPr algn="l" fontAlgn="b"/>
                      <a:r>
                        <a:rPr lang="en-US" sz="1800" u="none" strike="noStrike">
                          <a:effectLst/>
                        </a:rPr>
                        <a:t>+ Net Income</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u="none" strike="noStrike" dirty="0">
                          <a:solidFill>
                            <a:srgbClr val="FF0000"/>
                          </a:solidFill>
                          <a:effectLst/>
                        </a:rPr>
                        <a:t>Average</a:t>
                      </a:r>
                      <a:endParaRPr lang="en-US" sz="1800" b="1" i="0" u="none" strike="noStrike" dirty="0">
                        <a:solidFill>
                          <a:srgbClr val="FF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8000">
                <a:tc>
                  <a:txBody>
                    <a:bodyPr/>
                    <a:lstStyle/>
                    <a:p>
                      <a:pPr algn="l" fontAlgn="b"/>
                      <a:r>
                        <a:rPr lang="en-US" sz="1800" u="none" strike="noStrike" dirty="0">
                          <a:effectLst/>
                        </a:rPr>
                        <a:t>- Dividends</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b="1" u="none" strike="noStrike" dirty="0">
                          <a:solidFill>
                            <a:srgbClr val="FF0000"/>
                          </a:solidFill>
                          <a:effectLst/>
                        </a:rPr>
                        <a:t>Historical</a:t>
                      </a:r>
                      <a:endParaRPr lang="en-US" sz="1800" b="1" i="0" u="none" strike="noStrike" dirty="0">
                        <a:solidFill>
                          <a:srgbClr val="FF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8000">
                <a:tc>
                  <a:txBody>
                    <a:bodyPr/>
                    <a:lstStyle/>
                    <a:p>
                      <a:pPr algn="l" fontAlgn="b"/>
                      <a:r>
                        <a:rPr lang="en-US" sz="1800" u="none" strike="noStrike" dirty="0">
                          <a:effectLst/>
                        </a:rPr>
                        <a:t>Retained Earnings </a:t>
                      </a:r>
                      <a:r>
                        <a:rPr lang="en-US" sz="1800" u="none" strike="noStrike" dirty="0" smtClean="0">
                          <a:effectLst/>
                        </a:rPr>
                        <a:t>12/31</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800" u="none" strike="noStrike" dirty="0">
                          <a:effectLst/>
                        </a:rPr>
                        <a:t>Mixed</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8435">
                                            <p:txEl>
                                              <p:pRg st="4" end="4"/>
                                            </p:txEl>
                                          </p:spTgt>
                                        </p:tgtEl>
                                        <p:attrNameLst>
                                          <p:attrName>style.visibility</p:attrName>
                                        </p:attrNameLst>
                                      </p:cBhvr>
                                      <p:to>
                                        <p:strVal val="visible"/>
                                      </p:to>
                                    </p:set>
                                    <p:animEffect transition="in" filter="wipe(down)">
                                      <p:cBhvr>
                                        <p:cTn id="7" dur="500"/>
                                        <p:tgtEl>
                                          <p:spTgt spid="1843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8435">
                                            <p:txEl>
                                              <p:pRg st="9" end="9"/>
                                            </p:txEl>
                                          </p:spTgt>
                                        </p:tgtEl>
                                        <p:attrNameLst>
                                          <p:attrName>style.visibility</p:attrName>
                                        </p:attrNameLst>
                                      </p:cBhvr>
                                      <p:to>
                                        <p:strVal val="visible"/>
                                      </p:to>
                                    </p:set>
                                    <p:animEffect transition="in" filter="wipe(down)">
                                      <p:cBhvr>
                                        <p:cTn id="12" dur="500"/>
                                        <p:tgtEl>
                                          <p:spTgt spid="18435">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8435">
                                            <p:txEl>
                                              <p:pRg st="10" end="10"/>
                                            </p:txEl>
                                          </p:spTgt>
                                        </p:tgtEl>
                                        <p:attrNameLst>
                                          <p:attrName>style.visibility</p:attrName>
                                        </p:attrNameLst>
                                      </p:cBhvr>
                                      <p:to>
                                        <p:strVal val="visible"/>
                                      </p:to>
                                    </p:set>
                                    <p:animEffect transition="in" filter="wipe(down)">
                                      <p:cBhvr>
                                        <p:cTn id="17" dur="500"/>
                                        <p:tgtEl>
                                          <p:spTgt spid="18435">
                                            <p:txEl>
                                              <p:pRg st="10" end="1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5"/>
          <p:cNvSpPr>
            <a:spLocks noGrp="1" noChangeArrowheads="1"/>
          </p:cNvSpPr>
          <p:nvPr>
            <p:ph type="sldNum" sz="quarter" idx="10"/>
          </p:nvPr>
        </p:nvSpPr>
        <p:spPr>
          <a:noFill/>
        </p:spPr>
        <p:txBody>
          <a:bodyPr/>
          <a:lstStyle/>
          <a:p>
            <a:r>
              <a:rPr lang="en-US" altLang="zh-CN" smtClean="0">
                <a:ea typeface="宋体" pitchFamily="2" charset="-122"/>
              </a:rPr>
              <a:t>12-</a:t>
            </a:r>
            <a:fld id="{EE4303A4-E049-4AC0-AD57-87168E6B6AA9}" type="slidenum">
              <a:rPr lang="en-US" altLang="zh-CN" smtClean="0">
                <a:ea typeface="宋体" pitchFamily="2" charset="-122"/>
              </a:rPr>
              <a:pPr/>
              <a:t>28</a:t>
            </a:fld>
            <a:endParaRPr lang="en-US" altLang="zh-CN" smtClean="0">
              <a:ea typeface="宋体" pitchFamily="2" charset="-122"/>
            </a:endParaRPr>
          </a:p>
        </p:txBody>
      </p:sp>
      <p:sp>
        <p:nvSpPr>
          <p:cNvPr id="18434"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Translation</a:t>
            </a:r>
            <a:endParaRPr lang="en-US" dirty="0" smtClean="0">
              <a:solidFill>
                <a:schemeClr val="tx2">
                  <a:lumMod val="50000"/>
                </a:schemeClr>
              </a:solidFill>
            </a:endParaRPr>
          </a:p>
        </p:txBody>
      </p:sp>
      <p:sp>
        <p:nvSpPr>
          <p:cNvPr id="18435" name="Rectangle 3"/>
          <p:cNvSpPr>
            <a:spLocks noGrp="1" noChangeArrowheads="1"/>
          </p:cNvSpPr>
          <p:nvPr>
            <p:ph idx="1"/>
          </p:nvPr>
        </p:nvSpPr>
        <p:spPr>
          <a:xfrm>
            <a:off x="457200" y="1066800"/>
            <a:ext cx="8534400" cy="5486400"/>
          </a:xfrm>
        </p:spPr>
        <p:txBody>
          <a:bodyPr/>
          <a:lstStyle/>
          <a:p>
            <a:pPr marL="457200" indent="-457200" eaLnBrk="1" hangingPunct="1">
              <a:defRPr/>
            </a:pPr>
            <a:r>
              <a:rPr lang="en-GB" sz="2800" dirty="0" smtClean="0"/>
              <a:t>Generally, the translation is made as follows:</a:t>
            </a:r>
          </a:p>
          <a:p>
            <a:pPr marL="571500" indent="-571500" eaLnBrk="1" hangingPunct="1">
              <a:defRPr/>
            </a:pPr>
            <a:endParaRPr lang="en-GB" sz="2600" dirty="0" smtClean="0"/>
          </a:p>
          <a:p>
            <a:pPr marL="571500" indent="-571500" eaLnBrk="1" hangingPunct="1">
              <a:defRPr/>
            </a:pPr>
            <a:endParaRPr lang="en-GB" sz="2600" dirty="0" smtClean="0"/>
          </a:p>
          <a:p>
            <a:pPr marL="971550" lvl="1" indent="-514350" eaLnBrk="1" hangingPunct="1">
              <a:defRPr/>
            </a:pPr>
            <a:endParaRPr lang="en-GB" sz="2300" dirty="0" smtClean="0"/>
          </a:p>
          <a:p>
            <a:pPr lvl="1" eaLnBrk="1" hangingPunct="1">
              <a:spcBef>
                <a:spcPts val="600"/>
              </a:spcBef>
              <a:defRPr/>
            </a:pPr>
            <a:r>
              <a:rPr lang="en-GB" dirty="0" smtClean="0"/>
              <a:t>Because various rates are used, the trial balance debits and credits after translation generally are not equal </a:t>
            </a:r>
          </a:p>
          <a:p>
            <a:pPr lvl="1" eaLnBrk="1" hangingPunct="1">
              <a:spcBef>
                <a:spcPts val="600"/>
              </a:spcBef>
              <a:defRPr/>
            </a:pPr>
            <a:r>
              <a:rPr lang="en-GB" dirty="0" smtClean="0"/>
              <a:t>The balancing item to make the translated trial balance debits equal the credits is called the translation adjustment</a:t>
            </a:r>
          </a:p>
          <a:p>
            <a:pPr lvl="1" eaLnBrk="1" hangingPunct="1">
              <a:spcBef>
                <a:spcPts val="600"/>
              </a:spcBef>
              <a:defRPr/>
            </a:pPr>
            <a:r>
              <a:rPr lang="en-GB" dirty="0" smtClean="0"/>
              <a:t>It by-passes the income statement as part of “other comprehensive income.”</a:t>
            </a:r>
          </a:p>
        </p:txBody>
      </p:sp>
      <p:pic>
        <p:nvPicPr>
          <p:cNvPr id="76804" name="Picture 3"/>
          <p:cNvPicPr>
            <a:picLocks noChangeAspect="1" noChangeArrowheads="1"/>
          </p:cNvPicPr>
          <p:nvPr/>
        </p:nvPicPr>
        <p:blipFill>
          <a:blip r:embed="rId3"/>
          <a:srcRect/>
          <a:stretch>
            <a:fillRect/>
          </a:stretch>
        </p:blipFill>
        <p:spPr bwMode="auto">
          <a:xfrm>
            <a:off x="1066800" y="1524000"/>
            <a:ext cx="7296150" cy="16954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435">
                                            <p:txEl>
                                              <p:pRg st="4" end="4"/>
                                            </p:txEl>
                                          </p:spTgt>
                                        </p:tgtEl>
                                        <p:attrNameLst>
                                          <p:attrName>style.visibility</p:attrName>
                                        </p:attrNameLst>
                                      </p:cBhvr>
                                      <p:to>
                                        <p:strVal val="visible"/>
                                      </p:to>
                                    </p:set>
                                    <p:animEffect transition="in" filter="wipe(left)">
                                      <p:cBhvr>
                                        <p:cTn id="7" dur="500"/>
                                        <p:tgtEl>
                                          <p:spTgt spid="1843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8435">
                                            <p:txEl>
                                              <p:pRg st="5" end="5"/>
                                            </p:txEl>
                                          </p:spTgt>
                                        </p:tgtEl>
                                        <p:attrNameLst>
                                          <p:attrName>style.visibility</p:attrName>
                                        </p:attrNameLst>
                                      </p:cBhvr>
                                      <p:to>
                                        <p:strVal val="visible"/>
                                      </p:to>
                                    </p:set>
                                    <p:animEffect transition="in" filter="wipe(left)">
                                      <p:cBhvr>
                                        <p:cTn id="12" dur="500"/>
                                        <p:tgtEl>
                                          <p:spTgt spid="18435">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8435">
                                            <p:txEl>
                                              <p:pRg st="6" end="6"/>
                                            </p:txEl>
                                          </p:spTgt>
                                        </p:tgtEl>
                                        <p:attrNameLst>
                                          <p:attrName>style.visibility</p:attrName>
                                        </p:attrNameLst>
                                      </p:cBhvr>
                                      <p:to>
                                        <p:strVal val="visible"/>
                                      </p:to>
                                    </p:set>
                                    <p:animEffect transition="in" filter="wipe(left)">
                                      <p:cBhvr>
                                        <p:cTn id="17" dur="500"/>
                                        <p:tgtEl>
                                          <p:spTgt spid="184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5"/>
          <p:cNvSpPr>
            <a:spLocks noGrp="1" noChangeArrowheads="1"/>
          </p:cNvSpPr>
          <p:nvPr>
            <p:ph type="sldNum" sz="quarter" idx="10"/>
          </p:nvPr>
        </p:nvSpPr>
        <p:spPr>
          <a:noFill/>
        </p:spPr>
        <p:txBody>
          <a:bodyPr/>
          <a:lstStyle/>
          <a:p>
            <a:r>
              <a:rPr lang="en-US" altLang="zh-CN" smtClean="0">
                <a:ea typeface="宋体" pitchFamily="2" charset="-122"/>
              </a:rPr>
              <a:t>12-</a:t>
            </a:r>
            <a:fld id="{0A75801B-979B-4211-BD8B-8884F3C2C977}" type="slidenum">
              <a:rPr lang="en-US" altLang="zh-CN" smtClean="0">
                <a:ea typeface="宋体" pitchFamily="2" charset="-122"/>
              </a:rPr>
              <a:pPr/>
              <a:t>29</a:t>
            </a:fld>
            <a:endParaRPr lang="en-US" altLang="zh-CN" smtClean="0">
              <a:ea typeface="宋体" pitchFamily="2" charset="-122"/>
            </a:endParaRPr>
          </a:p>
        </p:txBody>
      </p:sp>
      <p:sp>
        <p:nvSpPr>
          <p:cNvPr id="19458"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Translation</a:t>
            </a:r>
            <a:endParaRPr lang="en-US" dirty="0" smtClean="0">
              <a:solidFill>
                <a:schemeClr val="tx2">
                  <a:lumMod val="50000"/>
                </a:schemeClr>
              </a:solidFill>
            </a:endParaRPr>
          </a:p>
        </p:txBody>
      </p:sp>
      <p:sp>
        <p:nvSpPr>
          <p:cNvPr id="19459" name="Rectangle 3"/>
          <p:cNvSpPr>
            <a:spLocks noGrp="1" noChangeArrowheads="1"/>
          </p:cNvSpPr>
          <p:nvPr>
            <p:ph idx="1"/>
          </p:nvPr>
        </p:nvSpPr>
        <p:spPr>
          <a:xfrm>
            <a:off x="457200" y="1066800"/>
            <a:ext cx="8534400" cy="2133600"/>
          </a:xfrm>
        </p:spPr>
        <p:txBody>
          <a:bodyPr/>
          <a:lstStyle/>
          <a:p>
            <a:pPr marL="457200" indent="-457200" eaLnBrk="1" hangingPunct="1"/>
            <a:r>
              <a:rPr lang="en-GB" smtClean="0"/>
              <a:t>Financial statement presentation </a:t>
            </a:r>
          </a:p>
          <a:p>
            <a:pPr lvl="1" eaLnBrk="1" hangingPunct="1">
              <a:lnSpc>
                <a:spcPts val="2800"/>
              </a:lnSpc>
              <a:spcBef>
                <a:spcPts val="600"/>
              </a:spcBef>
            </a:pPr>
            <a:r>
              <a:rPr lang="en-GB" sz="2400" smtClean="0"/>
              <a:t>The translation adjustment is part of the entity’s comprehensive income for the period</a:t>
            </a:r>
          </a:p>
          <a:p>
            <a:pPr lvl="1" eaLnBrk="1" hangingPunct="1">
              <a:lnSpc>
                <a:spcPts val="2800"/>
              </a:lnSpc>
              <a:spcBef>
                <a:spcPts val="600"/>
              </a:spcBef>
            </a:pPr>
            <a:r>
              <a:rPr lang="en-GB" sz="2400" smtClean="0"/>
              <a:t>Comprehensive income includes net income and “other comprehensive income”</a:t>
            </a:r>
          </a:p>
        </p:txBody>
      </p:sp>
      <p:cxnSp>
        <p:nvCxnSpPr>
          <p:cNvPr id="5" name="Elbow Connector 4"/>
          <p:cNvCxnSpPr>
            <a:cxnSpLocks noChangeShapeType="1"/>
          </p:cNvCxnSpPr>
          <p:nvPr/>
        </p:nvCxnSpPr>
        <p:spPr bwMode="auto">
          <a:xfrm flipV="1">
            <a:off x="2133600" y="3886200"/>
            <a:ext cx="3586163" cy="2590800"/>
          </a:xfrm>
          <a:prstGeom prst="bentConnector3">
            <a:avLst>
              <a:gd name="adj1" fmla="val 95282"/>
            </a:avLst>
          </a:prstGeom>
          <a:noFill/>
          <a:ln w="31750" algn="ctr">
            <a:solidFill>
              <a:srgbClr val="FF0000"/>
            </a:solidFill>
            <a:round/>
            <a:headEnd/>
            <a:tailEnd type="arrow" w="med" len="med"/>
          </a:ln>
        </p:spPr>
      </p:cxnSp>
      <p:grpSp>
        <p:nvGrpSpPr>
          <p:cNvPr id="13" name="Group 12"/>
          <p:cNvGrpSpPr>
            <a:grpSpLocks/>
          </p:cNvGrpSpPr>
          <p:nvPr/>
        </p:nvGrpSpPr>
        <p:grpSpPr bwMode="auto">
          <a:xfrm>
            <a:off x="509588" y="3228975"/>
            <a:ext cx="4899025" cy="3475038"/>
            <a:chOff x="510042" y="3229352"/>
            <a:chExt cx="4898970" cy="3475236"/>
          </a:xfrm>
        </p:grpSpPr>
        <p:sp>
          <p:nvSpPr>
            <p:cNvPr id="2" name="TextBox 1"/>
            <p:cNvSpPr txBox="1"/>
            <p:nvPr/>
          </p:nvSpPr>
          <p:spPr>
            <a:xfrm>
              <a:off x="510042" y="3658001"/>
              <a:ext cx="4898970" cy="3046587"/>
            </a:xfrm>
            <a:prstGeom prst="rect">
              <a:avLst/>
            </a:prstGeom>
            <a:noFill/>
            <a:ln w="25400">
              <a:solidFill>
                <a:schemeClr val="tx1"/>
              </a:solidFill>
            </a:ln>
          </p:spPr>
          <p:txBody>
            <a:bodyPr wrap="none">
              <a:spAutoFit/>
            </a:bodyPr>
            <a:lstStyle/>
            <a:p>
              <a:pPr>
                <a:defRPr/>
              </a:pPr>
              <a:r>
                <a:rPr lang="en-US" sz="2400" dirty="0">
                  <a:latin typeface="+mn-lt"/>
                </a:rPr>
                <a:t>Sales</a:t>
              </a:r>
            </a:p>
            <a:p>
              <a:pPr marL="342900" indent="-342900">
                <a:buFontTx/>
                <a:buChar char="-"/>
                <a:defRPr/>
              </a:pPr>
              <a:r>
                <a:rPr lang="en-US" sz="2400" dirty="0">
                  <a:latin typeface="+mn-lt"/>
                </a:rPr>
                <a:t>Cost of Goods sold</a:t>
              </a:r>
            </a:p>
            <a:p>
              <a:pPr>
                <a:defRPr/>
              </a:pPr>
              <a:r>
                <a:rPr lang="en-US" sz="2400" dirty="0">
                  <a:latin typeface="+mn-lt"/>
                </a:rPr>
                <a:t>Gross Profit</a:t>
              </a:r>
            </a:p>
            <a:p>
              <a:pPr marL="342900" indent="-342900">
                <a:buFontTx/>
                <a:buChar char="-"/>
                <a:defRPr/>
              </a:pPr>
              <a:r>
                <a:rPr lang="en-US" sz="2400" dirty="0">
                  <a:latin typeface="+mn-lt"/>
                </a:rPr>
                <a:t>Operating Expenses</a:t>
              </a:r>
            </a:p>
            <a:p>
              <a:pPr>
                <a:defRPr/>
              </a:pPr>
              <a:r>
                <a:rPr lang="en-US" sz="2400" dirty="0">
                  <a:latin typeface="+mn-lt"/>
                </a:rPr>
                <a:t>Income from Continuing Operations</a:t>
              </a:r>
            </a:p>
            <a:p>
              <a:pPr marL="342900" indent="-342900">
                <a:buFontTx/>
                <a:buChar char="-"/>
                <a:defRPr/>
              </a:pPr>
              <a:r>
                <a:rPr lang="en-US" sz="2400" dirty="0">
                  <a:latin typeface="+mn-lt"/>
                </a:rPr>
                <a:t>Extraordinary Items</a:t>
              </a:r>
            </a:p>
            <a:p>
              <a:pPr marL="342900" indent="-342900">
                <a:buFontTx/>
                <a:buChar char="-"/>
                <a:defRPr/>
              </a:pPr>
              <a:r>
                <a:rPr lang="en-US" sz="2400" dirty="0">
                  <a:latin typeface="+mn-lt"/>
                </a:rPr>
                <a:t>Discontinued Operations</a:t>
              </a:r>
            </a:p>
            <a:p>
              <a:pPr>
                <a:defRPr/>
              </a:pPr>
              <a:r>
                <a:rPr lang="en-US" sz="2400" dirty="0">
                  <a:latin typeface="+mn-lt"/>
                </a:rPr>
                <a:t>Net Income</a:t>
              </a:r>
            </a:p>
          </p:txBody>
        </p:sp>
        <p:sp>
          <p:nvSpPr>
            <p:cNvPr id="12" name="TextBox 11"/>
            <p:cNvSpPr txBox="1"/>
            <p:nvPr/>
          </p:nvSpPr>
          <p:spPr>
            <a:xfrm>
              <a:off x="1619692" y="3229352"/>
              <a:ext cx="2571721" cy="461989"/>
            </a:xfrm>
            <a:prstGeom prst="rect">
              <a:avLst/>
            </a:prstGeom>
            <a:noFill/>
          </p:spPr>
          <p:txBody>
            <a:bodyPr wrap="none">
              <a:spAutoFit/>
            </a:bodyPr>
            <a:lstStyle/>
            <a:p>
              <a:pPr algn="ctr">
                <a:defRPr/>
              </a:pPr>
              <a:r>
                <a:rPr lang="en-US" sz="2400" dirty="0">
                  <a:latin typeface="+mn-lt"/>
                </a:rPr>
                <a:t>Income Statement</a:t>
              </a:r>
            </a:p>
          </p:txBody>
        </p:sp>
      </p:grpSp>
      <p:grpSp>
        <p:nvGrpSpPr>
          <p:cNvPr id="14" name="Group 13"/>
          <p:cNvGrpSpPr>
            <a:grpSpLocks/>
          </p:cNvGrpSpPr>
          <p:nvPr/>
        </p:nvGrpSpPr>
        <p:grpSpPr bwMode="auto">
          <a:xfrm>
            <a:off x="5719763" y="3092450"/>
            <a:ext cx="3271837" cy="1765300"/>
            <a:chOff x="5720192" y="3091822"/>
            <a:chExt cx="3271408" cy="1766107"/>
          </a:xfrm>
        </p:grpSpPr>
        <p:sp>
          <p:nvSpPr>
            <p:cNvPr id="6" name="TextBox 5"/>
            <p:cNvSpPr txBox="1"/>
            <p:nvPr/>
          </p:nvSpPr>
          <p:spPr>
            <a:xfrm>
              <a:off x="5720192" y="3657230"/>
              <a:ext cx="3271408" cy="1200699"/>
            </a:xfrm>
            <a:prstGeom prst="rect">
              <a:avLst/>
            </a:prstGeom>
            <a:noFill/>
            <a:ln w="25400">
              <a:solidFill>
                <a:schemeClr val="tx1"/>
              </a:solidFill>
            </a:ln>
          </p:spPr>
          <p:txBody>
            <a:bodyPr wrap="none">
              <a:spAutoFit/>
            </a:bodyPr>
            <a:lstStyle/>
            <a:p>
              <a:pPr>
                <a:defRPr/>
              </a:pPr>
              <a:r>
                <a:rPr lang="en-US" sz="2400" dirty="0">
                  <a:latin typeface="+mn-lt"/>
                </a:rPr>
                <a:t>Net Income</a:t>
              </a:r>
            </a:p>
            <a:p>
              <a:pPr>
                <a:defRPr/>
              </a:pPr>
              <a:r>
                <a:rPr lang="en-US" sz="2400" dirty="0">
                  <a:latin typeface="+mn-lt"/>
                </a:rPr>
                <a:t>+/- OCI Items</a:t>
              </a:r>
            </a:p>
            <a:p>
              <a:pPr>
                <a:defRPr/>
              </a:pPr>
              <a:r>
                <a:rPr lang="en-US" sz="2400" dirty="0">
                  <a:latin typeface="+mn-lt"/>
                </a:rPr>
                <a:t>Comprehensive Income</a:t>
              </a:r>
            </a:p>
          </p:txBody>
        </p:sp>
        <p:sp>
          <p:nvSpPr>
            <p:cNvPr id="15" name="TextBox 14"/>
            <p:cNvSpPr txBox="1"/>
            <p:nvPr/>
          </p:nvSpPr>
          <p:spPr>
            <a:xfrm>
              <a:off x="5720192" y="3091822"/>
              <a:ext cx="3271408" cy="611467"/>
            </a:xfrm>
            <a:prstGeom prst="rect">
              <a:avLst/>
            </a:prstGeom>
            <a:noFill/>
          </p:spPr>
          <p:txBody>
            <a:bodyPr wrap="none">
              <a:spAutoFit/>
            </a:bodyPr>
            <a:lstStyle/>
            <a:p>
              <a:pPr algn="ctr">
                <a:lnSpc>
                  <a:spcPts val="2000"/>
                </a:lnSpc>
                <a:defRPr/>
              </a:pPr>
              <a:r>
                <a:rPr lang="en-US" sz="2400" dirty="0">
                  <a:latin typeface="+mn-lt"/>
                </a:rPr>
                <a:t>Statement of </a:t>
              </a:r>
            </a:p>
            <a:p>
              <a:pPr algn="ctr">
                <a:lnSpc>
                  <a:spcPts val="2000"/>
                </a:lnSpc>
                <a:defRPr/>
              </a:pPr>
              <a:r>
                <a:rPr lang="en-US" sz="2400" dirty="0">
                  <a:latin typeface="+mn-lt"/>
                </a:rPr>
                <a:t>Comprehensive Income</a:t>
              </a: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animEffect transition="in" filter="wipe(left)">
                                      <p:cBhvr>
                                        <p:cTn id="7" dur="500"/>
                                        <p:tgtEl>
                                          <p:spTgt spid="1945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9459">
                                            <p:txEl>
                                              <p:pRg st="2" end="2"/>
                                            </p:txEl>
                                          </p:spTgt>
                                        </p:tgtEl>
                                        <p:attrNameLst>
                                          <p:attrName>style.visibility</p:attrName>
                                        </p:attrNameLst>
                                      </p:cBhvr>
                                      <p:to>
                                        <p:strVal val="visible"/>
                                      </p:to>
                                    </p:set>
                                    <p:animEffect transition="in" filter="wipe(left)">
                                      <p:cBhvr>
                                        <p:cTn id="12" dur="500"/>
                                        <p:tgtEl>
                                          <p:spTgt spid="1945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fltVal val="0"/>
                                          </p:val>
                                        </p:tav>
                                        <p:tav tm="100000">
                                          <p:val>
                                            <p:strVal val="#ppt_w"/>
                                          </p:val>
                                        </p:tav>
                                      </p:tavLst>
                                    </p:anim>
                                    <p:anim calcmode="lin" valueType="num">
                                      <p:cBhvr>
                                        <p:cTn id="18" dur="500" fill="hold"/>
                                        <p:tgtEl>
                                          <p:spTgt spid="13"/>
                                        </p:tgtEl>
                                        <p:attrNameLst>
                                          <p:attrName>ppt_h</p:attrName>
                                        </p:attrNameLst>
                                      </p:cBhvr>
                                      <p:tavLst>
                                        <p:tav tm="0">
                                          <p:val>
                                            <p:fltVal val="0"/>
                                          </p:val>
                                        </p:tav>
                                        <p:tav tm="100000">
                                          <p:val>
                                            <p:strVal val="#ppt_h"/>
                                          </p:val>
                                        </p:tav>
                                      </p:tavLst>
                                    </p:anim>
                                    <p:animEffect transition="in" filter="fade">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down)">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Effect transition="in" filter="fade">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7" name="Rectangle 5"/>
          <p:cNvSpPr>
            <a:spLocks noGrp="1" noChangeArrowheads="1"/>
          </p:cNvSpPr>
          <p:nvPr>
            <p:ph type="sldNum" sz="quarter" idx="10"/>
          </p:nvPr>
        </p:nvSpPr>
        <p:spPr>
          <a:noFill/>
        </p:spPr>
        <p:txBody>
          <a:bodyPr/>
          <a:lstStyle/>
          <a:p>
            <a:r>
              <a:rPr lang="en-US" altLang="zh-CN" smtClean="0">
                <a:ea typeface="宋体" pitchFamily="2" charset="-122"/>
              </a:rPr>
              <a:t>12-</a:t>
            </a:r>
            <a:fld id="{30943551-7FE2-48D7-8D8A-C29644F0AC97}" type="slidenum">
              <a:rPr lang="en-US" altLang="zh-CN" smtClean="0">
                <a:ea typeface="宋体" pitchFamily="2" charset="-122"/>
              </a:rPr>
              <a:pPr/>
              <a:t>3</a:t>
            </a:fld>
            <a:endParaRPr lang="en-US" altLang="zh-CN" smtClean="0">
              <a:ea typeface="宋体" pitchFamily="2" charset="-122"/>
            </a:endParaRPr>
          </a:p>
        </p:txBody>
      </p:sp>
      <p:sp>
        <p:nvSpPr>
          <p:cNvPr id="4098"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General Overview</a:t>
            </a:r>
          </a:p>
        </p:txBody>
      </p:sp>
      <p:sp>
        <p:nvSpPr>
          <p:cNvPr id="4099" name="Rectangle 3"/>
          <p:cNvSpPr>
            <a:spLocks noGrp="1" noChangeArrowheads="1"/>
          </p:cNvSpPr>
          <p:nvPr>
            <p:ph idx="1"/>
          </p:nvPr>
        </p:nvSpPr>
        <p:spPr/>
        <p:txBody>
          <a:bodyPr/>
          <a:lstStyle/>
          <a:p>
            <a:pPr marL="457200" indent="-457200" eaLnBrk="1" hangingPunct="1">
              <a:defRPr/>
            </a:pPr>
            <a:r>
              <a:rPr lang="en-GB" dirty="0" smtClean="0"/>
              <a:t>Accountants preparing financial statements for multinationals must consider: </a:t>
            </a:r>
          </a:p>
          <a:p>
            <a:pPr lvl="1" eaLnBrk="1" hangingPunct="1">
              <a:defRPr/>
            </a:pPr>
            <a:r>
              <a:rPr lang="en-GB" dirty="0" smtClean="0"/>
              <a:t>Differences in accounting standards across countries and jurisdictions </a:t>
            </a:r>
          </a:p>
          <a:p>
            <a:pPr lvl="1" eaLnBrk="1" hangingPunct="1">
              <a:defRPr/>
            </a:pPr>
            <a:r>
              <a:rPr lang="en-GB" dirty="0" smtClean="0"/>
              <a:t>Differences in currencies used to measure the foreign entity’s operations</a:t>
            </a:r>
          </a:p>
          <a:p>
            <a:pPr marL="571500" indent="-571500" eaLnBrk="1" hangingPunct="1">
              <a:defRPr/>
            </a:pPr>
            <a:endParaRPr lang="en-GB" dirty="0" smtClean="0"/>
          </a:p>
          <a:p>
            <a:pPr marL="571500" indent="-571500" eaLnBrk="1" hangingPunct="1">
              <a:defRPr/>
            </a:pPr>
            <a:endParaRPr lang="en-GB"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wipe(left)">
                                      <p:cBhvr>
                                        <p:cTn id="7" dur="500"/>
                                        <p:tgtEl>
                                          <p:spTgt spid="40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9">
                                            <p:txEl>
                                              <p:pRg st="2" end="2"/>
                                            </p:txEl>
                                          </p:spTgt>
                                        </p:tgtEl>
                                        <p:attrNameLst>
                                          <p:attrName>style.visibility</p:attrName>
                                        </p:attrNameLst>
                                      </p:cBhvr>
                                      <p:to>
                                        <p:strVal val="visible"/>
                                      </p:to>
                                    </p:set>
                                    <p:animEffect transition="in" filter="wipe(left)">
                                      <p:cBhvr>
                                        <p:cTn id="12"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5"/>
          <p:cNvSpPr>
            <a:spLocks noGrp="1" noChangeArrowheads="1"/>
          </p:cNvSpPr>
          <p:nvPr>
            <p:ph type="sldNum" sz="quarter" idx="10"/>
          </p:nvPr>
        </p:nvSpPr>
        <p:spPr>
          <a:noFill/>
        </p:spPr>
        <p:txBody>
          <a:bodyPr/>
          <a:lstStyle/>
          <a:p>
            <a:r>
              <a:rPr lang="en-US" altLang="zh-CN" smtClean="0">
                <a:ea typeface="宋体" pitchFamily="2" charset="-122"/>
              </a:rPr>
              <a:t>12-</a:t>
            </a:r>
            <a:fld id="{4B81CE14-2E23-4F39-8E81-321B2D310A4A}" type="slidenum">
              <a:rPr lang="en-US" altLang="zh-CN" smtClean="0">
                <a:ea typeface="宋体" pitchFamily="2" charset="-122"/>
              </a:rPr>
              <a:pPr/>
              <a:t>30</a:t>
            </a:fld>
            <a:endParaRPr lang="en-US" altLang="zh-CN" smtClean="0">
              <a:ea typeface="宋体" pitchFamily="2" charset="-122"/>
            </a:endParaRPr>
          </a:p>
        </p:txBody>
      </p:sp>
      <p:sp>
        <p:nvSpPr>
          <p:cNvPr id="19458"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Translation</a:t>
            </a:r>
            <a:endParaRPr lang="en-US" dirty="0" smtClean="0">
              <a:solidFill>
                <a:schemeClr val="tx2">
                  <a:lumMod val="50000"/>
                </a:schemeClr>
              </a:solidFill>
            </a:endParaRPr>
          </a:p>
        </p:txBody>
      </p:sp>
      <p:sp>
        <p:nvSpPr>
          <p:cNvPr id="19459" name="Rectangle 3"/>
          <p:cNvSpPr>
            <a:spLocks noGrp="1" noChangeArrowheads="1"/>
          </p:cNvSpPr>
          <p:nvPr>
            <p:ph idx="1"/>
          </p:nvPr>
        </p:nvSpPr>
        <p:spPr>
          <a:xfrm>
            <a:off x="457200" y="1066800"/>
            <a:ext cx="8686800" cy="5486400"/>
          </a:xfrm>
        </p:spPr>
        <p:txBody>
          <a:bodyPr/>
          <a:lstStyle/>
          <a:p>
            <a:pPr marL="457200" indent="-457200" eaLnBrk="1" hangingPunct="1">
              <a:spcBef>
                <a:spcPts val="600"/>
              </a:spcBef>
            </a:pPr>
            <a:r>
              <a:rPr lang="en-GB" smtClean="0"/>
              <a:t>Financial statement presentation </a:t>
            </a:r>
          </a:p>
          <a:p>
            <a:pPr lvl="1" eaLnBrk="1" hangingPunct="1">
              <a:lnSpc>
                <a:spcPts val="2400"/>
              </a:lnSpc>
              <a:spcBef>
                <a:spcPts val="600"/>
              </a:spcBef>
            </a:pPr>
            <a:r>
              <a:rPr lang="en-GB" sz="2400" smtClean="0"/>
              <a:t>Major items comprising the other comprehensive income:</a:t>
            </a:r>
          </a:p>
          <a:p>
            <a:pPr marL="1371600" lvl="2" indent="-457200" eaLnBrk="1" hangingPunct="1">
              <a:lnSpc>
                <a:spcPts val="2400"/>
              </a:lnSpc>
              <a:spcBef>
                <a:spcPts val="600"/>
              </a:spcBef>
            </a:pPr>
            <a:r>
              <a:rPr lang="en-GB" sz="2200" smtClean="0"/>
              <a:t>Foreign currency translation adjustments</a:t>
            </a:r>
          </a:p>
          <a:p>
            <a:pPr marL="1371600" lvl="2" indent="-457200" eaLnBrk="1" hangingPunct="1">
              <a:lnSpc>
                <a:spcPts val="2400"/>
              </a:lnSpc>
              <a:spcBef>
                <a:spcPts val="600"/>
              </a:spcBef>
            </a:pPr>
            <a:r>
              <a:rPr lang="en-GB" sz="2200" smtClean="0"/>
              <a:t>Unrealized gains/losses on available-for-sale securities </a:t>
            </a:r>
          </a:p>
          <a:p>
            <a:pPr marL="1371600" lvl="2" indent="-457200" eaLnBrk="1" hangingPunct="1">
              <a:lnSpc>
                <a:spcPts val="2400"/>
              </a:lnSpc>
              <a:spcBef>
                <a:spcPts val="600"/>
              </a:spcBef>
            </a:pPr>
            <a:r>
              <a:rPr lang="en-GB" sz="2200" smtClean="0"/>
              <a:t>Revaluation of cash flow hedges</a:t>
            </a:r>
          </a:p>
          <a:p>
            <a:pPr marL="1371600" lvl="2" indent="-457200" eaLnBrk="1" hangingPunct="1">
              <a:lnSpc>
                <a:spcPts val="2400"/>
              </a:lnSpc>
              <a:spcBef>
                <a:spcPts val="600"/>
              </a:spcBef>
            </a:pPr>
            <a:r>
              <a:rPr lang="en-GB" sz="2200" smtClean="0"/>
              <a:t>Adjustments in the minimum pension liability item</a:t>
            </a:r>
          </a:p>
        </p:txBody>
      </p:sp>
      <p:sp>
        <p:nvSpPr>
          <p:cNvPr id="5" name="TextBox 4"/>
          <p:cNvSpPr txBox="1"/>
          <p:nvPr/>
        </p:nvSpPr>
        <p:spPr>
          <a:xfrm>
            <a:off x="509588" y="3657600"/>
            <a:ext cx="4899025" cy="3046413"/>
          </a:xfrm>
          <a:prstGeom prst="rect">
            <a:avLst/>
          </a:prstGeom>
          <a:noFill/>
          <a:ln w="25400">
            <a:solidFill>
              <a:schemeClr val="tx1"/>
            </a:solidFill>
          </a:ln>
        </p:spPr>
        <p:txBody>
          <a:bodyPr wrap="none">
            <a:spAutoFit/>
          </a:bodyPr>
          <a:lstStyle/>
          <a:p>
            <a:pPr>
              <a:defRPr/>
            </a:pPr>
            <a:r>
              <a:rPr lang="en-US" sz="2400" dirty="0">
                <a:latin typeface="+mn-lt"/>
              </a:rPr>
              <a:t>Sales</a:t>
            </a:r>
          </a:p>
          <a:p>
            <a:pPr marL="342900" indent="-342900">
              <a:buFontTx/>
              <a:buChar char="-"/>
              <a:defRPr/>
            </a:pPr>
            <a:r>
              <a:rPr lang="en-US" sz="2400" dirty="0">
                <a:latin typeface="+mn-lt"/>
              </a:rPr>
              <a:t>Cost of Goods sold</a:t>
            </a:r>
          </a:p>
          <a:p>
            <a:pPr>
              <a:defRPr/>
            </a:pPr>
            <a:r>
              <a:rPr lang="en-US" sz="2400" dirty="0">
                <a:latin typeface="+mn-lt"/>
              </a:rPr>
              <a:t>Gross Profit</a:t>
            </a:r>
          </a:p>
          <a:p>
            <a:pPr marL="342900" indent="-342900">
              <a:buFontTx/>
              <a:buChar char="-"/>
              <a:defRPr/>
            </a:pPr>
            <a:r>
              <a:rPr lang="en-US" sz="2400" dirty="0">
                <a:latin typeface="+mn-lt"/>
              </a:rPr>
              <a:t>Operating Expenses</a:t>
            </a:r>
          </a:p>
          <a:p>
            <a:pPr>
              <a:defRPr/>
            </a:pPr>
            <a:r>
              <a:rPr lang="en-US" sz="2400" dirty="0">
                <a:latin typeface="+mn-lt"/>
              </a:rPr>
              <a:t>Income from Continuing Operations</a:t>
            </a:r>
          </a:p>
          <a:p>
            <a:pPr marL="342900" indent="-342900">
              <a:buFontTx/>
              <a:buChar char="-"/>
              <a:defRPr/>
            </a:pPr>
            <a:r>
              <a:rPr lang="en-US" sz="2400" dirty="0">
                <a:latin typeface="+mn-lt"/>
              </a:rPr>
              <a:t>Extraordinary Items</a:t>
            </a:r>
          </a:p>
          <a:p>
            <a:pPr marL="342900" indent="-342900">
              <a:buFontTx/>
              <a:buChar char="-"/>
              <a:defRPr/>
            </a:pPr>
            <a:r>
              <a:rPr lang="en-US" sz="2400" dirty="0">
                <a:latin typeface="+mn-lt"/>
              </a:rPr>
              <a:t>Discontinued Operations</a:t>
            </a:r>
          </a:p>
          <a:p>
            <a:pPr>
              <a:defRPr/>
            </a:pPr>
            <a:r>
              <a:rPr lang="en-US" sz="2400" dirty="0">
                <a:latin typeface="+mn-lt"/>
              </a:rPr>
              <a:t>Net Income</a:t>
            </a:r>
          </a:p>
        </p:txBody>
      </p:sp>
      <p:sp>
        <p:nvSpPr>
          <p:cNvPr id="6" name="TextBox 5"/>
          <p:cNvSpPr txBox="1"/>
          <p:nvPr/>
        </p:nvSpPr>
        <p:spPr>
          <a:xfrm>
            <a:off x="5545138" y="3657600"/>
            <a:ext cx="3271837" cy="1200150"/>
          </a:xfrm>
          <a:prstGeom prst="rect">
            <a:avLst/>
          </a:prstGeom>
          <a:noFill/>
          <a:ln w="25400">
            <a:solidFill>
              <a:schemeClr val="tx1"/>
            </a:solidFill>
          </a:ln>
        </p:spPr>
        <p:txBody>
          <a:bodyPr wrap="none">
            <a:spAutoFit/>
          </a:bodyPr>
          <a:lstStyle/>
          <a:p>
            <a:pPr>
              <a:defRPr/>
            </a:pPr>
            <a:r>
              <a:rPr lang="en-US" sz="2400" dirty="0">
                <a:latin typeface="+mn-lt"/>
              </a:rPr>
              <a:t>Net Income</a:t>
            </a:r>
          </a:p>
          <a:p>
            <a:pPr>
              <a:defRPr/>
            </a:pPr>
            <a:r>
              <a:rPr lang="en-US" sz="2400" dirty="0">
                <a:solidFill>
                  <a:srgbClr val="FF0000"/>
                </a:solidFill>
                <a:latin typeface="+mn-lt"/>
              </a:rPr>
              <a:t>+/- OCI Items</a:t>
            </a:r>
          </a:p>
          <a:p>
            <a:pPr>
              <a:defRPr/>
            </a:pPr>
            <a:r>
              <a:rPr lang="en-US" sz="2400" dirty="0">
                <a:latin typeface="+mn-lt"/>
              </a:rPr>
              <a:t>Comprehensive Income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animEffect transition="in" filter="wipe(left)">
                                      <p:cBhvr>
                                        <p:cTn id="7" dur="500"/>
                                        <p:tgtEl>
                                          <p:spTgt spid="1945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9459">
                                            <p:txEl>
                                              <p:pRg st="2" end="2"/>
                                            </p:txEl>
                                          </p:spTgt>
                                        </p:tgtEl>
                                        <p:attrNameLst>
                                          <p:attrName>style.visibility</p:attrName>
                                        </p:attrNameLst>
                                      </p:cBhvr>
                                      <p:to>
                                        <p:strVal val="visible"/>
                                      </p:to>
                                    </p:set>
                                    <p:animEffect transition="in" filter="wipe(left)">
                                      <p:cBhvr>
                                        <p:cTn id="12" dur="500"/>
                                        <p:tgtEl>
                                          <p:spTgt spid="1945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9459">
                                            <p:txEl>
                                              <p:pRg st="3" end="3"/>
                                            </p:txEl>
                                          </p:spTgt>
                                        </p:tgtEl>
                                        <p:attrNameLst>
                                          <p:attrName>style.visibility</p:attrName>
                                        </p:attrNameLst>
                                      </p:cBhvr>
                                      <p:to>
                                        <p:strVal val="visible"/>
                                      </p:to>
                                    </p:set>
                                    <p:animEffect transition="in" filter="wipe(left)">
                                      <p:cBhvr>
                                        <p:cTn id="17" dur="500"/>
                                        <p:tgtEl>
                                          <p:spTgt spid="1945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9459">
                                            <p:txEl>
                                              <p:pRg st="4" end="4"/>
                                            </p:txEl>
                                          </p:spTgt>
                                        </p:tgtEl>
                                        <p:attrNameLst>
                                          <p:attrName>style.visibility</p:attrName>
                                        </p:attrNameLst>
                                      </p:cBhvr>
                                      <p:to>
                                        <p:strVal val="visible"/>
                                      </p:to>
                                    </p:set>
                                    <p:animEffect transition="in" filter="wipe(left)">
                                      <p:cBhvr>
                                        <p:cTn id="22" dur="500"/>
                                        <p:tgtEl>
                                          <p:spTgt spid="1945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9459">
                                            <p:txEl>
                                              <p:pRg st="5" end="5"/>
                                            </p:txEl>
                                          </p:spTgt>
                                        </p:tgtEl>
                                        <p:attrNameLst>
                                          <p:attrName>style.visibility</p:attrName>
                                        </p:attrNameLst>
                                      </p:cBhvr>
                                      <p:to>
                                        <p:strVal val="visible"/>
                                      </p:to>
                                    </p:set>
                                    <p:animEffect transition="in" filter="wipe(left)">
                                      <p:cBhvr>
                                        <p:cTn id="27" dur="500"/>
                                        <p:tgtEl>
                                          <p:spTgt spid="194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5"/>
          <p:cNvSpPr>
            <a:spLocks noGrp="1" noChangeArrowheads="1"/>
          </p:cNvSpPr>
          <p:nvPr>
            <p:ph type="sldNum" sz="quarter" idx="10"/>
          </p:nvPr>
        </p:nvSpPr>
        <p:spPr>
          <a:noFill/>
        </p:spPr>
        <p:txBody>
          <a:bodyPr/>
          <a:lstStyle/>
          <a:p>
            <a:r>
              <a:rPr lang="en-US" altLang="zh-CN" smtClean="0">
                <a:ea typeface="宋体" pitchFamily="2" charset="-122"/>
              </a:rPr>
              <a:t>12-</a:t>
            </a:r>
            <a:fld id="{74783085-87AF-4F15-B798-86AC9DF41C9D}" type="slidenum">
              <a:rPr lang="en-US" altLang="zh-CN" smtClean="0">
                <a:ea typeface="宋体" pitchFamily="2" charset="-122"/>
              </a:rPr>
              <a:pPr/>
              <a:t>31</a:t>
            </a:fld>
            <a:endParaRPr lang="en-US" altLang="zh-CN" smtClean="0">
              <a:ea typeface="宋体" pitchFamily="2" charset="-122"/>
            </a:endParaRPr>
          </a:p>
        </p:txBody>
      </p:sp>
      <p:sp>
        <p:nvSpPr>
          <p:cNvPr id="21506"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Translation</a:t>
            </a:r>
            <a:endParaRPr lang="en-US" dirty="0" smtClean="0">
              <a:solidFill>
                <a:schemeClr val="tx2">
                  <a:lumMod val="50000"/>
                </a:schemeClr>
              </a:solidFill>
            </a:endParaRPr>
          </a:p>
        </p:txBody>
      </p:sp>
      <p:sp>
        <p:nvSpPr>
          <p:cNvPr id="21507" name="Rectangle 3"/>
          <p:cNvSpPr>
            <a:spLocks noGrp="1" noChangeArrowheads="1"/>
          </p:cNvSpPr>
          <p:nvPr>
            <p:ph idx="1"/>
          </p:nvPr>
        </p:nvSpPr>
        <p:spPr/>
        <p:txBody>
          <a:bodyPr/>
          <a:lstStyle/>
          <a:p>
            <a:pPr marL="457200" indent="-457200" eaLnBrk="1" hangingPunct="1"/>
            <a:r>
              <a:rPr lang="en-GB" smtClean="0"/>
              <a:t>Each period’s other comprehensive income (OCI) is closed to accumulated other comprehensive income (AOCI)</a:t>
            </a:r>
          </a:p>
          <a:p>
            <a:pPr marL="457200" indent="-457200" eaLnBrk="1" hangingPunct="1"/>
            <a:r>
              <a:rPr lang="en-GB" smtClean="0"/>
              <a:t>An appropriate title, such as “Accumulated Other Comprehensive Income,” is used to describe this stockholders’ equity item</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Effect transition="in" filter="wipe(left)">
                                      <p:cBhvr>
                                        <p:cTn id="7" dur="500"/>
                                        <p:tgtEl>
                                          <p:spTgt spid="215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5"/>
          <p:cNvSpPr>
            <a:spLocks noGrp="1" noChangeArrowheads="1"/>
          </p:cNvSpPr>
          <p:nvPr>
            <p:ph type="sldNum" sz="quarter" idx="10"/>
          </p:nvPr>
        </p:nvSpPr>
        <p:spPr>
          <a:noFill/>
        </p:spPr>
        <p:txBody>
          <a:bodyPr/>
          <a:lstStyle/>
          <a:p>
            <a:r>
              <a:rPr lang="en-US" altLang="zh-CN" smtClean="0">
                <a:ea typeface="宋体" pitchFamily="2" charset="-122"/>
              </a:rPr>
              <a:t>12-</a:t>
            </a:r>
            <a:fld id="{22A522BB-A05C-4266-AE64-CD3033F5F0B8}" type="slidenum">
              <a:rPr lang="en-US" altLang="zh-CN" smtClean="0">
                <a:ea typeface="宋体" pitchFamily="2" charset="-122"/>
              </a:rPr>
              <a:pPr/>
              <a:t>32</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#4</a:t>
            </a:r>
            <a:endParaRPr lang="en-US" dirty="0">
              <a:solidFill>
                <a:schemeClr val="tx2">
                  <a:lumMod val="50000"/>
                </a:schemeClr>
              </a:solidFill>
            </a:endParaRPr>
          </a:p>
        </p:txBody>
      </p:sp>
      <p:sp>
        <p:nvSpPr>
          <p:cNvPr id="5" name="Rectangle 3"/>
          <p:cNvSpPr txBox="1">
            <a:spLocks noChangeArrowheads="1"/>
          </p:cNvSpPr>
          <p:nvPr/>
        </p:nvSpPr>
        <p:spPr>
          <a:xfrm>
            <a:off x="1219200" y="1524000"/>
            <a:ext cx="7162800" cy="46482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Which of the following statements is false?</a:t>
            </a:r>
          </a:p>
          <a:p>
            <a:pPr marL="914400" lvl="1" indent="-457200">
              <a:lnSpc>
                <a:spcPts val="3000"/>
              </a:lnSpc>
              <a:spcBef>
                <a:spcPts val="600"/>
              </a:spcBef>
              <a:buSzPct val="80000"/>
              <a:buFont typeface="Wingdings" pitchFamily="2" charset="2"/>
              <a:buNone/>
              <a:defRPr/>
            </a:pPr>
            <a:r>
              <a:rPr lang="en-US" sz="2800" dirty="0"/>
              <a:t>a.	Income statement items are generally translated at the average rate for the year.</a:t>
            </a:r>
          </a:p>
          <a:p>
            <a:pPr marL="914400" lvl="1" indent="-457200">
              <a:lnSpc>
                <a:spcPts val="3000"/>
              </a:lnSpc>
              <a:spcBef>
                <a:spcPts val="600"/>
              </a:spcBef>
              <a:buSzPct val="80000"/>
              <a:buFont typeface="Wingdings" pitchFamily="2" charset="2"/>
              <a:buNone/>
              <a:defRPr/>
            </a:pPr>
            <a:r>
              <a:rPr lang="en-US" sz="2800" dirty="0"/>
              <a:t>b.	Assets and liabilities are normally translated at the current rate on the balance sheet date.</a:t>
            </a:r>
          </a:p>
          <a:p>
            <a:pPr marL="914400" lvl="1" indent="-457200">
              <a:lnSpc>
                <a:spcPts val="3000"/>
              </a:lnSpc>
              <a:spcBef>
                <a:spcPts val="600"/>
              </a:spcBef>
              <a:buSzPct val="80000"/>
              <a:buFont typeface="Wingdings" pitchFamily="2" charset="2"/>
              <a:buNone/>
              <a:defRPr/>
            </a:pPr>
            <a:r>
              <a:rPr lang="en-US" sz="2800" dirty="0"/>
              <a:t>c.	Equity accounts are usually translated at historical rates.</a:t>
            </a:r>
          </a:p>
          <a:p>
            <a:pPr marL="914400" lvl="1" indent="-457200">
              <a:lnSpc>
                <a:spcPts val="3000"/>
              </a:lnSpc>
              <a:spcBef>
                <a:spcPts val="600"/>
              </a:spcBef>
              <a:buSzPct val="80000"/>
              <a:buFont typeface="Wingdings" pitchFamily="2" charset="2"/>
              <a:buNone/>
              <a:defRPr/>
            </a:pPr>
            <a:r>
              <a:rPr lang="en-US" sz="2800" dirty="0"/>
              <a:t>d.	</a:t>
            </a:r>
            <a:r>
              <a:rPr lang="en-GB" sz="2800" dirty="0"/>
              <a:t>After translated all items, the trial balance must balance by definition</a:t>
            </a:r>
            <a:r>
              <a:rPr lang="en-US" sz="2800" dirty="0"/>
              <a:t>.</a:t>
            </a:r>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5"/>
          <p:cNvSpPr>
            <a:spLocks noGrp="1" noChangeArrowheads="1"/>
          </p:cNvSpPr>
          <p:nvPr>
            <p:ph type="sldNum" sz="quarter" idx="10"/>
          </p:nvPr>
        </p:nvSpPr>
        <p:spPr>
          <a:noFill/>
        </p:spPr>
        <p:txBody>
          <a:bodyPr/>
          <a:lstStyle/>
          <a:p>
            <a:r>
              <a:rPr lang="en-US" altLang="zh-CN" smtClean="0">
                <a:ea typeface="宋体" pitchFamily="2" charset="-122"/>
              </a:rPr>
              <a:t>12-</a:t>
            </a:r>
            <a:fld id="{6F620375-B83B-4993-93AA-467CD96B095B}" type="slidenum">
              <a:rPr lang="en-US" altLang="zh-CN" smtClean="0">
                <a:ea typeface="宋体" pitchFamily="2" charset="-122"/>
              </a:rPr>
              <a:pPr/>
              <a:t>33</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5</a:t>
            </a:r>
            <a:endParaRPr lang="en-US" dirty="0">
              <a:solidFill>
                <a:schemeClr val="tx2">
                  <a:lumMod val="50000"/>
                </a:schemeClr>
              </a:solidFill>
            </a:endParaRPr>
          </a:p>
        </p:txBody>
      </p:sp>
      <p:sp>
        <p:nvSpPr>
          <p:cNvPr id="5" name="Title 5"/>
          <p:cNvSpPr txBox="1">
            <a:spLocks/>
          </p:cNvSpPr>
          <p:nvPr/>
        </p:nvSpPr>
        <p:spPr bwMode="auto">
          <a:xfrm>
            <a:off x="1600200" y="2057400"/>
            <a:ext cx="60960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Prepare consolidated financial statements including a foreign subsidiary after translation.</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5"/>
          <p:cNvSpPr>
            <a:spLocks noGrp="1" noChangeArrowheads="1"/>
          </p:cNvSpPr>
          <p:nvPr>
            <p:ph type="sldNum" sz="quarter" idx="10"/>
          </p:nvPr>
        </p:nvSpPr>
        <p:spPr>
          <a:noFill/>
        </p:spPr>
        <p:txBody>
          <a:bodyPr/>
          <a:lstStyle/>
          <a:p>
            <a:r>
              <a:rPr lang="en-US" altLang="zh-CN" smtClean="0">
                <a:ea typeface="宋体" pitchFamily="2" charset="-122"/>
              </a:rPr>
              <a:t>12-</a:t>
            </a:r>
            <a:fld id="{305E1FBC-A708-4E9E-B454-8291629FE6DA}" type="slidenum">
              <a:rPr lang="en-US" altLang="zh-CN" smtClean="0">
                <a:ea typeface="宋体" pitchFamily="2" charset="-122"/>
              </a:rPr>
              <a:pPr/>
              <a:t>34</a:t>
            </a:fld>
            <a:endParaRPr lang="en-US" altLang="zh-CN" smtClean="0">
              <a:ea typeface="宋体" pitchFamily="2" charset="-122"/>
            </a:endParaRPr>
          </a:p>
        </p:txBody>
      </p:sp>
      <p:sp>
        <p:nvSpPr>
          <p:cNvPr id="5" name="Title 4"/>
          <p:cNvSpPr>
            <a:spLocks noGrp="1"/>
          </p:cNvSpPr>
          <p:nvPr>
            <p:ph type="title"/>
          </p:nvPr>
        </p:nvSpPr>
        <p:spPr>
          <a:xfrm>
            <a:off x="1143000" y="0"/>
            <a:ext cx="8001000" cy="838200"/>
          </a:xfrm>
        </p:spPr>
        <p:txBody>
          <a:bodyPr/>
          <a:lstStyle/>
          <a:p>
            <a:pPr eaLnBrk="1" hangingPunct="1">
              <a:defRPr/>
            </a:pPr>
            <a:r>
              <a:rPr lang="en-US" i="1" dirty="0" smtClean="0">
                <a:solidFill>
                  <a:schemeClr val="tx1"/>
                </a:solidFill>
              </a:rPr>
              <a:t>Group Exercise 1</a:t>
            </a:r>
            <a:r>
              <a:rPr lang="en-US" dirty="0" smtClean="0">
                <a:solidFill>
                  <a:schemeClr val="tx1"/>
                </a:solidFill>
              </a:rPr>
              <a:t>:  Translation</a:t>
            </a:r>
            <a:endParaRPr lang="en-US" dirty="0">
              <a:solidFill>
                <a:schemeClr val="tx2">
                  <a:lumMod val="50000"/>
                </a:schemeClr>
              </a:solidFill>
            </a:endParaRPr>
          </a:p>
        </p:txBody>
      </p:sp>
      <p:sp>
        <p:nvSpPr>
          <p:cNvPr id="6" name="Content Placeholder 5"/>
          <p:cNvSpPr>
            <a:spLocks noGrp="1"/>
          </p:cNvSpPr>
          <p:nvPr>
            <p:ph idx="1"/>
          </p:nvPr>
        </p:nvSpPr>
        <p:spPr>
          <a:xfrm>
            <a:off x="533400" y="1066800"/>
            <a:ext cx="8382000" cy="4495800"/>
          </a:xfrm>
          <a:solidFill>
            <a:schemeClr val="bg1">
              <a:lumMod val="85000"/>
            </a:schemeClr>
          </a:solidFill>
        </p:spPr>
        <p:txBody>
          <a:bodyPr/>
          <a:lstStyle/>
          <a:p>
            <a:pPr eaLnBrk="1" hangingPunct="1">
              <a:lnSpc>
                <a:spcPts val="2800"/>
              </a:lnSpc>
              <a:spcBef>
                <a:spcPts val="600"/>
              </a:spcBef>
              <a:defRPr/>
            </a:pPr>
            <a:r>
              <a:rPr lang="en-US" sz="2800" dirty="0"/>
              <a:t>On 1/2/X7, Padre Corp. (a U.S. based company) formed a new subsidiary in Honduras, </a:t>
            </a:r>
            <a:r>
              <a:rPr lang="en-US" sz="2800" dirty="0" err="1"/>
              <a:t>Sucursal</a:t>
            </a:r>
            <a:r>
              <a:rPr lang="en-US" sz="2800" dirty="0"/>
              <a:t> Inc., with an initial investment of 150,000 Honduras Lempiras (HNL).</a:t>
            </a:r>
          </a:p>
          <a:p>
            <a:pPr eaLnBrk="1" hangingPunct="1">
              <a:lnSpc>
                <a:spcPts val="2800"/>
              </a:lnSpc>
              <a:spcBef>
                <a:spcPts val="600"/>
              </a:spcBef>
              <a:defRPr/>
            </a:pPr>
            <a:r>
              <a:rPr lang="en-US" sz="2800" dirty="0"/>
              <a:t>Assume </a:t>
            </a:r>
            <a:r>
              <a:rPr lang="en-US" sz="2800" dirty="0" err="1"/>
              <a:t>Sucursal</a:t>
            </a:r>
            <a:r>
              <a:rPr lang="en-US" sz="2800" dirty="0"/>
              <a:t>:</a:t>
            </a:r>
          </a:p>
          <a:p>
            <a:pPr lvl="1" eaLnBrk="1" hangingPunct="1">
              <a:lnSpc>
                <a:spcPts val="2800"/>
              </a:lnSpc>
              <a:spcBef>
                <a:spcPts val="600"/>
              </a:spcBef>
              <a:defRPr/>
            </a:pPr>
            <a:r>
              <a:rPr lang="en-US" dirty="0"/>
              <a:t>Purchases inventory evenly throughout 20X7. The ending inventory is purchased 11/30/X7.</a:t>
            </a:r>
          </a:p>
          <a:p>
            <a:pPr lvl="1" eaLnBrk="1" hangingPunct="1">
              <a:lnSpc>
                <a:spcPts val="2800"/>
              </a:lnSpc>
              <a:spcBef>
                <a:spcPts val="600"/>
              </a:spcBef>
              <a:defRPr/>
            </a:pPr>
            <a:r>
              <a:rPr lang="en-US" dirty="0"/>
              <a:t>Uses straight-line depreciation on fixed assets.</a:t>
            </a:r>
          </a:p>
          <a:p>
            <a:pPr lvl="1" eaLnBrk="1" hangingPunct="1">
              <a:lnSpc>
                <a:spcPts val="2800"/>
              </a:lnSpc>
              <a:spcBef>
                <a:spcPts val="600"/>
              </a:spcBef>
              <a:defRPr/>
            </a:pPr>
            <a:r>
              <a:rPr lang="en-US" dirty="0"/>
              <a:t>Declares and pays dividends on 11/30/X7.</a:t>
            </a:r>
          </a:p>
          <a:p>
            <a:pPr lvl="1" eaLnBrk="1" hangingPunct="1">
              <a:lnSpc>
                <a:spcPts val="2800"/>
              </a:lnSpc>
              <a:spcBef>
                <a:spcPts val="600"/>
              </a:spcBef>
              <a:defRPr/>
            </a:pPr>
            <a:r>
              <a:rPr lang="en-US" dirty="0"/>
              <a:t>Purchased the fixed assets on 4/1/X7.</a:t>
            </a:r>
          </a:p>
          <a:p>
            <a:pPr lvl="1" eaLnBrk="1" hangingPunct="1">
              <a:lnSpc>
                <a:spcPts val="2800"/>
              </a:lnSpc>
              <a:spcBef>
                <a:spcPts val="600"/>
              </a:spcBef>
              <a:defRPr/>
            </a:pPr>
            <a:r>
              <a:rPr lang="en-US" dirty="0" smtClean="0"/>
              <a:t>Uses </a:t>
            </a:r>
            <a:r>
              <a:rPr lang="en-US" dirty="0"/>
              <a:t>Lempiras as the functional currency.</a:t>
            </a:r>
          </a:p>
          <a:p>
            <a:pPr marL="457200" indent="-457200" eaLnBrk="1" hangingPunct="1">
              <a:lnSpc>
                <a:spcPts val="2800"/>
              </a:lnSpc>
              <a:spcBef>
                <a:spcPts val="600"/>
              </a:spcBef>
              <a:buFont typeface="Wingdings" pitchFamily="2" charset="2"/>
              <a:buNone/>
              <a:defRPr/>
            </a:pPr>
            <a:r>
              <a:rPr lang="en-US" sz="2400" dirty="0" smtClean="0"/>
              <a:t>REQUIRED</a:t>
            </a:r>
            <a:endParaRPr lang="en-US" sz="2400" b="0" dirty="0"/>
          </a:p>
          <a:p>
            <a:pPr marL="457200" indent="0" eaLnBrk="1" hangingPunct="1">
              <a:lnSpc>
                <a:spcPts val="2800"/>
              </a:lnSpc>
              <a:spcBef>
                <a:spcPts val="600"/>
              </a:spcBef>
              <a:buClr>
                <a:schemeClr val="tx1"/>
              </a:buClr>
              <a:buFont typeface="Wingdings" pitchFamily="2" charset="2"/>
              <a:buNone/>
              <a:defRPr/>
            </a:pPr>
            <a:r>
              <a:rPr lang="en-US" sz="2400" b="0" dirty="0"/>
              <a:t>Prepare a schedule to </a:t>
            </a:r>
            <a:r>
              <a:rPr lang="en-US" sz="2400" b="0" dirty="0" smtClean="0"/>
              <a:t>translate </a:t>
            </a:r>
            <a:r>
              <a:rPr lang="en-US" sz="2400" b="0" dirty="0" err="1"/>
              <a:t>Sucursal’s</a:t>
            </a:r>
            <a:r>
              <a:rPr lang="en-US" sz="2400" b="0" dirty="0"/>
              <a:t> financial statements on 12/31/X7 to U.S. </a:t>
            </a:r>
            <a:r>
              <a:rPr lang="en-US" sz="2400" b="0" dirty="0" smtClean="0"/>
              <a:t>dollars.</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left)">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ipe(left)">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wipe(left)">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wipe(left)">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wipe(left)">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74" name="Rectangle 5"/>
          <p:cNvSpPr>
            <a:spLocks noGrp="1" noChangeArrowheads="1"/>
          </p:cNvSpPr>
          <p:nvPr>
            <p:ph type="sldNum" sz="quarter" idx="10"/>
          </p:nvPr>
        </p:nvSpPr>
        <p:spPr>
          <a:noFill/>
        </p:spPr>
        <p:txBody>
          <a:bodyPr/>
          <a:lstStyle/>
          <a:p>
            <a:r>
              <a:rPr lang="en-US" altLang="zh-CN" smtClean="0">
                <a:ea typeface="宋体" pitchFamily="2" charset="-122"/>
              </a:rPr>
              <a:t>12-</a:t>
            </a:r>
            <a:fld id="{9CCFE232-CFA0-4A9B-862B-9CF7977588C3}" type="slidenum">
              <a:rPr lang="en-US" altLang="zh-CN" smtClean="0">
                <a:ea typeface="宋体" pitchFamily="2" charset="-122"/>
              </a:rPr>
              <a:pPr/>
              <a:t>35</a:t>
            </a:fld>
            <a:endParaRPr lang="en-US" altLang="zh-CN" smtClean="0">
              <a:ea typeface="宋体" pitchFamily="2" charset="-122"/>
            </a:endParaRPr>
          </a:p>
        </p:txBody>
      </p:sp>
      <p:sp>
        <p:nvSpPr>
          <p:cNvPr id="5" name="Title 4"/>
          <p:cNvSpPr>
            <a:spLocks noGrp="1"/>
          </p:cNvSpPr>
          <p:nvPr>
            <p:ph type="title"/>
          </p:nvPr>
        </p:nvSpPr>
        <p:spPr/>
        <p:txBody>
          <a:bodyPr/>
          <a:lstStyle/>
          <a:p>
            <a:pPr eaLnBrk="1" hangingPunct="1">
              <a:defRPr/>
            </a:pPr>
            <a:r>
              <a:rPr lang="en-US" i="1" dirty="0">
                <a:solidFill>
                  <a:schemeClr val="tx1"/>
                </a:solidFill>
              </a:rPr>
              <a:t>Group Exercise 1</a:t>
            </a:r>
            <a:r>
              <a:rPr lang="en-US" dirty="0">
                <a:solidFill>
                  <a:schemeClr val="tx1"/>
                </a:solidFill>
              </a:rPr>
              <a:t>:  Translation</a:t>
            </a:r>
          </a:p>
        </p:txBody>
      </p:sp>
      <p:graphicFrame>
        <p:nvGraphicFramePr>
          <p:cNvPr id="65572" name="Object 36"/>
          <p:cNvGraphicFramePr>
            <a:graphicFrameLocks noChangeAspect="1"/>
          </p:cNvGraphicFramePr>
          <p:nvPr/>
        </p:nvGraphicFramePr>
        <p:xfrm>
          <a:off x="609600" y="957263"/>
          <a:ext cx="6019800" cy="5805487"/>
        </p:xfrm>
        <a:graphic>
          <a:graphicData uri="http://schemas.openxmlformats.org/presentationml/2006/ole">
            <p:oleObj spid="_x0000_s65572" name="Worksheet" r:id="rId3" imgW="6867485" imgH="6124643" progId="Excel.Sheet.12">
              <p:embed/>
            </p:oleObj>
          </a:graphicData>
        </a:graphic>
      </p:graphicFrame>
      <p:graphicFrame>
        <p:nvGraphicFramePr>
          <p:cNvPr id="65573" name="Object 37"/>
          <p:cNvGraphicFramePr>
            <a:graphicFrameLocks noChangeAspect="1"/>
          </p:cNvGraphicFramePr>
          <p:nvPr/>
        </p:nvGraphicFramePr>
        <p:xfrm>
          <a:off x="6858000" y="993775"/>
          <a:ext cx="2095500" cy="1749425"/>
        </p:xfrm>
        <a:graphic>
          <a:graphicData uri="http://schemas.openxmlformats.org/presentationml/2006/ole">
            <p:oleObj spid="_x0000_s65573" name="Worksheet" r:id="rId4" imgW="2248027" imgH="1771785" progId="Excel.Sheet.12">
              <p:embed/>
            </p:oleObj>
          </a:graphicData>
        </a:graphic>
      </p:graphicFrame>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5"/>
          <p:cNvSpPr>
            <a:spLocks noGrp="1" noChangeArrowheads="1"/>
          </p:cNvSpPr>
          <p:nvPr>
            <p:ph type="sldNum" sz="quarter" idx="10"/>
          </p:nvPr>
        </p:nvSpPr>
        <p:spPr>
          <a:noFill/>
        </p:spPr>
        <p:txBody>
          <a:bodyPr/>
          <a:lstStyle/>
          <a:p>
            <a:r>
              <a:rPr lang="en-US" altLang="zh-CN" smtClean="0">
                <a:ea typeface="宋体" pitchFamily="2" charset="-122"/>
              </a:rPr>
              <a:t>12-</a:t>
            </a:r>
            <a:fld id="{5B62DC85-53D5-445D-9C38-B524E6631F5E}" type="slidenum">
              <a:rPr lang="en-US" altLang="zh-CN" smtClean="0">
                <a:ea typeface="宋体" pitchFamily="2" charset="-122"/>
              </a:rPr>
              <a:pPr/>
              <a:t>36</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6</a:t>
            </a:r>
            <a:endParaRPr lang="en-US" dirty="0">
              <a:solidFill>
                <a:schemeClr val="tx2">
                  <a:lumMod val="50000"/>
                </a:schemeClr>
              </a:solidFill>
            </a:endParaRPr>
          </a:p>
        </p:txBody>
      </p:sp>
      <p:sp>
        <p:nvSpPr>
          <p:cNvPr id="5" name="Title 5"/>
          <p:cNvSpPr txBox="1">
            <a:spLocks/>
          </p:cNvSpPr>
          <p:nvPr/>
        </p:nvSpPr>
        <p:spPr bwMode="auto">
          <a:xfrm>
            <a:off x="1600200" y="2057400"/>
            <a:ext cx="60960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Make calculations and remeasure financial statements of a foreign subsidiary.</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5"/>
          <p:cNvSpPr>
            <a:spLocks noGrp="1" noChangeArrowheads="1"/>
          </p:cNvSpPr>
          <p:nvPr>
            <p:ph type="sldNum" sz="quarter" idx="10"/>
          </p:nvPr>
        </p:nvSpPr>
        <p:spPr>
          <a:noFill/>
        </p:spPr>
        <p:txBody>
          <a:bodyPr/>
          <a:lstStyle/>
          <a:p>
            <a:r>
              <a:rPr lang="en-US" altLang="zh-CN" smtClean="0">
                <a:ea typeface="宋体" pitchFamily="2" charset="-122"/>
              </a:rPr>
              <a:t>12-</a:t>
            </a:r>
            <a:fld id="{08E69F4C-5105-474E-BE87-F9215AED39A5}" type="slidenum">
              <a:rPr lang="en-US" altLang="zh-CN" smtClean="0">
                <a:ea typeface="宋体" pitchFamily="2" charset="-122"/>
              </a:rPr>
              <a:pPr/>
              <a:t>37</a:t>
            </a:fld>
            <a:endParaRPr lang="en-US" altLang="zh-CN" smtClean="0">
              <a:ea typeface="宋体" pitchFamily="2" charset="-122"/>
            </a:endParaRPr>
          </a:p>
        </p:txBody>
      </p:sp>
      <p:sp>
        <p:nvSpPr>
          <p:cNvPr id="22530"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Remeasurement</a:t>
            </a:r>
            <a:endParaRPr lang="en-US" dirty="0" smtClean="0">
              <a:solidFill>
                <a:schemeClr val="tx2">
                  <a:lumMod val="50000"/>
                </a:schemeClr>
              </a:solidFill>
            </a:endParaRPr>
          </a:p>
        </p:txBody>
      </p:sp>
      <p:sp>
        <p:nvSpPr>
          <p:cNvPr id="22531" name="Rectangle 3"/>
          <p:cNvSpPr>
            <a:spLocks noGrp="1" noChangeArrowheads="1"/>
          </p:cNvSpPr>
          <p:nvPr>
            <p:ph idx="1"/>
          </p:nvPr>
        </p:nvSpPr>
        <p:spPr/>
        <p:txBody>
          <a:bodyPr/>
          <a:lstStyle/>
          <a:p>
            <a:pPr marL="457200" indent="-457200" eaLnBrk="1" hangingPunct="1"/>
            <a:r>
              <a:rPr lang="en-GB" smtClean="0"/>
              <a:t>Remeasurement is similar to translation in that its goal is to obtain equivalent U.S. dollar values for the foreign affiliate’s accounts so they may be combined or consolidated with the U.S. company’s statements</a:t>
            </a:r>
          </a:p>
          <a:p>
            <a:pPr marL="457200" indent="-457200" eaLnBrk="1" hangingPunct="1"/>
            <a:r>
              <a:rPr lang="en-GB" smtClean="0"/>
              <a:t>The exchange rates used are different from those used for translation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animEffect transition="in" filter="wipe(left)">
                                      <p:cBhvr>
                                        <p:cTn id="7" dur="500"/>
                                        <p:tgtEl>
                                          <p:spTgt spid="225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5"/>
          <p:cNvSpPr>
            <a:spLocks noGrp="1" noChangeArrowheads="1"/>
          </p:cNvSpPr>
          <p:nvPr>
            <p:ph type="sldNum" sz="quarter" idx="10"/>
          </p:nvPr>
        </p:nvSpPr>
        <p:spPr>
          <a:noFill/>
        </p:spPr>
        <p:txBody>
          <a:bodyPr/>
          <a:lstStyle/>
          <a:p>
            <a:r>
              <a:rPr lang="en-US" altLang="zh-CN" smtClean="0">
                <a:ea typeface="宋体" pitchFamily="2" charset="-122"/>
              </a:rPr>
              <a:t>12-</a:t>
            </a:r>
            <a:fld id="{B9B82EBF-D3B3-45F8-B022-215D3313C3A2}" type="slidenum">
              <a:rPr lang="en-US" altLang="zh-CN" smtClean="0">
                <a:ea typeface="宋体" pitchFamily="2" charset="-122"/>
              </a:rPr>
              <a:pPr/>
              <a:t>38</a:t>
            </a:fld>
            <a:endParaRPr lang="en-US" altLang="zh-CN" smtClean="0">
              <a:ea typeface="宋体" pitchFamily="2" charset="-122"/>
            </a:endParaRPr>
          </a:p>
        </p:txBody>
      </p:sp>
      <p:sp>
        <p:nvSpPr>
          <p:cNvPr id="23554"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Remeasurement</a:t>
            </a:r>
            <a:endParaRPr lang="en-US" dirty="0" smtClean="0">
              <a:solidFill>
                <a:schemeClr val="tx2">
                  <a:lumMod val="50000"/>
                </a:schemeClr>
              </a:solidFill>
            </a:endParaRPr>
          </a:p>
        </p:txBody>
      </p:sp>
      <p:sp>
        <p:nvSpPr>
          <p:cNvPr id="23555" name="Rectangle 3"/>
          <p:cNvSpPr>
            <a:spLocks noGrp="1" noChangeArrowheads="1"/>
          </p:cNvSpPr>
          <p:nvPr>
            <p:ph idx="1"/>
          </p:nvPr>
        </p:nvSpPr>
        <p:spPr/>
        <p:txBody>
          <a:bodyPr/>
          <a:lstStyle/>
          <a:p>
            <a:pPr marL="457200" indent="-457200" eaLnBrk="1" hangingPunct="1"/>
            <a:r>
              <a:rPr lang="en-GB" smtClean="0"/>
              <a:t>The process produces the same end result as if the foreign entity’s transactions had been initially recorded in dollars</a:t>
            </a:r>
          </a:p>
          <a:p>
            <a:pPr lvl="1" eaLnBrk="1" hangingPunct="1"/>
            <a:r>
              <a:rPr lang="en-GB" smtClean="0"/>
              <a:t>Because of the variety of rates used, the debits and credits of the U.S. dollar–equivalent trial balance will probably not be equal</a:t>
            </a:r>
          </a:p>
          <a:p>
            <a:pPr lvl="1" eaLnBrk="1" hangingPunct="1"/>
            <a:r>
              <a:rPr lang="en-GB" smtClean="0"/>
              <a:t>The balancing item is a remeasurement gain or loss, which is included in the period’s income statement.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animEffect transition="in" filter="wipe(left)">
                                      <p:cBhvr>
                                        <p:cTn id="7" dur="500"/>
                                        <p:tgtEl>
                                          <p:spTgt spid="2355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3555">
                                            <p:txEl>
                                              <p:pRg st="2" end="2"/>
                                            </p:txEl>
                                          </p:spTgt>
                                        </p:tgtEl>
                                        <p:attrNameLst>
                                          <p:attrName>style.visibility</p:attrName>
                                        </p:attrNameLst>
                                      </p:cBhvr>
                                      <p:to>
                                        <p:strVal val="visible"/>
                                      </p:to>
                                    </p:set>
                                    <p:animEffect transition="in" filter="wipe(left)">
                                      <p:cBhvr>
                                        <p:cTn id="12" dur="500"/>
                                        <p:tgtEl>
                                          <p:spTgt spid="235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5"/>
          <p:cNvSpPr>
            <a:spLocks noGrp="1" noChangeArrowheads="1"/>
          </p:cNvSpPr>
          <p:nvPr>
            <p:ph type="sldNum" sz="quarter" idx="10"/>
          </p:nvPr>
        </p:nvSpPr>
        <p:spPr>
          <a:noFill/>
        </p:spPr>
        <p:txBody>
          <a:bodyPr/>
          <a:lstStyle/>
          <a:p>
            <a:r>
              <a:rPr lang="en-US" altLang="zh-CN" smtClean="0">
                <a:ea typeface="宋体" pitchFamily="2" charset="-122"/>
              </a:rPr>
              <a:t>12-</a:t>
            </a:r>
            <a:fld id="{4BE81B2F-AF4C-4296-8FC9-A5C290A02F36}" type="slidenum">
              <a:rPr lang="en-US" altLang="zh-CN" smtClean="0">
                <a:ea typeface="宋体" pitchFamily="2" charset="-122"/>
              </a:rPr>
              <a:pPr/>
              <a:t>39</a:t>
            </a:fld>
            <a:endParaRPr lang="en-US" altLang="zh-CN" smtClean="0">
              <a:ea typeface="宋体" pitchFamily="2" charset="-122"/>
            </a:endParaRPr>
          </a:p>
        </p:txBody>
      </p:sp>
      <p:sp>
        <p:nvSpPr>
          <p:cNvPr id="24578"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Remeasurement</a:t>
            </a:r>
            <a:endParaRPr lang="en-US" dirty="0" smtClean="0">
              <a:solidFill>
                <a:schemeClr val="tx2">
                  <a:lumMod val="50000"/>
                </a:schemeClr>
              </a:solidFill>
            </a:endParaRPr>
          </a:p>
        </p:txBody>
      </p:sp>
      <p:sp>
        <p:nvSpPr>
          <p:cNvPr id="24579" name="Rectangle 3"/>
          <p:cNvSpPr>
            <a:spLocks noGrp="1" noChangeArrowheads="1"/>
          </p:cNvSpPr>
          <p:nvPr>
            <p:ph idx="1"/>
          </p:nvPr>
        </p:nvSpPr>
        <p:spPr/>
        <p:txBody>
          <a:bodyPr/>
          <a:lstStyle/>
          <a:p>
            <a:pPr marL="457200" indent="-457200" eaLnBrk="1" hangingPunct="1"/>
            <a:r>
              <a:rPr lang="en-GB" smtClean="0"/>
              <a:t>Statement presentation</a:t>
            </a:r>
          </a:p>
          <a:p>
            <a:pPr lvl="1" eaLnBrk="1" hangingPunct="1"/>
            <a:r>
              <a:rPr lang="en-GB" smtClean="0"/>
              <a:t>Remeasurement gain or loss is included in the current period income statement, usually under “Other Income”</a:t>
            </a:r>
          </a:p>
          <a:p>
            <a:pPr lvl="1" eaLnBrk="1" hangingPunct="1"/>
            <a:r>
              <a:rPr lang="en-GB" smtClean="0"/>
              <a:t>Upon completion of the remeasurement process, the foreign entity’s financial statements are presented as they would have been had the U.S. dollar been used to record the transactions in the local currency as they occurred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Effect transition="in" filter="wipe(left)">
                                      <p:cBhvr>
                                        <p:cTn id="7" dur="500"/>
                                        <p:tgtEl>
                                          <p:spTgt spid="245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579">
                                            <p:txEl>
                                              <p:pRg st="2" end="2"/>
                                            </p:txEl>
                                          </p:spTgt>
                                        </p:tgtEl>
                                        <p:attrNameLst>
                                          <p:attrName>style.visibility</p:attrName>
                                        </p:attrNameLst>
                                      </p:cBhvr>
                                      <p:to>
                                        <p:strVal val="visible"/>
                                      </p:to>
                                    </p:set>
                                    <p:animEffect transition="in" filter="wipe(left)">
                                      <p:cBhvr>
                                        <p:cTn id="12" dur="5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5" name="Rectangle 5"/>
          <p:cNvSpPr>
            <a:spLocks noGrp="1" noChangeArrowheads="1"/>
          </p:cNvSpPr>
          <p:nvPr>
            <p:ph type="sldNum" sz="quarter" idx="10"/>
          </p:nvPr>
        </p:nvSpPr>
        <p:spPr>
          <a:noFill/>
        </p:spPr>
        <p:txBody>
          <a:bodyPr/>
          <a:lstStyle/>
          <a:p>
            <a:r>
              <a:rPr lang="en-US" altLang="zh-CN" smtClean="0">
                <a:ea typeface="宋体" pitchFamily="2" charset="-122"/>
              </a:rPr>
              <a:t>12-</a:t>
            </a:r>
            <a:fld id="{8D3497DE-EAEC-4291-BA33-8A3E115DBD95}" type="slidenum">
              <a:rPr lang="en-US" altLang="zh-CN" smtClean="0">
                <a:ea typeface="宋体" pitchFamily="2" charset="-122"/>
              </a:rPr>
              <a:pPr/>
              <a:t>4</a:t>
            </a:fld>
            <a:endParaRPr lang="en-US" altLang="zh-CN" smtClean="0">
              <a:ea typeface="宋体" pitchFamily="2" charset="-122"/>
            </a:endParaRPr>
          </a:p>
        </p:txBody>
      </p:sp>
      <p:sp>
        <p:nvSpPr>
          <p:cNvPr id="5122"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Differences in Accounting Principles</a:t>
            </a:r>
          </a:p>
        </p:txBody>
      </p:sp>
      <p:sp>
        <p:nvSpPr>
          <p:cNvPr id="5123" name="Rectangle 3"/>
          <p:cNvSpPr>
            <a:spLocks noGrp="1" noChangeArrowheads="1"/>
          </p:cNvSpPr>
          <p:nvPr>
            <p:ph idx="1"/>
          </p:nvPr>
        </p:nvSpPr>
        <p:spPr/>
        <p:txBody>
          <a:bodyPr/>
          <a:lstStyle/>
          <a:p>
            <a:pPr marL="457200" indent="-457200" eaLnBrk="1" hangingPunct="1"/>
            <a:r>
              <a:rPr lang="en-GB" smtClean="0"/>
              <a:t>Methods used to measure economic activity differ around the world</a:t>
            </a:r>
          </a:p>
          <a:p>
            <a:pPr marL="457200" indent="-457200" eaLnBrk="1" hangingPunct="1"/>
            <a:r>
              <a:rPr lang="en-GB" smtClean="0"/>
              <a:t>Benefits of adoption of a single set of globally accepted accounting standards</a:t>
            </a:r>
          </a:p>
          <a:p>
            <a:pPr lvl="1" eaLnBrk="1" hangingPunct="1"/>
            <a:r>
              <a:rPr lang="en-GB" smtClean="0"/>
              <a:t>Expansion of capital markets across borders</a:t>
            </a:r>
          </a:p>
          <a:p>
            <a:pPr lvl="1" eaLnBrk="1" hangingPunct="1"/>
            <a:r>
              <a:rPr lang="en-GB" smtClean="0"/>
              <a:t>Help investors to better evaluate opportunities across borders</a:t>
            </a:r>
          </a:p>
          <a:p>
            <a:pPr lvl="1" eaLnBrk="1" hangingPunct="1"/>
            <a:r>
              <a:rPr lang="en-GB" smtClean="0"/>
              <a:t>Reduce reporting costs for companies accessing capital in other countries</a:t>
            </a:r>
          </a:p>
          <a:p>
            <a:pPr lvl="1" eaLnBrk="1" hangingPunct="1"/>
            <a:r>
              <a:rPr lang="en-GB" smtClean="0"/>
              <a:t>Increased confidence for users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Effect transition="in" filter="wipe(left)">
                                      <p:cBhvr>
                                        <p:cTn id="7" dur="500"/>
                                        <p:tgtEl>
                                          <p:spTgt spid="512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3">
                                            <p:txEl>
                                              <p:pRg st="2" end="2"/>
                                            </p:txEl>
                                          </p:spTgt>
                                        </p:tgtEl>
                                        <p:attrNameLst>
                                          <p:attrName>style.visibility</p:attrName>
                                        </p:attrNameLst>
                                      </p:cBhvr>
                                      <p:to>
                                        <p:strVal val="visible"/>
                                      </p:to>
                                    </p:set>
                                    <p:animEffect transition="in" filter="wipe(left)">
                                      <p:cBhvr>
                                        <p:cTn id="12" dur="500"/>
                                        <p:tgtEl>
                                          <p:spTgt spid="512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3">
                                            <p:txEl>
                                              <p:pRg st="3" end="3"/>
                                            </p:txEl>
                                          </p:spTgt>
                                        </p:tgtEl>
                                        <p:attrNameLst>
                                          <p:attrName>style.visibility</p:attrName>
                                        </p:attrNameLst>
                                      </p:cBhvr>
                                      <p:to>
                                        <p:strVal val="visible"/>
                                      </p:to>
                                    </p:set>
                                    <p:animEffect transition="in" filter="wipe(left)">
                                      <p:cBhvr>
                                        <p:cTn id="17" dur="500"/>
                                        <p:tgtEl>
                                          <p:spTgt spid="512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3">
                                            <p:txEl>
                                              <p:pRg st="4" end="4"/>
                                            </p:txEl>
                                          </p:spTgt>
                                        </p:tgtEl>
                                        <p:attrNameLst>
                                          <p:attrName>style.visibility</p:attrName>
                                        </p:attrNameLst>
                                      </p:cBhvr>
                                      <p:to>
                                        <p:strVal val="visible"/>
                                      </p:to>
                                    </p:set>
                                    <p:animEffect transition="in" filter="wipe(left)">
                                      <p:cBhvr>
                                        <p:cTn id="22" dur="500"/>
                                        <p:tgtEl>
                                          <p:spTgt spid="512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123">
                                            <p:txEl>
                                              <p:pRg st="5" end="5"/>
                                            </p:txEl>
                                          </p:spTgt>
                                        </p:tgtEl>
                                        <p:attrNameLst>
                                          <p:attrName>style.visibility</p:attrName>
                                        </p:attrNameLst>
                                      </p:cBhvr>
                                      <p:to>
                                        <p:strVal val="visible"/>
                                      </p:to>
                                    </p:set>
                                    <p:animEffect transition="in" filter="wipe(left)">
                                      <p:cBhvr>
                                        <p:cTn id="27" dur="500"/>
                                        <p:tgtEl>
                                          <p:spTgt spid="51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5"/>
          <p:cNvSpPr>
            <a:spLocks noGrp="1" noChangeArrowheads="1"/>
          </p:cNvSpPr>
          <p:nvPr>
            <p:ph type="sldNum" sz="quarter" idx="10"/>
          </p:nvPr>
        </p:nvSpPr>
        <p:spPr>
          <a:noFill/>
        </p:spPr>
        <p:txBody>
          <a:bodyPr/>
          <a:lstStyle/>
          <a:p>
            <a:r>
              <a:rPr lang="en-US" altLang="zh-CN" smtClean="0">
                <a:ea typeface="宋体" pitchFamily="2" charset="-122"/>
              </a:rPr>
              <a:t>12-</a:t>
            </a:r>
            <a:fld id="{4C3C659A-24BD-42B5-B928-2978C01B8FB8}" type="slidenum">
              <a:rPr lang="en-US" altLang="zh-CN" smtClean="0">
                <a:ea typeface="宋体" pitchFamily="2" charset="-122"/>
              </a:rPr>
              <a:pPr/>
              <a:t>40</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Monetary Accounts</a:t>
            </a:r>
            <a:endParaRPr lang="en-US" dirty="0">
              <a:solidFill>
                <a:schemeClr val="tx2">
                  <a:lumMod val="50000"/>
                </a:schemeClr>
              </a:solidFill>
            </a:endParaRPr>
          </a:p>
        </p:txBody>
      </p:sp>
      <p:sp>
        <p:nvSpPr>
          <p:cNvPr id="3" name="Content Placeholder 2"/>
          <p:cNvSpPr>
            <a:spLocks noGrp="1"/>
          </p:cNvSpPr>
          <p:nvPr>
            <p:ph idx="1"/>
          </p:nvPr>
        </p:nvSpPr>
        <p:spPr/>
        <p:txBody>
          <a:bodyPr/>
          <a:lstStyle/>
          <a:p>
            <a:pPr eaLnBrk="1" hangingPunct="1">
              <a:defRPr/>
            </a:pPr>
            <a:r>
              <a:rPr lang="en-US" dirty="0" smtClean="0"/>
              <a:t>Monetary </a:t>
            </a:r>
            <a:r>
              <a:rPr lang="en-US" dirty="0" smtClean="0">
                <a:sym typeface="Wingdings" pitchFamily="2" charset="2"/>
              </a:rPr>
              <a:t> Related to “Money”</a:t>
            </a:r>
          </a:p>
          <a:p>
            <a:pPr eaLnBrk="1" hangingPunct="1">
              <a:defRPr/>
            </a:pPr>
            <a:r>
              <a:rPr lang="en-US" dirty="0" smtClean="0">
                <a:sym typeface="Wingdings" pitchFamily="2" charset="2"/>
              </a:rPr>
              <a:t>By definition:</a:t>
            </a:r>
          </a:p>
          <a:p>
            <a:pPr lvl="1" eaLnBrk="1" hangingPunct="1">
              <a:defRPr/>
            </a:pPr>
            <a:r>
              <a:rPr lang="en-US" dirty="0" smtClean="0">
                <a:sym typeface="Wingdings" pitchFamily="2" charset="2"/>
              </a:rPr>
              <a:t>Monetary accounts are those that have their amounts “fixed” in terms of the units of currency.</a:t>
            </a:r>
          </a:p>
          <a:p>
            <a:pPr lvl="1" eaLnBrk="1" hangingPunct="1">
              <a:defRPr/>
            </a:pPr>
            <a:r>
              <a:rPr lang="en-US" dirty="0" smtClean="0">
                <a:sym typeface="Wingdings" pitchFamily="2" charset="2"/>
              </a:rPr>
              <a:t>They represent amounts that will be received or paid in a fixed number of monetary units.</a:t>
            </a:r>
          </a:p>
          <a:p>
            <a:pPr eaLnBrk="1" hangingPunct="1">
              <a:defRPr/>
            </a:pPr>
            <a:r>
              <a:rPr lang="en-US" dirty="0" smtClean="0">
                <a:sym typeface="Wingdings" pitchFamily="2" charset="2"/>
              </a:rPr>
              <a:t>Generally, they include:</a:t>
            </a:r>
          </a:p>
          <a:p>
            <a:pPr lvl="1" eaLnBrk="1" hangingPunct="1">
              <a:defRPr/>
            </a:pPr>
            <a:r>
              <a:rPr lang="en-US" dirty="0" smtClean="0">
                <a:sym typeface="Wingdings" pitchFamily="2" charset="2"/>
              </a:rPr>
              <a:t>Cash and cash equivalents</a:t>
            </a:r>
          </a:p>
          <a:p>
            <a:pPr lvl="1" eaLnBrk="1" hangingPunct="1">
              <a:defRPr/>
            </a:pPr>
            <a:r>
              <a:rPr lang="en-US" dirty="0" smtClean="0">
                <a:sym typeface="Wingdings" pitchFamily="2" charset="2"/>
              </a:rPr>
              <a:t>Receivables (short- and long-term)</a:t>
            </a:r>
          </a:p>
          <a:p>
            <a:pPr lvl="1" eaLnBrk="1" hangingPunct="1">
              <a:defRPr/>
            </a:pPr>
            <a:r>
              <a:rPr lang="en-US" dirty="0" smtClean="0">
                <a:sym typeface="Wingdings" pitchFamily="2" charset="2"/>
              </a:rPr>
              <a:t>Payables </a:t>
            </a:r>
            <a:r>
              <a:rPr lang="en-US" dirty="0">
                <a:sym typeface="Wingdings" pitchFamily="2" charset="2"/>
              </a:rPr>
              <a:t>(short- and long-term)</a:t>
            </a:r>
          </a:p>
          <a:p>
            <a:pPr marL="457200" lvl="1" indent="0" eaLnBrk="1" hangingPunct="1">
              <a:buFont typeface="Wingdings" pitchFamily="2" charset="2"/>
              <a:buNone/>
              <a:defRPr/>
            </a:pP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5"/>
          <p:cNvSpPr>
            <a:spLocks noGrp="1" noChangeArrowheads="1"/>
          </p:cNvSpPr>
          <p:nvPr>
            <p:ph type="sldNum" sz="quarter" idx="10"/>
          </p:nvPr>
        </p:nvSpPr>
        <p:spPr>
          <a:noFill/>
        </p:spPr>
        <p:txBody>
          <a:bodyPr/>
          <a:lstStyle/>
          <a:p>
            <a:r>
              <a:rPr lang="en-US" altLang="zh-CN" smtClean="0">
                <a:ea typeface="宋体" pitchFamily="2" charset="-122"/>
              </a:rPr>
              <a:t>12-</a:t>
            </a:r>
            <a:fld id="{8B3495AA-2A49-4410-A286-DBF37CE095B1}" type="slidenum">
              <a:rPr lang="en-US" altLang="zh-CN" smtClean="0">
                <a:ea typeface="宋体" pitchFamily="2" charset="-122"/>
              </a:rPr>
              <a:pPr/>
              <a:t>41</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Nonmonetary Accounts</a:t>
            </a:r>
            <a:endParaRPr lang="en-US" dirty="0">
              <a:solidFill>
                <a:schemeClr val="tx2">
                  <a:lumMod val="50000"/>
                </a:schemeClr>
              </a:solidFill>
            </a:endParaRPr>
          </a:p>
        </p:txBody>
      </p:sp>
      <p:pic>
        <p:nvPicPr>
          <p:cNvPr id="102403" name="Picture 2"/>
          <p:cNvPicPr>
            <a:picLocks noChangeAspect="1" noChangeArrowheads="1"/>
          </p:cNvPicPr>
          <p:nvPr/>
        </p:nvPicPr>
        <p:blipFill>
          <a:blip r:embed="rId2"/>
          <a:srcRect/>
          <a:stretch>
            <a:fillRect/>
          </a:stretch>
        </p:blipFill>
        <p:spPr bwMode="auto">
          <a:xfrm>
            <a:off x="762000" y="990600"/>
            <a:ext cx="8153400" cy="5400675"/>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5"/>
          <p:cNvSpPr>
            <a:spLocks noGrp="1" noChangeArrowheads="1"/>
          </p:cNvSpPr>
          <p:nvPr>
            <p:ph type="sldNum" sz="quarter" idx="10"/>
          </p:nvPr>
        </p:nvSpPr>
        <p:spPr>
          <a:noFill/>
        </p:spPr>
        <p:txBody>
          <a:bodyPr/>
          <a:lstStyle/>
          <a:p>
            <a:r>
              <a:rPr lang="en-US" altLang="zh-CN" smtClean="0">
                <a:ea typeface="宋体" pitchFamily="2" charset="-122"/>
              </a:rPr>
              <a:t>12-</a:t>
            </a:r>
            <a:fld id="{925D26C2-D1E1-4C8E-930C-19DAB40E4FD8}" type="slidenum">
              <a:rPr lang="en-US" altLang="zh-CN" smtClean="0">
                <a:ea typeface="宋体" pitchFamily="2" charset="-122"/>
              </a:rPr>
              <a:pPr/>
              <a:t>42</a:t>
            </a:fld>
            <a:endParaRPr lang="en-US" altLang="zh-CN" smtClean="0">
              <a:ea typeface="宋体" pitchFamily="2" charset="-122"/>
            </a:endParaRPr>
          </a:p>
        </p:txBody>
      </p:sp>
      <p:sp>
        <p:nvSpPr>
          <p:cNvPr id="25602" name="Rectangle 2"/>
          <p:cNvSpPr>
            <a:spLocks noGrp="1" noChangeArrowheads="1"/>
          </p:cNvSpPr>
          <p:nvPr>
            <p:ph type="title"/>
          </p:nvPr>
        </p:nvSpPr>
        <p:spPr>
          <a:xfrm>
            <a:off x="1143000" y="0"/>
            <a:ext cx="8001000" cy="838200"/>
          </a:xfrm>
        </p:spPr>
        <p:txBody>
          <a:bodyPr/>
          <a:lstStyle/>
          <a:p>
            <a:pPr eaLnBrk="1" hangingPunct="1">
              <a:defRPr/>
            </a:pPr>
            <a:r>
              <a:rPr lang="en-GB" dirty="0" smtClean="0">
                <a:solidFill>
                  <a:schemeClr val="tx2">
                    <a:lumMod val="50000"/>
                  </a:schemeClr>
                </a:solidFill>
              </a:rPr>
              <a:t>Summary of the Translation and Remeasurement Processes</a:t>
            </a:r>
            <a:endParaRPr lang="en-US" dirty="0" smtClean="0">
              <a:solidFill>
                <a:schemeClr val="tx2">
                  <a:lumMod val="50000"/>
                </a:schemeClr>
              </a:solidFill>
            </a:endParaRPr>
          </a:p>
        </p:txBody>
      </p:sp>
      <p:pic>
        <p:nvPicPr>
          <p:cNvPr id="103427" name="Picture 2"/>
          <p:cNvPicPr>
            <a:picLocks noChangeAspect="1" noChangeArrowheads="1"/>
          </p:cNvPicPr>
          <p:nvPr/>
        </p:nvPicPr>
        <p:blipFill>
          <a:blip r:embed="rId3"/>
          <a:srcRect/>
          <a:stretch>
            <a:fillRect/>
          </a:stretch>
        </p:blipFill>
        <p:spPr bwMode="auto">
          <a:xfrm>
            <a:off x="609600" y="1219200"/>
            <a:ext cx="8229600" cy="51054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5"/>
          <p:cNvSpPr>
            <a:spLocks noGrp="1" noChangeArrowheads="1"/>
          </p:cNvSpPr>
          <p:nvPr>
            <p:ph type="sldNum" sz="quarter" idx="10"/>
          </p:nvPr>
        </p:nvSpPr>
        <p:spPr>
          <a:noFill/>
        </p:spPr>
        <p:txBody>
          <a:bodyPr/>
          <a:lstStyle/>
          <a:p>
            <a:r>
              <a:rPr lang="en-US" altLang="zh-CN" smtClean="0">
                <a:ea typeface="宋体" pitchFamily="2" charset="-122"/>
              </a:rPr>
              <a:t>12-</a:t>
            </a:r>
            <a:fld id="{36DD3DB1-340C-4C45-9994-45A96D15F436}" type="slidenum">
              <a:rPr lang="en-US" altLang="zh-CN" smtClean="0">
                <a:ea typeface="宋体" pitchFamily="2" charset="-122"/>
              </a:rPr>
              <a:pPr/>
              <a:t>43</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#5</a:t>
            </a:r>
            <a:endParaRPr lang="en-US" dirty="0">
              <a:solidFill>
                <a:schemeClr val="tx2">
                  <a:lumMod val="50000"/>
                </a:schemeClr>
              </a:solidFill>
            </a:endParaRPr>
          </a:p>
        </p:txBody>
      </p:sp>
      <p:sp>
        <p:nvSpPr>
          <p:cNvPr id="5" name="Rectangle 3"/>
          <p:cNvSpPr txBox="1">
            <a:spLocks noChangeArrowheads="1"/>
          </p:cNvSpPr>
          <p:nvPr/>
        </p:nvSpPr>
        <p:spPr>
          <a:xfrm>
            <a:off x="1219200" y="1295400"/>
            <a:ext cx="7543800" cy="50292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Which of the following statements is false?</a:t>
            </a:r>
          </a:p>
          <a:p>
            <a:pPr marL="914400" lvl="1" indent="-457200">
              <a:lnSpc>
                <a:spcPts val="3000"/>
              </a:lnSpc>
              <a:spcBef>
                <a:spcPts val="600"/>
              </a:spcBef>
              <a:buSzPct val="80000"/>
              <a:buFont typeface="Wingdings" pitchFamily="2" charset="2"/>
              <a:buNone/>
              <a:defRPr/>
            </a:pPr>
            <a:r>
              <a:rPr lang="en-US" sz="2800" dirty="0"/>
              <a:t>a.	Exchange rates used for remeasurement differ from those used in translation.</a:t>
            </a:r>
          </a:p>
          <a:p>
            <a:pPr marL="914400" lvl="1" indent="-457200">
              <a:lnSpc>
                <a:spcPts val="3000"/>
              </a:lnSpc>
              <a:spcBef>
                <a:spcPts val="600"/>
              </a:spcBef>
              <a:buSzPct val="80000"/>
              <a:buFont typeface="Wingdings" pitchFamily="2" charset="2"/>
              <a:buNone/>
              <a:defRPr/>
            </a:pPr>
            <a:r>
              <a:rPr lang="en-US" sz="2800" dirty="0"/>
              <a:t>b.	The only difference in exchange rates between remeasurement and translation of the balance sheet is for the non-monetary accounts.</a:t>
            </a:r>
          </a:p>
          <a:p>
            <a:pPr marL="914400" lvl="1" indent="-457200">
              <a:lnSpc>
                <a:spcPts val="3000"/>
              </a:lnSpc>
              <a:spcBef>
                <a:spcPts val="600"/>
              </a:spcBef>
              <a:buSzPct val="80000"/>
              <a:buFont typeface="Wingdings" pitchFamily="2" charset="2"/>
              <a:buNone/>
              <a:defRPr/>
            </a:pPr>
            <a:r>
              <a:rPr lang="en-US" sz="2800" dirty="0"/>
              <a:t>c.	The rates used to remeasure the income statement are all the same as those used in translation.</a:t>
            </a:r>
          </a:p>
          <a:p>
            <a:pPr marL="914400" lvl="1" indent="-457200">
              <a:lnSpc>
                <a:spcPts val="3000"/>
              </a:lnSpc>
              <a:spcBef>
                <a:spcPts val="600"/>
              </a:spcBef>
              <a:buSzPct val="80000"/>
              <a:buFont typeface="Wingdings" pitchFamily="2" charset="2"/>
              <a:buNone/>
              <a:defRPr/>
            </a:pPr>
            <a:r>
              <a:rPr lang="en-US" sz="2800" dirty="0"/>
              <a:t>d.	</a:t>
            </a:r>
            <a:r>
              <a:rPr lang="en-GB" sz="2800" dirty="0"/>
              <a:t>After remeasuring all items, the trial balance usually won’t balance</a:t>
            </a:r>
            <a:r>
              <a:rPr lang="en-US" sz="2800" dirty="0"/>
              <a:t>.</a:t>
            </a:r>
          </a:p>
        </p:txBody>
      </p:sp>
    </p:spTree>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5"/>
          <p:cNvSpPr>
            <a:spLocks noGrp="1" noChangeArrowheads="1"/>
          </p:cNvSpPr>
          <p:nvPr>
            <p:ph type="sldNum" sz="quarter" idx="10"/>
          </p:nvPr>
        </p:nvSpPr>
        <p:spPr>
          <a:noFill/>
        </p:spPr>
        <p:txBody>
          <a:bodyPr/>
          <a:lstStyle/>
          <a:p>
            <a:r>
              <a:rPr lang="en-US" altLang="zh-CN" smtClean="0">
                <a:ea typeface="宋体" pitchFamily="2" charset="-122"/>
              </a:rPr>
              <a:t>12-</a:t>
            </a:r>
            <a:fld id="{6EFF4536-03DE-4A77-9339-64C0375A6E68}" type="slidenum">
              <a:rPr lang="en-US" altLang="zh-CN" smtClean="0">
                <a:ea typeface="宋体" pitchFamily="2" charset="-122"/>
              </a:rPr>
              <a:pPr/>
              <a:t>44</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7</a:t>
            </a:r>
            <a:endParaRPr lang="en-US" dirty="0">
              <a:solidFill>
                <a:schemeClr val="tx2">
                  <a:lumMod val="50000"/>
                </a:schemeClr>
              </a:solidFill>
            </a:endParaRPr>
          </a:p>
        </p:txBody>
      </p:sp>
      <p:sp>
        <p:nvSpPr>
          <p:cNvPr id="5" name="Title 5"/>
          <p:cNvSpPr txBox="1">
            <a:spLocks/>
          </p:cNvSpPr>
          <p:nvPr/>
        </p:nvSpPr>
        <p:spPr bwMode="auto">
          <a:xfrm>
            <a:off x="1600200" y="2057400"/>
            <a:ext cx="60960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Prepare consolidated financial statements  including a foreign   subsidiary after remeasurement.</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5"/>
          <p:cNvSpPr>
            <a:spLocks noGrp="1" noChangeArrowheads="1"/>
          </p:cNvSpPr>
          <p:nvPr>
            <p:ph type="sldNum" sz="quarter" idx="10"/>
          </p:nvPr>
        </p:nvSpPr>
        <p:spPr>
          <a:noFill/>
        </p:spPr>
        <p:txBody>
          <a:bodyPr/>
          <a:lstStyle/>
          <a:p>
            <a:r>
              <a:rPr lang="en-US" altLang="zh-CN" smtClean="0">
                <a:ea typeface="宋体" pitchFamily="2" charset="-122"/>
              </a:rPr>
              <a:t>12-</a:t>
            </a:r>
            <a:fld id="{2CC7F4AD-9B37-49CF-BE14-20D5163CC4CB}" type="slidenum">
              <a:rPr lang="en-US" altLang="zh-CN" smtClean="0">
                <a:ea typeface="宋体" pitchFamily="2" charset="-122"/>
              </a:rPr>
              <a:pPr/>
              <a:t>45</a:t>
            </a:fld>
            <a:endParaRPr lang="en-US" altLang="zh-CN" smtClean="0">
              <a:ea typeface="宋体" pitchFamily="2" charset="-122"/>
            </a:endParaRPr>
          </a:p>
        </p:txBody>
      </p:sp>
      <p:sp>
        <p:nvSpPr>
          <p:cNvPr id="5" name="Title 4"/>
          <p:cNvSpPr>
            <a:spLocks noGrp="1"/>
          </p:cNvSpPr>
          <p:nvPr>
            <p:ph type="title"/>
          </p:nvPr>
        </p:nvSpPr>
        <p:spPr>
          <a:xfrm>
            <a:off x="1143000" y="0"/>
            <a:ext cx="8001000" cy="838200"/>
          </a:xfrm>
        </p:spPr>
        <p:txBody>
          <a:bodyPr/>
          <a:lstStyle/>
          <a:p>
            <a:pPr eaLnBrk="1" hangingPunct="1">
              <a:defRPr/>
            </a:pPr>
            <a:r>
              <a:rPr lang="en-US" i="1" dirty="0" smtClean="0">
                <a:solidFill>
                  <a:schemeClr val="tx1"/>
                </a:solidFill>
              </a:rPr>
              <a:t>Group Exercise 2</a:t>
            </a:r>
            <a:r>
              <a:rPr lang="en-US" dirty="0" smtClean="0">
                <a:solidFill>
                  <a:schemeClr val="tx1"/>
                </a:solidFill>
              </a:rPr>
              <a:t>:  </a:t>
            </a:r>
            <a:r>
              <a:rPr lang="en-US" dirty="0" err="1" smtClean="0">
                <a:solidFill>
                  <a:schemeClr val="tx1"/>
                </a:solidFill>
              </a:rPr>
              <a:t>Remeasurement</a:t>
            </a:r>
            <a:endParaRPr lang="en-US" dirty="0">
              <a:solidFill>
                <a:schemeClr val="tx2">
                  <a:lumMod val="50000"/>
                </a:schemeClr>
              </a:solidFill>
            </a:endParaRPr>
          </a:p>
        </p:txBody>
      </p:sp>
      <p:sp>
        <p:nvSpPr>
          <p:cNvPr id="6" name="Content Placeholder 5"/>
          <p:cNvSpPr>
            <a:spLocks noGrp="1"/>
          </p:cNvSpPr>
          <p:nvPr>
            <p:ph idx="1"/>
          </p:nvPr>
        </p:nvSpPr>
        <p:spPr>
          <a:xfrm>
            <a:off x="533400" y="1066800"/>
            <a:ext cx="8382000" cy="4495800"/>
          </a:xfrm>
          <a:solidFill>
            <a:schemeClr val="bg1">
              <a:lumMod val="85000"/>
            </a:schemeClr>
          </a:solidFill>
        </p:spPr>
        <p:txBody>
          <a:bodyPr/>
          <a:lstStyle/>
          <a:p>
            <a:pPr eaLnBrk="1" hangingPunct="1">
              <a:lnSpc>
                <a:spcPts val="2800"/>
              </a:lnSpc>
              <a:spcBef>
                <a:spcPts val="600"/>
              </a:spcBef>
              <a:defRPr/>
            </a:pPr>
            <a:r>
              <a:rPr lang="en-US" sz="2800" dirty="0"/>
              <a:t>On 1/2/X7, Padre Corp. (a U.S. based company) formed a new subsidiary in Honduras, </a:t>
            </a:r>
            <a:r>
              <a:rPr lang="en-US" sz="2800" dirty="0" err="1"/>
              <a:t>Sucursal</a:t>
            </a:r>
            <a:r>
              <a:rPr lang="en-US" sz="2800" dirty="0"/>
              <a:t> Inc., with an initial investment of 150,000 Honduras Lempiras (HNL).</a:t>
            </a:r>
          </a:p>
          <a:p>
            <a:pPr eaLnBrk="1" hangingPunct="1">
              <a:lnSpc>
                <a:spcPts val="2800"/>
              </a:lnSpc>
              <a:spcBef>
                <a:spcPts val="600"/>
              </a:spcBef>
              <a:defRPr/>
            </a:pPr>
            <a:r>
              <a:rPr lang="en-US" sz="2800" dirty="0"/>
              <a:t>Assume </a:t>
            </a:r>
            <a:r>
              <a:rPr lang="en-US" sz="2800" dirty="0" err="1"/>
              <a:t>Sucursal</a:t>
            </a:r>
            <a:r>
              <a:rPr lang="en-US" sz="2800" dirty="0"/>
              <a:t>:</a:t>
            </a:r>
          </a:p>
          <a:p>
            <a:pPr lvl="1" eaLnBrk="1" hangingPunct="1">
              <a:lnSpc>
                <a:spcPts val="2800"/>
              </a:lnSpc>
              <a:spcBef>
                <a:spcPts val="600"/>
              </a:spcBef>
              <a:defRPr/>
            </a:pPr>
            <a:r>
              <a:rPr lang="en-US" dirty="0"/>
              <a:t>Purchases inventory evenly throughout 20X7</a:t>
            </a:r>
            <a:r>
              <a:rPr lang="en-US" dirty="0" smtClean="0"/>
              <a:t>. The ending inventory is purchased 11/30/X7.</a:t>
            </a:r>
            <a:endParaRPr lang="en-US" dirty="0"/>
          </a:p>
          <a:p>
            <a:pPr lvl="1" eaLnBrk="1" hangingPunct="1">
              <a:lnSpc>
                <a:spcPts val="2800"/>
              </a:lnSpc>
              <a:spcBef>
                <a:spcPts val="600"/>
              </a:spcBef>
              <a:defRPr/>
            </a:pPr>
            <a:r>
              <a:rPr lang="en-US" dirty="0"/>
              <a:t>Uses straight-line depreciation on fixed assets.</a:t>
            </a:r>
          </a:p>
          <a:p>
            <a:pPr lvl="1" eaLnBrk="1" hangingPunct="1">
              <a:lnSpc>
                <a:spcPts val="2800"/>
              </a:lnSpc>
              <a:spcBef>
                <a:spcPts val="600"/>
              </a:spcBef>
              <a:defRPr/>
            </a:pPr>
            <a:r>
              <a:rPr lang="en-US" dirty="0"/>
              <a:t>Declares and pays dividends on </a:t>
            </a:r>
            <a:r>
              <a:rPr lang="en-US" dirty="0" smtClean="0"/>
              <a:t>11/30/X7</a:t>
            </a:r>
            <a:r>
              <a:rPr lang="en-US" dirty="0"/>
              <a:t>.</a:t>
            </a:r>
          </a:p>
          <a:p>
            <a:pPr lvl="1" eaLnBrk="1" hangingPunct="1">
              <a:lnSpc>
                <a:spcPts val="2800"/>
              </a:lnSpc>
              <a:spcBef>
                <a:spcPts val="600"/>
              </a:spcBef>
              <a:defRPr/>
            </a:pPr>
            <a:r>
              <a:rPr lang="en-US" dirty="0" smtClean="0"/>
              <a:t>Purchased the </a:t>
            </a:r>
            <a:r>
              <a:rPr lang="en-US" dirty="0"/>
              <a:t>fixed assets </a:t>
            </a:r>
            <a:r>
              <a:rPr lang="en-US" dirty="0" smtClean="0"/>
              <a:t>on 4/1/X7</a:t>
            </a:r>
            <a:r>
              <a:rPr lang="en-US" dirty="0"/>
              <a:t>.</a:t>
            </a:r>
          </a:p>
          <a:p>
            <a:pPr lvl="1" eaLnBrk="1" hangingPunct="1">
              <a:lnSpc>
                <a:spcPts val="2800"/>
              </a:lnSpc>
              <a:spcBef>
                <a:spcPts val="600"/>
              </a:spcBef>
              <a:defRPr/>
            </a:pPr>
            <a:r>
              <a:rPr lang="en-US" dirty="0"/>
              <a:t>Uses </a:t>
            </a:r>
            <a:r>
              <a:rPr lang="en-US" dirty="0" smtClean="0"/>
              <a:t>the U.S. dollar </a:t>
            </a:r>
            <a:r>
              <a:rPr lang="en-US" dirty="0"/>
              <a:t>as the functional currency.</a:t>
            </a:r>
          </a:p>
          <a:p>
            <a:pPr marL="0" indent="0" eaLnBrk="1" hangingPunct="1">
              <a:lnSpc>
                <a:spcPts val="2800"/>
              </a:lnSpc>
              <a:spcBef>
                <a:spcPts val="600"/>
              </a:spcBef>
              <a:buFont typeface="Wingdings" pitchFamily="2" charset="2"/>
              <a:buNone/>
              <a:defRPr/>
            </a:pPr>
            <a:r>
              <a:rPr lang="en-US" sz="2400" dirty="0" smtClean="0"/>
              <a:t>REQUIRED</a:t>
            </a:r>
            <a:r>
              <a:rPr lang="en-US" sz="2400" b="0" dirty="0" smtClean="0"/>
              <a:t>:</a:t>
            </a:r>
          </a:p>
          <a:p>
            <a:pPr marL="457200" indent="0" eaLnBrk="1" hangingPunct="1">
              <a:lnSpc>
                <a:spcPts val="2800"/>
              </a:lnSpc>
              <a:spcBef>
                <a:spcPts val="600"/>
              </a:spcBef>
              <a:buClr>
                <a:schemeClr val="tx1"/>
              </a:buClr>
              <a:buFont typeface="Wingdings" pitchFamily="2" charset="2"/>
              <a:buNone/>
              <a:defRPr/>
            </a:pPr>
            <a:r>
              <a:rPr lang="en-US" sz="2400" b="0" dirty="0" smtClean="0"/>
              <a:t>Prepare a schedule to </a:t>
            </a:r>
            <a:r>
              <a:rPr lang="en-US" sz="2400" b="0" dirty="0" err="1" smtClean="0"/>
              <a:t>remeasure</a:t>
            </a:r>
            <a:r>
              <a:rPr lang="en-US" sz="2400" b="0" dirty="0" smtClean="0"/>
              <a:t> </a:t>
            </a:r>
            <a:r>
              <a:rPr lang="en-US" sz="2400" b="0" dirty="0" err="1" smtClean="0"/>
              <a:t>Sucursal’s</a:t>
            </a:r>
            <a:r>
              <a:rPr lang="en-US" sz="2400" b="0" dirty="0" smtClean="0"/>
              <a:t> financial statements on 12/31/X7 to U.S. dollars.</a:t>
            </a:r>
            <a:endParaRPr lang="en-US" sz="2400" b="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left)">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ipe(left)">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wipe(left)">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wipe(left)">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wipe(left)">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99" name="Rectangle 5"/>
          <p:cNvSpPr>
            <a:spLocks noGrp="1" noChangeArrowheads="1"/>
          </p:cNvSpPr>
          <p:nvPr>
            <p:ph type="sldNum" sz="quarter" idx="10"/>
          </p:nvPr>
        </p:nvSpPr>
        <p:spPr>
          <a:noFill/>
        </p:spPr>
        <p:txBody>
          <a:bodyPr/>
          <a:lstStyle/>
          <a:p>
            <a:r>
              <a:rPr lang="en-US" altLang="zh-CN" smtClean="0">
                <a:ea typeface="宋体" pitchFamily="2" charset="-122"/>
              </a:rPr>
              <a:t>12-</a:t>
            </a:r>
            <a:fld id="{8A3401DA-3D77-4E49-BA0D-484A07CEC8F0}" type="slidenum">
              <a:rPr lang="en-US" altLang="zh-CN" smtClean="0">
                <a:ea typeface="宋体" pitchFamily="2" charset="-122"/>
              </a:rPr>
              <a:pPr/>
              <a:t>46</a:t>
            </a:fld>
            <a:endParaRPr lang="en-US" altLang="zh-CN" smtClean="0">
              <a:ea typeface="宋体" pitchFamily="2" charset="-122"/>
            </a:endParaRPr>
          </a:p>
        </p:txBody>
      </p:sp>
      <p:sp>
        <p:nvSpPr>
          <p:cNvPr id="5" name="Title 4"/>
          <p:cNvSpPr>
            <a:spLocks noGrp="1"/>
          </p:cNvSpPr>
          <p:nvPr>
            <p:ph type="title"/>
          </p:nvPr>
        </p:nvSpPr>
        <p:spPr/>
        <p:txBody>
          <a:bodyPr/>
          <a:lstStyle/>
          <a:p>
            <a:pPr eaLnBrk="1" hangingPunct="1">
              <a:defRPr/>
            </a:pPr>
            <a:r>
              <a:rPr lang="en-US" i="1" dirty="0">
                <a:solidFill>
                  <a:schemeClr val="tx1"/>
                </a:solidFill>
              </a:rPr>
              <a:t>Group Exercise </a:t>
            </a:r>
            <a:r>
              <a:rPr lang="en-US" i="1" dirty="0" smtClean="0">
                <a:solidFill>
                  <a:schemeClr val="tx1"/>
                </a:solidFill>
              </a:rPr>
              <a:t>2</a:t>
            </a:r>
            <a:r>
              <a:rPr lang="en-US" dirty="0" smtClean="0">
                <a:solidFill>
                  <a:schemeClr val="tx1"/>
                </a:solidFill>
              </a:rPr>
              <a:t>:  Remeasurement</a:t>
            </a:r>
            <a:endParaRPr lang="en-US" dirty="0">
              <a:solidFill>
                <a:schemeClr val="tx1"/>
              </a:solidFill>
            </a:endParaRPr>
          </a:p>
        </p:txBody>
      </p:sp>
      <p:graphicFrame>
        <p:nvGraphicFramePr>
          <p:cNvPr id="66597" name="Object 37"/>
          <p:cNvGraphicFramePr>
            <a:graphicFrameLocks noChangeAspect="1"/>
          </p:cNvGraphicFramePr>
          <p:nvPr/>
        </p:nvGraphicFramePr>
        <p:xfrm>
          <a:off x="6858000" y="993775"/>
          <a:ext cx="2095500" cy="1749425"/>
        </p:xfrm>
        <a:graphic>
          <a:graphicData uri="http://schemas.openxmlformats.org/presentationml/2006/ole">
            <p:oleObj spid="_x0000_s66597" name="Worksheet" r:id="rId3" imgW="2248027" imgH="1771785" progId="Excel.Sheet.12">
              <p:embed/>
            </p:oleObj>
          </a:graphicData>
        </a:graphic>
      </p:graphicFrame>
      <p:graphicFrame>
        <p:nvGraphicFramePr>
          <p:cNvPr id="66598" name="Object 38"/>
          <p:cNvGraphicFramePr>
            <a:graphicFrameLocks noChangeAspect="1"/>
          </p:cNvGraphicFramePr>
          <p:nvPr/>
        </p:nvGraphicFramePr>
        <p:xfrm>
          <a:off x="609600" y="957263"/>
          <a:ext cx="6019800" cy="5805487"/>
        </p:xfrm>
        <a:graphic>
          <a:graphicData uri="http://schemas.openxmlformats.org/presentationml/2006/ole">
            <p:oleObj spid="_x0000_s66598" name="Worksheet" r:id="rId4" imgW="6867485" imgH="6124643" progId="Excel.Sheet.12">
              <p:embed/>
            </p:oleObj>
          </a:graphicData>
        </a:graphic>
      </p:graphicFrame>
    </p:spTree>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45" name="Rectangle 5"/>
          <p:cNvSpPr>
            <a:spLocks noGrp="1" noChangeArrowheads="1"/>
          </p:cNvSpPr>
          <p:nvPr>
            <p:ph type="sldNum" sz="quarter" idx="10"/>
          </p:nvPr>
        </p:nvSpPr>
        <p:spPr>
          <a:noFill/>
        </p:spPr>
        <p:txBody>
          <a:bodyPr/>
          <a:lstStyle/>
          <a:p>
            <a:r>
              <a:rPr lang="en-US" altLang="zh-CN" smtClean="0">
                <a:ea typeface="宋体" pitchFamily="2" charset="-122"/>
              </a:rPr>
              <a:t>12-</a:t>
            </a:r>
            <a:fld id="{ABE3DB14-6484-4D36-A6FB-39360A0F2FD1}" type="slidenum">
              <a:rPr lang="en-US" altLang="zh-CN" smtClean="0">
                <a:ea typeface="宋体" pitchFamily="2" charset="-122"/>
              </a:rPr>
              <a:pPr/>
              <a:t>47</a:t>
            </a:fld>
            <a:endParaRPr lang="en-US" altLang="zh-CN" smtClean="0">
              <a:ea typeface="宋体" pitchFamily="2" charset="-122"/>
            </a:endParaRPr>
          </a:p>
        </p:txBody>
      </p:sp>
      <p:sp>
        <p:nvSpPr>
          <p:cNvPr id="4" name="Title 3"/>
          <p:cNvSpPr>
            <a:spLocks noGrp="1"/>
          </p:cNvSpPr>
          <p:nvPr>
            <p:ph type="title"/>
          </p:nvPr>
        </p:nvSpPr>
        <p:spPr/>
        <p:txBody>
          <a:bodyPr/>
          <a:lstStyle/>
          <a:p>
            <a:pPr eaLnBrk="1" hangingPunct="1">
              <a:defRPr/>
            </a:pPr>
            <a:r>
              <a:rPr lang="en-US" i="1" dirty="0">
                <a:solidFill>
                  <a:schemeClr val="tx1"/>
                </a:solidFill>
              </a:rPr>
              <a:t>Group Exercise 2</a:t>
            </a:r>
            <a:r>
              <a:rPr lang="en-US" dirty="0">
                <a:solidFill>
                  <a:schemeClr val="tx1"/>
                </a:solidFill>
              </a:rPr>
              <a:t>: </a:t>
            </a:r>
            <a:r>
              <a:rPr lang="en-US" dirty="0" smtClean="0">
                <a:solidFill>
                  <a:schemeClr val="tx1"/>
                </a:solidFill>
              </a:rPr>
              <a:t> Remeasurement</a:t>
            </a:r>
            <a:endParaRPr lang="en-US" dirty="0">
              <a:solidFill>
                <a:schemeClr val="tx1"/>
              </a:solidFill>
            </a:endParaRPr>
          </a:p>
        </p:txBody>
      </p:sp>
      <p:graphicFrame>
        <p:nvGraphicFramePr>
          <p:cNvPr id="68643" name="Object 35"/>
          <p:cNvGraphicFramePr>
            <a:graphicFrameLocks noChangeAspect="1"/>
          </p:cNvGraphicFramePr>
          <p:nvPr/>
        </p:nvGraphicFramePr>
        <p:xfrm>
          <a:off x="939800" y="3529013"/>
          <a:ext cx="7442200" cy="2427287"/>
        </p:xfrm>
        <a:graphic>
          <a:graphicData uri="http://schemas.openxmlformats.org/presentationml/2006/ole">
            <p:oleObj spid="_x0000_s68643" name="Worksheet" r:id="rId3" imgW="6924690" imgH="2257425" progId="Excel.Sheet.12">
              <p:embed/>
            </p:oleObj>
          </a:graphicData>
        </a:graphic>
      </p:graphicFrame>
      <p:graphicFrame>
        <p:nvGraphicFramePr>
          <p:cNvPr id="68644" name="Object 36"/>
          <p:cNvGraphicFramePr>
            <a:graphicFrameLocks noChangeAspect="1"/>
          </p:cNvGraphicFramePr>
          <p:nvPr/>
        </p:nvGraphicFramePr>
        <p:xfrm>
          <a:off x="3505200" y="1101725"/>
          <a:ext cx="2514600" cy="2098675"/>
        </p:xfrm>
        <a:graphic>
          <a:graphicData uri="http://schemas.openxmlformats.org/presentationml/2006/ole">
            <p:oleObj spid="_x0000_s68644" name="Worksheet" r:id="rId4" imgW="2248027" imgH="1771785" progId="Excel.Sheet.12">
              <p:embed/>
            </p:oleObj>
          </a:graphicData>
        </a:graphic>
      </p:graphicFrame>
    </p:spTree>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5"/>
          <p:cNvSpPr>
            <a:spLocks noGrp="1" noChangeArrowheads="1"/>
          </p:cNvSpPr>
          <p:nvPr>
            <p:ph type="sldNum" sz="quarter" idx="10"/>
          </p:nvPr>
        </p:nvSpPr>
        <p:spPr>
          <a:noFill/>
        </p:spPr>
        <p:txBody>
          <a:bodyPr/>
          <a:lstStyle/>
          <a:p>
            <a:r>
              <a:rPr lang="en-US" altLang="zh-CN" smtClean="0">
                <a:ea typeface="宋体" pitchFamily="2" charset="-122"/>
              </a:rPr>
              <a:t>12-</a:t>
            </a:r>
            <a:fld id="{127B30AA-FD12-4078-89A0-6D8F33F09B8B}" type="slidenum">
              <a:rPr lang="en-US" altLang="zh-CN" smtClean="0">
                <a:ea typeface="宋体" pitchFamily="2" charset="-122"/>
              </a:rPr>
              <a:pPr/>
              <a:t>48</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8</a:t>
            </a:r>
            <a:endParaRPr lang="en-US" dirty="0">
              <a:solidFill>
                <a:schemeClr val="tx2">
                  <a:lumMod val="50000"/>
                </a:schemeClr>
              </a:solidFill>
            </a:endParaRPr>
          </a:p>
        </p:txBody>
      </p:sp>
      <p:sp>
        <p:nvSpPr>
          <p:cNvPr id="5" name="Title 5"/>
          <p:cNvSpPr txBox="1">
            <a:spLocks/>
          </p:cNvSpPr>
          <p:nvPr/>
        </p:nvSpPr>
        <p:spPr bwMode="auto">
          <a:xfrm>
            <a:off x="1600200" y="2057400"/>
            <a:ext cx="60960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Understand the issues related to foreign operations including the hedging of a   net investment in a foreign subsidiary.</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5"/>
          <p:cNvSpPr>
            <a:spLocks noGrp="1" noChangeArrowheads="1"/>
          </p:cNvSpPr>
          <p:nvPr>
            <p:ph type="sldNum" sz="quarter" idx="10"/>
          </p:nvPr>
        </p:nvSpPr>
        <p:spPr>
          <a:noFill/>
        </p:spPr>
        <p:txBody>
          <a:bodyPr/>
          <a:lstStyle/>
          <a:p>
            <a:r>
              <a:rPr lang="en-US" altLang="zh-CN" smtClean="0">
                <a:ea typeface="宋体" pitchFamily="2" charset="-122"/>
              </a:rPr>
              <a:t>12-</a:t>
            </a:r>
            <a:fld id="{D9BEF954-3865-488B-BF9E-7F2E39985BEF}" type="slidenum">
              <a:rPr lang="en-US" altLang="zh-CN" smtClean="0">
                <a:ea typeface="宋体" pitchFamily="2" charset="-122"/>
              </a:rPr>
              <a:pPr/>
              <a:t>49</a:t>
            </a:fld>
            <a:endParaRPr lang="en-US" altLang="zh-CN" smtClean="0">
              <a:ea typeface="宋体" pitchFamily="2" charset="-122"/>
            </a:endParaRPr>
          </a:p>
        </p:txBody>
      </p:sp>
      <p:sp>
        <p:nvSpPr>
          <p:cNvPr id="26626" name="Rectangle 2"/>
          <p:cNvSpPr>
            <a:spLocks noGrp="1" noChangeArrowheads="1"/>
          </p:cNvSpPr>
          <p:nvPr>
            <p:ph type="title"/>
          </p:nvPr>
        </p:nvSpPr>
        <p:spPr>
          <a:xfrm>
            <a:off x="1143000" y="0"/>
            <a:ext cx="8001000" cy="838200"/>
          </a:xfrm>
        </p:spPr>
        <p:txBody>
          <a:bodyPr/>
          <a:lstStyle/>
          <a:p>
            <a:pPr eaLnBrk="1" hangingPunct="1">
              <a:defRPr/>
            </a:pPr>
            <a:r>
              <a:rPr lang="en-GB" dirty="0" smtClean="0">
                <a:solidFill>
                  <a:schemeClr val="tx2">
                    <a:lumMod val="50000"/>
                  </a:schemeClr>
                </a:solidFill>
              </a:rPr>
              <a:t>Foreign Investments and Unconsolidated Subsidiaries</a:t>
            </a:r>
            <a:endParaRPr lang="en-US" dirty="0" smtClean="0">
              <a:solidFill>
                <a:schemeClr val="tx2">
                  <a:lumMod val="50000"/>
                </a:schemeClr>
              </a:solidFill>
            </a:endParaRPr>
          </a:p>
        </p:txBody>
      </p:sp>
      <p:sp>
        <p:nvSpPr>
          <p:cNvPr id="26627" name="Rectangle 3"/>
          <p:cNvSpPr>
            <a:spLocks noGrp="1" noChangeArrowheads="1"/>
          </p:cNvSpPr>
          <p:nvPr>
            <p:ph idx="1"/>
          </p:nvPr>
        </p:nvSpPr>
        <p:spPr/>
        <p:txBody>
          <a:bodyPr/>
          <a:lstStyle/>
          <a:p>
            <a:pPr marL="457200" indent="-457200" eaLnBrk="1" hangingPunct="1"/>
            <a:r>
              <a:rPr lang="en-GB" smtClean="0"/>
              <a:t>A parent company consolidates a foreign subsidiary, except when it is unable to exercise economic control:</a:t>
            </a:r>
          </a:p>
          <a:p>
            <a:pPr lvl="1" eaLnBrk="1" hangingPunct="1">
              <a:buSzPct val="100000"/>
              <a:buFontTx/>
              <a:buAutoNum type="arabicPeriod"/>
            </a:pPr>
            <a:r>
              <a:rPr lang="en-GB" smtClean="0"/>
              <a:t>Restrictions on foreign exchange in the foreign country</a:t>
            </a:r>
          </a:p>
          <a:p>
            <a:pPr lvl="1" eaLnBrk="1" hangingPunct="1">
              <a:buSzPct val="100000"/>
              <a:buFontTx/>
              <a:buAutoNum type="arabicPeriod"/>
            </a:pPr>
            <a:r>
              <a:rPr lang="en-GB" smtClean="0"/>
              <a:t>Restrictions on transfers of property in the foreign country</a:t>
            </a:r>
          </a:p>
          <a:p>
            <a:pPr lvl="1" eaLnBrk="1" hangingPunct="1">
              <a:buSzPct val="100000"/>
              <a:buFontTx/>
              <a:buAutoNum type="arabicPeriod"/>
            </a:pPr>
            <a:r>
              <a:rPr lang="en-GB" smtClean="0"/>
              <a:t>Other governmentally imposed uncertainties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animEffect transition="in" filter="wipe(left)">
                                      <p:cBhvr>
                                        <p:cTn id="7" dur="500"/>
                                        <p:tgtEl>
                                          <p:spTgt spid="266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6627">
                                            <p:txEl>
                                              <p:pRg st="2" end="2"/>
                                            </p:txEl>
                                          </p:spTgt>
                                        </p:tgtEl>
                                        <p:attrNameLst>
                                          <p:attrName>style.visibility</p:attrName>
                                        </p:attrNameLst>
                                      </p:cBhvr>
                                      <p:to>
                                        <p:strVal val="visible"/>
                                      </p:to>
                                    </p:set>
                                    <p:animEffect transition="in" filter="wipe(left)">
                                      <p:cBhvr>
                                        <p:cTn id="12" dur="500"/>
                                        <p:tgtEl>
                                          <p:spTgt spid="2662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6627">
                                            <p:txEl>
                                              <p:pRg st="3" end="3"/>
                                            </p:txEl>
                                          </p:spTgt>
                                        </p:tgtEl>
                                        <p:attrNameLst>
                                          <p:attrName>style.visibility</p:attrName>
                                        </p:attrNameLst>
                                      </p:cBhvr>
                                      <p:to>
                                        <p:strVal val="visible"/>
                                      </p:to>
                                    </p:set>
                                    <p:animEffect transition="in" filter="wipe(left)">
                                      <p:cBhvr>
                                        <p:cTn id="17"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3" name="Rectangle 5"/>
          <p:cNvSpPr>
            <a:spLocks noGrp="1" noChangeArrowheads="1"/>
          </p:cNvSpPr>
          <p:nvPr>
            <p:ph type="sldNum" sz="quarter" idx="10"/>
          </p:nvPr>
        </p:nvSpPr>
        <p:spPr>
          <a:noFill/>
        </p:spPr>
        <p:txBody>
          <a:bodyPr/>
          <a:lstStyle/>
          <a:p>
            <a:r>
              <a:rPr lang="en-US" altLang="zh-CN" smtClean="0">
                <a:ea typeface="宋体" pitchFamily="2" charset="-122"/>
              </a:rPr>
              <a:t>12-</a:t>
            </a:r>
            <a:fld id="{FAC39E8E-8EAC-4CB7-AFC5-9B41216A4E35}" type="slidenum">
              <a:rPr lang="en-US" altLang="zh-CN" smtClean="0">
                <a:ea typeface="宋体" pitchFamily="2" charset="-122"/>
              </a:rPr>
              <a:pPr/>
              <a:t>5</a:t>
            </a:fld>
            <a:endParaRPr lang="en-US" altLang="zh-CN" smtClean="0">
              <a:ea typeface="宋体" pitchFamily="2" charset="-122"/>
            </a:endParaRPr>
          </a:p>
        </p:txBody>
      </p:sp>
      <p:sp>
        <p:nvSpPr>
          <p:cNvPr id="6146"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Differences in Accounting Principles</a:t>
            </a:r>
          </a:p>
        </p:txBody>
      </p:sp>
      <p:sp>
        <p:nvSpPr>
          <p:cNvPr id="6147" name="Rectangle 3"/>
          <p:cNvSpPr>
            <a:spLocks noGrp="1" noChangeArrowheads="1"/>
          </p:cNvSpPr>
          <p:nvPr>
            <p:ph idx="1"/>
          </p:nvPr>
        </p:nvSpPr>
        <p:spPr/>
        <p:txBody>
          <a:bodyPr/>
          <a:lstStyle/>
          <a:p>
            <a:pPr marL="457200" indent="-457200" eaLnBrk="1" hangingPunct="1"/>
            <a:r>
              <a:rPr lang="en-GB" smtClean="0"/>
              <a:t>International Financial Reporting Standards (IFRS)</a:t>
            </a:r>
          </a:p>
          <a:p>
            <a:pPr lvl="1" eaLnBrk="1" hangingPunct="1"/>
            <a:r>
              <a:rPr lang="en-GB" smtClean="0"/>
              <a:t>Standards published by the International Accounting Standards Board (IASB)</a:t>
            </a:r>
          </a:p>
          <a:p>
            <a:pPr lvl="1" eaLnBrk="1" hangingPunct="1"/>
            <a:r>
              <a:rPr lang="en-GB" smtClean="0"/>
              <a:t>Widely accepted </a:t>
            </a:r>
          </a:p>
          <a:p>
            <a:pPr lvl="1" eaLnBrk="1" hangingPunct="1"/>
            <a:r>
              <a:rPr lang="en-GB" smtClean="0"/>
              <a:t>Mandated or permitted in over 100 countries</a:t>
            </a:r>
          </a:p>
          <a:p>
            <a:pPr lvl="1" eaLnBrk="1" hangingPunct="1"/>
            <a:r>
              <a:rPr lang="en-GB" smtClean="0"/>
              <a:t>FASB is working with the IASB to improve the quality of standards and to “converge” their two sets of standards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wipe(left)">
                                      <p:cBhvr>
                                        <p:cTn id="7" dur="500"/>
                                        <p:tgtEl>
                                          <p:spTgt spid="61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Effect transition="in" filter="wipe(left)">
                                      <p:cBhvr>
                                        <p:cTn id="12" dur="500"/>
                                        <p:tgtEl>
                                          <p:spTgt spid="614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3" end="3"/>
                                            </p:txEl>
                                          </p:spTgt>
                                        </p:tgtEl>
                                        <p:attrNameLst>
                                          <p:attrName>style.visibility</p:attrName>
                                        </p:attrNameLst>
                                      </p:cBhvr>
                                      <p:to>
                                        <p:strVal val="visible"/>
                                      </p:to>
                                    </p:set>
                                    <p:animEffect transition="in" filter="wipe(left)">
                                      <p:cBhvr>
                                        <p:cTn id="17" dur="500"/>
                                        <p:tgtEl>
                                          <p:spTgt spid="614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7">
                                            <p:txEl>
                                              <p:pRg st="4" end="4"/>
                                            </p:txEl>
                                          </p:spTgt>
                                        </p:tgtEl>
                                        <p:attrNameLst>
                                          <p:attrName>style.visibility</p:attrName>
                                        </p:attrNameLst>
                                      </p:cBhvr>
                                      <p:to>
                                        <p:strVal val="visible"/>
                                      </p:to>
                                    </p:set>
                                    <p:animEffect transition="in" filter="wipe(left)">
                                      <p:cBhvr>
                                        <p:cTn id="22"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5"/>
          <p:cNvSpPr>
            <a:spLocks noGrp="1" noChangeArrowheads="1"/>
          </p:cNvSpPr>
          <p:nvPr>
            <p:ph type="sldNum" sz="quarter" idx="10"/>
          </p:nvPr>
        </p:nvSpPr>
        <p:spPr>
          <a:noFill/>
        </p:spPr>
        <p:txBody>
          <a:bodyPr/>
          <a:lstStyle/>
          <a:p>
            <a:r>
              <a:rPr lang="en-US" altLang="zh-CN" smtClean="0">
                <a:ea typeface="宋体" pitchFamily="2" charset="-122"/>
              </a:rPr>
              <a:t>12-</a:t>
            </a:r>
            <a:fld id="{E310D36B-3CC6-4FCC-A213-20BD53637BD3}" type="slidenum">
              <a:rPr lang="en-US" altLang="zh-CN" smtClean="0">
                <a:ea typeface="宋体" pitchFamily="2" charset="-122"/>
              </a:rPr>
              <a:pPr/>
              <a:t>50</a:t>
            </a:fld>
            <a:endParaRPr lang="en-US" altLang="zh-CN" smtClean="0">
              <a:ea typeface="宋体" pitchFamily="2" charset="-122"/>
            </a:endParaRPr>
          </a:p>
        </p:txBody>
      </p:sp>
      <p:sp>
        <p:nvSpPr>
          <p:cNvPr id="27650" name="Rectangle 2"/>
          <p:cNvSpPr>
            <a:spLocks noGrp="1" noChangeArrowheads="1"/>
          </p:cNvSpPr>
          <p:nvPr>
            <p:ph type="title"/>
          </p:nvPr>
        </p:nvSpPr>
        <p:spPr>
          <a:xfrm>
            <a:off x="1143000" y="0"/>
            <a:ext cx="8001000" cy="838200"/>
          </a:xfrm>
        </p:spPr>
        <p:txBody>
          <a:bodyPr/>
          <a:lstStyle/>
          <a:p>
            <a:pPr eaLnBrk="1" hangingPunct="1">
              <a:defRPr/>
            </a:pPr>
            <a:r>
              <a:rPr lang="en-GB" dirty="0" smtClean="0">
                <a:solidFill>
                  <a:schemeClr val="tx2">
                    <a:lumMod val="50000"/>
                  </a:schemeClr>
                </a:solidFill>
              </a:rPr>
              <a:t>Foreign Investments and Unconsolidated Subsidiaries</a:t>
            </a:r>
            <a:endParaRPr lang="en-US" dirty="0" smtClean="0">
              <a:solidFill>
                <a:schemeClr val="tx2">
                  <a:lumMod val="50000"/>
                </a:schemeClr>
              </a:solidFill>
            </a:endParaRPr>
          </a:p>
        </p:txBody>
      </p:sp>
      <p:sp>
        <p:nvSpPr>
          <p:cNvPr id="27651" name="Rectangle 3"/>
          <p:cNvSpPr>
            <a:spLocks noGrp="1" noChangeArrowheads="1"/>
          </p:cNvSpPr>
          <p:nvPr>
            <p:ph idx="1"/>
          </p:nvPr>
        </p:nvSpPr>
        <p:spPr/>
        <p:txBody>
          <a:bodyPr/>
          <a:lstStyle/>
          <a:p>
            <a:pPr marL="457200" indent="-457200" eaLnBrk="1" hangingPunct="1">
              <a:lnSpc>
                <a:spcPct val="90000"/>
              </a:lnSpc>
            </a:pPr>
            <a:r>
              <a:rPr lang="en-GB" smtClean="0"/>
              <a:t>An unconsolidated foreign subsidiary is reported as an investment on the U.S. parent company’s balance sheet</a:t>
            </a:r>
          </a:p>
          <a:p>
            <a:pPr lvl="1" eaLnBrk="1" hangingPunct="1">
              <a:lnSpc>
                <a:spcPct val="90000"/>
              </a:lnSpc>
            </a:pPr>
            <a:r>
              <a:rPr lang="en-GB" smtClean="0"/>
              <a:t>The U.S. company must use the equity method if it has the ability to exercise “significant influence” </a:t>
            </a:r>
          </a:p>
          <a:p>
            <a:pPr marL="1371600" lvl="2" indent="-457200" eaLnBrk="1" hangingPunct="1">
              <a:lnSpc>
                <a:spcPct val="90000"/>
              </a:lnSpc>
            </a:pPr>
            <a:r>
              <a:rPr lang="en-GB" smtClean="0"/>
              <a:t>When the equity method is used, the investee’s financial statements are either remeasured or translated, depending on the determination of the functional currency</a:t>
            </a:r>
          </a:p>
          <a:p>
            <a:pPr lvl="1" eaLnBrk="1" hangingPunct="1">
              <a:lnSpc>
                <a:spcPct val="90000"/>
              </a:lnSpc>
            </a:pPr>
            <a:r>
              <a:rPr lang="en-GB" smtClean="0"/>
              <a:t>If the equity method cannot be applied, the cost method is used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animEffect transition="in" filter="wipe(left)">
                                      <p:cBhvr>
                                        <p:cTn id="7" dur="500"/>
                                        <p:tgtEl>
                                          <p:spTgt spid="276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7651">
                                            <p:txEl>
                                              <p:pRg st="2" end="2"/>
                                            </p:txEl>
                                          </p:spTgt>
                                        </p:tgtEl>
                                        <p:attrNameLst>
                                          <p:attrName>style.visibility</p:attrName>
                                        </p:attrNameLst>
                                      </p:cBhvr>
                                      <p:to>
                                        <p:strVal val="visible"/>
                                      </p:to>
                                    </p:set>
                                    <p:animEffect transition="in" filter="wipe(left)">
                                      <p:cBhvr>
                                        <p:cTn id="12" dur="500"/>
                                        <p:tgtEl>
                                          <p:spTgt spid="276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7651">
                                            <p:txEl>
                                              <p:pRg st="3" end="3"/>
                                            </p:txEl>
                                          </p:spTgt>
                                        </p:tgtEl>
                                        <p:attrNameLst>
                                          <p:attrName>style.visibility</p:attrName>
                                        </p:attrNameLst>
                                      </p:cBhvr>
                                      <p:to>
                                        <p:strVal val="visible"/>
                                      </p:to>
                                    </p:set>
                                    <p:animEffect transition="in" filter="wipe(left)">
                                      <p:cBhvr>
                                        <p:cTn id="17"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5"/>
          <p:cNvSpPr>
            <a:spLocks noGrp="1" noChangeArrowheads="1"/>
          </p:cNvSpPr>
          <p:nvPr>
            <p:ph type="sldNum" sz="quarter" idx="10"/>
          </p:nvPr>
        </p:nvSpPr>
        <p:spPr>
          <a:noFill/>
        </p:spPr>
        <p:txBody>
          <a:bodyPr/>
          <a:lstStyle/>
          <a:p>
            <a:r>
              <a:rPr lang="en-US" altLang="zh-CN" smtClean="0">
                <a:ea typeface="宋体" pitchFamily="2" charset="-122"/>
              </a:rPr>
              <a:t>12-</a:t>
            </a:r>
            <a:fld id="{95149D92-409C-4D1D-ABF0-541F2B14E08A}" type="slidenum">
              <a:rPr lang="en-US" altLang="zh-CN" smtClean="0">
                <a:ea typeface="宋体" pitchFamily="2" charset="-122"/>
              </a:rPr>
              <a:pPr/>
              <a:t>51</a:t>
            </a:fld>
            <a:endParaRPr lang="en-US" altLang="zh-CN" smtClean="0">
              <a:ea typeface="宋体" pitchFamily="2" charset="-122"/>
            </a:endParaRPr>
          </a:p>
        </p:txBody>
      </p:sp>
      <p:sp>
        <p:nvSpPr>
          <p:cNvPr id="28674" name="Rectangle 2"/>
          <p:cNvSpPr>
            <a:spLocks noGrp="1" noChangeArrowheads="1"/>
          </p:cNvSpPr>
          <p:nvPr>
            <p:ph type="title"/>
          </p:nvPr>
        </p:nvSpPr>
        <p:spPr>
          <a:xfrm>
            <a:off x="1143000" y="0"/>
            <a:ext cx="8001000" cy="838200"/>
          </a:xfrm>
        </p:spPr>
        <p:txBody>
          <a:bodyPr/>
          <a:lstStyle/>
          <a:p>
            <a:pPr eaLnBrk="1" hangingPunct="1">
              <a:defRPr/>
            </a:pPr>
            <a:r>
              <a:rPr lang="en-GB" dirty="0" smtClean="0">
                <a:solidFill>
                  <a:schemeClr val="tx2">
                    <a:lumMod val="50000"/>
                  </a:schemeClr>
                </a:solidFill>
              </a:rPr>
              <a:t>Foreign Investments and Unconsolidated Subsidiaries</a:t>
            </a:r>
            <a:endParaRPr lang="en-US" dirty="0" smtClean="0">
              <a:solidFill>
                <a:schemeClr val="tx2">
                  <a:lumMod val="50000"/>
                </a:schemeClr>
              </a:solidFill>
            </a:endParaRPr>
          </a:p>
        </p:txBody>
      </p:sp>
      <p:sp>
        <p:nvSpPr>
          <p:cNvPr id="28675" name="Rectangle 3"/>
          <p:cNvSpPr>
            <a:spLocks noGrp="1" noChangeArrowheads="1"/>
          </p:cNvSpPr>
          <p:nvPr>
            <p:ph idx="1"/>
          </p:nvPr>
        </p:nvSpPr>
        <p:spPr/>
        <p:txBody>
          <a:bodyPr/>
          <a:lstStyle/>
          <a:p>
            <a:pPr marL="457200" indent="-457200" eaLnBrk="1" hangingPunct="1"/>
            <a:r>
              <a:rPr lang="en-GB" smtClean="0"/>
              <a:t>Liquidation of a foreign investment</a:t>
            </a:r>
          </a:p>
          <a:p>
            <a:pPr lvl="1" eaLnBrk="1" hangingPunct="1"/>
            <a:r>
              <a:rPr lang="en-GB" smtClean="0"/>
              <a:t>The translation adjustment account is directly related to a company’s investment in a foreign entity</a:t>
            </a:r>
          </a:p>
          <a:p>
            <a:pPr lvl="1" eaLnBrk="1" hangingPunct="1"/>
            <a:r>
              <a:rPr lang="en-GB" smtClean="0"/>
              <a:t>If the investor sells a substantial portion of its stock investment, FASB Interpretation No. 37 requires that the pro rata portion of the accumulated translation adjustment account attributable to that investment be included in computing the gain or loss on the disposition of the investment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8675">
                                            <p:txEl>
                                              <p:pRg st="1" end="1"/>
                                            </p:txEl>
                                          </p:spTgt>
                                        </p:tgtEl>
                                        <p:attrNameLst>
                                          <p:attrName>style.visibility</p:attrName>
                                        </p:attrNameLst>
                                      </p:cBhvr>
                                      <p:to>
                                        <p:strVal val="visible"/>
                                      </p:to>
                                    </p:set>
                                    <p:animEffect transition="in" filter="wipe(left)">
                                      <p:cBhvr>
                                        <p:cTn id="7" dur="500"/>
                                        <p:tgtEl>
                                          <p:spTgt spid="2867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8675">
                                            <p:txEl>
                                              <p:pRg st="2" end="2"/>
                                            </p:txEl>
                                          </p:spTgt>
                                        </p:tgtEl>
                                        <p:attrNameLst>
                                          <p:attrName>style.visibility</p:attrName>
                                        </p:attrNameLst>
                                      </p:cBhvr>
                                      <p:to>
                                        <p:strVal val="visible"/>
                                      </p:to>
                                    </p:set>
                                    <p:animEffect transition="in" filter="wipe(left)">
                                      <p:cBhvr>
                                        <p:cTn id="12" dur="500"/>
                                        <p:tgtEl>
                                          <p:spTgt spid="28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5"/>
          <p:cNvSpPr>
            <a:spLocks noGrp="1" noChangeArrowheads="1"/>
          </p:cNvSpPr>
          <p:nvPr>
            <p:ph type="sldNum" sz="quarter" idx="10"/>
          </p:nvPr>
        </p:nvSpPr>
        <p:spPr>
          <a:noFill/>
        </p:spPr>
        <p:txBody>
          <a:bodyPr/>
          <a:lstStyle/>
          <a:p>
            <a:r>
              <a:rPr lang="en-US" altLang="zh-CN" smtClean="0">
                <a:ea typeface="宋体" pitchFamily="2" charset="-122"/>
              </a:rPr>
              <a:t>12-</a:t>
            </a:r>
            <a:fld id="{AADC7FF9-7A9F-486E-AE11-571EA9D238B4}" type="slidenum">
              <a:rPr lang="en-US" altLang="zh-CN" smtClean="0">
                <a:ea typeface="宋体" pitchFamily="2" charset="-122"/>
              </a:rPr>
              <a:pPr/>
              <a:t>52</a:t>
            </a:fld>
            <a:endParaRPr lang="en-US" altLang="zh-CN" smtClean="0">
              <a:ea typeface="宋体" pitchFamily="2" charset="-122"/>
            </a:endParaRPr>
          </a:p>
        </p:txBody>
      </p:sp>
      <p:sp>
        <p:nvSpPr>
          <p:cNvPr id="29698" name="Rectangle 2"/>
          <p:cNvSpPr>
            <a:spLocks noGrp="1" noChangeArrowheads="1"/>
          </p:cNvSpPr>
          <p:nvPr>
            <p:ph type="title"/>
          </p:nvPr>
        </p:nvSpPr>
        <p:spPr>
          <a:xfrm>
            <a:off x="1143000" y="0"/>
            <a:ext cx="8001000" cy="762000"/>
          </a:xfrm>
        </p:spPr>
        <p:txBody>
          <a:bodyPr/>
          <a:lstStyle/>
          <a:p>
            <a:pPr eaLnBrk="1" hangingPunct="1">
              <a:defRPr/>
            </a:pPr>
            <a:r>
              <a:rPr lang="en-GB" sz="3000" dirty="0" smtClean="0">
                <a:solidFill>
                  <a:schemeClr val="tx2">
                    <a:lumMod val="50000"/>
                  </a:schemeClr>
                </a:solidFill>
              </a:rPr>
              <a:t>Hedge of a Net Investment in a Foreign Subsidiary</a:t>
            </a:r>
            <a:endParaRPr lang="en-US" sz="3000" dirty="0" smtClean="0">
              <a:solidFill>
                <a:schemeClr val="tx2">
                  <a:lumMod val="50000"/>
                </a:schemeClr>
              </a:solidFill>
            </a:endParaRPr>
          </a:p>
        </p:txBody>
      </p:sp>
      <p:sp>
        <p:nvSpPr>
          <p:cNvPr id="29699" name="Rectangle 3"/>
          <p:cNvSpPr>
            <a:spLocks noGrp="1" noChangeArrowheads="1"/>
          </p:cNvSpPr>
          <p:nvPr>
            <p:ph idx="1"/>
          </p:nvPr>
        </p:nvSpPr>
        <p:spPr/>
        <p:txBody>
          <a:bodyPr/>
          <a:lstStyle/>
          <a:p>
            <a:pPr marL="457200" indent="-457200" eaLnBrk="1" hangingPunct="1"/>
            <a:r>
              <a:rPr lang="en-GB" smtClean="0"/>
              <a:t>FASB 133 permits hedging of a net investment in foreign subsidiaries</a:t>
            </a:r>
          </a:p>
          <a:p>
            <a:pPr lvl="1" eaLnBrk="1" hangingPunct="1"/>
            <a:r>
              <a:rPr lang="en-GB" smtClean="0"/>
              <a:t>The gain or loss on the effective portion of a hedge of a net investment is taken to other comprehensive income as part of the translation adjustment</a:t>
            </a:r>
          </a:p>
          <a:p>
            <a:pPr lvl="1" eaLnBrk="1" hangingPunct="1"/>
            <a:r>
              <a:rPr lang="en-GB" smtClean="0"/>
              <a:t>The amount of offset to comprehensive income is limited to the translation adjustment for the net investment</a:t>
            </a:r>
          </a:p>
          <a:p>
            <a:pPr lvl="1" eaLnBrk="1" hangingPunct="1"/>
            <a:r>
              <a:rPr lang="en-GB" smtClean="0"/>
              <a:t>Any excess must be recognized currently in earnings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Effect transition="in" filter="wipe(left)">
                                      <p:cBhvr>
                                        <p:cTn id="7" dur="500"/>
                                        <p:tgtEl>
                                          <p:spTgt spid="296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9699">
                                            <p:txEl>
                                              <p:pRg st="2" end="2"/>
                                            </p:txEl>
                                          </p:spTgt>
                                        </p:tgtEl>
                                        <p:attrNameLst>
                                          <p:attrName>style.visibility</p:attrName>
                                        </p:attrNameLst>
                                      </p:cBhvr>
                                      <p:to>
                                        <p:strVal val="visible"/>
                                      </p:to>
                                    </p:set>
                                    <p:animEffect transition="in" filter="wipe(left)">
                                      <p:cBhvr>
                                        <p:cTn id="12" dur="500"/>
                                        <p:tgtEl>
                                          <p:spTgt spid="296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9699">
                                            <p:txEl>
                                              <p:pRg st="3" end="3"/>
                                            </p:txEl>
                                          </p:spTgt>
                                        </p:tgtEl>
                                        <p:attrNameLst>
                                          <p:attrName>style.visibility</p:attrName>
                                        </p:attrNameLst>
                                      </p:cBhvr>
                                      <p:to>
                                        <p:strVal val="visible"/>
                                      </p:to>
                                    </p:set>
                                    <p:animEffect transition="in" filter="wipe(left)">
                                      <p:cBhvr>
                                        <p:cTn id="17"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5"/>
          <p:cNvSpPr>
            <a:spLocks noGrp="1" noChangeArrowheads="1"/>
          </p:cNvSpPr>
          <p:nvPr>
            <p:ph type="sldNum" sz="quarter" idx="10"/>
          </p:nvPr>
        </p:nvSpPr>
        <p:spPr>
          <a:noFill/>
        </p:spPr>
        <p:txBody>
          <a:bodyPr/>
          <a:lstStyle/>
          <a:p>
            <a:r>
              <a:rPr lang="en-US" altLang="zh-CN" smtClean="0">
                <a:ea typeface="宋体" pitchFamily="2" charset="-122"/>
              </a:rPr>
              <a:t>12-</a:t>
            </a:r>
            <a:fld id="{C1218899-9F59-4A03-8342-2BCA014B4679}" type="slidenum">
              <a:rPr lang="en-US" altLang="zh-CN" smtClean="0">
                <a:ea typeface="宋体" pitchFamily="2" charset="-122"/>
              </a:rPr>
              <a:pPr/>
              <a:t>53</a:t>
            </a:fld>
            <a:endParaRPr lang="en-US" altLang="zh-CN" smtClean="0">
              <a:ea typeface="宋体" pitchFamily="2" charset="-122"/>
            </a:endParaRPr>
          </a:p>
        </p:txBody>
      </p:sp>
      <p:sp>
        <p:nvSpPr>
          <p:cNvPr id="30722"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Disclosure Requirements</a:t>
            </a:r>
          </a:p>
        </p:txBody>
      </p:sp>
      <p:sp>
        <p:nvSpPr>
          <p:cNvPr id="30723" name="Rectangle 3"/>
          <p:cNvSpPr>
            <a:spLocks noGrp="1" noChangeArrowheads="1"/>
          </p:cNvSpPr>
          <p:nvPr>
            <p:ph idx="1"/>
          </p:nvPr>
        </p:nvSpPr>
        <p:spPr/>
        <p:txBody>
          <a:bodyPr/>
          <a:lstStyle/>
          <a:p>
            <a:pPr marL="457200" indent="-457200" eaLnBrk="1" hangingPunct="1"/>
            <a:r>
              <a:rPr lang="en-GB" smtClean="0"/>
              <a:t>FASB 52 requires the aggregate foreign transaction gain or loss included in income to be separately disclosed in the income statement or in an accompanying note</a:t>
            </a:r>
          </a:p>
          <a:p>
            <a:pPr marL="457200" indent="-457200" eaLnBrk="1" hangingPunct="1"/>
            <a:r>
              <a:rPr lang="en-GB" smtClean="0"/>
              <a:t>If not disclosed as a one-line item on the income statement, this disclosure is usually a one-sentence footnote summarizing the foreign operations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1" end="1"/>
                                            </p:txEl>
                                          </p:spTgt>
                                        </p:tgtEl>
                                        <p:attrNameLst>
                                          <p:attrName>style.visibility</p:attrName>
                                        </p:attrNameLst>
                                      </p:cBhvr>
                                      <p:to>
                                        <p:strVal val="visible"/>
                                      </p:to>
                                    </p:set>
                                    <p:animEffect transition="in" filter="wipe(left)">
                                      <p:cBhvr>
                                        <p:cTn id="7" dur="500"/>
                                        <p:tgtEl>
                                          <p:spTgt spid="307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uiExpan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5"/>
          <p:cNvSpPr>
            <a:spLocks noGrp="1" noChangeArrowheads="1"/>
          </p:cNvSpPr>
          <p:nvPr>
            <p:ph type="sldNum" sz="quarter" idx="10"/>
          </p:nvPr>
        </p:nvSpPr>
        <p:spPr>
          <a:noFill/>
        </p:spPr>
        <p:txBody>
          <a:bodyPr/>
          <a:lstStyle/>
          <a:p>
            <a:r>
              <a:rPr lang="en-US" altLang="zh-CN" smtClean="0">
                <a:ea typeface="宋体" pitchFamily="2" charset="-122"/>
              </a:rPr>
              <a:t>12-</a:t>
            </a:r>
            <a:fld id="{064B9A19-0E2E-4691-8274-989DFE094435}" type="slidenum">
              <a:rPr lang="en-US" altLang="zh-CN" smtClean="0">
                <a:ea typeface="宋体" pitchFamily="2" charset="-122"/>
              </a:rPr>
              <a:pPr/>
              <a:t>54</a:t>
            </a:fld>
            <a:endParaRPr lang="en-US" altLang="zh-CN" smtClean="0">
              <a:ea typeface="宋体" pitchFamily="2" charset="-122"/>
            </a:endParaRPr>
          </a:p>
        </p:txBody>
      </p:sp>
      <p:sp>
        <p:nvSpPr>
          <p:cNvPr id="31746"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Additional Considerations</a:t>
            </a:r>
            <a:endParaRPr lang="en-US" dirty="0" smtClean="0">
              <a:solidFill>
                <a:schemeClr val="tx2">
                  <a:lumMod val="50000"/>
                </a:schemeClr>
              </a:solidFill>
            </a:endParaRPr>
          </a:p>
        </p:txBody>
      </p:sp>
      <p:sp>
        <p:nvSpPr>
          <p:cNvPr id="31747" name="Rectangle 3"/>
          <p:cNvSpPr>
            <a:spLocks noGrp="1" noChangeArrowheads="1"/>
          </p:cNvSpPr>
          <p:nvPr>
            <p:ph idx="1"/>
          </p:nvPr>
        </p:nvSpPr>
        <p:spPr/>
        <p:txBody>
          <a:bodyPr/>
          <a:lstStyle/>
          <a:p>
            <a:pPr marL="457200" indent="-457200" eaLnBrk="1" hangingPunct="1"/>
            <a:r>
              <a:rPr lang="en-GB" smtClean="0"/>
              <a:t>Proof of remeasurement exchange gain or loss</a:t>
            </a:r>
          </a:p>
          <a:p>
            <a:pPr lvl="1" eaLnBrk="1" hangingPunct="1"/>
            <a:r>
              <a:rPr lang="en-GB" smtClean="0"/>
              <a:t>The analysis primarily involves the monetary items, because they are remeasured from the exchange rate at the beginning of the period, or on the date of the generating transaction to the current exchange rate at the end of the period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animEffect transition="in" filter="wipe(left)">
                                      <p:cBhvr>
                                        <p:cTn id="7" dur="500"/>
                                        <p:tgtEl>
                                          <p:spTgt spid="317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uiExpand="1"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5"/>
          <p:cNvSpPr>
            <a:spLocks noGrp="1" noChangeArrowheads="1"/>
          </p:cNvSpPr>
          <p:nvPr>
            <p:ph type="sldNum" sz="quarter" idx="10"/>
          </p:nvPr>
        </p:nvSpPr>
        <p:spPr>
          <a:noFill/>
        </p:spPr>
        <p:txBody>
          <a:bodyPr/>
          <a:lstStyle/>
          <a:p>
            <a:r>
              <a:rPr lang="en-US" altLang="zh-CN" smtClean="0">
                <a:ea typeface="宋体" pitchFamily="2" charset="-122"/>
              </a:rPr>
              <a:t>12-</a:t>
            </a:r>
            <a:fld id="{0FB27035-CEE0-46C3-B57E-067BC3EF3E69}" type="slidenum">
              <a:rPr lang="en-US" altLang="zh-CN" smtClean="0">
                <a:ea typeface="宋体" pitchFamily="2" charset="-122"/>
              </a:rPr>
              <a:pPr/>
              <a:t>55</a:t>
            </a:fld>
            <a:endParaRPr lang="en-US" altLang="zh-CN" smtClean="0">
              <a:ea typeface="宋体" pitchFamily="2" charset="-122"/>
            </a:endParaRPr>
          </a:p>
        </p:txBody>
      </p:sp>
      <p:sp>
        <p:nvSpPr>
          <p:cNvPr id="32770"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Additional Considerations</a:t>
            </a:r>
            <a:endParaRPr lang="en-US" dirty="0" smtClean="0">
              <a:solidFill>
                <a:schemeClr val="tx2">
                  <a:lumMod val="50000"/>
                </a:schemeClr>
              </a:solidFill>
            </a:endParaRPr>
          </a:p>
        </p:txBody>
      </p:sp>
      <p:sp>
        <p:nvSpPr>
          <p:cNvPr id="32771" name="Rectangle 3"/>
          <p:cNvSpPr>
            <a:spLocks noGrp="1" noChangeArrowheads="1"/>
          </p:cNvSpPr>
          <p:nvPr>
            <p:ph idx="1"/>
          </p:nvPr>
        </p:nvSpPr>
        <p:spPr/>
        <p:txBody>
          <a:bodyPr/>
          <a:lstStyle/>
          <a:p>
            <a:pPr marL="457200" indent="-457200" eaLnBrk="1" hangingPunct="1"/>
            <a:r>
              <a:rPr lang="en-GB" smtClean="0"/>
              <a:t>Statement of Cash Flows</a:t>
            </a:r>
          </a:p>
          <a:p>
            <a:pPr lvl="1" eaLnBrk="1" hangingPunct="1"/>
            <a:r>
              <a:rPr lang="en-GB" smtClean="0"/>
              <a:t>Accounts reported in the statement of cash flows should be restated in U.S. dollars using the same rates as used for balance sheet and income statement purposes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animEffect transition="in" filter="wipe(left)">
                                      <p:cBhvr>
                                        <p:cTn id="7" dur="500"/>
                                        <p:tgtEl>
                                          <p:spTgt spid="327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5"/>
          <p:cNvSpPr>
            <a:spLocks noGrp="1" noChangeArrowheads="1"/>
          </p:cNvSpPr>
          <p:nvPr>
            <p:ph type="sldNum" sz="quarter" idx="10"/>
          </p:nvPr>
        </p:nvSpPr>
        <p:spPr>
          <a:noFill/>
        </p:spPr>
        <p:txBody>
          <a:bodyPr/>
          <a:lstStyle/>
          <a:p>
            <a:r>
              <a:rPr lang="en-US" altLang="zh-CN" smtClean="0">
                <a:ea typeface="宋体" pitchFamily="2" charset="-122"/>
              </a:rPr>
              <a:t>12-</a:t>
            </a:r>
            <a:fld id="{2DE213A6-01D5-4B58-92CD-CDF3833902AF}" type="slidenum">
              <a:rPr lang="en-US" altLang="zh-CN" smtClean="0">
                <a:ea typeface="宋体" pitchFamily="2" charset="-122"/>
              </a:rPr>
              <a:pPr/>
              <a:t>56</a:t>
            </a:fld>
            <a:endParaRPr lang="en-US" altLang="zh-CN" smtClean="0">
              <a:ea typeface="宋体" pitchFamily="2" charset="-122"/>
            </a:endParaRPr>
          </a:p>
        </p:txBody>
      </p:sp>
      <p:sp>
        <p:nvSpPr>
          <p:cNvPr id="33794"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Additional Considerations</a:t>
            </a:r>
            <a:endParaRPr lang="en-US" dirty="0" smtClean="0">
              <a:solidFill>
                <a:schemeClr val="tx2">
                  <a:lumMod val="50000"/>
                </a:schemeClr>
              </a:solidFill>
            </a:endParaRPr>
          </a:p>
        </p:txBody>
      </p:sp>
      <p:sp>
        <p:nvSpPr>
          <p:cNvPr id="33795" name="Rectangle 3"/>
          <p:cNvSpPr>
            <a:spLocks noGrp="1" noChangeArrowheads="1"/>
          </p:cNvSpPr>
          <p:nvPr>
            <p:ph idx="1"/>
          </p:nvPr>
        </p:nvSpPr>
        <p:spPr/>
        <p:txBody>
          <a:bodyPr/>
          <a:lstStyle/>
          <a:p>
            <a:pPr marL="457200" indent="-457200" eaLnBrk="1" hangingPunct="1">
              <a:lnSpc>
                <a:spcPct val="90000"/>
              </a:lnSpc>
            </a:pPr>
            <a:r>
              <a:rPr lang="en-GB" smtClean="0"/>
              <a:t>Lower-of-cost-or-market inventory valuation under remeasurement</a:t>
            </a:r>
          </a:p>
          <a:p>
            <a:pPr lvl="1" eaLnBrk="1" hangingPunct="1">
              <a:lnSpc>
                <a:spcPct val="90000"/>
              </a:lnSpc>
            </a:pPr>
            <a:r>
              <a:rPr lang="en-GB" smtClean="0"/>
              <a:t>The historical cost of inventories must be remeasured using historical exchange rates to determine the functional currency historical cost value </a:t>
            </a:r>
          </a:p>
          <a:p>
            <a:pPr lvl="1" eaLnBrk="1" hangingPunct="1">
              <a:lnSpc>
                <a:spcPct val="90000"/>
              </a:lnSpc>
            </a:pPr>
            <a:r>
              <a:rPr lang="en-GB" smtClean="0"/>
              <a:t>These remeasured costs are compared with the inventory market value translated using the current rate</a:t>
            </a:r>
          </a:p>
          <a:p>
            <a:pPr lvl="1" eaLnBrk="1" hangingPunct="1">
              <a:lnSpc>
                <a:spcPct val="90000"/>
              </a:lnSpc>
            </a:pPr>
            <a:r>
              <a:rPr lang="en-GB" smtClean="0"/>
              <a:t>The final step is to compare the cost and market and to recognize any appropriate write-downs to market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Effect transition="in" filter="wipe(left)">
                                      <p:cBhvr>
                                        <p:cTn id="7" dur="500"/>
                                        <p:tgtEl>
                                          <p:spTgt spid="3379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3795">
                                            <p:txEl>
                                              <p:pRg st="2" end="2"/>
                                            </p:txEl>
                                          </p:spTgt>
                                        </p:tgtEl>
                                        <p:attrNameLst>
                                          <p:attrName>style.visibility</p:attrName>
                                        </p:attrNameLst>
                                      </p:cBhvr>
                                      <p:to>
                                        <p:strVal val="visible"/>
                                      </p:to>
                                    </p:set>
                                    <p:animEffect transition="in" filter="wipe(left)">
                                      <p:cBhvr>
                                        <p:cTn id="12" dur="500"/>
                                        <p:tgtEl>
                                          <p:spTgt spid="3379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3795">
                                            <p:txEl>
                                              <p:pRg st="3" end="3"/>
                                            </p:txEl>
                                          </p:spTgt>
                                        </p:tgtEl>
                                        <p:attrNameLst>
                                          <p:attrName>style.visibility</p:attrName>
                                        </p:attrNameLst>
                                      </p:cBhvr>
                                      <p:to>
                                        <p:strVal val="visible"/>
                                      </p:to>
                                    </p:set>
                                    <p:animEffect transition="in" filter="wipe(left)">
                                      <p:cBhvr>
                                        <p:cTn id="17" dur="500"/>
                                        <p:tgtEl>
                                          <p:spTgt spid="337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5"/>
          <p:cNvSpPr>
            <a:spLocks noGrp="1" noChangeArrowheads="1"/>
          </p:cNvSpPr>
          <p:nvPr>
            <p:ph type="sldNum" sz="quarter" idx="10"/>
          </p:nvPr>
        </p:nvSpPr>
        <p:spPr>
          <a:noFill/>
        </p:spPr>
        <p:txBody>
          <a:bodyPr/>
          <a:lstStyle/>
          <a:p>
            <a:r>
              <a:rPr lang="en-US" altLang="zh-CN" smtClean="0">
                <a:ea typeface="宋体" pitchFamily="2" charset="-122"/>
              </a:rPr>
              <a:t>12-</a:t>
            </a:r>
            <a:fld id="{60B0797B-B8F4-4FDE-883C-EE2ECADFEE47}" type="slidenum">
              <a:rPr lang="en-US" altLang="zh-CN" smtClean="0">
                <a:ea typeface="宋体" pitchFamily="2" charset="-122"/>
              </a:rPr>
              <a:pPr/>
              <a:t>57</a:t>
            </a:fld>
            <a:endParaRPr lang="en-US" altLang="zh-CN" smtClean="0">
              <a:ea typeface="宋体" pitchFamily="2" charset="-122"/>
            </a:endParaRPr>
          </a:p>
        </p:txBody>
      </p:sp>
      <p:sp>
        <p:nvSpPr>
          <p:cNvPr id="34818"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Additional Considerations</a:t>
            </a:r>
            <a:endParaRPr lang="en-US" dirty="0" smtClean="0">
              <a:solidFill>
                <a:schemeClr val="tx2">
                  <a:lumMod val="50000"/>
                </a:schemeClr>
              </a:solidFill>
            </a:endParaRPr>
          </a:p>
        </p:txBody>
      </p:sp>
      <p:sp>
        <p:nvSpPr>
          <p:cNvPr id="34819" name="Rectangle 3"/>
          <p:cNvSpPr>
            <a:spLocks noGrp="1" noChangeArrowheads="1"/>
          </p:cNvSpPr>
          <p:nvPr>
            <p:ph idx="1"/>
          </p:nvPr>
        </p:nvSpPr>
        <p:spPr/>
        <p:txBody>
          <a:bodyPr/>
          <a:lstStyle/>
          <a:p>
            <a:pPr marL="457200" indent="-457200" eaLnBrk="1" hangingPunct="1"/>
            <a:r>
              <a:rPr lang="en-GB" smtClean="0"/>
              <a:t>Intercompany transactions</a:t>
            </a:r>
          </a:p>
          <a:p>
            <a:pPr lvl="1" eaLnBrk="1" hangingPunct="1"/>
            <a:r>
              <a:rPr lang="en-GB" smtClean="0"/>
              <a:t>Assume that a U.S. company has a foreign currency–denominated receivable from its foreign subsidiary </a:t>
            </a:r>
          </a:p>
          <a:p>
            <a:pPr lvl="1" eaLnBrk="1" hangingPunct="1"/>
            <a:r>
              <a:rPr lang="en-GB" smtClean="0"/>
              <a:t>The U.S. company would first revalue the receivable to its U.S. dollar equivalent value as of the date of the financial statements</a:t>
            </a:r>
          </a:p>
          <a:p>
            <a:pPr lvl="1" eaLnBrk="1" hangingPunct="1"/>
            <a:r>
              <a:rPr lang="en-GB" smtClean="0"/>
              <a:t>After the foreign affiliate’s statements have been translated or remeasured, the receivable should be at the same U.S. dollar value and can be eliminated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4819">
                                            <p:txEl>
                                              <p:pRg st="1" end="1"/>
                                            </p:txEl>
                                          </p:spTgt>
                                        </p:tgtEl>
                                        <p:attrNameLst>
                                          <p:attrName>style.visibility</p:attrName>
                                        </p:attrNameLst>
                                      </p:cBhvr>
                                      <p:to>
                                        <p:strVal val="visible"/>
                                      </p:to>
                                    </p:set>
                                    <p:animEffect transition="in" filter="wipe(left)">
                                      <p:cBhvr>
                                        <p:cTn id="7" dur="500"/>
                                        <p:tgtEl>
                                          <p:spTgt spid="3481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4819">
                                            <p:txEl>
                                              <p:pRg st="2" end="2"/>
                                            </p:txEl>
                                          </p:spTgt>
                                        </p:tgtEl>
                                        <p:attrNameLst>
                                          <p:attrName>style.visibility</p:attrName>
                                        </p:attrNameLst>
                                      </p:cBhvr>
                                      <p:to>
                                        <p:strVal val="visible"/>
                                      </p:to>
                                    </p:set>
                                    <p:animEffect transition="in" filter="wipe(left)">
                                      <p:cBhvr>
                                        <p:cTn id="12" dur="500"/>
                                        <p:tgtEl>
                                          <p:spTgt spid="3481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4819">
                                            <p:txEl>
                                              <p:pRg st="3" end="3"/>
                                            </p:txEl>
                                          </p:spTgt>
                                        </p:tgtEl>
                                        <p:attrNameLst>
                                          <p:attrName>style.visibility</p:attrName>
                                        </p:attrNameLst>
                                      </p:cBhvr>
                                      <p:to>
                                        <p:strVal val="visible"/>
                                      </p:to>
                                    </p:set>
                                    <p:animEffect transition="in" filter="wipe(left)">
                                      <p:cBhvr>
                                        <p:cTn id="17" dur="500"/>
                                        <p:tgtEl>
                                          <p:spTgt spid="34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5"/>
          <p:cNvSpPr>
            <a:spLocks noGrp="1" noChangeArrowheads="1"/>
          </p:cNvSpPr>
          <p:nvPr>
            <p:ph type="sldNum" sz="quarter" idx="10"/>
          </p:nvPr>
        </p:nvSpPr>
        <p:spPr>
          <a:noFill/>
        </p:spPr>
        <p:txBody>
          <a:bodyPr/>
          <a:lstStyle/>
          <a:p>
            <a:r>
              <a:rPr lang="en-US" altLang="zh-CN" smtClean="0">
                <a:ea typeface="宋体" pitchFamily="2" charset="-122"/>
              </a:rPr>
              <a:t>12-</a:t>
            </a:r>
            <a:fld id="{431B78C8-6809-4C20-B262-9A47FC1F8E8D}" type="slidenum">
              <a:rPr lang="en-US" altLang="zh-CN" smtClean="0">
                <a:ea typeface="宋体" pitchFamily="2" charset="-122"/>
              </a:rPr>
              <a:pPr/>
              <a:t>58</a:t>
            </a:fld>
            <a:endParaRPr lang="en-US" altLang="zh-CN" smtClean="0">
              <a:ea typeface="宋体" pitchFamily="2" charset="-122"/>
            </a:endParaRPr>
          </a:p>
        </p:txBody>
      </p:sp>
      <p:sp>
        <p:nvSpPr>
          <p:cNvPr id="35842"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Additional Considerations</a:t>
            </a:r>
            <a:endParaRPr lang="en-US" dirty="0" smtClean="0">
              <a:solidFill>
                <a:schemeClr val="tx2">
                  <a:lumMod val="50000"/>
                </a:schemeClr>
              </a:solidFill>
            </a:endParaRPr>
          </a:p>
        </p:txBody>
      </p:sp>
      <p:sp>
        <p:nvSpPr>
          <p:cNvPr id="35843" name="Rectangle 3"/>
          <p:cNvSpPr>
            <a:spLocks noGrp="1" noChangeArrowheads="1"/>
          </p:cNvSpPr>
          <p:nvPr>
            <p:ph idx="1"/>
          </p:nvPr>
        </p:nvSpPr>
        <p:spPr/>
        <p:txBody>
          <a:bodyPr/>
          <a:lstStyle/>
          <a:p>
            <a:pPr marL="457200" indent="-457200" eaLnBrk="1" hangingPunct="1"/>
            <a:r>
              <a:rPr lang="en-GB" smtClean="0"/>
              <a:t>Intercompany transactions </a:t>
            </a:r>
          </a:p>
          <a:p>
            <a:pPr lvl="1" eaLnBrk="1" hangingPunct="1"/>
            <a:r>
              <a:rPr lang="en-GB" smtClean="0"/>
              <a:t>FASB 52 provides an exception when the intercompany foreign currency transactions will not be settled within the foreseeable future</a:t>
            </a:r>
          </a:p>
          <a:p>
            <a:pPr lvl="1" eaLnBrk="1" hangingPunct="1"/>
            <a:r>
              <a:rPr lang="en-GB" smtClean="0"/>
              <a:t>These transactions may be considered part of the net investment in the foreign entity</a:t>
            </a:r>
          </a:p>
          <a:p>
            <a:pPr lvl="1" eaLnBrk="1" hangingPunct="1"/>
            <a:r>
              <a:rPr lang="en-GB" smtClean="0"/>
              <a:t>The translation adjustments on these are deferred and accumulated as part of the cumulative translation account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5843">
                                            <p:txEl>
                                              <p:pRg st="1" end="1"/>
                                            </p:txEl>
                                          </p:spTgt>
                                        </p:tgtEl>
                                        <p:attrNameLst>
                                          <p:attrName>style.visibility</p:attrName>
                                        </p:attrNameLst>
                                      </p:cBhvr>
                                      <p:to>
                                        <p:strVal val="visible"/>
                                      </p:to>
                                    </p:set>
                                    <p:animEffect transition="in" filter="wipe(left)">
                                      <p:cBhvr>
                                        <p:cTn id="7" dur="500"/>
                                        <p:tgtEl>
                                          <p:spTgt spid="3584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5843">
                                            <p:txEl>
                                              <p:pRg st="2" end="2"/>
                                            </p:txEl>
                                          </p:spTgt>
                                        </p:tgtEl>
                                        <p:attrNameLst>
                                          <p:attrName>style.visibility</p:attrName>
                                        </p:attrNameLst>
                                      </p:cBhvr>
                                      <p:to>
                                        <p:strVal val="visible"/>
                                      </p:to>
                                    </p:set>
                                    <p:animEffect transition="in" filter="wipe(left)">
                                      <p:cBhvr>
                                        <p:cTn id="12" dur="500"/>
                                        <p:tgtEl>
                                          <p:spTgt spid="3584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5843">
                                            <p:txEl>
                                              <p:pRg st="3" end="3"/>
                                            </p:txEl>
                                          </p:spTgt>
                                        </p:tgtEl>
                                        <p:attrNameLst>
                                          <p:attrName>style.visibility</p:attrName>
                                        </p:attrNameLst>
                                      </p:cBhvr>
                                      <p:to>
                                        <p:strVal val="visible"/>
                                      </p:to>
                                    </p:set>
                                    <p:animEffect transition="in" filter="wipe(left)">
                                      <p:cBhvr>
                                        <p:cTn id="17" dur="500"/>
                                        <p:tgtEl>
                                          <p:spTgt spid="358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Rectangle 5"/>
          <p:cNvSpPr>
            <a:spLocks noGrp="1" noChangeArrowheads="1"/>
          </p:cNvSpPr>
          <p:nvPr>
            <p:ph type="sldNum" sz="quarter" idx="10"/>
          </p:nvPr>
        </p:nvSpPr>
        <p:spPr>
          <a:noFill/>
        </p:spPr>
        <p:txBody>
          <a:bodyPr/>
          <a:lstStyle/>
          <a:p>
            <a:r>
              <a:rPr lang="en-US" altLang="zh-CN" smtClean="0">
                <a:ea typeface="宋体" pitchFamily="2" charset="-122"/>
              </a:rPr>
              <a:t>12-</a:t>
            </a:r>
            <a:fld id="{87D4A06C-F5E0-433C-897D-8C86B1748C4B}" type="slidenum">
              <a:rPr lang="en-US" altLang="zh-CN" smtClean="0">
                <a:ea typeface="宋体" pitchFamily="2" charset="-122"/>
              </a:rPr>
              <a:pPr/>
              <a:t>59</a:t>
            </a:fld>
            <a:endParaRPr lang="en-US" altLang="zh-CN" smtClean="0">
              <a:ea typeface="宋体" pitchFamily="2" charset="-122"/>
            </a:endParaRPr>
          </a:p>
        </p:txBody>
      </p:sp>
      <p:sp>
        <p:nvSpPr>
          <p:cNvPr id="36866"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Additional Considerations</a:t>
            </a:r>
            <a:endParaRPr lang="en-US" dirty="0" smtClean="0">
              <a:solidFill>
                <a:schemeClr val="tx2">
                  <a:lumMod val="50000"/>
                </a:schemeClr>
              </a:solidFill>
            </a:endParaRPr>
          </a:p>
        </p:txBody>
      </p:sp>
      <p:sp>
        <p:nvSpPr>
          <p:cNvPr id="36867" name="Rectangle 3"/>
          <p:cNvSpPr>
            <a:spLocks noGrp="1" noChangeArrowheads="1"/>
          </p:cNvSpPr>
          <p:nvPr>
            <p:ph idx="1"/>
          </p:nvPr>
        </p:nvSpPr>
        <p:spPr/>
        <p:txBody>
          <a:bodyPr/>
          <a:lstStyle/>
          <a:p>
            <a:pPr marL="457200" indent="-457200" eaLnBrk="1" hangingPunct="1"/>
            <a:r>
              <a:rPr lang="en-GB" smtClean="0"/>
              <a:t>Income taxes</a:t>
            </a:r>
          </a:p>
          <a:p>
            <a:pPr lvl="1" eaLnBrk="1" hangingPunct="1"/>
            <a:r>
              <a:rPr lang="en-GB" sz="2400" smtClean="0"/>
              <a:t>Interperiod tax allocation is required whenever temporary differences exist in the recognition of revenue and expenses for income statement purposes and for tax purposes</a:t>
            </a:r>
          </a:p>
          <a:p>
            <a:pPr lvl="1" eaLnBrk="1" hangingPunct="1"/>
            <a:r>
              <a:rPr lang="en-GB" sz="2400" smtClean="0"/>
              <a:t>Exchange gains and losses from foreign currency transactions require the recognition of a deferred tax if they are included in income but not recognized for tax purposes in the same period</a:t>
            </a:r>
          </a:p>
          <a:p>
            <a:pPr lvl="1" eaLnBrk="1" hangingPunct="1"/>
            <a:r>
              <a:rPr lang="en-GB" sz="2400" smtClean="0"/>
              <a:t>A deferral is required for the portion of the translation adjustment related to the subsidiary’s undistributed earnings that are included in the parent’s income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6867">
                                            <p:txEl>
                                              <p:pRg st="1" end="1"/>
                                            </p:txEl>
                                          </p:spTgt>
                                        </p:tgtEl>
                                        <p:attrNameLst>
                                          <p:attrName>style.visibility</p:attrName>
                                        </p:attrNameLst>
                                      </p:cBhvr>
                                      <p:to>
                                        <p:strVal val="visible"/>
                                      </p:to>
                                    </p:set>
                                    <p:animEffect transition="in" filter="wipe(left)">
                                      <p:cBhvr>
                                        <p:cTn id="7" dur="500"/>
                                        <p:tgtEl>
                                          <p:spTgt spid="3686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6867">
                                            <p:txEl>
                                              <p:pRg st="2" end="2"/>
                                            </p:txEl>
                                          </p:spTgt>
                                        </p:tgtEl>
                                        <p:attrNameLst>
                                          <p:attrName>style.visibility</p:attrName>
                                        </p:attrNameLst>
                                      </p:cBhvr>
                                      <p:to>
                                        <p:strVal val="visible"/>
                                      </p:to>
                                    </p:set>
                                    <p:animEffect transition="in" filter="wipe(left)">
                                      <p:cBhvr>
                                        <p:cTn id="12" dur="500"/>
                                        <p:tgtEl>
                                          <p:spTgt spid="3686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6867">
                                            <p:txEl>
                                              <p:pRg st="3" end="3"/>
                                            </p:txEl>
                                          </p:spTgt>
                                        </p:tgtEl>
                                        <p:attrNameLst>
                                          <p:attrName>style.visibility</p:attrName>
                                        </p:attrNameLst>
                                      </p:cBhvr>
                                      <p:to>
                                        <p:strVal val="visible"/>
                                      </p:to>
                                    </p:set>
                                    <p:animEffect transition="in" filter="wipe(left)">
                                      <p:cBhvr>
                                        <p:cTn id="17" dur="500"/>
                                        <p:tgtEl>
                                          <p:spTgt spid="368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5"/>
          <p:cNvSpPr>
            <a:spLocks noGrp="1" noChangeArrowheads="1"/>
          </p:cNvSpPr>
          <p:nvPr>
            <p:ph type="sldNum" sz="quarter" idx="10"/>
          </p:nvPr>
        </p:nvSpPr>
        <p:spPr>
          <a:noFill/>
        </p:spPr>
        <p:txBody>
          <a:bodyPr/>
          <a:lstStyle/>
          <a:p>
            <a:r>
              <a:rPr lang="en-US" altLang="zh-CN" smtClean="0">
                <a:ea typeface="宋体" pitchFamily="2" charset="-122"/>
              </a:rPr>
              <a:t>12-</a:t>
            </a:r>
            <a:fld id="{8F023939-07AB-4EFF-B3C3-EA3DDC74561A}" type="slidenum">
              <a:rPr lang="en-US" altLang="zh-CN" smtClean="0">
                <a:ea typeface="宋体" pitchFamily="2" charset="-122"/>
              </a:rPr>
              <a:pPr/>
              <a:t>6</a:t>
            </a:fld>
            <a:endParaRPr lang="en-US" altLang="zh-CN" smtClean="0">
              <a:ea typeface="宋体" pitchFamily="2" charset="-122"/>
            </a:endParaRPr>
          </a:p>
        </p:txBody>
      </p:sp>
      <p:sp>
        <p:nvSpPr>
          <p:cNvPr id="918530"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Differences in Accounting Principles</a:t>
            </a:r>
          </a:p>
        </p:txBody>
      </p:sp>
      <p:sp>
        <p:nvSpPr>
          <p:cNvPr id="918531" name="Rectangle 3"/>
          <p:cNvSpPr>
            <a:spLocks noGrp="1" noChangeArrowheads="1"/>
          </p:cNvSpPr>
          <p:nvPr>
            <p:ph idx="1"/>
          </p:nvPr>
        </p:nvSpPr>
        <p:spPr/>
        <p:txBody>
          <a:bodyPr/>
          <a:lstStyle/>
          <a:p>
            <a:pPr marL="571500" indent="-571500" eaLnBrk="1" hangingPunct="1">
              <a:defRPr/>
            </a:pPr>
            <a:r>
              <a:rPr lang="en-GB" dirty="0" smtClean="0"/>
              <a:t>New SEC rules </a:t>
            </a:r>
          </a:p>
          <a:p>
            <a:pPr marL="971550" lvl="1" indent="-514350" eaLnBrk="1" hangingPunct="1">
              <a:defRPr/>
            </a:pPr>
            <a:r>
              <a:rPr lang="en-GB" dirty="0" smtClean="0"/>
              <a:t>Allow foreign private issuers to file statements prepared in accordance with IFRS as issued by the IASB without reconciliation to U.S. GAAP (January 4, 2008) </a:t>
            </a:r>
          </a:p>
          <a:p>
            <a:pPr marL="571500" indent="-514350" eaLnBrk="1" hangingPunct="1">
              <a:defRPr/>
            </a:pPr>
            <a:r>
              <a:rPr lang="en-GB" dirty="0" smtClean="0"/>
              <a:t>Next steps:</a:t>
            </a:r>
          </a:p>
          <a:p>
            <a:pPr marL="971550" lvl="1" indent="-514350" eaLnBrk="1" hangingPunct="1">
              <a:defRPr/>
            </a:pPr>
            <a:r>
              <a:rPr lang="en-GB" b="1" i="1" dirty="0" smtClean="0"/>
              <a:t>Allow</a:t>
            </a:r>
            <a:r>
              <a:rPr lang="en-GB" dirty="0" smtClean="0"/>
              <a:t> U.S. issuers to choose between IFRS and U.S. GAAP</a:t>
            </a:r>
          </a:p>
          <a:p>
            <a:pPr marL="971550" lvl="1" indent="-514350" eaLnBrk="1" hangingPunct="1">
              <a:defRPr/>
            </a:pPr>
            <a:r>
              <a:rPr lang="en-GB" b="1" i="1" dirty="0" smtClean="0"/>
              <a:t>Require</a:t>
            </a:r>
            <a:r>
              <a:rPr lang="en-GB" dirty="0" smtClean="0"/>
              <a:t> U.S. issuers to use IFRS</a:t>
            </a:r>
          </a:p>
          <a:p>
            <a:pPr marL="571500" indent="-571500" eaLnBrk="1" hangingPunct="1">
              <a:defRPr/>
            </a:pPr>
            <a:endParaRPr lang="en-GB"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918531">
                                            <p:txEl>
                                              <p:pRg st="1" end="1"/>
                                            </p:txEl>
                                          </p:spTgt>
                                        </p:tgtEl>
                                        <p:attrNameLst>
                                          <p:attrName>style.visibility</p:attrName>
                                        </p:attrNameLst>
                                      </p:cBhvr>
                                      <p:to>
                                        <p:strVal val="visible"/>
                                      </p:to>
                                    </p:set>
                                    <p:animEffect transition="in" filter="slide(fromBottom)">
                                      <p:cBhvr>
                                        <p:cTn id="7" dur="500"/>
                                        <p:tgtEl>
                                          <p:spTgt spid="91853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918531">
                                            <p:txEl>
                                              <p:pRg st="2" end="2"/>
                                            </p:txEl>
                                          </p:spTgt>
                                        </p:tgtEl>
                                        <p:attrNameLst>
                                          <p:attrName>style.visibility</p:attrName>
                                        </p:attrNameLst>
                                      </p:cBhvr>
                                      <p:to>
                                        <p:strVal val="visible"/>
                                      </p:to>
                                    </p:set>
                                    <p:animEffect transition="in" filter="slide(fromBottom)">
                                      <p:cBhvr>
                                        <p:cTn id="12" dur="500"/>
                                        <p:tgtEl>
                                          <p:spTgt spid="91853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918531">
                                            <p:txEl>
                                              <p:pRg st="3" end="3"/>
                                            </p:txEl>
                                          </p:spTgt>
                                        </p:tgtEl>
                                        <p:attrNameLst>
                                          <p:attrName>style.visibility</p:attrName>
                                        </p:attrNameLst>
                                      </p:cBhvr>
                                      <p:to>
                                        <p:strVal val="visible"/>
                                      </p:to>
                                    </p:set>
                                    <p:animEffect transition="in" filter="slide(fromBottom)">
                                      <p:cBhvr>
                                        <p:cTn id="17" dur="500"/>
                                        <p:tgtEl>
                                          <p:spTgt spid="91853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918531">
                                            <p:txEl>
                                              <p:pRg st="4" end="4"/>
                                            </p:txEl>
                                          </p:spTgt>
                                        </p:tgtEl>
                                        <p:attrNameLst>
                                          <p:attrName>style.visibility</p:attrName>
                                        </p:attrNameLst>
                                      </p:cBhvr>
                                      <p:to>
                                        <p:strVal val="visible"/>
                                      </p:to>
                                    </p:set>
                                    <p:animEffect transition="in" filter="slide(fromBottom)">
                                      <p:cBhvr>
                                        <p:cTn id="22" dur="500"/>
                                        <p:tgtEl>
                                          <p:spTgt spid="9185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Rectangle 5"/>
          <p:cNvSpPr>
            <a:spLocks noGrp="1" noChangeArrowheads="1"/>
          </p:cNvSpPr>
          <p:nvPr>
            <p:ph type="sldNum" sz="quarter" idx="10"/>
          </p:nvPr>
        </p:nvSpPr>
        <p:spPr>
          <a:noFill/>
        </p:spPr>
        <p:txBody>
          <a:bodyPr/>
          <a:lstStyle/>
          <a:p>
            <a:r>
              <a:rPr lang="en-US" altLang="zh-CN" smtClean="0">
                <a:ea typeface="宋体" pitchFamily="2" charset="-122"/>
              </a:rPr>
              <a:t>12-</a:t>
            </a:r>
            <a:fld id="{7946DFCA-D014-46DF-928A-8D1978F01AD8}" type="slidenum">
              <a:rPr lang="en-US" altLang="zh-CN" smtClean="0">
                <a:ea typeface="宋体" pitchFamily="2" charset="-122"/>
              </a:rPr>
              <a:pPr/>
              <a:t>60</a:t>
            </a:fld>
            <a:endParaRPr lang="en-US" altLang="zh-CN" smtClean="0">
              <a:ea typeface="宋体" pitchFamily="2" charset="-122"/>
            </a:endParaRPr>
          </a:p>
        </p:txBody>
      </p:sp>
      <p:sp>
        <p:nvSpPr>
          <p:cNvPr id="37890"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Additional Considerations</a:t>
            </a:r>
            <a:endParaRPr lang="en-US" dirty="0" smtClean="0">
              <a:solidFill>
                <a:schemeClr val="tx2">
                  <a:lumMod val="50000"/>
                </a:schemeClr>
              </a:solidFill>
            </a:endParaRPr>
          </a:p>
        </p:txBody>
      </p:sp>
      <p:sp>
        <p:nvSpPr>
          <p:cNvPr id="37891" name="Rectangle 3"/>
          <p:cNvSpPr>
            <a:spLocks noGrp="1" noChangeArrowheads="1"/>
          </p:cNvSpPr>
          <p:nvPr>
            <p:ph idx="1"/>
          </p:nvPr>
        </p:nvSpPr>
        <p:spPr/>
        <p:txBody>
          <a:bodyPr/>
          <a:lstStyle/>
          <a:p>
            <a:pPr marL="457200" indent="-457200" eaLnBrk="1" hangingPunct="1"/>
            <a:r>
              <a:rPr lang="en-GB" smtClean="0"/>
              <a:t>Income taxes</a:t>
            </a:r>
          </a:p>
          <a:p>
            <a:pPr lvl="1" eaLnBrk="1" hangingPunct="1"/>
            <a:r>
              <a:rPr lang="en-GB" smtClean="0"/>
              <a:t>Deferred taxes need not be recognized if the undistributed earnings will be indefinitely reinvested in the subsidiary</a:t>
            </a:r>
          </a:p>
          <a:p>
            <a:pPr lvl="1" eaLnBrk="1" hangingPunct="1"/>
            <a:r>
              <a:rPr lang="en-GB" smtClean="0"/>
              <a:t>If the parent expects eventually to receive the presently undistributed earnings of a foreign subsidiary, deferred tax recognition is required, and the tax entry would be:</a:t>
            </a:r>
          </a:p>
        </p:txBody>
      </p:sp>
      <p:pic>
        <p:nvPicPr>
          <p:cNvPr id="37892" name="Picture 4"/>
          <p:cNvPicPr>
            <a:picLocks noChangeAspect="1" noChangeArrowheads="1"/>
          </p:cNvPicPr>
          <p:nvPr/>
        </p:nvPicPr>
        <p:blipFill>
          <a:blip r:embed="rId3"/>
          <a:srcRect/>
          <a:stretch>
            <a:fillRect/>
          </a:stretch>
        </p:blipFill>
        <p:spPr bwMode="auto">
          <a:xfrm>
            <a:off x="762000" y="5410200"/>
            <a:ext cx="7945438" cy="649288"/>
          </a:xfrm>
          <a:prstGeom prst="rect">
            <a:avLst/>
          </a:prstGeom>
          <a:noFill/>
          <a:ln w="9525">
            <a:solidFill>
              <a:schemeClr val="tx1"/>
            </a:solid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7891">
                                            <p:txEl>
                                              <p:pRg st="1" end="1"/>
                                            </p:txEl>
                                          </p:spTgt>
                                        </p:tgtEl>
                                        <p:attrNameLst>
                                          <p:attrName>style.visibility</p:attrName>
                                        </p:attrNameLst>
                                      </p:cBhvr>
                                      <p:to>
                                        <p:strVal val="visible"/>
                                      </p:to>
                                    </p:set>
                                    <p:animEffect transition="in" filter="wipe(left)">
                                      <p:cBhvr>
                                        <p:cTn id="7" dur="500"/>
                                        <p:tgtEl>
                                          <p:spTgt spid="378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7891">
                                            <p:txEl>
                                              <p:pRg st="2" end="2"/>
                                            </p:txEl>
                                          </p:spTgt>
                                        </p:tgtEl>
                                        <p:attrNameLst>
                                          <p:attrName>style.visibility</p:attrName>
                                        </p:attrNameLst>
                                      </p:cBhvr>
                                      <p:to>
                                        <p:strVal val="visible"/>
                                      </p:to>
                                    </p:set>
                                    <p:animEffect transition="in" filter="wipe(left)">
                                      <p:cBhvr>
                                        <p:cTn id="12" dur="500"/>
                                        <p:tgtEl>
                                          <p:spTgt spid="37891">
                                            <p:txEl>
                                              <p:pRg st="2" end="2"/>
                                            </p:txEl>
                                          </p:spTgt>
                                        </p:tgtEl>
                                      </p:cBhvr>
                                    </p:animEffect>
                                  </p:childTnLst>
                                </p:cTn>
                              </p:par>
                            </p:childTnLst>
                          </p:cTn>
                        </p:par>
                        <p:par>
                          <p:cTn id="13" fill="hold">
                            <p:stCondLst>
                              <p:cond delay="500"/>
                            </p:stCondLst>
                            <p:childTnLst>
                              <p:par>
                                <p:cTn id="14" presetID="22" presetClass="entr" presetSubtype="1" fill="hold" nodeType="afterEffect">
                                  <p:stCondLst>
                                    <p:cond delay="0"/>
                                  </p:stCondLst>
                                  <p:childTnLst>
                                    <p:set>
                                      <p:cBhvr>
                                        <p:cTn id="15" dur="1" fill="hold">
                                          <p:stCondLst>
                                            <p:cond delay="0"/>
                                          </p:stCondLst>
                                        </p:cTn>
                                        <p:tgtEl>
                                          <p:spTgt spid="37892"/>
                                        </p:tgtEl>
                                        <p:attrNameLst>
                                          <p:attrName>style.visibility</p:attrName>
                                        </p:attrNameLst>
                                      </p:cBhvr>
                                      <p:to>
                                        <p:strVal val="visible"/>
                                      </p:to>
                                    </p:set>
                                    <p:animEffect transition="in" filter="wipe(up)">
                                      <p:cBhvr>
                                        <p:cTn id="16" dur="500"/>
                                        <p:tgtEl>
                                          <p:spTgt spid="37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5"/>
          <p:cNvSpPr>
            <a:spLocks noGrp="1" noChangeArrowheads="1"/>
          </p:cNvSpPr>
          <p:nvPr>
            <p:ph type="sldNum" sz="quarter" idx="10"/>
          </p:nvPr>
        </p:nvSpPr>
        <p:spPr>
          <a:noFill/>
        </p:spPr>
        <p:txBody>
          <a:bodyPr/>
          <a:lstStyle/>
          <a:p>
            <a:r>
              <a:rPr lang="en-US" altLang="zh-CN" smtClean="0">
                <a:ea typeface="宋体" pitchFamily="2" charset="-122"/>
              </a:rPr>
              <a:t>12-</a:t>
            </a:r>
            <a:fld id="{E804A687-F3F4-4A95-847E-889009F71755}" type="slidenum">
              <a:rPr lang="en-US" altLang="zh-CN" smtClean="0">
                <a:ea typeface="宋体" pitchFamily="2" charset="-122"/>
              </a:rPr>
              <a:pPr/>
              <a:t>61</a:t>
            </a:fld>
            <a:endParaRPr lang="en-US" altLang="zh-CN" smtClean="0">
              <a:ea typeface="宋体" pitchFamily="2" charset="-122"/>
            </a:endParaRPr>
          </a:p>
        </p:txBody>
      </p:sp>
      <p:sp>
        <p:nvSpPr>
          <p:cNvPr id="38914" name="Rectangle 2"/>
          <p:cNvSpPr>
            <a:spLocks noGrp="1" noChangeArrowheads="1"/>
          </p:cNvSpPr>
          <p:nvPr>
            <p:ph type="title"/>
          </p:nvPr>
        </p:nvSpPr>
        <p:spPr/>
        <p:txBody>
          <a:bodyPr/>
          <a:lstStyle/>
          <a:p>
            <a:pPr marL="342900" indent="-342900" eaLnBrk="1" hangingPunct="1">
              <a:lnSpc>
                <a:spcPct val="90000"/>
              </a:lnSpc>
              <a:defRPr/>
            </a:pPr>
            <a:r>
              <a:rPr lang="en-GB" dirty="0" smtClean="0">
                <a:solidFill>
                  <a:schemeClr val="tx2">
                    <a:lumMod val="50000"/>
                  </a:schemeClr>
                </a:solidFill>
              </a:rPr>
              <a:t>Additional Considerations</a:t>
            </a:r>
            <a:endParaRPr lang="en-US" dirty="0" smtClean="0">
              <a:solidFill>
                <a:schemeClr val="tx2">
                  <a:lumMod val="50000"/>
                </a:schemeClr>
              </a:solidFill>
            </a:endParaRPr>
          </a:p>
        </p:txBody>
      </p:sp>
      <p:sp>
        <p:nvSpPr>
          <p:cNvPr id="38915" name="Rectangle 3"/>
          <p:cNvSpPr>
            <a:spLocks noGrp="1" noChangeArrowheads="1"/>
          </p:cNvSpPr>
          <p:nvPr>
            <p:ph idx="1"/>
          </p:nvPr>
        </p:nvSpPr>
        <p:spPr/>
        <p:txBody>
          <a:bodyPr/>
          <a:lstStyle/>
          <a:p>
            <a:pPr marL="457200" indent="-457200" eaLnBrk="1" hangingPunct="1"/>
            <a:r>
              <a:rPr lang="en-GB" smtClean="0"/>
              <a:t>Translation when a third currency is the functional currency</a:t>
            </a:r>
          </a:p>
          <a:p>
            <a:pPr lvl="1" eaLnBrk="1" hangingPunct="1"/>
            <a:r>
              <a:rPr lang="en-GB" smtClean="0"/>
              <a:t>If the entity’s books and records are not expressed in its functional currency, the following two-step process must be used:</a:t>
            </a:r>
          </a:p>
          <a:p>
            <a:pPr marL="1371600" lvl="2" indent="-457200" eaLnBrk="1" hangingPunct="1"/>
            <a:r>
              <a:rPr lang="en-GB" smtClean="0"/>
              <a:t>Remeasure the subsidiary’s financial statements into the functional currency</a:t>
            </a:r>
          </a:p>
          <a:p>
            <a:pPr marL="1371600" lvl="2" indent="-457200" eaLnBrk="1" hangingPunct="1"/>
            <a:r>
              <a:rPr lang="en-GB" smtClean="0"/>
              <a:t>The statements expressed in the functional currency are then translated into U.S. dollars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8915">
                                            <p:txEl>
                                              <p:pRg st="1" end="1"/>
                                            </p:txEl>
                                          </p:spTgt>
                                        </p:tgtEl>
                                        <p:attrNameLst>
                                          <p:attrName>style.visibility</p:attrName>
                                        </p:attrNameLst>
                                      </p:cBhvr>
                                      <p:to>
                                        <p:strVal val="visible"/>
                                      </p:to>
                                    </p:set>
                                    <p:animEffect transition="in" filter="wipe(left)">
                                      <p:cBhvr>
                                        <p:cTn id="7" dur="500"/>
                                        <p:tgtEl>
                                          <p:spTgt spid="389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8915">
                                            <p:txEl>
                                              <p:pRg st="2" end="2"/>
                                            </p:txEl>
                                          </p:spTgt>
                                        </p:tgtEl>
                                        <p:attrNameLst>
                                          <p:attrName>style.visibility</p:attrName>
                                        </p:attrNameLst>
                                      </p:cBhvr>
                                      <p:to>
                                        <p:strVal val="visible"/>
                                      </p:to>
                                    </p:set>
                                    <p:animEffect transition="in" filter="wipe(left)">
                                      <p:cBhvr>
                                        <p:cTn id="12" dur="500"/>
                                        <p:tgtEl>
                                          <p:spTgt spid="389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8915">
                                            <p:txEl>
                                              <p:pRg st="3" end="3"/>
                                            </p:txEl>
                                          </p:spTgt>
                                        </p:tgtEl>
                                        <p:attrNameLst>
                                          <p:attrName>style.visibility</p:attrName>
                                        </p:attrNameLst>
                                      </p:cBhvr>
                                      <p:to>
                                        <p:strVal val="visible"/>
                                      </p:to>
                                    </p:set>
                                    <p:animEffect transition="in" filter="wipe(left)">
                                      <p:cBhvr>
                                        <p:cTn id="17" dur="500"/>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5"/>
          <p:cNvSpPr>
            <a:spLocks noGrp="1" noChangeArrowheads="1"/>
          </p:cNvSpPr>
          <p:nvPr>
            <p:ph type="sldNum" sz="quarter" idx="10"/>
          </p:nvPr>
        </p:nvSpPr>
        <p:spPr>
          <a:noFill/>
        </p:spPr>
        <p:txBody>
          <a:bodyPr/>
          <a:lstStyle/>
          <a:p>
            <a:r>
              <a:rPr lang="en-US" altLang="zh-CN" smtClean="0">
                <a:ea typeface="宋体" pitchFamily="2" charset="-122"/>
              </a:rPr>
              <a:t>12-</a:t>
            </a:r>
            <a:fld id="{880EB468-D781-4204-A02E-09D6D1E255DC}" type="slidenum">
              <a:rPr lang="en-US" altLang="zh-CN" smtClean="0">
                <a:ea typeface="宋体" pitchFamily="2" charset="-122"/>
              </a:rPr>
              <a:pPr/>
              <a:t>62</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#6</a:t>
            </a:r>
            <a:endParaRPr lang="en-US" dirty="0">
              <a:solidFill>
                <a:schemeClr val="tx2">
                  <a:lumMod val="50000"/>
                </a:schemeClr>
              </a:solidFill>
            </a:endParaRPr>
          </a:p>
        </p:txBody>
      </p:sp>
      <p:sp>
        <p:nvSpPr>
          <p:cNvPr id="5" name="Rectangle 3"/>
          <p:cNvSpPr txBox="1">
            <a:spLocks noChangeArrowheads="1"/>
          </p:cNvSpPr>
          <p:nvPr/>
        </p:nvSpPr>
        <p:spPr>
          <a:xfrm>
            <a:off x="1219200" y="1295400"/>
            <a:ext cx="7543800" cy="50292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Which of the following statements is true?</a:t>
            </a:r>
          </a:p>
          <a:p>
            <a:pPr marL="914400" lvl="1" indent="-457200">
              <a:lnSpc>
                <a:spcPts val="3000"/>
              </a:lnSpc>
              <a:spcBef>
                <a:spcPts val="600"/>
              </a:spcBef>
              <a:buSzPct val="80000"/>
              <a:buFont typeface="Wingdings" pitchFamily="2" charset="2"/>
              <a:buNone/>
              <a:defRPr/>
            </a:pPr>
            <a:r>
              <a:rPr lang="en-US" sz="2800" dirty="0"/>
              <a:t>a.	Foreign subsidiaries are always consolidated.</a:t>
            </a:r>
          </a:p>
          <a:p>
            <a:pPr marL="914400" lvl="1" indent="-457200">
              <a:lnSpc>
                <a:spcPts val="3000"/>
              </a:lnSpc>
              <a:spcBef>
                <a:spcPts val="600"/>
              </a:spcBef>
              <a:buSzPct val="80000"/>
              <a:buFont typeface="Wingdings" pitchFamily="2" charset="2"/>
              <a:buNone/>
              <a:defRPr/>
            </a:pPr>
            <a:r>
              <a:rPr lang="en-US" sz="2800" dirty="0"/>
              <a:t>b.	U.S. GAAP does not allow for the complete liquidation of foreign investments.</a:t>
            </a:r>
          </a:p>
          <a:p>
            <a:pPr marL="914400" lvl="1" indent="-457200">
              <a:lnSpc>
                <a:spcPts val="3000"/>
              </a:lnSpc>
              <a:spcBef>
                <a:spcPts val="600"/>
              </a:spcBef>
              <a:buSzPct val="80000"/>
              <a:buFont typeface="Wingdings" pitchFamily="2" charset="2"/>
              <a:buNone/>
              <a:defRPr/>
            </a:pPr>
            <a:r>
              <a:rPr lang="en-US" sz="2800" dirty="0"/>
              <a:t>c.	U.S. GAAP permits </a:t>
            </a:r>
            <a:r>
              <a:rPr lang="en-GB" sz="2800" dirty="0"/>
              <a:t>the hedging of a net investment in foreign subsidiaries</a:t>
            </a:r>
            <a:r>
              <a:rPr lang="en-US" sz="2800" dirty="0"/>
              <a:t>.</a:t>
            </a:r>
          </a:p>
          <a:p>
            <a:pPr marL="968375" lvl="1" indent="-511175">
              <a:lnSpc>
                <a:spcPts val="3000"/>
              </a:lnSpc>
              <a:spcBef>
                <a:spcPts val="600"/>
              </a:spcBef>
              <a:buSzPct val="80000"/>
              <a:buFont typeface="Wingdings" pitchFamily="2" charset="2"/>
              <a:buAutoNum type="alphaLcPeriod" startAt="4"/>
              <a:defRPr/>
            </a:pPr>
            <a:r>
              <a:rPr lang="en-GB" sz="2800" dirty="0"/>
              <a:t>The statement of cash flows is always translated at historical costs</a:t>
            </a:r>
            <a:r>
              <a:rPr lang="en-US" sz="2800" dirty="0"/>
              <a:t>.</a:t>
            </a:r>
          </a:p>
          <a:p>
            <a:pPr marL="971550" lvl="1" indent="-514350">
              <a:lnSpc>
                <a:spcPts val="3000"/>
              </a:lnSpc>
              <a:spcBef>
                <a:spcPts val="600"/>
              </a:spcBef>
              <a:buSzPct val="80000"/>
              <a:defRPr/>
            </a:pPr>
            <a:r>
              <a:rPr lang="en-US" sz="2800" dirty="0"/>
              <a:t>e.	Translated intercompany transactions are not eliminated like normal intercompany transactions</a:t>
            </a:r>
          </a:p>
        </p:txBody>
      </p:sp>
    </p:spTree>
  </p:cSld>
  <p:clrMapOvr>
    <a:masterClrMapping/>
  </p:clrMapOvr>
  <p:transition spd="med"/>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6433" name="Rectangle 3"/>
          <p:cNvSpPr>
            <a:spLocks noGrp="1" noChangeArrowheads="1"/>
          </p:cNvSpPr>
          <p:nvPr>
            <p:ph type="title"/>
          </p:nvPr>
        </p:nvSpPr>
        <p:spPr/>
        <p:txBody>
          <a:bodyPr/>
          <a:lstStyle/>
          <a:p>
            <a:pPr eaLnBrk="1" hangingPunct="1"/>
            <a:r>
              <a:rPr lang="en-US" smtClean="0">
                <a:solidFill>
                  <a:schemeClr val="bg1"/>
                </a:solidFill>
                <a:effectLst/>
              </a:rPr>
              <a:t>Conclusion</a:t>
            </a:r>
          </a:p>
        </p:txBody>
      </p:sp>
      <p:sp>
        <p:nvSpPr>
          <p:cNvPr id="11266" name="Oval 2"/>
          <p:cNvSpPr>
            <a:spLocks noChangeArrowheads="1"/>
          </p:cNvSpPr>
          <p:nvPr>
            <p:custDataLst>
              <p:tags r:id="rId1"/>
            </p:custDataLst>
          </p:nvPr>
        </p:nvSpPr>
        <p:spPr bwMode="auto">
          <a:xfrm>
            <a:off x="1981200" y="1828800"/>
            <a:ext cx="4953000" cy="2971800"/>
          </a:xfrm>
          <a:prstGeom prst="ellipse">
            <a:avLst/>
          </a:prstGeom>
          <a:gradFill rotWithShape="1">
            <a:gsLst>
              <a:gs pos="0">
                <a:schemeClr val="tx2"/>
              </a:gs>
              <a:gs pos="100000">
                <a:schemeClr val="tx2">
                  <a:gamma/>
                  <a:shade val="0"/>
                  <a:invGamma/>
                </a:schemeClr>
              </a:gs>
            </a:gsLst>
            <a:path path="rect">
              <a:fillToRect l="100000" t="100000"/>
            </a:path>
          </a:gradFill>
          <a:ln w="12700">
            <a:solidFill>
              <a:schemeClr val="tx1"/>
            </a:solidFill>
            <a:round/>
            <a:headEnd/>
            <a:tailEnd/>
          </a:ln>
          <a:effectLst>
            <a:outerShdw dist="107763" dir="2700000" algn="ctr" rotWithShape="0">
              <a:schemeClr val="tx1"/>
            </a:outerShdw>
          </a:effectLst>
        </p:spPr>
        <p:txBody>
          <a:bodyPr wrap="none" anchor="ctr"/>
          <a:lstStyle/>
          <a:p>
            <a:pPr algn="ctr" eaLnBrk="0" hangingPunct="0">
              <a:defRPr/>
            </a:pPr>
            <a:r>
              <a:rPr lang="en-US" sz="7200" dirty="0">
                <a:solidFill>
                  <a:schemeClr val="bg1"/>
                </a:solidFill>
                <a:effectLst>
                  <a:outerShdw blurRad="38100" dist="38100" dir="2700000" algn="tl">
                    <a:srgbClr val="000000"/>
                  </a:outerShdw>
                </a:effectLst>
              </a:rPr>
              <a:t>The End</a:t>
            </a:r>
          </a:p>
        </p:txBody>
      </p:sp>
      <p:sp>
        <p:nvSpPr>
          <p:cNvPr id="146435" name="Rectangle 5"/>
          <p:cNvSpPr>
            <a:spLocks noGrp="1" noChangeArrowheads="1"/>
          </p:cNvSpPr>
          <p:nvPr>
            <p:ph type="sldNum" sz="quarter" idx="10"/>
          </p:nvPr>
        </p:nvSpPr>
        <p:spPr>
          <a:noFill/>
        </p:spPr>
        <p:txBody>
          <a:bodyPr/>
          <a:lstStyle/>
          <a:p>
            <a:r>
              <a:rPr lang="en-US" altLang="zh-CN" smtClean="0">
                <a:ea typeface="宋体" pitchFamily="2" charset="-122"/>
              </a:rPr>
              <a:t>12-</a:t>
            </a:r>
            <a:fld id="{5F832177-A8CD-42CE-AB29-6A701DF1312C}" type="slidenum">
              <a:rPr lang="en-US" altLang="zh-CN" smtClean="0">
                <a:ea typeface="宋体" pitchFamily="2" charset="-122"/>
              </a:rPr>
              <a:pPr/>
              <a:t>63</a:t>
            </a:fld>
            <a:endParaRPr lang="en-US" altLang="zh-CN" smtClean="0">
              <a:ea typeface="宋体" pitchFamily="2" charset="-122"/>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1000" fill="hold"/>
                                        <p:tgtEl>
                                          <p:spTgt spid="11266"/>
                                        </p:tgtEl>
                                        <p:attrNameLst>
                                          <p:attrName>ppt_w</p:attrName>
                                        </p:attrNameLst>
                                      </p:cBhvr>
                                      <p:tavLst>
                                        <p:tav tm="0">
                                          <p:val>
                                            <p:fltVal val="0"/>
                                          </p:val>
                                        </p:tav>
                                        <p:tav tm="100000">
                                          <p:val>
                                            <p:strVal val="#ppt_w"/>
                                          </p:val>
                                        </p:tav>
                                      </p:tavLst>
                                    </p:anim>
                                    <p:anim calcmode="lin" valueType="num">
                                      <p:cBhvr>
                                        <p:cTn id="8" dur="1000" fill="hold"/>
                                        <p:tgtEl>
                                          <p:spTgt spid="11266"/>
                                        </p:tgtEl>
                                        <p:attrNameLst>
                                          <p:attrName>ppt_h</p:attrName>
                                        </p:attrNameLst>
                                      </p:cBhvr>
                                      <p:tavLst>
                                        <p:tav tm="0">
                                          <p:val>
                                            <p:fltVal val="0"/>
                                          </p:val>
                                        </p:tav>
                                        <p:tav tm="100000">
                                          <p:val>
                                            <p:strVal val="#ppt_h"/>
                                          </p:val>
                                        </p:tav>
                                      </p:tavLst>
                                    </p:anim>
                                    <p:anim calcmode="lin" valueType="num">
                                      <p:cBhvr>
                                        <p:cTn id="9" dur="1000" fill="hold"/>
                                        <p:tgtEl>
                                          <p:spTgt spid="1126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126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5"/>
          <p:cNvSpPr>
            <a:spLocks noGrp="1" noChangeArrowheads="1"/>
          </p:cNvSpPr>
          <p:nvPr>
            <p:ph type="sldNum" sz="quarter" idx="10"/>
          </p:nvPr>
        </p:nvSpPr>
        <p:spPr>
          <a:noFill/>
        </p:spPr>
        <p:txBody>
          <a:bodyPr/>
          <a:lstStyle/>
          <a:p>
            <a:r>
              <a:rPr lang="en-US" altLang="zh-CN" smtClean="0">
                <a:ea typeface="宋体" pitchFamily="2" charset="-122"/>
              </a:rPr>
              <a:t>12-</a:t>
            </a:r>
            <a:fld id="{D3218387-0759-4A2B-A227-2A1491FE645A}" type="slidenum">
              <a:rPr lang="en-US" altLang="zh-CN" smtClean="0">
                <a:ea typeface="宋体" pitchFamily="2" charset="-122"/>
              </a:rPr>
              <a:pPr/>
              <a:t>7</a:t>
            </a:fld>
            <a:endParaRPr lang="en-US" altLang="zh-CN" smtClean="0">
              <a:ea typeface="宋体" pitchFamily="2" charset="-122"/>
            </a:endParaRPr>
          </a:p>
        </p:txBody>
      </p:sp>
      <p:sp>
        <p:nvSpPr>
          <p:cNvPr id="918530" name="Rectangle 2"/>
          <p:cNvSpPr>
            <a:spLocks noGrp="1" noChangeArrowheads="1"/>
          </p:cNvSpPr>
          <p:nvPr>
            <p:ph type="title"/>
          </p:nvPr>
        </p:nvSpPr>
        <p:spPr/>
        <p:txBody>
          <a:bodyPr/>
          <a:lstStyle/>
          <a:p>
            <a:pPr marL="342900" indent="-342900" eaLnBrk="1" hangingPunct="1">
              <a:lnSpc>
                <a:spcPct val="90000"/>
              </a:lnSpc>
              <a:defRPr/>
            </a:pPr>
            <a:r>
              <a:rPr lang="en-US" dirty="0" smtClean="0">
                <a:solidFill>
                  <a:schemeClr val="tx2">
                    <a:lumMod val="50000"/>
                  </a:schemeClr>
                </a:solidFill>
              </a:rPr>
              <a:t>Differences in Accounting Principles</a:t>
            </a:r>
          </a:p>
        </p:txBody>
      </p:sp>
      <p:sp>
        <p:nvSpPr>
          <p:cNvPr id="918531" name="Rectangle 3"/>
          <p:cNvSpPr>
            <a:spLocks noGrp="1" noChangeArrowheads="1"/>
          </p:cNvSpPr>
          <p:nvPr>
            <p:ph idx="1"/>
          </p:nvPr>
        </p:nvSpPr>
        <p:spPr/>
        <p:txBody>
          <a:bodyPr/>
          <a:lstStyle/>
          <a:p>
            <a:pPr marL="571500" indent="-514350" eaLnBrk="1" hangingPunct="1">
              <a:defRPr/>
            </a:pPr>
            <a:r>
              <a:rPr lang="en-GB" dirty="0" smtClean="0"/>
              <a:t>The financial crisis has postponed the SEC Roadmap, but they now have a new “working plan.”</a:t>
            </a:r>
          </a:p>
          <a:p>
            <a:pPr marL="571500" indent="-571500" eaLnBrk="1" hangingPunct="1">
              <a:defRPr/>
            </a:pPr>
            <a:endParaRPr lang="en-GB" dirty="0" smtClean="0"/>
          </a:p>
        </p:txBody>
      </p:sp>
      <p:pic>
        <p:nvPicPr>
          <p:cNvPr id="4" name="Picture 3" descr="Chapter 12 IFRS Update from Deloitte--Figure 1.jpg"/>
          <p:cNvPicPr>
            <a:picLocks noChangeAspect="1"/>
          </p:cNvPicPr>
          <p:nvPr/>
        </p:nvPicPr>
        <p:blipFill>
          <a:blip r:embed="rId3"/>
          <a:srcRect/>
          <a:stretch>
            <a:fillRect/>
          </a:stretch>
        </p:blipFill>
        <p:spPr bwMode="auto">
          <a:xfrm>
            <a:off x="914400" y="3048000"/>
            <a:ext cx="7924800" cy="33909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5"/>
          <p:cNvSpPr>
            <a:spLocks noGrp="1" noChangeArrowheads="1"/>
          </p:cNvSpPr>
          <p:nvPr>
            <p:ph type="sldNum" sz="quarter" idx="10"/>
          </p:nvPr>
        </p:nvSpPr>
        <p:spPr>
          <a:noFill/>
        </p:spPr>
        <p:txBody>
          <a:bodyPr/>
          <a:lstStyle/>
          <a:p>
            <a:r>
              <a:rPr lang="en-US" altLang="zh-CN" smtClean="0">
                <a:ea typeface="宋体" pitchFamily="2" charset="-122"/>
              </a:rPr>
              <a:t>12-</a:t>
            </a:r>
            <a:fld id="{A2D03DBE-2A07-4F3D-8FFB-8068E5B6A708}" type="slidenum">
              <a:rPr lang="en-US" altLang="zh-CN" smtClean="0">
                <a:ea typeface="宋体" pitchFamily="2" charset="-122"/>
              </a:rPr>
              <a:pPr/>
              <a:t>8</a:t>
            </a:fld>
            <a:endParaRPr lang="en-US" altLang="zh-CN" smtClean="0">
              <a:ea typeface="宋体" pitchFamily="2" charset="-122"/>
            </a:endParaRPr>
          </a:p>
        </p:txBody>
      </p:sp>
      <p:sp>
        <p:nvSpPr>
          <p:cNvPr id="11" name="Title 10"/>
          <p:cNvSpPr>
            <a:spLocks noGrp="1"/>
          </p:cNvSpPr>
          <p:nvPr>
            <p:ph type="title"/>
          </p:nvPr>
        </p:nvSpPr>
        <p:spPr/>
        <p:txBody>
          <a:bodyPr/>
          <a:lstStyle/>
          <a:p>
            <a:pPr eaLnBrk="1" hangingPunct="1">
              <a:defRPr/>
            </a:pPr>
            <a:r>
              <a:rPr lang="en-US" dirty="0" smtClean="0">
                <a:solidFill>
                  <a:schemeClr val="tx1"/>
                </a:solidFill>
              </a:rPr>
              <a:t>Practice Quiz Question #1</a:t>
            </a:r>
            <a:endParaRPr lang="en-US" dirty="0">
              <a:solidFill>
                <a:schemeClr val="tx2">
                  <a:lumMod val="50000"/>
                </a:schemeClr>
              </a:solidFill>
            </a:endParaRPr>
          </a:p>
        </p:txBody>
      </p:sp>
      <p:sp>
        <p:nvSpPr>
          <p:cNvPr id="5" name="Rectangle 3"/>
          <p:cNvSpPr txBox="1">
            <a:spLocks noChangeArrowheads="1"/>
          </p:cNvSpPr>
          <p:nvPr/>
        </p:nvSpPr>
        <p:spPr>
          <a:xfrm>
            <a:off x="1219200" y="1524000"/>
            <a:ext cx="7239000" cy="4343400"/>
          </a:xfrm>
          <a:prstGeom prst="rect">
            <a:avLst/>
          </a:prstGeom>
          <a:solidFill>
            <a:srgbClr val="C5D9F1"/>
          </a:solidFill>
        </p:spPr>
        <p:style>
          <a:lnRef idx="1">
            <a:schemeClr val="accent2"/>
          </a:lnRef>
          <a:fillRef idx="2">
            <a:schemeClr val="accent2"/>
          </a:fillRef>
          <a:effectRef idx="1">
            <a:schemeClr val="accent2"/>
          </a:effectRef>
          <a:fontRef idx="minor">
            <a:schemeClr val="dk1"/>
          </a:fontRef>
        </p:style>
        <p:txBody>
          <a:bodyPr lIns="90488" tIns="44450" rIns="90488" bIns="44450"/>
          <a:lstStyle/>
          <a:p>
            <a:pPr>
              <a:buFont typeface="Wingdings" pitchFamily="2" charset="2"/>
              <a:buNone/>
              <a:defRPr/>
            </a:pPr>
            <a:r>
              <a:rPr lang="en-US" sz="2800" b="1" dirty="0"/>
              <a:t>What major change did the SEC allow in 2008 with respect to IFRS?</a:t>
            </a:r>
          </a:p>
          <a:p>
            <a:pPr marL="914400" lvl="1" indent="-457200">
              <a:lnSpc>
                <a:spcPts val="3000"/>
              </a:lnSpc>
              <a:spcBef>
                <a:spcPts val="600"/>
              </a:spcBef>
              <a:buSzPct val="80000"/>
              <a:buFont typeface="Wingdings" pitchFamily="2" charset="2"/>
              <a:buNone/>
              <a:defRPr/>
            </a:pPr>
            <a:r>
              <a:rPr lang="en-US" sz="2800" dirty="0"/>
              <a:t>a.	</a:t>
            </a:r>
            <a:r>
              <a:rPr lang="en-GB" sz="2800" dirty="0"/>
              <a:t>U.S. registrants are required to use IFRS</a:t>
            </a:r>
            <a:r>
              <a:rPr lang="en-US" sz="2800" dirty="0"/>
              <a:t>.</a:t>
            </a:r>
          </a:p>
          <a:p>
            <a:pPr marL="914400" lvl="1" indent="-457200">
              <a:lnSpc>
                <a:spcPts val="3000"/>
              </a:lnSpc>
              <a:spcBef>
                <a:spcPts val="600"/>
              </a:spcBef>
              <a:buSzPct val="80000"/>
              <a:buFont typeface="Wingdings" pitchFamily="2" charset="2"/>
              <a:buNone/>
              <a:defRPr/>
            </a:pPr>
            <a:r>
              <a:rPr lang="en-US" sz="2800" dirty="0"/>
              <a:t>b.	Foreign registrants are now required to use U.S. GAAP if their shares are traded in the U.S.</a:t>
            </a:r>
          </a:p>
          <a:p>
            <a:pPr marL="914400" lvl="1" indent="-457200">
              <a:lnSpc>
                <a:spcPts val="3000"/>
              </a:lnSpc>
              <a:spcBef>
                <a:spcPts val="600"/>
              </a:spcBef>
              <a:buSzPct val="80000"/>
              <a:buFont typeface="Wingdings" pitchFamily="2" charset="2"/>
              <a:buNone/>
              <a:defRPr/>
            </a:pPr>
            <a:r>
              <a:rPr lang="en-US" sz="2800" dirty="0"/>
              <a:t>c.	</a:t>
            </a:r>
            <a:r>
              <a:rPr lang="en-GB" sz="2800" dirty="0"/>
              <a:t>U.S. registrants may use IFRS without reconciliation to U.S. GAAP</a:t>
            </a:r>
            <a:r>
              <a:rPr lang="en-US" sz="2800" dirty="0"/>
              <a:t>.</a:t>
            </a:r>
          </a:p>
          <a:p>
            <a:pPr marL="914400" lvl="1" indent="-457200">
              <a:lnSpc>
                <a:spcPts val="3000"/>
              </a:lnSpc>
              <a:spcBef>
                <a:spcPts val="600"/>
              </a:spcBef>
              <a:buSzPct val="80000"/>
              <a:buFont typeface="Wingdings" pitchFamily="2" charset="2"/>
              <a:buNone/>
              <a:defRPr/>
            </a:pPr>
            <a:r>
              <a:rPr lang="en-US" sz="2800" dirty="0"/>
              <a:t>d.	</a:t>
            </a:r>
            <a:r>
              <a:rPr lang="en-GB" sz="2800" dirty="0"/>
              <a:t>Foreign registrants may use IFRS without reconciliation to U.S. GAAP</a:t>
            </a:r>
            <a:r>
              <a:rPr lang="en-US" sz="2800" dirty="0"/>
              <a:t>.</a:t>
            </a: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5"/>
          <p:cNvSpPr>
            <a:spLocks noGrp="1" noChangeArrowheads="1"/>
          </p:cNvSpPr>
          <p:nvPr>
            <p:ph type="sldNum" sz="quarter" idx="10"/>
          </p:nvPr>
        </p:nvSpPr>
        <p:spPr>
          <a:noFill/>
        </p:spPr>
        <p:txBody>
          <a:bodyPr/>
          <a:lstStyle/>
          <a:p>
            <a:r>
              <a:rPr lang="en-US" altLang="zh-CN" smtClean="0">
                <a:ea typeface="宋体" pitchFamily="2" charset="-122"/>
              </a:rPr>
              <a:t>12-</a:t>
            </a:r>
            <a:fld id="{A7A2A8EE-2A06-46EB-92C9-238065E9EC24}" type="slidenum">
              <a:rPr lang="en-US" altLang="zh-CN" smtClean="0">
                <a:ea typeface="宋体" pitchFamily="2" charset="-122"/>
              </a:rPr>
              <a:pPr/>
              <a:t>9</a:t>
            </a:fld>
            <a:endParaRPr lang="en-US" altLang="zh-CN" smtClean="0">
              <a:ea typeface="宋体" pitchFamily="2" charset="-122"/>
            </a:endParaRPr>
          </a:p>
        </p:txBody>
      </p:sp>
      <p:sp>
        <p:nvSpPr>
          <p:cNvPr id="2" name="Title 1"/>
          <p:cNvSpPr>
            <a:spLocks noGrp="1"/>
          </p:cNvSpPr>
          <p:nvPr>
            <p:ph type="title"/>
          </p:nvPr>
        </p:nvSpPr>
        <p:spPr/>
        <p:txBody>
          <a:bodyPr/>
          <a:lstStyle/>
          <a:p>
            <a:pPr eaLnBrk="1" hangingPunct="1">
              <a:defRPr/>
            </a:pPr>
            <a:r>
              <a:rPr lang="en-US" dirty="0" smtClean="0">
                <a:solidFill>
                  <a:schemeClr val="tx2">
                    <a:lumMod val="50000"/>
                  </a:schemeClr>
                </a:solidFill>
              </a:rPr>
              <a:t>Learning Objective 2</a:t>
            </a:r>
            <a:endParaRPr lang="en-US" dirty="0">
              <a:solidFill>
                <a:schemeClr val="tx2">
                  <a:lumMod val="50000"/>
                </a:schemeClr>
              </a:solidFill>
            </a:endParaRPr>
          </a:p>
        </p:txBody>
      </p:sp>
      <p:sp>
        <p:nvSpPr>
          <p:cNvPr id="5" name="Title 5"/>
          <p:cNvSpPr txBox="1">
            <a:spLocks/>
          </p:cNvSpPr>
          <p:nvPr/>
        </p:nvSpPr>
        <p:spPr bwMode="auto">
          <a:xfrm>
            <a:off x="1676400" y="2057400"/>
            <a:ext cx="5867400" cy="3505200"/>
          </a:xfrm>
          <a:prstGeom prst="rect">
            <a:avLst/>
          </a:prstGeom>
          <a:solidFill>
            <a:schemeClr val="accent2">
              <a:lumMod val="60000"/>
              <a:lumOff val="40000"/>
            </a:schemeClr>
          </a:solidFill>
          <a:ln w="57150" cap="flat" cmpd="thickThin" algn="ctr">
            <a:solidFill>
              <a:schemeClr val="accent2">
                <a:lumMod val="50000"/>
              </a:schemeClr>
            </a:solidFill>
            <a:prstDash val="solid"/>
            <a:miter lim="800000"/>
            <a:headEnd/>
            <a:tailEnd/>
          </a:ln>
          <a:scene3d>
            <a:camera prst="orthographicFront"/>
            <a:lightRig rig="threePt" dir="t"/>
          </a:scene3d>
          <a:sp3d>
            <a:bevelT w="139700" h="139700" prst="divot"/>
          </a:sp3d>
        </p:spPr>
        <p:style>
          <a:lnRef idx="3">
            <a:schemeClr val="lt1"/>
          </a:lnRef>
          <a:fillRef idx="1">
            <a:schemeClr val="dk1"/>
          </a:fillRef>
          <a:effectRef idx="1">
            <a:schemeClr val="dk1"/>
          </a:effectRef>
          <a:fontRef idx="minor">
            <a:schemeClr val="lt1"/>
          </a:fontRef>
        </p:style>
        <p:txBody>
          <a:bodyPr anchor="ctr"/>
          <a:lstStyle/>
          <a:p>
            <a:pPr algn="ctr">
              <a:defRPr/>
            </a:pPr>
            <a:r>
              <a:rPr lang="en-US" sz="3600" dirty="0"/>
              <a:t>Determine the functional currency and understand the ramifications of different functional currency designations.</a:t>
            </a:r>
            <a:endParaRPr lang="en-US" sz="3600" dirty="0">
              <a:solidFill>
                <a:schemeClr val="bg1"/>
              </a:solidFill>
              <a:ea typeface="宋体" pitchFamily="2" charset="-122"/>
            </a:endParaRPr>
          </a:p>
        </p:txBody>
      </p:sp>
    </p:spTree>
  </p:cSld>
  <p:clrMapOvr>
    <a:masterClrMapping/>
  </p:clrMapOvr>
  <p:transition spd="med"/>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36&quot;&gt;&lt;property id=&quot;20148&quot; value=&quot;5&quot;/&gt;&lt;property id=&quot;20300&quot; value=&quot;Slide 91 - &amp;quot;Conclusion&amp;quot;&quot;/&gt;&lt;property id=&quot;20307&quot; value=&quot;259&quot;/&gt;&lt;/object&gt;&lt;object type=&quot;3&quot; unique_id=&quot;10050&quot;&gt;&lt;property id=&quot;20148&quot; value=&quot;5&quot;/&gt;&lt;property id=&quot;20300&quot; value=&quot;Slide 1 - &amp;quot;Partnerships: &amp;#x0D;&amp;#x0A;Liquidation&amp;quot;&quot;/&gt;&lt;property id=&quot;20307&quot; value=&quot;391&quot;/&gt;&lt;/object&gt;&lt;object type=&quot;3&quot; unique_id=&quot;10051&quot;&gt;&lt;property id=&quot;20148&quot; value=&quot;5&quot;/&gt;&lt;property id=&quot;20300&quot; value=&quot;Slide 2 - &amp;quot;Learning Objective 1&amp;quot;&quot;/&gt;&lt;property id=&quot;20307&quot; value=&quot;819&quot;/&gt;&lt;/object&gt;&lt;object type=&quot;3&quot; unique_id=&quot;10052&quot;&gt;&lt;property id=&quot;20148&quot; value=&quot;5&quot;/&gt;&lt;property id=&quot;20300&quot; value=&quot;Slide 3 - &amp;quot;Overview of Partnership Liquidations&amp;quot;&quot;/&gt;&lt;property id=&quot;20307&quot; value=&quot;949&quot;/&gt;&lt;/object&gt;&lt;object type=&quot;3&quot; unique_id=&quot;10053&quot;&gt;&lt;property id=&quot;20148&quot; value=&quot;5&quot;/&gt;&lt;property id=&quot;20300&quot; value=&quot;Slide 4 - &amp;quot;Overview of Partnership Liquidations&amp;quot;&quot;/&gt;&lt;property id=&quot;20307&quot; value=&quot;950&quot;/&gt;&lt;/object&gt;&lt;object type=&quot;3&quot; unique_id=&quot;10054&quot;&gt;&lt;property id=&quot;20148&quot; value=&quot;5&quot;/&gt;&lt;property id=&quot;20300&quot; value=&quot;Slide 5 - &amp;quot;Overview of Partnership Liquidations&amp;quot;&quot;/&gt;&lt;property id=&quot;20307&quot; value=&quot;951&quot;/&gt;&lt;/object&gt;&lt;object type=&quot;3&quot; unique_id=&quot;10055&quot;&gt;&lt;property id=&quot;20148&quot; value=&quot;5&quot;/&gt;&lt;property id=&quot;20300&quot; value=&quot;Slide 6 - &amp;quot;Overview of Partnership Liquidations&amp;quot;&quot;/&gt;&lt;property id=&quot;20307&quot; value=&quot;952&quot;/&gt;&lt;/object&gt;&lt;object type=&quot;3&quot; unique_id=&quot;10056&quot;&gt;&lt;property id=&quot;20148&quot; value=&quot;5&quot;/&gt;&lt;property id=&quot;20300&quot; value=&quot;Slide 7 - &amp;quot;Overview of Partnership Liquidations&amp;quot;&quot;/&gt;&lt;property id=&quot;20307&quot; value=&quot;953&quot;/&gt;&lt;/object&gt;&lt;object type=&quot;3&quot; unique_id=&quot;10057&quot;&gt;&lt;property id=&quot;20148&quot; value=&quot;5&quot;/&gt;&lt;property id=&quot;20300&quot; value=&quot;Slide 8 - &amp;quot;Overview of Partnership Liquidations&amp;quot;&quot;/&gt;&lt;property id=&quot;20307&quot; value=&quot;954&quot;/&gt;&lt;/object&gt;&lt;object type=&quot;3&quot; unique_id=&quot;10058&quot;&gt;&lt;property id=&quot;20148&quot; value=&quot;5&quot;/&gt;&lt;property id=&quot;20300&quot; value=&quot;Slide 9 - &amp;quot;Overview of Partnership Liquidations&amp;quot;&quot;/&gt;&lt;property id=&quot;20307&quot; value=&quot;955&quot;/&gt;&lt;/object&gt;&lt;object type=&quot;3&quot; unique_id=&quot;10059&quot;&gt;&lt;property id=&quot;20148&quot; value=&quot;5&quot;/&gt;&lt;property id=&quot;20300&quot; value=&quot;Slide 10 - &amp;quot;Overview of Partnership Liquidations&amp;quot;&quot;/&gt;&lt;property id=&quot;20307&quot; value=&quot;956&quot;/&gt;&lt;/object&gt;&lt;object type=&quot;3&quot; unique_id=&quot;10060&quot;&gt;&lt;property id=&quot;20148&quot; value=&quot;5&quot;/&gt;&lt;property id=&quot;20300&quot; value=&quot;Slide 11 - &amp;quot;Practice Quiz Question #1&amp;quot;&quot;/&gt;&lt;property id=&quot;20307&quot; value=&quot;698&quot;/&gt;&lt;/object&gt;&lt;object type=&quot;3&quot; unique_id=&quot;10061&quot;&gt;&lt;property id=&quot;20148&quot; value=&quot;5&quot;/&gt;&lt;property id=&quot;20300&quot; value=&quot;Slide 12 - &amp;quot;Practice Quiz Question #1 Solution&amp;quot;&quot;/&gt;&lt;property id=&quot;20307&quot; value=&quot;1037&quot;/&gt;&lt;/object&gt;&lt;object type=&quot;3&quot; unique_id=&quot;10062&quot;&gt;&lt;property id=&quot;20148&quot; value=&quot;5&quot;/&gt;&lt;property id=&quot;20300&quot; value=&quot;Slide 13 - &amp;quot;Learning Objective 2&amp;quot;&quot;/&gt;&lt;property id=&quot;20307&quot; value=&quot;392&quot;/&gt;&lt;/object&gt;&lt;object type=&quot;3&quot; unique_id=&quot;10063&quot;&gt;&lt;property id=&quot;20148&quot; value=&quot;5&quot;/&gt;&lt;property id=&quot;20300&quot; value=&quot;Slide 14 - &amp;quot;The Liquidation Process&amp;quot;&quot;/&gt;&lt;property id=&quot;20307&quot; value=&quot;957&quot;/&gt;&lt;/object&gt;&lt;object type=&quot;3&quot; unique_id=&quot;10064&quot;&gt;&lt;property id=&quot;20148&quot; value=&quot;5&quot;/&gt;&lt;property id=&quot;20300&quot; value=&quot;Slide 15 - &amp;quot;Group Exercise 1: Lump-sum Liquidation &amp;quot;&quot;/&gt;&lt;property id=&quot;20307&quot; value=&quot;958&quot;/&gt;&lt;/object&gt;&lt;object type=&quot;3&quot; unique_id=&quot;10065&quot;&gt;&lt;property id=&quot;20148&quot; value=&quot;5&quot;/&gt;&lt;property id=&quot;20300&quot; value=&quot;Slide 16 - &amp;quot;Group Exercise 1: Lump-sum Liquidation &amp;quot;&quot;/&gt;&lt;property id=&quot;20307&quot; value=&quot;1040&quot;/&gt;&lt;/object&gt;&lt;object type=&quot;3&quot; unique_id=&quot;10066&quot;&gt;&lt;property id=&quot;20148&quot; value=&quot;5&quot;/&gt;&lt;property id=&quot;20300&quot; value=&quot;Slide 17 - &amp;quot;Group Exercise 1:  Solution &amp;quot;&quot;/&gt;&lt;property id=&quot;20307&quot; value=&quot;1046&quot;/&gt;&lt;/object&gt;&lt;object type=&quot;3&quot; unique_id=&quot;10067&quot;&gt;&lt;property id=&quot;20148&quot; value=&quot;5&quot;/&gt;&lt;property id=&quot;20300&quot; value=&quot;Slide 18 - &amp;quot;Group Exercise 1:  Solution &amp;quot;&quot;/&gt;&lt;property id=&quot;20307&quot; value=&quot;1045&quot;/&gt;&lt;/object&gt;&lt;object type=&quot;3&quot; unique_id=&quot;10068&quot;&gt;&lt;property id=&quot;20148&quot; value=&quot;5&quot;/&gt;&lt;property id=&quot;20300&quot; value=&quot;Slide 19 - &amp;quot;Group Exercise 1:  Solution &amp;quot;&quot;/&gt;&lt;property id=&quot;20307&quot; value=&quot;1044&quot;/&gt;&lt;/object&gt;&lt;object type=&quot;3&quot; unique_id=&quot;10069&quot;&gt;&lt;property id=&quot;20148&quot; value=&quot;5&quot;/&gt;&lt;property id=&quot;20300&quot; value=&quot;Slide 20 - &amp;quot;Group Exercise 1:  Solution &amp;quot;&quot;/&gt;&lt;property id=&quot;20307&quot; value=&quot;1043&quot;/&gt;&lt;/object&gt;&lt;object type=&quot;3&quot; unique_id=&quot;10070&quot;&gt;&lt;property id=&quot;20148&quot; value=&quot;5&quot;/&gt;&lt;property id=&quot;20300&quot; value=&quot;Slide 21 - &amp;quot;Group Exercise 1:  Solution &amp;quot;&quot;/&gt;&lt;property id=&quot;20307&quot; value=&quot;1042&quot;/&gt;&lt;/object&gt;&lt;object type=&quot;3&quot; unique_id=&quot;10071&quot;&gt;&lt;property id=&quot;20148&quot; value=&quot;5&quot;/&gt;&lt;property id=&quot;20300&quot; value=&quot;Slide 22 - &amp;quot;Group Exercise 1:  Solution &amp;quot;&quot;/&gt;&lt;property id=&quot;20307&quot; value=&quot;1041&quot;/&gt;&lt;/object&gt;&lt;object type=&quot;3&quot; unique_id=&quot;10072&quot;&gt;&lt;property id=&quot;20148&quot; value=&quot;5&quot;/&gt;&lt;property id=&quot;20300&quot; value=&quot;Slide 23 - &amp;quot;Group Exercise 1:  Solution &amp;quot;&quot;/&gt;&lt;property id=&quot;20307&quot; value=&quot;966&quot;/&gt;&lt;/object&gt;&lt;object type=&quot;3&quot; unique_id=&quot;10073&quot;&gt;&lt;property id=&quot;20148&quot; value=&quot;5&quot;/&gt;&lt;property id=&quot;20300&quot; value=&quot;Slide 24 - &amp;quot;Sharing of Gains &amp;amp; Losses During Liquidation&amp;quot;&quot;/&gt;&lt;property id=&quot;20307&quot; value=&quot;967&quot;/&gt;&lt;/object&gt;&lt;object type=&quot;3&quot; unique_id=&quot;10074&quot;&gt;&lt;property id=&quot;20148&quot; value=&quot;5&quot;/&gt;&lt;property id=&quot;20300&quot; value=&quot;Slide 25 - &amp;quot;Consequences of a Partner Being Personally Insolvent&amp;quot;&quot;/&gt;&lt;property id=&quot;20307&quot; value=&quot;968&quot;/&gt;&lt;/object&gt;&lt;object type=&quot;3&quot; unique_id=&quot;10075&quot;&gt;&lt;property id=&quot;20148&quot; value=&quot;5&quot;/&gt;&lt;property id=&quot;20300&quot; value=&quot;Slide 26 - &amp;quot;Consequences of a Partner Being Personally Insolvent&amp;quot;&quot;/&gt;&lt;property id=&quot;20307&quot; value=&quot;969&quot;/&gt;&lt;/object&gt;&lt;object type=&quot;3&quot; unique_id=&quot;10076&quot;&gt;&lt;property id=&quot;20148&quot; value=&quot;5&quot;/&gt;&lt;property id=&quot;20300&quot; value=&quot;Slide 27 - &amp;quot;Sharing Profits and Losses: In The Ratio of Capital Balances&amp;quot;&quot;/&gt;&lt;property id=&quot;20307&quot; value=&quot;970&quot;/&gt;&lt;/object&gt;&lt;object type=&quot;3&quot; unique_id=&quot;10077&quot;&gt;&lt;property id=&quot;20148&quot; value=&quot;5&quot;/&gt;&lt;property id=&quot;20300&quot; value=&quot;Slide 28 - &amp;quot;The Rule of Setoff&amp;quot;&quot;/&gt;&lt;property id=&quot;20307&quot; value=&quot;971&quot;/&gt;&lt;/object&gt;&lt;object type=&quot;3&quot; unique_id=&quot;10078&quot;&gt;&lt;property id=&quot;20148&quot; value=&quot;5&quot;/&gt;&lt;property id=&quot;20300&quot; value=&quot;Slide 29 - &amp;quot;How to Know You’ve Done it Right?&amp;quot;&quot;/&gt;&lt;property id=&quot;20307&quot; value=&quot;972&quot;/&gt;&lt;/object&gt;&lt;object type=&quot;3&quot; unique_id=&quot;10079&quot;&gt;&lt;property id=&quot;20148&quot; value=&quot;5&quot;/&gt;&lt;property id=&quot;20300&quot; value=&quot;Slide 30 - &amp;quot;Group Exercise 2: Lump-sum Liquidation—Insolvent &amp;quot;&quot;/&gt;&lt;property id=&quot;20307&quot; value=&quot;973&quot;/&gt;&lt;/object&gt;&lt;object type=&quot;3&quot; unique_id=&quot;10080&quot;&gt;&lt;property id=&quot;20148&quot; value=&quot;5&quot;/&gt;&lt;property id=&quot;20300&quot; value=&quot;Slide 31 - &amp;quot;Group Exercise 2:  Solution &amp;quot;&quot;/&gt;&lt;property id=&quot;20307&quot; value=&quot;1057&quot;/&gt;&lt;/object&gt;&lt;object type=&quot;3&quot; unique_id=&quot;10081&quot;&gt;&lt;property id=&quot;20148&quot; value=&quot;5&quot;/&gt;&lt;property id=&quot;20300&quot; value=&quot;Slide 32 - &amp;quot;Group Exercise 2:  Solution &amp;quot;&quot;/&gt;&lt;property id=&quot;20307&quot; value=&quot;1056&quot;/&gt;&lt;/object&gt;&lt;object type=&quot;3&quot; unique_id=&quot;10082&quot;&gt;&lt;property id=&quot;20148&quot; value=&quot;5&quot;/&gt;&lt;property id=&quot;20300&quot; value=&quot;Slide 33 - &amp;quot;Group Exercise 2:  Solution &amp;quot;&quot;/&gt;&lt;property id=&quot;20307&quot; value=&quot;1055&quot;/&gt;&lt;/object&gt;&lt;object type=&quot;3&quot; unique_id=&quot;10083&quot;&gt;&lt;property id=&quot;20148&quot; value=&quot;5&quot;/&gt;&lt;property id=&quot;20300&quot; value=&quot;Slide 34 - &amp;quot;Group Exercise 2:  Solution &amp;quot;&quot;/&gt;&lt;property id=&quot;20307&quot; value=&quot;1054&quot;/&gt;&lt;/object&gt;&lt;object type=&quot;3&quot; unique_id=&quot;10084&quot;&gt;&lt;property id=&quot;20148&quot; value=&quot;5&quot;/&gt;&lt;property id=&quot;20300&quot; value=&quot;Slide 35 - &amp;quot;Group Exercise 2:  Solution &amp;quot;&quot;/&gt;&lt;property id=&quot;20307&quot; value=&quot;1053&quot;/&gt;&lt;/object&gt;&lt;object type=&quot;3&quot; unique_id=&quot;10085&quot;&gt;&lt;property id=&quot;20148&quot; value=&quot;5&quot;/&gt;&lt;property id=&quot;20300&quot; value=&quot;Slide 36 - &amp;quot;Group Exercise 2:  Solution &amp;quot;&quot;/&gt;&lt;property id=&quot;20307&quot; value=&quot;1052&quot;/&gt;&lt;/object&gt;&lt;object type=&quot;3&quot; unique_id=&quot;10086&quot;&gt;&lt;property id=&quot;20148&quot; value=&quot;5&quot;/&gt;&lt;property id=&quot;20300&quot; value=&quot;Slide 37 - &amp;quot;Group Exercise 2:  Solution &amp;quot;&quot;/&gt;&lt;property id=&quot;20307&quot; value=&quot;1051&quot;/&gt;&lt;/object&gt;&lt;object type=&quot;3&quot; unique_id=&quot;10087&quot;&gt;&lt;property id=&quot;20148&quot; value=&quot;5&quot;/&gt;&lt;property id=&quot;20300&quot; value=&quot;Slide 38 - &amp;quot;Group Exercise 2:  Solution &amp;quot;&quot;/&gt;&lt;property id=&quot;20307&quot; value=&quot;1050&quot;/&gt;&lt;/object&gt;&lt;object type=&quot;3&quot; unique_id=&quot;10088&quot;&gt;&lt;property id=&quot;20148&quot; value=&quot;5&quot;/&gt;&lt;property id=&quot;20300&quot; value=&quot;Slide 39 - &amp;quot;Group Exercise 2:  Solution &amp;quot;&quot;/&gt;&lt;property id=&quot;20307&quot; value=&quot;1049&quot;/&gt;&lt;/object&gt;&lt;object type=&quot;3&quot; unique_id=&quot;10089&quot;&gt;&lt;property id=&quot;20148&quot; value=&quot;5&quot;/&gt;&lt;property id=&quot;20300&quot; value=&quot;Slide 40 - &amp;quot;Group Exercise 2:  Solution &amp;quot;&quot;/&gt;&lt;property id=&quot;20307&quot; value=&quot;1048&quot;/&gt;&lt;/object&gt;&lt;object type=&quot;3&quot; unique_id=&quot;10090&quot;&gt;&lt;property id=&quot;20148&quot; value=&quot;5&quot;/&gt;&lt;property id=&quot;20300&quot; value=&quot;Slide 41 - &amp;quot;Group Exercise 2:  Solution &amp;quot;&quot;/&gt;&lt;property id=&quot;20307&quot; value=&quot;1047&quot;/&gt;&lt;/object&gt;&lt;object type=&quot;3&quot; unique_id=&quot;10091&quot;&gt;&lt;property id=&quot;20148&quot; value=&quot;5&quot;/&gt;&lt;property id=&quot;20300&quot; value=&quot;Slide 42 - &amp;quot;Group Exercise 2:  Solution &amp;quot;&quot;/&gt;&lt;property id=&quot;20307&quot; value=&quot;985&quot;/&gt;&lt;/object&gt;&lt;object type=&quot;3&quot; unique_id=&quot;10092&quot;&gt;&lt;property id=&quot;20148&quot; value=&quot;5&quot;/&gt;&lt;property id=&quot;20300&quot; value=&quot;Slide 43 - &amp;quot;Practice Quiz Question #2&amp;quot;&quot;/&gt;&lt;property id=&quot;20307&quot; value=&quot;931&quot;/&gt;&lt;/object&gt;&lt;object type=&quot;3&quot; unique_id=&quot;10093&quot;&gt;&lt;property id=&quot;20148&quot; value=&quot;5&quot;/&gt;&lt;property id=&quot;20300&quot; value=&quot;Slide 44 - &amp;quot;Practice Quiz Question #2 Solution&amp;quot;&quot;/&gt;&lt;property id=&quot;20307&quot; value=&quot;1038&quot;/&gt;&lt;/object&gt;&lt;object type=&quot;3&quot; unique_id=&quot;10094&quot;&gt;&lt;property id=&quot;20148&quot; value=&quot;5&quot;/&gt;&lt;property id=&quot;20300&quot; value=&quot;Slide 45 - &amp;quot;Learning Objective 3&amp;quot;&quot;/&gt;&lt;property id=&quot;20307&quot; value=&quot;393&quot;/&gt;&lt;/object&gt;&lt;object type=&quot;3&quot; unique_id=&quot;10095&quot;&gt;&lt;property id=&quot;20148&quot; value=&quot;5&quot;/&gt;&lt;property id=&quot;20300&quot; value=&quot;Slide 46 - &amp;quot;Installment Liquidations: Priority In Distributing Cash&amp;quot;&quot;/&gt;&lt;property id=&quot;20307&quot; value=&quot;986&quot;/&gt;&lt;/object&gt;&lt;object type=&quot;3&quot; unique_id=&quot;10096&quot;&gt;&lt;property id=&quot;20148&quot; value=&quot;5&quot;/&gt;&lt;property id=&quot;20300&quot; value=&quot;Slide 47 - &amp;quot;The Statement of Realization and Liquidation&amp;quot;&quot;/&gt;&lt;property id=&quot;20307&quot; value=&quot;987&quot;/&gt;&lt;/object&gt;&lt;object type=&quot;3&quot; unique_id=&quot;10097&quot;&gt;&lt;property id=&quot;20148&quot; value=&quot;5&quot;/&gt;&lt;property id=&quot;20300&quot; value=&quot;Slide 48 - &amp;quot;The Schedule of Safe Payments&amp;quot;&quot;/&gt;&lt;property id=&quot;20307&quot; value=&quot;988&quot;/&gt;&lt;/object&gt;&lt;object type=&quot;3&quot; unique_id=&quot;10098&quot;&gt;&lt;property id=&quot;20148&quot; value=&quot;5&quot;/&gt;&lt;property id=&quot;20300&quot; value=&quot;Slide 49 - &amp;quot;Cash Distribution Plan&amp;quot;&quot;/&gt;&lt;property id=&quot;20307&quot; value=&quot;989&quot;/&gt;&lt;/object&gt;&lt;object type=&quot;3&quot; unique_id=&quot;10099&quot;&gt;&lt;property id=&quot;20148&quot; value=&quot;5&quot;/&gt;&lt;property id=&quot;20300&quot; value=&quot;Slide 50 - &amp;quot;Installment Liquidations: “Inside” versus “Outside” Loans&amp;quot;&quot;/&gt;&lt;property id=&quot;20307&quot; value=&quot;990&quot;/&gt;&lt;/object&gt;&lt;object type=&quot;3&quot; unique_id=&quot;10100&quot;&gt;&lt;property id=&quot;20148&quot; value=&quot;5&quot;/&gt;&lt;property id=&quot;20300&quot; value=&quot;Slide 51 - &amp;quot;Thoughts on Installment Liquidations&amp;quot;&quot;/&gt;&lt;property id=&quot;20307&quot; value=&quot;991&quot;/&gt;&lt;/object&gt;&lt;object type=&quot;3&quot; unique_id=&quot;10101&quot;&gt;&lt;property id=&quot;20148&quot; value=&quot;5&quot;/&gt;&lt;property id=&quot;20300&quot; value=&quot;Slide 52 - &amp;quot;Group Exercise 3: Distributing Available $ to Partners&amp;quot;&quot;/&gt;&lt;property id=&quot;20307&quot; value=&quot;1058&quot;/&gt;&lt;/object&gt;&lt;object type=&quot;3&quot; unique_id=&quot;10102&quot;&gt;&lt;property id=&quot;20148&quot; value=&quot;5&quot;/&gt;&lt;property id=&quot;20300&quot; value=&quot;Slide 53 - &amp;quot;Group Exercise 3:  Solution &amp;quot;&quot;/&gt;&lt;property id=&quot;20307&quot; value=&quot;1059&quot;/&gt;&lt;/object&gt;&lt;object type=&quot;3&quot; unique_id=&quot;10103&quot;&gt;&lt;property id=&quot;20148&quot; value=&quot;5&quot;/&gt;&lt;property id=&quot;20300&quot; value=&quot;Slide 54 - &amp;quot;Schedule of Safe Payments&amp;quot;&quot;/&gt;&lt;property id=&quot;20307&quot; value=&quot;994&quot;/&gt;&lt;/object&gt;&lt;object type=&quot;3&quot; unique_id=&quot;10104&quot;&gt;&lt;property id=&quot;20148&quot; value=&quot;5&quot;/&gt;&lt;property id=&quot;20300&quot; value=&quot;Slide 55 - &amp;quot;Group Exercise 3 Continued: Schedule of Safe Payments&amp;quot;&quot;/&gt;&lt;property id=&quot;20307&quot; value=&quot;1060&quot;/&gt;&lt;/object&gt;&lt;object type=&quot;3&quot; unique_id=&quot;10105&quot;&gt;&lt;property id=&quot;20148&quot; value=&quot;5&quot;/&gt;&lt;property id=&quot;20300&quot; value=&quot;Slide 56 - &amp;quot;Group Exercise 3:  Solution &amp;quot;&quot;/&gt;&lt;property id=&quot;20307&quot; value=&quot;1065&quot;/&gt;&lt;/object&gt;&lt;object type=&quot;3&quot; unique_id=&quot;10106&quot;&gt;&lt;property id=&quot;20148&quot; value=&quot;5&quot;/&gt;&lt;property id=&quot;20300&quot; value=&quot;Slide 57 - &amp;quot;Group Exercise 3:  Solution &amp;quot;&quot;/&gt;&lt;property id=&quot;20307&quot; value=&quot;1064&quot;/&gt;&lt;/object&gt;&lt;object type=&quot;3&quot; unique_id=&quot;10107&quot;&gt;&lt;property id=&quot;20148&quot; value=&quot;5&quot;/&gt;&lt;property id=&quot;20300&quot; value=&quot;Slide 58 - &amp;quot;Group Exercise 3:  Solution &amp;quot;&quot;/&gt;&lt;property id=&quot;20307&quot; value=&quot;1063&quot;/&gt;&lt;/object&gt;&lt;object type=&quot;3&quot; unique_id=&quot;10108&quot;&gt;&lt;property id=&quot;20148&quot; value=&quot;5&quot;/&gt;&lt;property id=&quot;20300&quot; value=&quot;Slide 59 - &amp;quot;Group Exercise 3:  Solution &amp;quot;&quot;/&gt;&lt;property id=&quot;20307&quot; value=&quot;1062&quot;/&gt;&lt;/object&gt;&lt;object type=&quot;3&quot; unique_id=&quot;10109&quot;&gt;&lt;property id=&quot;20148&quot; value=&quot;5&quot;/&gt;&lt;property id=&quot;20300&quot; value=&quot;Slide 60 - &amp;quot;Group Exercise 3 Continued: Schedule of Safe Payments&amp;quot;&quot;/&gt;&lt;property id=&quot;20307&quot; value=&quot;1066&quot;/&gt;&lt;/object&gt;&lt;object type=&quot;3&quot; unique_id=&quot;10110&quot;&gt;&lt;property id=&quot;20148&quot; value=&quot;5&quot;/&gt;&lt;property id=&quot;20300&quot; value=&quot;Slide 61 - &amp;quot;Group Exercise 3:  Solution &amp;quot;&quot;/&gt;&lt;property id=&quot;20307&quot; value=&quot;1067&quot;/&gt;&lt;/object&gt;&lt;object type=&quot;3&quot; unique_id=&quot;10111&quot;&gt;&lt;property id=&quot;20148&quot; value=&quot;5&quot;/&gt;&lt;property id=&quot;20300&quot; value=&quot;Slide 62 - &amp;quot;Group Exercise 3:  Solution &amp;quot;&quot;/&gt;&lt;property id=&quot;20307&quot; value=&quot;1068&quot;/&gt;&lt;/object&gt;&lt;object type=&quot;3&quot; unique_id=&quot;10112&quot;&gt;&lt;property id=&quot;20148&quot; value=&quot;5&quot;/&gt;&lt;property id=&quot;20300&quot; value=&quot;Slide 63 - &amp;quot;Group Exercise 3:  Solution &amp;quot;&quot;/&gt;&lt;property id=&quot;20307&quot; value=&quot;1070&quot;/&gt;&lt;/object&gt;&lt;object type=&quot;3&quot; unique_id=&quot;10113&quot;&gt;&lt;property id=&quot;20148&quot; value=&quot;5&quot;/&gt;&lt;property id=&quot;20300&quot; value=&quot;Slide 64 - &amp;quot;Group Exercise 3:  Solution &amp;quot;&quot;/&gt;&lt;property id=&quot;20307&quot; value=&quot;1071&quot;/&gt;&lt;/object&gt;&lt;object type=&quot;3&quot; unique_id=&quot;10114&quot;&gt;&lt;property id=&quot;20148&quot; value=&quot;5&quot;/&gt;&lt;property id=&quot;20300&quot; value=&quot;Slide 65 - &amp;quot;Group Exercise 3:  Solution &amp;quot;&quot;/&gt;&lt;property id=&quot;20307&quot; value=&quot;1072&quot;/&gt;&lt;/object&gt;&lt;object type=&quot;3&quot; unique_id=&quot;10115&quot;&gt;&lt;property id=&quot;20148&quot; value=&quot;5&quot;/&gt;&lt;property id=&quot;20300&quot; value=&quot;Slide 66 - &amp;quot;Group Exercise 3:  Solution &amp;quot;&quot;/&gt;&lt;property id=&quot;20307&quot; value=&quot;1073&quot;/&gt;&lt;/object&gt;&lt;object type=&quot;3&quot; unique_id=&quot;10116&quot;&gt;&lt;property id=&quot;20148&quot; value=&quot;5&quot;/&gt;&lt;property id=&quot;20300&quot; value=&quot;Slide 67 - &amp;quot;Installment Liquidations: Different Strokes For Different Folks&amp;quot;&quot;/&gt;&lt;property id=&quot;20307&quot; value=&quot;1007&quot;/&gt;&lt;/object&gt;&lt;object type=&quot;3&quot; unique_id=&quot;10117&quot;&gt;&lt;property id=&quot;20148&quot; value=&quot;5&quot;/&gt;&lt;property id=&quot;20300&quot; value=&quot;Slide 68 - &amp;quot;Installment Liquidations &amp;quot;&quot;/&gt;&lt;property id=&quot;20307&quot; value=&quot;1008&quot;/&gt;&lt;/object&gt;&lt;object type=&quot;3&quot; unique_id=&quot;10118&quot;&gt;&lt;property id=&quot;20148&quot; value=&quot;5&quot;/&gt;&lt;property id=&quot;20300&quot; value=&quot;Slide 69 - &amp;quot;Installment Liquidations: Loss Absorption Potential&amp;quot;&quot;/&gt;&lt;property id=&quot;20307&quot; value=&quot;1009&quot;/&gt;&lt;/object&gt;&lt;object type=&quot;3&quot; unique_id=&quot;10119&quot;&gt;&lt;property id=&quot;20148&quot; value=&quot;5&quot;/&gt;&lt;property id=&quot;20300&quot; value=&quot;Slide 70 - &amp;quot;Installment Liquidations: Loss Absorption Potential—Calculating &amp;quot;&quot;/&gt;&lt;property id=&quot;20307&quot; value=&quot;1010&quot;/&gt;&lt;/object&gt;&lt;object type=&quot;3&quot; unique_id=&quot;10120&quot;&gt;&lt;property id=&quot;20148&quot; value=&quot;5&quot;/&gt;&lt;property id=&quot;20300&quot; value=&quot;Slide 71 - &amp;quot;Installment Liquidations: Loss Absorption Potential—Implications&amp;quot;&quot;/&gt;&lt;property id=&quot;20307&quot; value=&quot;1011&quot;/&gt;&lt;/object&gt;&lt;object type=&quot;3&quot; unique_id=&quot;10121&quot;&gt;&lt;property id=&quot;20148&quot; value=&quot;5&quot;/&gt;&lt;property id=&quot;20300&quot; value=&quot;Slide 72 - &amp;quot;Installment Liquidations: Loss Absorption Potential—Loans “To”&amp;quot;&quot;/&gt;&lt;property id=&quot;20307&quot; value=&quot;1074&quot;/&gt;&lt;/object&gt;&lt;object type=&quot;3&quot; unique_id=&quot;10122&quot;&gt;&lt;property id=&quot;20148&quot; value=&quot;5&quot;/&gt;&lt;property id=&quot;20300&quot; value=&quot;Slide 73 - &amp;quot;Installment Liquidations: Loss Absorption Potential—Loans “From”&amp;quot;&quot;/&gt;&lt;property id=&quot;20307&quot; value=&quot;1013&quot;/&gt;&lt;/object&gt;&lt;object type=&quot;3&quot; unique_id=&quot;10123&quot;&gt;&lt;property id=&quot;20148&quot; value=&quot;5&quot;/&gt;&lt;property id=&quot;20300&quot; value=&quot;Slide 74 - &amp;quot;Group Practice: Loss Absorption Potential&amp;quot;&quot;/&gt;&lt;property id=&quot;20307&quot; value=&quot;1076&quot;/&gt;&lt;/object&gt;&lt;object type=&quot;3&quot; unique_id=&quot;10124&quot;&gt;&lt;property id=&quot;20148&quot; value=&quot;5&quot;/&gt;&lt;property id=&quot;20300&quot; value=&quot;Slide 75 - &amp;quot;Group Practice: Loss Absorption Potential&amp;quot;&quot;/&gt;&lt;property id=&quot;20307&quot; value=&quot;1077&quot;/&gt;&lt;/object&gt;&lt;object type=&quot;3&quot; unique_id=&quot;10125&quot;&gt;&lt;property id=&quot;20148&quot; value=&quot;5&quot;/&gt;&lt;property id=&quot;20300&quot; value=&quot;Slide 76 - &amp;quot;Practice Quiz Question #3&amp;quot;&quot;/&gt;&lt;property id=&quot;20307&quot; value=&quot;1033&quot;/&gt;&lt;/object&gt;&lt;object type=&quot;3&quot; unique_id=&quot;10126&quot;&gt;&lt;property id=&quot;20148&quot; value=&quot;5&quot;/&gt;&lt;property id=&quot;20300&quot; value=&quot;Slide 77 - &amp;quot;Practice Quiz Question #3 Solution&amp;quot;&quot;/&gt;&lt;property id=&quot;20307&quot; value=&quot;1034&quot;/&gt;&lt;/object&gt;&lt;object type=&quot;3&quot; unique_id=&quot;10127&quot;&gt;&lt;property id=&quot;20148&quot; value=&quot;5&quot;/&gt;&lt;property id=&quot;20300&quot; value=&quot;Slide 78 - &amp;quot;Group Exercise 3 Continued: Cash Distribution Plan&amp;quot;&quot;/&gt;&lt;property id=&quot;20307&quot; value=&quot;1075&quot;/&gt;&lt;/object&gt;&lt;object type=&quot;3&quot; unique_id=&quot;10128&quot;&gt;&lt;property id=&quot;20148&quot; value=&quot;5&quot;/&gt;&lt;property id=&quot;20300&quot; value=&quot;Slide 79 - &amp;quot;Cash Distribution Plan: Snap, Crackle, and Pop&amp;quot;&quot;/&gt;&lt;property id=&quot;20307&quot; value=&quot;1079&quot;/&gt;&lt;/object&gt;&lt;object type=&quot;3&quot; unique_id=&quot;10129&quot;&gt;&lt;property id=&quot;20148&quot; value=&quot;5&quot;/&gt;&lt;property id=&quot;20300&quot; value=&quot;Slide 80 - &amp;quot;Group Exercise 4: Installment Liquidation &amp;quot;&quot;/&gt;&lt;property id=&quot;20307&quot; value=&quot;1078&quot;/&gt;&lt;/object&gt;&lt;object type=&quot;3&quot; unique_id=&quot;10130&quot;&gt;&lt;property id=&quot;20148&quot; value=&quot;5&quot;/&gt;&lt;property id=&quot;20300&quot; value=&quot;Slide 81 - &amp;quot;Group Exercise 4: Schedule of Safe Payments&amp;quot;&quot;/&gt;&lt;property id=&quot;20307&quot; value=&quot;1080&quot;/&gt;&lt;/object&gt;&lt;object type=&quot;3&quot; unique_id=&quot;10131&quot;&gt;&lt;property id=&quot;20148&quot; value=&quot;5&quot;/&gt;&lt;property id=&quot;20300&quot; value=&quot;Slide 82 - &amp;quot;Group Exercise 4: Schedule of Safe Payments&amp;quot;&quot;/&gt;&lt;property id=&quot;20307&quot; value=&quot;1081&quot;/&gt;&lt;/object&gt;&lt;object type=&quot;3&quot; unique_id=&quot;10132&quot;&gt;&lt;property id=&quot;20148&quot; value=&quot;5&quot;/&gt;&lt;property id=&quot;20300&quot; value=&quot;Slide 83 - &amp;quot;Group Exercise 4: Schedule of Safe Payments&amp;quot;&quot;/&gt;&lt;property id=&quot;20307&quot; value=&quot;1083&quot;/&gt;&lt;/object&gt;&lt;object type=&quot;3&quot; unique_id=&quot;10133&quot;&gt;&lt;property id=&quot;20148&quot; value=&quot;5&quot;/&gt;&lt;property id=&quot;20300&quot; value=&quot;Slide 84 - &amp;quot;Group Exercise 4: Schedule of Safe Payments&amp;quot;&quot;/&gt;&lt;property id=&quot;20307&quot; value=&quot;1084&quot;/&gt;&lt;/object&gt;&lt;object type=&quot;3&quot; unique_id=&quot;10134&quot;&gt;&lt;property id=&quot;20148&quot; value=&quot;5&quot;/&gt;&lt;property id=&quot;20300&quot; value=&quot;Slide 85 - &amp;quot;Group Exercise 4: Schedule of Safe Payments&amp;quot;&quot;/&gt;&lt;property id=&quot;20307&quot; value=&quot;1085&quot;/&gt;&lt;/object&gt;&lt;object type=&quot;3&quot; unique_id=&quot;10135&quot;&gt;&lt;property id=&quot;20148&quot; value=&quot;5&quot;/&gt;&lt;property id=&quot;20300&quot; value=&quot;Slide 86 - &amp;quot;Group Exercise 4: Schedule of Safe Payments&amp;quot;&quot;/&gt;&lt;property id=&quot;20307&quot; value=&quot;1086&quot;/&gt;&lt;/object&gt;&lt;object type=&quot;3&quot; unique_id=&quot;10136&quot;&gt;&lt;property id=&quot;20148&quot; value=&quot;5&quot;/&gt;&lt;property id=&quot;20300&quot; value=&quot;Slide 87 - &amp;quot;Group Practice: Loss Absorption Potential&amp;quot;&quot;/&gt;&lt;property id=&quot;20307&quot; value=&quot;1087&quot;/&gt;&lt;/object&gt;&lt;object type=&quot;3&quot; unique_id=&quot;10137&quot;&gt;&lt;property id=&quot;20148&quot; value=&quot;5&quot;/&gt;&lt;property id=&quot;20300&quot; value=&quot;Slide 88 - &amp;quot;Group Exercise 4: Cash Distribution Pl&amp;quot;&quot;/&gt;&lt;property id=&quot;20307&quot; value=&quot;1088&quot;/&gt;&lt;/object&gt;&lt;object type=&quot;3&quot; unique_id=&quot;10138&quot;&gt;&lt;property id=&quot;20148&quot; value=&quot;5&quot;/&gt;&lt;property id=&quot;20300&quot; value=&quot;Slide 89 - &amp;quot;Practice Quiz Question #4&amp;quot;&quot;/&gt;&lt;property id=&quot;20307&quot; value=&quot;948&quot;/&gt;&lt;/object&gt;&lt;object type=&quot;3&quot; unique_id=&quot;10139&quot;&gt;&lt;property id=&quot;20148&quot; value=&quot;5&quot;/&gt;&lt;property id=&quot;20300&quot; value=&quot;Slide 90 - &amp;quot;Practice Quiz Question #4 Solution&amp;quot;&quot;/&gt;&lt;property id=&quot;20307&quot; value=&quot;1039&quot;/&gt;&lt;/object&gt;&lt;/object&gt;&lt;/object&gt;&lt;/database&gt;"/>
  <p:tag name="SECTOMILLISECCONVERTED"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74DB3109-570F-4C47-B08C-D0B8282695D8}&quot;/&gt;&lt;filename val=&quot;C:\Users\David M. Cottrell\Documents\My Adobe Presentations\111209 Pensions Day 2\data\asimages\{74DB3109-570F-4C47-B08C-D0B8282695D8}.png&quot;/&gt;&lt;hasEffects val=&quot;1&quot;/&gt;&lt;left val=&quot;167.28&quot;/&gt;&lt;top val=&quot;155.28&quot;/&gt;&lt;width val=&quot;399.36&quot;/&gt;&lt;height val=&quot;243.36&quot;/&gt;&lt;/ThreeDShapeInfo&gt;"/>
</p:tagLst>
</file>

<file path=ppt/theme/theme1.xml><?xml version="1.0" encoding="utf-8"?>
<a:theme xmlns:a="http://schemas.openxmlformats.org/drawingml/2006/main" name="Theme1">
  <a:themeElements>
    <a:clrScheme name="Template">
      <a:dk1>
        <a:srgbClr val="003366"/>
      </a:dk1>
      <a:lt1>
        <a:srgbClr val="FFFFFF"/>
      </a:lt1>
      <a:dk2>
        <a:srgbClr val="0033CC"/>
      </a:dk2>
      <a:lt2>
        <a:srgbClr val="E3E2C7"/>
      </a:lt2>
      <a:accent1>
        <a:srgbClr val="CCCC99"/>
      </a:accent1>
      <a:accent2>
        <a:srgbClr val="002699"/>
      </a:accent2>
      <a:accent3>
        <a:srgbClr val="7030A0"/>
      </a:accent3>
      <a:accent4>
        <a:srgbClr val="C00000"/>
      </a:accent4>
      <a:accent5>
        <a:srgbClr val="FF9900"/>
      </a:accent5>
      <a:accent6>
        <a:srgbClr val="006600"/>
      </a:accent6>
      <a:hlink>
        <a:srgbClr val="003366"/>
      </a:hlink>
      <a:folHlink>
        <a:srgbClr val="800000"/>
      </a:folHlink>
    </a:clrScheme>
    <a:fontScheme name="Custom 2">
      <a:majorFont>
        <a:latin typeface="Calibri"/>
        <a:ea typeface=""/>
        <a:cs typeface=""/>
      </a:majorFont>
      <a:minorFont>
        <a:latin typeface="Cambria"/>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8DB4E3"/>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1400" b="0" i="0" u="none" strike="noStrike" cap="none" normalizeH="0" baseline="0" dirty="0" smtClean="0">
            <a:ln>
              <a:noFill/>
            </a:ln>
            <a:solidFill>
              <a:schemeClr val="tx1"/>
            </a:solidFill>
            <a:effectLst/>
            <a:latin typeface="+mn-lt"/>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ea typeface="宋体" pitchFamily="2" charset="-122"/>
          </a:defRPr>
        </a:defPPr>
      </a:lstStyle>
    </a:lnDef>
    <a:txDef>
      <a:spPr>
        <a:noFill/>
      </a:spPr>
      <a:bodyPr wrap="square" rtlCol="0">
        <a:spAutoFit/>
      </a:bodyPr>
      <a:lstStyle>
        <a:defPPr>
          <a:defRPr dirty="0">
            <a:latin typeface="+mn-lt"/>
          </a:defRPr>
        </a:defPPr>
      </a:lstStyle>
    </a:txDef>
  </a:objectDefaults>
  <a:extraClrSchemeLst>
    <a:extraClrScheme>
      <a:clrScheme name="Chap04_new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Chap04_new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Chap04_new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Chap04_new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24394</TotalTime>
  <Words>3079</Words>
  <Application>Microsoft Office PowerPoint</Application>
  <PresentationFormat>On-screen Show (4:3)</PresentationFormat>
  <Paragraphs>436</Paragraphs>
  <Slides>63</Slides>
  <Notes>58</Notes>
  <HiddenSlides>0</HiddenSlides>
  <MMClips>0</MMClips>
  <ScaleCrop>false</ScaleCrop>
  <HeadingPairs>
    <vt:vector size="8" baseType="variant">
      <vt:variant>
        <vt:lpstr>Fonts Used</vt:lpstr>
      </vt:variant>
      <vt:variant>
        <vt:i4>6</vt:i4>
      </vt:variant>
      <vt:variant>
        <vt:lpstr>Design Template</vt:lpstr>
      </vt:variant>
      <vt:variant>
        <vt:i4>8</vt:i4>
      </vt:variant>
      <vt:variant>
        <vt:lpstr>Embedded OLE Servers</vt:lpstr>
      </vt:variant>
      <vt:variant>
        <vt:i4>1</vt:i4>
      </vt:variant>
      <vt:variant>
        <vt:lpstr>Slide Titles</vt:lpstr>
      </vt:variant>
      <vt:variant>
        <vt:i4>63</vt:i4>
      </vt:variant>
    </vt:vector>
  </HeadingPairs>
  <TitlesOfParts>
    <vt:vector size="78" baseType="lpstr">
      <vt:lpstr>Times New Roman</vt:lpstr>
      <vt:lpstr>宋体</vt:lpstr>
      <vt:lpstr>Arial</vt:lpstr>
      <vt:lpstr>Calibri</vt:lpstr>
      <vt:lpstr>Cambria</vt:lpstr>
      <vt:lpstr>Wingdings</vt:lpstr>
      <vt:lpstr>Theme1</vt:lpstr>
      <vt:lpstr>Theme1</vt:lpstr>
      <vt:lpstr>Theme1</vt:lpstr>
      <vt:lpstr>Theme1</vt:lpstr>
      <vt:lpstr>Theme1</vt:lpstr>
      <vt:lpstr>Theme1</vt:lpstr>
      <vt:lpstr>Theme1</vt:lpstr>
      <vt:lpstr>Theme1</vt:lpstr>
      <vt:lpstr>Worksheet</vt:lpstr>
      <vt:lpstr>Slide 1</vt:lpstr>
      <vt:lpstr>Learning Objective 1</vt:lpstr>
      <vt:lpstr>General Overview</vt:lpstr>
      <vt:lpstr>Differences in Accounting Principles</vt:lpstr>
      <vt:lpstr>Differences in Accounting Principles</vt:lpstr>
      <vt:lpstr>Differences in Accounting Principles</vt:lpstr>
      <vt:lpstr>Differences in Accounting Principles</vt:lpstr>
      <vt:lpstr>Practice Quiz Question #1</vt:lpstr>
      <vt:lpstr>Learning Objective 2</vt:lpstr>
      <vt:lpstr>Determining the Functional Currency</vt:lpstr>
      <vt:lpstr>Determining the Functional Currency</vt:lpstr>
      <vt:lpstr>Determining the Functional Currency</vt:lpstr>
      <vt:lpstr>Functional Currency Indicators</vt:lpstr>
      <vt:lpstr>Functional Currency Indicators</vt:lpstr>
      <vt:lpstr>Practice Quiz Question #2</vt:lpstr>
      <vt:lpstr>Learning Objective 3</vt:lpstr>
      <vt:lpstr>Big Picture:  Foreign Currencies</vt:lpstr>
      <vt:lpstr>Translation Versus Remeasurement of Foreign Financial Statements</vt:lpstr>
      <vt:lpstr>Translation Versus Remeasurement</vt:lpstr>
      <vt:lpstr>Translation Versus Remeasurement</vt:lpstr>
      <vt:lpstr>Translation Versus Remeasurement</vt:lpstr>
      <vt:lpstr>Translation Versus Remeasurement</vt:lpstr>
      <vt:lpstr>Translation Versus Remeasurement</vt:lpstr>
      <vt:lpstr>Translation Versus Remeasurement</vt:lpstr>
      <vt:lpstr>Practice Quiz Question #3</vt:lpstr>
      <vt:lpstr>Learning Objective 4</vt:lpstr>
      <vt:lpstr>Translation</vt:lpstr>
      <vt:lpstr>Translation</vt:lpstr>
      <vt:lpstr>Translation</vt:lpstr>
      <vt:lpstr>Translation</vt:lpstr>
      <vt:lpstr>Translation</vt:lpstr>
      <vt:lpstr>Practice Quiz Question #4</vt:lpstr>
      <vt:lpstr>Learning Objective 5</vt:lpstr>
      <vt:lpstr>Group Exercise 1:  Translation</vt:lpstr>
      <vt:lpstr>Group Exercise 1:  Translation</vt:lpstr>
      <vt:lpstr>Learning Objective 6</vt:lpstr>
      <vt:lpstr>Remeasurement</vt:lpstr>
      <vt:lpstr>Remeasurement</vt:lpstr>
      <vt:lpstr>Remeasurement</vt:lpstr>
      <vt:lpstr>Monetary Accounts</vt:lpstr>
      <vt:lpstr>Nonmonetary Accounts</vt:lpstr>
      <vt:lpstr>Summary of the Translation and Remeasurement Processes</vt:lpstr>
      <vt:lpstr>Practice Quiz Question #5</vt:lpstr>
      <vt:lpstr>Learning Objective 7</vt:lpstr>
      <vt:lpstr>Group Exercise 2:  Remeasurement</vt:lpstr>
      <vt:lpstr>Group Exercise 2:  Remeasurement</vt:lpstr>
      <vt:lpstr>Group Exercise 2:  Remeasurement</vt:lpstr>
      <vt:lpstr>Learning Objective 8</vt:lpstr>
      <vt:lpstr>Foreign Investments and Unconsolidated Subsidiaries</vt:lpstr>
      <vt:lpstr>Foreign Investments and Unconsolidated Subsidiaries</vt:lpstr>
      <vt:lpstr>Foreign Investments and Unconsolidated Subsidiaries</vt:lpstr>
      <vt:lpstr>Hedge of a Net Investment in a Foreign Subsidiary</vt:lpstr>
      <vt:lpstr>Disclosure Requirements</vt:lpstr>
      <vt:lpstr>Additional Considerations</vt:lpstr>
      <vt:lpstr>Additional Considerations</vt:lpstr>
      <vt:lpstr>Additional Considerations</vt:lpstr>
      <vt:lpstr>Additional Considerations</vt:lpstr>
      <vt:lpstr>Additional Considerations</vt:lpstr>
      <vt:lpstr>Additional Considerations</vt:lpstr>
      <vt:lpstr>Additional Considerations</vt:lpstr>
      <vt:lpstr>Additional Considerations</vt:lpstr>
      <vt:lpstr>Practice Quiz Question #6</vt:lpstr>
      <vt:lpstr>Conclusion</vt:lpstr>
    </vt:vector>
  </TitlesOfParts>
  <Company>Tippie College of Business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Professor, BYU</dc:title>
  <dc:subject>Advanced Accounting</dc:subject>
  <dc:creator>David M. Cottrell</dc:creator>
  <cp:lastModifiedBy>ganesh.k</cp:lastModifiedBy>
  <cp:revision>1681</cp:revision>
  <dcterms:created xsi:type="dcterms:W3CDTF">2004-03-23T20:37:12Z</dcterms:created>
  <dcterms:modified xsi:type="dcterms:W3CDTF">2013-04-03T05:04:23Z</dcterms:modified>
</cp:coreProperties>
</file>