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xls" ContentType="application/vnd.ms-excel"/>
  <Override PartName="/ppt/notesSlides/notesSlide36.xml" ContentType="application/vnd.openxmlformats-officedocument.presentationml.notesSlide+xml"/>
  <Override PartName="/ppt/tags/tag2.xml" ContentType="application/vnd.openxmlformats-officedocument.presentationml.tags+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51"/>
  </p:notesMasterIdLst>
  <p:handoutMasterIdLst>
    <p:handoutMasterId r:id="rId52"/>
  </p:handoutMasterIdLst>
  <p:sldIdLst>
    <p:sldId id="391" r:id="rId2"/>
    <p:sldId id="1206" r:id="rId3"/>
    <p:sldId id="1169" r:id="rId4"/>
    <p:sldId id="1234" r:id="rId5"/>
    <p:sldId id="1171" r:id="rId6"/>
    <p:sldId id="1172" r:id="rId7"/>
    <p:sldId id="1235" r:id="rId8"/>
    <p:sldId id="1236" r:id="rId9"/>
    <p:sldId id="1175" r:id="rId10"/>
    <p:sldId id="1237" r:id="rId11"/>
    <p:sldId id="1238" r:id="rId12"/>
    <p:sldId id="1178" r:id="rId13"/>
    <p:sldId id="1179" r:id="rId14"/>
    <p:sldId id="1239" r:id="rId15"/>
    <p:sldId id="1224" r:id="rId16"/>
    <p:sldId id="1221" r:id="rId17"/>
    <p:sldId id="1180" r:id="rId18"/>
    <p:sldId id="1181" r:id="rId19"/>
    <p:sldId id="1210" r:id="rId20"/>
    <p:sldId id="1183" r:id="rId21"/>
    <p:sldId id="1213" r:id="rId22"/>
    <p:sldId id="1214" r:id="rId23"/>
    <p:sldId id="1185" r:id="rId24"/>
    <p:sldId id="1186" r:id="rId25"/>
    <p:sldId id="1227" r:id="rId26"/>
    <p:sldId id="1222" r:id="rId27"/>
    <p:sldId id="1187" r:id="rId28"/>
    <p:sldId id="1188" r:id="rId29"/>
    <p:sldId id="1189" r:id="rId30"/>
    <p:sldId id="1190" r:id="rId31"/>
    <p:sldId id="1191" r:id="rId32"/>
    <p:sldId id="1220" r:id="rId33"/>
    <p:sldId id="1240" r:id="rId34"/>
    <p:sldId id="1194" r:id="rId35"/>
    <p:sldId id="1241" r:id="rId36"/>
    <p:sldId id="1196" r:id="rId37"/>
    <p:sldId id="1197" r:id="rId38"/>
    <p:sldId id="1198" r:id="rId39"/>
    <p:sldId id="1216" r:id="rId40"/>
    <p:sldId id="1217" r:id="rId41"/>
    <p:sldId id="1218" r:id="rId42"/>
    <p:sldId id="1242" r:id="rId43"/>
    <p:sldId id="1230" r:id="rId44"/>
    <p:sldId id="1223" r:id="rId45"/>
    <p:sldId id="1203" r:id="rId46"/>
    <p:sldId id="1204" r:id="rId47"/>
    <p:sldId id="1205" r:id="rId48"/>
    <p:sldId id="1233" r:id="rId49"/>
    <p:sldId id="1167" r:id="rId50"/>
  </p:sldIdLst>
  <p:sldSz cx="9144000" cy="6858000" type="screen4x3"/>
  <p:notesSz cx="6858000" cy="9144000"/>
  <p:custDataLst>
    <p:tags r:id="rId53"/>
  </p:custDataLst>
  <p:defaultTextStyle>
    <a:defPPr>
      <a:defRPr lang="en-US"/>
    </a:defPPr>
    <a:lvl1pPr algn="l" rtl="0" fontAlgn="base">
      <a:spcBef>
        <a:spcPct val="0"/>
      </a:spcBef>
      <a:spcAft>
        <a:spcPct val="0"/>
      </a:spcAft>
      <a:defRPr sz="14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4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4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4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400" kern="1200">
        <a:solidFill>
          <a:schemeClr val="tx1"/>
        </a:solidFill>
        <a:latin typeface="Times New Roman" pitchFamily="18" charset="0"/>
        <a:ea typeface="宋体" pitchFamily="2" charset="-122"/>
        <a:cs typeface="+mn-cs"/>
      </a:defRPr>
    </a:lvl5pPr>
    <a:lvl6pPr marL="2286000" algn="l" defTabSz="914400" rtl="0" eaLnBrk="1" latinLnBrk="0" hangingPunct="1">
      <a:defRPr sz="1400" kern="1200">
        <a:solidFill>
          <a:schemeClr val="tx1"/>
        </a:solidFill>
        <a:latin typeface="Times New Roman" pitchFamily="18" charset="0"/>
        <a:ea typeface="宋体" pitchFamily="2" charset="-122"/>
        <a:cs typeface="+mn-cs"/>
      </a:defRPr>
    </a:lvl6pPr>
    <a:lvl7pPr marL="2743200" algn="l" defTabSz="914400" rtl="0" eaLnBrk="1" latinLnBrk="0" hangingPunct="1">
      <a:defRPr sz="1400" kern="1200">
        <a:solidFill>
          <a:schemeClr val="tx1"/>
        </a:solidFill>
        <a:latin typeface="Times New Roman" pitchFamily="18" charset="0"/>
        <a:ea typeface="宋体" pitchFamily="2" charset="-122"/>
        <a:cs typeface="+mn-cs"/>
      </a:defRPr>
    </a:lvl7pPr>
    <a:lvl8pPr marL="3200400" algn="l" defTabSz="914400" rtl="0" eaLnBrk="1" latinLnBrk="0" hangingPunct="1">
      <a:defRPr sz="1400" kern="1200">
        <a:solidFill>
          <a:schemeClr val="tx1"/>
        </a:solidFill>
        <a:latin typeface="Times New Roman" pitchFamily="18" charset="0"/>
        <a:ea typeface="宋体" pitchFamily="2" charset="-122"/>
        <a:cs typeface="+mn-cs"/>
      </a:defRPr>
    </a:lvl8pPr>
    <a:lvl9pPr marL="3657600" algn="l" defTabSz="914400" rtl="0" eaLnBrk="1" latinLnBrk="0" hangingPunct="1">
      <a:defRPr sz="14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408"/>
    <a:srgbClr val="C5D9F1"/>
    <a:srgbClr val="8DB4E3"/>
    <a:srgbClr val="538ED5"/>
    <a:srgbClr val="A00000"/>
    <a:srgbClr val="0033CC"/>
    <a:srgbClr val="003366"/>
    <a:srgbClr val="FFFF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18" autoAdjust="0"/>
    <p:restoredTop sz="89101" autoAdjust="0"/>
  </p:normalViewPr>
  <p:slideViewPr>
    <p:cSldViewPr>
      <p:cViewPr>
        <p:scale>
          <a:sx n="50" d="100"/>
          <a:sy n="50" d="100"/>
        </p:scale>
        <p:origin x="-2256" y="-10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45" d="100"/>
        <a:sy n="45" d="100"/>
      </p:scale>
      <p:origin x="0" y="0"/>
    </p:cViewPr>
  </p:sorterViewPr>
  <p:notesViewPr>
    <p:cSldViewPr>
      <p:cViewPr>
        <p:scale>
          <a:sx n="100" d="100"/>
          <a:sy n="100" d="100"/>
        </p:scale>
        <p:origin x="-1548" y="63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8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宋体" pitchFamily="2" charset="-122"/>
              </a:defRPr>
            </a:lvl1pPr>
          </a:lstStyle>
          <a:p>
            <a:pPr>
              <a:defRPr/>
            </a:pPr>
            <a:endParaRPr lang="en-US"/>
          </a:p>
        </p:txBody>
      </p:sp>
      <p:sp>
        <p:nvSpPr>
          <p:cNvPr id="18841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宋体" pitchFamily="2" charset="-122"/>
              </a:defRPr>
            </a:lvl1pPr>
          </a:lstStyle>
          <a:p>
            <a:pPr>
              <a:defRPr/>
            </a:pPr>
            <a:endParaRPr lang="en-US"/>
          </a:p>
        </p:txBody>
      </p:sp>
      <p:sp>
        <p:nvSpPr>
          <p:cNvPr id="18842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宋体" pitchFamily="2" charset="-122"/>
              </a:defRPr>
            </a:lvl1pPr>
          </a:lstStyle>
          <a:p>
            <a:pPr>
              <a:defRPr/>
            </a:pPr>
            <a:endParaRPr lang="en-US"/>
          </a:p>
        </p:txBody>
      </p:sp>
      <p:sp>
        <p:nvSpPr>
          <p:cNvPr id="18842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宋体" pitchFamily="2" charset="-122"/>
              </a:defRPr>
            </a:lvl1pPr>
          </a:lstStyle>
          <a:p>
            <a:pPr>
              <a:defRPr/>
            </a:pPr>
            <a:fld id="{408B18B5-3E78-4CC8-9916-9AFDBDFA6880}"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宋体" pitchFamily="2" charset="-122"/>
              </a:defRPr>
            </a:lvl1pPr>
          </a:lstStyle>
          <a:p>
            <a:pPr>
              <a:defRPr/>
            </a:pPr>
            <a:endParaRPr lang="en-US" altLang="zh-CN"/>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宋体" pitchFamily="2" charset="-122"/>
              </a:defRPr>
            </a:lvl1pPr>
          </a:lstStyle>
          <a:p>
            <a:pPr>
              <a:defRPr/>
            </a:pPr>
            <a:endParaRPr lang="en-US" altLang="zh-CN"/>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宋体" pitchFamily="2" charset="-122"/>
              </a:defRPr>
            </a:lvl1pPr>
          </a:lstStyle>
          <a:p>
            <a:pPr>
              <a:defRPr/>
            </a:pPr>
            <a:endParaRPr lang="en-US" altLang="zh-CN"/>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宋体" pitchFamily="2" charset="-122"/>
              </a:defRPr>
            </a:lvl1pPr>
          </a:lstStyle>
          <a:p>
            <a:pPr>
              <a:defRPr/>
            </a:pPr>
            <a:fld id="{171470D7-1C0C-448F-8AA9-2667E59EEF12}" type="slidenum">
              <a:rPr lang="zh-CN" altLang="en-US"/>
              <a:pPr>
                <a:defRPr/>
              </a:pPr>
              <a:t>‹#›</a:t>
            </a:fld>
            <a:endParaRPr lang="en-US" altLang="zh-CN"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a:ln/>
        </p:spPr>
      </p:sp>
      <p:sp>
        <p:nvSpPr>
          <p:cNvPr id="21506" name="Notes Placeholder 2"/>
          <p:cNvSpPr>
            <a:spLocks noGrp="1"/>
          </p:cNvSpPr>
          <p:nvPr>
            <p:ph type="body" idx="1"/>
          </p:nvPr>
        </p:nvSpPr>
        <p:spPr>
          <a:noFill/>
          <a:ln/>
        </p:spPr>
        <p:txBody>
          <a:bodyPr/>
          <a:lstStyle/>
          <a:p>
            <a:pPr eaLnBrk="1" hangingPunct="1"/>
            <a:r>
              <a:rPr lang="en-US" smtClean="0"/>
              <a:t>Note:  Students sometimes like to print slides as “handouts” with 1, 2, 3, 4, 6, or 9 slides per page for taking notes in class. It is sometimes best to print them using the “pure black and white” option on the color/gray scale dropdown menu to avoid dark boxes that are not conducive to note taking. Be aware that many instructors will only cover a sub-set of the slides available in this file. Also note that we have removed slides containing solutions to group or individual in-class exercises.</a:t>
            </a:r>
          </a:p>
          <a:p>
            <a:pPr eaLnBrk="1" hangingPunct="1"/>
            <a:endParaRPr lang="en-US" smtClean="0"/>
          </a:p>
        </p:txBody>
      </p:sp>
      <p:sp>
        <p:nvSpPr>
          <p:cNvPr id="21507" name="Slide Number Placeholder 3"/>
          <p:cNvSpPr>
            <a:spLocks noGrp="1"/>
          </p:cNvSpPr>
          <p:nvPr>
            <p:ph type="sldNum" sz="quarter" idx="5"/>
          </p:nvPr>
        </p:nvSpPr>
        <p:spPr>
          <a:noFill/>
        </p:spPr>
        <p:txBody>
          <a:bodyPr/>
          <a:lstStyle/>
          <a:p>
            <a:fld id="{FEB88AFC-5F17-4681-B689-8A56EC67A518}" type="slidenum">
              <a:rPr lang="zh-CN" altLang="en-US" smtClean="0"/>
              <a:pPr/>
              <a:t>1</a:t>
            </a:fld>
            <a:endParaRPr lang="en-US"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4B6E0E0-7063-4041-92A6-8A8D1795D052}" type="slidenum">
              <a:rPr lang="en-GB" sz="1200"/>
              <a:pPr algn="r"/>
              <a:t>10</a:t>
            </a:fld>
            <a:endParaRPr lang="en-GB" sz="120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78C4FAE-2DAD-4AB9-8D7C-E4B97E7A556B}" type="slidenum">
              <a:rPr lang="en-GB" sz="1200"/>
              <a:pPr algn="r"/>
              <a:t>11</a:t>
            </a:fld>
            <a:endParaRPr lang="en-GB" sz="120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434BA26-AF37-494B-8F0A-B05AD4780786}" type="slidenum">
              <a:rPr lang="en-GB" sz="1200"/>
              <a:pPr algn="r"/>
              <a:t>12</a:t>
            </a:fld>
            <a:endParaRPr lang="en-GB" sz="120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E35D634-4C61-4C84-BD46-338F570E3DDD}" type="slidenum">
              <a:rPr lang="en-GB" sz="1200"/>
              <a:pPr algn="r"/>
              <a:t>13</a:t>
            </a:fld>
            <a:endParaRPr lang="en-GB" sz="120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DD0779C-320E-4675-B746-18518F4C062C}" type="slidenum">
              <a:rPr lang="en-GB" sz="1200"/>
              <a:pPr algn="r"/>
              <a:t>14</a:t>
            </a:fld>
            <a:endParaRPr lang="en-GB" sz="120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xfrm>
            <a:off x="1152525" y="692150"/>
            <a:ext cx="4552950" cy="3416300"/>
          </a:xfrm>
          <a:ln cap="flat"/>
        </p:spPr>
      </p:sp>
      <p:sp>
        <p:nvSpPr>
          <p:cNvPr id="5017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a:ln/>
        </p:spPr>
      </p:sp>
      <p:sp>
        <p:nvSpPr>
          <p:cNvPr id="52226" name="Notes Placeholder 2"/>
          <p:cNvSpPr>
            <a:spLocks noGrp="1"/>
          </p:cNvSpPr>
          <p:nvPr>
            <p:ph type="body" idx="1"/>
          </p:nvPr>
        </p:nvSpPr>
        <p:spPr>
          <a:noFill/>
          <a:ln/>
        </p:spPr>
        <p:txBody>
          <a:bodyPr/>
          <a:lstStyle/>
          <a:p>
            <a:pPr eaLnBrk="1" hangingPunct="1"/>
            <a:endParaRPr lang="en-US" smtClean="0"/>
          </a:p>
        </p:txBody>
      </p:sp>
      <p:sp>
        <p:nvSpPr>
          <p:cNvPr id="52227" name="Slide Number Placeholder 3"/>
          <p:cNvSpPr>
            <a:spLocks noGrp="1"/>
          </p:cNvSpPr>
          <p:nvPr>
            <p:ph type="sldNum" sz="quarter" idx="5"/>
          </p:nvPr>
        </p:nvSpPr>
        <p:spPr>
          <a:noFill/>
        </p:spPr>
        <p:txBody>
          <a:bodyPr/>
          <a:lstStyle/>
          <a:p>
            <a:fld id="{A339600F-7592-4812-8DEF-00CE2F9E5E6B}" type="slidenum">
              <a:rPr lang="zh-CN" altLang="en-US" smtClean="0"/>
              <a:pPr/>
              <a:t>16</a:t>
            </a:fld>
            <a:endParaRPr lang="en-US" altLang="zh-CN"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0817F1E-0609-4061-98DC-6DA811B70A93}" type="slidenum">
              <a:rPr lang="en-GB" sz="1200"/>
              <a:pPr algn="r"/>
              <a:t>17</a:t>
            </a:fld>
            <a:endParaRPr lang="en-GB" sz="1200"/>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975C8C0-E7A2-47C9-9EC5-AA4EFF3B0D7E}" type="slidenum">
              <a:rPr lang="en-GB" sz="1200"/>
              <a:pPr algn="r"/>
              <a:t>18</a:t>
            </a:fld>
            <a:endParaRPr lang="en-GB" sz="1200"/>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a:xfrm>
            <a:off x="1152525" y="692150"/>
            <a:ext cx="4552950" cy="3416300"/>
          </a:xfrm>
          <a:ln/>
        </p:spPr>
      </p:sp>
      <p:sp>
        <p:nvSpPr>
          <p:cNvPr id="5837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a:spLocks noGrp="1"/>
          </p:cNvSpPr>
          <p:nvPr>
            <p:ph type="body" idx="1"/>
          </p:nvPr>
        </p:nvSpPr>
        <p:spPr>
          <a:noFill/>
          <a:ln/>
        </p:spPr>
        <p:txBody>
          <a:bodyPr/>
          <a:lstStyle/>
          <a:p>
            <a:pPr eaLnBrk="1" hangingPunct="1"/>
            <a:endParaRPr lang="en-US" smtClean="0"/>
          </a:p>
        </p:txBody>
      </p:sp>
      <p:sp>
        <p:nvSpPr>
          <p:cNvPr id="23555" name="Slide Number Placeholder 3"/>
          <p:cNvSpPr>
            <a:spLocks noGrp="1"/>
          </p:cNvSpPr>
          <p:nvPr>
            <p:ph type="sldNum" sz="quarter" idx="5"/>
          </p:nvPr>
        </p:nvSpPr>
        <p:spPr>
          <a:noFill/>
        </p:spPr>
        <p:txBody>
          <a:bodyPr/>
          <a:lstStyle/>
          <a:p>
            <a:fld id="{335A7F3D-6A94-4464-B4F9-EAAAF5497308}" type="slidenum">
              <a:rPr lang="zh-CN" altLang="en-US" smtClean="0"/>
              <a:pPr/>
              <a:t>2</a:t>
            </a:fld>
            <a:endParaRPr lang="en-US" altLang="zh-CN"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BE79939-03C5-41D7-AC49-B40601CE0A66}" type="slidenum">
              <a:rPr lang="en-GB" sz="1200"/>
              <a:pPr algn="r"/>
              <a:t>20</a:t>
            </a:fld>
            <a:endParaRPr lang="en-GB" sz="1200"/>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3BC64A4-EF02-4D9C-970F-D00DB50CCA7B}" type="slidenum">
              <a:rPr lang="en-GB" sz="1200"/>
              <a:pPr algn="r"/>
              <a:t>21</a:t>
            </a:fld>
            <a:endParaRPr lang="en-GB" sz="1200"/>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5839CF0-2168-43F2-8386-5D051DAD3CF4}" type="slidenum">
              <a:rPr lang="en-GB" sz="1200"/>
              <a:pPr algn="r"/>
              <a:t>22</a:t>
            </a:fld>
            <a:endParaRPr lang="en-GB" sz="1200"/>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6D14E4B-E840-4293-B459-992B92555276}" type="slidenum">
              <a:rPr lang="en-GB" sz="1200"/>
              <a:pPr algn="r"/>
              <a:t>23</a:t>
            </a:fld>
            <a:endParaRPr lang="en-GB" sz="1200"/>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D718D4E-4B48-4BC3-8FE8-96B7B1620DC6}" type="slidenum">
              <a:rPr lang="en-GB" sz="1200"/>
              <a:pPr algn="r"/>
              <a:t>24</a:t>
            </a:fld>
            <a:endParaRPr lang="en-GB" sz="1200"/>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Rot="1" noChangeAspect="1" noChangeArrowheads="1" noTextEdit="1"/>
          </p:cNvSpPr>
          <p:nvPr>
            <p:ph type="sldImg"/>
          </p:nvPr>
        </p:nvSpPr>
        <p:spPr>
          <a:xfrm>
            <a:off x="1152525" y="692150"/>
            <a:ext cx="4552950" cy="3416300"/>
          </a:xfrm>
          <a:ln cap="flat"/>
        </p:spPr>
      </p:sp>
      <p:sp>
        <p:nvSpPr>
          <p:cNvPr id="7065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a:ln/>
        </p:spPr>
      </p:sp>
      <p:sp>
        <p:nvSpPr>
          <p:cNvPr id="72706" name="Notes Placeholder 2"/>
          <p:cNvSpPr>
            <a:spLocks noGrp="1"/>
          </p:cNvSpPr>
          <p:nvPr>
            <p:ph type="body" idx="1"/>
          </p:nvPr>
        </p:nvSpPr>
        <p:spPr>
          <a:noFill/>
          <a:ln/>
        </p:spPr>
        <p:txBody>
          <a:bodyPr/>
          <a:lstStyle/>
          <a:p>
            <a:pPr eaLnBrk="1" hangingPunct="1"/>
            <a:endParaRPr lang="en-US" smtClean="0"/>
          </a:p>
        </p:txBody>
      </p:sp>
      <p:sp>
        <p:nvSpPr>
          <p:cNvPr id="72707" name="Slide Number Placeholder 3"/>
          <p:cNvSpPr>
            <a:spLocks noGrp="1"/>
          </p:cNvSpPr>
          <p:nvPr>
            <p:ph type="sldNum" sz="quarter" idx="5"/>
          </p:nvPr>
        </p:nvSpPr>
        <p:spPr>
          <a:noFill/>
        </p:spPr>
        <p:txBody>
          <a:bodyPr/>
          <a:lstStyle/>
          <a:p>
            <a:fld id="{E3DDB1AB-9E14-4F76-9C75-8C64BAB4F332}" type="slidenum">
              <a:rPr lang="zh-CN" altLang="en-US" smtClean="0"/>
              <a:pPr/>
              <a:t>26</a:t>
            </a:fld>
            <a:endParaRPr lang="en-US" altLang="zh-CN"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AA3E4DB-9885-4C31-9328-1F30073DC8E9}" type="slidenum">
              <a:rPr lang="en-GB" sz="1200"/>
              <a:pPr algn="r"/>
              <a:t>27</a:t>
            </a:fld>
            <a:endParaRPr lang="en-GB" sz="1200"/>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DC7ED78-F1C6-44C1-87D7-7895EF887C3C}" type="slidenum">
              <a:rPr lang="en-GB" sz="1200"/>
              <a:pPr algn="r"/>
              <a:t>28</a:t>
            </a:fld>
            <a:endParaRPr lang="en-GB" sz="1200"/>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D3AD17E-C61B-4B6F-8E1C-A2AE2E908018}" type="slidenum">
              <a:rPr lang="en-GB" sz="1200"/>
              <a:pPr algn="r"/>
              <a:t>29</a:t>
            </a:fld>
            <a:endParaRPr lang="en-GB" sz="1200"/>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AE22712-5CA7-443A-8725-DBEBBE869156}" type="slidenum">
              <a:rPr lang="en-GB" sz="1200"/>
              <a:pPr algn="r"/>
              <a:t>3</a:t>
            </a:fld>
            <a:endParaRPr lang="en-GB" sz="120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BC52EA1-88A9-491D-BD44-483DAF7806AF}" type="slidenum">
              <a:rPr lang="en-GB" sz="1200"/>
              <a:pPr algn="r"/>
              <a:t>30</a:t>
            </a:fld>
            <a:endParaRPr lang="en-GB" sz="1200"/>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A004557-9A6B-4591-9AF0-1B824B683184}" type="slidenum">
              <a:rPr lang="en-GB" sz="1200"/>
              <a:pPr algn="r"/>
              <a:t>31</a:t>
            </a:fld>
            <a:endParaRPr lang="en-GB" sz="1200"/>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553C8B2-D0A4-4BC4-8580-E49E6BB06383}" type="slidenum">
              <a:rPr lang="en-GB" sz="1200"/>
              <a:pPr algn="r"/>
              <a:t>32</a:t>
            </a:fld>
            <a:endParaRPr lang="en-GB" sz="1200"/>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56C02EB-F184-4B5F-9114-86AF10718450}" type="slidenum">
              <a:rPr lang="en-GB" sz="1200"/>
              <a:pPr algn="r"/>
              <a:t>33</a:t>
            </a:fld>
            <a:endParaRPr lang="en-GB" sz="1200"/>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90FD7A2-0091-486B-A38E-D8CEBB065108}" type="slidenum">
              <a:rPr lang="en-GB" sz="1200"/>
              <a:pPr algn="r"/>
              <a:t>34</a:t>
            </a:fld>
            <a:endParaRPr lang="en-GB" sz="1200"/>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17590B2-D23C-4379-AD9E-AB5A2DC0B82E}" type="slidenum">
              <a:rPr lang="en-GB" sz="1200"/>
              <a:pPr algn="r"/>
              <a:t>35</a:t>
            </a:fld>
            <a:endParaRPr lang="en-GB" sz="1200"/>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23174E1-7742-4C5E-B494-F7157D6753C2}" type="slidenum">
              <a:rPr lang="en-GB" sz="1200"/>
              <a:pPr algn="r"/>
              <a:t>36</a:t>
            </a:fld>
            <a:endParaRPr lang="en-GB" sz="1200"/>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424194F-8685-4892-BB0E-25B243FE4460}" type="slidenum">
              <a:rPr lang="en-GB" sz="1200"/>
              <a:pPr algn="r"/>
              <a:t>37</a:t>
            </a:fld>
            <a:endParaRPr lang="en-GB" sz="1200"/>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BA5E909-55DF-4D28-B673-100845DCC44A}" type="slidenum">
              <a:rPr lang="en-GB" sz="1200"/>
              <a:pPr algn="r"/>
              <a:t>38</a:t>
            </a:fld>
            <a:endParaRPr lang="en-GB" sz="1200"/>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Rot="1" noChangeAspect="1" noChangeArrowheads="1" noTextEdit="1"/>
          </p:cNvSpPr>
          <p:nvPr>
            <p:ph type="sldImg"/>
          </p:nvPr>
        </p:nvSpPr>
        <p:spPr>
          <a:xfrm>
            <a:off x="1152525" y="692150"/>
            <a:ext cx="4552950" cy="3416300"/>
          </a:xfrm>
          <a:ln/>
        </p:spPr>
      </p:sp>
      <p:sp>
        <p:nvSpPr>
          <p:cNvPr id="10752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9FCFBC4-03B2-4AD4-BCA8-78796275951D}" type="slidenum">
              <a:rPr lang="en-GB" sz="1200"/>
              <a:pPr algn="r"/>
              <a:t>4</a:t>
            </a:fld>
            <a:endParaRPr lang="en-GB" sz="120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noRot="1" noChangeAspect="1" noChangeArrowheads="1" noTextEdit="1"/>
          </p:cNvSpPr>
          <p:nvPr>
            <p:ph type="sldImg"/>
          </p:nvPr>
        </p:nvSpPr>
        <p:spPr>
          <a:xfrm>
            <a:off x="1152525" y="692150"/>
            <a:ext cx="4552950" cy="3416300"/>
          </a:xfrm>
          <a:ln/>
        </p:spPr>
      </p:sp>
      <p:sp>
        <p:nvSpPr>
          <p:cNvPr id="10957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Grp="1" noRot="1" noChangeAspect="1" noChangeArrowheads="1" noTextEdit="1"/>
          </p:cNvSpPr>
          <p:nvPr>
            <p:ph type="sldImg"/>
          </p:nvPr>
        </p:nvSpPr>
        <p:spPr>
          <a:xfrm>
            <a:off x="1152525" y="692150"/>
            <a:ext cx="4552950" cy="3416300"/>
          </a:xfrm>
          <a:ln/>
        </p:spPr>
      </p:sp>
      <p:sp>
        <p:nvSpPr>
          <p:cNvPr id="11161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Grp="1" noRot="1" noChangeAspect="1" noChangeArrowheads="1" noTextEdit="1"/>
          </p:cNvSpPr>
          <p:nvPr>
            <p:ph type="sldImg"/>
          </p:nvPr>
        </p:nvSpPr>
        <p:spPr>
          <a:xfrm>
            <a:off x="1152525" y="692150"/>
            <a:ext cx="4552950" cy="3416300"/>
          </a:xfrm>
          <a:ln/>
        </p:spPr>
      </p:sp>
      <p:sp>
        <p:nvSpPr>
          <p:cNvPr id="11366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Grp="1" noRot="1" noChangeAspect="1" noChangeArrowheads="1" noTextEdit="1"/>
          </p:cNvSpPr>
          <p:nvPr>
            <p:ph type="sldImg"/>
          </p:nvPr>
        </p:nvSpPr>
        <p:spPr>
          <a:xfrm>
            <a:off x="1152525" y="692150"/>
            <a:ext cx="4552950" cy="3416300"/>
          </a:xfrm>
          <a:ln cap="flat"/>
        </p:spPr>
      </p:sp>
      <p:sp>
        <p:nvSpPr>
          <p:cNvPr id="11571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Slide Image Placeholder 1"/>
          <p:cNvSpPr>
            <a:spLocks noGrp="1" noRot="1" noChangeAspect="1"/>
          </p:cNvSpPr>
          <p:nvPr>
            <p:ph type="sldImg"/>
          </p:nvPr>
        </p:nvSpPr>
        <p:spPr>
          <a:ln/>
        </p:spPr>
      </p:sp>
      <p:sp>
        <p:nvSpPr>
          <p:cNvPr id="117762" name="Notes Placeholder 2"/>
          <p:cNvSpPr>
            <a:spLocks noGrp="1"/>
          </p:cNvSpPr>
          <p:nvPr>
            <p:ph type="body" idx="1"/>
          </p:nvPr>
        </p:nvSpPr>
        <p:spPr>
          <a:noFill/>
          <a:ln/>
        </p:spPr>
        <p:txBody>
          <a:bodyPr/>
          <a:lstStyle/>
          <a:p>
            <a:pPr eaLnBrk="1" hangingPunct="1"/>
            <a:endParaRPr lang="en-US" smtClean="0"/>
          </a:p>
        </p:txBody>
      </p:sp>
      <p:sp>
        <p:nvSpPr>
          <p:cNvPr id="117763" name="Slide Number Placeholder 3"/>
          <p:cNvSpPr>
            <a:spLocks noGrp="1"/>
          </p:cNvSpPr>
          <p:nvPr>
            <p:ph type="sldNum" sz="quarter" idx="5"/>
          </p:nvPr>
        </p:nvSpPr>
        <p:spPr>
          <a:noFill/>
        </p:spPr>
        <p:txBody>
          <a:bodyPr/>
          <a:lstStyle/>
          <a:p>
            <a:fld id="{B46B3946-5358-4A09-8EA9-D5FFE703657B}" type="slidenum">
              <a:rPr lang="zh-CN" altLang="en-US" smtClean="0"/>
              <a:pPr/>
              <a:t>44</a:t>
            </a:fld>
            <a:endParaRPr lang="en-US" altLang="zh-CN"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63D4B0B-032C-4600-A238-EA0C47B85E12}" type="slidenum">
              <a:rPr lang="en-GB" sz="1200"/>
              <a:pPr algn="r"/>
              <a:t>45</a:t>
            </a:fld>
            <a:endParaRPr lang="en-GB" sz="1200"/>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8EC7533-0D4E-4B52-B872-CF9E96A8A31F}" type="slidenum">
              <a:rPr lang="en-GB" sz="1200"/>
              <a:pPr algn="r"/>
              <a:t>46</a:t>
            </a:fld>
            <a:endParaRPr lang="en-GB" sz="1200"/>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6730890-2688-4ADF-8A8A-337B90E0996B}" type="slidenum">
              <a:rPr lang="en-GB" sz="1200"/>
              <a:pPr algn="r"/>
              <a:t>47</a:t>
            </a:fld>
            <a:endParaRPr lang="en-GB" sz="1200"/>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2"/>
          <p:cNvSpPr>
            <a:spLocks noGrp="1" noRot="1" noChangeAspect="1" noChangeArrowheads="1" noTextEdit="1"/>
          </p:cNvSpPr>
          <p:nvPr>
            <p:ph type="sldImg"/>
          </p:nvPr>
        </p:nvSpPr>
        <p:spPr>
          <a:xfrm>
            <a:off x="1152525" y="692150"/>
            <a:ext cx="4552950" cy="3416300"/>
          </a:xfrm>
          <a:ln cap="flat"/>
        </p:spPr>
      </p:sp>
      <p:sp>
        <p:nvSpPr>
          <p:cNvPr id="12595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7"/>
          <p:cNvSpPr>
            <a:spLocks noGrp="1" noChangeArrowheads="1"/>
          </p:cNvSpPr>
          <p:nvPr>
            <p:ph type="sldNum" sz="quarter" idx="5"/>
          </p:nvPr>
        </p:nvSpPr>
        <p:spPr>
          <a:noFill/>
        </p:spPr>
        <p:txBody>
          <a:bodyPr/>
          <a:lstStyle/>
          <a:p>
            <a:fld id="{EC7E4992-434B-4587-90DE-65EB0C2079C1}" type="slidenum">
              <a:rPr lang="en-US" smtClean="0"/>
              <a:pPr/>
              <a:t>49</a:t>
            </a:fld>
            <a:endParaRPr lang="en-US" smtClean="0"/>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6EA607E-8C47-4680-9954-1BA1D8EFE6A3}" type="slidenum">
              <a:rPr lang="en-GB" sz="1200"/>
              <a:pPr algn="r"/>
              <a:t>5</a:t>
            </a:fld>
            <a:endParaRPr lang="en-GB" sz="120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80EF146-68EB-4269-83B9-138E554E04D6}" type="slidenum">
              <a:rPr lang="en-GB" sz="1200"/>
              <a:pPr algn="r"/>
              <a:t>6</a:t>
            </a:fld>
            <a:endParaRPr lang="en-GB" sz="120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58D8547-341A-4B96-9D46-7A7FE5BD0325}" type="slidenum">
              <a:rPr lang="en-GB" sz="1200"/>
              <a:pPr algn="r"/>
              <a:t>7</a:t>
            </a:fld>
            <a:endParaRPr lang="en-GB" sz="120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9C6DF56-3DE2-4996-93F5-231EF4B1E7A1}" type="slidenum">
              <a:rPr lang="en-GB" sz="1200"/>
              <a:pPr algn="r"/>
              <a:t>8</a:t>
            </a:fld>
            <a:endParaRPr lang="en-GB" sz="1200"/>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715AC74-8DC6-414D-A69B-2D5B6CFE6095}" type="slidenum">
              <a:rPr lang="en-GB" sz="1200"/>
              <a:pPr algn="r"/>
              <a:t>9</a:t>
            </a:fld>
            <a:endParaRPr lang="en-GB" sz="120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4" name="Group 15"/>
          <p:cNvGrpSpPr>
            <a:grpSpLocks/>
          </p:cNvGrpSpPr>
          <p:nvPr userDrawn="1"/>
        </p:nvGrpSpPr>
        <p:grpSpPr bwMode="auto">
          <a:xfrm>
            <a:off x="0" y="2362200"/>
            <a:ext cx="9144000" cy="368300"/>
            <a:chOff x="0" y="4572000"/>
            <a:chExt cx="9144000" cy="368702"/>
          </a:xfrm>
        </p:grpSpPr>
        <p:sp>
          <p:nvSpPr>
            <p:cNvPr id="5" name="Rectangle 9"/>
            <p:cNvSpPr>
              <a:spLocks noChangeArrowheads="1"/>
            </p:cNvSpPr>
            <p:nvPr userDrawn="1"/>
          </p:nvSpPr>
          <p:spPr bwMode="auto">
            <a:xfrm rot="5400000">
              <a:off x="4540215" y="214547"/>
              <a:ext cx="63569" cy="9144000"/>
            </a:xfrm>
            <a:prstGeom prst="rect">
              <a:avLst/>
            </a:prstGeom>
            <a:solidFill>
              <a:schemeClr val="tx2">
                <a:lumMod val="60000"/>
                <a:lumOff val="40000"/>
              </a:schemeClr>
            </a:solidFill>
            <a:ln w="9525">
              <a:noFill/>
              <a:miter lim="800000"/>
              <a:headEnd/>
              <a:tailEnd/>
            </a:ln>
            <a:effectLst/>
          </p:spPr>
          <p:txBody>
            <a:bodyPr wrap="none" anchor="ctr"/>
            <a:lstStyle/>
            <a:p>
              <a:pPr algn="ctr">
                <a:defRPr/>
              </a:pPr>
              <a:endParaRPr lang="en-US" dirty="0"/>
            </a:p>
          </p:txBody>
        </p:sp>
        <p:sp>
          <p:nvSpPr>
            <p:cNvPr id="6" name="Rectangle 9"/>
            <p:cNvSpPr>
              <a:spLocks noChangeArrowheads="1"/>
            </p:cNvSpPr>
            <p:nvPr userDrawn="1"/>
          </p:nvSpPr>
          <p:spPr bwMode="auto">
            <a:xfrm rot="5400000">
              <a:off x="4539420" y="275733"/>
              <a:ext cx="65158" cy="9144000"/>
            </a:xfrm>
            <a:prstGeom prst="rect">
              <a:avLst/>
            </a:prstGeom>
            <a:solidFill>
              <a:schemeClr val="tx2">
                <a:lumMod val="40000"/>
                <a:lumOff val="60000"/>
              </a:schemeClr>
            </a:solidFill>
            <a:ln w="9525">
              <a:noFill/>
              <a:miter lim="800000"/>
              <a:headEnd/>
              <a:tailEnd/>
            </a:ln>
            <a:effectLst/>
          </p:spPr>
          <p:txBody>
            <a:bodyPr wrap="none" anchor="ctr"/>
            <a:lstStyle/>
            <a:p>
              <a:pPr algn="ctr">
                <a:defRPr/>
              </a:pPr>
              <a:endParaRPr lang="en-US" dirty="0"/>
            </a:p>
          </p:txBody>
        </p:sp>
        <p:sp>
          <p:nvSpPr>
            <p:cNvPr id="7" name="Rectangle 9"/>
            <p:cNvSpPr>
              <a:spLocks noChangeArrowheads="1"/>
            </p:cNvSpPr>
            <p:nvPr/>
          </p:nvSpPr>
          <p:spPr bwMode="auto">
            <a:xfrm rot="5400000">
              <a:off x="4540215" y="31785"/>
              <a:ext cx="63569" cy="9144000"/>
            </a:xfrm>
            <a:prstGeom prst="rect">
              <a:avLst/>
            </a:prstGeom>
            <a:solidFill>
              <a:schemeClr val="tx1">
                <a:lumMod val="50000"/>
              </a:schemeClr>
            </a:solidFill>
            <a:ln w="9525">
              <a:noFill/>
              <a:miter lim="800000"/>
              <a:headEnd/>
              <a:tailEnd/>
            </a:ln>
            <a:effectLst/>
          </p:spPr>
          <p:txBody>
            <a:bodyPr wrap="none" anchor="ctr"/>
            <a:lstStyle/>
            <a:p>
              <a:pPr algn="ctr">
                <a:defRPr/>
              </a:pPr>
              <a:endParaRPr lang="en-US" dirty="0"/>
            </a:p>
          </p:txBody>
        </p:sp>
        <p:sp>
          <p:nvSpPr>
            <p:cNvPr id="8" name="Rectangle 9"/>
            <p:cNvSpPr>
              <a:spLocks noChangeArrowheads="1"/>
            </p:cNvSpPr>
            <p:nvPr/>
          </p:nvSpPr>
          <p:spPr bwMode="auto">
            <a:xfrm rot="5400000">
              <a:off x="4540215" y="336917"/>
              <a:ext cx="63569" cy="9144000"/>
            </a:xfrm>
            <a:prstGeom prst="rect">
              <a:avLst/>
            </a:prstGeom>
            <a:solidFill>
              <a:schemeClr val="tx2">
                <a:lumMod val="20000"/>
                <a:lumOff val="80000"/>
              </a:schemeClr>
            </a:solidFill>
            <a:ln w="9525">
              <a:noFill/>
              <a:miter lim="800000"/>
              <a:headEnd/>
              <a:tailEnd/>
            </a:ln>
            <a:effectLst/>
          </p:spPr>
          <p:txBody>
            <a:bodyPr wrap="none" anchor="ctr"/>
            <a:lstStyle/>
            <a:p>
              <a:pPr algn="ctr">
                <a:defRPr/>
              </a:pPr>
              <a:endParaRPr lang="en-US" dirty="0"/>
            </a:p>
          </p:txBody>
        </p:sp>
        <p:sp>
          <p:nvSpPr>
            <p:cNvPr id="9" name="Rectangle 9"/>
            <p:cNvSpPr>
              <a:spLocks noChangeArrowheads="1"/>
            </p:cNvSpPr>
            <p:nvPr userDrawn="1"/>
          </p:nvSpPr>
          <p:spPr bwMode="auto">
            <a:xfrm rot="5400000">
              <a:off x="4539420" y="92970"/>
              <a:ext cx="65159" cy="9144000"/>
            </a:xfrm>
            <a:prstGeom prst="rect">
              <a:avLst/>
            </a:prstGeom>
            <a:solidFill>
              <a:schemeClr val="tx2">
                <a:lumMod val="50000"/>
              </a:schemeClr>
            </a:solidFill>
            <a:ln w="9525">
              <a:noFill/>
              <a:miter lim="800000"/>
              <a:headEnd/>
              <a:tailEnd/>
            </a:ln>
            <a:effectLst/>
          </p:spPr>
          <p:txBody>
            <a:bodyPr wrap="none" anchor="ctr"/>
            <a:lstStyle/>
            <a:p>
              <a:pPr algn="ctr">
                <a:defRPr/>
              </a:pPr>
              <a:endParaRPr lang="en-US" dirty="0"/>
            </a:p>
          </p:txBody>
        </p:sp>
        <p:sp>
          <p:nvSpPr>
            <p:cNvPr id="10" name="Rectangle 9"/>
            <p:cNvSpPr>
              <a:spLocks noChangeArrowheads="1"/>
            </p:cNvSpPr>
            <p:nvPr userDrawn="1"/>
          </p:nvSpPr>
          <p:spPr bwMode="auto">
            <a:xfrm rot="5400000">
              <a:off x="4540215" y="154156"/>
              <a:ext cx="63569" cy="9144000"/>
            </a:xfrm>
            <a:prstGeom prst="rect">
              <a:avLst/>
            </a:prstGeom>
            <a:solidFill>
              <a:srgbClr val="3333CC"/>
            </a:solidFill>
            <a:ln w="9525">
              <a:noFill/>
              <a:miter lim="800000"/>
              <a:headEnd/>
              <a:tailEnd/>
            </a:ln>
            <a:effectLst/>
          </p:spPr>
          <p:txBody>
            <a:bodyPr wrap="none" anchor="ctr"/>
            <a:lstStyle/>
            <a:p>
              <a:pPr algn="ctr">
                <a:defRPr/>
              </a:pPr>
              <a:endParaRPr lang="en-US" dirty="0"/>
            </a:p>
          </p:txBody>
        </p:sp>
      </p:grpSp>
      <p:pic>
        <p:nvPicPr>
          <p:cNvPr id="11" name="Picture 2"/>
          <p:cNvPicPr>
            <a:picLocks noChangeAspect="1" noChangeArrowheads="1"/>
          </p:cNvPicPr>
          <p:nvPr userDrawn="1"/>
        </p:nvPicPr>
        <p:blipFill>
          <a:blip r:embed="rId2"/>
          <a:srcRect/>
          <a:stretch>
            <a:fillRect/>
          </a:stretch>
        </p:blipFill>
        <p:spPr bwMode="auto">
          <a:xfrm>
            <a:off x="6804025" y="228600"/>
            <a:ext cx="2116138" cy="2743200"/>
          </a:xfrm>
          <a:prstGeom prst="rect">
            <a:avLst/>
          </a:prstGeom>
          <a:noFill/>
          <a:ln w="9525">
            <a:noFill/>
            <a:miter lim="800000"/>
            <a:headEnd/>
            <a:tailEnd/>
          </a:ln>
        </p:spPr>
      </p:pic>
      <p:sp>
        <p:nvSpPr>
          <p:cNvPr id="13" name="Rectangle 12"/>
          <p:cNvSpPr>
            <a:spLocks noChangeArrowheads="1"/>
          </p:cNvSpPr>
          <p:nvPr userDrawn="1"/>
        </p:nvSpPr>
        <p:spPr bwMode="auto">
          <a:xfrm>
            <a:off x="4911725" y="6613525"/>
            <a:ext cx="4152900" cy="244475"/>
          </a:xfrm>
          <a:prstGeom prst="rect">
            <a:avLst/>
          </a:prstGeom>
          <a:noFill/>
          <a:ln>
            <a:noFill/>
          </a:ln>
          <a:effectLst/>
          <a:extLst/>
        </p:spPr>
        <p:txBody>
          <a:bodyPr wrap="none" lIns="92075" tIns="46038" rIns="92075" bIns="46038">
            <a:spAutoFit/>
          </a:bodyPr>
          <a:lstStyle/>
          <a:p>
            <a:pPr algn="ctr" eaLnBrk="0" hangingPunct="0">
              <a:defRPr/>
            </a:pPr>
            <a:r>
              <a:rPr lang="en-US" sz="1000" b="1" i="1" dirty="0"/>
              <a:t>Copyright © 2011 by The McGraw-Hill Companies, Inc. All rights reserved.</a:t>
            </a:r>
          </a:p>
        </p:txBody>
      </p:sp>
      <p:sp>
        <p:nvSpPr>
          <p:cNvPr id="14" name="Rectangle 13"/>
          <p:cNvSpPr>
            <a:spLocks noChangeArrowheads="1"/>
          </p:cNvSpPr>
          <p:nvPr userDrawn="1"/>
        </p:nvSpPr>
        <p:spPr bwMode="auto">
          <a:xfrm>
            <a:off x="77788" y="6607175"/>
            <a:ext cx="1211262" cy="244475"/>
          </a:xfrm>
          <a:prstGeom prst="rect">
            <a:avLst/>
          </a:prstGeom>
          <a:noFill/>
          <a:ln>
            <a:noFill/>
          </a:ln>
          <a:effectLst/>
          <a:extLst/>
        </p:spPr>
        <p:txBody>
          <a:bodyPr wrap="none" lIns="92075" tIns="46038" rIns="92075" bIns="46038">
            <a:spAutoFit/>
          </a:bodyPr>
          <a:lstStyle/>
          <a:p>
            <a:pPr algn="ctr" eaLnBrk="0" hangingPunct="0">
              <a:defRPr/>
            </a:pPr>
            <a:r>
              <a:rPr lang="en-US" sz="1000" b="1" i="1" dirty="0"/>
              <a:t>McGraw-Hill/Irwin</a:t>
            </a:r>
          </a:p>
        </p:txBody>
      </p:sp>
      <p:sp>
        <p:nvSpPr>
          <p:cNvPr id="181253" name="Rectangle 5"/>
          <p:cNvSpPr>
            <a:spLocks noGrp="1" noChangeArrowheads="1"/>
          </p:cNvSpPr>
          <p:nvPr>
            <p:ph type="subTitle" idx="1"/>
          </p:nvPr>
        </p:nvSpPr>
        <p:spPr>
          <a:xfrm>
            <a:off x="990600" y="1371600"/>
            <a:ext cx="7010400" cy="838200"/>
          </a:xfrm>
          <a:noFill/>
        </p:spPr>
        <p:txBody>
          <a:bodyPr anchor="ctr"/>
          <a:lstStyle>
            <a:lvl1pPr marL="0" indent="0" algn="l">
              <a:buFont typeface="Wingdings" pitchFamily="2" charset="2"/>
              <a:buNone/>
              <a:defRPr sz="5400" b="1">
                <a:solidFill>
                  <a:schemeClr val="accent4">
                    <a:lumMod val="75000"/>
                  </a:schemeClr>
                </a:solidFill>
                <a:effectLst>
                  <a:outerShdw blurRad="38100" dist="38100" dir="2700000" algn="tl">
                    <a:srgbClr val="000000">
                      <a:alpha val="43137"/>
                    </a:srgbClr>
                  </a:outerShdw>
                </a:effectLst>
              </a:defRPr>
            </a:lvl1pPr>
          </a:lstStyle>
          <a:p>
            <a:endParaRPr lang="zh-CN" altLang="en-US" dirty="0"/>
          </a:p>
        </p:txBody>
      </p:sp>
      <p:sp>
        <p:nvSpPr>
          <p:cNvPr id="12" name="Title 5"/>
          <p:cNvSpPr>
            <a:spLocks noGrp="1"/>
          </p:cNvSpPr>
          <p:nvPr>
            <p:ph type="ctrTitle"/>
          </p:nvPr>
        </p:nvSpPr>
        <p:spPr>
          <a:xfrm>
            <a:off x="1600200" y="3276600"/>
            <a:ext cx="5867400" cy="2971800"/>
          </a:xfrm>
          <a:ln>
            <a:solidFill>
              <a:schemeClr val="accent2">
                <a:lumMod val="40000"/>
                <a:lumOff val="60000"/>
              </a:schemeClr>
            </a:solidFill>
          </a:ln>
          <a:scene3d>
            <a:camera prst="orthographicFront" fov="0">
              <a:rot lat="0" lon="0" rev="0"/>
            </a:camera>
            <a:lightRig rig="glow" dir="t">
              <a:rot lat="0" lon="0" rev="6360000"/>
            </a:lightRig>
          </a:scene3d>
          <a:sp3d contourW="1000" prstMaterial="flat">
            <a:bevelT w="95250" h="101600" prst="coolSlant"/>
            <a:contourClr>
              <a:schemeClr val="dk1">
                <a:satMod val="300000"/>
              </a:schemeClr>
            </a:contourClr>
          </a:sp3d>
        </p:spPr>
        <p:style>
          <a:lnRef idx="3">
            <a:schemeClr val="lt1"/>
          </a:lnRef>
          <a:fillRef idx="1">
            <a:schemeClr val="dk1"/>
          </a:fillRef>
          <a:effectRef idx="1">
            <a:schemeClr val="dk1"/>
          </a:effectRef>
          <a:fontRef idx="minor">
            <a:schemeClr val="lt1"/>
          </a:fontRef>
        </p:style>
        <p:txBody>
          <a:bodyPr/>
          <a:lstStyle>
            <a:lvl1pPr algn="ctr">
              <a:defRPr sz="4000"/>
            </a:lvl1pPr>
          </a:lstStyle>
          <a:p>
            <a:endParaRPr lang="en-US"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r>
              <a:rPr lang="en-US" altLang="zh-CN"/>
              <a:t>11-</a:t>
            </a:r>
            <a:fld id="{DF123288-D35E-4FAB-BCEE-A9A4BA84FE4C}" type="slidenum">
              <a:rPr lang="en-US" altLang="zh-CN"/>
              <a:pPr>
                <a:defRPr/>
              </a:pPr>
              <a:t>‹#›</a:t>
            </a:fld>
            <a:endParaRPr lang="en-US" altLang="zh-CN"/>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08062"/>
            <a:ext cx="2076450" cy="5087938"/>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008062"/>
            <a:ext cx="6076950" cy="5087938"/>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sldNum" sz="quarter" idx="10"/>
          </p:nvPr>
        </p:nvSpPr>
        <p:spPr>
          <a:ln/>
        </p:spPr>
        <p:txBody>
          <a:bodyPr/>
          <a:lstStyle>
            <a:lvl1pPr>
              <a:defRPr/>
            </a:lvl1pPr>
          </a:lstStyle>
          <a:p>
            <a:pPr>
              <a:defRPr/>
            </a:pPr>
            <a:r>
              <a:rPr lang="en-US" altLang="zh-CN"/>
              <a:t>11-</a:t>
            </a:r>
            <a:fld id="{C8859E36-29F1-454A-A1FD-31376165BC71}" type="slidenum">
              <a:rPr lang="en-US" altLang="zh-CN"/>
              <a:pPr>
                <a:defRPr/>
              </a:pPr>
              <a:t>‹#›</a:t>
            </a:fld>
            <a:endParaRPr lang="en-US" altLang="zh-CN"/>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Text, and 2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199" y="1527048"/>
            <a:ext cx="4187951" cy="494995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724400" y="1527048"/>
            <a:ext cx="4343400" cy="23774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24400" y="4099560"/>
            <a:ext cx="4343400" cy="23774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title"/>
          </p:nvPr>
        </p:nvSpPr>
        <p:spPr>
          <a:xfrm>
            <a:off x="1143000" y="152400"/>
            <a:ext cx="8001000" cy="685800"/>
          </a:xfrm>
        </p:spPr>
        <p:txBody>
          <a:bodyPr/>
          <a:lstStyle/>
          <a:p>
            <a:r>
              <a:rPr lang="en-US" smtClean="0"/>
              <a:t>Click to edit Master title style</a:t>
            </a:r>
            <a:endParaRPr lang="en-US"/>
          </a:p>
        </p:txBody>
      </p:sp>
      <p:sp>
        <p:nvSpPr>
          <p:cNvPr id="6" name="Slide Number Placeholder 7"/>
          <p:cNvSpPr>
            <a:spLocks noGrp="1"/>
          </p:cNvSpPr>
          <p:nvPr>
            <p:ph type="sldNum" sz="quarter" idx="10"/>
          </p:nvPr>
        </p:nvSpPr>
        <p:spPr>
          <a:xfrm>
            <a:off x="6589713" y="6478588"/>
            <a:ext cx="2193925" cy="350837"/>
          </a:xfrm>
        </p:spPr>
        <p:txBody>
          <a:bodyPr/>
          <a:lstStyle>
            <a:lvl1pPr>
              <a:defRPr sz="1200">
                <a:latin typeface="+mn-lt"/>
                <a:ea typeface="宋体" pitchFamily="2" charset="-122"/>
              </a:defRPr>
            </a:lvl1pPr>
          </a:lstStyle>
          <a:p>
            <a:pPr>
              <a:defRPr/>
            </a:pPr>
            <a:fld id="{D3093D92-F213-4CC2-93EC-E4FF170E6678}" type="slidenum">
              <a:rPr lang="en-US" altLang="zh-CN"/>
              <a:pPr>
                <a:defRPr/>
              </a:pPr>
              <a:t>‹#›</a:t>
            </a:fld>
            <a:endParaRPr lang="en-US" altLang="zh-CN" dirty="0"/>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527047"/>
            <a:ext cx="8458200" cy="2286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7200" y="3962400"/>
            <a:ext cx="8458200" cy="2286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1143000" y="152400"/>
            <a:ext cx="8001000" cy="685800"/>
          </a:xfrm>
        </p:spPr>
        <p:txBody>
          <a:bodyPr/>
          <a:lstStyle/>
          <a:p>
            <a:r>
              <a:rPr lang="en-US" smtClean="0"/>
              <a:t>Click to edit Master title style</a:t>
            </a:r>
            <a:endParaRPr lang="en-US"/>
          </a:p>
        </p:txBody>
      </p:sp>
      <p:sp>
        <p:nvSpPr>
          <p:cNvPr id="5" name="Slide Number Placeholder 6"/>
          <p:cNvSpPr>
            <a:spLocks noGrp="1"/>
          </p:cNvSpPr>
          <p:nvPr>
            <p:ph type="sldNum" sz="quarter" idx="10"/>
          </p:nvPr>
        </p:nvSpPr>
        <p:spPr>
          <a:xfrm>
            <a:off x="6589713" y="6478588"/>
            <a:ext cx="2193925" cy="350837"/>
          </a:xfrm>
        </p:spPr>
        <p:txBody>
          <a:bodyPr/>
          <a:lstStyle>
            <a:lvl1pPr>
              <a:defRPr sz="1200">
                <a:latin typeface="+mn-lt"/>
                <a:ea typeface="宋体" pitchFamily="2" charset="-122"/>
              </a:defRPr>
            </a:lvl1pPr>
          </a:lstStyle>
          <a:p>
            <a:pPr>
              <a:defRPr/>
            </a:pPr>
            <a:fld id="{7290A394-868F-4E8A-B99B-EC24D2FA201F}" type="slidenum">
              <a:rPr lang="en-US" altLang="zh-CN"/>
              <a:pPr>
                <a:defRPr/>
              </a:pPr>
              <a:t>‹#›</a:t>
            </a:fld>
            <a:endParaRPr lang="en-US" altLang="zh-CN" dirty="0"/>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44752" y="155448"/>
            <a:ext cx="7699248"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199" y="1527048"/>
            <a:ext cx="4187952" cy="49499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524000"/>
            <a:ext cx="4187952"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6"/>
          <p:cNvSpPr>
            <a:spLocks noGrp="1"/>
          </p:cNvSpPr>
          <p:nvPr>
            <p:ph type="sldNum" sz="quarter" idx="10"/>
          </p:nvPr>
        </p:nvSpPr>
        <p:spPr>
          <a:xfrm>
            <a:off x="6589713" y="6478588"/>
            <a:ext cx="2193925" cy="350837"/>
          </a:xfrm>
        </p:spPr>
        <p:txBody>
          <a:bodyPr/>
          <a:lstStyle>
            <a:lvl1pPr>
              <a:defRPr sz="1200">
                <a:latin typeface="+mn-lt"/>
                <a:ea typeface="宋体" pitchFamily="2" charset="-122"/>
              </a:defRPr>
            </a:lvl1pPr>
          </a:lstStyle>
          <a:p>
            <a:pPr>
              <a:defRPr/>
            </a:pPr>
            <a:fld id="{2A085732-DB04-4CB4-B77D-54AC049AFF35}" type="slidenum">
              <a:rPr lang="en-US" altLang="zh-CN"/>
              <a:pPr>
                <a:defRPr/>
              </a:pPr>
              <a:t>‹#›</a:t>
            </a:fld>
            <a:endParaRPr lang="en-US" altLang="zh-CN" dirty="0"/>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444752" y="155448"/>
            <a:ext cx="7699248" cy="685800"/>
          </a:xfrm>
        </p:spPr>
        <p:txBody>
          <a:bodyPr/>
          <a:lstStyle/>
          <a:p>
            <a:r>
              <a:rPr lang="en-US" smtClean="0"/>
              <a:t>Click to edit Master title style</a:t>
            </a:r>
            <a:endParaRPr lang="en-US" dirty="0"/>
          </a:p>
        </p:txBody>
      </p:sp>
      <p:sp>
        <p:nvSpPr>
          <p:cNvPr id="3" name="Text Placeholder 2"/>
          <p:cNvSpPr>
            <a:spLocks noGrp="1"/>
          </p:cNvSpPr>
          <p:nvPr>
            <p:ph type="body" sz="half" idx="1"/>
          </p:nvPr>
        </p:nvSpPr>
        <p:spPr>
          <a:xfrm>
            <a:off x="460248" y="1527048"/>
            <a:ext cx="4187952" cy="49469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724400" y="1527048"/>
            <a:ext cx="4187952" cy="4946904"/>
          </a:xfrm>
        </p:spPr>
        <p:txBody>
          <a:bodyPr/>
          <a:lstStyle/>
          <a:p>
            <a:pPr lvl="0"/>
            <a:r>
              <a:rPr lang="en-US" noProof="0" dirty="0" smtClean="0"/>
              <a:t>Click icon to add chart</a:t>
            </a:r>
            <a:endParaRPr lang="en-US" noProof="0" dirty="0"/>
          </a:p>
        </p:txBody>
      </p:sp>
      <p:sp>
        <p:nvSpPr>
          <p:cNvPr id="5" name="Slide Number Placeholder 6"/>
          <p:cNvSpPr>
            <a:spLocks noGrp="1"/>
          </p:cNvSpPr>
          <p:nvPr>
            <p:ph type="sldNum" sz="quarter" idx="10"/>
          </p:nvPr>
        </p:nvSpPr>
        <p:spPr>
          <a:xfrm>
            <a:off x="6589713" y="6478588"/>
            <a:ext cx="2193925" cy="350837"/>
          </a:xfrm>
        </p:spPr>
        <p:txBody>
          <a:bodyPr/>
          <a:lstStyle>
            <a:lvl1pPr>
              <a:defRPr sz="1200">
                <a:latin typeface="+mn-lt"/>
                <a:ea typeface="宋体" pitchFamily="2" charset="-122"/>
              </a:defRPr>
            </a:lvl1pPr>
          </a:lstStyle>
          <a:p>
            <a:pPr>
              <a:defRPr/>
            </a:pPr>
            <a:fld id="{ABE83799-BE79-407A-9DBE-B45910B59960}" type="slidenum">
              <a:rPr lang="en-US" altLang="zh-CN"/>
              <a:pPr>
                <a:defRPr/>
              </a:pPr>
              <a:t>‹#›</a:t>
            </a:fld>
            <a:endParaRPr lang="en-US" altLang="zh-CN" dirty="0"/>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600200"/>
            <a:ext cx="7772400" cy="4530725"/>
          </a:xfrm>
        </p:spPr>
        <p:txBody>
          <a:bodyPr/>
          <a:lstStyle/>
          <a:p>
            <a:pPr lvl="0"/>
            <a:endParaRPr lang="en-US" noProof="0" dirty="0"/>
          </a:p>
        </p:txBody>
      </p:sp>
      <p:sp>
        <p:nvSpPr>
          <p:cNvPr id="4" name="Rectangle 9"/>
          <p:cNvSpPr>
            <a:spLocks noGrp="1" noChangeArrowheads="1"/>
          </p:cNvSpPr>
          <p:nvPr>
            <p:ph type="dt" sz="half" idx="10"/>
          </p:nvPr>
        </p:nvSpPr>
        <p:spPr>
          <a:xfrm>
            <a:off x="914400" y="6251575"/>
            <a:ext cx="1981200" cy="457200"/>
          </a:xfrm>
          <a:prstGeom prst="rect">
            <a:avLst/>
          </a:prstGeom>
        </p:spPr>
        <p:txBody>
          <a:bodyPr vert="horz" wrap="square" lIns="91440" tIns="45720" rIns="91440" bIns="45720" numCol="1" anchor="t" anchorCtr="0" compatLnSpc="1">
            <a:prstTxWarp prst="textNoShape">
              <a:avLst/>
            </a:prstTxWarp>
          </a:bodyPr>
          <a:lstStyle>
            <a:lvl1pPr algn="ctr">
              <a:defRPr>
                <a:ea typeface="宋体" charset="-122"/>
              </a:defRPr>
            </a:lvl1pPr>
          </a:lstStyle>
          <a:p>
            <a:pPr>
              <a:defRPr/>
            </a:pPr>
            <a:fld id="{8DE2F6AB-2B8A-4A38-9DD9-56E3582F7DB4}" type="datetime1">
              <a:rPr lang="en-US"/>
              <a:pPr>
                <a:defRPr/>
              </a:pPr>
              <a:t>4/3/2013</a:t>
            </a:fld>
            <a:endParaRPr lang="en-US"/>
          </a:p>
        </p:txBody>
      </p:sp>
      <p:sp>
        <p:nvSpPr>
          <p:cNvPr id="5" name="Rectangle 10"/>
          <p:cNvSpPr>
            <a:spLocks noGrp="1" noChangeArrowheads="1"/>
          </p:cNvSpPr>
          <p:nvPr>
            <p:ph type="ftr" sz="quarter" idx="11"/>
          </p:nvPr>
        </p:nvSpPr>
        <p:spPr>
          <a:xfrm>
            <a:off x="3352800" y="6248400"/>
            <a:ext cx="2971800" cy="457200"/>
          </a:xfrm>
          <a:prstGeom prst="rect">
            <a:avLst/>
          </a:prstGeom>
        </p:spPr>
        <p:txBody>
          <a:bodyPr vert="horz" wrap="square" lIns="91440" tIns="45720" rIns="91440" bIns="45720" numCol="1" anchor="t" anchorCtr="0" compatLnSpc="1">
            <a:prstTxWarp prst="textNoShape">
              <a:avLst/>
            </a:prstTxWarp>
          </a:bodyPr>
          <a:lstStyle>
            <a:lvl1pPr algn="ctr">
              <a:defRPr>
                <a:ea typeface="宋体" charset="-122"/>
              </a:defRPr>
            </a:lvl1pPr>
          </a:lstStyle>
          <a:p>
            <a:pPr>
              <a:defRPr/>
            </a:pPr>
            <a:endParaRPr lang="en-US"/>
          </a:p>
        </p:txBody>
      </p:sp>
      <p:sp>
        <p:nvSpPr>
          <p:cNvPr id="6" name="Rectangle 11"/>
          <p:cNvSpPr>
            <a:spLocks noGrp="1" noChangeArrowheads="1"/>
          </p:cNvSpPr>
          <p:nvPr>
            <p:ph type="sldNum" sz="quarter" idx="12"/>
          </p:nvPr>
        </p:nvSpPr>
        <p:spPr/>
        <p:txBody>
          <a:bodyPr/>
          <a:lstStyle>
            <a:lvl1pPr>
              <a:defRPr sz="1200">
                <a:latin typeface="+mn-lt"/>
                <a:ea typeface="宋体" pitchFamily="2" charset="-122"/>
              </a:defRPr>
            </a:lvl1pPr>
          </a:lstStyle>
          <a:p>
            <a:pPr>
              <a:defRPr/>
            </a:pPr>
            <a:fld id="{AE0654BC-8E2C-4BA2-8611-1D64CDAE8C97}" type="slidenum">
              <a:rPr lang="en-US"/>
              <a:pPr>
                <a:defRPr/>
              </a:pPr>
              <a:t>‹#›</a:t>
            </a:fld>
            <a:endParaRPr lang="en-US"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66800"/>
            <a:ext cx="8534400" cy="5334000"/>
          </a:xfrm>
        </p:spPr>
        <p:txBody>
          <a:bodyPr/>
          <a:lstStyle>
            <a:lvl1pPr marL="461963" indent="-461963">
              <a:spcBef>
                <a:spcPts val="1200"/>
              </a:spcBef>
              <a:defRPr sz="2400"/>
            </a:lvl1pPr>
            <a:lvl2pPr marL="914400" indent="-457200">
              <a:spcBef>
                <a:spcPts val="1200"/>
              </a:spcBef>
              <a:buClr>
                <a:srgbClr val="FF0000"/>
              </a:buClr>
              <a:defRPr sz="2000"/>
            </a:lvl2pPr>
            <a:lvl3pPr marL="1376363" indent="-461963">
              <a:spcBef>
                <a:spcPts val="1200"/>
              </a:spcBef>
              <a:buClr>
                <a:srgbClr val="00B050"/>
              </a:buClr>
              <a:defRPr sz="1800" b="1"/>
            </a:lvl3pPr>
            <a:lvl4pPr marL="1828800" indent="-452438">
              <a:spcBef>
                <a:spcPts val="1200"/>
              </a:spcBef>
              <a:buClr>
                <a:srgbClr val="7030A0"/>
              </a:buClr>
              <a:defRPr sz="1600" b="1"/>
            </a:lvl4pPr>
            <a:lvl5pPr>
              <a:defRPr sz="1200"/>
            </a:lvl5p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p:txBody>
      </p:sp>
      <p:sp>
        <p:nvSpPr>
          <p:cNvPr id="4" name="Rectangle 5"/>
          <p:cNvSpPr>
            <a:spLocks noGrp="1" noChangeArrowheads="1"/>
          </p:cNvSpPr>
          <p:nvPr>
            <p:ph type="sldNum" sz="quarter" idx="10"/>
          </p:nvPr>
        </p:nvSpPr>
        <p:spPr>
          <a:ln/>
        </p:spPr>
        <p:txBody>
          <a:bodyPr/>
          <a:lstStyle>
            <a:lvl1pPr>
              <a:defRPr/>
            </a:lvl1pPr>
          </a:lstStyle>
          <a:p>
            <a:pPr>
              <a:defRPr/>
            </a:pPr>
            <a:r>
              <a:rPr lang="en-US" altLang="zh-CN"/>
              <a:t>11-</a:t>
            </a:r>
            <a:fld id="{8A0EE4C0-5C32-403D-94E3-596FE0D03126}" type="slidenum">
              <a:rPr lang="en-US" altLang="zh-CN"/>
              <a:pPr>
                <a:defRPr/>
              </a:pPr>
              <a:t>‹#›</a:t>
            </a:fld>
            <a:endParaRPr lang="en-US" altLang="zh-CN"/>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r>
              <a:rPr lang="en-US" altLang="zh-CN"/>
              <a:t>11-</a:t>
            </a:r>
            <a:fld id="{6C738B9D-6DCE-493A-B1F5-4A5ADFAFE781}" type="slidenum">
              <a:rPr lang="en-US" altLang="zh-CN"/>
              <a:pPr>
                <a:defRPr/>
              </a:pPr>
              <a:t>‹#›</a:t>
            </a:fld>
            <a:endParaRPr lang="en-US" altLang="zh-CN"/>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4752" y="155448"/>
            <a:ext cx="7699248" cy="685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199" y="1527048"/>
            <a:ext cx="4187951"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24400" y="1527048"/>
            <a:ext cx="4187952"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sldNum" sz="quarter" idx="10"/>
          </p:nvPr>
        </p:nvSpPr>
        <p:spPr>
          <a:ln/>
        </p:spPr>
        <p:txBody>
          <a:bodyPr/>
          <a:lstStyle>
            <a:lvl1pPr>
              <a:defRPr/>
            </a:lvl1pPr>
          </a:lstStyle>
          <a:p>
            <a:pPr>
              <a:defRPr/>
            </a:pPr>
            <a:r>
              <a:rPr lang="en-US" altLang="zh-CN"/>
              <a:t>11-</a:t>
            </a:r>
            <a:fld id="{982F1F72-041D-4A69-83E6-37D38A1EC667}" type="slidenum">
              <a:rPr lang="en-US" altLang="zh-CN"/>
              <a:pPr>
                <a:defRPr/>
              </a:pPr>
              <a:t>‹#›</a:t>
            </a:fld>
            <a:endParaRPr lang="en-US" altLang="zh-CN"/>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4752" y="152400"/>
            <a:ext cx="7699248" cy="685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27048"/>
            <a:ext cx="418795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60248" y="2174875"/>
            <a:ext cx="41879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724400" y="1535113"/>
            <a:ext cx="418795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174875"/>
            <a:ext cx="41879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sldNum" sz="quarter" idx="10"/>
          </p:nvPr>
        </p:nvSpPr>
        <p:spPr>
          <a:ln/>
        </p:spPr>
        <p:txBody>
          <a:bodyPr/>
          <a:lstStyle>
            <a:lvl1pPr>
              <a:defRPr/>
            </a:lvl1pPr>
          </a:lstStyle>
          <a:p>
            <a:pPr>
              <a:defRPr/>
            </a:pPr>
            <a:r>
              <a:rPr lang="en-US" altLang="zh-CN"/>
              <a:t>11-</a:t>
            </a:r>
            <a:fld id="{55EBD927-EBD4-4252-85EB-AC7F2274B14C}" type="slidenum">
              <a:rPr lang="en-US" altLang="zh-CN"/>
              <a:pPr>
                <a:defRPr/>
              </a:pPr>
              <a:t>‹#›</a:t>
            </a:fld>
            <a:endParaRPr lang="en-US" altLang="zh-CN"/>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5"/>
          <p:cNvSpPr>
            <a:spLocks noGrp="1" noChangeArrowheads="1"/>
          </p:cNvSpPr>
          <p:nvPr>
            <p:ph type="sldNum" sz="quarter" idx="10"/>
          </p:nvPr>
        </p:nvSpPr>
        <p:spPr>
          <a:ln/>
        </p:spPr>
        <p:txBody>
          <a:bodyPr/>
          <a:lstStyle>
            <a:lvl1pPr>
              <a:defRPr/>
            </a:lvl1pPr>
          </a:lstStyle>
          <a:p>
            <a:pPr>
              <a:defRPr/>
            </a:pPr>
            <a:r>
              <a:rPr lang="en-US" altLang="zh-CN"/>
              <a:t>11-</a:t>
            </a:r>
            <a:fld id="{7C114258-05D2-4E03-BB2F-D2DB8CBBA87E}" type="slidenum">
              <a:rPr lang="en-US" altLang="zh-CN"/>
              <a:pPr>
                <a:defRPr/>
              </a:pPr>
              <a:t>‹#›</a:t>
            </a:fld>
            <a:endParaRPr lang="en-US" altLang="zh-CN"/>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2" name="Group 2"/>
          <p:cNvGrpSpPr>
            <a:grpSpLocks/>
          </p:cNvGrpSpPr>
          <p:nvPr userDrawn="1"/>
        </p:nvGrpSpPr>
        <p:grpSpPr bwMode="auto">
          <a:xfrm rot="-5400000">
            <a:off x="-3244850" y="3244850"/>
            <a:ext cx="6858000" cy="368300"/>
            <a:chOff x="0" y="4572000"/>
            <a:chExt cx="9144000" cy="368702"/>
          </a:xfrm>
        </p:grpSpPr>
        <p:sp>
          <p:nvSpPr>
            <p:cNvPr id="3" name="Rectangle 9"/>
            <p:cNvSpPr>
              <a:spLocks noChangeArrowheads="1"/>
            </p:cNvSpPr>
            <p:nvPr userDrawn="1"/>
          </p:nvSpPr>
          <p:spPr bwMode="auto">
            <a:xfrm rot="5400000">
              <a:off x="4540215" y="214547"/>
              <a:ext cx="63569" cy="9144000"/>
            </a:xfrm>
            <a:prstGeom prst="rect">
              <a:avLst/>
            </a:prstGeom>
            <a:solidFill>
              <a:schemeClr val="tx1">
                <a:lumMod val="60000"/>
                <a:lumOff val="40000"/>
              </a:schemeClr>
            </a:solidFill>
            <a:ln w="9525">
              <a:noFill/>
              <a:miter lim="800000"/>
              <a:headEnd/>
              <a:tailEnd/>
            </a:ln>
            <a:effectLst/>
          </p:spPr>
          <p:txBody>
            <a:bodyPr wrap="none" anchor="ctr"/>
            <a:lstStyle/>
            <a:p>
              <a:pPr algn="ctr">
                <a:defRPr/>
              </a:pPr>
              <a:endParaRPr lang="en-US" dirty="0"/>
            </a:p>
          </p:txBody>
        </p:sp>
        <p:sp>
          <p:nvSpPr>
            <p:cNvPr id="4" name="Rectangle 9"/>
            <p:cNvSpPr>
              <a:spLocks noChangeArrowheads="1"/>
            </p:cNvSpPr>
            <p:nvPr userDrawn="1"/>
          </p:nvSpPr>
          <p:spPr bwMode="auto">
            <a:xfrm rot="5400000">
              <a:off x="4539421" y="275732"/>
              <a:ext cx="65158" cy="9144000"/>
            </a:xfrm>
            <a:prstGeom prst="rect">
              <a:avLst/>
            </a:prstGeom>
            <a:solidFill>
              <a:schemeClr val="tx2">
                <a:lumMod val="40000"/>
                <a:lumOff val="60000"/>
              </a:schemeClr>
            </a:solidFill>
            <a:ln w="9525">
              <a:noFill/>
              <a:miter lim="800000"/>
              <a:headEnd/>
              <a:tailEnd/>
            </a:ln>
            <a:effectLst/>
          </p:spPr>
          <p:txBody>
            <a:bodyPr wrap="none" anchor="ctr"/>
            <a:lstStyle/>
            <a:p>
              <a:pPr algn="ctr">
                <a:defRPr/>
              </a:pPr>
              <a:endParaRPr lang="en-US" dirty="0"/>
            </a:p>
          </p:txBody>
        </p:sp>
        <p:sp>
          <p:nvSpPr>
            <p:cNvPr id="5" name="Rectangle 9"/>
            <p:cNvSpPr>
              <a:spLocks noChangeArrowheads="1"/>
            </p:cNvSpPr>
            <p:nvPr/>
          </p:nvSpPr>
          <p:spPr bwMode="auto">
            <a:xfrm rot="5400000">
              <a:off x="4540215" y="31785"/>
              <a:ext cx="63569" cy="9144000"/>
            </a:xfrm>
            <a:prstGeom prst="rect">
              <a:avLst/>
            </a:prstGeom>
            <a:solidFill>
              <a:schemeClr val="tx1">
                <a:lumMod val="50000"/>
              </a:schemeClr>
            </a:solidFill>
            <a:ln w="9525">
              <a:noFill/>
              <a:miter lim="800000"/>
              <a:headEnd/>
              <a:tailEnd/>
            </a:ln>
            <a:effectLst/>
          </p:spPr>
          <p:txBody>
            <a:bodyPr wrap="none" anchor="ctr"/>
            <a:lstStyle/>
            <a:p>
              <a:pPr algn="ctr">
                <a:defRPr/>
              </a:pPr>
              <a:endParaRPr lang="en-US" dirty="0"/>
            </a:p>
          </p:txBody>
        </p:sp>
        <p:sp>
          <p:nvSpPr>
            <p:cNvPr id="6" name="Rectangle 9"/>
            <p:cNvSpPr>
              <a:spLocks noChangeArrowheads="1"/>
            </p:cNvSpPr>
            <p:nvPr/>
          </p:nvSpPr>
          <p:spPr bwMode="auto">
            <a:xfrm rot="5400000">
              <a:off x="4540215" y="336917"/>
              <a:ext cx="63569" cy="9144000"/>
            </a:xfrm>
            <a:prstGeom prst="rect">
              <a:avLst/>
            </a:prstGeom>
            <a:solidFill>
              <a:schemeClr val="tx2">
                <a:lumMod val="20000"/>
                <a:lumOff val="80000"/>
              </a:schemeClr>
            </a:solidFill>
            <a:ln w="9525">
              <a:noFill/>
              <a:miter lim="800000"/>
              <a:headEnd/>
              <a:tailEnd/>
            </a:ln>
            <a:effectLst/>
          </p:spPr>
          <p:txBody>
            <a:bodyPr wrap="none" anchor="ctr"/>
            <a:lstStyle/>
            <a:p>
              <a:pPr algn="ctr">
                <a:defRPr/>
              </a:pPr>
              <a:endParaRPr lang="en-US" dirty="0"/>
            </a:p>
          </p:txBody>
        </p:sp>
        <p:sp>
          <p:nvSpPr>
            <p:cNvPr id="7" name="Rectangle 9"/>
            <p:cNvSpPr>
              <a:spLocks noChangeArrowheads="1"/>
            </p:cNvSpPr>
            <p:nvPr userDrawn="1"/>
          </p:nvSpPr>
          <p:spPr bwMode="auto">
            <a:xfrm rot="5400000">
              <a:off x="4539420" y="92970"/>
              <a:ext cx="65159" cy="9144000"/>
            </a:xfrm>
            <a:prstGeom prst="rect">
              <a:avLst/>
            </a:prstGeom>
            <a:solidFill>
              <a:schemeClr val="tx2">
                <a:lumMod val="50000"/>
              </a:schemeClr>
            </a:solidFill>
            <a:ln w="9525">
              <a:noFill/>
              <a:miter lim="800000"/>
              <a:headEnd/>
              <a:tailEnd/>
            </a:ln>
            <a:effectLst/>
          </p:spPr>
          <p:txBody>
            <a:bodyPr wrap="none" anchor="ctr"/>
            <a:lstStyle/>
            <a:p>
              <a:pPr algn="ctr">
                <a:defRPr/>
              </a:pPr>
              <a:endParaRPr lang="en-US" dirty="0"/>
            </a:p>
          </p:txBody>
        </p:sp>
        <p:sp>
          <p:nvSpPr>
            <p:cNvPr id="8" name="Rectangle 9"/>
            <p:cNvSpPr>
              <a:spLocks noChangeArrowheads="1"/>
            </p:cNvSpPr>
            <p:nvPr userDrawn="1"/>
          </p:nvSpPr>
          <p:spPr bwMode="auto">
            <a:xfrm rot="5400000">
              <a:off x="4540215" y="154156"/>
              <a:ext cx="63569" cy="9144000"/>
            </a:xfrm>
            <a:prstGeom prst="rect">
              <a:avLst/>
            </a:prstGeom>
            <a:solidFill>
              <a:srgbClr val="3333CC"/>
            </a:solidFill>
            <a:ln w="9525">
              <a:noFill/>
              <a:miter lim="800000"/>
              <a:headEnd/>
              <a:tailEnd/>
            </a:ln>
            <a:effectLst/>
          </p:spPr>
          <p:txBody>
            <a:bodyPr wrap="none" anchor="ctr"/>
            <a:lstStyle/>
            <a:p>
              <a:pPr algn="ctr">
                <a:defRPr/>
              </a:pPr>
              <a:endParaRPr lang="en-US" dirty="0"/>
            </a:p>
          </p:txBody>
        </p:sp>
      </p:grpSp>
      <p:sp>
        <p:nvSpPr>
          <p:cNvPr id="9" name="Slide Number Placeholder 3"/>
          <p:cNvSpPr>
            <a:spLocks noGrp="1"/>
          </p:cNvSpPr>
          <p:nvPr>
            <p:ph type="sldNum" sz="quarter" idx="10"/>
          </p:nvPr>
        </p:nvSpPr>
        <p:spPr/>
        <p:txBody>
          <a:bodyPr/>
          <a:lstStyle>
            <a:lvl1pPr>
              <a:defRPr sz="1200">
                <a:latin typeface="+mn-lt"/>
                <a:ea typeface="宋体" pitchFamily="2" charset="-122"/>
              </a:defRPr>
            </a:lvl1pPr>
          </a:lstStyle>
          <a:p>
            <a:pPr>
              <a:defRPr/>
            </a:pPr>
            <a:fld id="{DDF115DA-75D0-491A-BB9F-2C0B9233410F}" type="slidenum">
              <a:rPr lang="en-US" altLang="zh-CN"/>
              <a:pPr>
                <a:defRPr/>
              </a:pPr>
              <a:t>‹#›</a:t>
            </a:fld>
            <a:endParaRPr lang="en-US" altLang="zh-CN"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273050"/>
            <a:ext cx="7543800" cy="5651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143000"/>
            <a:ext cx="5111750" cy="4983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143000"/>
            <a:ext cx="3008313" cy="4983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r>
              <a:rPr lang="en-US" altLang="zh-CN"/>
              <a:t>11-</a:t>
            </a:r>
            <a:fld id="{0C49AC1D-3D9C-41FF-8653-7785930D8C36}" type="slidenum">
              <a:rPr lang="en-US" altLang="zh-CN"/>
              <a:pPr>
                <a:defRPr/>
              </a:pPr>
              <a:t>‹#›</a:t>
            </a:fld>
            <a:endParaRPr lang="en-US" altLang="zh-CN"/>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1430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Title 1"/>
          <p:cNvSpPr>
            <a:spLocks noGrp="1"/>
          </p:cNvSpPr>
          <p:nvPr>
            <p:ph type="title"/>
          </p:nvPr>
        </p:nvSpPr>
        <p:spPr>
          <a:xfrm>
            <a:off x="1143000" y="152400"/>
            <a:ext cx="8001000" cy="685800"/>
          </a:xfrm>
        </p:spPr>
        <p:txBody>
          <a:bodyPr/>
          <a:lstStyle/>
          <a:p>
            <a:r>
              <a:rPr lang="en-US" smtClean="0"/>
              <a:t>Click to edit Master title style</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r>
              <a:rPr lang="en-US" altLang="zh-CN"/>
              <a:t>11-</a:t>
            </a:r>
            <a:fld id="{6B14FA40-0662-4DAF-97EA-9BD908D1197E}" type="slidenum">
              <a:rPr lang="en-US" altLang="zh-CN"/>
              <a:pPr>
                <a:defRPr/>
              </a:pPr>
              <a:t>‹#›</a:t>
            </a:fld>
            <a:endParaRPr lang="en-US" altLang="zh-CN"/>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57200" y="1069975"/>
            <a:ext cx="8610600" cy="5257800"/>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p:txBody>
      </p:sp>
      <p:sp>
        <p:nvSpPr>
          <p:cNvPr id="180229" name="Rectangle 5"/>
          <p:cNvSpPr>
            <a:spLocks noGrp="1" noChangeArrowheads="1"/>
          </p:cNvSpPr>
          <p:nvPr>
            <p:ph type="sldNum" sz="quarter" idx="4"/>
          </p:nvPr>
        </p:nvSpPr>
        <p:spPr bwMode="auto">
          <a:xfrm>
            <a:off x="6797675" y="6478588"/>
            <a:ext cx="2193925" cy="3508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ea typeface="宋体" charset="-122"/>
              </a:defRPr>
            </a:lvl1pPr>
          </a:lstStyle>
          <a:p>
            <a:pPr>
              <a:defRPr/>
            </a:pPr>
            <a:r>
              <a:rPr lang="en-US" altLang="zh-CN"/>
              <a:t>11-</a:t>
            </a:r>
            <a:fld id="{7EE9FFFC-2B33-4E19-99A5-9825EB7925A3}" type="slidenum">
              <a:rPr lang="en-US" altLang="zh-CN"/>
              <a:pPr>
                <a:defRPr/>
              </a:pPr>
              <a:t>‹#›</a:t>
            </a:fld>
            <a:endParaRPr lang="en-US" altLang="zh-CN"/>
          </a:p>
        </p:txBody>
      </p:sp>
      <p:sp>
        <p:nvSpPr>
          <p:cNvPr id="180230" name="Rectangle 6"/>
          <p:cNvSpPr>
            <a:spLocks noGrp="1" noChangeArrowheads="1"/>
          </p:cNvSpPr>
          <p:nvPr>
            <p:ph type="title"/>
          </p:nvPr>
        </p:nvSpPr>
        <p:spPr bwMode="auto">
          <a:xfrm>
            <a:off x="1143000" y="152400"/>
            <a:ext cx="80010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CN" dirty="0" smtClean="0"/>
              <a:t>Click to edit Master title style</a:t>
            </a:r>
          </a:p>
        </p:txBody>
      </p:sp>
      <p:grpSp>
        <p:nvGrpSpPr>
          <p:cNvPr id="1029" name="Group 12"/>
          <p:cNvGrpSpPr>
            <a:grpSpLocks/>
          </p:cNvGrpSpPr>
          <p:nvPr/>
        </p:nvGrpSpPr>
        <p:grpSpPr bwMode="auto">
          <a:xfrm rot="5400000">
            <a:off x="5158581" y="-3177381"/>
            <a:ext cx="46038" cy="7924800"/>
            <a:chOff x="0" y="0"/>
            <a:chExt cx="289560" cy="6858000"/>
          </a:xfrm>
        </p:grpSpPr>
        <p:sp>
          <p:nvSpPr>
            <p:cNvPr id="14" name="Rectangle 9"/>
            <p:cNvSpPr>
              <a:spLocks noChangeArrowheads="1"/>
            </p:cNvSpPr>
            <p:nvPr userDrawn="1"/>
          </p:nvSpPr>
          <p:spPr bwMode="auto">
            <a:xfrm>
              <a:off x="3" y="0"/>
              <a:ext cx="139786" cy="6858000"/>
            </a:xfrm>
            <a:prstGeom prst="rect">
              <a:avLst/>
            </a:prstGeom>
            <a:solidFill>
              <a:srgbClr val="538ED5"/>
            </a:solidFill>
            <a:ln w="9525">
              <a:noFill/>
              <a:miter lim="800000"/>
              <a:headEnd/>
              <a:tailEnd/>
            </a:ln>
            <a:effectLst/>
          </p:spPr>
          <p:txBody>
            <a:bodyPr wrap="none" anchor="ctr"/>
            <a:lstStyle/>
            <a:p>
              <a:pPr algn="ctr">
                <a:defRPr/>
              </a:pPr>
              <a:endParaRPr lang="en-US" dirty="0"/>
            </a:p>
          </p:txBody>
        </p:sp>
        <p:sp>
          <p:nvSpPr>
            <p:cNvPr id="15" name="Rectangle 9"/>
            <p:cNvSpPr>
              <a:spLocks noChangeArrowheads="1"/>
            </p:cNvSpPr>
            <p:nvPr userDrawn="1"/>
          </p:nvSpPr>
          <p:spPr bwMode="auto">
            <a:xfrm>
              <a:off x="79878" y="0"/>
              <a:ext cx="129804" cy="6858000"/>
            </a:xfrm>
            <a:prstGeom prst="rect">
              <a:avLst/>
            </a:prstGeom>
            <a:solidFill>
              <a:srgbClr val="8DB4E3"/>
            </a:solidFill>
            <a:ln w="9525">
              <a:noFill/>
              <a:miter lim="800000"/>
              <a:headEnd/>
              <a:tailEnd/>
            </a:ln>
            <a:effectLst/>
          </p:spPr>
          <p:txBody>
            <a:bodyPr wrap="none" anchor="ctr"/>
            <a:lstStyle/>
            <a:p>
              <a:pPr algn="ctr">
                <a:defRPr/>
              </a:pPr>
              <a:endParaRPr lang="en-US" dirty="0"/>
            </a:p>
          </p:txBody>
        </p:sp>
        <p:sp>
          <p:nvSpPr>
            <p:cNvPr id="16" name="Rectangle 9"/>
            <p:cNvSpPr>
              <a:spLocks noChangeArrowheads="1"/>
            </p:cNvSpPr>
            <p:nvPr userDrawn="1"/>
          </p:nvSpPr>
          <p:spPr bwMode="auto">
            <a:xfrm>
              <a:off x="152400" y="0"/>
              <a:ext cx="137160" cy="6858000"/>
            </a:xfrm>
            <a:prstGeom prst="rect">
              <a:avLst/>
            </a:prstGeom>
            <a:gradFill flip="none" rotWithShape="1">
              <a:gsLst>
                <a:gs pos="0">
                  <a:srgbClr val="538ED5"/>
                </a:gs>
                <a:gs pos="0">
                  <a:srgbClr val="538ED5"/>
                </a:gs>
                <a:gs pos="50000">
                  <a:srgbClr val="538ED5">
                    <a:alpha val="50000"/>
                  </a:srgbClr>
                </a:gs>
                <a:gs pos="50000">
                  <a:schemeClr val="accent1">
                    <a:tint val="44500"/>
                    <a:satMod val="160000"/>
                  </a:schemeClr>
                </a:gs>
                <a:gs pos="100000">
                  <a:schemeClr val="accent1">
                    <a:tint val="23500"/>
                    <a:satMod val="160000"/>
                  </a:schemeClr>
                </a:gs>
              </a:gsLst>
              <a:lin ang="2700000" scaled="1"/>
              <a:tileRect/>
            </a:gradFill>
            <a:ln w="9525">
              <a:noFill/>
              <a:miter lim="800000"/>
              <a:headEnd/>
              <a:tailEnd/>
            </a:ln>
            <a:effectLst/>
          </p:spPr>
          <p:txBody>
            <a:bodyPr wrap="none" anchor="ctr"/>
            <a:lstStyle/>
            <a:p>
              <a:pPr algn="ctr">
                <a:defRPr/>
              </a:pPr>
              <a:endParaRPr lang="en-US" dirty="0"/>
            </a:p>
          </p:txBody>
        </p:sp>
      </p:grpSp>
      <p:grpSp>
        <p:nvGrpSpPr>
          <p:cNvPr id="20" name="Group 19"/>
          <p:cNvGrpSpPr/>
          <p:nvPr userDrawn="1"/>
        </p:nvGrpSpPr>
        <p:grpSpPr>
          <a:xfrm rot="5400000">
            <a:off x="5158740" y="-3177539"/>
            <a:ext cx="45719" cy="7924800"/>
            <a:chOff x="0" y="0"/>
            <a:chExt cx="289560" cy="6858000"/>
          </a:xfrm>
          <a:solidFill>
            <a:schemeClr val="tx2">
              <a:lumMod val="50000"/>
            </a:schemeClr>
          </a:solidFill>
        </p:grpSpPr>
        <p:sp>
          <p:nvSpPr>
            <p:cNvPr id="21" name="Rectangle 9"/>
            <p:cNvSpPr>
              <a:spLocks noChangeArrowheads="1"/>
            </p:cNvSpPr>
            <p:nvPr/>
          </p:nvSpPr>
          <p:spPr bwMode="auto">
            <a:xfrm>
              <a:off x="0" y="0"/>
              <a:ext cx="137160" cy="6858000"/>
            </a:xfrm>
            <a:prstGeom prst="rect">
              <a:avLst/>
            </a:prstGeom>
            <a:grpFill/>
            <a:ln w="9525">
              <a:noFill/>
              <a:miter lim="800000"/>
              <a:headEnd/>
              <a:tailEnd/>
            </a:ln>
            <a:effectLst/>
          </p:spPr>
          <p:txBody>
            <a:bodyPr wrap="none" anchor="ctr"/>
            <a:lstStyle/>
            <a:p>
              <a:pPr algn="ctr">
                <a:defRPr/>
              </a:pPr>
              <a:endParaRPr lang="en-US" dirty="0"/>
            </a:p>
          </p:txBody>
        </p:sp>
        <p:sp>
          <p:nvSpPr>
            <p:cNvPr id="22" name="Rectangle 9"/>
            <p:cNvSpPr>
              <a:spLocks noChangeArrowheads="1"/>
            </p:cNvSpPr>
            <p:nvPr/>
          </p:nvSpPr>
          <p:spPr bwMode="auto">
            <a:xfrm>
              <a:off x="76200" y="0"/>
              <a:ext cx="137160" cy="6858000"/>
            </a:xfrm>
            <a:prstGeom prst="rect">
              <a:avLst/>
            </a:prstGeom>
            <a:grpFill/>
            <a:ln w="9525">
              <a:noFill/>
              <a:miter lim="800000"/>
              <a:headEnd/>
              <a:tailEnd/>
            </a:ln>
            <a:effectLst/>
          </p:spPr>
          <p:txBody>
            <a:bodyPr wrap="none" anchor="ctr"/>
            <a:lstStyle/>
            <a:p>
              <a:pPr algn="ctr">
                <a:defRPr/>
              </a:pPr>
              <a:endParaRPr lang="en-US" dirty="0"/>
            </a:p>
          </p:txBody>
        </p:sp>
        <p:sp>
          <p:nvSpPr>
            <p:cNvPr id="23" name="Rectangle 9"/>
            <p:cNvSpPr>
              <a:spLocks noChangeArrowheads="1"/>
            </p:cNvSpPr>
            <p:nvPr/>
          </p:nvSpPr>
          <p:spPr bwMode="auto">
            <a:xfrm>
              <a:off x="152400" y="0"/>
              <a:ext cx="137160" cy="6858000"/>
            </a:xfrm>
            <a:prstGeom prst="rect">
              <a:avLst/>
            </a:prstGeom>
            <a:grpFill/>
            <a:ln w="9525">
              <a:noFill/>
              <a:miter lim="800000"/>
              <a:headEnd/>
              <a:tailEnd/>
            </a:ln>
            <a:effectLst/>
          </p:spPr>
          <p:txBody>
            <a:bodyPr wrap="none" anchor="ctr"/>
            <a:lstStyle/>
            <a:p>
              <a:pPr algn="ctr">
                <a:defRPr/>
              </a:pPr>
              <a:endParaRPr lang="en-US" dirty="0"/>
            </a:p>
          </p:txBody>
        </p:sp>
      </p:grpSp>
      <p:grpSp>
        <p:nvGrpSpPr>
          <p:cNvPr id="1031" name="Group 23"/>
          <p:cNvGrpSpPr>
            <a:grpSpLocks/>
          </p:cNvGrpSpPr>
          <p:nvPr userDrawn="1"/>
        </p:nvGrpSpPr>
        <p:grpSpPr bwMode="auto">
          <a:xfrm rot="-5400000">
            <a:off x="-3244850" y="3244850"/>
            <a:ext cx="6858000" cy="368300"/>
            <a:chOff x="0" y="4572000"/>
            <a:chExt cx="9144000" cy="368702"/>
          </a:xfrm>
        </p:grpSpPr>
        <p:sp>
          <p:nvSpPr>
            <p:cNvPr id="25" name="Rectangle 9"/>
            <p:cNvSpPr>
              <a:spLocks noChangeArrowheads="1"/>
            </p:cNvSpPr>
            <p:nvPr userDrawn="1"/>
          </p:nvSpPr>
          <p:spPr bwMode="auto">
            <a:xfrm rot="5400000">
              <a:off x="4540215" y="214547"/>
              <a:ext cx="63569" cy="9144000"/>
            </a:xfrm>
            <a:prstGeom prst="rect">
              <a:avLst/>
            </a:prstGeom>
            <a:solidFill>
              <a:schemeClr val="tx2">
                <a:lumMod val="60000"/>
                <a:lumOff val="40000"/>
              </a:schemeClr>
            </a:solidFill>
            <a:ln w="9525">
              <a:noFill/>
              <a:miter lim="800000"/>
              <a:headEnd/>
              <a:tailEnd/>
            </a:ln>
            <a:effectLst/>
          </p:spPr>
          <p:txBody>
            <a:bodyPr wrap="none" anchor="ctr"/>
            <a:lstStyle/>
            <a:p>
              <a:pPr algn="ctr">
                <a:defRPr/>
              </a:pPr>
              <a:endParaRPr lang="en-US" dirty="0"/>
            </a:p>
          </p:txBody>
        </p:sp>
        <p:sp>
          <p:nvSpPr>
            <p:cNvPr id="26" name="Rectangle 9"/>
            <p:cNvSpPr>
              <a:spLocks noChangeArrowheads="1"/>
            </p:cNvSpPr>
            <p:nvPr userDrawn="1"/>
          </p:nvSpPr>
          <p:spPr bwMode="auto">
            <a:xfrm rot="5400000">
              <a:off x="4539421" y="275732"/>
              <a:ext cx="65158" cy="9144000"/>
            </a:xfrm>
            <a:prstGeom prst="rect">
              <a:avLst/>
            </a:prstGeom>
            <a:solidFill>
              <a:schemeClr val="tx2">
                <a:lumMod val="40000"/>
                <a:lumOff val="60000"/>
              </a:schemeClr>
            </a:solidFill>
            <a:ln w="9525">
              <a:noFill/>
              <a:miter lim="800000"/>
              <a:headEnd/>
              <a:tailEnd/>
            </a:ln>
            <a:effectLst/>
          </p:spPr>
          <p:txBody>
            <a:bodyPr wrap="none" anchor="ctr"/>
            <a:lstStyle/>
            <a:p>
              <a:pPr algn="ctr">
                <a:defRPr/>
              </a:pPr>
              <a:endParaRPr lang="en-US" dirty="0"/>
            </a:p>
          </p:txBody>
        </p:sp>
        <p:sp>
          <p:nvSpPr>
            <p:cNvPr id="27" name="Rectangle 9"/>
            <p:cNvSpPr>
              <a:spLocks noChangeArrowheads="1"/>
            </p:cNvSpPr>
            <p:nvPr/>
          </p:nvSpPr>
          <p:spPr bwMode="auto">
            <a:xfrm rot="5400000">
              <a:off x="4540215" y="31785"/>
              <a:ext cx="63569" cy="9144000"/>
            </a:xfrm>
            <a:prstGeom prst="rect">
              <a:avLst/>
            </a:prstGeom>
            <a:solidFill>
              <a:schemeClr val="tx1">
                <a:lumMod val="50000"/>
              </a:schemeClr>
            </a:solidFill>
            <a:ln w="9525">
              <a:noFill/>
              <a:miter lim="800000"/>
              <a:headEnd/>
              <a:tailEnd/>
            </a:ln>
            <a:effectLst/>
          </p:spPr>
          <p:txBody>
            <a:bodyPr wrap="none" anchor="ctr"/>
            <a:lstStyle/>
            <a:p>
              <a:pPr algn="ctr">
                <a:defRPr/>
              </a:pPr>
              <a:endParaRPr lang="en-US" dirty="0"/>
            </a:p>
          </p:txBody>
        </p:sp>
        <p:sp>
          <p:nvSpPr>
            <p:cNvPr id="28" name="Rectangle 9"/>
            <p:cNvSpPr>
              <a:spLocks noChangeArrowheads="1"/>
            </p:cNvSpPr>
            <p:nvPr/>
          </p:nvSpPr>
          <p:spPr bwMode="auto">
            <a:xfrm rot="5400000">
              <a:off x="4540215" y="336917"/>
              <a:ext cx="63569" cy="9144000"/>
            </a:xfrm>
            <a:prstGeom prst="rect">
              <a:avLst/>
            </a:prstGeom>
            <a:solidFill>
              <a:schemeClr val="tx2">
                <a:lumMod val="20000"/>
                <a:lumOff val="80000"/>
              </a:schemeClr>
            </a:solidFill>
            <a:ln w="9525">
              <a:noFill/>
              <a:miter lim="800000"/>
              <a:headEnd/>
              <a:tailEnd/>
            </a:ln>
            <a:effectLst/>
          </p:spPr>
          <p:txBody>
            <a:bodyPr wrap="none" anchor="ctr"/>
            <a:lstStyle/>
            <a:p>
              <a:pPr algn="ctr">
                <a:defRPr/>
              </a:pPr>
              <a:endParaRPr lang="en-US" dirty="0"/>
            </a:p>
          </p:txBody>
        </p:sp>
        <p:sp>
          <p:nvSpPr>
            <p:cNvPr id="29" name="Rectangle 9"/>
            <p:cNvSpPr>
              <a:spLocks noChangeArrowheads="1"/>
            </p:cNvSpPr>
            <p:nvPr userDrawn="1"/>
          </p:nvSpPr>
          <p:spPr bwMode="auto">
            <a:xfrm rot="5400000">
              <a:off x="4539420" y="92970"/>
              <a:ext cx="65159" cy="9144000"/>
            </a:xfrm>
            <a:prstGeom prst="rect">
              <a:avLst/>
            </a:prstGeom>
            <a:solidFill>
              <a:schemeClr val="tx2">
                <a:lumMod val="50000"/>
              </a:schemeClr>
            </a:solidFill>
            <a:ln w="9525">
              <a:noFill/>
              <a:miter lim="800000"/>
              <a:headEnd/>
              <a:tailEnd/>
            </a:ln>
            <a:effectLst/>
          </p:spPr>
          <p:txBody>
            <a:bodyPr wrap="none" anchor="ctr"/>
            <a:lstStyle/>
            <a:p>
              <a:pPr algn="ctr">
                <a:defRPr/>
              </a:pPr>
              <a:endParaRPr lang="en-US" dirty="0"/>
            </a:p>
          </p:txBody>
        </p:sp>
        <p:sp>
          <p:nvSpPr>
            <p:cNvPr id="30" name="Rectangle 9"/>
            <p:cNvSpPr>
              <a:spLocks noChangeArrowheads="1"/>
            </p:cNvSpPr>
            <p:nvPr userDrawn="1"/>
          </p:nvSpPr>
          <p:spPr bwMode="auto">
            <a:xfrm rot="5400000">
              <a:off x="4540215" y="154156"/>
              <a:ext cx="63569" cy="9144000"/>
            </a:xfrm>
            <a:prstGeom prst="rect">
              <a:avLst/>
            </a:prstGeom>
            <a:solidFill>
              <a:srgbClr val="3333CC"/>
            </a:solidFill>
            <a:ln w="9525">
              <a:noFill/>
              <a:miter lim="800000"/>
              <a:headEnd/>
              <a:tailEnd/>
            </a:ln>
            <a:effectLst/>
          </p:spPr>
          <p:txBody>
            <a:bodyPr wrap="none" anchor="ctr"/>
            <a:lstStyle/>
            <a:p>
              <a:pPr algn="ctr">
                <a:defRPr/>
              </a:pPr>
              <a:endParaRPr lang="en-US" dirty="0"/>
            </a:p>
          </p:txBody>
        </p:sp>
      </p:grpSp>
      <p:pic>
        <p:nvPicPr>
          <p:cNvPr id="1032" name="Picture 2"/>
          <p:cNvPicPr>
            <a:picLocks noChangeAspect="1" noChangeArrowheads="1"/>
          </p:cNvPicPr>
          <p:nvPr userDrawn="1"/>
        </p:nvPicPr>
        <p:blipFill>
          <a:blip r:embed="rId18"/>
          <a:srcRect/>
          <a:stretch>
            <a:fillRect/>
          </a:stretch>
        </p:blipFill>
        <p:spPr bwMode="auto">
          <a:xfrm>
            <a:off x="457200" y="146050"/>
            <a:ext cx="533400" cy="692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8" r:id="rId1"/>
    <p:sldLayoutId id="2147483697" r:id="rId2"/>
    <p:sldLayoutId id="2147483696" r:id="rId3"/>
    <p:sldLayoutId id="2147483695" r:id="rId4"/>
    <p:sldLayoutId id="2147483694" r:id="rId5"/>
    <p:sldLayoutId id="2147483693" r:id="rId6"/>
    <p:sldLayoutId id="2147483699" r:id="rId7"/>
    <p:sldLayoutId id="2147483692" r:id="rId8"/>
    <p:sldLayoutId id="2147483691" r:id="rId9"/>
    <p:sldLayoutId id="2147483690" r:id="rId10"/>
    <p:sldLayoutId id="2147483689" r:id="rId11"/>
    <p:sldLayoutId id="2147483700" r:id="rId12"/>
    <p:sldLayoutId id="2147483701" r:id="rId13"/>
    <p:sldLayoutId id="2147483702" r:id="rId14"/>
    <p:sldLayoutId id="2147483703" r:id="rId15"/>
    <p:sldLayoutId id="2147483704" r:id="rId16"/>
  </p:sldLayoutIdLst>
  <p:transition spd="med"/>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3200" b="1">
          <a:solidFill>
            <a:srgbClr val="001966"/>
          </a:solidFill>
          <a:effectLst>
            <a:outerShdw blurRad="38100" dist="38100" dir="2700000" algn="tl">
              <a:srgbClr val="000000">
                <a:alpha val="43137"/>
              </a:srgbClr>
            </a:outerShdw>
          </a:effectLst>
          <a:latin typeface="+mj-lt"/>
          <a:ea typeface="+mj-ea"/>
          <a:cs typeface="+mj-cs"/>
        </a:defRPr>
      </a:lvl1pPr>
      <a:lvl2pPr algn="l" rtl="0" eaLnBrk="0" fontAlgn="base" hangingPunct="0">
        <a:lnSpc>
          <a:spcPct val="85000"/>
        </a:lnSpc>
        <a:spcBef>
          <a:spcPct val="0"/>
        </a:spcBef>
        <a:spcAft>
          <a:spcPct val="0"/>
        </a:spcAft>
        <a:defRPr sz="3200" b="1">
          <a:solidFill>
            <a:srgbClr val="001966"/>
          </a:solidFill>
          <a:latin typeface="Calibri" pitchFamily="34" charset="0"/>
        </a:defRPr>
      </a:lvl2pPr>
      <a:lvl3pPr algn="l" rtl="0" eaLnBrk="0" fontAlgn="base" hangingPunct="0">
        <a:lnSpc>
          <a:spcPct val="85000"/>
        </a:lnSpc>
        <a:spcBef>
          <a:spcPct val="0"/>
        </a:spcBef>
        <a:spcAft>
          <a:spcPct val="0"/>
        </a:spcAft>
        <a:defRPr sz="3200" b="1">
          <a:solidFill>
            <a:srgbClr val="001966"/>
          </a:solidFill>
          <a:latin typeface="Calibri" pitchFamily="34" charset="0"/>
        </a:defRPr>
      </a:lvl3pPr>
      <a:lvl4pPr algn="l" rtl="0" eaLnBrk="0" fontAlgn="base" hangingPunct="0">
        <a:lnSpc>
          <a:spcPct val="85000"/>
        </a:lnSpc>
        <a:spcBef>
          <a:spcPct val="0"/>
        </a:spcBef>
        <a:spcAft>
          <a:spcPct val="0"/>
        </a:spcAft>
        <a:defRPr sz="3200" b="1">
          <a:solidFill>
            <a:srgbClr val="001966"/>
          </a:solidFill>
          <a:latin typeface="Calibri" pitchFamily="34" charset="0"/>
        </a:defRPr>
      </a:lvl4pPr>
      <a:lvl5pPr algn="l" rtl="0" eaLnBrk="0" fontAlgn="base" hangingPunct="0">
        <a:lnSpc>
          <a:spcPct val="85000"/>
        </a:lnSpc>
        <a:spcBef>
          <a:spcPct val="0"/>
        </a:spcBef>
        <a:spcAft>
          <a:spcPct val="0"/>
        </a:spcAft>
        <a:defRPr sz="3200" b="1">
          <a:solidFill>
            <a:srgbClr val="001966"/>
          </a:solidFill>
          <a:latin typeface="Calibri" pitchFamily="34" charset="0"/>
        </a:defRPr>
      </a:lvl5pPr>
      <a:lvl6pPr marL="457200" algn="l" rtl="0" eaLnBrk="1" fontAlgn="base" hangingPunct="1">
        <a:lnSpc>
          <a:spcPct val="85000"/>
        </a:lnSpc>
        <a:spcBef>
          <a:spcPct val="0"/>
        </a:spcBef>
        <a:spcAft>
          <a:spcPct val="0"/>
        </a:spcAft>
        <a:defRPr sz="3200" b="1">
          <a:solidFill>
            <a:schemeClr val="tx2"/>
          </a:solidFill>
          <a:latin typeface="Century Gothic" pitchFamily="34" charset="0"/>
        </a:defRPr>
      </a:lvl6pPr>
      <a:lvl7pPr marL="914400" algn="l" rtl="0" eaLnBrk="1" fontAlgn="base" hangingPunct="1">
        <a:lnSpc>
          <a:spcPct val="85000"/>
        </a:lnSpc>
        <a:spcBef>
          <a:spcPct val="0"/>
        </a:spcBef>
        <a:spcAft>
          <a:spcPct val="0"/>
        </a:spcAft>
        <a:defRPr sz="3200" b="1">
          <a:solidFill>
            <a:schemeClr val="tx2"/>
          </a:solidFill>
          <a:latin typeface="Century Gothic" pitchFamily="34" charset="0"/>
        </a:defRPr>
      </a:lvl7pPr>
      <a:lvl8pPr marL="1371600" algn="l" rtl="0" eaLnBrk="1" fontAlgn="base" hangingPunct="1">
        <a:lnSpc>
          <a:spcPct val="85000"/>
        </a:lnSpc>
        <a:spcBef>
          <a:spcPct val="0"/>
        </a:spcBef>
        <a:spcAft>
          <a:spcPct val="0"/>
        </a:spcAft>
        <a:defRPr sz="3200" b="1">
          <a:solidFill>
            <a:schemeClr val="tx2"/>
          </a:solidFill>
          <a:latin typeface="Century Gothic" pitchFamily="34" charset="0"/>
        </a:defRPr>
      </a:lvl8pPr>
      <a:lvl9pPr marL="1828800" algn="l" rtl="0" eaLnBrk="1" fontAlgn="base" hangingPunct="1">
        <a:lnSpc>
          <a:spcPct val="85000"/>
        </a:lnSpc>
        <a:spcBef>
          <a:spcPct val="0"/>
        </a:spcBef>
        <a:spcAft>
          <a:spcPct val="0"/>
        </a:spcAft>
        <a:defRPr sz="3200" b="1">
          <a:solidFill>
            <a:schemeClr val="tx2"/>
          </a:solidFill>
          <a:latin typeface="Century Gothic" pitchFamily="34" charset="0"/>
        </a:defRPr>
      </a:lvl9pPr>
    </p:titleStyle>
    <p:bodyStyle>
      <a:lvl1pPr marL="463550" indent="-463550" algn="l" rtl="0" eaLnBrk="0" fontAlgn="base" hangingPunct="0">
        <a:spcBef>
          <a:spcPts val="1200"/>
        </a:spcBef>
        <a:spcAft>
          <a:spcPct val="0"/>
        </a:spcAft>
        <a:buClr>
          <a:schemeClr val="accent2"/>
        </a:buClr>
        <a:buFont typeface="Wingdings" pitchFamily="2" charset="2"/>
        <a:buChar char="w"/>
        <a:defRPr sz="3200" b="1">
          <a:solidFill>
            <a:schemeClr val="tx1"/>
          </a:solidFill>
          <a:latin typeface="+mn-lt"/>
          <a:ea typeface="+mn-ea"/>
          <a:cs typeface="+mn-cs"/>
        </a:defRPr>
      </a:lvl1pPr>
      <a:lvl2pPr marL="914400" indent="-457200" algn="l" rtl="0" eaLnBrk="0" fontAlgn="base" hangingPunct="0">
        <a:spcBef>
          <a:spcPts val="1200"/>
        </a:spcBef>
        <a:spcAft>
          <a:spcPct val="0"/>
        </a:spcAft>
        <a:buClr>
          <a:srgbClr val="FF0000"/>
        </a:buClr>
        <a:buSzPct val="55000"/>
        <a:buFont typeface="Wingdings" pitchFamily="2" charset="2"/>
        <a:buChar char="n"/>
        <a:defRPr sz="2800">
          <a:solidFill>
            <a:schemeClr val="tx1"/>
          </a:solidFill>
          <a:latin typeface="+mn-lt"/>
        </a:defRPr>
      </a:lvl2pPr>
      <a:lvl3pPr marL="1377950" indent="-463550" algn="l" rtl="0" eaLnBrk="0" fontAlgn="base" hangingPunct="0">
        <a:spcBef>
          <a:spcPts val="1200"/>
        </a:spcBef>
        <a:spcAft>
          <a:spcPct val="0"/>
        </a:spcAft>
        <a:buClr>
          <a:srgbClr val="00B050"/>
        </a:buClr>
        <a:buSzPct val="65000"/>
        <a:buFont typeface="Wingdings" pitchFamily="2" charset="2"/>
        <a:buChar char="l"/>
        <a:defRPr sz="2400">
          <a:solidFill>
            <a:schemeClr val="tx1"/>
          </a:solidFill>
          <a:latin typeface="+mn-lt"/>
        </a:defRPr>
      </a:lvl3pPr>
      <a:lvl4pPr marL="1828800" indent="-450850" algn="l" rtl="0" eaLnBrk="0" fontAlgn="base" hangingPunct="0">
        <a:spcBef>
          <a:spcPts val="1200"/>
        </a:spcBef>
        <a:spcAft>
          <a:spcPct val="0"/>
        </a:spcAft>
        <a:buClr>
          <a:srgbClr val="7030A0"/>
        </a:buClr>
        <a:buSzPct val="85000"/>
        <a:buFont typeface="Wingdings" pitchFamily="2" charset="2"/>
        <a:buChar char="w"/>
        <a:defRPr sz="2000">
          <a:solidFill>
            <a:schemeClr val="tx1"/>
          </a:solidFill>
          <a:latin typeface="+mn-lt"/>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defRPr>
      </a:lvl5pPr>
      <a:lvl6pPr marL="22288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6pPr>
      <a:lvl7pPr marL="26860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7pPr>
      <a:lvl8pPr marL="31432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8pPr>
      <a:lvl9pPr marL="36004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Excel_97-2003_Worksheet1.xls"/></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eaLnBrk="1" hangingPunct="1">
              <a:defRPr/>
            </a:pPr>
            <a:r>
              <a:rPr lang="en-US" dirty="0" smtClean="0"/>
              <a:t>Chapter 11</a:t>
            </a:r>
            <a:endParaRPr lang="en-US" dirty="0"/>
          </a:p>
        </p:txBody>
      </p:sp>
      <p:sp>
        <p:nvSpPr>
          <p:cNvPr id="3" name="Title 2"/>
          <p:cNvSpPr>
            <a:spLocks noGrp="1"/>
          </p:cNvSpPr>
          <p:nvPr>
            <p:ph type="ctrTitle"/>
          </p:nvPr>
        </p:nvSpPr>
        <p:spPr/>
        <p:txBody>
          <a:bodyPr/>
          <a:lstStyle/>
          <a:p>
            <a:pPr eaLnBrk="1" hangingPunct="1">
              <a:defRPr/>
            </a:pPr>
            <a:r>
              <a:rPr lang="en-GB" dirty="0" smtClean="0">
                <a:solidFill>
                  <a:schemeClr val="bg1"/>
                </a:solidFill>
              </a:rPr>
              <a:t>Multinational</a:t>
            </a:r>
            <a:br>
              <a:rPr lang="en-GB" dirty="0" smtClean="0">
                <a:solidFill>
                  <a:schemeClr val="bg1"/>
                </a:solidFill>
              </a:rPr>
            </a:br>
            <a:r>
              <a:rPr lang="en-GB" dirty="0" smtClean="0">
                <a:solidFill>
                  <a:schemeClr val="bg1"/>
                </a:solidFill>
              </a:rPr>
              <a:t>Accounting:</a:t>
            </a:r>
            <a:br>
              <a:rPr lang="en-GB" dirty="0" smtClean="0">
                <a:solidFill>
                  <a:schemeClr val="bg1"/>
                </a:solidFill>
              </a:rPr>
            </a:br>
            <a:r>
              <a:rPr lang="en-GB" dirty="0" smtClean="0">
                <a:solidFill>
                  <a:schemeClr val="bg1"/>
                </a:solidFill>
              </a:rPr>
              <a:t>Foreign Currency</a:t>
            </a:r>
            <a:br>
              <a:rPr lang="en-GB" dirty="0" smtClean="0">
                <a:solidFill>
                  <a:schemeClr val="bg1"/>
                </a:solidFill>
              </a:rPr>
            </a:br>
            <a:r>
              <a:rPr lang="en-GB" dirty="0" smtClean="0">
                <a:solidFill>
                  <a:schemeClr val="bg1"/>
                </a:solidFill>
              </a:rPr>
              <a:t>Transactions and</a:t>
            </a:r>
            <a:br>
              <a:rPr lang="en-GB" dirty="0" smtClean="0">
                <a:solidFill>
                  <a:schemeClr val="bg1"/>
                </a:solidFill>
              </a:rPr>
            </a:br>
            <a:r>
              <a:rPr lang="en-GB" dirty="0" smtClean="0">
                <a:solidFill>
                  <a:schemeClr val="bg1"/>
                </a:solidFill>
              </a:rPr>
              <a:t>Financial Instruments</a:t>
            </a:r>
            <a:endParaRPr lang="en-US" dirty="0">
              <a:solidFill>
                <a:schemeClr val="bg1"/>
              </a:solidFill>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5"/>
          <p:cNvSpPr>
            <a:spLocks noGrp="1" noChangeArrowheads="1"/>
          </p:cNvSpPr>
          <p:nvPr>
            <p:ph type="sldNum" sz="quarter" idx="10"/>
          </p:nvPr>
        </p:nvSpPr>
        <p:spPr>
          <a:noFill/>
        </p:spPr>
        <p:txBody>
          <a:bodyPr/>
          <a:lstStyle/>
          <a:p>
            <a:r>
              <a:rPr lang="en-US" altLang="zh-CN" smtClean="0">
                <a:ea typeface="宋体" pitchFamily="2" charset="-122"/>
              </a:rPr>
              <a:t>11-</a:t>
            </a:r>
            <a:fld id="{96309376-FEC1-4AA7-9FAB-8F565CB7583C}" type="slidenum">
              <a:rPr lang="en-US" altLang="zh-CN" smtClean="0">
                <a:ea typeface="宋体" pitchFamily="2" charset="-122"/>
              </a:rPr>
              <a:pPr/>
              <a:t>10</a:t>
            </a:fld>
            <a:endParaRPr lang="en-US" altLang="zh-CN" smtClean="0">
              <a:ea typeface="宋体" pitchFamily="2" charset="-122"/>
            </a:endParaRPr>
          </a:p>
        </p:txBody>
      </p:sp>
      <p:sp>
        <p:nvSpPr>
          <p:cNvPr id="13314"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Foreign Currency Exchange Rates</a:t>
            </a:r>
          </a:p>
        </p:txBody>
      </p:sp>
      <p:sp>
        <p:nvSpPr>
          <p:cNvPr id="13315" name="Rectangle 3"/>
          <p:cNvSpPr>
            <a:spLocks noGrp="1" noChangeArrowheads="1"/>
          </p:cNvSpPr>
          <p:nvPr>
            <p:ph idx="1"/>
          </p:nvPr>
        </p:nvSpPr>
        <p:spPr>
          <a:xfrm>
            <a:off x="457200" y="1066800"/>
            <a:ext cx="8534400" cy="5486400"/>
          </a:xfrm>
        </p:spPr>
        <p:txBody>
          <a:bodyPr/>
          <a:lstStyle/>
          <a:p>
            <a:pPr marL="457200" indent="-457200" eaLnBrk="1" hangingPunct="1"/>
            <a:r>
              <a:rPr lang="en-GB" sz="3200" smtClean="0"/>
              <a:t>Changes in exchange rates</a:t>
            </a:r>
          </a:p>
          <a:p>
            <a:pPr lvl="1" eaLnBrk="1" hangingPunct="1"/>
            <a:r>
              <a:rPr lang="en-GB" sz="2800" smtClean="0"/>
              <a:t>Strengthening of the U.S. dollar—direct exchange rate decreases, implies:</a:t>
            </a:r>
          </a:p>
          <a:p>
            <a:pPr marL="1371600" lvl="2" indent="-457200" eaLnBrk="1" hangingPunct="1">
              <a:spcBef>
                <a:spcPts val="600"/>
              </a:spcBef>
            </a:pPr>
            <a:r>
              <a:rPr lang="en-GB" sz="2400" b="0" smtClean="0"/>
              <a:t>Taking less U.S. currency to acquire one FCU</a:t>
            </a:r>
          </a:p>
          <a:p>
            <a:pPr marL="1371600" lvl="2" indent="-457200" eaLnBrk="1" hangingPunct="1">
              <a:spcBef>
                <a:spcPts val="600"/>
              </a:spcBef>
            </a:pPr>
            <a:r>
              <a:rPr lang="en-GB" sz="2400" b="0" smtClean="0"/>
              <a:t>One U.S. dollar acquiring more FCUs</a:t>
            </a:r>
          </a:p>
          <a:p>
            <a:pPr marL="1371600" lvl="2" indent="-457200" eaLnBrk="1" hangingPunct="1">
              <a:spcBef>
                <a:spcPts val="600"/>
              </a:spcBef>
            </a:pPr>
            <a:r>
              <a:rPr lang="en-GB" sz="2400" b="0" smtClean="0"/>
              <a:t>Example: DER decreases from $1.40/€ to $1.30/€ </a:t>
            </a:r>
          </a:p>
          <a:p>
            <a:pPr lvl="1" eaLnBrk="1" hangingPunct="1"/>
            <a:r>
              <a:rPr lang="en-GB" sz="2800" smtClean="0"/>
              <a:t>Weakening of the U.S. dollar—direct exchange rate increases, implies:</a:t>
            </a:r>
          </a:p>
          <a:p>
            <a:pPr marL="1371600" lvl="2" indent="-457200" eaLnBrk="1" hangingPunct="1">
              <a:spcBef>
                <a:spcPts val="600"/>
              </a:spcBef>
            </a:pPr>
            <a:r>
              <a:rPr lang="en-GB" sz="2400" b="0" smtClean="0"/>
              <a:t>Taking more U.S. currency to acquire one FCU</a:t>
            </a:r>
          </a:p>
          <a:p>
            <a:pPr marL="1371600" lvl="2" indent="-457200" eaLnBrk="1" hangingPunct="1">
              <a:spcBef>
                <a:spcPts val="600"/>
              </a:spcBef>
            </a:pPr>
            <a:r>
              <a:rPr lang="en-GB" sz="2400" b="0" smtClean="0"/>
              <a:t>One U.S. dollar acquiring fewer FCUs</a:t>
            </a:r>
          </a:p>
          <a:p>
            <a:pPr marL="1371600" lvl="2" indent="-457200" eaLnBrk="1" hangingPunct="1">
              <a:spcBef>
                <a:spcPts val="600"/>
              </a:spcBef>
            </a:pPr>
            <a:r>
              <a:rPr lang="en-GB" sz="2400" b="0" smtClean="0"/>
              <a:t>Example: DER increases from $1.40/€ to $1.50/€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Effect transition="in" filter="wipe(left)">
                                      <p:cBhvr>
                                        <p:cTn id="7" dur="500"/>
                                        <p:tgtEl>
                                          <p:spTgt spid="133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3315">
                                            <p:txEl>
                                              <p:pRg st="2" end="2"/>
                                            </p:txEl>
                                          </p:spTgt>
                                        </p:tgtEl>
                                        <p:attrNameLst>
                                          <p:attrName>style.visibility</p:attrName>
                                        </p:attrNameLst>
                                      </p:cBhvr>
                                      <p:to>
                                        <p:strVal val="visible"/>
                                      </p:to>
                                    </p:set>
                                    <p:animEffect transition="in" filter="wipe(left)">
                                      <p:cBhvr>
                                        <p:cTn id="12" dur="500"/>
                                        <p:tgtEl>
                                          <p:spTgt spid="133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3315">
                                            <p:txEl>
                                              <p:pRg st="3" end="3"/>
                                            </p:txEl>
                                          </p:spTgt>
                                        </p:tgtEl>
                                        <p:attrNameLst>
                                          <p:attrName>style.visibility</p:attrName>
                                        </p:attrNameLst>
                                      </p:cBhvr>
                                      <p:to>
                                        <p:strVal val="visible"/>
                                      </p:to>
                                    </p:set>
                                    <p:animEffect transition="in" filter="wipe(left)">
                                      <p:cBhvr>
                                        <p:cTn id="17" dur="500"/>
                                        <p:tgtEl>
                                          <p:spTgt spid="1331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3315">
                                            <p:txEl>
                                              <p:pRg st="4" end="4"/>
                                            </p:txEl>
                                          </p:spTgt>
                                        </p:tgtEl>
                                        <p:attrNameLst>
                                          <p:attrName>style.visibility</p:attrName>
                                        </p:attrNameLst>
                                      </p:cBhvr>
                                      <p:to>
                                        <p:strVal val="visible"/>
                                      </p:to>
                                    </p:set>
                                    <p:animEffect transition="in" filter="wipe(left)">
                                      <p:cBhvr>
                                        <p:cTn id="22" dur="500"/>
                                        <p:tgtEl>
                                          <p:spTgt spid="1331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3315">
                                            <p:txEl>
                                              <p:pRg st="5" end="5"/>
                                            </p:txEl>
                                          </p:spTgt>
                                        </p:tgtEl>
                                        <p:attrNameLst>
                                          <p:attrName>style.visibility</p:attrName>
                                        </p:attrNameLst>
                                      </p:cBhvr>
                                      <p:to>
                                        <p:strVal val="visible"/>
                                      </p:to>
                                    </p:set>
                                    <p:animEffect transition="in" filter="wipe(left)">
                                      <p:cBhvr>
                                        <p:cTn id="27" dur="500"/>
                                        <p:tgtEl>
                                          <p:spTgt spid="1331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3315">
                                            <p:txEl>
                                              <p:pRg st="6" end="6"/>
                                            </p:txEl>
                                          </p:spTgt>
                                        </p:tgtEl>
                                        <p:attrNameLst>
                                          <p:attrName>style.visibility</p:attrName>
                                        </p:attrNameLst>
                                      </p:cBhvr>
                                      <p:to>
                                        <p:strVal val="visible"/>
                                      </p:to>
                                    </p:set>
                                    <p:animEffect transition="in" filter="wipe(left)">
                                      <p:cBhvr>
                                        <p:cTn id="32" dur="500"/>
                                        <p:tgtEl>
                                          <p:spTgt spid="1331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3315">
                                            <p:txEl>
                                              <p:pRg st="7" end="7"/>
                                            </p:txEl>
                                          </p:spTgt>
                                        </p:tgtEl>
                                        <p:attrNameLst>
                                          <p:attrName>style.visibility</p:attrName>
                                        </p:attrNameLst>
                                      </p:cBhvr>
                                      <p:to>
                                        <p:strVal val="visible"/>
                                      </p:to>
                                    </p:set>
                                    <p:animEffect transition="in" filter="wipe(left)">
                                      <p:cBhvr>
                                        <p:cTn id="37" dur="500"/>
                                        <p:tgtEl>
                                          <p:spTgt spid="1331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3315">
                                            <p:txEl>
                                              <p:pRg st="8" end="8"/>
                                            </p:txEl>
                                          </p:spTgt>
                                        </p:tgtEl>
                                        <p:attrNameLst>
                                          <p:attrName>style.visibility</p:attrName>
                                        </p:attrNameLst>
                                      </p:cBhvr>
                                      <p:to>
                                        <p:strVal val="visible"/>
                                      </p:to>
                                    </p:set>
                                    <p:animEffect transition="in" filter="wipe(left)">
                                      <p:cBhvr>
                                        <p:cTn id="42" dur="500"/>
                                        <p:tgtEl>
                                          <p:spTgt spid="133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5"/>
          <p:cNvSpPr>
            <a:spLocks noGrp="1" noChangeArrowheads="1"/>
          </p:cNvSpPr>
          <p:nvPr>
            <p:ph type="sldNum" sz="quarter" idx="10"/>
          </p:nvPr>
        </p:nvSpPr>
        <p:spPr>
          <a:noFill/>
        </p:spPr>
        <p:txBody>
          <a:bodyPr/>
          <a:lstStyle/>
          <a:p>
            <a:r>
              <a:rPr lang="en-US" altLang="zh-CN" smtClean="0">
                <a:ea typeface="宋体" pitchFamily="2" charset="-122"/>
              </a:rPr>
              <a:t>11-</a:t>
            </a:r>
            <a:fld id="{AC805C4D-98F9-4A11-A684-44D342EE20C0}" type="slidenum">
              <a:rPr lang="en-US" altLang="zh-CN" smtClean="0">
                <a:ea typeface="宋体" pitchFamily="2" charset="-122"/>
              </a:rPr>
              <a:pPr/>
              <a:t>11</a:t>
            </a:fld>
            <a:endParaRPr lang="en-US" altLang="zh-CN" smtClean="0">
              <a:ea typeface="宋体" pitchFamily="2" charset="-122"/>
            </a:endParaRPr>
          </a:p>
        </p:txBody>
      </p:sp>
      <p:sp>
        <p:nvSpPr>
          <p:cNvPr id="14338" name="Rectangle 2"/>
          <p:cNvSpPr>
            <a:spLocks noGrp="1" noChangeArrowheads="1"/>
          </p:cNvSpPr>
          <p:nvPr>
            <p:ph type="title"/>
          </p:nvPr>
        </p:nvSpPr>
        <p:spPr>
          <a:xfrm>
            <a:off x="1143000" y="0"/>
            <a:ext cx="8001000" cy="838200"/>
          </a:xfrm>
        </p:spPr>
        <p:txBody>
          <a:bodyPr/>
          <a:lstStyle/>
          <a:p>
            <a:pPr eaLnBrk="1" hangingPunct="1">
              <a:defRPr/>
            </a:pPr>
            <a:r>
              <a:rPr lang="en-GB" dirty="0" smtClean="0">
                <a:solidFill>
                  <a:schemeClr val="tx2">
                    <a:lumMod val="50000"/>
                  </a:schemeClr>
                </a:solidFill>
              </a:rPr>
              <a:t>Relationships between Currencies and Exchange Rates</a:t>
            </a:r>
            <a:endParaRPr lang="en-US" dirty="0" smtClean="0">
              <a:solidFill>
                <a:schemeClr val="tx2">
                  <a:lumMod val="50000"/>
                </a:schemeClr>
              </a:solidFill>
            </a:endParaRPr>
          </a:p>
        </p:txBody>
      </p:sp>
      <p:sp>
        <p:nvSpPr>
          <p:cNvPr id="40963" name="Rectangle 3"/>
          <p:cNvSpPr>
            <a:spLocks noGrp="1" noChangeArrowheads="1"/>
          </p:cNvSpPr>
          <p:nvPr>
            <p:ph idx="1"/>
          </p:nvPr>
        </p:nvSpPr>
        <p:spPr/>
        <p:txBody>
          <a:bodyPr/>
          <a:lstStyle/>
          <a:p>
            <a:pPr marL="571500" indent="-571500" eaLnBrk="1" hangingPunct="1">
              <a:buFontTx/>
              <a:buNone/>
            </a:pPr>
            <a:r>
              <a:rPr lang="en-US" smtClean="0"/>
              <a:t> </a:t>
            </a:r>
          </a:p>
        </p:txBody>
      </p:sp>
      <p:pic>
        <p:nvPicPr>
          <p:cNvPr id="40964" name="Picture 4" descr="1"/>
          <p:cNvPicPr>
            <a:picLocks noChangeAspect="1" noChangeArrowheads="1"/>
          </p:cNvPicPr>
          <p:nvPr/>
        </p:nvPicPr>
        <p:blipFill>
          <a:blip r:embed="rId3"/>
          <a:srcRect/>
          <a:stretch>
            <a:fillRect/>
          </a:stretch>
        </p:blipFill>
        <p:spPr bwMode="auto">
          <a:xfrm>
            <a:off x="685800" y="981075"/>
            <a:ext cx="8229600" cy="5572125"/>
          </a:xfrm>
          <a:prstGeom prst="rect">
            <a:avLst/>
          </a:prstGeom>
          <a:noFill/>
          <a:ln w="9525">
            <a:solidFill>
              <a:srgbClr val="A1B7E3"/>
            </a:solidFill>
            <a:miter lim="800000"/>
            <a:headEnd/>
            <a:tailEnd/>
          </a:ln>
        </p:spPr>
      </p:pic>
      <p:cxnSp>
        <p:nvCxnSpPr>
          <p:cNvPr id="40965" name="Straight Connector 2"/>
          <p:cNvCxnSpPr>
            <a:cxnSpLocks noChangeShapeType="1"/>
          </p:cNvCxnSpPr>
          <p:nvPr/>
        </p:nvCxnSpPr>
        <p:spPr bwMode="auto">
          <a:xfrm>
            <a:off x="838200" y="2209800"/>
            <a:ext cx="6629400" cy="0"/>
          </a:xfrm>
          <a:prstGeom prst="line">
            <a:avLst/>
          </a:prstGeom>
          <a:noFill/>
          <a:ln w="25400" algn="ctr">
            <a:solidFill>
              <a:srgbClr val="FF0000"/>
            </a:solidFill>
            <a:round/>
            <a:headEnd/>
            <a:tailEnd/>
          </a:ln>
        </p:spPr>
      </p:cxnSp>
      <p:cxnSp>
        <p:nvCxnSpPr>
          <p:cNvPr id="40966" name="Straight Connector 8"/>
          <p:cNvCxnSpPr>
            <a:cxnSpLocks noChangeShapeType="1"/>
          </p:cNvCxnSpPr>
          <p:nvPr/>
        </p:nvCxnSpPr>
        <p:spPr bwMode="auto">
          <a:xfrm>
            <a:off x="838200" y="4495800"/>
            <a:ext cx="6019800" cy="0"/>
          </a:xfrm>
          <a:prstGeom prst="line">
            <a:avLst/>
          </a:prstGeom>
          <a:noFill/>
          <a:ln w="25400" algn="ctr">
            <a:solidFill>
              <a:srgbClr val="FF0000"/>
            </a:solidFill>
            <a:round/>
            <a:headEnd/>
            <a:tailEnd/>
          </a:ln>
        </p:spPr>
      </p:cxn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5"/>
          <p:cNvSpPr>
            <a:spLocks noGrp="1" noChangeArrowheads="1"/>
          </p:cNvSpPr>
          <p:nvPr>
            <p:ph type="sldNum" sz="quarter" idx="10"/>
          </p:nvPr>
        </p:nvSpPr>
        <p:spPr>
          <a:noFill/>
        </p:spPr>
        <p:txBody>
          <a:bodyPr/>
          <a:lstStyle/>
          <a:p>
            <a:r>
              <a:rPr lang="en-US" altLang="zh-CN" smtClean="0">
                <a:ea typeface="宋体" pitchFamily="2" charset="-122"/>
              </a:rPr>
              <a:t>11-</a:t>
            </a:r>
            <a:fld id="{858C0FCE-7281-4C30-B59E-BFFB609425D2}" type="slidenum">
              <a:rPr lang="en-US" altLang="zh-CN" smtClean="0">
                <a:ea typeface="宋体" pitchFamily="2" charset="-122"/>
              </a:rPr>
              <a:pPr/>
              <a:t>12</a:t>
            </a:fld>
            <a:endParaRPr lang="en-US" altLang="zh-CN" smtClean="0">
              <a:ea typeface="宋体" pitchFamily="2" charset="-122"/>
            </a:endParaRPr>
          </a:p>
        </p:txBody>
      </p:sp>
      <p:sp>
        <p:nvSpPr>
          <p:cNvPr id="15362"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Foreign Currency Exchange Rates</a:t>
            </a:r>
          </a:p>
        </p:txBody>
      </p:sp>
      <p:sp>
        <p:nvSpPr>
          <p:cNvPr id="15363" name="Rectangle 3"/>
          <p:cNvSpPr>
            <a:spLocks noGrp="1" noChangeArrowheads="1"/>
          </p:cNvSpPr>
          <p:nvPr>
            <p:ph idx="1"/>
          </p:nvPr>
        </p:nvSpPr>
        <p:spPr/>
        <p:txBody>
          <a:bodyPr/>
          <a:lstStyle/>
          <a:p>
            <a:pPr marL="457200" indent="-457200" eaLnBrk="1" hangingPunct="1"/>
            <a:r>
              <a:rPr lang="en-GB" sz="3200" smtClean="0"/>
              <a:t>Spot Rates versus Current Rates</a:t>
            </a:r>
          </a:p>
          <a:p>
            <a:pPr lvl="1" eaLnBrk="1" hangingPunct="1"/>
            <a:r>
              <a:rPr lang="en-GB" sz="2800" smtClean="0"/>
              <a:t>The spot rate is the exchange rate for immediate delivery of currencies.</a:t>
            </a:r>
          </a:p>
          <a:p>
            <a:pPr lvl="1" eaLnBrk="1" hangingPunct="1"/>
            <a:r>
              <a:rPr lang="en-GB" sz="2800" smtClean="0"/>
              <a:t>The current rate is defined simply as the spot rate on the entity’s balance sheet date.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Effect transition="in" filter="wipe(left)">
                                      <p:cBhvr>
                                        <p:cTn id="7" dur="500"/>
                                        <p:tgtEl>
                                          <p:spTgt spid="1536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363">
                                            <p:txEl>
                                              <p:pRg st="2" end="2"/>
                                            </p:txEl>
                                          </p:spTgt>
                                        </p:tgtEl>
                                        <p:attrNameLst>
                                          <p:attrName>style.visibility</p:attrName>
                                        </p:attrNameLst>
                                      </p:cBhvr>
                                      <p:to>
                                        <p:strVal val="visible"/>
                                      </p:to>
                                    </p:set>
                                    <p:animEffect transition="in" filter="wipe(left)">
                                      <p:cBhvr>
                                        <p:cTn id="12" dur="5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5"/>
          <p:cNvSpPr>
            <a:spLocks noGrp="1" noChangeArrowheads="1"/>
          </p:cNvSpPr>
          <p:nvPr>
            <p:ph type="sldNum" sz="quarter" idx="10"/>
          </p:nvPr>
        </p:nvSpPr>
        <p:spPr>
          <a:noFill/>
        </p:spPr>
        <p:txBody>
          <a:bodyPr/>
          <a:lstStyle/>
          <a:p>
            <a:r>
              <a:rPr lang="en-US" altLang="zh-CN" smtClean="0">
                <a:ea typeface="宋体" pitchFamily="2" charset="-122"/>
              </a:rPr>
              <a:t>11-</a:t>
            </a:r>
            <a:fld id="{7A03DDCD-1809-4DE5-901F-FDE61DD88F6B}" type="slidenum">
              <a:rPr lang="en-US" altLang="zh-CN" smtClean="0">
                <a:ea typeface="宋体" pitchFamily="2" charset="-122"/>
              </a:rPr>
              <a:pPr/>
              <a:t>13</a:t>
            </a:fld>
            <a:endParaRPr lang="en-US" altLang="zh-CN" smtClean="0">
              <a:ea typeface="宋体" pitchFamily="2" charset="-122"/>
            </a:endParaRPr>
          </a:p>
        </p:txBody>
      </p:sp>
      <p:sp>
        <p:nvSpPr>
          <p:cNvPr id="16386"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Foreign Currency Exchange Rates</a:t>
            </a:r>
          </a:p>
        </p:txBody>
      </p:sp>
      <p:sp>
        <p:nvSpPr>
          <p:cNvPr id="16387" name="Rectangle 3"/>
          <p:cNvSpPr>
            <a:spLocks noGrp="1" noChangeArrowheads="1"/>
          </p:cNvSpPr>
          <p:nvPr>
            <p:ph idx="1"/>
          </p:nvPr>
        </p:nvSpPr>
        <p:spPr/>
        <p:txBody>
          <a:bodyPr/>
          <a:lstStyle/>
          <a:p>
            <a:pPr marL="457200" indent="-457200" eaLnBrk="1" hangingPunct="1">
              <a:defRPr/>
            </a:pPr>
            <a:r>
              <a:rPr lang="en-GB" sz="3200" dirty="0" smtClean="0"/>
              <a:t>Forward Exchange Rates</a:t>
            </a:r>
          </a:p>
          <a:p>
            <a:pPr lvl="1" eaLnBrk="1" hangingPunct="1">
              <a:defRPr/>
            </a:pPr>
            <a:r>
              <a:rPr lang="en-GB" sz="2800" dirty="0" smtClean="0"/>
              <a:t>The forward rate on a given date is not the same as the spot rate on the same date.</a:t>
            </a:r>
          </a:p>
          <a:p>
            <a:pPr lvl="1" eaLnBrk="1" hangingPunct="1">
              <a:defRPr/>
            </a:pPr>
            <a:r>
              <a:rPr lang="en-GB" sz="2800" dirty="0" smtClean="0"/>
              <a:t>Expectations about the relative value of currencies are built into the forward rate.</a:t>
            </a:r>
          </a:p>
          <a:p>
            <a:pPr lvl="1" eaLnBrk="1" hangingPunct="1">
              <a:defRPr/>
            </a:pPr>
            <a:r>
              <a:rPr lang="en-GB" sz="2800" dirty="0" smtClean="0"/>
              <a:t>The Spread:</a:t>
            </a:r>
          </a:p>
          <a:p>
            <a:pPr lvl="2" eaLnBrk="1" hangingPunct="1">
              <a:defRPr/>
            </a:pPr>
            <a:r>
              <a:rPr lang="en-GB" sz="2400" b="0" dirty="0" smtClean="0"/>
              <a:t>The difference between the forward rate and the spot rate on a given date.</a:t>
            </a:r>
          </a:p>
          <a:p>
            <a:pPr marL="1371600" lvl="2" indent="-457200" eaLnBrk="1" hangingPunct="1">
              <a:defRPr/>
            </a:pPr>
            <a:r>
              <a:rPr lang="en-GB" sz="2400" b="0" dirty="0" smtClean="0"/>
              <a:t>Gives information about the perceived strengths or weaknesses of currencies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wipe(left)">
                                      <p:cBhvr>
                                        <p:cTn id="7" dur="500"/>
                                        <p:tgtEl>
                                          <p:spTgt spid="163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387">
                                            <p:txEl>
                                              <p:pRg st="2" end="2"/>
                                            </p:txEl>
                                          </p:spTgt>
                                        </p:tgtEl>
                                        <p:attrNameLst>
                                          <p:attrName>style.visibility</p:attrName>
                                        </p:attrNameLst>
                                      </p:cBhvr>
                                      <p:to>
                                        <p:strVal val="visible"/>
                                      </p:to>
                                    </p:set>
                                    <p:animEffect transition="in" filter="wipe(left)">
                                      <p:cBhvr>
                                        <p:cTn id="12" dur="500"/>
                                        <p:tgtEl>
                                          <p:spTgt spid="163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6387">
                                            <p:txEl>
                                              <p:pRg st="3" end="3"/>
                                            </p:txEl>
                                          </p:spTgt>
                                        </p:tgtEl>
                                        <p:attrNameLst>
                                          <p:attrName>style.visibility</p:attrName>
                                        </p:attrNameLst>
                                      </p:cBhvr>
                                      <p:to>
                                        <p:strVal val="visible"/>
                                      </p:to>
                                    </p:set>
                                    <p:animEffect transition="in" filter="wipe(left)">
                                      <p:cBhvr>
                                        <p:cTn id="17" dur="500"/>
                                        <p:tgtEl>
                                          <p:spTgt spid="1638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6387">
                                            <p:txEl>
                                              <p:pRg st="4" end="4"/>
                                            </p:txEl>
                                          </p:spTgt>
                                        </p:tgtEl>
                                        <p:attrNameLst>
                                          <p:attrName>style.visibility</p:attrName>
                                        </p:attrNameLst>
                                      </p:cBhvr>
                                      <p:to>
                                        <p:strVal val="visible"/>
                                      </p:to>
                                    </p:set>
                                    <p:animEffect transition="in" filter="wipe(left)">
                                      <p:cBhvr>
                                        <p:cTn id="22" dur="500"/>
                                        <p:tgtEl>
                                          <p:spTgt spid="1638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6387">
                                            <p:txEl>
                                              <p:pRg st="5" end="5"/>
                                            </p:txEl>
                                          </p:spTgt>
                                        </p:tgtEl>
                                        <p:attrNameLst>
                                          <p:attrName>style.visibility</p:attrName>
                                        </p:attrNameLst>
                                      </p:cBhvr>
                                      <p:to>
                                        <p:strVal val="visible"/>
                                      </p:to>
                                    </p:set>
                                    <p:animEffect transition="in" filter="wipe(left)">
                                      <p:cBhvr>
                                        <p:cTn id="27" dur="500"/>
                                        <p:tgtEl>
                                          <p:spTgt spid="163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5"/>
          <p:cNvSpPr>
            <a:spLocks noGrp="1" noChangeArrowheads="1"/>
          </p:cNvSpPr>
          <p:nvPr>
            <p:ph type="sldNum" sz="quarter" idx="10"/>
          </p:nvPr>
        </p:nvSpPr>
        <p:spPr>
          <a:noFill/>
        </p:spPr>
        <p:txBody>
          <a:bodyPr/>
          <a:lstStyle/>
          <a:p>
            <a:r>
              <a:rPr lang="en-US" altLang="zh-CN" smtClean="0">
                <a:ea typeface="宋体" pitchFamily="2" charset="-122"/>
              </a:rPr>
              <a:t>11-</a:t>
            </a:r>
            <a:fld id="{11AB6EBB-6691-4F0D-AB98-482757232CA8}" type="slidenum">
              <a:rPr lang="en-US" altLang="zh-CN" smtClean="0">
                <a:ea typeface="宋体" pitchFamily="2" charset="-122"/>
              </a:rPr>
              <a:pPr/>
              <a:t>14</a:t>
            </a:fld>
            <a:endParaRPr lang="en-US" altLang="zh-CN" smtClean="0">
              <a:ea typeface="宋体" pitchFamily="2" charset="-122"/>
            </a:endParaRPr>
          </a:p>
        </p:txBody>
      </p:sp>
      <p:sp>
        <p:nvSpPr>
          <p:cNvPr id="16386"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Foreign Currency Exchange Rates</a:t>
            </a:r>
          </a:p>
        </p:txBody>
      </p:sp>
      <p:sp>
        <p:nvSpPr>
          <p:cNvPr id="47107" name="Rectangle 3"/>
          <p:cNvSpPr>
            <a:spLocks noGrp="1" noChangeArrowheads="1"/>
          </p:cNvSpPr>
          <p:nvPr>
            <p:ph idx="1"/>
          </p:nvPr>
        </p:nvSpPr>
        <p:spPr>
          <a:xfrm>
            <a:off x="457200" y="1066800"/>
            <a:ext cx="8534400" cy="762000"/>
          </a:xfrm>
        </p:spPr>
        <p:txBody>
          <a:bodyPr/>
          <a:lstStyle/>
          <a:p>
            <a:pPr marL="457200" indent="-457200" eaLnBrk="1" hangingPunct="1"/>
            <a:r>
              <a:rPr lang="en-GB" sz="3200" smtClean="0"/>
              <a:t>Forward Exchange Rates Example:</a:t>
            </a:r>
          </a:p>
          <a:p>
            <a:pPr marL="908050" lvl="1" eaLnBrk="1" hangingPunct="1"/>
            <a:r>
              <a:rPr lang="en-GB" sz="2800" smtClean="0"/>
              <a:t>Assume a U.S.-based company purchases inventory for €1,000 on 3/31 and the contract requires payment on 9/30.</a:t>
            </a:r>
          </a:p>
          <a:p>
            <a:pPr marL="908050" lvl="1" eaLnBrk="1" hangingPunct="1"/>
            <a:endParaRPr lang="en-GB" sz="2800" smtClean="0"/>
          </a:p>
        </p:txBody>
      </p:sp>
      <p:cxnSp>
        <p:nvCxnSpPr>
          <p:cNvPr id="47108" name="Straight Connector 2"/>
          <p:cNvCxnSpPr>
            <a:cxnSpLocks noChangeShapeType="1"/>
          </p:cNvCxnSpPr>
          <p:nvPr/>
        </p:nvCxnSpPr>
        <p:spPr bwMode="auto">
          <a:xfrm>
            <a:off x="1143000" y="5676900"/>
            <a:ext cx="7010400" cy="0"/>
          </a:xfrm>
          <a:prstGeom prst="line">
            <a:avLst/>
          </a:prstGeom>
          <a:noFill/>
          <a:ln w="31750" algn="ctr">
            <a:solidFill>
              <a:schemeClr val="tx1"/>
            </a:solidFill>
            <a:round/>
            <a:headEnd/>
            <a:tailEnd/>
          </a:ln>
        </p:spPr>
      </p:cxnSp>
      <p:cxnSp>
        <p:nvCxnSpPr>
          <p:cNvPr id="47109" name="Straight Connector 6"/>
          <p:cNvCxnSpPr>
            <a:cxnSpLocks noChangeShapeType="1"/>
          </p:cNvCxnSpPr>
          <p:nvPr/>
        </p:nvCxnSpPr>
        <p:spPr bwMode="auto">
          <a:xfrm flipV="1">
            <a:off x="8001000" y="5564188"/>
            <a:ext cx="0" cy="228600"/>
          </a:xfrm>
          <a:prstGeom prst="line">
            <a:avLst/>
          </a:prstGeom>
          <a:noFill/>
          <a:ln w="31750" algn="ctr">
            <a:solidFill>
              <a:schemeClr val="tx1"/>
            </a:solidFill>
            <a:round/>
            <a:headEnd/>
            <a:tailEnd/>
          </a:ln>
        </p:spPr>
      </p:cxnSp>
      <p:cxnSp>
        <p:nvCxnSpPr>
          <p:cNvPr id="47110" name="Straight Connector 10"/>
          <p:cNvCxnSpPr>
            <a:cxnSpLocks noChangeShapeType="1"/>
          </p:cNvCxnSpPr>
          <p:nvPr/>
        </p:nvCxnSpPr>
        <p:spPr bwMode="auto">
          <a:xfrm flipV="1">
            <a:off x="1295400" y="5562600"/>
            <a:ext cx="0" cy="228600"/>
          </a:xfrm>
          <a:prstGeom prst="line">
            <a:avLst/>
          </a:prstGeom>
          <a:noFill/>
          <a:ln w="31750" algn="ctr">
            <a:solidFill>
              <a:schemeClr val="tx1"/>
            </a:solidFill>
            <a:round/>
            <a:headEnd/>
            <a:tailEnd/>
          </a:ln>
        </p:spPr>
      </p:cxnSp>
      <p:sp>
        <p:nvSpPr>
          <p:cNvPr id="9" name="TextBox 8"/>
          <p:cNvSpPr txBox="1"/>
          <p:nvPr/>
        </p:nvSpPr>
        <p:spPr>
          <a:xfrm>
            <a:off x="873125" y="5862638"/>
            <a:ext cx="844550" cy="461962"/>
          </a:xfrm>
          <a:prstGeom prst="rect">
            <a:avLst/>
          </a:prstGeom>
          <a:noFill/>
        </p:spPr>
        <p:txBody>
          <a:bodyPr wrap="none">
            <a:spAutoFit/>
          </a:bodyPr>
          <a:lstStyle/>
          <a:p>
            <a:pPr algn="ctr">
              <a:defRPr/>
            </a:pPr>
            <a:r>
              <a:rPr lang="en-US" sz="2400" dirty="0">
                <a:latin typeface="+mn-lt"/>
              </a:rPr>
              <a:t>3/31</a:t>
            </a:r>
          </a:p>
        </p:txBody>
      </p:sp>
      <p:sp>
        <p:nvSpPr>
          <p:cNvPr id="13" name="TextBox 12"/>
          <p:cNvSpPr txBox="1"/>
          <p:nvPr/>
        </p:nvSpPr>
        <p:spPr>
          <a:xfrm>
            <a:off x="7578725" y="5786438"/>
            <a:ext cx="844550" cy="461962"/>
          </a:xfrm>
          <a:prstGeom prst="rect">
            <a:avLst/>
          </a:prstGeom>
          <a:noFill/>
        </p:spPr>
        <p:txBody>
          <a:bodyPr wrap="none">
            <a:spAutoFit/>
          </a:bodyPr>
          <a:lstStyle/>
          <a:p>
            <a:pPr algn="ctr">
              <a:defRPr/>
            </a:pPr>
            <a:r>
              <a:rPr lang="en-US" sz="2400" dirty="0">
                <a:latin typeface="+mn-lt"/>
              </a:rPr>
              <a:t>9/30</a:t>
            </a:r>
          </a:p>
        </p:txBody>
      </p:sp>
      <p:sp>
        <p:nvSpPr>
          <p:cNvPr id="14" name="TextBox 13"/>
          <p:cNvSpPr txBox="1"/>
          <p:nvPr/>
        </p:nvSpPr>
        <p:spPr>
          <a:xfrm>
            <a:off x="346075" y="4953000"/>
            <a:ext cx="2744788" cy="461963"/>
          </a:xfrm>
          <a:prstGeom prst="rect">
            <a:avLst/>
          </a:prstGeom>
          <a:noFill/>
        </p:spPr>
        <p:txBody>
          <a:bodyPr wrap="none">
            <a:spAutoFit/>
          </a:bodyPr>
          <a:lstStyle/>
          <a:p>
            <a:pPr algn="ctr">
              <a:defRPr/>
            </a:pPr>
            <a:r>
              <a:rPr lang="en-US" sz="2400" dirty="0">
                <a:latin typeface="+mn-lt"/>
              </a:rPr>
              <a:t>Spot rate = $1.35/€</a:t>
            </a:r>
          </a:p>
        </p:txBody>
      </p:sp>
      <p:sp>
        <p:nvSpPr>
          <p:cNvPr id="15" name="TextBox 14"/>
          <p:cNvSpPr txBox="1"/>
          <p:nvPr/>
        </p:nvSpPr>
        <p:spPr>
          <a:xfrm>
            <a:off x="381000" y="3200400"/>
            <a:ext cx="3273425" cy="830263"/>
          </a:xfrm>
          <a:prstGeom prst="rect">
            <a:avLst/>
          </a:prstGeom>
          <a:noFill/>
        </p:spPr>
        <p:txBody>
          <a:bodyPr wrap="none">
            <a:spAutoFit/>
          </a:bodyPr>
          <a:lstStyle/>
          <a:p>
            <a:pPr>
              <a:defRPr/>
            </a:pPr>
            <a:r>
              <a:rPr lang="en-US" sz="2400" dirty="0">
                <a:latin typeface="+mn-lt"/>
              </a:rPr>
              <a:t>180-day </a:t>
            </a:r>
          </a:p>
          <a:p>
            <a:pPr>
              <a:defRPr/>
            </a:pPr>
            <a:r>
              <a:rPr lang="en-US" sz="2400" dirty="0">
                <a:latin typeface="+mn-lt"/>
              </a:rPr>
              <a:t>Forward rate = $1.40/€</a:t>
            </a:r>
          </a:p>
        </p:txBody>
      </p:sp>
      <p:cxnSp>
        <p:nvCxnSpPr>
          <p:cNvPr id="12" name="Elbow Connector 11"/>
          <p:cNvCxnSpPr>
            <a:cxnSpLocks noChangeShapeType="1"/>
          </p:cNvCxnSpPr>
          <p:nvPr/>
        </p:nvCxnSpPr>
        <p:spPr bwMode="auto">
          <a:xfrm>
            <a:off x="3730625" y="3810000"/>
            <a:ext cx="4270375" cy="1604963"/>
          </a:xfrm>
          <a:prstGeom prst="bentConnector3">
            <a:avLst>
              <a:gd name="adj1" fmla="val 99861"/>
            </a:avLst>
          </a:prstGeom>
          <a:noFill/>
          <a:ln w="31750" algn="ctr">
            <a:solidFill>
              <a:schemeClr val="tx1"/>
            </a:solidFill>
            <a:round/>
            <a:headEnd/>
            <a:tailEnd type="arrow" w="med" len="med"/>
          </a:ln>
        </p:spPr>
      </p:cxnSp>
      <p:grpSp>
        <p:nvGrpSpPr>
          <p:cNvPr id="20" name="Group 19"/>
          <p:cNvGrpSpPr>
            <a:grpSpLocks/>
          </p:cNvGrpSpPr>
          <p:nvPr/>
        </p:nvGrpSpPr>
        <p:grpSpPr bwMode="auto">
          <a:xfrm>
            <a:off x="3505200" y="3810000"/>
            <a:ext cx="3005138" cy="1604963"/>
            <a:chOff x="3505200" y="3810000"/>
            <a:chExt cx="3005216" cy="1604664"/>
          </a:xfrm>
        </p:grpSpPr>
        <p:sp>
          <p:nvSpPr>
            <p:cNvPr id="47117" name="Right Brace 18"/>
            <p:cNvSpPr>
              <a:spLocks/>
            </p:cNvSpPr>
            <p:nvPr/>
          </p:nvSpPr>
          <p:spPr bwMode="auto">
            <a:xfrm>
              <a:off x="3505200" y="3810000"/>
              <a:ext cx="304800" cy="1604664"/>
            </a:xfrm>
            <a:prstGeom prst="rightBrace">
              <a:avLst>
                <a:gd name="adj1" fmla="val 8336"/>
                <a:gd name="adj2" fmla="val 50852"/>
              </a:avLst>
            </a:prstGeom>
            <a:noFill/>
            <a:ln w="31750" algn="ctr">
              <a:solidFill>
                <a:schemeClr val="tx1"/>
              </a:solidFill>
              <a:round/>
              <a:headEnd/>
              <a:tailEnd/>
            </a:ln>
          </p:spPr>
          <p:txBody>
            <a:bodyPr/>
            <a:lstStyle/>
            <a:p>
              <a:pPr algn="ctr"/>
              <a:endParaRPr lang="en-US"/>
            </a:p>
          </p:txBody>
        </p:sp>
        <p:sp>
          <p:nvSpPr>
            <p:cNvPr id="22" name="TextBox 21"/>
            <p:cNvSpPr txBox="1"/>
            <p:nvPr/>
          </p:nvSpPr>
          <p:spPr>
            <a:xfrm>
              <a:off x="4030677" y="4381394"/>
              <a:ext cx="2479739" cy="461877"/>
            </a:xfrm>
            <a:prstGeom prst="rect">
              <a:avLst/>
            </a:prstGeom>
            <a:noFill/>
          </p:spPr>
          <p:txBody>
            <a:bodyPr wrap="none">
              <a:spAutoFit/>
            </a:bodyPr>
            <a:lstStyle/>
            <a:p>
              <a:pPr algn="ctr">
                <a:defRPr/>
              </a:pPr>
              <a:r>
                <a:rPr lang="en-US" sz="2400" dirty="0">
                  <a:latin typeface="+mn-lt"/>
                </a:rPr>
                <a:t>Spread = $0.05/€</a:t>
              </a: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wipe(left)">
                                      <p:cBhvr>
                                        <p:cTn id="2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5"/>
          <p:cNvSpPr>
            <a:spLocks noGrp="1" noChangeArrowheads="1"/>
          </p:cNvSpPr>
          <p:nvPr>
            <p:ph type="sldNum" sz="quarter" idx="10"/>
          </p:nvPr>
        </p:nvSpPr>
        <p:spPr>
          <a:noFill/>
        </p:spPr>
        <p:txBody>
          <a:bodyPr/>
          <a:lstStyle/>
          <a:p>
            <a:r>
              <a:rPr lang="en-US" altLang="zh-CN" smtClean="0">
                <a:ea typeface="宋体" pitchFamily="2" charset="-122"/>
              </a:rPr>
              <a:t>11-</a:t>
            </a:r>
            <a:fld id="{318D1084-BF2B-4B90-9B6F-3815C0168C31}" type="slidenum">
              <a:rPr lang="en-US" altLang="zh-CN" smtClean="0">
                <a:ea typeface="宋体" pitchFamily="2" charset="-122"/>
              </a:rPr>
              <a:pPr/>
              <a:t>15</a:t>
            </a:fld>
            <a:endParaRPr lang="en-US" altLang="zh-CN" smtClean="0">
              <a:ea typeface="宋体" pitchFamily="2" charset="-122"/>
            </a:endParaRPr>
          </a:p>
        </p:txBody>
      </p:sp>
      <p:sp>
        <p:nvSpPr>
          <p:cNvPr id="11" name="Title 10"/>
          <p:cNvSpPr>
            <a:spLocks noGrp="1"/>
          </p:cNvSpPr>
          <p:nvPr>
            <p:ph type="title"/>
          </p:nvPr>
        </p:nvSpPr>
        <p:spPr/>
        <p:txBody>
          <a:bodyPr/>
          <a:lstStyle/>
          <a:p>
            <a:pPr eaLnBrk="1" hangingPunct="1">
              <a:defRPr/>
            </a:pPr>
            <a:r>
              <a:rPr lang="en-US" dirty="0" smtClean="0">
                <a:solidFill>
                  <a:schemeClr val="tx1"/>
                </a:solidFill>
              </a:rPr>
              <a:t>Practice Quiz Question #1</a:t>
            </a:r>
            <a:endParaRPr lang="en-US" dirty="0">
              <a:solidFill>
                <a:schemeClr val="tx2">
                  <a:lumMod val="50000"/>
                </a:schemeClr>
              </a:solidFill>
            </a:endParaRPr>
          </a:p>
        </p:txBody>
      </p:sp>
      <p:sp>
        <p:nvSpPr>
          <p:cNvPr id="5" name="Rectangle 3"/>
          <p:cNvSpPr txBox="1">
            <a:spLocks noChangeArrowheads="1"/>
          </p:cNvSpPr>
          <p:nvPr/>
        </p:nvSpPr>
        <p:spPr>
          <a:xfrm>
            <a:off x="1219200" y="1219200"/>
            <a:ext cx="7239000" cy="5181600"/>
          </a:xfrm>
          <a:prstGeom prst="rect">
            <a:avLst/>
          </a:prstGeom>
          <a:solidFill>
            <a:srgbClr val="C5D9F1"/>
          </a:solidFill>
        </p:spPr>
        <p:style>
          <a:lnRef idx="1">
            <a:schemeClr val="accent2"/>
          </a:lnRef>
          <a:fillRef idx="2">
            <a:schemeClr val="accent2"/>
          </a:fillRef>
          <a:effectRef idx="1">
            <a:schemeClr val="accent2"/>
          </a:effectRef>
          <a:fontRef idx="minor">
            <a:schemeClr val="dk1"/>
          </a:fontRef>
        </p:style>
        <p:txBody>
          <a:bodyPr lIns="90488" tIns="44450" rIns="90488" bIns="44450"/>
          <a:lstStyle/>
          <a:p>
            <a:pPr>
              <a:buFont typeface="Wingdings" pitchFamily="2" charset="2"/>
              <a:buNone/>
              <a:defRPr/>
            </a:pPr>
            <a:r>
              <a:rPr lang="en-US" sz="2800" b="1" dirty="0"/>
              <a:t>Which of the following statements is false?</a:t>
            </a:r>
          </a:p>
          <a:p>
            <a:pPr marL="914400" lvl="1" indent="-457200">
              <a:lnSpc>
                <a:spcPts val="3000"/>
              </a:lnSpc>
              <a:spcBef>
                <a:spcPts val="600"/>
              </a:spcBef>
              <a:buSzPct val="80000"/>
              <a:buFont typeface="Wingdings" pitchFamily="2" charset="2"/>
              <a:buNone/>
              <a:defRPr/>
            </a:pPr>
            <a:r>
              <a:rPr lang="en-US" sz="2800" dirty="0"/>
              <a:t>a.	</a:t>
            </a:r>
            <a:r>
              <a:rPr lang="en-GB" sz="2800" dirty="0"/>
              <a:t>Most currency exchange rates are determined by brokers on a daily basis</a:t>
            </a:r>
            <a:r>
              <a:rPr lang="en-US" sz="2800" dirty="0"/>
              <a:t>.</a:t>
            </a:r>
          </a:p>
          <a:p>
            <a:pPr marL="914400" lvl="1" indent="-457200">
              <a:lnSpc>
                <a:spcPts val="3000"/>
              </a:lnSpc>
              <a:spcBef>
                <a:spcPts val="600"/>
              </a:spcBef>
              <a:buSzPct val="80000"/>
              <a:buFont typeface="Wingdings" pitchFamily="2" charset="2"/>
              <a:buNone/>
              <a:defRPr/>
            </a:pPr>
            <a:r>
              <a:rPr lang="en-US" sz="2800" dirty="0"/>
              <a:t>b.	</a:t>
            </a:r>
            <a:r>
              <a:rPr lang="en-GB" sz="2800" dirty="0"/>
              <a:t>Economic factors rarely affect exchange rates</a:t>
            </a:r>
            <a:r>
              <a:rPr lang="en-US" sz="2800" dirty="0"/>
              <a:t>.</a:t>
            </a:r>
          </a:p>
          <a:p>
            <a:pPr marL="914400" lvl="1" indent="-457200">
              <a:lnSpc>
                <a:spcPts val="3000"/>
              </a:lnSpc>
              <a:spcBef>
                <a:spcPts val="600"/>
              </a:spcBef>
              <a:buSzPct val="80000"/>
              <a:buFont typeface="Wingdings" pitchFamily="2" charset="2"/>
              <a:buNone/>
              <a:defRPr/>
            </a:pPr>
            <a:r>
              <a:rPr lang="en-US" sz="2800" dirty="0"/>
              <a:t>c.	</a:t>
            </a:r>
            <a:r>
              <a:rPr lang="en-GB" sz="2800" dirty="0"/>
              <a:t>Some countries maintain control over their exchange rates</a:t>
            </a:r>
            <a:r>
              <a:rPr lang="en-US" sz="2800" dirty="0"/>
              <a:t>.</a:t>
            </a:r>
          </a:p>
          <a:p>
            <a:pPr marL="914400" lvl="1" indent="-457200">
              <a:lnSpc>
                <a:spcPts val="3000"/>
              </a:lnSpc>
              <a:spcBef>
                <a:spcPts val="600"/>
              </a:spcBef>
              <a:buSzPct val="80000"/>
              <a:defRPr/>
            </a:pPr>
            <a:r>
              <a:rPr lang="en-US" sz="2800" dirty="0"/>
              <a:t>d.	When the U.S. dollar strengthens, it has greater buying power overseas and can buy more units of foreign currencies.</a:t>
            </a:r>
          </a:p>
          <a:p>
            <a:pPr marL="908050" lvl="1" indent="-514350">
              <a:lnSpc>
                <a:spcPts val="3000"/>
              </a:lnSpc>
              <a:spcBef>
                <a:spcPts val="600"/>
              </a:spcBef>
              <a:buSzPct val="80000"/>
              <a:defRPr/>
            </a:pPr>
            <a:r>
              <a:rPr lang="en-US" sz="2800" dirty="0"/>
              <a:t>e.	A spot rate is the exchange rate for immediate delivery of a currency.</a:t>
            </a: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5"/>
          <p:cNvSpPr>
            <a:spLocks noGrp="1" noChangeArrowheads="1"/>
          </p:cNvSpPr>
          <p:nvPr>
            <p:ph type="sldNum" sz="quarter" idx="10"/>
          </p:nvPr>
        </p:nvSpPr>
        <p:spPr>
          <a:noFill/>
        </p:spPr>
        <p:txBody>
          <a:bodyPr/>
          <a:lstStyle/>
          <a:p>
            <a:r>
              <a:rPr lang="en-US" altLang="zh-CN" smtClean="0">
                <a:ea typeface="宋体" pitchFamily="2" charset="-122"/>
              </a:rPr>
              <a:t>11-</a:t>
            </a:r>
            <a:fld id="{80FA447E-8878-4A4B-9325-222B9FFF9057}" type="slidenum">
              <a:rPr lang="en-US" altLang="zh-CN" smtClean="0">
                <a:ea typeface="宋体" pitchFamily="2" charset="-122"/>
              </a:rPr>
              <a:pPr/>
              <a:t>16</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2</a:t>
            </a:r>
            <a:endParaRPr lang="en-US" dirty="0">
              <a:solidFill>
                <a:schemeClr val="tx2">
                  <a:lumMod val="50000"/>
                </a:schemeClr>
              </a:solidFill>
            </a:endParaRPr>
          </a:p>
        </p:txBody>
      </p:sp>
      <p:sp>
        <p:nvSpPr>
          <p:cNvPr id="5" name="Title 5"/>
          <p:cNvSpPr txBox="1">
            <a:spLocks/>
          </p:cNvSpPr>
          <p:nvPr/>
        </p:nvSpPr>
        <p:spPr bwMode="auto">
          <a:xfrm>
            <a:off x="1676400" y="2057400"/>
            <a:ext cx="58674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3600" dirty="0"/>
              <a:t>Understand the accounting implications of and be able to make calculations related to foreign currency transactions.</a:t>
            </a:r>
            <a:endParaRPr lang="en-US" sz="36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5"/>
          <p:cNvSpPr>
            <a:spLocks noGrp="1" noChangeArrowheads="1"/>
          </p:cNvSpPr>
          <p:nvPr>
            <p:ph type="sldNum" sz="quarter" idx="10"/>
          </p:nvPr>
        </p:nvSpPr>
        <p:spPr>
          <a:noFill/>
        </p:spPr>
        <p:txBody>
          <a:bodyPr/>
          <a:lstStyle/>
          <a:p>
            <a:r>
              <a:rPr lang="en-US" altLang="zh-CN" smtClean="0">
                <a:ea typeface="宋体" pitchFamily="2" charset="-122"/>
              </a:rPr>
              <a:t>11-</a:t>
            </a:r>
            <a:fld id="{9FDA283C-5BB7-4CD1-961A-CCC8A7068290}" type="slidenum">
              <a:rPr lang="en-US" altLang="zh-CN" smtClean="0">
                <a:ea typeface="宋体" pitchFamily="2" charset="-122"/>
              </a:rPr>
              <a:pPr/>
              <a:t>17</a:t>
            </a:fld>
            <a:endParaRPr lang="en-US" altLang="zh-CN" smtClean="0">
              <a:ea typeface="宋体" pitchFamily="2" charset="-122"/>
            </a:endParaRPr>
          </a:p>
        </p:txBody>
      </p:sp>
      <p:sp>
        <p:nvSpPr>
          <p:cNvPr id="17410"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Foreign Currency Transactions</a:t>
            </a:r>
          </a:p>
        </p:txBody>
      </p:sp>
      <p:sp>
        <p:nvSpPr>
          <p:cNvPr id="17411" name="Rectangle 3"/>
          <p:cNvSpPr>
            <a:spLocks noGrp="1" noChangeArrowheads="1"/>
          </p:cNvSpPr>
          <p:nvPr>
            <p:ph idx="1"/>
          </p:nvPr>
        </p:nvSpPr>
        <p:spPr/>
        <p:txBody>
          <a:bodyPr/>
          <a:lstStyle/>
          <a:p>
            <a:pPr marL="457200" indent="-457200" eaLnBrk="1" hangingPunct="1">
              <a:lnSpc>
                <a:spcPct val="90000"/>
              </a:lnSpc>
            </a:pPr>
            <a:r>
              <a:rPr lang="en-GB" sz="3200" smtClean="0"/>
              <a:t>Foreign currency transactions are economic activities denominated in a currency other than the entity’s recording currency.</a:t>
            </a:r>
          </a:p>
          <a:p>
            <a:pPr marL="457200" indent="-457200" eaLnBrk="1" hangingPunct="1">
              <a:lnSpc>
                <a:spcPct val="90000"/>
              </a:lnSpc>
            </a:pPr>
            <a:r>
              <a:rPr lang="en-GB" sz="3200" smtClean="0"/>
              <a:t>These include:</a:t>
            </a:r>
          </a:p>
          <a:p>
            <a:pPr marL="914400" lvl="2" indent="-457200" eaLnBrk="1" hangingPunct="1">
              <a:lnSpc>
                <a:spcPct val="90000"/>
              </a:lnSpc>
              <a:buSzPct val="100000"/>
              <a:buFontTx/>
              <a:buAutoNum type="arabicPeriod"/>
            </a:pPr>
            <a:r>
              <a:rPr lang="en-GB" sz="2400" b="0" smtClean="0"/>
              <a:t>Purchases or sales of goods or services (imports or exports), the prices of which are stated in a foreign currency</a:t>
            </a:r>
          </a:p>
          <a:p>
            <a:pPr marL="914400" lvl="2" indent="-457200" eaLnBrk="1" hangingPunct="1">
              <a:lnSpc>
                <a:spcPct val="90000"/>
              </a:lnSpc>
              <a:buSzPct val="100000"/>
              <a:buFontTx/>
              <a:buAutoNum type="arabicPeriod"/>
            </a:pPr>
            <a:r>
              <a:rPr lang="en-GB" sz="2400" b="0" smtClean="0"/>
              <a:t>Loans payable or receivable in a foreign currency</a:t>
            </a:r>
          </a:p>
          <a:p>
            <a:pPr marL="914400" lvl="2" indent="-457200" eaLnBrk="1" hangingPunct="1">
              <a:lnSpc>
                <a:spcPct val="90000"/>
              </a:lnSpc>
              <a:buSzPct val="100000"/>
              <a:buFontTx/>
              <a:buAutoNum type="arabicPeriod"/>
            </a:pPr>
            <a:r>
              <a:rPr lang="en-GB" sz="2400" b="0" smtClean="0"/>
              <a:t>Purchase or sale of foreign currency forward exchange contracts</a:t>
            </a:r>
          </a:p>
          <a:p>
            <a:pPr marL="914400" lvl="2" indent="-457200" eaLnBrk="1" hangingPunct="1">
              <a:lnSpc>
                <a:spcPct val="90000"/>
              </a:lnSpc>
              <a:buSzPct val="100000"/>
              <a:buFontTx/>
              <a:buAutoNum type="arabicPeriod"/>
            </a:pPr>
            <a:r>
              <a:rPr lang="en-GB" sz="2400" b="0" smtClean="0"/>
              <a:t>Purchase or sale of foreign currency units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animEffect transition="in" filter="wipe(left)">
                                      <p:cBhvr>
                                        <p:cTn id="7" dur="500"/>
                                        <p:tgtEl>
                                          <p:spTgt spid="17411">
                                            <p:txEl>
                                              <p:pRg st="1" end="1"/>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7411">
                                            <p:txEl>
                                              <p:pRg st="2" end="2"/>
                                            </p:txEl>
                                          </p:spTgt>
                                        </p:tgtEl>
                                        <p:attrNameLst>
                                          <p:attrName>style.visibility</p:attrName>
                                        </p:attrNameLst>
                                      </p:cBhvr>
                                      <p:to>
                                        <p:strVal val="visible"/>
                                      </p:to>
                                    </p:set>
                                    <p:animEffect transition="in" filter="wipe(left)">
                                      <p:cBhvr>
                                        <p:cTn id="11" dur="500"/>
                                        <p:tgtEl>
                                          <p:spTgt spid="17411">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17411">
                                            <p:txEl>
                                              <p:pRg st="3" end="3"/>
                                            </p:txEl>
                                          </p:spTgt>
                                        </p:tgtEl>
                                        <p:attrNameLst>
                                          <p:attrName>style.visibility</p:attrName>
                                        </p:attrNameLst>
                                      </p:cBhvr>
                                      <p:to>
                                        <p:strVal val="visible"/>
                                      </p:to>
                                    </p:set>
                                    <p:animEffect transition="in" filter="wipe(left)">
                                      <p:cBhvr>
                                        <p:cTn id="16" dur="500"/>
                                        <p:tgtEl>
                                          <p:spTgt spid="17411">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7411">
                                            <p:txEl>
                                              <p:pRg st="4" end="4"/>
                                            </p:txEl>
                                          </p:spTgt>
                                        </p:tgtEl>
                                        <p:attrNameLst>
                                          <p:attrName>style.visibility</p:attrName>
                                        </p:attrNameLst>
                                      </p:cBhvr>
                                      <p:to>
                                        <p:strVal val="visible"/>
                                      </p:to>
                                    </p:set>
                                    <p:animEffect transition="in" filter="wipe(left)">
                                      <p:cBhvr>
                                        <p:cTn id="21" dur="500"/>
                                        <p:tgtEl>
                                          <p:spTgt spid="17411">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17411">
                                            <p:txEl>
                                              <p:pRg st="5" end="5"/>
                                            </p:txEl>
                                          </p:spTgt>
                                        </p:tgtEl>
                                        <p:attrNameLst>
                                          <p:attrName>style.visibility</p:attrName>
                                        </p:attrNameLst>
                                      </p:cBhvr>
                                      <p:to>
                                        <p:strVal val="visible"/>
                                      </p:to>
                                    </p:set>
                                    <p:animEffect transition="in" filter="wipe(left)">
                                      <p:cBhvr>
                                        <p:cTn id="26" dur="500"/>
                                        <p:tgtEl>
                                          <p:spTgt spid="174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5"/>
          <p:cNvSpPr>
            <a:spLocks noGrp="1" noChangeArrowheads="1"/>
          </p:cNvSpPr>
          <p:nvPr>
            <p:ph type="sldNum" sz="quarter" idx="10"/>
          </p:nvPr>
        </p:nvSpPr>
        <p:spPr>
          <a:noFill/>
        </p:spPr>
        <p:txBody>
          <a:bodyPr/>
          <a:lstStyle/>
          <a:p>
            <a:r>
              <a:rPr lang="en-US" altLang="zh-CN" smtClean="0">
                <a:ea typeface="宋体" pitchFamily="2" charset="-122"/>
              </a:rPr>
              <a:t>11-</a:t>
            </a:r>
            <a:fld id="{B8A079FA-4A8C-47BA-84AD-82A2911EDF55}" type="slidenum">
              <a:rPr lang="en-US" altLang="zh-CN" smtClean="0">
                <a:ea typeface="宋体" pitchFamily="2" charset="-122"/>
              </a:rPr>
              <a:pPr/>
              <a:t>18</a:t>
            </a:fld>
            <a:endParaRPr lang="en-US" altLang="zh-CN" smtClean="0">
              <a:ea typeface="宋体" pitchFamily="2" charset="-122"/>
            </a:endParaRPr>
          </a:p>
        </p:txBody>
      </p:sp>
      <p:sp>
        <p:nvSpPr>
          <p:cNvPr id="18434"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Foreign Currency Transactions</a:t>
            </a:r>
          </a:p>
        </p:txBody>
      </p:sp>
      <p:sp>
        <p:nvSpPr>
          <p:cNvPr id="18435" name="Rectangle 3"/>
          <p:cNvSpPr>
            <a:spLocks noGrp="1" noChangeArrowheads="1"/>
          </p:cNvSpPr>
          <p:nvPr>
            <p:ph idx="1"/>
          </p:nvPr>
        </p:nvSpPr>
        <p:spPr/>
        <p:txBody>
          <a:bodyPr/>
          <a:lstStyle/>
          <a:p>
            <a:pPr marL="457200" indent="-457200" eaLnBrk="1" hangingPunct="1"/>
            <a:r>
              <a:rPr lang="en-GB" sz="2800" smtClean="0"/>
              <a:t>For financial statement purposes, transactions denominated in a foreign currency must be translated into the currency the reporting company uses</a:t>
            </a:r>
          </a:p>
          <a:p>
            <a:pPr marL="457200" indent="-457200" eaLnBrk="1" hangingPunct="1"/>
            <a:r>
              <a:rPr lang="en-GB" sz="2800" smtClean="0"/>
              <a:t>At each balance sheet date, account balances denominated in a currency other than the entity’s reporting currency must be adjusted to reflect changes in exchange rates during the period</a:t>
            </a:r>
          </a:p>
          <a:p>
            <a:pPr lvl="1" eaLnBrk="1" hangingPunct="1"/>
            <a:r>
              <a:rPr lang="en-GB" sz="2400" smtClean="0"/>
              <a:t>The adjustment in equivalent U.S . dollar values is a foreign currency transaction gain or loss for the entity when exchange rates have changed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animEffect transition="in" filter="wipe(left)">
                                      <p:cBhvr>
                                        <p:cTn id="7" dur="500"/>
                                        <p:tgtEl>
                                          <p:spTgt spid="1843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8435">
                                            <p:txEl>
                                              <p:pRg st="2" end="2"/>
                                            </p:txEl>
                                          </p:spTgt>
                                        </p:tgtEl>
                                        <p:attrNameLst>
                                          <p:attrName>style.visibility</p:attrName>
                                        </p:attrNameLst>
                                      </p:cBhvr>
                                      <p:to>
                                        <p:strVal val="visible"/>
                                      </p:to>
                                    </p:set>
                                    <p:animEffect transition="in" filter="wipe(left)">
                                      <p:cBhvr>
                                        <p:cTn id="12"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5"/>
          <p:cNvSpPr>
            <a:spLocks noGrp="1" noChangeArrowheads="1"/>
          </p:cNvSpPr>
          <p:nvPr>
            <p:ph type="sldNum" sz="quarter" idx="10"/>
          </p:nvPr>
        </p:nvSpPr>
        <p:spPr>
          <a:noFill/>
        </p:spPr>
        <p:txBody>
          <a:bodyPr/>
          <a:lstStyle/>
          <a:p>
            <a:r>
              <a:rPr lang="en-US" altLang="zh-CN" smtClean="0">
                <a:ea typeface="宋体" pitchFamily="2" charset="-122"/>
              </a:rPr>
              <a:t>11-</a:t>
            </a:r>
            <a:fld id="{174C4E25-C084-4EA6-A07F-E021DDC8AE55}" type="slidenum">
              <a:rPr lang="en-US" altLang="zh-CN" smtClean="0">
                <a:ea typeface="宋体" pitchFamily="2" charset="-122"/>
              </a:rPr>
              <a:pPr/>
              <a:t>19</a:t>
            </a:fld>
            <a:endParaRPr lang="en-US" altLang="zh-CN" smtClean="0">
              <a:ea typeface="宋体" pitchFamily="2" charset="-122"/>
            </a:endParaRPr>
          </a:p>
        </p:txBody>
      </p:sp>
      <p:sp>
        <p:nvSpPr>
          <p:cNvPr id="5" name="Title 4"/>
          <p:cNvSpPr>
            <a:spLocks noGrp="1"/>
          </p:cNvSpPr>
          <p:nvPr>
            <p:ph type="title"/>
          </p:nvPr>
        </p:nvSpPr>
        <p:spPr/>
        <p:txBody>
          <a:bodyPr/>
          <a:lstStyle/>
          <a:p>
            <a:pPr eaLnBrk="1" hangingPunct="1">
              <a:defRPr/>
            </a:pPr>
            <a:r>
              <a:rPr lang="en-US" i="1" dirty="0" smtClean="0">
                <a:solidFill>
                  <a:schemeClr val="tx2">
                    <a:lumMod val="50000"/>
                  </a:schemeClr>
                </a:solidFill>
              </a:rPr>
              <a:t>Example</a:t>
            </a:r>
            <a:r>
              <a:rPr lang="en-US" dirty="0" smtClean="0">
                <a:solidFill>
                  <a:schemeClr val="tx2">
                    <a:lumMod val="50000"/>
                  </a:schemeClr>
                </a:solidFill>
              </a:rPr>
              <a:t>:  Foreign Currency Transactions</a:t>
            </a:r>
            <a:endParaRPr lang="en-US" dirty="0">
              <a:solidFill>
                <a:schemeClr val="tx2">
                  <a:lumMod val="50000"/>
                </a:schemeClr>
              </a:solidFill>
            </a:endParaRPr>
          </a:p>
        </p:txBody>
      </p:sp>
      <p:sp>
        <p:nvSpPr>
          <p:cNvPr id="6" name="Rectangle 3"/>
          <p:cNvSpPr>
            <a:spLocks noGrp="1" noChangeArrowheads="1"/>
          </p:cNvSpPr>
          <p:nvPr>
            <p:ph idx="1"/>
          </p:nvPr>
        </p:nvSpPr>
        <p:spPr>
          <a:xfrm>
            <a:off x="533400" y="1066800"/>
            <a:ext cx="8229600" cy="1371600"/>
          </a:xfrm>
          <a:solidFill>
            <a:schemeClr val="bg1">
              <a:lumMod val="85000"/>
            </a:schemeClr>
          </a:solidFill>
        </p:spPr>
        <p:txBody>
          <a:bodyPr/>
          <a:lstStyle/>
          <a:p>
            <a:pPr marL="0" indent="0" eaLnBrk="1" hangingPunct="1">
              <a:buFont typeface="Wingdings" pitchFamily="2" charset="2"/>
              <a:buNone/>
              <a:defRPr/>
            </a:pPr>
            <a:r>
              <a:rPr lang="en-GB" sz="2000" dirty="0" smtClean="0">
                <a:solidFill>
                  <a:srgbClr val="000408"/>
                </a:solidFill>
              </a:rPr>
              <a:t>Assume that a U.S. company acquires €5,000 from its bank on January 1, 20X1, for use in future purchases from German companies. The direct exchange rate is $1.20 = €1; thus, the company pays the bank $6,000 for €5,000, as follows: </a:t>
            </a:r>
          </a:p>
        </p:txBody>
      </p:sp>
      <p:sp>
        <p:nvSpPr>
          <p:cNvPr id="8" name="Text Box 6"/>
          <p:cNvSpPr txBox="1">
            <a:spLocks noChangeArrowheads="1"/>
          </p:cNvSpPr>
          <p:nvPr/>
        </p:nvSpPr>
        <p:spPr bwMode="auto">
          <a:xfrm>
            <a:off x="533400" y="3200400"/>
            <a:ext cx="8135938" cy="400050"/>
          </a:xfrm>
          <a:prstGeom prst="rect">
            <a:avLst/>
          </a:prstGeom>
          <a:solidFill>
            <a:schemeClr val="bg1">
              <a:lumMod val="85000"/>
            </a:schemeClr>
          </a:solidFill>
          <a:ln w="9525">
            <a:solidFill>
              <a:srgbClr val="B0B2FC"/>
            </a:solidFill>
            <a:miter lim="800000"/>
            <a:headEnd/>
            <a:tailEnd/>
          </a:ln>
        </p:spPr>
        <p:txBody>
          <a:bodyPr>
            <a:spAutoFit/>
          </a:bodyPr>
          <a:lstStyle/>
          <a:p>
            <a:pPr>
              <a:defRPr/>
            </a:pPr>
            <a:r>
              <a:rPr lang="en-GB" sz="2000" dirty="0">
                <a:solidFill>
                  <a:srgbClr val="000408"/>
                </a:solidFill>
                <a:latin typeface="+mn-lt"/>
              </a:rPr>
              <a:t>The following entry records this exchange of currencies:</a:t>
            </a:r>
          </a:p>
        </p:txBody>
      </p:sp>
      <p:sp>
        <p:nvSpPr>
          <p:cNvPr id="12" name="TextBox 11"/>
          <p:cNvSpPr txBox="1"/>
          <p:nvPr/>
        </p:nvSpPr>
        <p:spPr>
          <a:xfrm>
            <a:off x="533400" y="2438400"/>
            <a:ext cx="8534400" cy="708025"/>
          </a:xfrm>
          <a:prstGeom prst="rect">
            <a:avLst/>
          </a:prstGeom>
          <a:noFill/>
        </p:spPr>
        <p:txBody>
          <a:bodyPr>
            <a:spAutoFit/>
          </a:bodyPr>
          <a:lstStyle/>
          <a:p>
            <a:pPr>
              <a:tabLst>
                <a:tab pos="1484313" algn="ctr"/>
                <a:tab pos="3027363" algn="l"/>
                <a:tab pos="4459288" algn="ctr"/>
                <a:tab pos="5830888" algn="l"/>
                <a:tab pos="7202488" algn="ctr"/>
              </a:tabLst>
              <a:defRPr/>
            </a:pPr>
            <a:r>
              <a:rPr lang="en-US" sz="2000" dirty="0">
                <a:latin typeface="+mn-lt"/>
              </a:rPr>
              <a:t>	U.S. dollar equivalent value	=	Foreign currency units	</a:t>
            </a:r>
            <a:r>
              <a:rPr lang="en-US" sz="2000" b="1" i="1" dirty="0">
                <a:latin typeface="+mn-lt"/>
              </a:rPr>
              <a:t>x</a:t>
            </a:r>
            <a:r>
              <a:rPr lang="en-US" sz="2000" dirty="0">
                <a:latin typeface="+mn-lt"/>
              </a:rPr>
              <a:t> 	Direct exchange rate</a:t>
            </a:r>
          </a:p>
          <a:p>
            <a:pPr>
              <a:tabLst>
                <a:tab pos="1484313" algn="ctr"/>
                <a:tab pos="3027363" algn="l"/>
                <a:tab pos="4459288" algn="ctr"/>
                <a:tab pos="5830888" algn="l"/>
                <a:tab pos="7202488" algn="ctr"/>
              </a:tabLst>
              <a:defRPr/>
            </a:pPr>
            <a:r>
              <a:rPr lang="en-US" sz="2000" dirty="0">
                <a:latin typeface="+mn-lt"/>
              </a:rPr>
              <a:t>	$6,000	=	</a:t>
            </a:r>
            <a:r>
              <a:rPr lang="en-GB" sz="2000" dirty="0">
                <a:latin typeface="+mn-lt"/>
              </a:rPr>
              <a:t> €5,000	</a:t>
            </a:r>
            <a:r>
              <a:rPr lang="en-GB" sz="2000" b="1" i="1" dirty="0">
                <a:latin typeface="+mn-lt"/>
              </a:rPr>
              <a:t>x</a:t>
            </a:r>
            <a:r>
              <a:rPr lang="en-GB" sz="2000" dirty="0">
                <a:latin typeface="+mn-lt"/>
              </a:rPr>
              <a:t>	$1.20</a:t>
            </a:r>
            <a:r>
              <a:rPr lang="en-US" sz="2000" dirty="0">
                <a:latin typeface="+mn-lt"/>
              </a:rPr>
              <a:t>   </a:t>
            </a:r>
          </a:p>
        </p:txBody>
      </p:sp>
      <p:sp>
        <p:nvSpPr>
          <p:cNvPr id="14" name="Text Box 6"/>
          <p:cNvSpPr txBox="1">
            <a:spLocks noChangeArrowheads="1"/>
          </p:cNvSpPr>
          <p:nvPr/>
        </p:nvSpPr>
        <p:spPr bwMode="auto">
          <a:xfrm>
            <a:off x="533400" y="4800600"/>
            <a:ext cx="8135938" cy="708025"/>
          </a:xfrm>
          <a:prstGeom prst="rect">
            <a:avLst/>
          </a:prstGeom>
          <a:solidFill>
            <a:schemeClr val="bg1">
              <a:lumMod val="85000"/>
            </a:schemeClr>
          </a:solidFill>
          <a:ln w="9525">
            <a:solidFill>
              <a:srgbClr val="B0B2FC"/>
            </a:solidFill>
            <a:miter lim="800000"/>
            <a:headEnd/>
            <a:tailEnd/>
          </a:ln>
        </p:spPr>
        <p:txBody>
          <a:bodyPr>
            <a:spAutoFit/>
          </a:bodyPr>
          <a:lstStyle/>
          <a:p>
            <a:pPr>
              <a:defRPr/>
            </a:pPr>
            <a:r>
              <a:rPr lang="en-GB" sz="2000" dirty="0">
                <a:solidFill>
                  <a:srgbClr val="000408"/>
                </a:solidFill>
                <a:latin typeface="+mn-lt"/>
              </a:rPr>
              <a:t>On July 2, 20X1, the exchange rate is $1.100 = €1. The following adjusting entry is required in preparing financial statements on July 1:</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5"/>
          <p:cNvSpPr>
            <a:spLocks noGrp="1" noChangeArrowheads="1"/>
          </p:cNvSpPr>
          <p:nvPr>
            <p:ph type="sldNum" sz="quarter" idx="10"/>
          </p:nvPr>
        </p:nvSpPr>
        <p:spPr>
          <a:noFill/>
        </p:spPr>
        <p:txBody>
          <a:bodyPr/>
          <a:lstStyle/>
          <a:p>
            <a:r>
              <a:rPr lang="en-US" altLang="zh-CN" smtClean="0">
                <a:ea typeface="宋体" pitchFamily="2" charset="-122"/>
              </a:rPr>
              <a:t>11-</a:t>
            </a:r>
            <a:fld id="{2F46B58F-D8D9-4A41-A46B-E5094C9F878C}" type="slidenum">
              <a:rPr lang="en-US" altLang="zh-CN" smtClean="0">
                <a:ea typeface="宋体" pitchFamily="2" charset="-122"/>
              </a:rPr>
              <a:pPr/>
              <a:t>2</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1</a:t>
            </a:r>
            <a:endParaRPr lang="en-US" dirty="0">
              <a:solidFill>
                <a:schemeClr val="tx2">
                  <a:lumMod val="50000"/>
                </a:schemeClr>
              </a:solidFill>
            </a:endParaRPr>
          </a:p>
        </p:txBody>
      </p:sp>
      <p:sp>
        <p:nvSpPr>
          <p:cNvPr id="5" name="Title 5"/>
          <p:cNvSpPr txBox="1">
            <a:spLocks/>
          </p:cNvSpPr>
          <p:nvPr/>
        </p:nvSpPr>
        <p:spPr bwMode="auto">
          <a:xfrm>
            <a:off x="1676400" y="2057400"/>
            <a:ext cx="58674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4000" dirty="0"/>
              <a:t>Understand how to make calculations using foreign currency exchange rates.</a:t>
            </a:r>
            <a:endParaRPr lang="en-US" sz="40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5"/>
          <p:cNvSpPr>
            <a:spLocks noGrp="1" noChangeArrowheads="1"/>
          </p:cNvSpPr>
          <p:nvPr>
            <p:ph type="sldNum" sz="quarter" idx="10"/>
          </p:nvPr>
        </p:nvSpPr>
        <p:spPr>
          <a:noFill/>
        </p:spPr>
        <p:txBody>
          <a:bodyPr/>
          <a:lstStyle/>
          <a:p>
            <a:r>
              <a:rPr lang="en-US" altLang="zh-CN" smtClean="0">
                <a:ea typeface="宋体" pitchFamily="2" charset="-122"/>
              </a:rPr>
              <a:t>11-</a:t>
            </a:r>
            <a:fld id="{63FC64D3-73CD-48B6-BEA6-33D8BA134F6F}" type="slidenum">
              <a:rPr lang="en-US" altLang="zh-CN" smtClean="0">
                <a:ea typeface="宋体" pitchFamily="2" charset="-122"/>
              </a:rPr>
              <a:pPr/>
              <a:t>20</a:t>
            </a:fld>
            <a:endParaRPr lang="en-US" altLang="zh-CN" smtClean="0">
              <a:ea typeface="宋体" pitchFamily="2" charset="-122"/>
            </a:endParaRPr>
          </a:p>
        </p:txBody>
      </p:sp>
      <p:sp>
        <p:nvSpPr>
          <p:cNvPr id="19458"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Foreign Currency Transactions</a:t>
            </a:r>
          </a:p>
        </p:txBody>
      </p:sp>
      <p:sp>
        <p:nvSpPr>
          <p:cNvPr id="19459" name="Rectangle 3"/>
          <p:cNvSpPr>
            <a:spLocks noGrp="1" noChangeArrowheads="1"/>
          </p:cNvSpPr>
          <p:nvPr>
            <p:ph idx="1"/>
          </p:nvPr>
        </p:nvSpPr>
        <p:spPr/>
        <p:txBody>
          <a:bodyPr/>
          <a:lstStyle/>
          <a:p>
            <a:pPr marL="457200" indent="-457200" eaLnBrk="1" hangingPunct="1"/>
            <a:r>
              <a:rPr lang="en-GB" sz="3200" smtClean="0"/>
              <a:t>Foreign currency import and export transactions – Required accounting overview (assuming the company does not use forward contracts)</a:t>
            </a:r>
          </a:p>
          <a:p>
            <a:pPr lvl="1" eaLnBrk="1" hangingPunct="1"/>
            <a:r>
              <a:rPr lang="en-GB" sz="2800" smtClean="0"/>
              <a:t>Transaction date: </a:t>
            </a:r>
          </a:p>
          <a:p>
            <a:pPr marL="1371600" lvl="2" indent="-457200" eaLnBrk="1" hangingPunct="1"/>
            <a:r>
              <a:rPr lang="en-GB" sz="2400" b="0" smtClean="0"/>
              <a:t>Record the purchase or sale transaction at the U.S. dollar–equivalent value using the spot direct exchange rate on this date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animEffect transition="in" filter="wipe(left)">
                                      <p:cBhvr>
                                        <p:cTn id="7" dur="500"/>
                                        <p:tgtEl>
                                          <p:spTgt spid="1945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9459">
                                            <p:txEl>
                                              <p:pRg st="2" end="2"/>
                                            </p:txEl>
                                          </p:spTgt>
                                        </p:tgtEl>
                                        <p:attrNameLst>
                                          <p:attrName>style.visibility</p:attrName>
                                        </p:attrNameLst>
                                      </p:cBhvr>
                                      <p:to>
                                        <p:strVal val="visible"/>
                                      </p:to>
                                    </p:set>
                                    <p:animEffect transition="in" filter="wipe(left)">
                                      <p:cBhvr>
                                        <p:cTn id="12" dur="500"/>
                                        <p:tgtEl>
                                          <p:spTgt spid="194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5"/>
          <p:cNvSpPr>
            <a:spLocks noGrp="1" noChangeArrowheads="1"/>
          </p:cNvSpPr>
          <p:nvPr>
            <p:ph type="sldNum" sz="quarter" idx="10"/>
          </p:nvPr>
        </p:nvSpPr>
        <p:spPr>
          <a:noFill/>
        </p:spPr>
        <p:txBody>
          <a:bodyPr/>
          <a:lstStyle/>
          <a:p>
            <a:r>
              <a:rPr lang="en-US" altLang="zh-CN" smtClean="0">
                <a:ea typeface="宋体" pitchFamily="2" charset="-122"/>
              </a:rPr>
              <a:t>11-</a:t>
            </a:r>
            <a:fld id="{AE7E3824-E57E-41C8-9002-1F9DCF068420}" type="slidenum">
              <a:rPr lang="en-US" altLang="zh-CN" smtClean="0">
                <a:ea typeface="宋体" pitchFamily="2" charset="-122"/>
              </a:rPr>
              <a:pPr/>
              <a:t>21</a:t>
            </a:fld>
            <a:endParaRPr lang="en-US" altLang="zh-CN" smtClean="0">
              <a:ea typeface="宋体" pitchFamily="2" charset="-122"/>
            </a:endParaRPr>
          </a:p>
        </p:txBody>
      </p:sp>
      <p:sp>
        <p:nvSpPr>
          <p:cNvPr id="19458"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Foreign Currency Transactions</a:t>
            </a:r>
          </a:p>
        </p:txBody>
      </p:sp>
      <p:sp>
        <p:nvSpPr>
          <p:cNvPr id="19459" name="Rectangle 3"/>
          <p:cNvSpPr>
            <a:spLocks noGrp="1" noChangeArrowheads="1"/>
          </p:cNvSpPr>
          <p:nvPr>
            <p:ph idx="1"/>
          </p:nvPr>
        </p:nvSpPr>
        <p:spPr/>
        <p:txBody>
          <a:bodyPr/>
          <a:lstStyle/>
          <a:p>
            <a:pPr marL="457200" indent="-457200" eaLnBrk="1" hangingPunct="1"/>
            <a:r>
              <a:rPr lang="en-GB" sz="3200" smtClean="0"/>
              <a:t>Foreign currency import and export transactions – Required accounting overview (assuming the company does not use forward contracts)</a:t>
            </a:r>
          </a:p>
          <a:p>
            <a:pPr lvl="1" eaLnBrk="1" hangingPunct="1"/>
            <a:r>
              <a:rPr lang="en-GB" sz="2400" smtClean="0"/>
              <a:t>Balance sheet date: </a:t>
            </a:r>
          </a:p>
          <a:p>
            <a:pPr marL="1371600" lvl="2" indent="-457200" eaLnBrk="1" hangingPunct="1"/>
            <a:r>
              <a:rPr lang="en-GB" sz="2400" b="0" smtClean="0"/>
              <a:t>Adjust the payable or receivable to its U.S. dollar–equivalent, end-of-period value using the current direct exchange rate</a:t>
            </a:r>
          </a:p>
          <a:p>
            <a:pPr marL="1371600" lvl="2" indent="-457200" eaLnBrk="1" hangingPunct="1"/>
            <a:r>
              <a:rPr lang="en-GB" sz="2400" b="0" smtClean="0"/>
              <a:t>Recognize any exchange gain or loss for the change in rates between the transaction and balance sheet dates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animEffect transition="in" filter="wipe(left)">
                                      <p:cBhvr>
                                        <p:cTn id="7" dur="500"/>
                                        <p:tgtEl>
                                          <p:spTgt spid="1945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9459">
                                            <p:txEl>
                                              <p:pRg st="2" end="2"/>
                                            </p:txEl>
                                          </p:spTgt>
                                        </p:tgtEl>
                                        <p:attrNameLst>
                                          <p:attrName>style.visibility</p:attrName>
                                        </p:attrNameLst>
                                      </p:cBhvr>
                                      <p:to>
                                        <p:strVal val="visible"/>
                                      </p:to>
                                    </p:set>
                                    <p:animEffect transition="in" filter="wipe(left)">
                                      <p:cBhvr>
                                        <p:cTn id="12" dur="500"/>
                                        <p:tgtEl>
                                          <p:spTgt spid="1945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9459">
                                            <p:txEl>
                                              <p:pRg st="3" end="3"/>
                                            </p:txEl>
                                          </p:spTgt>
                                        </p:tgtEl>
                                        <p:attrNameLst>
                                          <p:attrName>style.visibility</p:attrName>
                                        </p:attrNameLst>
                                      </p:cBhvr>
                                      <p:to>
                                        <p:strVal val="visible"/>
                                      </p:to>
                                    </p:set>
                                    <p:animEffect transition="in" filter="wipe(left)">
                                      <p:cBhvr>
                                        <p:cTn id="17" dur="500"/>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5"/>
          <p:cNvSpPr>
            <a:spLocks noGrp="1" noChangeArrowheads="1"/>
          </p:cNvSpPr>
          <p:nvPr>
            <p:ph type="sldNum" sz="quarter" idx="10"/>
          </p:nvPr>
        </p:nvSpPr>
        <p:spPr>
          <a:noFill/>
        </p:spPr>
        <p:txBody>
          <a:bodyPr/>
          <a:lstStyle/>
          <a:p>
            <a:r>
              <a:rPr lang="en-US" altLang="zh-CN" smtClean="0">
                <a:ea typeface="宋体" pitchFamily="2" charset="-122"/>
              </a:rPr>
              <a:t>11-</a:t>
            </a:r>
            <a:fld id="{194040A2-E6BE-4D99-8525-A878343638BB}" type="slidenum">
              <a:rPr lang="en-US" altLang="zh-CN" smtClean="0">
                <a:ea typeface="宋体" pitchFamily="2" charset="-122"/>
              </a:rPr>
              <a:pPr/>
              <a:t>22</a:t>
            </a:fld>
            <a:endParaRPr lang="en-US" altLang="zh-CN" smtClean="0">
              <a:ea typeface="宋体" pitchFamily="2" charset="-122"/>
            </a:endParaRPr>
          </a:p>
        </p:txBody>
      </p:sp>
      <p:sp>
        <p:nvSpPr>
          <p:cNvPr id="19458"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Foreign Currency Transactions</a:t>
            </a:r>
          </a:p>
        </p:txBody>
      </p:sp>
      <p:sp>
        <p:nvSpPr>
          <p:cNvPr id="19459" name="Rectangle 3"/>
          <p:cNvSpPr>
            <a:spLocks noGrp="1" noChangeArrowheads="1"/>
          </p:cNvSpPr>
          <p:nvPr>
            <p:ph idx="1"/>
          </p:nvPr>
        </p:nvSpPr>
        <p:spPr>
          <a:xfrm>
            <a:off x="457200" y="1066800"/>
            <a:ext cx="8534400" cy="5562600"/>
          </a:xfrm>
        </p:spPr>
        <p:txBody>
          <a:bodyPr/>
          <a:lstStyle/>
          <a:p>
            <a:pPr marL="457200" indent="-457200" eaLnBrk="1" hangingPunct="1"/>
            <a:r>
              <a:rPr lang="en-GB" sz="3200" smtClean="0"/>
              <a:t>Foreign currency import and export transactions – Required accounting overview (assuming the company does not use forward contracts)</a:t>
            </a:r>
          </a:p>
          <a:p>
            <a:pPr marL="908050" lvl="1" indent="-452438" eaLnBrk="1" hangingPunct="1"/>
            <a:r>
              <a:rPr lang="en-GB" sz="2400" smtClean="0"/>
              <a:t>Settlement date: </a:t>
            </a:r>
          </a:p>
          <a:p>
            <a:pPr marL="1371600" lvl="2" indent="-457200" eaLnBrk="1" hangingPunct="1"/>
            <a:r>
              <a:rPr lang="en-GB" sz="2400" b="0" smtClean="0"/>
              <a:t>Adjust the foreign currency payable or receivable for any changes in the exchange rate between the balance sheet date (or transaction date) and the settlement date, recording any exchange gain or loss as required. </a:t>
            </a:r>
          </a:p>
          <a:p>
            <a:pPr marL="1371600" lvl="2" indent="-457200" eaLnBrk="1" hangingPunct="1"/>
            <a:r>
              <a:rPr lang="en-GB" sz="2400" b="0" smtClean="0"/>
              <a:t>Record the settlement of the foreign currency payable or receivable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animEffect transition="in" filter="wipe(left)">
                                      <p:cBhvr>
                                        <p:cTn id="7" dur="500"/>
                                        <p:tgtEl>
                                          <p:spTgt spid="1945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9459">
                                            <p:txEl>
                                              <p:pRg st="2" end="2"/>
                                            </p:txEl>
                                          </p:spTgt>
                                        </p:tgtEl>
                                        <p:attrNameLst>
                                          <p:attrName>style.visibility</p:attrName>
                                        </p:attrNameLst>
                                      </p:cBhvr>
                                      <p:to>
                                        <p:strVal val="visible"/>
                                      </p:to>
                                    </p:set>
                                    <p:animEffect transition="in" filter="wipe(left)">
                                      <p:cBhvr>
                                        <p:cTn id="12" dur="500"/>
                                        <p:tgtEl>
                                          <p:spTgt spid="1945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9459">
                                            <p:txEl>
                                              <p:pRg st="3" end="3"/>
                                            </p:txEl>
                                          </p:spTgt>
                                        </p:tgtEl>
                                        <p:attrNameLst>
                                          <p:attrName>style.visibility</p:attrName>
                                        </p:attrNameLst>
                                      </p:cBhvr>
                                      <p:to>
                                        <p:strVal val="visible"/>
                                      </p:to>
                                    </p:set>
                                    <p:animEffect transition="in" filter="wipe(left)">
                                      <p:cBhvr>
                                        <p:cTn id="17" dur="500"/>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5"/>
          <p:cNvSpPr>
            <a:spLocks noGrp="1" noChangeArrowheads="1"/>
          </p:cNvSpPr>
          <p:nvPr>
            <p:ph type="sldNum" sz="quarter" idx="10"/>
          </p:nvPr>
        </p:nvSpPr>
        <p:spPr>
          <a:noFill/>
        </p:spPr>
        <p:txBody>
          <a:bodyPr/>
          <a:lstStyle/>
          <a:p>
            <a:r>
              <a:rPr lang="en-US" altLang="zh-CN" smtClean="0">
                <a:ea typeface="宋体" pitchFamily="2" charset="-122"/>
              </a:rPr>
              <a:t>11-</a:t>
            </a:r>
            <a:fld id="{2A7E886F-4579-4B4D-84AF-118B9E30D684}" type="slidenum">
              <a:rPr lang="en-US" altLang="zh-CN" smtClean="0">
                <a:ea typeface="宋体" pitchFamily="2" charset="-122"/>
              </a:rPr>
              <a:pPr/>
              <a:t>23</a:t>
            </a:fld>
            <a:endParaRPr lang="en-US" altLang="zh-CN" smtClean="0">
              <a:ea typeface="宋体" pitchFamily="2" charset="-122"/>
            </a:endParaRPr>
          </a:p>
        </p:txBody>
      </p:sp>
      <p:sp>
        <p:nvSpPr>
          <p:cNvPr id="21506"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Foreign Currency Transactions</a:t>
            </a:r>
          </a:p>
        </p:txBody>
      </p:sp>
      <p:sp>
        <p:nvSpPr>
          <p:cNvPr id="21507" name="Rectangle 3"/>
          <p:cNvSpPr>
            <a:spLocks noGrp="1" noChangeArrowheads="1"/>
          </p:cNvSpPr>
          <p:nvPr>
            <p:ph idx="1"/>
          </p:nvPr>
        </p:nvSpPr>
        <p:spPr>
          <a:xfrm>
            <a:off x="457200" y="1066800"/>
            <a:ext cx="8534400" cy="4876800"/>
          </a:xfrm>
        </p:spPr>
        <p:txBody>
          <a:bodyPr/>
          <a:lstStyle/>
          <a:p>
            <a:pPr marL="457200" indent="-457200" eaLnBrk="1" hangingPunct="1"/>
            <a:r>
              <a:rPr lang="en-GB" sz="3200" smtClean="0"/>
              <a:t>The two-transaction approach</a:t>
            </a:r>
          </a:p>
          <a:p>
            <a:pPr lvl="1" eaLnBrk="1" hangingPunct="1"/>
            <a:r>
              <a:rPr lang="en-GB" sz="2800" smtClean="0"/>
              <a:t>Views the purchase or sale of an item as a separate transaction from the foreign currency commitment.</a:t>
            </a:r>
          </a:p>
          <a:p>
            <a:pPr lvl="1" eaLnBrk="1" hangingPunct="1"/>
            <a:r>
              <a:rPr lang="en-GB" sz="2800" smtClean="0"/>
              <a:t>The FASB established that foreign currency exchange gains or losses resulting from the revaluation of assets or liabilities denominated in a foreign currency must be recognized currently in the income statement of the period in which the exchange rate changes.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animEffect transition="in" filter="wipe(left)">
                                      <p:cBhvr>
                                        <p:cTn id="7" dur="500"/>
                                        <p:tgtEl>
                                          <p:spTgt spid="2150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1507">
                                            <p:txEl>
                                              <p:pRg st="2" end="2"/>
                                            </p:txEl>
                                          </p:spTgt>
                                        </p:tgtEl>
                                        <p:attrNameLst>
                                          <p:attrName>style.visibility</p:attrName>
                                        </p:attrNameLst>
                                      </p:cBhvr>
                                      <p:to>
                                        <p:strVal val="visible"/>
                                      </p:to>
                                    </p:set>
                                    <p:animEffect transition="in" filter="wipe(left)">
                                      <p:cBhvr>
                                        <p:cTn id="12"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5"/>
          <p:cNvSpPr>
            <a:spLocks noGrp="1" noChangeArrowheads="1"/>
          </p:cNvSpPr>
          <p:nvPr>
            <p:ph type="sldNum" sz="quarter" idx="10"/>
          </p:nvPr>
        </p:nvSpPr>
        <p:spPr>
          <a:noFill/>
        </p:spPr>
        <p:txBody>
          <a:bodyPr/>
          <a:lstStyle/>
          <a:p>
            <a:r>
              <a:rPr lang="en-US" altLang="zh-CN" smtClean="0">
                <a:ea typeface="宋体" pitchFamily="2" charset="-122"/>
              </a:rPr>
              <a:t>11-</a:t>
            </a:r>
            <a:fld id="{5CD1D864-9E14-4DE6-9E7C-4021CCA25774}" type="slidenum">
              <a:rPr lang="en-US" altLang="zh-CN" smtClean="0">
                <a:ea typeface="宋体" pitchFamily="2" charset="-122"/>
              </a:rPr>
              <a:pPr/>
              <a:t>24</a:t>
            </a:fld>
            <a:endParaRPr lang="en-US" altLang="zh-CN" smtClean="0">
              <a:ea typeface="宋体" pitchFamily="2" charset="-122"/>
            </a:endParaRPr>
          </a:p>
        </p:txBody>
      </p:sp>
      <p:sp>
        <p:nvSpPr>
          <p:cNvPr id="22530" name="Rectangle 2"/>
          <p:cNvSpPr>
            <a:spLocks noGrp="1" noChangeArrowheads="1"/>
          </p:cNvSpPr>
          <p:nvPr>
            <p:ph type="title"/>
          </p:nvPr>
        </p:nvSpPr>
        <p:spPr>
          <a:xfrm>
            <a:off x="1143000" y="0"/>
            <a:ext cx="8001000" cy="838200"/>
          </a:xfrm>
        </p:spPr>
        <p:txBody>
          <a:bodyPr/>
          <a:lstStyle/>
          <a:p>
            <a:pPr eaLnBrk="1" hangingPunct="1">
              <a:lnSpc>
                <a:spcPct val="90000"/>
              </a:lnSpc>
              <a:defRPr/>
            </a:pPr>
            <a:r>
              <a:rPr lang="en-GB" sz="2200" dirty="0" smtClean="0">
                <a:solidFill>
                  <a:schemeClr val="tx2">
                    <a:lumMod val="50000"/>
                  </a:schemeClr>
                </a:solidFill>
              </a:rPr>
              <a:t>Comparative U.S. Company Journal Entries for Foreign Purchase Transaction Denominated in Dollars versus Foreign Currency Units</a:t>
            </a:r>
            <a:endParaRPr lang="en-US" sz="2200" dirty="0" smtClean="0">
              <a:solidFill>
                <a:schemeClr val="tx2">
                  <a:lumMod val="50000"/>
                </a:schemeClr>
              </a:solidFill>
            </a:endParaRPr>
          </a:p>
        </p:txBody>
      </p:sp>
      <p:pic>
        <p:nvPicPr>
          <p:cNvPr id="67587" name="Picture 3"/>
          <p:cNvPicPr>
            <a:picLocks noChangeAspect="1" noChangeArrowheads="1"/>
          </p:cNvPicPr>
          <p:nvPr/>
        </p:nvPicPr>
        <p:blipFill>
          <a:blip r:embed="rId3"/>
          <a:srcRect/>
          <a:stretch>
            <a:fillRect/>
          </a:stretch>
        </p:blipFill>
        <p:spPr bwMode="auto">
          <a:xfrm>
            <a:off x="1292225" y="838200"/>
            <a:ext cx="6937375" cy="59436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5"/>
          <p:cNvSpPr>
            <a:spLocks noGrp="1" noChangeArrowheads="1"/>
          </p:cNvSpPr>
          <p:nvPr>
            <p:ph type="sldNum" sz="quarter" idx="10"/>
          </p:nvPr>
        </p:nvSpPr>
        <p:spPr>
          <a:noFill/>
        </p:spPr>
        <p:txBody>
          <a:bodyPr/>
          <a:lstStyle/>
          <a:p>
            <a:r>
              <a:rPr lang="en-US" altLang="zh-CN" smtClean="0">
                <a:ea typeface="宋体" pitchFamily="2" charset="-122"/>
              </a:rPr>
              <a:t>11-</a:t>
            </a:r>
            <a:fld id="{9AC4EF27-1E94-49FF-A68E-56DD25D69807}" type="slidenum">
              <a:rPr lang="en-US" altLang="zh-CN" smtClean="0">
                <a:ea typeface="宋体" pitchFamily="2" charset="-122"/>
              </a:rPr>
              <a:pPr/>
              <a:t>25</a:t>
            </a:fld>
            <a:endParaRPr lang="en-US" altLang="zh-CN" smtClean="0">
              <a:ea typeface="宋体" pitchFamily="2" charset="-122"/>
            </a:endParaRPr>
          </a:p>
        </p:txBody>
      </p:sp>
      <p:sp>
        <p:nvSpPr>
          <p:cNvPr id="11" name="Title 10"/>
          <p:cNvSpPr>
            <a:spLocks noGrp="1"/>
          </p:cNvSpPr>
          <p:nvPr>
            <p:ph type="title"/>
          </p:nvPr>
        </p:nvSpPr>
        <p:spPr/>
        <p:txBody>
          <a:bodyPr/>
          <a:lstStyle/>
          <a:p>
            <a:pPr eaLnBrk="1" hangingPunct="1">
              <a:defRPr/>
            </a:pPr>
            <a:r>
              <a:rPr lang="en-US" dirty="0" smtClean="0">
                <a:solidFill>
                  <a:schemeClr val="tx1"/>
                </a:solidFill>
              </a:rPr>
              <a:t>Practice Quiz Question #2</a:t>
            </a:r>
            <a:endParaRPr lang="en-US" dirty="0">
              <a:solidFill>
                <a:schemeClr val="tx2">
                  <a:lumMod val="50000"/>
                </a:schemeClr>
              </a:solidFill>
            </a:endParaRPr>
          </a:p>
        </p:txBody>
      </p:sp>
      <p:sp>
        <p:nvSpPr>
          <p:cNvPr id="5" name="Rectangle 3"/>
          <p:cNvSpPr txBox="1">
            <a:spLocks noChangeArrowheads="1"/>
          </p:cNvSpPr>
          <p:nvPr/>
        </p:nvSpPr>
        <p:spPr>
          <a:xfrm>
            <a:off x="1219200" y="1143000"/>
            <a:ext cx="7543800" cy="5334000"/>
          </a:xfrm>
          <a:prstGeom prst="rect">
            <a:avLst/>
          </a:prstGeom>
          <a:solidFill>
            <a:srgbClr val="C5D9F1"/>
          </a:solidFill>
        </p:spPr>
        <p:style>
          <a:lnRef idx="1">
            <a:schemeClr val="accent2"/>
          </a:lnRef>
          <a:fillRef idx="2">
            <a:schemeClr val="accent2"/>
          </a:fillRef>
          <a:effectRef idx="1">
            <a:schemeClr val="accent2"/>
          </a:effectRef>
          <a:fontRef idx="minor">
            <a:schemeClr val="dk1"/>
          </a:fontRef>
        </p:style>
        <p:txBody>
          <a:bodyPr lIns="90488" tIns="44450" rIns="90488" bIns="44450"/>
          <a:lstStyle/>
          <a:p>
            <a:pPr>
              <a:buFont typeface="Wingdings" pitchFamily="2" charset="2"/>
              <a:buNone/>
              <a:defRPr/>
            </a:pPr>
            <a:r>
              <a:rPr lang="en-US" sz="2800" b="1" dirty="0"/>
              <a:t>Which of the following statements is true?</a:t>
            </a:r>
          </a:p>
          <a:p>
            <a:pPr marL="971550" lvl="1" indent="-514350">
              <a:lnSpc>
                <a:spcPts val="3000"/>
              </a:lnSpc>
              <a:spcBef>
                <a:spcPts val="600"/>
              </a:spcBef>
              <a:buSzPct val="80000"/>
              <a:buFont typeface="Wingdings" pitchFamily="2" charset="2"/>
              <a:buAutoNum type="alphaLcPeriod"/>
              <a:defRPr/>
            </a:pPr>
            <a:r>
              <a:rPr lang="en-GB" sz="2800" dirty="0"/>
              <a:t>Foreign currency transactions of a U.S. Firm involve the exchange of goods from a foreign country denominated in $ U.S</a:t>
            </a:r>
            <a:r>
              <a:rPr lang="en-US" sz="2800" dirty="0"/>
              <a:t>.</a:t>
            </a:r>
          </a:p>
          <a:p>
            <a:pPr marL="971550" lvl="1" indent="-514350">
              <a:lnSpc>
                <a:spcPts val="3000"/>
              </a:lnSpc>
              <a:spcBef>
                <a:spcPts val="600"/>
              </a:spcBef>
              <a:buSzPct val="80000"/>
              <a:buFont typeface="Wingdings" pitchFamily="2" charset="2"/>
              <a:buAutoNum type="alphaLcPeriod"/>
              <a:defRPr/>
            </a:pPr>
            <a:r>
              <a:rPr lang="en-GB" sz="2800" dirty="0"/>
              <a:t>The purchase or sale of an item is a separate transaction from the foreign currency commitment under the two transaction approach.</a:t>
            </a:r>
          </a:p>
          <a:p>
            <a:pPr marL="971550" lvl="1" indent="-514350">
              <a:lnSpc>
                <a:spcPts val="3000"/>
              </a:lnSpc>
              <a:spcBef>
                <a:spcPts val="600"/>
              </a:spcBef>
              <a:buSzPct val="80000"/>
              <a:buFont typeface="Wingdings" pitchFamily="2" charset="2"/>
              <a:buAutoNum type="alphaLcPeriod"/>
              <a:defRPr/>
            </a:pPr>
            <a:r>
              <a:rPr lang="en-GB" sz="2800" dirty="0"/>
              <a:t>Foreign currency exchange gains or losses from the revaluation of assets or liabilities denominated in a foreign currency must be recognized in the period when the exchange rate changes</a:t>
            </a:r>
            <a:endParaRPr lang="en-US" sz="2800" dirty="0"/>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5"/>
          <p:cNvSpPr>
            <a:spLocks noGrp="1" noChangeArrowheads="1"/>
          </p:cNvSpPr>
          <p:nvPr>
            <p:ph type="sldNum" sz="quarter" idx="10"/>
          </p:nvPr>
        </p:nvSpPr>
        <p:spPr>
          <a:noFill/>
        </p:spPr>
        <p:txBody>
          <a:bodyPr/>
          <a:lstStyle/>
          <a:p>
            <a:r>
              <a:rPr lang="en-US" altLang="zh-CN" smtClean="0">
                <a:ea typeface="宋体" pitchFamily="2" charset="-122"/>
              </a:rPr>
              <a:t>11-</a:t>
            </a:r>
            <a:fld id="{0F2DF383-FAC8-45DC-A89F-C752875DD5F1}" type="slidenum">
              <a:rPr lang="en-US" altLang="zh-CN" smtClean="0">
                <a:ea typeface="宋体" pitchFamily="2" charset="-122"/>
              </a:rPr>
              <a:pPr/>
              <a:t>26</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3</a:t>
            </a:r>
            <a:endParaRPr lang="en-US" dirty="0">
              <a:solidFill>
                <a:schemeClr val="tx2">
                  <a:lumMod val="50000"/>
                </a:schemeClr>
              </a:solidFill>
            </a:endParaRPr>
          </a:p>
        </p:txBody>
      </p:sp>
      <p:sp>
        <p:nvSpPr>
          <p:cNvPr id="5" name="Title 5"/>
          <p:cNvSpPr txBox="1">
            <a:spLocks/>
          </p:cNvSpPr>
          <p:nvPr/>
        </p:nvSpPr>
        <p:spPr bwMode="auto">
          <a:xfrm>
            <a:off x="1676400" y="2057400"/>
            <a:ext cx="58674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3600" dirty="0"/>
              <a:t>Understand how to hedge international currency risk using foreign currency forward exchange financial instruments.</a:t>
            </a:r>
            <a:endParaRPr lang="en-US" sz="36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4" name="Rectangle 5"/>
          <p:cNvSpPr>
            <a:spLocks noGrp="1" noChangeArrowheads="1"/>
          </p:cNvSpPr>
          <p:nvPr>
            <p:ph type="sldNum" sz="quarter" idx="10"/>
          </p:nvPr>
        </p:nvSpPr>
        <p:spPr>
          <a:noFill/>
        </p:spPr>
        <p:txBody>
          <a:bodyPr/>
          <a:lstStyle/>
          <a:p>
            <a:r>
              <a:rPr lang="en-US" altLang="zh-CN" smtClean="0">
                <a:ea typeface="宋体" pitchFamily="2" charset="-122"/>
              </a:rPr>
              <a:t>11-</a:t>
            </a:r>
            <a:fld id="{969C87F5-F1FB-4863-8B75-3295328A7366}" type="slidenum">
              <a:rPr lang="en-US" altLang="zh-CN" smtClean="0">
                <a:ea typeface="宋体" pitchFamily="2" charset="-122"/>
              </a:rPr>
              <a:pPr/>
              <a:t>27</a:t>
            </a:fld>
            <a:endParaRPr lang="en-US" altLang="zh-CN" smtClean="0">
              <a:ea typeface="宋体" pitchFamily="2" charset="-122"/>
            </a:endParaRPr>
          </a:p>
        </p:txBody>
      </p:sp>
      <p:sp>
        <p:nvSpPr>
          <p:cNvPr id="2051" name="Rectangle 2"/>
          <p:cNvSpPr>
            <a:spLocks noGrp="1" noChangeArrowheads="1"/>
          </p:cNvSpPr>
          <p:nvPr>
            <p:ph type="title"/>
          </p:nvPr>
        </p:nvSpPr>
        <p:spPr>
          <a:xfrm>
            <a:off x="1143000" y="0"/>
            <a:ext cx="8001000" cy="762000"/>
          </a:xfrm>
        </p:spPr>
        <p:txBody>
          <a:bodyPr/>
          <a:lstStyle/>
          <a:p>
            <a:pPr eaLnBrk="1" hangingPunct="1">
              <a:lnSpc>
                <a:spcPct val="90000"/>
              </a:lnSpc>
              <a:defRPr/>
            </a:pPr>
            <a:r>
              <a:rPr lang="en-GB" sz="2800" dirty="0" smtClean="0">
                <a:solidFill>
                  <a:schemeClr val="tx2">
                    <a:lumMod val="50000"/>
                  </a:schemeClr>
                </a:solidFill>
              </a:rPr>
              <a:t>Managing International Currency Risk with Foreign Currency Forward Exchange Financial Instruments</a:t>
            </a:r>
            <a:endParaRPr lang="en-US" sz="2800" dirty="0" smtClean="0">
              <a:solidFill>
                <a:schemeClr val="tx2">
                  <a:lumMod val="50000"/>
                </a:schemeClr>
              </a:solidFill>
            </a:endParaRPr>
          </a:p>
        </p:txBody>
      </p:sp>
      <p:sp>
        <p:nvSpPr>
          <p:cNvPr id="81936" name="Rectangle 3"/>
          <p:cNvSpPr>
            <a:spLocks noGrp="1" noChangeArrowheads="1"/>
          </p:cNvSpPr>
          <p:nvPr>
            <p:ph idx="1"/>
          </p:nvPr>
        </p:nvSpPr>
        <p:spPr>
          <a:xfrm>
            <a:off x="457200" y="1066800"/>
            <a:ext cx="8534400" cy="1219200"/>
          </a:xfrm>
        </p:spPr>
        <p:txBody>
          <a:bodyPr/>
          <a:lstStyle/>
          <a:p>
            <a:pPr marL="457200" indent="-457200" eaLnBrk="1" hangingPunct="1"/>
            <a:r>
              <a:rPr lang="en-GB" sz="3200" smtClean="0"/>
              <a:t>The accounting for derivatives and hedging activities is guided by three standards:</a:t>
            </a:r>
          </a:p>
        </p:txBody>
      </p:sp>
      <p:graphicFrame>
        <p:nvGraphicFramePr>
          <p:cNvPr id="81933" name="Object 13"/>
          <p:cNvGraphicFramePr>
            <a:graphicFrameLocks noChangeAspect="1"/>
          </p:cNvGraphicFramePr>
          <p:nvPr/>
        </p:nvGraphicFramePr>
        <p:xfrm>
          <a:off x="598488" y="2971800"/>
          <a:ext cx="8240712" cy="2286000"/>
        </p:xfrm>
        <a:graphic>
          <a:graphicData uri="http://schemas.openxmlformats.org/presentationml/2006/ole">
            <p:oleObj spid="_x0000_s81933" name="Worksheet" r:id="rId4" imgW="5780411" imgH="1603246" progId="Excel.Sheet.8">
              <p:embed/>
            </p:oleObj>
          </a:graphicData>
        </a:graphic>
      </p:graphicFrame>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5"/>
          <p:cNvSpPr>
            <a:spLocks noGrp="1" noChangeArrowheads="1"/>
          </p:cNvSpPr>
          <p:nvPr>
            <p:ph type="sldNum" sz="quarter" idx="10"/>
          </p:nvPr>
        </p:nvSpPr>
        <p:spPr>
          <a:noFill/>
        </p:spPr>
        <p:txBody>
          <a:bodyPr/>
          <a:lstStyle/>
          <a:p>
            <a:r>
              <a:rPr lang="en-US" altLang="zh-CN" smtClean="0">
                <a:ea typeface="宋体" pitchFamily="2" charset="-122"/>
              </a:rPr>
              <a:t>11-</a:t>
            </a:r>
            <a:fld id="{67BAAD54-9111-4397-953E-D550FAE407FC}" type="slidenum">
              <a:rPr lang="en-US" altLang="zh-CN" smtClean="0">
                <a:ea typeface="宋体" pitchFamily="2" charset="-122"/>
              </a:rPr>
              <a:pPr/>
              <a:t>28</a:t>
            </a:fld>
            <a:endParaRPr lang="en-US" altLang="zh-CN" smtClean="0">
              <a:ea typeface="宋体" pitchFamily="2" charset="-122"/>
            </a:endParaRPr>
          </a:p>
        </p:txBody>
      </p:sp>
      <p:sp>
        <p:nvSpPr>
          <p:cNvPr id="23554" name="Rectangle 2"/>
          <p:cNvSpPr>
            <a:spLocks noGrp="1" noChangeArrowheads="1"/>
          </p:cNvSpPr>
          <p:nvPr>
            <p:ph type="title"/>
          </p:nvPr>
        </p:nvSpPr>
        <p:spPr>
          <a:xfrm>
            <a:off x="1143000" y="0"/>
            <a:ext cx="8001000" cy="762000"/>
          </a:xfrm>
        </p:spPr>
        <p:txBody>
          <a:bodyPr/>
          <a:lstStyle/>
          <a:p>
            <a:pPr eaLnBrk="1" hangingPunct="1">
              <a:lnSpc>
                <a:spcPct val="90000"/>
              </a:lnSpc>
              <a:defRPr/>
            </a:pPr>
            <a:r>
              <a:rPr lang="en-GB" sz="2800" dirty="0" smtClean="0">
                <a:solidFill>
                  <a:schemeClr val="tx2">
                    <a:lumMod val="50000"/>
                  </a:schemeClr>
                </a:solidFill>
              </a:rPr>
              <a:t>Managing International Currency Risk with Foreign Currency Forward Exchange Financial Instruments</a:t>
            </a:r>
            <a:endParaRPr lang="en-US" sz="2800" dirty="0" smtClean="0">
              <a:solidFill>
                <a:schemeClr val="tx2">
                  <a:lumMod val="50000"/>
                </a:schemeClr>
              </a:solidFill>
            </a:endParaRPr>
          </a:p>
        </p:txBody>
      </p:sp>
      <p:sp>
        <p:nvSpPr>
          <p:cNvPr id="23555" name="Rectangle 3"/>
          <p:cNvSpPr>
            <a:spLocks noGrp="1" noChangeArrowheads="1"/>
          </p:cNvSpPr>
          <p:nvPr>
            <p:ph idx="1"/>
          </p:nvPr>
        </p:nvSpPr>
        <p:spPr>
          <a:xfrm>
            <a:off x="457200" y="965200"/>
            <a:ext cx="8534400" cy="5638800"/>
          </a:xfrm>
        </p:spPr>
        <p:txBody>
          <a:bodyPr/>
          <a:lstStyle/>
          <a:p>
            <a:pPr marL="457200" indent="-457200" eaLnBrk="1" hangingPunct="1"/>
            <a:r>
              <a:rPr lang="en-GB" sz="3200" smtClean="0"/>
              <a:t>A financial instrument is cash, evidence of ownership, or a contract that both:</a:t>
            </a:r>
          </a:p>
          <a:p>
            <a:pPr lvl="1" eaLnBrk="1" hangingPunct="1">
              <a:buSzPct val="100000"/>
              <a:buFontTx/>
              <a:buAutoNum type="arabicPeriod"/>
            </a:pPr>
            <a:r>
              <a:rPr lang="en-GB" sz="2800" smtClean="0"/>
              <a:t>imposes on one entity a contractual obligation to deliver cash or another instrument, and</a:t>
            </a:r>
          </a:p>
          <a:p>
            <a:pPr lvl="1" eaLnBrk="1" hangingPunct="1">
              <a:buSzPct val="100000"/>
              <a:buFontTx/>
              <a:buAutoNum type="arabicPeriod"/>
            </a:pPr>
            <a:r>
              <a:rPr lang="en-GB" sz="2800" smtClean="0"/>
              <a:t>conveys to the second entity that contractual right to receive cash or another financial instrument.</a:t>
            </a:r>
          </a:p>
          <a:p>
            <a:pPr marL="457200" indent="-457200" eaLnBrk="1" hangingPunct="1"/>
            <a:r>
              <a:rPr lang="en-GB" sz="3200" smtClean="0"/>
              <a:t>A derivative is a financial instrument or other contract whose value is “derived from” some other item that has a variable value over time</a:t>
            </a:r>
            <a:r>
              <a:rPr lang="en-GB" sz="2800" smtClean="0"/>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animEffect transition="in" filter="wipe(left)">
                                      <p:cBhvr>
                                        <p:cTn id="7" dur="500"/>
                                        <p:tgtEl>
                                          <p:spTgt spid="2355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3555">
                                            <p:txEl>
                                              <p:pRg st="2" end="2"/>
                                            </p:txEl>
                                          </p:spTgt>
                                        </p:tgtEl>
                                        <p:attrNameLst>
                                          <p:attrName>style.visibility</p:attrName>
                                        </p:attrNameLst>
                                      </p:cBhvr>
                                      <p:to>
                                        <p:strVal val="visible"/>
                                      </p:to>
                                    </p:set>
                                    <p:animEffect transition="in" filter="wipe(left)">
                                      <p:cBhvr>
                                        <p:cTn id="12" dur="500"/>
                                        <p:tgtEl>
                                          <p:spTgt spid="2355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3555">
                                            <p:txEl>
                                              <p:pRg st="3" end="3"/>
                                            </p:txEl>
                                          </p:spTgt>
                                        </p:tgtEl>
                                        <p:attrNameLst>
                                          <p:attrName>style.visibility</p:attrName>
                                        </p:attrNameLst>
                                      </p:cBhvr>
                                      <p:to>
                                        <p:strVal val="visible"/>
                                      </p:to>
                                    </p:set>
                                    <p:animEffect transition="in" filter="wipe(left)">
                                      <p:cBhvr>
                                        <p:cTn id="17" dur="500"/>
                                        <p:tgtEl>
                                          <p:spTgt spid="235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5"/>
          <p:cNvSpPr>
            <a:spLocks noGrp="1" noChangeArrowheads="1"/>
          </p:cNvSpPr>
          <p:nvPr>
            <p:ph type="sldNum" sz="quarter" idx="10"/>
          </p:nvPr>
        </p:nvSpPr>
        <p:spPr>
          <a:noFill/>
        </p:spPr>
        <p:txBody>
          <a:bodyPr/>
          <a:lstStyle/>
          <a:p>
            <a:r>
              <a:rPr lang="en-US" altLang="zh-CN" smtClean="0">
                <a:ea typeface="宋体" pitchFamily="2" charset="-122"/>
              </a:rPr>
              <a:t>11-</a:t>
            </a:r>
            <a:fld id="{428A6BC5-C69C-494D-926C-EB58E274CB79}" type="slidenum">
              <a:rPr lang="en-US" altLang="zh-CN" smtClean="0">
                <a:ea typeface="宋体" pitchFamily="2" charset="-122"/>
              </a:rPr>
              <a:pPr/>
              <a:t>29</a:t>
            </a:fld>
            <a:endParaRPr lang="en-US" altLang="zh-CN" smtClean="0">
              <a:ea typeface="宋体" pitchFamily="2" charset="-122"/>
            </a:endParaRPr>
          </a:p>
        </p:txBody>
      </p:sp>
      <p:sp>
        <p:nvSpPr>
          <p:cNvPr id="24578" name="Rectangle 2"/>
          <p:cNvSpPr>
            <a:spLocks noGrp="1" noChangeArrowheads="1"/>
          </p:cNvSpPr>
          <p:nvPr>
            <p:ph type="title"/>
          </p:nvPr>
        </p:nvSpPr>
        <p:spPr>
          <a:xfrm>
            <a:off x="1143000" y="0"/>
            <a:ext cx="8001000" cy="762000"/>
          </a:xfrm>
        </p:spPr>
        <p:txBody>
          <a:bodyPr/>
          <a:lstStyle/>
          <a:p>
            <a:pPr eaLnBrk="1" hangingPunct="1">
              <a:lnSpc>
                <a:spcPct val="90000"/>
              </a:lnSpc>
              <a:defRPr/>
            </a:pPr>
            <a:r>
              <a:rPr lang="en-GB" sz="2800" dirty="0" smtClean="0">
                <a:solidFill>
                  <a:schemeClr val="tx2">
                    <a:lumMod val="50000"/>
                  </a:schemeClr>
                </a:solidFill>
              </a:rPr>
              <a:t>Managing International Currency Risk with Foreign Currency Forward Exchange Financial Instruments</a:t>
            </a:r>
            <a:endParaRPr lang="en-US" sz="2800" dirty="0" smtClean="0">
              <a:solidFill>
                <a:schemeClr val="tx2">
                  <a:lumMod val="50000"/>
                </a:schemeClr>
              </a:solidFill>
            </a:endParaRPr>
          </a:p>
        </p:txBody>
      </p:sp>
      <p:sp>
        <p:nvSpPr>
          <p:cNvPr id="24579" name="Rectangle 3"/>
          <p:cNvSpPr>
            <a:spLocks noGrp="1" noChangeArrowheads="1"/>
          </p:cNvSpPr>
          <p:nvPr>
            <p:ph idx="1"/>
          </p:nvPr>
        </p:nvSpPr>
        <p:spPr/>
        <p:txBody>
          <a:bodyPr/>
          <a:lstStyle/>
          <a:p>
            <a:pPr marL="457200" indent="-457200" eaLnBrk="1" hangingPunct="1"/>
            <a:r>
              <a:rPr lang="en-GB" sz="3200" smtClean="0"/>
              <a:t>Characteristics of derivatives:</a:t>
            </a:r>
          </a:p>
          <a:p>
            <a:pPr lvl="1" eaLnBrk="1" hangingPunct="1"/>
            <a:r>
              <a:rPr lang="en-GB" sz="2800" smtClean="0"/>
              <a:t>The financial instrument must contain one or more underlyings and one or more notional amounts, which specify the terms of the financial instrument.</a:t>
            </a:r>
          </a:p>
          <a:p>
            <a:pPr lvl="1" eaLnBrk="1" hangingPunct="1"/>
            <a:r>
              <a:rPr lang="en-GB" sz="2800" smtClean="0"/>
              <a:t>The financial instrument/ contract requires no initial net investment or an initial net investment that is smaller than required for other types of contracts expected to have a similar response to changes in market factors.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animEffect transition="in" filter="wipe(left)">
                                      <p:cBhvr>
                                        <p:cTn id="7" dur="500"/>
                                        <p:tgtEl>
                                          <p:spTgt spid="2457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4579">
                                            <p:txEl>
                                              <p:pRg st="2" end="2"/>
                                            </p:txEl>
                                          </p:spTgt>
                                        </p:tgtEl>
                                        <p:attrNameLst>
                                          <p:attrName>style.visibility</p:attrName>
                                        </p:attrNameLst>
                                      </p:cBhvr>
                                      <p:to>
                                        <p:strVal val="visible"/>
                                      </p:to>
                                    </p:set>
                                    <p:animEffect transition="in" filter="wipe(left)">
                                      <p:cBhvr>
                                        <p:cTn id="12" dur="500"/>
                                        <p:tgtEl>
                                          <p:spTgt spid="24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5"/>
          <p:cNvSpPr>
            <a:spLocks noGrp="1" noChangeArrowheads="1"/>
          </p:cNvSpPr>
          <p:nvPr>
            <p:ph type="sldNum" sz="quarter" idx="10"/>
          </p:nvPr>
        </p:nvSpPr>
        <p:spPr>
          <a:noFill/>
        </p:spPr>
        <p:txBody>
          <a:bodyPr/>
          <a:lstStyle/>
          <a:p>
            <a:r>
              <a:rPr lang="en-US" altLang="zh-CN" smtClean="0">
                <a:ea typeface="宋体" pitchFamily="2" charset="-122"/>
              </a:rPr>
              <a:t>11-</a:t>
            </a:r>
            <a:fld id="{12C42B5F-5244-4D3E-B701-573C7F6A3325}" type="slidenum">
              <a:rPr lang="en-US" altLang="zh-CN" smtClean="0">
                <a:ea typeface="宋体" pitchFamily="2" charset="-122"/>
              </a:rPr>
              <a:pPr/>
              <a:t>3</a:t>
            </a:fld>
            <a:endParaRPr lang="en-US" altLang="zh-CN" smtClean="0">
              <a:ea typeface="宋体" pitchFamily="2" charset="-122"/>
            </a:endParaRPr>
          </a:p>
        </p:txBody>
      </p:sp>
      <p:sp>
        <p:nvSpPr>
          <p:cNvPr id="6146"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The Accounting Issues</a:t>
            </a:r>
          </a:p>
        </p:txBody>
      </p:sp>
      <p:sp>
        <p:nvSpPr>
          <p:cNvPr id="6147" name="Rectangle 3"/>
          <p:cNvSpPr>
            <a:spLocks noGrp="1" noChangeArrowheads="1"/>
          </p:cNvSpPr>
          <p:nvPr>
            <p:ph idx="1"/>
          </p:nvPr>
        </p:nvSpPr>
        <p:spPr/>
        <p:txBody>
          <a:bodyPr/>
          <a:lstStyle/>
          <a:p>
            <a:pPr marL="457200" indent="-457200" eaLnBrk="1" hangingPunct="1"/>
            <a:r>
              <a:rPr lang="en-GB" sz="3200" smtClean="0"/>
              <a:t>Foreign currency transactions of a U.S. company denominated in other currencies must be restated to their U.S. dollar equivalents before they can be recorded in the U.S. company’s books and included in its financial statements.</a:t>
            </a:r>
          </a:p>
          <a:p>
            <a:pPr lvl="1" eaLnBrk="1" hangingPunct="1"/>
            <a:r>
              <a:rPr lang="en-GB" sz="2800" b="1" smtClean="0"/>
              <a:t>Translation</a:t>
            </a:r>
            <a:r>
              <a:rPr lang="en-GB" sz="2800" smtClean="0"/>
              <a:t>: The process of restating foreign currency transactions to their U.S. dollar equivalent values</a:t>
            </a:r>
            <a:r>
              <a:rPr lang="en-GB" sz="2400" smtClean="0"/>
              <a: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Effect transition="in" filter="wipe(left)">
                                      <p:cBhvr>
                                        <p:cTn id="7" dur="500"/>
                                        <p:tgtEl>
                                          <p:spTgt spid="61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5"/>
          <p:cNvSpPr>
            <a:spLocks noGrp="1" noChangeArrowheads="1"/>
          </p:cNvSpPr>
          <p:nvPr>
            <p:ph type="sldNum" sz="quarter" idx="10"/>
          </p:nvPr>
        </p:nvSpPr>
        <p:spPr>
          <a:noFill/>
        </p:spPr>
        <p:txBody>
          <a:bodyPr/>
          <a:lstStyle/>
          <a:p>
            <a:r>
              <a:rPr lang="en-US" altLang="zh-CN" smtClean="0">
                <a:ea typeface="宋体" pitchFamily="2" charset="-122"/>
              </a:rPr>
              <a:t>11-</a:t>
            </a:r>
            <a:fld id="{76A49557-DB59-4DFA-86CA-B50A4FB86418}" type="slidenum">
              <a:rPr lang="en-US" altLang="zh-CN" smtClean="0">
                <a:ea typeface="宋体" pitchFamily="2" charset="-122"/>
              </a:rPr>
              <a:pPr/>
              <a:t>30</a:t>
            </a:fld>
            <a:endParaRPr lang="en-US" altLang="zh-CN" smtClean="0">
              <a:ea typeface="宋体" pitchFamily="2" charset="-122"/>
            </a:endParaRPr>
          </a:p>
        </p:txBody>
      </p:sp>
      <p:sp>
        <p:nvSpPr>
          <p:cNvPr id="25602" name="Rectangle 2"/>
          <p:cNvSpPr>
            <a:spLocks noGrp="1" noChangeArrowheads="1"/>
          </p:cNvSpPr>
          <p:nvPr>
            <p:ph type="title"/>
          </p:nvPr>
        </p:nvSpPr>
        <p:spPr>
          <a:xfrm>
            <a:off x="1143000" y="0"/>
            <a:ext cx="8001000" cy="838200"/>
          </a:xfrm>
        </p:spPr>
        <p:txBody>
          <a:bodyPr/>
          <a:lstStyle/>
          <a:p>
            <a:pPr eaLnBrk="1" hangingPunct="1">
              <a:defRPr/>
            </a:pPr>
            <a:r>
              <a:rPr lang="en-GB" sz="2800" dirty="0" smtClean="0">
                <a:solidFill>
                  <a:schemeClr val="tx2">
                    <a:lumMod val="50000"/>
                  </a:schemeClr>
                </a:solidFill>
              </a:rPr>
              <a:t>Managing International Currency Risk with Foreign Currency Forward Exchange Financial Instruments</a:t>
            </a:r>
            <a:endParaRPr lang="en-US" sz="2800" dirty="0" smtClean="0">
              <a:solidFill>
                <a:schemeClr val="tx2">
                  <a:lumMod val="50000"/>
                </a:schemeClr>
              </a:solidFill>
            </a:endParaRPr>
          </a:p>
        </p:txBody>
      </p:sp>
      <p:sp>
        <p:nvSpPr>
          <p:cNvPr id="25603" name="Rectangle 3"/>
          <p:cNvSpPr>
            <a:spLocks noGrp="1" noChangeArrowheads="1"/>
          </p:cNvSpPr>
          <p:nvPr>
            <p:ph idx="1"/>
          </p:nvPr>
        </p:nvSpPr>
        <p:spPr/>
        <p:txBody>
          <a:bodyPr/>
          <a:lstStyle/>
          <a:p>
            <a:pPr marL="457200" indent="-457200" eaLnBrk="1" hangingPunct="1"/>
            <a:r>
              <a:rPr lang="en-GB" sz="3200" smtClean="0"/>
              <a:t>Characteristics of derivatives:</a:t>
            </a:r>
          </a:p>
          <a:p>
            <a:pPr lvl="1" eaLnBrk="1" hangingPunct="1"/>
            <a:r>
              <a:rPr lang="en-GB" sz="2800" smtClean="0"/>
              <a:t>The contract terms: </a:t>
            </a:r>
          </a:p>
          <a:p>
            <a:pPr marL="1371600" lvl="2" indent="-457200" eaLnBrk="1" hangingPunct="1"/>
            <a:r>
              <a:rPr lang="en-GB" sz="2400" smtClean="0"/>
              <a:t>Require or permit net settlement</a:t>
            </a:r>
          </a:p>
          <a:p>
            <a:pPr marL="1371600" lvl="2" indent="-457200" eaLnBrk="1" hangingPunct="1"/>
            <a:r>
              <a:rPr lang="en-GB" sz="2400" smtClean="0"/>
              <a:t>Provide for the delivery of an asset that puts the recipient in an economic position not substantially different from net settlement, or </a:t>
            </a:r>
          </a:p>
          <a:p>
            <a:pPr marL="1371600" lvl="2" indent="-457200" eaLnBrk="1" hangingPunct="1"/>
            <a:r>
              <a:rPr lang="en-GB" sz="2400" smtClean="0"/>
              <a:t>Allow for the contract to be readily settled net by a market or other mechanism outside the contract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5603">
                                            <p:txEl>
                                              <p:pRg st="1" end="1"/>
                                            </p:txEl>
                                          </p:spTgt>
                                        </p:tgtEl>
                                        <p:attrNameLst>
                                          <p:attrName>style.visibility</p:attrName>
                                        </p:attrNameLst>
                                      </p:cBhvr>
                                      <p:to>
                                        <p:strVal val="visible"/>
                                      </p:to>
                                    </p:set>
                                    <p:animEffect transition="in" filter="wipe(left)">
                                      <p:cBhvr>
                                        <p:cTn id="7" dur="500"/>
                                        <p:tgtEl>
                                          <p:spTgt spid="2560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5603">
                                            <p:txEl>
                                              <p:pRg st="2" end="2"/>
                                            </p:txEl>
                                          </p:spTgt>
                                        </p:tgtEl>
                                        <p:attrNameLst>
                                          <p:attrName>style.visibility</p:attrName>
                                        </p:attrNameLst>
                                      </p:cBhvr>
                                      <p:to>
                                        <p:strVal val="visible"/>
                                      </p:to>
                                    </p:set>
                                    <p:animEffect transition="in" filter="wipe(left)">
                                      <p:cBhvr>
                                        <p:cTn id="12" dur="500"/>
                                        <p:tgtEl>
                                          <p:spTgt spid="2560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5603">
                                            <p:txEl>
                                              <p:pRg st="3" end="3"/>
                                            </p:txEl>
                                          </p:spTgt>
                                        </p:tgtEl>
                                        <p:attrNameLst>
                                          <p:attrName>style.visibility</p:attrName>
                                        </p:attrNameLst>
                                      </p:cBhvr>
                                      <p:to>
                                        <p:strVal val="visible"/>
                                      </p:to>
                                    </p:set>
                                    <p:animEffect transition="in" filter="wipe(left)">
                                      <p:cBhvr>
                                        <p:cTn id="17" dur="500"/>
                                        <p:tgtEl>
                                          <p:spTgt spid="2560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5603">
                                            <p:txEl>
                                              <p:pRg st="4" end="4"/>
                                            </p:txEl>
                                          </p:spTgt>
                                        </p:tgtEl>
                                        <p:attrNameLst>
                                          <p:attrName>style.visibility</p:attrName>
                                        </p:attrNameLst>
                                      </p:cBhvr>
                                      <p:to>
                                        <p:strVal val="visible"/>
                                      </p:to>
                                    </p:set>
                                    <p:animEffect transition="in" filter="wipe(left)">
                                      <p:cBhvr>
                                        <p:cTn id="22" dur="500"/>
                                        <p:tgtEl>
                                          <p:spTgt spid="256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5"/>
          <p:cNvSpPr>
            <a:spLocks noGrp="1" noChangeArrowheads="1"/>
          </p:cNvSpPr>
          <p:nvPr>
            <p:ph type="sldNum" sz="quarter" idx="10"/>
          </p:nvPr>
        </p:nvSpPr>
        <p:spPr>
          <a:noFill/>
        </p:spPr>
        <p:txBody>
          <a:bodyPr/>
          <a:lstStyle/>
          <a:p>
            <a:r>
              <a:rPr lang="en-US" altLang="zh-CN" smtClean="0">
                <a:ea typeface="宋体" pitchFamily="2" charset="-122"/>
              </a:rPr>
              <a:t>11-</a:t>
            </a:r>
            <a:fld id="{D8DF772D-507B-4187-97B2-8D60D3EBE88A}" type="slidenum">
              <a:rPr lang="en-US" altLang="zh-CN" smtClean="0">
                <a:ea typeface="宋体" pitchFamily="2" charset="-122"/>
              </a:rPr>
              <a:pPr/>
              <a:t>31</a:t>
            </a:fld>
            <a:endParaRPr lang="en-US" altLang="zh-CN" smtClean="0">
              <a:ea typeface="宋体" pitchFamily="2" charset="-122"/>
            </a:endParaRPr>
          </a:p>
        </p:txBody>
      </p:sp>
      <p:sp>
        <p:nvSpPr>
          <p:cNvPr id="26626"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Derivatives Designated as Hedges</a:t>
            </a:r>
          </a:p>
        </p:txBody>
      </p:sp>
      <p:sp>
        <p:nvSpPr>
          <p:cNvPr id="26627" name="Rectangle 3"/>
          <p:cNvSpPr>
            <a:spLocks noGrp="1" noChangeArrowheads="1"/>
          </p:cNvSpPr>
          <p:nvPr>
            <p:ph idx="1"/>
          </p:nvPr>
        </p:nvSpPr>
        <p:spPr>
          <a:xfrm>
            <a:off x="457200" y="1066800"/>
            <a:ext cx="8534400" cy="4724400"/>
          </a:xfrm>
        </p:spPr>
        <p:txBody>
          <a:bodyPr/>
          <a:lstStyle/>
          <a:p>
            <a:pPr marL="457200" indent="-457200" eaLnBrk="1" hangingPunct="1"/>
            <a:r>
              <a:rPr lang="en-GB" sz="3200" smtClean="0"/>
              <a:t>Two criteria to be met for a derivative instrument to qualify as a hedging instrument:</a:t>
            </a:r>
          </a:p>
          <a:p>
            <a:pPr marL="971550" lvl="1" indent="-514350" eaLnBrk="1" hangingPunct="1">
              <a:buSzPct val="100000"/>
              <a:buFontTx/>
              <a:buAutoNum type="arabicPeriod"/>
            </a:pPr>
            <a:r>
              <a:rPr lang="en-GB" sz="2800" smtClean="0"/>
              <a:t>Sufficient documentation must be provided at the beginning of the hedge term to identify the objective and strategy of the hedge, the hedging instrument and the hedged item, and how the hedge’s effectiveness will be assessed on an ongoing basis.</a:t>
            </a:r>
            <a:endParaRPr lang="en-GB"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animEffect transition="in" filter="wipe(left)">
                                      <p:cBhvr>
                                        <p:cTn id="7" dur="500"/>
                                        <p:tgtEl>
                                          <p:spTgt spid="266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5"/>
          <p:cNvSpPr>
            <a:spLocks noGrp="1" noChangeArrowheads="1"/>
          </p:cNvSpPr>
          <p:nvPr>
            <p:ph type="sldNum" sz="quarter" idx="10"/>
          </p:nvPr>
        </p:nvSpPr>
        <p:spPr>
          <a:noFill/>
        </p:spPr>
        <p:txBody>
          <a:bodyPr/>
          <a:lstStyle/>
          <a:p>
            <a:r>
              <a:rPr lang="en-US" altLang="zh-CN" smtClean="0">
                <a:ea typeface="宋体" pitchFamily="2" charset="-122"/>
              </a:rPr>
              <a:t>11-</a:t>
            </a:r>
            <a:fld id="{CA363AA6-A0B6-489F-8F09-6371601AD41C}" type="slidenum">
              <a:rPr lang="en-US" altLang="zh-CN" smtClean="0">
                <a:ea typeface="宋体" pitchFamily="2" charset="-122"/>
              </a:rPr>
              <a:pPr/>
              <a:t>32</a:t>
            </a:fld>
            <a:endParaRPr lang="en-US" altLang="zh-CN" smtClean="0">
              <a:ea typeface="宋体" pitchFamily="2" charset="-122"/>
            </a:endParaRPr>
          </a:p>
        </p:txBody>
      </p:sp>
      <p:sp>
        <p:nvSpPr>
          <p:cNvPr id="26626"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Derivatives Designated as Hedges</a:t>
            </a:r>
          </a:p>
        </p:txBody>
      </p:sp>
      <p:sp>
        <p:nvSpPr>
          <p:cNvPr id="26627" name="Rectangle 3"/>
          <p:cNvSpPr>
            <a:spLocks noGrp="1" noChangeArrowheads="1"/>
          </p:cNvSpPr>
          <p:nvPr>
            <p:ph idx="1"/>
          </p:nvPr>
        </p:nvSpPr>
        <p:spPr/>
        <p:txBody>
          <a:bodyPr/>
          <a:lstStyle/>
          <a:p>
            <a:pPr marL="457200" indent="-457200" eaLnBrk="1" hangingPunct="1"/>
            <a:r>
              <a:rPr lang="en-GB" sz="3200" smtClean="0"/>
              <a:t>Two criteria to be met for a derivative instrument to qualify as a hedging instrument:</a:t>
            </a:r>
          </a:p>
          <a:p>
            <a:pPr marL="971550" lvl="1" indent="-514350" eaLnBrk="1" hangingPunct="1">
              <a:buSzPct val="100000"/>
              <a:buFont typeface="Calibri" pitchFamily="34" charset="0"/>
              <a:buAutoNum type="arabicPeriod" startAt="2"/>
            </a:pPr>
            <a:r>
              <a:rPr lang="en-GB" sz="2800" smtClean="0"/>
              <a:t>The hedge must be highly effective throughout its term</a:t>
            </a:r>
          </a:p>
          <a:p>
            <a:pPr marL="1371600" lvl="2" indent="-457200" eaLnBrk="1" hangingPunct="1"/>
            <a:r>
              <a:rPr lang="en-GB" sz="2400" smtClean="0"/>
              <a:t>Effectiveness is measured by evaluating the hedging instrument’s ability to generate changes in fair value that offset the changes in value of the hedged item.</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animEffect transition="in" filter="wipe(left)">
                                      <p:cBhvr>
                                        <p:cTn id="7" dur="500"/>
                                        <p:tgtEl>
                                          <p:spTgt spid="2662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6627">
                                            <p:txEl>
                                              <p:pRg st="2" end="2"/>
                                            </p:txEl>
                                          </p:spTgt>
                                        </p:tgtEl>
                                        <p:attrNameLst>
                                          <p:attrName>style.visibility</p:attrName>
                                        </p:attrNameLst>
                                      </p:cBhvr>
                                      <p:to>
                                        <p:strVal val="visible"/>
                                      </p:to>
                                    </p:set>
                                    <p:animEffect transition="in" filter="wipe(left)">
                                      <p:cBhvr>
                                        <p:cTn id="12" dur="500"/>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5"/>
          <p:cNvSpPr>
            <a:spLocks noGrp="1" noChangeArrowheads="1"/>
          </p:cNvSpPr>
          <p:nvPr>
            <p:ph type="sldNum" sz="quarter" idx="10"/>
          </p:nvPr>
        </p:nvSpPr>
        <p:spPr>
          <a:noFill/>
        </p:spPr>
        <p:txBody>
          <a:bodyPr/>
          <a:lstStyle/>
          <a:p>
            <a:r>
              <a:rPr lang="en-US" altLang="zh-CN" smtClean="0">
                <a:ea typeface="宋体" pitchFamily="2" charset="-122"/>
              </a:rPr>
              <a:t>11-</a:t>
            </a:r>
            <a:fld id="{12A8068C-CB03-4C70-9F41-2F7F4CF5358A}" type="slidenum">
              <a:rPr lang="en-US" altLang="zh-CN" smtClean="0">
                <a:ea typeface="宋体" pitchFamily="2" charset="-122"/>
              </a:rPr>
              <a:pPr/>
              <a:t>33</a:t>
            </a:fld>
            <a:endParaRPr lang="en-US" altLang="zh-CN" smtClean="0">
              <a:ea typeface="宋体" pitchFamily="2" charset="-122"/>
            </a:endParaRPr>
          </a:p>
        </p:txBody>
      </p:sp>
      <p:sp>
        <p:nvSpPr>
          <p:cNvPr id="28674"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Derivatives Designated as Hedges</a:t>
            </a:r>
          </a:p>
        </p:txBody>
      </p:sp>
      <p:sp>
        <p:nvSpPr>
          <p:cNvPr id="28675" name="Rectangle 3"/>
          <p:cNvSpPr>
            <a:spLocks noGrp="1" noChangeArrowheads="1"/>
          </p:cNvSpPr>
          <p:nvPr>
            <p:ph idx="1"/>
          </p:nvPr>
        </p:nvSpPr>
        <p:spPr/>
        <p:txBody>
          <a:bodyPr/>
          <a:lstStyle/>
          <a:p>
            <a:pPr marL="457200" indent="-457200" eaLnBrk="1" hangingPunct="1">
              <a:lnSpc>
                <a:spcPct val="90000"/>
              </a:lnSpc>
              <a:defRPr/>
            </a:pPr>
            <a:r>
              <a:rPr lang="en-GB" sz="3200" dirty="0" smtClean="0"/>
              <a:t>Fair value hedges are designated to hedge the exposure to potential changes in the fair value of: </a:t>
            </a:r>
          </a:p>
          <a:p>
            <a:pPr marL="971550" lvl="1" indent="-514350" eaLnBrk="1" hangingPunct="1">
              <a:lnSpc>
                <a:spcPct val="90000"/>
              </a:lnSpc>
              <a:buSzPct val="100000"/>
              <a:buFontTx/>
              <a:buAutoNum type="alphaLcParenR"/>
              <a:defRPr/>
            </a:pPr>
            <a:r>
              <a:rPr lang="en-GB" sz="2800" dirty="0" smtClean="0"/>
              <a:t>a recognized asset or liability such as available-for-sale investments, or </a:t>
            </a:r>
          </a:p>
          <a:p>
            <a:pPr marL="971550" lvl="1" indent="-514350" eaLnBrk="1" hangingPunct="1">
              <a:lnSpc>
                <a:spcPct val="90000"/>
              </a:lnSpc>
              <a:buSzPct val="100000"/>
              <a:buFontTx/>
              <a:buAutoNum type="alphaLcParenR"/>
              <a:defRPr/>
            </a:pPr>
            <a:r>
              <a:rPr lang="en-GB" sz="2800" dirty="0" smtClean="0"/>
              <a:t>an unrecognized firm commitment for which a binding agreement exists.</a:t>
            </a:r>
          </a:p>
          <a:p>
            <a:pPr marL="457200" indent="-452438" eaLnBrk="1" hangingPunct="1">
              <a:lnSpc>
                <a:spcPct val="90000"/>
              </a:lnSpc>
              <a:defRPr/>
            </a:pPr>
            <a:r>
              <a:rPr lang="en-GB" sz="3200" dirty="0" smtClean="0"/>
              <a:t>The net gains and losses on the hedged asset or liability and the hedging instrument are recognized in current earnings on the income statement.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8675">
                                            <p:txEl>
                                              <p:pRg st="1" end="1"/>
                                            </p:txEl>
                                          </p:spTgt>
                                        </p:tgtEl>
                                        <p:attrNameLst>
                                          <p:attrName>style.visibility</p:attrName>
                                        </p:attrNameLst>
                                      </p:cBhvr>
                                      <p:to>
                                        <p:strVal val="visible"/>
                                      </p:to>
                                    </p:set>
                                    <p:animEffect transition="in" filter="wipe(left)">
                                      <p:cBhvr>
                                        <p:cTn id="7" dur="500"/>
                                        <p:tgtEl>
                                          <p:spTgt spid="2867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8675">
                                            <p:txEl>
                                              <p:pRg st="2" end="2"/>
                                            </p:txEl>
                                          </p:spTgt>
                                        </p:tgtEl>
                                        <p:attrNameLst>
                                          <p:attrName>style.visibility</p:attrName>
                                        </p:attrNameLst>
                                      </p:cBhvr>
                                      <p:to>
                                        <p:strVal val="visible"/>
                                      </p:to>
                                    </p:set>
                                    <p:animEffect transition="in" filter="wipe(left)">
                                      <p:cBhvr>
                                        <p:cTn id="12" dur="500"/>
                                        <p:tgtEl>
                                          <p:spTgt spid="2867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8675">
                                            <p:txEl>
                                              <p:pRg st="3" end="3"/>
                                            </p:txEl>
                                          </p:spTgt>
                                        </p:tgtEl>
                                        <p:attrNameLst>
                                          <p:attrName>style.visibility</p:attrName>
                                        </p:attrNameLst>
                                      </p:cBhvr>
                                      <p:to>
                                        <p:strVal val="visible"/>
                                      </p:to>
                                    </p:set>
                                    <p:animEffect transition="in" filter="wipe(left)">
                                      <p:cBhvr>
                                        <p:cTn id="17" dur="500"/>
                                        <p:tgtEl>
                                          <p:spTgt spid="286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5"/>
          <p:cNvSpPr>
            <a:spLocks noGrp="1" noChangeArrowheads="1"/>
          </p:cNvSpPr>
          <p:nvPr>
            <p:ph type="sldNum" sz="quarter" idx="10"/>
          </p:nvPr>
        </p:nvSpPr>
        <p:spPr>
          <a:noFill/>
        </p:spPr>
        <p:txBody>
          <a:bodyPr/>
          <a:lstStyle/>
          <a:p>
            <a:r>
              <a:rPr lang="en-US" altLang="zh-CN" smtClean="0">
                <a:ea typeface="宋体" pitchFamily="2" charset="-122"/>
              </a:rPr>
              <a:t>11-</a:t>
            </a:r>
            <a:fld id="{EF3AEE10-1390-4C76-AC86-7D895DC4E0F4}" type="slidenum">
              <a:rPr lang="en-US" altLang="zh-CN" smtClean="0">
                <a:ea typeface="宋体" pitchFamily="2" charset="-122"/>
              </a:rPr>
              <a:pPr/>
              <a:t>34</a:t>
            </a:fld>
            <a:endParaRPr lang="en-US" altLang="zh-CN" smtClean="0">
              <a:ea typeface="宋体" pitchFamily="2" charset="-122"/>
            </a:endParaRPr>
          </a:p>
        </p:txBody>
      </p:sp>
      <p:sp>
        <p:nvSpPr>
          <p:cNvPr id="29698"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Derivatives Designated as Hedges</a:t>
            </a:r>
          </a:p>
        </p:txBody>
      </p:sp>
      <p:sp>
        <p:nvSpPr>
          <p:cNvPr id="29699" name="Rectangle 3"/>
          <p:cNvSpPr>
            <a:spLocks noGrp="1" noChangeArrowheads="1"/>
          </p:cNvSpPr>
          <p:nvPr>
            <p:ph idx="1"/>
          </p:nvPr>
        </p:nvSpPr>
        <p:spPr>
          <a:xfrm>
            <a:off x="457200" y="1066800"/>
            <a:ext cx="8534400" cy="4267200"/>
          </a:xfrm>
        </p:spPr>
        <p:txBody>
          <a:bodyPr/>
          <a:lstStyle/>
          <a:p>
            <a:pPr marL="457200" indent="-457200" eaLnBrk="1" hangingPunct="1"/>
            <a:r>
              <a:rPr lang="en-GB" sz="3200" smtClean="0"/>
              <a:t>Cash flow hedges</a:t>
            </a:r>
          </a:p>
          <a:p>
            <a:pPr marL="908050" lvl="1" eaLnBrk="1" hangingPunct="1"/>
            <a:r>
              <a:rPr lang="en-GB" sz="2800" smtClean="0"/>
              <a:t>Designated to hedge the exposure to potential changes in the anticipated cash flows, either into or out of the company, for </a:t>
            </a:r>
          </a:p>
          <a:p>
            <a:pPr lvl="2" eaLnBrk="1" hangingPunct="1"/>
            <a:r>
              <a:rPr lang="en-GB" sz="2400" smtClean="0"/>
              <a:t>a recognized asset or liability such as future interest payments on variable-interest debt, or </a:t>
            </a:r>
          </a:p>
          <a:p>
            <a:pPr lvl="2" eaLnBrk="1" hangingPunct="1"/>
            <a:r>
              <a:rPr lang="en-GB" sz="2400" smtClean="0"/>
              <a:t>a forecasted cash transaction such as a forecasted purchase or sale.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animEffect transition="in" filter="wipe(left)">
                                      <p:cBhvr>
                                        <p:cTn id="7" dur="500"/>
                                        <p:tgtEl>
                                          <p:spTgt spid="296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9699">
                                            <p:txEl>
                                              <p:pRg st="2" end="2"/>
                                            </p:txEl>
                                          </p:spTgt>
                                        </p:tgtEl>
                                        <p:attrNameLst>
                                          <p:attrName>style.visibility</p:attrName>
                                        </p:attrNameLst>
                                      </p:cBhvr>
                                      <p:to>
                                        <p:strVal val="visible"/>
                                      </p:to>
                                    </p:set>
                                    <p:animEffect transition="in" filter="wipe(left)">
                                      <p:cBhvr>
                                        <p:cTn id="12" dur="500"/>
                                        <p:tgtEl>
                                          <p:spTgt spid="296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9699">
                                            <p:txEl>
                                              <p:pRg st="3" end="3"/>
                                            </p:txEl>
                                          </p:spTgt>
                                        </p:tgtEl>
                                        <p:attrNameLst>
                                          <p:attrName>style.visibility</p:attrName>
                                        </p:attrNameLst>
                                      </p:cBhvr>
                                      <p:to>
                                        <p:strVal val="visible"/>
                                      </p:to>
                                    </p:set>
                                    <p:animEffect transition="in" filter="wipe(left)">
                                      <p:cBhvr>
                                        <p:cTn id="17" dur="5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5"/>
          <p:cNvSpPr>
            <a:spLocks noGrp="1" noChangeArrowheads="1"/>
          </p:cNvSpPr>
          <p:nvPr>
            <p:ph type="sldNum" sz="quarter" idx="10"/>
          </p:nvPr>
        </p:nvSpPr>
        <p:spPr>
          <a:noFill/>
        </p:spPr>
        <p:txBody>
          <a:bodyPr/>
          <a:lstStyle/>
          <a:p>
            <a:r>
              <a:rPr lang="en-US" altLang="zh-CN" smtClean="0">
                <a:ea typeface="宋体" pitchFamily="2" charset="-122"/>
              </a:rPr>
              <a:t>11-</a:t>
            </a:r>
            <a:fld id="{C63EFDA9-6153-4CCD-8051-6B57A3F4B00A}" type="slidenum">
              <a:rPr lang="en-US" altLang="zh-CN" smtClean="0">
                <a:ea typeface="宋体" pitchFamily="2" charset="-122"/>
              </a:rPr>
              <a:pPr/>
              <a:t>35</a:t>
            </a:fld>
            <a:endParaRPr lang="en-US" altLang="zh-CN" smtClean="0">
              <a:ea typeface="宋体" pitchFamily="2" charset="-122"/>
            </a:endParaRPr>
          </a:p>
        </p:txBody>
      </p:sp>
      <p:sp>
        <p:nvSpPr>
          <p:cNvPr id="29698"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Derivatives Designated as Hedges</a:t>
            </a:r>
          </a:p>
        </p:txBody>
      </p:sp>
      <p:sp>
        <p:nvSpPr>
          <p:cNvPr id="29699" name="Rectangle 3"/>
          <p:cNvSpPr>
            <a:spLocks noGrp="1" noChangeArrowheads="1"/>
          </p:cNvSpPr>
          <p:nvPr>
            <p:ph idx="1"/>
          </p:nvPr>
        </p:nvSpPr>
        <p:spPr>
          <a:xfrm>
            <a:off x="457200" y="1066800"/>
            <a:ext cx="8534400" cy="4572000"/>
          </a:xfrm>
        </p:spPr>
        <p:txBody>
          <a:bodyPr/>
          <a:lstStyle/>
          <a:p>
            <a:pPr marL="457200" indent="-457200" eaLnBrk="1" hangingPunct="1"/>
            <a:r>
              <a:rPr lang="en-GB" sz="3200" smtClean="0"/>
              <a:t>Cash flow hedges</a:t>
            </a:r>
          </a:p>
          <a:p>
            <a:pPr lvl="1" eaLnBrk="1" hangingPunct="1"/>
            <a:r>
              <a:rPr lang="en-GB" sz="2800" smtClean="0"/>
              <a:t>Changes in the fair market value are separated into an effective portion and an ineffective portion</a:t>
            </a:r>
          </a:p>
          <a:p>
            <a:pPr marL="1371600" lvl="2" indent="-457200" eaLnBrk="1" hangingPunct="1"/>
            <a:r>
              <a:rPr lang="en-GB" sz="2400" smtClean="0"/>
              <a:t>The net gain or loss on the effective portion of the hedging instrument should be reported in other comprehensive income</a:t>
            </a:r>
          </a:p>
          <a:p>
            <a:pPr marL="1371600" lvl="2" indent="-457200" eaLnBrk="1" hangingPunct="1"/>
            <a:r>
              <a:rPr lang="en-GB" sz="2400" smtClean="0"/>
              <a:t>The gain or loss on the ineffective portion is reported in current earnings on the income statement.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animEffect transition="in" filter="wipe(left)">
                                      <p:cBhvr>
                                        <p:cTn id="7" dur="500"/>
                                        <p:tgtEl>
                                          <p:spTgt spid="296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9699">
                                            <p:txEl>
                                              <p:pRg st="2" end="2"/>
                                            </p:txEl>
                                          </p:spTgt>
                                        </p:tgtEl>
                                        <p:attrNameLst>
                                          <p:attrName>style.visibility</p:attrName>
                                        </p:attrNameLst>
                                      </p:cBhvr>
                                      <p:to>
                                        <p:strVal val="visible"/>
                                      </p:to>
                                    </p:set>
                                    <p:animEffect transition="in" filter="wipe(left)">
                                      <p:cBhvr>
                                        <p:cTn id="12" dur="500"/>
                                        <p:tgtEl>
                                          <p:spTgt spid="296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9699">
                                            <p:txEl>
                                              <p:pRg st="3" end="3"/>
                                            </p:txEl>
                                          </p:spTgt>
                                        </p:tgtEl>
                                        <p:attrNameLst>
                                          <p:attrName>style.visibility</p:attrName>
                                        </p:attrNameLst>
                                      </p:cBhvr>
                                      <p:to>
                                        <p:strVal val="visible"/>
                                      </p:to>
                                    </p:set>
                                    <p:animEffect transition="in" filter="wipe(left)">
                                      <p:cBhvr>
                                        <p:cTn id="17" dur="5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5"/>
          <p:cNvSpPr>
            <a:spLocks noGrp="1" noChangeArrowheads="1"/>
          </p:cNvSpPr>
          <p:nvPr>
            <p:ph type="sldNum" sz="quarter" idx="10"/>
          </p:nvPr>
        </p:nvSpPr>
        <p:spPr>
          <a:noFill/>
        </p:spPr>
        <p:txBody>
          <a:bodyPr/>
          <a:lstStyle/>
          <a:p>
            <a:r>
              <a:rPr lang="en-US" altLang="zh-CN" smtClean="0">
                <a:ea typeface="宋体" pitchFamily="2" charset="-122"/>
              </a:rPr>
              <a:t>11-</a:t>
            </a:r>
            <a:fld id="{5E14DBBF-3DE1-4EB4-A64F-9364FEB9C79C}" type="slidenum">
              <a:rPr lang="en-US" altLang="zh-CN" smtClean="0">
                <a:ea typeface="宋体" pitchFamily="2" charset="-122"/>
              </a:rPr>
              <a:pPr/>
              <a:t>36</a:t>
            </a:fld>
            <a:endParaRPr lang="en-US" altLang="zh-CN" smtClean="0">
              <a:ea typeface="宋体" pitchFamily="2" charset="-122"/>
            </a:endParaRPr>
          </a:p>
        </p:txBody>
      </p:sp>
      <p:sp>
        <p:nvSpPr>
          <p:cNvPr id="31746"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Derivatives Designated as Hedges</a:t>
            </a:r>
          </a:p>
        </p:txBody>
      </p:sp>
      <p:sp>
        <p:nvSpPr>
          <p:cNvPr id="31747" name="Rectangle 3"/>
          <p:cNvSpPr>
            <a:spLocks noGrp="1" noChangeArrowheads="1"/>
          </p:cNvSpPr>
          <p:nvPr>
            <p:ph idx="1"/>
          </p:nvPr>
        </p:nvSpPr>
        <p:spPr/>
        <p:txBody>
          <a:bodyPr/>
          <a:lstStyle/>
          <a:p>
            <a:pPr marL="457200" indent="-457200" eaLnBrk="1" hangingPunct="1"/>
            <a:r>
              <a:rPr lang="en-GB" sz="3200" smtClean="0"/>
              <a:t>Foreign currency hedges are hedges in which the hedged item is denominated in a foreign currency</a:t>
            </a:r>
          </a:p>
          <a:p>
            <a:pPr marL="854075" lvl="1" indent="-396875" eaLnBrk="1" hangingPunct="1"/>
            <a:r>
              <a:rPr lang="en-GB" sz="2800" smtClean="0"/>
              <a:t>A fair value hedge of a firm commitment to enter into a foreign currency transaction</a:t>
            </a:r>
          </a:p>
          <a:p>
            <a:pPr marL="854075" lvl="1" indent="-396875" eaLnBrk="1" hangingPunct="1"/>
            <a:r>
              <a:rPr lang="en-GB" sz="2800" smtClean="0"/>
              <a:t>A cash flow hedge of a forecasted foreign currency transaction</a:t>
            </a:r>
          </a:p>
          <a:p>
            <a:pPr marL="854075" lvl="1" indent="-396875" eaLnBrk="1" hangingPunct="1"/>
            <a:r>
              <a:rPr lang="en-GB" sz="2800" smtClean="0"/>
              <a:t>A hedge of a net investment in a foreign operation.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animEffect transition="in" filter="wipe(left)">
                                      <p:cBhvr>
                                        <p:cTn id="7" dur="500"/>
                                        <p:tgtEl>
                                          <p:spTgt spid="317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1747">
                                            <p:txEl>
                                              <p:pRg st="2" end="2"/>
                                            </p:txEl>
                                          </p:spTgt>
                                        </p:tgtEl>
                                        <p:attrNameLst>
                                          <p:attrName>style.visibility</p:attrName>
                                        </p:attrNameLst>
                                      </p:cBhvr>
                                      <p:to>
                                        <p:strVal val="visible"/>
                                      </p:to>
                                    </p:set>
                                    <p:animEffect transition="in" filter="wipe(left)">
                                      <p:cBhvr>
                                        <p:cTn id="12" dur="500"/>
                                        <p:tgtEl>
                                          <p:spTgt spid="317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1747">
                                            <p:txEl>
                                              <p:pRg st="3" end="3"/>
                                            </p:txEl>
                                          </p:spTgt>
                                        </p:tgtEl>
                                        <p:attrNameLst>
                                          <p:attrName>style.visibility</p:attrName>
                                        </p:attrNameLst>
                                      </p:cBhvr>
                                      <p:to>
                                        <p:strVal val="visible"/>
                                      </p:to>
                                    </p:set>
                                    <p:animEffect transition="in" filter="wipe(left)">
                                      <p:cBhvr>
                                        <p:cTn id="17" dur="500"/>
                                        <p:tgtEl>
                                          <p:spTgt spid="317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5"/>
          <p:cNvSpPr>
            <a:spLocks noGrp="1" noChangeArrowheads="1"/>
          </p:cNvSpPr>
          <p:nvPr>
            <p:ph type="sldNum" sz="quarter" idx="10"/>
          </p:nvPr>
        </p:nvSpPr>
        <p:spPr>
          <a:noFill/>
        </p:spPr>
        <p:txBody>
          <a:bodyPr/>
          <a:lstStyle/>
          <a:p>
            <a:r>
              <a:rPr lang="en-US" altLang="zh-CN" smtClean="0">
                <a:ea typeface="宋体" pitchFamily="2" charset="-122"/>
              </a:rPr>
              <a:t>11-</a:t>
            </a:r>
            <a:fld id="{AD4E9F0F-56B8-49FD-A1C3-A8623A613AB0}" type="slidenum">
              <a:rPr lang="en-US" altLang="zh-CN" smtClean="0">
                <a:ea typeface="宋体" pitchFamily="2" charset="-122"/>
              </a:rPr>
              <a:pPr/>
              <a:t>37</a:t>
            </a:fld>
            <a:endParaRPr lang="en-US" altLang="zh-CN" smtClean="0">
              <a:ea typeface="宋体" pitchFamily="2" charset="-122"/>
            </a:endParaRPr>
          </a:p>
        </p:txBody>
      </p:sp>
      <p:sp>
        <p:nvSpPr>
          <p:cNvPr id="32770"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Forward Exchange Contracts</a:t>
            </a:r>
            <a:endParaRPr lang="en-US" dirty="0" smtClean="0">
              <a:solidFill>
                <a:schemeClr val="tx2">
                  <a:lumMod val="50000"/>
                </a:schemeClr>
              </a:solidFill>
            </a:endParaRPr>
          </a:p>
        </p:txBody>
      </p:sp>
      <p:sp>
        <p:nvSpPr>
          <p:cNvPr id="32771" name="Rectangle 3"/>
          <p:cNvSpPr>
            <a:spLocks noGrp="1" noChangeArrowheads="1"/>
          </p:cNvSpPr>
          <p:nvPr>
            <p:ph idx="1"/>
          </p:nvPr>
        </p:nvSpPr>
        <p:spPr/>
        <p:txBody>
          <a:bodyPr/>
          <a:lstStyle/>
          <a:p>
            <a:pPr marL="457200" indent="-457200" eaLnBrk="1" hangingPunct="1"/>
            <a:r>
              <a:rPr lang="en-GB" sz="3200" smtClean="0"/>
              <a:t>Forward Exchange Contracts</a:t>
            </a:r>
          </a:p>
          <a:p>
            <a:pPr marL="971550" lvl="1" indent="-514350" eaLnBrk="1" hangingPunct="1"/>
            <a:r>
              <a:rPr lang="en-GB" sz="2800" smtClean="0"/>
              <a:t>Contracted through a dealer, usually a bank</a:t>
            </a:r>
          </a:p>
          <a:p>
            <a:pPr marL="971550" lvl="1" indent="-514350" eaLnBrk="1" hangingPunct="1"/>
            <a:r>
              <a:rPr lang="en-GB" sz="2800" smtClean="0"/>
              <a:t>Possibly customized to meet contracting company’s terms and needs</a:t>
            </a:r>
          </a:p>
          <a:p>
            <a:pPr marL="971550" lvl="1" indent="-514350" eaLnBrk="1" hangingPunct="1"/>
            <a:r>
              <a:rPr lang="en-GB" sz="2800" smtClean="0"/>
              <a:t>Typically no margin deposit required</a:t>
            </a:r>
          </a:p>
          <a:p>
            <a:pPr marL="971550" lvl="1" indent="-514350" eaLnBrk="1" hangingPunct="1"/>
            <a:r>
              <a:rPr lang="en-GB" sz="2800" smtClean="0"/>
              <a:t>Must be completed either with the underlying’s future delivery or net cash settlement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2771">
                                            <p:txEl>
                                              <p:pRg st="1" end="1"/>
                                            </p:txEl>
                                          </p:spTgt>
                                        </p:tgtEl>
                                        <p:attrNameLst>
                                          <p:attrName>style.visibility</p:attrName>
                                        </p:attrNameLst>
                                      </p:cBhvr>
                                      <p:to>
                                        <p:strVal val="visible"/>
                                      </p:to>
                                    </p:set>
                                    <p:animEffect transition="in" filter="wipe(left)">
                                      <p:cBhvr>
                                        <p:cTn id="7" dur="500"/>
                                        <p:tgtEl>
                                          <p:spTgt spid="327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2771">
                                            <p:txEl>
                                              <p:pRg st="2" end="2"/>
                                            </p:txEl>
                                          </p:spTgt>
                                        </p:tgtEl>
                                        <p:attrNameLst>
                                          <p:attrName>style.visibility</p:attrName>
                                        </p:attrNameLst>
                                      </p:cBhvr>
                                      <p:to>
                                        <p:strVal val="visible"/>
                                      </p:to>
                                    </p:set>
                                    <p:animEffect transition="in" filter="wipe(left)">
                                      <p:cBhvr>
                                        <p:cTn id="12" dur="500"/>
                                        <p:tgtEl>
                                          <p:spTgt spid="327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2771">
                                            <p:txEl>
                                              <p:pRg st="3" end="3"/>
                                            </p:txEl>
                                          </p:spTgt>
                                        </p:tgtEl>
                                        <p:attrNameLst>
                                          <p:attrName>style.visibility</p:attrName>
                                        </p:attrNameLst>
                                      </p:cBhvr>
                                      <p:to>
                                        <p:strVal val="visible"/>
                                      </p:to>
                                    </p:set>
                                    <p:animEffect transition="in" filter="wipe(left)">
                                      <p:cBhvr>
                                        <p:cTn id="17" dur="500"/>
                                        <p:tgtEl>
                                          <p:spTgt spid="3277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2771">
                                            <p:txEl>
                                              <p:pRg st="4" end="4"/>
                                            </p:txEl>
                                          </p:spTgt>
                                        </p:tgtEl>
                                        <p:attrNameLst>
                                          <p:attrName>style.visibility</p:attrName>
                                        </p:attrNameLst>
                                      </p:cBhvr>
                                      <p:to>
                                        <p:strVal val="visible"/>
                                      </p:to>
                                    </p:set>
                                    <p:animEffect transition="in" filter="wipe(left)">
                                      <p:cBhvr>
                                        <p:cTn id="22" dur="500"/>
                                        <p:tgtEl>
                                          <p:spTgt spid="327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5"/>
          <p:cNvSpPr>
            <a:spLocks noGrp="1" noChangeArrowheads="1"/>
          </p:cNvSpPr>
          <p:nvPr>
            <p:ph type="sldNum" sz="quarter" idx="10"/>
          </p:nvPr>
        </p:nvSpPr>
        <p:spPr>
          <a:noFill/>
        </p:spPr>
        <p:txBody>
          <a:bodyPr/>
          <a:lstStyle/>
          <a:p>
            <a:r>
              <a:rPr lang="en-US" altLang="zh-CN" smtClean="0">
                <a:ea typeface="宋体" pitchFamily="2" charset="-122"/>
              </a:rPr>
              <a:t>11-</a:t>
            </a:r>
            <a:fld id="{25846CC3-6A07-400D-922D-BFAE6E3E6E78}" type="slidenum">
              <a:rPr lang="en-US" altLang="zh-CN" smtClean="0">
                <a:ea typeface="宋体" pitchFamily="2" charset="-122"/>
              </a:rPr>
              <a:pPr/>
              <a:t>38</a:t>
            </a:fld>
            <a:endParaRPr lang="en-US" altLang="zh-CN" smtClean="0">
              <a:ea typeface="宋体" pitchFamily="2" charset="-122"/>
            </a:endParaRPr>
          </a:p>
        </p:txBody>
      </p:sp>
      <p:sp>
        <p:nvSpPr>
          <p:cNvPr id="33794"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Forward Exchange Contracts</a:t>
            </a:r>
            <a:endParaRPr lang="en-US" dirty="0" smtClean="0">
              <a:solidFill>
                <a:schemeClr val="tx2">
                  <a:lumMod val="50000"/>
                </a:schemeClr>
              </a:solidFill>
            </a:endParaRPr>
          </a:p>
        </p:txBody>
      </p:sp>
      <p:sp>
        <p:nvSpPr>
          <p:cNvPr id="33795" name="Rectangle 3"/>
          <p:cNvSpPr>
            <a:spLocks noGrp="1" noChangeArrowheads="1"/>
          </p:cNvSpPr>
          <p:nvPr>
            <p:ph idx="1"/>
          </p:nvPr>
        </p:nvSpPr>
        <p:spPr/>
        <p:txBody>
          <a:bodyPr/>
          <a:lstStyle/>
          <a:p>
            <a:pPr marL="457200" indent="-457200" eaLnBrk="1" hangingPunct="1"/>
            <a:r>
              <a:rPr lang="en-GB" sz="3200" smtClean="0"/>
              <a:t>FASB 133 establishes a basic rule of fair value for accounting for forward exchange contracts</a:t>
            </a:r>
          </a:p>
          <a:p>
            <a:pPr lvl="1" eaLnBrk="1" hangingPunct="1"/>
            <a:r>
              <a:rPr lang="en-GB" sz="2800" smtClean="0"/>
              <a:t>Changes in the fair value are recognized in the accounts, but the specific accounting for the change depends on the purpose of the hedge</a:t>
            </a:r>
          </a:p>
          <a:p>
            <a:pPr lvl="1" eaLnBrk="1" hangingPunct="1"/>
            <a:r>
              <a:rPr lang="en-GB" sz="2800" smtClean="0"/>
              <a:t>For forward exchange contracts, the basic rule is to use the forward exchange rate to value the forward contract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animEffect transition="in" filter="wipe(left)">
                                      <p:cBhvr>
                                        <p:cTn id="7" dur="500"/>
                                        <p:tgtEl>
                                          <p:spTgt spid="3379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3795">
                                            <p:txEl>
                                              <p:pRg st="2" end="2"/>
                                            </p:txEl>
                                          </p:spTgt>
                                        </p:tgtEl>
                                        <p:attrNameLst>
                                          <p:attrName>style.visibility</p:attrName>
                                        </p:attrNameLst>
                                      </p:cBhvr>
                                      <p:to>
                                        <p:strVal val="visible"/>
                                      </p:to>
                                    </p:set>
                                    <p:animEffect transition="in" filter="wipe(left)">
                                      <p:cBhvr>
                                        <p:cTn id="12" dur="500"/>
                                        <p:tgtEl>
                                          <p:spTgt spid="337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5"/>
          <p:cNvSpPr>
            <a:spLocks noGrp="1" noChangeArrowheads="1"/>
          </p:cNvSpPr>
          <p:nvPr>
            <p:ph type="sldNum" sz="quarter" idx="10"/>
          </p:nvPr>
        </p:nvSpPr>
        <p:spPr>
          <a:noFill/>
        </p:spPr>
        <p:txBody>
          <a:bodyPr/>
          <a:lstStyle/>
          <a:p>
            <a:r>
              <a:rPr lang="en-US" altLang="zh-CN" smtClean="0">
                <a:ea typeface="宋体" pitchFamily="2" charset="-122"/>
              </a:rPr>
              <a:t>11-</a:t>
            </a:r>
            <a:fld id="{75D195BC-8647-4ED5-BA45-0F9BA839F495}" type="slidenum">
              <a:rPr lang="en-US" altLang="zh-CN" smtClean="0">
                <a:ea typeface="宋体" pitchFamily="2" charset="-122"/>
              </a:rPr>
              <a:pPr/>
              <a:t>39</a:t>
            </a:fld>
            <a:endParaRPr lang="en-US" altLang="zh-CN" smtClean="0">
              <a:ea typeface="宋体" pitchFamily="2" charset="-122"/>
            </a:endParaRPr>
          </a:p>
        </p:txBody>
      </p:sp>
      <p:sp>
        <p:nvSpPr>
          <p:cNvPr id="5" name="Title 4"/>
          <p:cNvSpPr>
            <a:spLocks noGrp="1"/>
          </p:cNvSpPr>
          <p:nvPr>
            <p:ph type="title"/>
          </p:nvPr>
        </p:nvSpPr>
        <p:spPr/>
        <p:txBody>
          <a:bodyPr/>
          <a:lstStyle/>
          <a:p>
            <a:pPr eaLnBrk="1" hangingPunct="1">
              <a:defRPr/>
            </a:pPr>
            <a:r>
              <a:rPr lang="en-US" i="1" dirty="0" smtClean="0">
                <a:solidFill>
                  <a:schemeClr val="tx2">
                    <a:lumMod val="50000"/>
                  </a:schemeClr>
                </a:solidFill>
              </a:rPr>
              <a:t>Case 1</a:t>
            </a:r>
            <a:r>
              <a:rPr lang="en-US" dirty="0" smtClean="0">
                <a:solidFill>
                  <a:schemeClr val="tx2">
                    <a:lumMod val="50000"/>
                  </a:schemeClr>
                </a:solidFill>
              </a:rPr>
              <a:t>: Forward Exchange Contracts </a:t>
            </a:r>
            <a:endParaRPr lang="en-US" dirty="0">
              <a:solidFill>
                <a:schemeClr val="tx2">
                  <a:lumMod val="50000"/>
                </a:schemeClr>
              </a:solidFill>
            </a:endParaRPr>
          </a:p>
        </p:txBody>
      </p:sp>
      <p:sp>
        <p:nvSpPr>
          <p:cNvPr id="6" name="Rectangle 3"/>
          <p:cNvSpPr>
            <a:spLocks noGrp="1" noChangeArrowheads="1"/>
          </p:cNvSpPr>
          <p:nvPr>
            <p:ph idx="1"/>
          </p:nvPr>
        </p:nvSpPr>
        <p:spPr>
          <a:xfrm>
            <a:off x="533400" y="1066800"/>
            <a:ext cx="8229600" cy="4191000"/>
          </a:xfrm>
          <a:solidFill>
            <a:schemeClr val="bg1">
              <a:lumMod val="85000"/>
            </a:schemeClr>
          </a:solidFill>
        </p:spPr>
        <p:txBody>
          <a:bodyPr/>
          <a:lstStyle/>
          <a:p>
            <a:pPr marL="0" indent="0" eaLnBrk="1" hangingPunct="1">
              <a:buFont typeface="Wingdings" pitchFamily="2" charset="2"/>
              <a:buNone/>
              <a:defRPr/>
            </a:pPr>
            <a:r>
              <a:rPr lang="en-GB" dirty="0" smtClean="0"/>
              <a:t>Managing an Exposed Foreign Currency Net Asset or Liability Position: Not a Designated Hedging Instrument</a:t>
            </a:r>
          </a:p>
          <a:p>
            <a:pPr eaLnBrk="1" hangingPunct="1">
              <a:defRPr/>
            </a:pPr>
            <a:r>
              <a:rPr lang="en-GB" b="0" dirty="0" smtClean="0"/>
              <a:t>This case presents the most common use of foreign currency forward contracts, which is to manage a part of the foreign currency exposure from accounts payable or accounts receivable denominated in a foreign currency. </a:t>
            </a:r>
          </a:p>
          <a:p>
            <a:pPr eaLnBrk="1" hangingPunct="1">
              <a:defRPr/>
            </a:pPr>
            <a:r>
              <a:rPr lang="en-GB" b="0" dirty="0" smtClean="0"/>
              <a:t>Note that the company has entered into a foreign currency forward contract but that the contract does not qualify for or the company does not designate the forward contract as a hedging instrument. </a:t>
            </a:r>
            <a:endParaRPr lang="en-GB" b="0" dirty="0"/>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5"/>
          <p:cNvSpPr>
            <a:spLocks noGrp="1" noChangeArrowheads="1"/>
          </p:cNvSpPr>
          <p:nvPr>
            <p:ph type="sldNum" sz="quarter" idx="10"/>
          </p:nvPr>
        </p:nvSpPr>
        <p:spPr>
          <a:noFill/>
        </p:spPr>
        <p:txBody>
          <a:bodyPr/>
          <a:lstStyle/>
          <a:p>
            <a:r>
              <a:rPr lang="en-US" altLang="zh-CN" smtClean="0">
                <a:ea typeface="宋体" pitchFamily="2" charset="-122"/>
              </a:rPr>
              <a:t>11-</a:t>
            </a:r>
            <a:fld id="{0E1E3BA8-62D0-401E-8B50-48E2F8CB00C6}" type="slidenum">
              <a:rPr lang="en-US" altLang="zh-CN" smtClean="0">
                <a:ea typeface="宋体" pitchFamily="2" charset="-122"/>
              </a:rPr>
              <a:pPr/>
              <a:t>4</a:t>
            </a:fld>
            <a:endParaRPr lang="en-US" altLang="zh-CN" smtClean="0">
              <a:ea typeface="宋体" pitchFamily="2" charset="-122"/>
            </a:endParaRPr>
          </a:p>
        </p:txBody>
      </p:sp>
      <p:sp>
        <p:nvSpPr>
          <p:cNvPr id="7170"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The Accounting Issues</a:t>
            </a:r>
          </a:p>
        </p:txBody>
      </p:sp>
      <p:sp>
        <p:nvSpPr>
          <p:cNvPr id="7171" name="Rectangle 3"/>
          <p:cNvSpPr>
            <a:spLocks noGrp="1" noChangeArrowheads="1"/>
          </p:cNvSpPr>
          <p:nvPr>
            <p:ph idx="1"/>
          </p:nvPr>
        </p:nvSpPr>
        <p:spPr>
          <a:xfrm>
            <a:off x="457200" y="1066800"/>
            <a:ext cx="6324600" cy="5334000"/>
          </a:xfrm>
        </p:spPr>
        <p:txBody>
          <a:bodyPr/>
          <a:lstStyle/>
          <a:p>
            <a:pPr marL="457200" indent="-457200" eaLnBrk="1" hangingPunct="1"/>
            <a:r>
              <a:rPr lang="en-GB" sz="3200" smtClean="0"/>
              <a:t>Many U.S. corporations have multinational operations</a:t>
            </a:r>
          </a:p>
          <a:p>
            <a:pPr lvl="1" eaLnBrk="1" hangingPunct="1"/>
            <a:r>
              <a:rPr lang="en-GB" sz="2800" smtClean="0"/>
              <a:t>The foreign subsidiaries prepare their financial statements in the currency of their countries. </a:t>
            </a:r>
          </a:p>
          <a:p>
            <a:pPr lvl="1" eaLnBrk="1" hangingPunct="1"/>
            <a:r>
              <a:rPr lang="en-GB" sz="2800" smtClean="0"/>
              <a:t>The foreign currency amounts in these financial statements have to be translated into their U.S. dollar equivalents before they can be consolidated with the U.S. parent’s financial statements.</a:t>
            </a:r>
          </a:p>
        </p:txBody>
      </p:sp>
      <p:sp>
        <p:nvSpPr>
          <p:cNvPr id="5" name="Rectangle 6"/>
          <p:cNvSpPr>
            <a:spLocks noChangeArrowheads="1"/>
          </p:cNvSpPr>
          <p:nvPr/>
        </p:nvSpPr>
        <p:spPr bwMode="auto">
          <a:xfrm>
            <a:off x="6781800" y="2286000"/>
            <a:ext cx="1066800" cy="1066800"/>
          </a:xfrm>
          <a:prstGeom prst="rect">
            <a:avLst/>
          </a:prstGeom>
          <a:solidFill>
            <a:srgbClr val="8DB4E3"/>
          </a:solidFill>
          <a:ln w="12700">
            <a:solidFill>
              <a:schemeClr val="tx1"/>
            </a:solidFill>
            <a:miter lim="800000"/>
            <a:headEnd type="none" w="sm" len="sm"/>
            <a:tailEnd type="none" w="sm" len="sm"/>
          </a:ln>
          <a:effectLst/>
        </p:spPr>
        <p:txBody>
          <a:bodyPr wrap="none" anchor="ctr"/>
          <a:lstStyle/>
          <a:p>
            <a:pPr algn="ctr">
              <a:defRPr/>
            </a:pPr>
            <a:r>
              <a:rPr lang="en-US" sz="6000" dirty="0">
                <a:latin typeface="+mn-lt"/>
              </a:rPr>
              <a:t>P</a:t>
            </a:r>
          </a:p>
        </p:txBody>
      </p:sp>
      <p:sp>
        <p:nvSpPr>
          <p:cNvPr id="6" name="Rectangle 9"/>
          <p:cNvSpPr>
            <a:spLocks noChangeArrowheads="1"/>
          </p:cNvSpPr>
          <p:nvPr/>
        </p:nvSpPr>
        <p:spPr bwMode="auto">
          <a:xfrm>
            <a:off x="6781800" y="3810000"/>
            <a:ext cx="1066800" cy="1066800"/>
          </a:xfrm>
          <a:prstGeom prst="rect">
            <a:avLst/>
          </a:prstGeom>
          <a:solidFill>
            <a:srgbClr val="E0EBF8"/>
          </a:solidFill>
          <a:ln w="12700">
            <a:solidFill>
              <a:schemeClr val="tx1"/>
            </a:solidFill>
            <a:miter lim="800000"/>
            <a:headEnd type="none" w="sm" len="sm"/>
            <a:tailEnd type="none" w="sm" len="sm"/>
          </a:ln>
          <a:effectLst/>
        </p:spPr>
        <p:txBody>
          <a:bodyPr wrap="none" anchor="ctr"/>
          <a:lstStyle/>
          <a:p>
            <a:pPr algn="ctr">
              <a:defRPr/>
            </a:pPr>
            <a:r>
              <a:rPr lang="en-US" sz="6000" dirty="0">
                <a:latin typeface="+mn-lt"/>
              </a:rPr>
              <a:t>S</a:t>
            </a:r>
          </a:p>
        </p:txBody>
      </p:sp>
      <p:sp>
        <p:nvSpPr>
          <p:cNvPr id="7" name="Line 10"/>
          <p:cNvSpPr>
            <a:spLocks noChangeShapeType="1"/>
          </p:cNvSpPr>
          <p:nvPr/>
        </p:nvSpPr>
        <p:spPr bwMode="auto">
          <a:xfrm>
            <a:off x="7315200" y="3352800"/>
            <a:ext cx="0" cy="457200"/>
          </a:xfrm>
          <a:prstGeom prst="line">
            <a:avLst/>
          </a:prstGeom>
          <a:noFill/>
          <a:ln w="28575">
            <a:solidFill>
              <a:schemeClr val="tx1"/>
            </a:solidFill>
            <a:round/>
            <a:headEnd type="none" w="sm" len="sm"/>
            <a:tailEnd type="none" w="sm" len="sm"/>
          </a:ln>
          <a:effectLst/>
        </p:spPr>
        <p:txBody>
          <a:bodyPr/>
          <a:lstStyle/>
          <a:p>
            <a:pPr algn="ctr">
              <a:defRPr/>
            </a:pPr>
            <a:endParaRPr lang="en-US" dirty="0">
              <a:latin typeface="+mn-lt"/>
            </a:endParaRPr>
          </a:p>
        </p:txBody>
      </p:sp>
      <p:sp>
        <p:nvSpPr>
          <p:cNvPr id="2" name="TextBox 1"/>
          <p:cNvSpPr txBox="1"/>
          <p:nvPr/>
        </p:nvSpPr>
        <p:spPr>
          <a:xfrm>
            <a:off x="8001000" y="2662238"/>
            <a:ext cx="720725" cy="461962"/>
          </a:xfrm>
          <a:prstGeom prst="rect">
            <a:avLst/>
          </a:prstGeom>
          <a:noFill/>
        </p:spPr>
        <p:txBody>
          <a:bodyPr wrap="none">
            <a:spAutoFit/>
          </a:bodyPr>
          <a:lstStyle/>
          <a:p>
            <a:pPr algn="ctr">
              <a:defRPr/>
            </a:pPr>
            <a:r>
              <a:rPr lang="en-US" sz="2400" dirty="0">
                <a:latin typeface="+mn-lt"/>
              </a:rPr>
              <a:t>U.S. </a:t>
            </a:r>
          </a:p>
        </p:txBody>
      </p:sp>
      <p:sp>
        <p:nvSpPr>
          <p:cNvPr id="9" name="TextBox 8"/>
          <p:cNvSpPr txBox="1"/>
          <p:nvPr/>
        </p:nvSpPr>
        <p:spPr>
          <a:xfrm>
            <a:off x="7818438" y="4113213"/>
            <a:ext cx="1249362" cy="460375"/>
          </a:xfrm>
          <a:prstGeom prst="rect">
            <a:avLst/>
          </a:prstGeom>
          <a:noFill/>
        </p:spPr>
        <p:txBody>
          <a:bodyPr wrap="none">
            <a:spAutoFit/>
          </a:bodyPr>
          <a:lstStyle/>
          <a:p>
            <a:pPr algn="ctr">
              <a:defRPr/>
            </a:pPr>
            <a:r>
              <a:rPr lang="en-US" sz="2400" dirty="0">
                <a:latin typeface="+mn-lt"/>
              </a:rPr>
              <a:t>Foreign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Effect transition="in" filter="wipe(left)">
                                      <p:cBhvr>
                                        <p:cTn id="7" dur="500"/>
                                        <p:tgtEl>
                                          <p:spTgt spid="71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wipe(left)">
                                      <p:cBhvr>
                                        <p:cTn id="12"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5"/>
          <p:cNvSpPr>
            <a:spLocks noGrp="1" noChangeArrowheads="1"/>
          </p:cNvSpPr>
          <p:nvPr>
            <p:ph type="sldNum" sz="quarter" idx="10"/>
          </p:nvPr>
        </p:nvSpPr>
        <p:spPr>
          <a:noFill/>
        </p:spPr>
        <p:txBody>
          <a:bodyPr/>
          <a:lstStyle/>
          <a:p>
            <a:r>
              <a:rPr lang="en-US" altLang="zh-CN" smtClean="0">
                <a:ea typeface="宋体" pitchFamily="2" charset="-122"/>
              </a:rPr>
              <a:t>11-</a:t>
            </a:r>
            <a:fld id="{CBF62251-DD2D-4AEE-A7C4-99E64DC2BE41}" type="slidenum">
              <a:rPr lang="en-US" altLang="zh-CN" smtClean="0">
                <a:ea typeface="宋体" pitchFamily="2" charset="-122"/>
              </a:rPr>
              <a:pPr/>
              <a:t>40</a:t>
            </a:fld>
            <a:endParaRPr lang="en-US" altLang="zh-CN" smtClean="0">
              <a:ea typeface="宋体" pitchFamily="2" charset="-122"/>
            </a:endParaRPr>
          </a:p>
        </p:txBody>
      </p:sp>
      <p:sp>
        <p:nvSpPr>
          <p:cNvPr id="5" name="Title 4"/>
          <p:cNvSpPr>
            <a:spLocks noGrp="1"/>
          </p:cNvSpPr>
          <p:nvPr>
            <p:ph type="title"/>
          </p:nvPr>
        </p:nvSpPr>
        <p:spPr/>
        <p:txBody>
          <a:bodyPr/>
          <a:lstStyle/>
          <a:p>
            <a:pPr eaLnBrk="1" hangingPunct="1">
              <a:defRPr/>
            </a:pPr>
            <a:r>
              <a:rPr lang="en-US" i="1" dirty="0" smtClean="0">
                <a:solidFill>
                  <a:schemeClr val="tx2">
                    <a:lumMod val="50000"/>
                  </a:schemeClr>
                </a:solidFill>
              </a:rPr>
              <a:t>Case 2</a:t>
            </a:r>
            <a:r>
              <a:rPr lang="en-US" dirty="0" smtClean="0">
                <a:solidFill>
                  <a:schemeClr val="tx2">
                    <a:lumMod val="50000"/>
                  </a:schemeClr>
                </a:solidFill>
              </a:rPr>
              <a:t>: Forward Exchange Contracts </a:t>
            </a:r>
            <a:endParaRPr lang="en-US" dirty="0">
              <a:solidFill>
                <a:schemeClr val="tx2">
                  <a:lumMod val="50000"/>
                </a:schemeClr>
              </a:solidFill>
            </a:endParaRPr>
          </a:p>
        </p:txBody>
      </p:sp>
      <p:sp>
        <p:nvSpPr>
          <p:cNvPr id="6" name="Rectangle 3"/>
          <p:cNvSpPr>
            <a:spLocks noGrp="1" noChangeArrowheads="1"/>
          </p:cNvSpPr>
          <p:nvPr>
            <p:ph idx="1"/>
          </p:nvPr>
        </p:nvSpPr>
        <p:spPr>
          <a:xfrm>
            <a:off x="533400" y="1066800"/>
            <a:ext cx="8229600" cy="4648200"/>
          </a:xfrm>
          <a:solidFill>
            <a:schemeClr val="bg1">
              <a:lumMod val="85000"/>
            </a:schemeClr>
          </a:solidFill>
        </p:spPr>
        <p:txBody>
          <a:bodyPr/>
          <a:lstStyle/>
          <a:p>
            <a:pPr marL="0" indent="0" eaLnBrk="1" hangingPunct="1">
              <a:buFont typeface="Wingdings" pitchFamily="2" charset="2"/>
              <a:buNone/>
              <a:defRPr/>
            </a:pPr>
            <a:r>
              <a:rPr lang="en-GB" dirty="0" smtClean="0"/>
              <a:t>Hedging an Unrecognized Foreign Currency Firm Commitment: A Foreign Currency Fair Value Hedge</a:t>
            </a:r>
          </a:p>
          <a:p>
            <a:pPr eaLnBrk="1" hangingPunct="1">
              <a:defRPr/>
            </a:pPr>
            <a:r>
              <a:rPr lang="en-GB" b="0" dirty="0" smtClean="0"/>
              <a:t>This case presents the accounting for an unrecognized firm commitment to enter into a foreign currency transaction, which is accounted for as a fair value hedge. </a:t>
            </a:r>
          </a:p>
          <a:p>
            <a:pPr eaLnBrk="1" hangingPunct="1">
              <a:defRPr/>
            </a:pPr>
            <a:r>
              <a:rPr lang="en-GB" b="0" dirty="0" smtClean="0"/>
              <a:t>A firm commitment exists because of a binding agreement for the future transaction that meets all requirements for a firm commitment. </a:t>
            </a:r>
          </a:p>
          <a:p>
            <a:pPr eaLnBrk="1" hangingPunct="1">
              <a:defRPr/>
            </a:pPr>
            <a:r>
              <a:rPr lang="en-GB" b="0" dirty="0" smtClean="0"/>
              <a:t>The hedge is against the possible changes in fair value of the firm commitment from changes in the foreign currency exchange rates.</a:t>
            </a:r>
            <a:endParaRPr lang="en-GB" b="0" dirty="0"/>
          </a:p>
        </p:txBody>
      </p:sp>
    </p:spTree>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5"/>
          <p:cNvSpPr>
            <a:spLocks noGrp="1" noChangeArrowheads="1"/>
          </p:cNvSpPr>
          <p:nvPr>
            <p:ph type="sldNum" sz="quarter" idx="10"/>
          </p:nvPr>
        </p:nvSpPr>
        <p:spPr>
          <a:noFill/>
        </p:spPr>
        <p:txBody>
          <a:bodyPr/>
          <a:lstStyle/>
          <a:p>
            <a:r>
              <a:rPr lang="en-US" altLang="zh-CN" smtClean="0">
                <a:ea typeface="宋体" pitchFamily="2" charset="-122"/>
              </a:rPr>
              <a:t>11-</a:t>
            </a:r>
            <a:fld id="{7D048864-672C-44A4-BAFA-DE3328500180}" type="slidenum">
              <a:rPr lang="en-US" altLang="zh-CN" smtClean="0">
                <a:ea typeface="宋体" pitchFamily="2" charset="-122"/>
              </a:rPr>
              <a:pPr/>
              <a:t>41</a:t>
            </a:fld>
            <a:endParaRPr lang="en-US" altLang="zh-CN" smtClean="0">
              <a:ea typeface="宋体" pitchFamily="2" charset="-122"/>
            </a:endParaRPr>
          </a:p>
        </p:txBody>
      </p:sp>
      <p:sp>
        <p:nvSpPr>
          <p:cNvPr id="5" name="Title 4"/>
          <p:cNvSpPr>
            <a:spLocks noGrp="1"/>
          </p:cNvSpPr>
          <p:nvPr>
            <p:ph type="title"/>
          </p:nvPr>
        </p:nvSpPr>
        <p:spPr/>
        <p:txBody>
          <a:bodyPr/>
          <a:lstStyle/>
          <a:p>
            <a:pPr eaLnBrk="1" hangingPunct="1">
              <a:defRPr/>
            </a:pPr>
            <a:r>
              <a:rPr lang="en-US" i="1" dirty="0" smtClean="0">
                <a:solidFill>
                  <a:schemeClr val="tx2">
                    <a:lumMod val="50000"/>
                  </a:schemeClr>
                </a:solidFill>
              </a:rPr>
              <a:t>Case 3</a:t>
            </a:r>
            <a:r>
              <a:rPr lang="en-US" dirty="0" smtClean="0">
                <a:solidFill>
                  <a:schemeClr val="tx2">
                    <a:lumMod val="50000"/>
                  </a:schemeClr>
                </a:solidFill>
              </a:rPr>
              <a:t>: Forward Exchange Contracts </a:t>
            </a:r>
            <a:endParaRPr lang="en-US" dirty="0">
              <a:solidFill>
                <a:schemeClr val="tx2">
                  <a:lumMod val="50000"/>
                </a:schemeClr>
              </a:solidFill>
            </a:endParaRPr>
          </a:p>
        </p:txBody>
      </p:sp>
      <p:sp>
        <p:nvSpPr>
          <p:cNvPr id="6" name="Rectangle 3"/>
          <p:cNvSpPr>
            <a:spLocks noGrp="1" noChangeArrowheads="1"/>
          </p:cNvSpPr>
          <p:nvPr>
            <p:ph idx="1"/>
          </p:nvPr>
        </p:nvSpPr>
        <p:spPr>
          <a:xfrm>
            <a:off x="533400" y="990600"/>
            <a:ext cx="8229600" cy="5638800"/>
          </a:xfrm>
          <a:solidFill>
            <a:schemeClr val="bg1">
              <a:lumMod val="85000"/>
            </a:schemeClr>
          </a:solidFill>
        </p:spPr>
        <p:txBody>
          <a:bodyPr/>
          <a:lstStyle/>
          <a:p>
            <a:pPr marL="0" indent="0" eaLnBrk="1" hangingPunct="1">
              <a:buFont typeface="Wingdings" pitchFamily="2" charset="2"/>
              <a:buNone/>
              <a:defRPr/>
            </a:pPr>
            <a:r>
              <a:rPr lang="en-GB" dirty="0" smtClean="0"/>
              <a:t>Hedging a Forecasted Foreign Currency Transaction: A Foreign Currency Cash Flow Hedge</a:t>
            </a:r>
          </a:p>
          <a:p>
            <a:pPr eaLnBrk="1" hangingPunct="1">
              <a:defRPr/>
            </a:pPr>
            <a:r>
              <a:rPr lang="en-GB" b="0" dirty="0" smtClean="0"/>
              <a:t>This case presents the accounting for a forecasted foreign currency-denominated transaction, which is accounted for as a cash flow hedge of the possible changes in future cash flows. </a:t>
            </a:r>
          </a:p>
          <a:p>
            <a:pPr eaLnBrk="1" hangingPunct="1">
              <a:defRPr/>
            </a:pPr>
            <a:r>
              <a:rPr lang="en-GB" b="0" dirty="0" smtClean="0"/>
              <a:t>The forecasted transaction is probable but not a firm commitment. Thus, the transaction has not yet occurred nor is it assured; the company is anticipating a possible future foreign currency transaction. </a:t>
            </a:r>
          </a:p>
          <a:p>
            <a:pPr eaLnBrk="1" hangingPunct="1">
              <a:defRPr/>
            </a:pPr>
            <a:r>
              <a:rPr lang="en-GB" b="0" dirty="0" smtClean="0"/>
              <a:t>Because the foreign currency hedge is against the impact of changes in the foreign currency exchange rates used to predict the possible future foreign currency-denominated cash flows, it is accounted for as a cash flow hedge. </a:t>
            </a:r>
            <a:endParaRPr lang="en-GB" b="0" dirty="0"/>
          </a:p>
        </p:txBody>
      </p:sp>
    </p:spTree>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5"/>
          <p:cNvSpPr>
            <a:spLocks noGrp="1" noChangeArrowheads="1"/>
          </p:cNvSpPr>
          <p:nvPr>
            <p:ph type="sldNum" sz="quarter" idx="10"/>
          </p:nvPr>
        </p:nvSpPr>
        <p:spPr>
          <a:noFill/>
        </p:spPr>
        <p:txBody>
          <a:bodyPr/>
          <a:lstStyle/>
          <a:p>
            <a:r>
              <a:rPr lang="en-US" altLang="zh-CN" smtClean="0">
                <a:ea typeface="宋体" pitchFamily="2" charset="-122"/>
              </a:rPr>
              <a:t>11-</a:t>
            </a:r>
            <a:fld id="{8301BEBF-72FB-4B98-88A3-CA4118B8D448}" type="slidenum">
              <a:rPr lang="en-US" altLang="zh-CN" smtClean="0">
                <a:ea typeface="宋体" pitchFamily="2" charset="-122"/>
              </a:rPr>
              <a:pPr/>
              <a:t>42</a:t>
            </a:fld>
            <a:endParaRPr lang="en-US" altLang="zh-CN" smtClean="0">
              <a:ea typeface="宋体" pitchFamily="2" charset="-122"/>
            </a:endParaRPr>
          </a:p>
        </p:txBody>
      </p:sp>
      <p:sp>
        <p:nvSpPr>
          <p:cNvPr id="5" name="Title 4"/>
          <p:cNvSpPr>
            <a:spLocks noGrp="1"/>
          </p:cNvSpPr>
          <p:nvPr>
            <p:ph type="title"/>
          </p:nvPr>
        </p:nvSpPr>
        <p:spPr/>
        <p:txBody>
          <a:bodyPr/>
          <a:lstStyle/>
          <a:p>
            <a:pPr eaLnBrk="1" hangingPunct="1">
              <a:defRPr/>
            </a:pPr>
            <a:r>
              <a:rPr lang="en-US" i="1" dirty="0" smtClean="0">
                <a:solidFill>
                  <a:schemeClr val="tx2">
                    <a:lumMod val="50000"/>
                  </a:schemeClr>
                </a:solidFill>
              </a:rPr>
              <a:t>Case 4</a:t>
            </a:r>
            <a:r>
              <a:rPr lang="en-US" dirty="0" smtClean="0">
                <a:solidFill>
                  <a:schemeClr val="tx2">
                    <a:lumMod val="50000"/>
                  </a:schemeClr>
                </a:solidFill>
              </a:rPr>
              <a:t>: Forward Exchange Contracts </a:t>
            </a:r>
            <a:endParaRPr lang="en-US" dirty="0">
              <a:solidFill>
                <a:schemeClr val="tx2">
                  <a:lumMod val="50000"/>
                </a:schemeClr>
              </a:solidFill>
            </a:endParaRPr>
          </a:p>
        </p:txBody>
      </p:sp>
      <p:sp>
        <p:nvSpPr>
          <p:cNvPr id="6" name="Rectangle 3"/>
          <p:cNvSpPr>
            <a:spLocks noGrp="1" noChangeArrowheads="1"/>
          </p:cNvSpPr>
          <p:nvPr>
            <p:ph idx="1"/>
          </p:nvPr>
        </p:nvSpPr>
        <p:spPr>
          <a:xfrm>
            <a:off x="533400" y="1066800"/>
            <a:ext cx="8229600" cy="3886200"/>
          </a:xfrm>
          <a:solidFill>
            <a:schemeClr val="bg1">
              <a:lumMod val="85000"/>
            </a:schemeClr>
          </a:solidFill>
        </p:spPr>
        <p:txBody>
          <a:bodyPr/>
          <a:lstStyle/>
          <a:p>
            <a:pPr eaLnBrk="1" hangingPunct="1">
              <a:buFont typeface="Wingdings" pitchFamily="2" charset="2"/>
              <a:buNone/>
              <a:defRPr/>
            </a:pPr>
            <a:r>
              <a:rPr lang="en-GB" dirty="0" smtClean="0"/>
              <a:t>Speculation in Foreign Currency Markets</a:t>
            </a:r>
          </a:p>
          <a:p>
            <a:pPr eaLnBrk="1" hangingPunct="1">
              <a:defRPr/>
            </a:pPr>
            <a:r>
              <a:rPr lang="en-GB" b="0" dirty="0" smtClean="0"/>
              <a:t>This case presents the accounting for foreign currency forward contracts used to speculate in foreign currency markets. These transactions are not hedging transactions. </a:t>
            </a:r>
          </a:p>
          <a:p>
            <a:pPr eaLnBrk="1" hangingPunct="1">
              <a:defRPr/>
            </a:pPr>
            <a:r>
              <a:rPr lang="en-GB" b="0" dirty="0" smtClean="0"/>
              <a:t>The foreign currency forward contract is revalued periodically to its fair value using the forward exchange rate for the remainder of the contract term.</a:t>
            </a:r>
          </a:p>
          <a:p>
            <a:pPr eaLnBrk="1" hangingPunct="1">
              <a:defRPr/>
            </a:pPr>
            <a:r>
              <a:rPr lang="en-GB" b="0" dirty="0" smtClean="0"/>
              <a:t>The gain or loss on the revaluation is recognized currently in earnings on the income statement.</a:t>
            </a:r>
            <a:endParaRPr lang="en-GB" b="0" dirty="0"/>
          </a:p>
        </p:txBody>
      </p:sp>
    </p:spTree>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5"/>
          <p:cNvSpPr>
            <a:spLocks noGrp="1" noChangeArrowheads="1"/>
          </p:cNvSpPr>
          <p:nvPr>
            <p:ph type="sldNum" sz="quarter" idx="10"/>
          </p:nvPr>
        </p:nvSpPr>
        <p:spPr>
          <a:noFill/>
        </p:spPr>
        <p:txBody>
          <a:bodyPr/>
          <a:lstStyle/>
          <a:p>
            <a:r>
              <a:rPr lang="en-US" altLang="zh-CN" smtClean="0">
                <a:ea typeface="宋体" pitchFamily="2" charset="-122"/>
              </a:rPr>
              <a:t>11-</a:t>
            </a:r>
            <a:fld id="{F02F9AB8-35BF-4DA5-8403-527DF233F4AD}" type="slidenum">
              <a:rPr lang="en-US" altLang="zh-CN" smtClean="0">
                <a:ea typeface="宋体" pitchFamily="2" charset="-122"/>
              </a:rPr>
              <a:pPr/>
              <a:t>43</a:t>
            </a:fld>
            <a:endParaRPr lang="en-US" altLang="zh-CN" smtClean="0">
              <a:ea typeface="宋体" pitchFamily="2" charset="-122"/>
            </a:endParaRPr>
          </a:p>
        </p:txBody>
      </p:sp>
      <p:sp>
        <p:nvSpPr>
          <p:cNvPr id="11" name="Title 10"/>
          <p:cNvSpPr>
            <a:spLocks noGrp="1"/>
          </p:cNvSpPr>
          <p:nvPr>
            <p:ph type="title"/>
          </p:nvPr>
        </p:nvSpPr>
        <p:spPr/>
        <p:txBody>
          <a:bodyPr/>
          <a:lstStyle/>
          <a:p>
            <a:pPr eaLnBrk="1" hangingPunct="1">
              <a:defRPr/>
            </a:pPr>
            <a:r>
              <a:rPr lang="en-US" dirty="0" smtClean="0">
                <a:solidFill>
                  <a:schemeClr val="tx1"/>
                </a:solidFill>
              </a:rPr>
              <a:t>Practice Quiz Question #3</a:t>
            </a:r>
            <a:endParaRPr lang="en-US" dirty="0">
              <a:solidFill>
                <a:schemeClr val="tx2">
                  <a:lumMod val="50000"/>
                </a:schemeClr>
              </a:solidFill>
            </a:endParaRPr>
          </a:p>
        </p:txBody>
      </p:sp>
      <p:sp>
        <p:nvSpPr>
          <p:cNvPr id="5" name="Rectangle 3"/>
          <p:cNvSpPr txBox="1">
            <a:spLocks noChangeArrowheads="1"/>
          </p:cNvSpPr>
          <p:nvPr/>
        </p:nvSpPr>
        <p:spPr>
          <a:xfrm>
            <a:off x="1219200" y="1447800"/>
            <a:ext cx="7315200" cy="4724400"/>
          </a:xfrm>
          <a:prstGeom prst="rect">
            <a:avLst/>
          </a:prstGeom>
          <a:solidFill>
            <a:srgbClr val="C5D9F1"/>
          </a:solidFill>
        </p:spPr>
        <p:style>
          <a:lnRef idx="1">
            <a:schemeClr val="accent2"/>
          </a:lnRef>
          <a:fillRef idx="2">
            <a:schemeClr val="accent2"/>
          </a:fillRef>
          <a:effectRef idx="1">
            <a:schemeClr val="accent2"/>
          </a:effectRef>
          <a:fontRef idx="minor">
            <a:schemeClr val="dk1"/>
          </a:fontRef>
        </p:style>
        <p:txBody>
          <a:bodyPr lIns="90488" tIns="44450" rIns="90488" bIns="44450"/>
          <a:lstStyle/>
          <a:p>
            <a:pPr>
              <a:buFont typeface="Wingdings" pitchFamily="2" charset="2"/>
              <a:buNone/>
              <a:defRPr/>
            </a:pPr>
            <a:r>
              <a:rPr lang="en-US" sz="2800" b="1" dirty="0"/>
              <a:t>Which of the following is NOT one of the criteria for a hedge to be considered effective?</a:t>
            </a:r>
          </a:p>
          <a:p>
            <a:pPr marL="971550" lvl="1" indent="-514350">
              <a:lnSpc>
                <a:spcPts val="3000"/>
              </a:lnSpc>
              <a:spcBef>
                <a:spcPts val="600"/>
              </a:spcBef>
              <a:buSzPct val="80000"/>
              <a:buFont typeface="Wingdings" pitchFamily="2" charset="2"/>
              <a:buAutoNum type="alphaLcPeriod"/>
              <a:defRPr/>
            </a:pPr>
            <a:r>
              <a:rPr lang="en-US" sz="2800" dirty="0"/>
              <a:t>The hedge is based on an effective interest rate.</a:t>
            </a:r>
          </a:p>
          <a:p>
            <a:pPr marL="971550" lvl="1" indent="-514350">
              <a:lnSpc>
                <a:spcPts val="3000"/>
              </a:lnSpc>
              <a:spcBef>
                <a:spcPts val="600"/>
              </a:spcBef>
              <a:buSzPct val="80000"/>
              <a:buFont typeface="Wingdings" pitchFamily="2" charset="2"/>
              <a:buAutoNum type="alphaLcPeriod"/>
              <a:defRPr/>
            </a:pPr>
            <a:r>
              <a:rPr lang="en-GB" sz="2800" dirty="0"/>
              <a:t>Documentation of the objective, strategy, and effectiveness of the hedge.</a:t>
            </a:r>
          </a:p>
          <a:p>
            <a:pPr marL="971550" lvl="1" indent="-514350">
              <a:lnSpc>
                <a:spcPts val="3000"/>
              </a:lnSpc>
              <a:spcBef>
                <a:spcPts val="600"/>
              </a:spcBef>
              <a:buSzPct val="80000"/>
              <a:buFont typeface="Wingdings" pitchFamily="2" charset="2"/>
              <a:buAutoNum type="alphaLcPeriod"/>
              <a:defRPr/>
            </a:pPr>
            <a:r>
              <a:rPr lang="en-GB" sz="2800" dirty="0"/>
              <a:t>The hedge must be highly effective through its term.</a:t>
            </a:r>
          </a:p>
          <a:p>
            <a:pPr marL="971550" lvl="1" indent="-514350">
              <a:lnSpc>
                <a:spcPts val="3000"/>
              </a:lnSpc>
              <a:spcBef>
                <a:spcPts val="600"/>
              </a:spcBef>
              <a:buSzPct val="80000"/>
              <a:buFont typeface="Wingdings" pitchFamily="2" charset="2"/>
              <a:buAutoNum type="alphaLcPeriod"/>
              <a:defRPr/>
            </a:pPr>
            <a:r>
              <a:rPr lang="en-GB" sz="2800" dirty="0"/>
              <a:t>The effectiveness  of the hedge is assessed on an ongoing basis</a:t>
            </a:r>
          </a:p>
          <a:p>
            <a:pPr marL="971550" lvl="1" indent="-514350">
              <a:lnSpc>
                <a:spcPts val="3000"/>
              </a:lnSpc>
              <a:spcBef>
                <a:spcPts val="600"/>
              </a:spcBef>
              <a:buSzPct val="80000"/>
              <a:buFont typeface="Wingdings" pitchFamily="2" charset="2"/>
              <a:buAutoNum type="alphaLcPeriod"/>
              <a:defRPr/>
            </a:pPr>
            <a:endParaRPr lang="en-GB" sz="2800" dirty="0"/>
          </a:p>
          <a:p>
            <a:pPr marL="971550" lvl="1" indent="-514350">
              <a:lnSpc>
                <a:spcPts val="3000"/>
              </a:lnSpc>
              <a:spcBef>
                <a:spcPts val="600"/>
              </a:spcBef>
              <a:buSzPct val="80000"/>
              <a:buFont typeface="Wingdings" pitchFamily="2" charset="2"/>
              <a:buAutoNum type="alphaLcPeriod"/>
              <a:defRPr/>
            </a:pPr>
            <a:endParaRPr lang="en-GB" sz="2800" dirty="0"/>
          </a:p>
        </p:txBody>
      </p:sp>
    </p:spTree>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5"/>
          <p:cNvSpPr>
            <a:spLocks noGrp="1" noChangeArrowheads="1"/>
          </p:cNvSpPr>
          <p:nvPr>
            <p:ph type="sldNum" sz="quarter" idx="10"/>
          </p:nvPr>
        </p:nvSpPr>
        <p:spPr>
          <a:noFill/>
        </p:spPr>
        <p:txBody>
          <a:bodyPr/>
          <a:lstStyle/>
          <a:p>
            <a:r>
              <a:rPr lang="en-US" altLang="zh-CN" smtClean="0">
                <a:ea typeface="宋体" pitchFamily="2" charset="-122"/>
              </a:rPr>
              <a:t>11-</a:t>
            </a:r>
            <a:fld id="{89717A59-5CBB-4CF0-BB35-1434AC0121F8}" type="slidenum">
              <a:rPr lang="en-US" altLang="zh-CN" smtClean="0">
                <a:ea typeface="宋体" pitchFamily="2" charset="-122"/>
              </a:rPr>
              <a:pPr/>
              <a:t>44</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4</a:t>
            </a:r>
            <a:endParaRPr lang="en-US" dirty="0">
              <a:solidFill>
                <a:schemeClr val="tx2">
                  <a:lumMod val="50000"/>
                </a:schemeClr>
              </a:solidFill>
            </a:endParaRPr>
          </a:p>
        </p:txBody>
      </p:sp>
      <p:sp>
        <p:nvSpPr>
          <p:cNvPr id="5" name="Title 5"/>
          <p:cNvSpPr txBox="1">
            <a:spLocks/>
          </p:cNvSpPr>
          <p:nvPr/>
        </p:nvSpPr>
        <p:spPr bwMode="auto">
          <a:xfrm>
            <a:off x="1600200" y="2057400"/>
            <a:ext cx="60960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3600" dirty="0"/>
              <a:t>Understand how to measure hedge effectiveness, make interperiod tax allocations for foreign currency transactions, and hedge net investments in a foreign entity.</a:t>
            </a:r>
            <a:endParaRPr lang="en-US" sz="36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5"/>
          <p:cNvSpPr>
            <a:spLocks noGrp="1" noChangeArrowheads="1"/>
          </p:cNvSpPr>
          <p:nvPr>
            <p:ph type="sldNum" sz="quarter" idx="10"/>
          </p:nvPr>
        </p:nvSpPr>
        <p:spPr>
          <a:noFill/>
        </p:spPr>
        <p:txBody>
          <a:bodyPr/>
          <a:lstStyle/>
          <a:p>
            <a:r>
              <a:rPr lang="en-US" altLang="zh-CN" smtClean="0">
                <a:ea typeface="宋体" pitchFamily="2" charset="-122"/>
              </a:rPr>
              <a:t>11-</a:t>
            </a:r>
            <a:fld id="{23C444B9-BE06-473F-A736-25B25527B757}" type="slidenum">
              <a:rPr lang="en-US" altLang="zh-CN" smtClean="0">
                <a:ea typeface="宋体" pitchFamily="2" charset="-122"/>
              </a:rPr>
              <a:pPr/>
              <a:t>45</a:t>
            </a:fld>
            <a:endParaRPr lang="en-US" altLang="zh-CN" smtClean="0">
              <a:ea typeface="宋体" pitchFamily="2" charset="-122"/>
            </a:endParaRPr>
          </a:p>
        </p:txBody>
      </p:sp>
      <p:sp>
        <p:nvSpPr>
          <p:cNvPr id="38914"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Additional Considerations</a:t>
            </a:r>
          </a:p>
        </p:txBody>
      </p:sp>
      <p:sp>
        <p:nvSpPr>
          <p:cNvPr id="38915" name="Rectangle 3"/>
          <p:cNvSpPr>
            <a:spLocks noGrp="1" noChangeArrowheads="1"/>
          </p:cNvSpPr>
          <p:nvPr>
            <p:ph idx="1"/>
          </p:nvPr>
        </p:nvSpPr>
        <p:spPr/>
        <p:txBody>
          <a:bodyPr/>
          <a:lstStyle/>
          <a:p>
            <a:pPr marL="457200" indent="-457200" eaLnBrk="1" hangingPunct="1"/>
            <a:r>
              <a:rPr lang="en-GB" sz="3200" smtClean="0"/>
              <a:t>Measuring hedge effectiveness</a:t>
            </a:r>
          </a:p>
          <a:p>
            <a:pPr lvl="1" eaLnBrk="1" hangingPunct="1"/>
            <a:r>
              <a:rPr lang="en-GB" sz="2800" b="1" i="1" smtClean="0"/>
              <a:t>Effectiveness</a:t>
            </a:r>
            <a:r>
              <a:rPr lang="en-GB" sz="2800" smtClean="0"/>
              <a:t>: There will be an approximate offset, within the range of 80 to 125 percent, of the changes in the fair value of the cash flows or changes in fair value to the risk being hedged</a:t>
            </a:r>
          </a:p>
          <a:p>
            <a:pPr lvl="1" eaLnBrk="1" hangingPunct="1"/>
            <a:r>
              <a:rPr lang="en-GB" sz="2800" smtClean="0"/>
              <a:t>Must be assessed at least every three months and when the company reports financial statements or earnings</a:t>
            </a:r>
          </a:p>
          <a:p>
            <a:pPr lvl="1" eaLnBrk="1" hangingPunct="1"/>
            <a:r>
              <a:rPr lang="en-GB" sz="2800" b="1" i="1" smtClean="0"/>
              <a:t>Intrinsic value </a:t>
            </a:r>
            <a:r>
              <a:rPr lang="en-GB" sz="2800" smtClean="0"/>
              <a:t>and </a:t>
            </a:r>
            <a:r>
              <a:rPr lang="en-GB" sz="2800" b="1" i="1" smtClean="0"/>
              <a:t>Time value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8915">
                                            <p:txEl>
                                              <p:pRg st="1" end="1"/>
                                            </p:txEl>
                                          </p:spTgt>
                                        </p:tgtEl>
                                        <p:attrNameLst>
                                          <p:attrName>style.visibility</p:attrName>
                                        </p:attrNameLst>
                                      </p:cBhvr>
                                      <p:to>
                                        <p:strVal val="visible"/>
                                      </p:to>
                                    </p:set>
                                    <p:animEffect transition="in" filter="wipe(left)">
                                      <p:cBhvr>
                                        <p:cTn id="7" dur="500"/>
                                        <p:tgtEl>
                                          <p:spTgt spid="389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8915">
                                            <p:txEl>
                                              <p:pRg st="2" end="2"/>
                                            </p:txEl>
                                          </p:spTgt>
                                        </p:tgtEl>
                                        <p:attrNameLst>
                                          <p:attrName>style.visibility</p:attrName>
                                        </p:attrNameLst>
                                      </p:cBhvr>
                                      <p:to>
                                        <p:strVal val="visible"/>
                                      </p:to>
                                    </p:set>
                                    <p:animEffect transition="in" filter="wipe(left)">
                                      <p:cBhvr>
                                        <p:cTn id="12" dur="500"/>
                                        <p:tgtEl>
                                          <p:spTgt spid="389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8915">
                                            <p:txEl>
                                              <p:pRg st="3" end="3"/>
                                            </p:txEl>
                                          </p:spTgt>
                                        </p:tgtEl>
                                        <p:attrNameLst>
                                          <p:attrName>style.visibility</p:attrName>
                                        </p:attrNameLst>
                                      </p:cBhvr>
                                      <p:to>
                                        <p:strVal val="visible"/>
                                      </p:to>
                                    </p:set>
                                    <p:animEffect transition="in" filter="wipe(left)">
                                      <p:cBhvr>
                                        <p:cTn id="17" dur="500"/>
                                        <p:tgtEl>
                                          <p:spTgt spid="389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5"/>
          <p:cNvSpPr>
            <a:spLocks noGrp="1" noChangeArrowheads="1"/>
          </p:cNvSpPr>
          <p:nvPr>
            <p:ph type="sldNum" sz="quarter" idx="10"/>
          </p:nvPr>
        </p:nvSpPr>
        <p:spPr>
          <a:noFill/>
        </p:spPr>
        <p:txBody>
          <a:bodyPr/>
          <a:lstStyle/>
          <a:p>
            <a:r>
              <a:rPr lang="en-US" altLang="zh-CN" smtClean="0">
                <a:ea typeface="宋体" pitchFamily="2" charset="-122"/>
              </a:rPr>
              <a:t>11-</a:t>
            </a:r>
            <a:fld id="{28143963-7AC0-44C0-A695-34AC29E1F421}" type="slidenum">
              <a:rPr lang="en-US" altLang="zh-CN" smtClean="0">
                <a:ea typeface="宋体" pitchFamily="2" charset="-122"/>
              </a:rPr>
              <a:pPr/>
              <a:t>46</a:t>
            </a:fld>
            <a:endParaRPr lang="en-US" altLang="zh-CN" smtClean="0">
              <a:ea typeface="宋体" pitchFamily="2" charset="-122"/>
            </a:endParaRPr>
          </a:p>
        </p:txBody>
      </p:sp>
      <p:sp>
        <p:nvSpPr>
          <p:cNvPr id="39938"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Additional Considerations</a:t>
            </a:r>
          </a:p>
        </p:txBody>
      </p:sp>
      <p:sp>
        <p:nvSpPr>
          <p:cNvPr id="39939" name="Rectangle 3"/>
          <p:cNvSpPr>
            <a:spLocks noGrp="1" noChangeArrowheads="1"/>
          </p:cNvSpPr>
          <p:nvPr>
            <p:ph idx="1"/>
          </p:nvPr>
        </p:nvSpPr>
        <p:spPr/>
        <p:txBody>
          <a:bodyPr/>
          <a:lstStyle/>
          <a:p>
            <a:pPr marL="457200" indent="-457200" eaLnBrk="1" hangingPunct="1"/>
            <a:r>
              <a:rPr lang="en-GB" sz="3200" smtClean="0"/>
              <a:t>Interperiod tax allocation for foreign currency gains (losses)</a:t>
            </a:r>
          </a:p>
          <a:p>
            <a:pPr lvl="1" eaLnBrk="1" hangingPunct="1"/>
            <a:r>
              <a:rPr lang="en-GB" sz="2800" smtClean="0"/>
              <a:t>Temporary differences in the recognition of foreign currency gains or losses between tax accounting and GAAP accounting require interperiod tax allocation </a:t>
            </a:r>
          </a:p>
          <a:p>
            <a:pPr lvl="1" eaLnBrk="1" hangingPunct="1"/>
            <a:r>
              <a:rPr lang="en-GB" sz="2800" smtClean="0"/>
              <a:t>The temporary difference is recognized in accordance with </a:t>
            </a:r>
            <a:r>
              <a:rPr lang="en-GB" sz="2800" b="1" smtClean="0"/>
              <a:t>FASB Statement No. 109</a:t>
            </a:r>
            <a:r>
              <a:rPr lang="en-GB" sz="2800" smtClean="0"/>
              <a: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9939">
                                            <p:txEl>
                                              <p:pRg st="1" end="1"/>
                                            </p:txEl>
                                          </p:spTgt>
                                        </p:tgtEl>
                                        <p:attrNameLst>
                                          <p:attrName>style.visibility</p:attrName>
                                        </p:attrNameLst>
                                      </p:cBhvr>
                                      <p:to>
                                        <p:strVal val="visible"/>
                                      </p:to>
                                    </p:set>
                                    <p:animEffect transition="in" filter="wipe(left)">
                                      <p:cBhvr>
                                        <p:cTn id="7" dur="500"/>
                                        <p:tgtEl>
                                          <p:spTgt spid="3993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9939">
                                            <p:txEl>
                                              <p:pRg st="2" end="2"/>
                                            </p:txEl>
                                          </p:spTgt>
                                        </p:tgtEl>
                                        <p:attrNameLst>
                                          <p:attrName>style.visibility</p:attrName>
                                        </p:attrNameLst>
                                      </p:cBhvr>
                                      <p:to>
                                        <p:strVal val="visible"/>
                                      </p:to>
                                    </p:set>
                                    <p:animEffect transition="in" filter="wipe(left)">
                                      <p:cBhvr>
                                        <p:cTn id="12" dur="500"/>
                                        <p:tgtEl>
                                          <p:spTgt spid="399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5"/>
          <p:cNvSpPr>
            <a:spLocks noGrp="1" noChangeArrowheads="1"/>
          </p:cNvSpPr>
          <p:nvPr>
            <p:ph type="sldNum" sz="quarter" idx="10"/>
          </p:nvPr>
        </p:nvSpPr>
        <p:spPr>
          <a:noFill/>
        </p:spPr>
        <p:txBody>
          <a:bodyPr/>
          <a:lstStyle/>
          <a:p>
            <a:r>
              <a:rPr lang="en-US" altLang="zh-CN" smtClean="0">
                <a:ea typeface="宋体" pitchFamily="2" charset="-122"/>
              </a:rPr>
              <a:t>11-</a:t>
            </a:r>
            <a:fld id="{000FF7C8-6871-44BE-B8C7-DCDCB4787B10}" type="slidenum">
              <a:rPr lang="en-US" altLang="zh-CN" smtClean="0">
                <a:ea typeface="宋体" pitchFamily="2" charset="-122"/>
              </a:rPr>
              <a:pPr/>
              <a:t>47</a:t>
            </a:fld>
            <a:endParaRPr lang="en-US" altLang="zh-CN" smtClean="0">
              <a:ea typeface="宋体" pitchFamily="2" charset="-122"/>
            </a:endParaRPr>
          </a:p>
        </p:txBody>
      </p:sp>
      <p:sp>
        <p:nvSpPr>
          <p:cNvPr id="40962"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Additional Considerations</a:t>
            </a:r>
          </a:p>
        </p:txBody>
      </p:sp>
      <p:sp>
        <p:nvSpPr>
          <p:cNvPr id="40963" name="Rectangle 3"/>
          <p:cNvSpPr>
            <a:spLocks noGrp="1" noChangeArrowheads="1"/>
          </p:cNvSpPr>
          <p:nvPr>
            <p:ph idx="1"/>
          </p:nvPr>
        </p:nvSpPr>
        <p:spPr>
          <a:xfrm>
            <a:off x="457200" y="1066800"/>
            <a:ext cx="8534400" cy="5486400"/>
          </a:xfrm>
        </p:spPr>
        <p:txBody>
          <a:bodyPr/>
          <a:lstStyle/>
          <a:p>
            <a:pPr marL="457200" indent="-457200" eaLnBrk="1" hangingPunct="1"/>
            <a:r>
              <a:rPr lang="en-GB" sz="2900" smtClean="0"/>
              <a:t>Hedges of a net investment in a foreign entity</a:t>
            </a:r>
          </a:p>
          <a:p>
            <a:pPr marL="971550" lvl="1" indent="-514350" eaLnBrk="1" hangingPunct="1"/>
            <a:r>
              <a:rPr lang="en-GB" sz="2800" smtClean="0"/>
              <a:t>A number of balance sheet management tools are available for a U.S. company to hedge its net investment in a foreign affiliate.</a:t>
            </a:r>
          </a:p>
          <a:p>
            <a:pPr marL="971550" lvl="1" indent="-514350" eaLnBrk="1" hangingPunct="1"/>
            <a:r>
              <a:rPr lang="en-GB" sz="2800" b="1" smtClean="0"/>
              <a:t>FASB 133 </a:t>
            </a:r>
            <a:r>
              <a:rPr lang="en-GB" sz="2800" smtClean="0"/>
              <a:t>specifies that for derivative financial instruments designated as a hedge of the foreign currency exposure of a net investment in a foreign operation, the portion of the change in fair value equivalent to a foreign currency transaction gain or loss should be reported in other comprehensive income.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0963">
                                            <p:txEl>
                                              <p:pRg st="1" end="1"/>
                                            </p:txEl>
                                          </p:spTgt>
                                        </p:tgtEl>
                                        <p:attrNameLst>
                                          <p:attrName>style.visibility</p:attrName>
                                        </p:attrNameLst>
                                      </p:cBhvr>
                                      <p:to>
                                        <p:strVal val="visible"/>
                                      </p:to>
                                    </p:set>
                                    <p:animEffect transition="in" filter="wipe(left)">
                                      <p:cBhvr>
                                        <p:cTn id="7" dur="500"/>
                                        <p:tgtEl>
                                          <p:spTgt spid="4096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0963">
                                            <p:txEl>
                                              <p:pRg st="2" end="2"/>
                                            </p:txEl>
                                          </p:spTgt>
                                        </p:tgtEl>
                                        <p:attrNameLst>
                                          <p:attrName>style.visibility</p:attrName>
                                        </p:attrNameLst>
                                      </p:cBhvr>
                                      <p:to>
                                        <p:strVal val="visible"/>
                                      </p:to>
                                    </p:set>
                                    <p:animEffect transition="in" filter="wipe(left)">
                                      <p:cBhvr>
                                        <p:cTn id="12" dur="500"/>
                                        <p:tgtEl>
                                          <p:spTgt spid="409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5"/>
          <p:cNvSpPr>
            <a:spLocks noGrp="1" noChangeArrowheads="1"/>
          </p:cNvSpPr>
          <p:nvPr>
            <p:ph type="sldNum" sz="quarter" idx="10"/>
          </p:nvPr>
        </p:nvSpPr>
        <p:spPr>
          <a:noFill/>
        </p:spPr>
        <p:txBody>
          <a:bodyPr/>
          <a:lstStyle/>
          <a:p>
            <a:r>
              <a:rPr lang="en-US" altLang="zh-CN" smtClean="0">
                <a:ea typeface="宋体" pitchFamily="2" charset="-122"/>
              </a:rPr>
              <a:t>11-</a:t>
            </a:r>
            <a:fld id="{FE26CF8E-B7FE-48BE-84AC-C89BD2E1741E}" type="slidenum">
              <a:rPr lang="en-US" altLang="zh-CN" smtClean="0">
                <a:ea typeface="宋体" pitchFamily="2" charset="-122"/>
              </a:rPr>
              <a:pPr/>
              <a:t>48</a:t>
            </a:fld>
            <a:endParaRPr lang="en-US" altLang="zh-CN" smtClean="0">
              <a:ea typeface="宋体" pitchFamily="2" charset="-122"/>
            </a:endParaRPr>
          </a:p>
        </p:txBody>
      </p:sp>
      <p:sp>
        <p:nvSpPr>
          <p:cNvPr id="11" name="Title 10"/>
          <p:cNvSpPr>
            <a:spLocks noGrp="1"/>
          </p:cNvSpPr>
          <p:nvPr>
            <p:ph type="title"/>
          </p:nvPr>
        </p:nvSpPr>
        <p:spPr/>
        <p:txBody>
          <a:bodyPr/>
          <a:lstStyle/>
          <a:p>
            <a:pPr eaLnBrk="1" hangingPunct="1">
              <a:defRPr/>
            </a:pPr>
            <a:r>
              <a:rPr lang="en-US" dirty="0" smtClean="0">
                <a:solidFill>
                  <a:schemeClr val="tx1"/>
                </a:solidFill>
              </a:rPr>
              <a:t>Practice Quiz Question #4</a:t>
            </a:r>
            <a:endParaRPr lang="en-US" dirty="0">
              <a:solidFill>
                <a:schemeClr val="tx2">
                  <a:lumMod val="50000"/>
                </a:schemeClr>
              </a:solidFill>
            </a:endParaRPr>
          </a:p>
        </p:txBody>
      </p:sp>
      <p:sp>
        <p:nvSpPr>
          <p:cNvPr id="5" name="Rectangle 3"/>
          <p:cNvSpPr txBox="1">
            <a:spLocks noChangeArrowheads="1"/>
          </p:cNvSpPr>
          <p:nvPr/>
        </p:nvSpPr>
        <p:spPr>
          <a:xfrm>
            <a:off x="1219200" y="1676400"/>
            <a:ext cx="7543800" cy="4419600"/>
          </a:xfrm>
          <a:prstGeom prst="rect">
            <a:avLst/>
          </a:prstGeom>
          <a:solidFill>
            <a:srgbClr val="C5D9F1"/>
          </a:solidFill>
        </p:spPr>
        <p:style>
          <a:lnRef idx="1">
            <a:schemeClr val="accent2"/>
          </a:lnRef>
          <a:fillRef idx="2">
            <a:schemeClr val="accent2"/>
          </a:fillRef>
          <a:effectRef idx="1">
            <a:schemeClr val="accent2"/>
          </a:effectRef>
          <a:fontRef idx="minor">
            <a:schemeClr val="dk1"/>
          </a:fontRef>
        </p:style>
        <p:txBody>
          <a:bodyPr lIns="90488" tIns="44450" rIns="90488" bIns="44450"/>
          <a:lstStyle/>
          <a:p>
            <a:pPr>
              <a:buFont typeface="Wingdings" pitchFamily="2" charset="2"/>
              <a:buNone/>
              <a:defRPr/>
            </a:pPr>
            <a:r>
              <a:rPr lang="en-US" sz="2800" b="1" dirty="0"/>
              <a:t>Which of the following is the appropriate test of hedge effectiveness?</a:t>
            </a:r>
          </a:p>
          <a:p>
            <a:pPr marL="971550" lvl="1" indent="-514350">
              <a:lnSpc>
                <a:spcPts val="3000"/>
              </a:lnSpc>
              <a:spcBef>
                <a:spcPts val="600"/>
              </a:spcBef>
              <a:buSzPct val="80000"/>
              <a:buFont typeface="Wingdings" pitchFamily="2" charset="2"/>
              <a:buAutoNum type="alphaLcPeriod"/>
              <a:defRPr/>
            </a:pPr>
            <a:r>
              <a:rPr lang="en-US" sz="2800" dirty="0"/>
              <a:t>The hedge offsets between 80-100% of the cash flows or risk of the item hedged.</a:t>
            </a:r>
          </a:p>
          <a:p>
            <a:pPr marL="971550" lvl="1" indent="-514350">
              <a:lnSpc>
                <a:spcPts val="3000"/>
              </a:lnSpc>
              <a:spcBef>
                <a:spcPts val="600"/>
              </a:spcBef>
              <a:buSzPct val="80000"/>
              <a:buFont typeface="Wingdings" pitchFamily="2" charset="2"/>
              <a:buAutoNum type="alphaLcPeriod"/>
              <a:defRPr/>
            </a:pPr>
            <a:r>
              <a:rPr lang="en-US" sz="2800" dirty="0"/>
              <a:t>The hedge offsets between 100-125% of the cash flows or risk of the item hedged.</a:t>
            </a:r>
          </a:p>
          <a:p>
            <a:pPr marL="971550" lvl="1" indent="-514350">
              <a:lnSpc>
                <a:spcPts val="3000"/>
              </a:lnSpc>
              <a:spcBef>
                <a:spcPts val="600"/>
              </a:spcBef>
              <a:buSzPct val="80000"/>
              <a:buFont typeface="Wingdings" pitchFamily="2" charset="2"/>
              <a:buAutoNum type="alphaLcPeriod"/>
              <a:defRPr/>
            </a:pPr>
            <a:r>
              <a:rPr lang="en-US" sz="2800" dirty="0"/>
              <a:t>The hedge offsets between 80-125% of the cash flows or risk of the item hedged.</a:t>
            </a:r>
          </a:p>
          <a:p>
            <a:pPr marL="971550" lvl="1" indent="-514350">
              <a:lnSpc>
                <a:spcPts val="3000"/>
              </a:lnSpc>
              <a:spcBef>
                <a:spcPts val="600"/>
              </a:spcBef>
              <a:buSzPct val="80000"/>
              <a:buFont typeface="Wingdings" pitchFamily="2" charset="2"/>
              <a:buAutoNum type="alphaLcPeriod"/>
              <a:defRPr/>
            </a:pPr>
            <a:r>
              <a:rPr lang="en-US" sz="2800" dirty="0"/>
              <a:t>The hedge offsets between 80-150% of the cash flows or risk of the item hedged.</a:t>
            </a:r>
            <a:endParaRPr lang="en-GB" sz="2800" dirty="0"/>
          </a:p>
          <a:p>
            <a:pPr marL="971550" lvl="1" indent="-514350">
              <a:lnSpc>
                <a:spcPts val="3000"/>
              </a:lnSpc>
              <a:spcBef>
                <a:spcPts val="600"/>
              </a:spcBef>
              <a:buSzPct val="80000"/>
              <a:buFont typeface="Wingdings" pitchFamily="2" charset="2"/>
              <a:buAutoNum type="alphaLcPeriod"/>
              <a:defRPr/>
            </a:pPr>
            <a:endParaRPr lang="en-GB" sz="2800" dirty="0"/>
          </a:p>
        </p:txBody>
      </p:sp>
    </p:spTree>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6977" name="Rectangle 3"/>
          <p:cNvSpPr>
            <a:spLocks noGrp="1" noChangeArrowheads="1"/>
          </p:cNvSpPr>
          <p:nvPr>
            <p:ph type="title"/>
          </p:nvPr>
        </p:nvSpPr>
        <p:spPr/>
        <p:txBody>
          <a:bodyPr/>
          <a:lstStyle/>
          <a:p>
            <a:pPr eaLnBrk="1" hangingPunct="1"/>
            <a:r>
              <a:rPr lang="en-US" smtClean="0">
                <a:solidFill>
                  <a:schemeClr val="bg1"/>
                </a:solidFill>
                <a:effectLst/>
              </a:rPr>
              <a:t>Conclusion</a:t>
            </a:r>
          </a:p>
        </p:txBody>
      </p:sp>
      <p:sp>
        <p:nvSpPr>
          <p:cNvPr id="11266" name="Oval 2"/>
          <p:cNvSpPr>
            <a:spLocks noChangeArrowheads="1"/>
          </p:cNvSpPr>
          <p:nvPr>
            <p:custDataLst>
              <p:tags r:id="rId1"/>
            </p:custDataLst>
          </p:nvPr>
        </p:nvSpPr>
        <p:spPr bwMode="auto">
          <a:xfrm>
            <a:off x="1981200" y="1828800"/>
            <a:ext cx="4953000" cy="2971800"/>
          </a:xfrm>
          <a:prstGeom prst="ellipse">
            <a:avLst/>
          </a:prstGeom>
          <a:gradFill rotWithShape="1">
            <a:gsLst>
              <a:gs pos="0">
                <a:schemeClr val="tx2"/>
              </a:gs>
              <a:gs pos="100000">
                <a:schemeClr val="tx2">
                  <a:gamma/>
                  <a:shade val="0"/>
                  <a:invGamma/>
                </a:schemeClr>
              </a:gs>
            </a:gsLst>
            <a:path path="rect">
              <a:fillToRect l="100000" t="100000"/>
            </a:path>
          </a:gradFill>
          <a:ln w="12700">
            <a:solidFill>
              <a:schemeClr val="tx1"/>
            </a:solidFill>
            <a:round/>
            <a:headEnd/>
            <a:tailEnd/>
          </a:ln>
          <a:effectLst>
            <a:outerShdw dist="107763" dir="2700000" algn="ctr" rotWithShape="0">
              <a:schemeClr val="tx1"/>
            </a:outerShdw>
          </a:effectLst>
        </p:spPr>
        <p:txBody>
          <a:bodyPr wrap="none" anchor="ctr"/>
          <a:lstStyle/>
          <a:p>
            <a:pPr algn="ctr" eaLnBrk="0" hangingPunct="0">
              <a:defRPr/>
            </a:pPr>
            <a:r>
              <a:rPr lang="en-US" sz="7200" dirty="0">
                <a:solidFill>
                  <a:schemeClr val="bg1"/>
                </a:solidFill>
                <a:effectLst>
                  <a:outerShdw blurRad="38100" dist="38100" dir="2700000" algn="tl">
                    <a:srgbClr val="000000"/>
                  </a:outerShdw>
                </a:effectLst>
              </a:rPr>
              <a:t>The End</a:t>
            </a:r>
          </a:p>
        </p:txBody>
      </p:sp>
      <p:sp>
        <p:nvSpPr>
          <p:cNvPr id="126979" name="Rectangle 5"/>
          <p:cNvSpPr>
            <a:spLocks noGrp="1" noChangeArrowheads="1"/>
          </p:cNvSpPr>
          <p:nvPr>
            <p:ph type="sldNum" sz="quarter" idx="10"/>
          </p:nvPr>
        </p:nvSpPr>
        <p:spPr>
          <a:noFill/>
        </p:spPr>
        <p:txBody>
          <a:bodyPr/>
          <a:lstStyle/>
          <a:p>
            <a:r>
              <a:rPr lang="en-US" altLang="zh-CN" smtClean="0">
                <a:ea typeface="宋体" pitchFamily="2" charset="-122"/>
              </a:rPr>
              <a:t>11-</a:t>
            </a:r>
            <a:fld id="{C3045736-9D21-4FCF-BE07-7DE9AFC92066}" type="slidenum">
              <a:rPr lang="en-US" altLang="zh-CN" smtClean="0">
                <a:ea typeface="宋体" pitchFamily="2" charset="-122"/>
              </a:rPr>
              <a:pPr/>
              <a:t>49</a:t>
            </a:fld>
            <a:endParaRPr lang="en-US" altLang="zh-CN" smtClean="0">
              <a:ea typeface="宋体" pitchFamily="2" charset="-122"/>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1000" fill="hold"/>
                                        <p:tgtEl>
                                          <p:spTgt spid="11266"/>
                                        </p:tgtEl>
                                        <p:attrNameLst>
                                          <p:attrName>ppt_w</p:attrName>
                                        </p:attrNameLst>
                                      </p:cBhvr>
                                      <p:tavLst>
                                        <p:tav tm="0">
                                          <p:val>
                                            <p:fltVal val="0"/>
                                          </p:val>
                                        </p:tav>
                                        <p:tav tm="100000">
                                          <p:val>
                                            <p:strVal val="#ppt_w"/>
                                          </p:val>
                                        </p:tav>
                                      </p:tavLst>
                                    </p:anim>
                                    <p:anim calcmode="lin" valueType="num">
                                      <p:cBhvr>
                                        <p:cTn id="8" dur="1000" fill="hold"/>
                                        <p:tgtEl>
                                          <p:spTgt spid="11266"/>
                                        </p:tgtEl>
                                        <p:attrNameLst>
                                          <p:attrName>ppt_h</p:attrName>
                                        </p:attrNameLst>
                                      </p:cBhvr>
                                      <p:tavLst>
                                        <p:tav tm="0">
                                          <p:val>
                                            <p:fltVal val="0"/>
                                          </p:val>
                                        </p:tav>
                                        <p:tav tm="100000">
                                          <p:val>
                                            <p:strVal val="#ppt_h"/>
                                          </p:val>
                                        </p:tav>
                                      </p:tavLst>
                                    </p:anim>
                                    <p:anim calcmode="lin" valueType="num">
                                      <p:cBhvr>
                                        <p:cTn id="9" dur="1000" fill="hold"/>
                                        <p:tgtEl>
                                          <p:spTgt spid="1126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126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5"/>
          <p:cNvSpPr>
            <a:spLocks noGrp="1" noChangeArrowheads="1"/>
          </p:cNvSpPr>
          <p:nvPr>
            <p:ph type="sldNum" sz="quarter" idx="10"/>
          </p:nvPr>
        </p:nvSpPr>
        <p:spPr>
          <a:noFill/>
        </p:spPr>
        <p:txBody>
          <a:bodyPr/>
          <a:lstStyle/>
          <a:p>
            <a:r>
              <a:rPr lang="en-US" altLang="zh-CN" smtClean="0">
                <a:ea typeface="宋体" pitchFamily="2" charset="-122"/>
              </a:rPr>
              <a:t>11-</a:t>
            </a:r>
            <a:fld id="{75E57CE8-365B-44D0-B65B-0BFD31AFB954}" type="slidenum">
              <a:rPr lang="en-US" altLang="zh-CN" smtClean="0">
                <a:ea typeface="宋体" pitchFamily="2" charset="-122"/>
              </a:rPr>
              <a:pPr/>
              <a:t>5</a:t>
            </a:fld>
            <a:endParaRPr lang="en-US" altLang="zh-CN" smtClean="0">
              <a:ea typeface="宋体" pitchFamily="2" charset="-122"/>
            </a:endParaRPr>
          </a:p>
        </p:txBody>
      </p:sp>
      <p:sp>
        <p:nvSpPr>
          <p:cNvPr id="8194"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Foreign Currency Exchange Rates</a:t>
            </a:r>
          </a:p>
        </p:txBody>
      </p:sp>
      <p:sp>
        <p:nvSpPr>
          <p:cNvPr id="8195" name="Rectangle 3"/>
          <p:cNvSpPr>
            <a:spLocks noGrp="1" noChangeArrowheads="1"/>
          </p:cNvSpPr>
          <p:nvPr>
            <p:ph idx="1"/>
          </p:nvPr>
        </p:nvSpPr>
        <p:spPr/>
        <p:txBody>
          <a:bodyPr/>
          <a:lstStyle/>
          <a:p>
            <a:pPr marL="457200" indent="-457200" eaLnBrk="1" hangingPunct="1"/>
            <a:r>
              <a:rPr lang="en-GB" sz="3200" smtClean="0"/>
              <a:t>Foreign currency exchange rates between currencies are established daily by foreign exchange brokers who serve as agents for individuals or countries wishing to deal in foreign currencies.</a:t>
            </a:r>
          </a:p>
          <a:p>
            <a:pPr lvl="1" eaLnBrk="1" hangingPunct="1"/>
            <a:r>
              <a:rPr lang="en-GB" sz="2800" smtClean="0"/>
              <a:t>Some countries maintain an official fixed rate of currency exchange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195">
                                            <p:txEl>
                                              <p:pRg st="1" end="1"/>
                                            </p:txEl>
                                          </p:spTgt>
                                        </p:tgtEl>
                                        <p:attrNameLst>
                                          <p:attrName>style.visibility</p:attrName>
                                        </p:attrNameLst>
                                      </p:cBhvr>
                                      <p:to>
                                        <p:strVal val="visible"/>
                                      </p:to>
                                    </p:set>
                                    <p:animEffect transition="in" filter="wipe(left)">
                                      <p:cBhvr>
                                        <p:cTn id="7" dur="500"/>
                                        <p:tgtEl>
                                          <p:spTgt spid="81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5"/>
          <p:cNvSpPr>
            <a:spLocks noGrp="1" noChangeArrowheads="1"/>
          </p:cNvSpPr>
          <p:nvPr>
            <p:ph type="sldNum" sz="quarter" idx="10"/>
          </p:nvPr>
        </p:nvSpPr>
        <p:spPr>
          <a:noFill/>
        </p:spPr>
        <p:txBody>
          <a:bodyPr/>
          <a:lstStyle/>
          <a:p>
            <a:r>
              <a:rPr lang="en-US" altLang="zh-CN" smtClean="0">
                <a:ea typeface="宋体" pitchFamily="2" charset="-122"/>
              </a:rPr>
              <a:t>11-</a:t>
            </a:r>
            <a:fld id="{FA99BB31-57AF-4171-8B76-4C8D205E0E5B}" type="slidenum">
              <a:rPr lang="en-US" altLang="zh-CN" smtClean="0">
                <a:ea typeface="宋体" pitchFamily="2" charset="-122"/>
              </a:rPr>
              <a:pPr/>
              <a:t>6</a:t>
            </a:fld>
            <a:endParaRPr lang="en-US" altLang="zh-CN" smtClean="0">
              <a:ea typeface="宋体" pitchFamily="2" charset="-122"/>
            </a:endParaRPr>
          </a:p>
        </p:txBody>
      </p:sp>
      <p:sp>
        <p:nvSpPr>
          <p:cNvPr id="9218"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Foreign Currency Exchange Rates</a:t>
            </a:r>
          </a:p>
        </p:txBody>
      </p:sp>
      <p:sp>
        <p:nvSpPr>
          <p:cNvPr id="9219" name="Rectangle 3"/>
          <p:cNvSpPr>
            <a:spLocks noGrp="1" noChangeArrowheads="1"/>
          </p:cNvSpPr>
          <p:nvPr>
            <p:ph idx="1"/>
          </p:nvPr>
        </p:nvSpPr>
        <p:spPr/>
        <p:txBody>
          <a:bodyPr/>
          <a:lstStyle/>
          <a:p>
            <a:pPr marL="457200" indent="-457200" eaLnBrk="1" hangingPunct="1"/>
            <a:r>
              <a:rPr lang="en-GB" sz="3200" smtClean="0"/>
              <a:t>Determination of exchange rates</a:t>
            </a:r>
          </a:p>
          <a:p>
            <a:pPr lvl="1" eaLnBrk="1" hangingPunct="1"/>
            <a:r>
              <a:rPr lang="en-GB" sz="2800" smtClean="0"/>
              <a:t>Exchange rates change because of a number of economic factors affecting the supply of and demand for a nation’s currency.</a:t>
            </a:r>
          </a:p>
          <a:p>
            <a:pPr lvl="1" eaLnBrk="1" hangingPunct="1"/>
            <a:r>
              <a:rPr lang="en-GB" sz="2800" smtClean="0"/>
              <a:t>Factors causing fluctuations are a nation’s</a:t>
            </a:r>
          </a:p>
          <a:p>
            <a:pPr marL="1371600" lvl="2" indent="-457200" eaLnBrk="1" hangingPunct="1"/>
            <a:r>
              <a:rPr lang="en-GB" sz="2400" smtClean="0"/>
              <a:t>Level of inflation</a:t>
            </a:r>
          </a:p>
          <a:p>
            <a:pPr marL="1371600" lvl="2" indent="-457200" eaLnBrk="1" hangingPunct="1"/>
            <a:r>
              <a:rPr lang="en-GB" sz="2400" smtClean="0"/>
              <a:t>Balance of payments</a:t>
            </a:r>
          </a:p>
          <a:p>
            <a:pPr marL="1371600" lvl="2" indent="-457200" eaLnBrk="1" hangingPunct="1"/>
            <a:r>
              <a:rPr lang="en-GB" sz="2400" smtClean="0"/>
              <a:t>Changes in a country’s interest rate </a:t>
            </a:r>
          </a:p>
          <a:p>
            <a:pPr marL="1371600" lvl="2" indent="-457200" eaLnBrk="1" hangingPunct="1"/>
            <a:r>
              <a:rPr lang="en-GB" sz="2400" smtClean="0"/>
              <a:t>Investment levels</a:t>
            </a:r>
          </a:p>
          <a:p>
            <a:pPr marL="1371600" lvl="2" indent="-457200" eaLnBrk="1" hangingPunct="1"/>
            <a:r>
              <a:rPr lang="en-GB" sz="2400" smtClean="0"/>
              <a:t>Stability and process of governance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animEffect transition="in" filter="wipe(left)">
                                      <p:cBhvr>
                                        <p:cTn id="7" dur="500"/>
                                        <p:tgtEl>
                                          <p:spTgt spid="921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219">
                                            <p:txEl>
                                              <p:pRg st="2" end="2"/>
                                            </p:txEl>
                                          </p:spTgt>
                                        </p:tgtEl>
                                        <p:attrNameLst>
                                          <p:attrName>style.visibility</p:attrName>
                                        </p:attrNameLst>
                                      </p:cBhvr>
                                      <p:to>
                                        <p:strVal val="visible"/>
                                      </p:to>
                                    </p:set>
                                    <p:animEffect transition="in" filter="wipe(left)">
                                      <p:cBhvr>
                                        <p:cTn id="12" dur="500"/>
                                        <p:tgtEl>
                                          <p:spTgt spid="921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219">
                                            <p:txEl>
                                              <p:pRg st="3" end="3"/>
                                            </p:txEl>
                                          </p:spTgt>
                                        </p:tgtEl>
                                        <p:attrNameLst>
                                          <p:attrName>style.visibility</p:attrName>
                                        </p:attrNameLst>
                                      </p:cBhvr>
                                      <p:to>
                                        <p:strVal val="visible"/>
                                      </p:to>
                                    </p:set>
                                    <p:animEffect transition="in" filter="wipe(left)">
                                      <p:cBhvr>
                                        <p:cTn id="17" dur="500"/>
                                        <p:tgtEl>
                                          <p:spTgt spid="921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9219">
                                            <p:txEl>
                                              <p:pRg st="4" end="4"/>
                                            </p:txEl>
                                          </p:spTgt>
                                        </p:tgtEl>
                                        <p:attrNameLst>
                                          <p:attrName>style.visibility</p:attrName>
                                        </p:attrNameLst>
                                      </p:cBhvr>
                                      <p:to>
                                        <p:strVal val="visible"/>
                                      </p:to>
                                    </p:set>
                                    <p:animEffect transition="in" filter="wipe(left)">
                                      <p:cBhvr>
                                        <p:cTn id="22" dur="500"/>
                                        <p:tgtEl>
                                          <p:spTgt spid="921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9219">
                                            <p:txEl>
                                              <p:pRg st="5" end="5"/>
                                            </p:txEl>
                                          </p:spTgt>
                                        </p:tgtEl>
                                        <p:attrNameLst>
                                          <p:attrName>style.visibility</p:attrName>
                                        </p:attrNameLst>
                                      </p:cBhvr>
                                      <p:to>
                                        <p:strVal val="visible"/>
                                      </p:to>
                                    </p:set>
                                    <p:animEffect transition="in" filter="wipe(left)">
                                      <p:cBhvr>
                                        <p:cTn id="27" dur="500"/>
                                        <p:tgtEl>
                                          <p:spTgt spid="921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9219">
                                            <p:txEl>
                                              <p:pRg st="6" end="6"/>
                                            </p:txEl>
                                          </p:spTgt>
                                        </p:tgtEl>
                                        <p:attrNameLst>
                                          <p:attrName>style.visibility</p:attrName>
                                        </p:attrNameLst>
                                      </p:cBhvr>
                                      <p:to>
                                        <p:strVal val="visible"/>
                                      </p:to>
                                    </p:set>
                                    <p:animEffect transition="in" filter="wipe(left)">
                                      <p:cBhvr>
                                        <p:cTn id="32" dur="500"/>
                                        <p:tgtEl>
                                          <p:spTgt spid="921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9219">
                                            <p:txEl>
                                              <p:pRg st="7" end="7"/>
                                            </p:txEl>
                                          </p:spTgt>
                                        </p:tgtEl>
                                        <p:attrNameLst>
                                          <p:attrName>style.visibility</p:attrName>
                                        </p:attrNameLst>
                                      </p:cBhvr>
                                      <p:to>
                                        <p:strVal val="visible"/>
                                      </p:to>
                                    </p:set>
                                    <p:animEffect transition="in" filter="wipe(left)">
                                      <p:cBhvr>
                                        <p:cTn id="37" dur="500"/>
                                        <p:tgtEl>
                                          <p:spTgt spid="92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5"/>
          <p:cNvSpPr>
            <a:spLocks noGrp="1" noChangeArrowheads="1"/>
          </p:cNvSpPr>
          <p:nvPr>
            <p:ph type="sldNum" sz="quarter" idx="10"/>
          </p:nvPr>
        </p:nvSpPr>
        <p:spPr>
          <a:noFill/>
        </p:spPr>
        <p:txBody>
          <a:bodyPr/>
          <a:lstStyle/>
          <a:p>
            <a:r>
              <a:rPr lang="en-US" altLang="zh-CN" smtClean="0">
                <a:ea typeface="宋体" pitchFamily="2" charset="-122"/>
              </a:rPr>
              <a:t>11-</a:t>
            </a:r>
            <a:fld id="{A79B7819-54F3-4E6A-9A8C-EF45D7E6DB50}" type="slidenum">
              <a:rPr lang="en-US" altLang="zh-CN" smtClean="0">
                <a:ea typeface="宋体" pitchFamily="2" charset="-122"/>
              </a:rPr>
              <a:pPr/>
              <a:t>7</a:t>
            </a:fld>
            <a:endParaRPr lang="en-US" altLang="zh-CN" smtClean="0">
              <a:ea typeface="宋体" pitchFamily="2" charset="-122"/>
            </a:endParaRPr>
          </a:p>
        </p:txBody>
      </p:sp>
      <p:sp>
        <p:nvSpPr>
          <p:cNvPr id="10242"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Foreign Currency Exchange Rates</a:t>
            </a:r>
          </a:p>
        </p:txBody>
      </p:sp>
      <p:sp>
        <p:nvSpPr>
          <p:cNvPr id="10243" name="Rectangle 3"/>
          <p:cNvSpPr>
            <a:spLocks noGrp="1" noChangeArrowheads="1"/>
          </p:cNvSpPr>
          <p:nvPr>
            <p:ph idx="1"/>
          </p:nvPr>
        </p:nvSpPr>
        <p:spPr>
          <a:xfrm>
            <a:off x="457200" y="1066800"/>
            <a:ext cx="8534400" cy="2286000"/>
          </a:xfrm>
        </p:spPr>
        <p:txBody>
          <a:bodyPr/>
          <a:lstStyle/>
          <a:p>
            <a:pPr marL="457200" indent="-457200" eaLnBrk="1" hangingPunct="1"/>
            <a:r>
              <a:rPr lang="en-GB" sz="3200" smtClean="0"/>
              <a:t>Direct Exchange Rate (DER) is the number of local currency units (LCUs) needed to acquire one foreign currency unit (FCU) </a:t>
            </a:r>
          </a:p>
          <a:p>
            <a:pPr marL="908050" lvl="1" eaLnBrk="1" hangingPunct="1"/>
            <a:r>
              <a:rPr lang="en-GB" sz="3000" smtClean="0"/>
              <a:t>From the viewpoint of a U.S. entity:</a:t>
            </a:r>
          </a:p>
          <a:p>
            <a:pPr marL="908050" lvl="1" eaLnBrk="1" hangingPunct="1"/>
            <a:endParaRPr lang="en-GB" sz="3000" smtClean="0"/>
          </a:p>
          <a:p>
            <a:pPr marL="908050" lvl="1" eaLnBrk="1" hangingPunct="1"/>
            <a:endParaRPr lang="en-GB" sz="3000" smtClean="0"/>
          </a:p>
          <a:p>
            <a:pPr marL="908050" lvl="1" eaLnBrk="1" hangingPunct="1"/>
            <a:r>
              <a:rPr lang="en-GB" sz="3000" smtClean="0"/>
              <a:t>Example: Assume a U.S. based company can purchase one Euro for $1.40.</a:t>
            </a:r>
          </a:p>
          <a:p>
            <a:pPr marL="908050" lvl="1" eaLnBrk="1" hangingPunct="1"/>
            <a:endParaRPr lang="en-GB" sz="3000" smtClean="0"/>
          </a:p>
        </p:txBody>
      </p:sp>
      <p:grpSp>
        <p:nvGrpSpPr>
          <p:cNvPr id="10" name="Group 9"/>
          <p:cNvGrpSpPr>
            <a:grpSpLocks/>
          </p:cNvGrpSpPr>
          <p:nvPr/>
        </p:nvGrpSpPr>
        <p:grpSpPr bwMode="auto">
          <a:xfrm>
            <a:off x="762000" y="3200400"/>
            <a:ext cx="8001000" cy="1323975"/>
            <a:chOff x="838200" y="4038600"/>
            <a:chExt cx="8001000" cy="1323439"/>
          </a:xfrm>
        </p:grpSpPr>
        <p:sp>
          <p:nvSpPr>
            <p:cNvPr id="6" name="TextBox 5"/>
            <p:cNvSpPr txBox="1"/>
            <p:nvPr/>
          </p:nvSpPr>
          <p:spPr>
            <a:xfrm>
              <a:off x="2400300" y="4038600"/>
              <a:ext cx="6438900" cy="1323439"/>
            </a:xfrm>
            <a:prstGeom prst="rect">
              <a:avLst/>
            </a:prstGeom>
            <a:noFill/>
          </p:spPr>
          <p:txBody>
            <a:bodyPr wrap="none">
              <a:spAutoFit/>
            </a:bodyPr>
            <a:lstStyle/>
            <a:p>
              <a:pPr algn="ctr">
                <a:defRPr/>
              </a:pPr>
              <a:r>
                <a:rPr lang="en-US" sz="4000" dirty="0">
                  <a:latin typeface="+mn-lt"/>
                </a:rPr>
                <a:t>U.S. dollar–equivalent value</a:t>
              </a:r>
            </a:p>
            <a:p>
              <a:pPr algn="ctr">
                <a:defRPr/>
              </a:pPr>
              <a:r>
                <a:rPr lang="en-US" sz="4000" dirty="0">
                  <a:latin typeface="+mn-lt"/>
                </a:rPr>
                <a:t>1 FCU</a:t>
              </a:r>
            </a:p>
          </p:txBody>
        </p:sp>
        <p:sp>
          <p:nvSpPr>
            <p:cNvPr id="7" name="TextBox 6"/>
            <p:cNvSpPr txBox="1"/>
            <p:nvPr/>
          </p:nvSpPr>
          <p:spPr>
            <a:xfrm>
              <a:off x="838200" y="4343277"/>
              <a:ext cx="1646238" cy="707738"/>
            </a:xfrm>
            <a:prstGeom prst="rect">
              <a:avLst/>
            </a:prstGeom>
            <a:noFill/>
          </p:spPr>
          <p:txBody>
            <a:bodyPr wrap="none">
              <a:spAutoFit/>
            </a:bodyPr>
            <a:lstStyle/>
            <a:p>
              <a:pPr algn="ctr">
                <a:defRPr/>
              </a:pPr>
              <a:r>
                <a:rPr lang="en-US" sz="4000" dirty="0">
                  <a:latin typeface="+mn-lt"/>
                </a:rPr>
                <a:t>DER = </a:t>
              </a:r>
            </a:p>
          </p:txBody>
        </p:sp>
        <p:cxnSp>
          <p:nvCxnSpPr>
            <p:cNvPr id="32780" name="Straight Connector 8"/>
            <p:cNvCxnSpPr>
              <a:cxnSpLocks noChangeShapeType="1"/>
              <a:endCxn id="6" idx="3"/>
            </p:cNvCxnSpPr>
            <p:nvPr/>
          </p:nvCxnSpPr>
          <p:spPr bwMode="auto">
            <a:xfrm flipV="1">
              <a:off x="2362200" y="4700320"/>
              <a:ext cx="6477000" cy="24080"/>
            </a:xfrm>
            <a:prstGeom prst="line">
              <a:avLst/>
            </a:prstGeom>
            <a:noFill/>
            <a:ln w="28575" algn="ctr">
              <a:solidFill>
                <a:schemeClr val="tx1"/>
              </a:solidFill>
              <a:round/>
              <a:headEnd/>
              <a:tailEnd/>
            </a:ln>
          </p:spPr>
        </p:cxnSp>
      </p:grpSp>
      <p:grpSp>
        <p:nvGrpSpPr>
          <p:cNvPr id="11" name="Group 10"/>
          <p:cNvGrpSpPr>
            <a:grpSpLocks/>
          </p:cNvGrpSpPr>
          <p:nvPr/>
        </p:nvGrpSpPr>
        <p:grpSpPr bwMode="auto">
          <a:xfrm>
            <a:off x="1792288" y="5410200"/>
            <a:ext cx="3581400" cy="1323975"/>
            <a:chOff x="838200" y="4038600"/>
            <a:chExt cx="7362244" cy="1323439"/>
          </a:xfrm>
        </p:grpSpPr>
        <p:sp>
          <p:nvSpPr>
            <p:cNvPr id="12" name="TextBox 11"/>
            <p:cNvSpPr txBox="1"/>
            <p:nvPr/>
          </p:nvSpPr>
          <p:spPr>
            <a:xfrm>
              <a:off x="4179928" y="4038600"/>
              <a:ext cx="2881586" cy="1323439"/>
            </a:xfrm>
            <a:prstGeom prst="rect">
              <a:avLst/>
            </a:prstGeom>
            <a:noFill/>
          </p:spPr>
          <p:txBody>
            <a:bodyPr wrap="none">
              <a:spAutoFit/>
            </a:bodyPr>
            <a:lstStyle/>
            <a:p>
              <a:pPr algn="ctr">
                <a:defRPr/>
              </a:pPr>
              <a:r>
                <a:rPr lang="en-US" sz="4000" dirty="0">
                  <a:latin typeface="+mn-lt"/>
                </a:rPr>
                <a:t>$1.40</a:t>
              </a:r>
            </a:p>
            <a:p>
              <a:pPr algn="ctr">
                <a:defRPr/>
              </a:pPr>
              <a:r>
                <a:rPr lang="en-US" sz="4000" dirty="0">
                  <a:latin typeface="+mn-lt"/>
                </a:rPr>
                <a:t>€1</a:t>
              </a:r>
            </a:p>
          </p:txBody>
        </p:sp>
        <p:sp>
          <p:nvSpPr>
            <p:cNvPr id="13" name="TextBox 12"/>
            <p:cNvSpPr txBox="1"/>
            <p:nvPr/>
          </p:nvSpPr>
          <p:spPr>
            <a:xfrm>
              <a:off x="838200" y="4343277"/>
              <a:ext cx="1648019" cy="707738"/>
            </a:xfrm>
            <a:prstGeom prst="rect">
              <a:avLst/>
            </a:prstGeom>
            <a:noFill/>
          </p:spPr>
          <p:txBody>
            <a:bodyPr wrap="none">
              <a:spAutoFit/>
            </a:bodyPr>
            <a:lstStyle/>
            <a:p>
              <a:pPr algn="ctr">
                <a:defRPr/>
              </a:pPr>
              <a:r>
                <a:rPr lang="en-US" sz="4000" dirty="0">
                  <a:latin typeface="+mn-lt"/>
                </a:rPr>
                <a:t>DER = </a:t>
              </a:r>
            </a:p>
          </p:txBody>
        </p:sp>
        <p:cxnSp>
          <p:nvCxnSpPr>
            <p:cNvPr id="32777" name="Straight Connector 13"/>
            <p:cNvCxnSpPr>
              <a:cxnSpLocks noChangeShapeType="1"/>
            </p:cNvCxnSpPr>
            <p:nvPr/>
          </p:nvCxnSpPr>
          <p:spPr bwMode="auto">
            <a:xfrm>
              <a:off x="3501139" y="4697343"/>
              <a:ext cx="4699305" cy="1"/>
            </a:xfrm>
            <a:prstGeom prst="line">
              <a:avLst/>
            </a:prstGeom>
            <a:noFill/>
            <a:ln w="28575" algn="ctr">
              <a:solidFill>
                <a:schemeClr val="tx1"/>
              </a:solidFill>
              <a:round/>
              <a:headEnd/>
              <a:tailEnd/>
            </a:ln>
          </p:spPr>
        </p:cxnSp>
      </p:grpSp>
      <p:sp>
        <p:nvSpPr>
          <p:cNvPr id="16" name="TextBox 15"/>
          <p:cNvSpPr txBox="1"/>
          <p:nvPr/>
        </p:nvSpPr>
        <p:spPr>
          <a:xfrm>
            <a:off x="5181600" y="5692775"/>
            <a:ext cx="3048000" cy="708025"/>
          </a:xfrm>
          <a:prstGeom prst="rect">
            <a:avLst/>
          </a:prstGeom>
          <a:noFill/>
        </p:spPr>
        <p:txBody>
          <a:bodyPr>
            <a:spAutoFit/>
          </a:bodyPr>
          <a:lstStyle/>
          <a:p>
            <a:pPr algn="ctr">
              <a:defRPr/>
            </a:pPr>
            <a:r>
              <a:rPr lang="en-US" sz="4000" dirty="0">
                <a:latin typeface="+mn-lt"/>
              </a:rPr>
              <a:t>= 1.40 $/€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Effect transition="in" filter="wipe(left)">
                                      <p:cBhvr>
                                        <p:cTn id="7" dur="500"/>
                                        <p:tgtEl>
                                          <p:spTgt spid="1024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up)">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243">
                                            <p:txEl>
                                              <p:pRg st="4" end="4"/>
                                            </p:txEl>
                                          </p:spTgt>
                                        </p:tgtEl>
                                        <p:attrNameLst>
                                          <p:attrName>style.visibility</p:attrName>
                                        </p:attrNameLst>
                                      </p:cBhvr>
                                      <p:to>
                                        <p:strVal val="visible"/>
                                      </p:to>
                                    </p:set>
                                    <p:animEffect transition="in" filter="wipe(left)">
                                      <p:cBhvr>
                                        <p:cTn id="17" dur="500"/>
                                        <p:tgtEl>
                                          <p:spTgt spid="1024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up)">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up)">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5"/>
          <p:cNvSpPr>
            <a:spLocks noGrp="1" noChangeArrowheads="1"/>
          </p:cNvSpPr>
          <p:nvPr>
            <p:ph type="sldNum" sz="quarter" idx="10"/>
          </p:nvPr>
        </p:nvSpPr>
        <p:spPr>
          <a:noFill/>
        </p:spPr>
        <p:txBody>
          <a:bodyPr/>
          <a:lstStyle/>
          <a:p>
            <a:r>
              <a:rPr lang="en-US" altLang="zh-CN" smtClean="0">
                <a:ea typeface="宋体" pitchFamily="2" charset="-122"/>
              </a:rPr>
              <a:t>11-</a:t>
            </a:r>
            <a:fld id="{F01EDA99-D57A-4BE4-A638-3A9F159031E5}" type="slidenum">
              <a:rPr lang="en-US" altLang="zh-CN" smtClean="0">
                <a:ea typeface="宋体" pitchFamily="2" charset="-122"/>
              </a:rPr>
              <a:pPr/>
              <a:t>8</a:t>
            </a:fld>
            <a:endParaRPr lang="en-US" altLang="zh-CN" smtClean="0">
              <a:ea typeface="宋体" pitchFamily="2" charset="-122"/>
            </a:endParaRPr>
          </a:p>
        </p:txBody>
      </p:sp>
      <p:sp>
        <p:nvSpPr>
          <p:cNvPr id="11266"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Foreign Currency Exchange Rates</a:t>
            </a:r>
          </a:p>
        </p:txBody>
      </p:sp>
      <p:sp>
        <p:nvSpPr>
          <p:cNvPr id="11267" name="Rectangle 3"/>
          <p:cNvSpPr>
            <a:spLocks noGrp="1" noChangeArrowheads="1"/>
          </p:cNvSpPr>
          <p:nvPr>
            <p:ph idx="1"/>
          </p:nvPr>
        </p:nvSpPr>
        <p:spPr/>
        <p:txBody>
          <a:bodyPr/>
          <a:lstStyle/>
          <a:p>
            <a:pPr marL="457200" indent="-457200" eaLnBrk="1" hangingPunct="1">
              <a:defRPr/>
            </a:pPr>
            <a:r>
              <a:rPr lang="en-GB" sz="3200" dirty="0" smtClean="0"/>
              <a:t>Indirect Exchange Rate (IER) is the reciprocal of the direct exchange rate</a:t>
            </a:r>
          </a:p>
          <a:p>
            <a:pPr marL="909637" lvl="1" eaLnBrk="1" hangingPunct="1">
              <a:defRPr/>
            </a:pPr>
            <a:r>
              <a:rPr lang="en-GB" sz="2800" dirty="0" smtClean="0"/>
              <a:t>From the viewpoint of a U.S. entity:</a:t>
            </a:r>
            <a:endParaRPr lang="en-GB" sz="2800" dirty="0"/>
          </a:p>
          <a:p>
            <a:pPr marL="909637" lvl="1" eaLnBrk="1" hangingPunct="1">
              <a:defRPr/>
            </a:pPr>
            <a:endParaRPr lang="en-GB" sz="2800" dirty="0"/>
          </a:p>
          <a:p>
            <a:pPr marL="909637" lvl="1" eaLnBrk="1" hangingPunct="1">
              <a:defRPr/>
            </a:pPr>
            <a:endParaRPr lang="en-GB" sz="2800" dirty="0"/>
          </a:p>
          <a:p>
            <a:pPr marL="909637" lvl="1" eaLnBrk="1" hangingPunct="1">
              <a:defRPr/>
            </a:pPr>
            <a:r>
              <a:rPr lang="en-GB" sz="2800" dirty="0" smtClean="0"/>
              <a:t>Example</a:t>
            </a:r>
            <a:r>
              <a:rPr lang="en-GB" sz="2800" dirty="0"/>
              <a:t>: Assume a U.S. based company can purchase one Euro for $1.40.</a:t>
            </a:r>
          </a:p>
          <a:p>
            <a:pPr marL="909637" lvl="1" eaLnBrk="1" hangingPunct="1">
              <a:defRPr/>
            </a:pPr>
            <a:endParaRPr lang="en-GB" sz="2800" dirty="0"/>
          </a:p>
          <a:p>
            <a:pPr marL="909637" lvl="1" eaLnBrk="1" hangingPunct="1">
              <a:defRPr/>
            </a:pPr>
            <a:endParaRPr lang="en-GB" sz="2800" dirty="0" smtClean="0"/>
          </a:p>
          <a:p>
            <a:pPr marL="971550" lvl="1" indent="-514350" eaLnBrk="1" hangingPunct="1">
              <a:buFontTx/>
              <a:buNone/>
              <a:defRPr/>
            </a:pPr>
            <a:endParaRPr lang="en-GB" dirty="0" smtClean="0"/>
          </a:p>
        </p:txBody>
      </p:sp>
      <p:grpSp>
        <p:nvGrpSpPr>
          <p:cNvPr id="6" name="Group 5"/>
          <p:cNvGrpSpPr>
            <a:grpSpLocks/>
          </p:cNvGrpSpPr>
          <p:nvPr/>
        </p:nvGrpSpPr>
        <p:grpSpPr bwMode="auto">
          <a:xfrm>
            <a:off x="849313" y="2667000"/>
            <a:ext cx="7786687" cy="1323975"/>
            <a:chOff x="924763" y="4038600"/>
            <a:chExt cx="7786838" cy="1323439"/>
          </a:xfrm>
        </p:grpSpPr>
        <p:sp>
          <p:nvSpPr>
            <p:cNvPr id="7" name="TextBox 6"/>
            <p:cNvSpPr txBox="1"/>
            <p:nvPr/>
          </p:nvSpPr>
          <p:spPr>
            <a:xfrm>
              <a:off x="2528169" y="4038600"/>
              <a:ext cx="6183432" cy="1323439"/>
            </a:xfrm>
            <a:prstGeom prst="rect">
              <a:avLst/>
            </a:prstGeom>
            <a:noFill/>
          </p:spPr>
          <p:txBody>
            <a:bodyPr wrap="none">
              <a:spAutoFit/>
            </a:bodyPr>
            <a:lstStyle/>
            <a:p>
              <a:pPr algn="ctr">
                <a:defRPr/>
              </a:pPr>
              <a:r>
                <a:rPr lang="en-US" sz="4000" dirty="0">
                  <a:latin typeface="+mn-lt"/>
                </a:rPr>
                <a:t>1 FCU</a:t>
              </a:r>
            </a:p>
            <a:p>
              <a:pPr algn="ctr">
                <a:defRPr/>
              </a:pPr>
              <a:r>
                <a:rPr lang="en-US" sz="4000" dirty="0"/>
                <a:t>U.S. dollar–equivalent value</a:t>
              </a:r>
            </a:p>
          </p:txBody>
        </p:sp>
        <p:sp>
          <p:nvSpPr>
            <p:cNvPr id="8" name="TextBox 7"/>
            <p:cNvSpPr txBox="1"/>
            <p:nvPr/>
          </p:nvSpPr>
          <p:spPr>
            <a:xfrm>
              <a:off x="924763" y="4343277"/>
              <a:ext cx="1473229" cy="707738"/>
            </a:xfrm>
            <a:prstGeom prst="rect">
              <a:avLst/>
            </a:prstGeom>
            <a:noFill/>
          </p:spPr>
          <p:txBody>
            <a:bodyPr wrap="none">
              <a:spAutoFit/>
            </a:bodyPr>
            <a:lstStyle/>
            <a:p>
              <a:pPr algn="ctr">
                <a:defRPr/>
              </a:pPr>
              <a:r>
                <a:rPr lang="en-US" sz="4000" dirty="0">
                  <a:latin typeface="+mn-lt"/>
                </a:rPr>
                <a:t>IER = </a:t>
              </a:r>
            </a:p>
          </p:txBody>
        </p:sp>
        <p:cxnSp>
          <p:nvCxnSpPr>
            <p:cNvPr id="34828" name="Straight Connector 8"/>
            <p:cNvCxnSpPr>
              <a:cxnSpLocks noChangeShapeType="1"/>
              <a:endCxn id="7" idx="3"/>
            </p:cNvCxnSpPr>
            <p:nvPr/>
          </p:nvCxnSpPr>
          <p:spPr bwMode="auto">
            <a:xfrm flipV="1">
              <a:off x="2362200" y="4700320"/>
              <a:ext cx="6349401" cy="24080"/>
            </a:xfrm>
            <a:prstGeom prst="line">
              <a:avLst/>
            </a:prstGeom>
            <a:noFill/>
            <a:ln w="28575" algn="ctr">
              <a:solidFill>
                <a:schemeClr val="tx1"/>
              </a:solidFill>
              <a:round/>
              <a:headEnd/>
              <a:tailEnd/>
            </a:ln>
          </p:spPr>
        </p:cxnSp>
      </p:grpSp>
      <p:grpSp>
        <p:nvGrpSpPr>
          <p:cNvPr id="10" name="Group 9"/>
          <p:cNvGrpSpPr>
            <a:grpSpLocks/>
          </p:cNvGrpSpPr>
          <p:nvPr/>
        </p:nvGrpSpPr>
        <p:grpSpPr bwMode="auto">
          <a:xfrm>
            <a:off x="1498600" y="4953000"/>
            <a:ext cx="3916363" cy="1323975"/>
            <a:chOff x="146997" y="4038600"/>
            <a:chExt cx="8053447" cy="1323439"/>
          </a:xfrm>
        </p:grpSpPr>
        <p:sp>
          <p:nvSpPr>
            <p:cNvPr id="11" name="TextBox 10"/>
            <p:cNvSpPr txBox="1"/>
            <p:nvPr/>
          </p:nvSpPr>
          <p:spPr>
            <a:xfrm>
              <a:off x="4178618" y="4038600"/>
              <a:ext cx="2882525" cy="1323439"/>
            </a:xfrm>
            <a:prstGeom prst="rect">
              <a:avLst/>
            </a:prstGeom>
            <a:noFill/>
          </p:spPr>
          <p:txBody>
            <a:bodyPr wrap="none">
              <a:spAutoFit/>
            </a:bodyPr>
            <a:lstStyle/>
            <a:p>
              <a:pPr algn="ctr">
                <a:defRPr/>
              </a:pPr>
              <a:r>
                <a:rPr lang="en-US" sz="4000" dirty="0"/>
                <a:t>€1</a:t>
              </a:r>
            </a:p>
            <a:p>
              <a:pPr algn="ctr">
                <a:defRPr/>
              </a:pPr>
              <a:r>
                <a:rPr lang="en-US" sz="4000" dirty="0">
                  <a:latin typeface="+mn-lt"/>
                </a:rPr>
                <a:t>$1.40</a:t>
              </a:r>
            </a:p>
          </p:txBody>
        </p:sp>
        <p:sp>
          <p:nvSpPr>
            <p:cNvPr id="12" name="TextBox 11"/>
            <p:cNvSpPr txBox="1"/>
            <p:nvPr/>
          </p:nvSpPr>
          <p:spPr>
            <a:xfrm>
              <a:off x="146997" y="4343277"/>
              <a:ext cx="3029428" cy="707738"/>
            </a:xfrm>
            <a:prstGeom prst="rect">
              <a:avLst/>
            </a:prstGeom>
            <a:noFill/>
          </p:spPr>
          <p:txBody>
            <a:bodyPr wrap="none">
              <a:spAutoFit/>
            </a:bodyPr>
            <a:lstStyle/>
            <a:p>
              <a:pPr algn="ctr">
                <a:defRPr/>
              </a:pPr>
              <a:r>
                <a:rPr lang="en-US" sz="4000" dirty="0">
                  <a:latin typeface="+mn-lt"/>
                </a:rPr>
                <a:t>IER = </a:t>
              </a:r>
            </a:p>
          </p:txBody>
        </p:sp>
        <p:cxnSp>
          <p:nvCxnSpPr>
            <p:cNvPr id="34825" name="Straight Connector 12"/>
            <p:cNvCxnSpPr>
              <a:cxnSpLocks noChangeShapeType="1"/>
            </p:cNvCxnSpPr>
            <p:nvPr/>
          </p:nvCxnSpPr>
          <p:spPr bwMode="auto">
            <a:xfrm>
              <a:off x="3501139" y="4697343"/>
              <a:ext cx="4699305" cy="1"/>
            </a:xfrm>
            <a:prstGeom prst="line">
              <a:avLst/>
            </a:prstGeom>
            <a:noFill/>
            <a:ln w="28575" algn="ctr">
              <a:solidFill>
                <a:schemeClr val="tx1"/>
              </a:solidFill>
              <a:round/>
              <a:headEnd/>
              <a:tailEnd/>
            </a:ln>
          </p:spPr>
        </p:cxnSp>
      </p:grpSp>
      <p:sp>
        <p:nvSpPr>
          <p:cNvPr id="14" name="TextBox 13"/>
          <p:cNvSpPr txBox="1"/>
          <p:nvPr/>
        </p:nvSpPr>
        <p:spPr>
          <a:xfrm>
            <a:off x="5410200" y="5257800"/>
            <a:ext cx="3048000" cy="708025"/>
          </a:xfrm>
          <a:prstGeom prst="rect">
            <a:avLst/>
          </a:prstGeom>
          <a:noFill/>
        </p:spPr>
        <p:txBody>
          <a:bodyPr>
            <a:spAutoFit/>
          </a:bodyPr>
          <a:lstStyle/>
          <a:p>
            <a:pPr algn="ctr">
              <a:defRPr/>
            </a:pPr>
            <a:r>
              <a:rPr lang="en-US" sz="4000" dirty="0">
                <a:latin typeface="+mn-lt"/>
              </a:rPr>
              <a:t>= 0.7143 €/$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animEffect transition="in" filter="wipe(left)">
                                      <p:cBhvr>
                                        <p:cTn id="7" dur="500"/>
                                        <p:tgtEl>
                                          <p:spTgt spid="1126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267">
                                            <p:txEl>
                                              <p:pRg st="4" end="4"/>
                                            </p:txEl>
                                          </p:spTgt>
                                        </p:tgtEl>
                                        <p:attrNameLst>
                                          <p:attrName>style.visibility</p:attrName>
                                        </p:attrNameLst>
                                      </p:cBhvr>
                                      <p:to>
                                        <p:strVal val="visible"/>
                                      </p:to>
                                    </p:set>
                                    <p:animEffect transition="in" filter="wipe(left)">
                                      <p:cBhvr>
                                        <p:cTn id="17" dur="500"/>
                                        <p:tgtEl>
                                          <p:spTgt spid="1126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up)">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up)">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5"/>
          <p:cNvSpPr>
            <a:spLocks noGrp="1" noChangeArrowheads="1"/>
          </p:cNvSpPr>
          <p:nvPr>
            <p:ph type="sldNum" sz="quarter" idx="10"/>
          </p:nvPr>
        </p:nvSpPr>
        <p:spPr>
          <a:noFill/>
        </p:spPr>
        <p:txBody>
          <a:bodyPr/>
          <a:lstStyle/>
          <a:p>
            <a:r>
              <a:rPr lang="en-US" altLang="zh-CN" smtClean="0">
                <a:ea typeface="宋体" pitchFamily="2" charset="-122"/>
              </a:rPr>
              <a:t>11-</a:t>
            </a:r>
            <a:fld id="{E3389FF7-2C63-48FE-BD2A-6F09CC35C0BD}" type="slidenum">
              <a:rPr lang="en-US" altLang="zh-CN" smtClean="0">
                <a:ea typeface="宋体" pitchFamily="2" charset="-122"/>
              </a:rPr>
              <a:pPr/>
              <a:t>9</a:t>
            </a:fld>
            <a:endParaRPr lang="en-US" altLang="zh-CN" smtClean="0">
              <a:ea typeface="宋体" pitchFamily="2" charset="-122"/>
            </a:endParaRPr>
          </a:p>
        </p:txBody>
      </p:sp>
      <p:sp>
        <p:nvSpPr>
          <p:cNvPr id="12290"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Foreign Currency Exchange Rates</a:t>
            </a:r>
          </a:p>
        </p:txBody>
      </p:sp>
      <p:sp>
        <p:nvSpPr>
          <p:cNvPr id="12291" name="Rectangle 3"/>
          <p:cNvSpPr>
            <a:spLocks noGrp="1" noChangeArrowheads="1"/>
          </p:cNvSpPr>
          <p:nvPr>
            <p:ph idx="1"/>
          </p:nvPr>
        </p:nvSpPr>
        <p:spPr/>
        <p:txBody>
          <a:bodyPr/>
          <a:lstStyle/>
          <a:p>
            <a:pPr marL="457200" indent="-457200" eaLnBrk="1" hangingPunct="1"/>
            <a:r>
              <a:rPr lang="en-GB" sz="3200" smtClean="0"/>
              <a:t>DER is identified as </a:t>
            </a:r>
            <a:r>
              <a:rPr lang="en-GB" sz="3200" i="1" smtClean="0"/>
              <a:t>American terms</a:t>
            </a:r>
            <a:r>
              <a:rPr lang="en-GB" sz="3200" smtClean="0"/>
              <a:t> </a:t>
            </a:r>
          </a:p>
          <a:p>
            <a:pPr lvl="1" eaLnBrk="1" hangingPunct="1"/>
            <a:r>
              <a:rPr lang="en-GB" sz="2800" smtClean="0"/>
              <a:t>To indicate that it is U.S. dollar–based and represents an exchange rate quote from the perspective of a person in the United States</a:t>
            </a:r>
          </a:p>
          <a:p>
            <a:pPr marL="457200" indent="-457200" eaLnBrk="1" hangingPunct="1">
              <a:spcBef>
                <a:spcPts val="1800"/>
              </a:spcBef>
            </a:pPr>
            <a:r>
              <a:rPr lang="en-GB" sz="3200" smtClean="0"/>
              <a:t>IER is identified as </a:t>
            </a:r>
            <a:r>
              <a:rPr lang="en-GB" sz="3200" i="1" smtClean="0"/>
              <a:t>European terms</a:t>
            </a:r>
            <a:r>
              <a:rPr lang="en-GB" sz="3200" smtClean="0"/>
              <a:t> </a:t>
            </a:r>
          </a:p>
          <a:p>
            <a:pPr lvl="1" eaLnBrk="1" hangingPunct="1"/>
            <a:r>
              <a:rPr lang="en-GB" sz="2800" smtClean="0"/>
              <a:t>To indicate the direct exchange rate from the perspective of a person in Europe, which means the exchange rate shows the number of units of the European’s local currency units per one U.S. dollar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animEffect transition="in" filter="wipe(left)">
                                      <p:cBhvr>
                                        <p:cTn id="7" dur="500"/>
                                        <p:tgtEl>
                                          <p:spTgt spid="1229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291">
                                            <p:txEl>
                                              <p:pRg st="2" end="2"/>
                                            </p:txEl>
                                          </p:spTgt>
                                        </p:tgtEl>
                                        <p:attrNameLst>
                                          <p:attrName>style.visibility</p:attrName>
                                        </p:attrNameLst>
                                      </p:cBhvr>
                                      <p:to>
                                        <p:strVal val="visible"/>
                                      </p:to>
                                    </p:set>
                                    <p:animEffect transition="in" filter="wipe(left)">
                                      <p:cBhvr>
                                        <p:cTn id="12" dur="500"/>
                                        <p:tgtEl>
                                          <p:spTgt spid="1229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2291">
                                            <p:txEl>
                                              <p:pRg st="3" end="3"/>
                                            </p:txEl>
                                          </p:spTgt>
                                        </p:tgtEl>
                                        <p:attrNameLst>
                                          <p:attrName>style.visibility</p:attrName>
                                        </p:attrNameLst>
                                      </p:cBhvr>
                                      <p:to>
                                        <p:strVal val="visible"/>
                                      </p:to>
                                    </p:set>
                                    <p:animEffect transition="in" filter="wipe(left)">
                                      <p:cBhvr>
                                        <p:cTn id="17" dur="5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36&quot;&gt;&lt;property id=&quot;20148&quot; value=&quot;5&quot;/&gt;&lt;property id=&quot;20300&quot; value=&quot;Slide 91 - &amp;quot;Conclusion&amp;quot;&quot;/&gt;&lt;property id=&quot;20307&quot; value=&quot;259&quot;/&gt;&lt;/object&gt;&lt;object type=&quot;3&quot; unique_id=&quot;10050&quot;&gt;&lt;property id=&quot;20148&quot; value=&quot;5&quot;/&gt;&lt;property id=&quot;20300&quot; value=&quot;Slide 1 - &amp;quot;Partnerships: &amp;#x0D;&amp;#x0A;Liquidation&amp;quot;&quot;/&gt;&lt;property id=&quot;20307&quot; value=&quot;391&quot;/&gt;&lt;/object&gt;&lt;object type=&quot;3&quot; unique_id=&quot;10051&quot;&gt;&lt;property id=&quot;20148&quot; value=&quot;5&quot;/&gt;&lt;property id=&quot;20300&quot; value=&quot;Slide 2 - &amp;quot;Learning Objective 1&amp;quot;&quot;/&gt;&lt;property id=&quot;20307&quot; value=&quot;819&quot;/&gt;&lt;/object&gt;&lt;object type=&quot;3&quot; unique_id=&quot;10052&quot;&gt;&lt;property id=&quot;20148&quot; value=&quot;5&quot;/&gt;&lt;property id=&quot;20300&quot; value=&quot;Slide 3 - &amp;quot;Overview of Partnership Liquidations&amp;quot;&quot;/&gt;&lt;property id=&quot;20307&quot; value=&quot;949&quot;/&gt;&lt;/object&gt;&lt;object type=&quot;3&quot; unique_id=&quot;10053&quot;&gt;&lt;property id=&quot;20148&quot; value=&quot;5&quot;/&gt;&lt;property id=&quot;20300&quot; value=&quot;Slide 4 - &amp;quot;Overview of Partnership Liquidations&amp;quot;&quot;/&gt;&lt;property id=&quot;20307&quot; value=&quot;950&quot;/&gt;&lt;/object&gt;&lt;object type=&quot;3&quot; unique_id=&quot;10054&quot;&gt;&lt;property id=&quot;20148&quot; value=&quot;5&quot;/&gt;&lt;property id=&quot;20300&quot; value=&quot;Slide 5 - &amp;quot;Overview of Partnership Liquidations&amp;quot;&quot;/&gt;&lt;property id=&quot;20307&quot; value=&quot;951&quot;/&gt;&lt;/object&gt;&lt;object type=&quot;3&quot; unique_id=&quot;10055&quot;&gt;&lt;property id=&quot;20148&quot; value=&quot;5&quot;/&gt;&lt;property id=&quot;20300&quot; value=&quot;Slide 6 - &amp;quot;Overview of Partnership Liquidations&amp;quot;&quot;/&gt;&lt;property id=&quot;20307&quot; value=&quot;952&quot;/&gt;&lt;/object&gt;&lt;object type=&quot;3&quot; unique_id=&quot;10056&quot;&gt;&lt;property id=&quot;20148&quot; value=&quot;5&quot;/&gt;&lt;property id=&quot;20300&quot; value=&quot;Slide 7 - &amp;quot;Overview of Partnership Liquidations&amp;quot;&quot;/&gt;&lt;property id=&quot;20307&quot; value=&quot;953&quot;/&gt;&lt;/object&gt;&lt;object type=&quot;3&quot; unique_id=&quot;10057&quot;&gt;&lt;property id=&quot;20148&quot; value=&quot;5&quot;/&gt;&lt;property id=&quot;20300&quot; value=&quot;Slide 8 - &amp;quot;Overview of Partnership Liquidations&amp;quot;&quot;/&gt;&lt;property id=&quot;20307&quot; value=&quot;954&quot;/&gt;&lt;/object&gt;&lt;object type=&quot;3&quot; unique_id=&quot;10058&quot;&gt;&lt;property id=&quot;20148&quot; value=&quot;5&quot;/&gt;&lt;property id=&quot;20300&quot; value=&quot;Slide 9 - &amp;quot;Overview of Partnership Liquidations&amp;quot;&quot;/&gt;&lt;property id=&quot;20307&quot; value=&quot;955&quot;/&gt;&lt;/object&gt;&lt;object type=&quot;3&quot; unique_id=&quot;10059&quot;&gt;&lt;property id=&quot;20148&quot; value=&quot;5&quot;/&gt;&lt;property id=&quot;20300&quot; value=&quot;Slide 10 - &amp;quot;Overview of Partnership Liquidations&amp;quot;&quot;/&gt;&lt;property id=&quot;20307&quot; value=&quot;956&quot;/&gt;&lt;/object&gt;&lt;object type=&quot;3&quot; unique_id=&quot;10060&quot;&gt;&lt;property id=&quot;20148&quot; value=&quot;5&quot;/&gt;&lt;property id=&quot;20300&quot; value=&quot;Slide 11 - &amp;quot;Practice Quiz Question #1&amp;quot;&quot;/&gt;&lt;property id=&quot;20307&quot; value=&quot;698&quot;/&gt;&lt;/object&gt;&lt;object type=&quot;3&quot; unique_id=&quot;10061&quot;&gt;&lt;property id=&quot;20148&quot; value=&quot;5&quot;/&gt;&lt;property id=&quot;20300&quot; value=&quot;Slide 12 - &amp;quot;Practice Quiz Question #1 Solution&amp;quot;&quot;/&gt;&lt;property id=&quot;20307&quot; value=&quot;1037&quot;/&gt;&lt;/object&gt;&lt;object type=&quot;3&quot; unique_id=&quot;10062&quot;&gt;&lt;property id=&quot;20148&quot; value=&quot;5&quot;/&gt;&lt;property id=&quot;20300&quot; value=&quot;Slide 13 - &amp;quot;Learning Objective 2&amp;quot;&quot;/&gt;&lt;property id=&quot;20307&quot; value=&quot;392&quot;/&gt;&lt;/object&gt;&lt;object type=&quot;3&quot; unique_id=&quot;10063&quot;&gt;&lt;property id=&quot;20148&quot; value=&quot;5&quot;/&gt;&lt;property id=&quot;20300&quot; value=&quot;Slide 14 - &amp;quot;The Liquidation Process&amp;quot;&quot;/&gt;&lt;property id=&quot;20307&quot; value=&quot;957&quot;/&gt;&lt;/object&gt;&lt;object type=&quot;3&quot; unique_id=&quot;10064&quot;&gt;&lt;property id=&quot;20148&quot; value=&quot;5&quot;/&gt;&lt;property id=&quot;20300&quot; value=&quot;Slide 15 - &amp;quot;Group Exercise 1: Lump-sum Liquidation &amp;quot;&quot;/&gt;&lt;property id=&quot;20307&quot; value=&quot;958&quot;/&gt;&lt;/object&gt;&lt;object type=&quot;3&quot; unique_id=&quot;10065&quot;&gt;&lt;property id=&quot;20148&quot; value=&quot;5&quot;/&gt;&lt;property id=&quot;20300&quot; value=&quot;Slide 16 - &amp;quot;Group Exercise 1: Lump-sum Liquidation &amp;quot;&quot;/&gt;&lt;property id=&quot;20307&quot; value=&quot;1040&quot;/&gt;&lt;/object&gt;&lt;object type=&quot;3&quot; unique_id=&quot;10066&quot;&gt;&lt;property id=&quot;20148&quot; value=&quot;5&quot;/&gt;&lt;property id=&quot;20300&quot; value=&quot;Slide 17 - &amp;quot;Group Exercise 1:  Solution &amp;quot;&quot;/&gt;&lt;property id=&quot;20307&quot; value=&quot;1046&quot;/&gt;&lt;/object&gt;&lt;object type=&quot;3&quot; unique_id=&quot;10067&quot;&gt;&lt;property id=&quot;20148&quot; value=&quot;5&quot;/&gt;&lt;property id=&quot;20300&quot; value=&quot;Slide 18 - &amp;quot;Group Exercise 1:  Solution &amp;quot;&quot;/&gt;&lt;property id=&quot;20307&quot; value=&quot;1045&quot;/&gt;&lt;/object&gt;&lt;object type=&quot;3&quot; unique_id=&quot;10068&quot;&gt;&lt;property id=&quot;20148&quot; value=&quot;5&quot;/&gt;&lt;property id=&quot;20300&quot; value=&quot;Slide 19 - &amp;quot;Group Exercise 1:  Solution &amp;quot;&quot;/&gt;&lt;property id=&quot;20307&quot; value=&quot;1044&quot;/&gt;&lt;/object&gt;&lt;object type=&quot;3&quot; unique_id=&quot;10069&quot;&gt;&lt;property id=&quot;20148&quot; value=&quot;5&quot;/&gt;&lt;property id=&quot;20300&quot; value=&quot;Slide 20 - &amp;quot;Group Exercise 1:  Solution &amp;quot;&quot;/&gt;&lt;property id=&quot;20307&quot; value=&quot;1043&quot;/&gt;&lt;/object&gt;&lt;object type=&quot;3&quot; unique_id=&quot;10070&quot;&gt;&lt;property id=&quot;20148&quot; value=&quot;5&quot;/&gt;&lt;property id=&quot;20300&quot; value=&quot;Slide 21 - &amp;quot;Group Exercise 1:  Solution &amp;quot;&quot;/&gt;&lt;property id=&quot;20307&quot; value=&quot;1042&quot;/&gt;&lt;/object&gt;&lt;object type=&quot;3&quot; unique_id=&quot;10071&quot;&gt;&lt;property id=&quot;20148&quot; value=&quot;5&quot;/&gt;&lt;property id=&quot;20300&quot; value=&quot;Slide 22 - &amp;quot;Group Exercise 1:  Solution &amp;quot;&quot;/&gt;&lt;property id=&quot;20307&quot; value=&quot;1041&quot;/&gt;&lt;/object&gt;&lt;object type=&quot;3&quot; unique_id=&quot;10072&quot;&gt;&lt;property id=&quot;20148&quot; value=&quot;5&quot;/&gt;&lt;property id=&quot;20300&quot; value=&quot;Slide 23 - &amp;quot;Group Exercise 1:  Solution &amp;quot;&quot;/&gt;&lt;property id=&quot;20307&quot; value=&quot;966&quot;/&gt;&lt;/object&gt;&lt;object type=&quot;3&quot; unique_id=&quot;10073&quot;&gt;&lt;property id=&quot;20148&quot; value=&quot;5&quot;/&gt;&lt;property id=&quot;20300&quot; value=&quot;Slide 24 - &amp;quot;Sharing of Gains &amp;amp; Losses During Liquidation&amp;quot;&quot;/&gt;&lt;property id=&quot;20307&quot; value=&quot;967&quot;/&gt;&lt;/object&gt;&lt;object type=&quot;3&quot; unique_id=&quot;10074&quot;&gt;&lt;property id=&quot;20148&quot; value=&quot;5&quot;/&gt;&lt;property id=&quot;20300&quot; value=&quot;Slide 25 - &amp;quot;Consequences of a Partner Being Personally Insolvent&amp;quot;&quot;/&gt;&lt;property id=&quot;20307&quot; value=&quot;968&quot;/&gt;&lt;/object&gt;&lt;object type=&quot;3&quot; unique_id=&quot;10075&quot;&gt;&lt;property id=&quot;20148&quot; value=&quot;5&quot;/&gt;&lt;property id=&quot;20300&quot; value=&quot;Slide 26 - &amp;quot;Consequences of a Partner Being Personally Insolvent&amp;quot;&quot;/&gt;&lt;property id=&quot;20307&quot; value=&quot;969&quot;/&gt;&lt;/object&gt;&lt;object type=&quot;3&quot; unique_id=&quot;10076&quot;&gt;&lt;property id=&quot;20148&quot; value=&quot;5&quot;/&gt;&lt;property id=&quot;20300&quot; value=&quot;Slide 27 - &amp;quot;Sharing Profits and Losses: In The Ratio of Capital Balances&amp;quot;&quot;/&gt;&lt;property id=&quot;20307&quot; value=&quot;970&quot;/&gt;&lt;/object&gt;&lt;object type=&quot;3&quot; unique_id=&quot;10077&quot;&gt;&lt;property id=&quot;20148&quot; value=&quot;5&quot;/&gt;&lt;property id=&quot;20300&quot; value=&quot;Slide 28 - &amp;quot;The Rule of Setoff&amp;quot;&quot;/&gt;&lt;property id=&quot;20307&quot; value=&quot;971&quot;/&gt;&lt;/object&gt;&lt;object type=&quot;3&quot; unique_id=&quot;10078&quot;&gt;&lt;property id=&quot;20148&quot; value=&quot;5&quot;/&gt;&lt;property id=&quot;20300&quot; value=&quot;Slide 29 - &amp;quot;How to Know You’ve Done it Right?&amp;quot;&quot;/&gt;&lt;property id=&quot;20307&quot; value=&quot;972&quot;/&gt;&lt;/object&gt;&lt;object type=&quot;3&quot; unique_id=&quot;10079&quot;&gt;&lt;property id=&quot;20148&quot; value=&quot;5&quot;/&gt;&lt;property id=&quot;20300&quot; value=&quot;Slide 30 - &amp;quot;Group Exercise 2: Lump-sum Liquidation—Insolvent &amp;quot;&quot;/&gt;&lt;property id=&quot;20307&quot; value=&quot;973&quot;/&gt;&lt;/object&gt;&lt;object type=&quot;3&quot; unique_id=&quot;10080&quot;&gt;&lt;property id=&quot;20148&quot; value=&quot;5&quot;/&gt;&lt;property id=&quot;20300&quot; value=&quot;Slide 31 - &amp;quot;Group Exercise 2:  Solution &amp;quot;&quot;/&gt;&lt;property id=&quot;20307&quot; value=&quot;1057&quot;/&gt;&lt;/object&gt;&lt;object type=&quot;3&quot; unique_id=&quot;10081&quot;&gt;&lt;property id=&quot;20148&quot; value=&quot;5&quot;/&gt;&lt;property id=&quot;20300&quot; value=&quot;Slide 32 - &amp;quot;Group Exercise 2:  Solution &amp;quot;&quot;/&gt;&lt;property id=&quot;20307&quot; value=&quot;1056&quot;/&gt;&lt;/object&gt;&lt;object type=&quot;3&quot; unique_id=&quot;10082&quot;&gt;&lt;property id=&quot;20148&quot; value=&quot;5&quot;/&gt;&lt;property id=&quot;20300&quot; value=&quot;Slide 33 - &amp;quot;Group Exercise 2:  Solution &amp;quot;&quot;/&gt;&lt;property id=&quot;20307&quot; value=&quot;1055&quot;/&gt;&lt;/object&gt;&lt;object type=&quot;3&quot; unique_id=&quot;10083&quot;&gt;&lt;property id=&quot;20148&quot; value=&quot;5&quot;/&gt;&lt;property id=&quot;20300&quot; value=&quot;Slide 34 - &amp;quot;Group Exercise 2:  Solution &amp;quot;&quot;/&gt;&lt;property id=&quot;20307&quot; value=&quot;1054&quot;/&gt;&lt;/object&gt;&lt;object type=&quot;3&quot; unique_id=&quot;10084&quot;&gt;&lt;property id=&quot;20148&quot; value=&quot;5&quot;/&gt;&lt;property id=&quot;20300&quot; value=&quot;Slide 35 - &amp;quot;Group Exercise 2:  Solution &amp;quot;&quot;/&gt;&lt;property id=&quot;20307&quot; value=&quot;1053&quot;/&gt;&lt;/object&gt;&lt;object type=&quot;3&quot; unique_id=&quot;10085&quot;&gt;&lt;property id=&quot;20148&quot; value=&quot;5&quot;/&gt;&lt;property id=&quot;20300&quot; value=&quot;Slide 36 - &amp;quot;Group Exercise 2:  Solution &amp;quot;&quot;/&gt;&lt;property id=&quot;20307&quot; value=&quot;1052&quot;/&gt;&lt;/object&gt;&lt;object type=&quot;3&quot; unique_id=&quot;10086&quot;&gt;&lt;property id=&quot;20148&quot; value=&quot;5&quot;/&gt;&lt;property id=&quot;20300&quot; value=&quot;Slide 37 - &amp;quot;Group Exercise 2:  Solution &amp;quot;&quot;/&gt;&lt;property id=&quot;20307&quot; value=&quot;1051&quot;/&gt;&lt;/object&gt;&lt;object type=&quot;3&quot; unique_id=&quot;10087&quot;&gt;&lt;property id=&quot;20148&quot; value=&quot;5&quot;/&gt;&lt;property id=&quot;20300&quot; value=&quot;Slide 38 - &amp;quot;Group Exercise 2:  Solution &amp;quot;&quot;/&gt;&lt;property id=&quot;20307&quot; value=&quot;1050&quot;/&gt;&lt;/object&gt;&lt;object type=&quot;3&quot; unique_id=&quot;10088&quot;&gt;&lt;property id=&quot;20148&quot; value=&quot;5&quot;/&gt;&lt;property id=&quot;20300&quot; value=&quot;Slide 39 - &amp;quot;Group Exercise 2:  Solution &amp;quot;&quot;/&gt;&lt;property id=&quot;20307&quot; value=&quot;1049&quot;/&gt;&lt;/object&gt;&lt;object type=&quot;3&quot; unique_id=&quot;10089&quot;&gt;&lt;property id=&quot;20148&quot; value=&quot;5&quot;/&gt;&lt;property id=&quot;20300&quot; value=&quot;Slide 40 - &amp;quot;Group Exercise 2:  Solution &amp;quot;&quot;/&gt;&lt;property id=&quot;20307&quot; value=&quot;1048&quot;/&gt;&lt;/object&gt;&lt;object type=&quot;3&quot; unique_id=&quot;10090&quot;&gt;&lt;property id=&quot;20148&quot; value=&quot;5&quot;/&gt;&lt;property id=&quot;20300&quot; value=&quot;Slide 41 - &amp;quot;Group Exercise 2:  Solution &amp;quot;&quot;/&gt;&lt;property id=&quot;20307&quot; value=&quot;1047&quot;/&gt;&lt;/object&gt;&lt;object type=&quot;3&quot; unique_id=&quot;10091&quot;&gt;&lt;property id=&quot;20148&quot; value=&quot;5&quot;/&gt;&lt;property id=&quot;20300&quot; value=&quot;Slide 42 - &amp;quot;Group Exercise 2:  Solution &amp;quot;&quot;/&gt;&lt;property id=&quot;20307&quot; value=&quot;985&quot;/&gt;&lt;/object&gt;&lt;object type=&quot;3&quot; unique_id=&quot;10092&quot;&gt;&lt;property id=&quot;20148&quot; value=&quot;5&quot;/&gt;&lt;property id=&quot;20300&quot; value=&quot;Slide 43 - &amp;quot;Practice Quiz Question #2&amp;quot;&quot;/&gt;&lt;property id=&quot;20307&quot; value=&quot;931&quot;/&gt;&lt;/object&gt;&lt;object type=&quot;3&quot; unique_id=&quot;10093&quot;&gt;&lt;property id=&quot;20148&quot; value=&quot;5&quot;/&gt;&lt;property id=&quot;20300&quot; value=&quot;Slide 44 - &amp;quot;Practice Quiz Question #2 Solution&amp;quot;&quot;/&gt;&lt;property id=&quot;20307&quot; value=&quot;1038&quot;/&gt;&lt;/object&gt;&lt;object type=&quot;3&quot; unique_id=&quot;10094&quot;&gt;&lt;property id=&quot;20148&quot; value=&quot;5&quot;/&gt;&lt;property id=&quot;20300&quot; value=&quot;Slide 45 - &amp;quot;Learning Objective 3&amp;quot;&quot;/&gt;&lt;property id=&quot;20307&quot; value=&quot;393&quot;/&gt;&lt;/object&gt;&lt;object type=&quot;3&quot; unique_id=&quot;10095&quot;&gt;&lt;property id=&quot;20148&quot; value=&quot;5&quot;/&gt;&lt;property id=&quot;20300&quot; value=&quot;Slide 46 - &amp;quot;Installment Liquidations: Priority In Distributing Cash&amp;quot;&quot;/&gt;&lt;property id=&quot;20307&quot; value=&quot;986&quot;/&gt;&lt;/object&gt;&lt;object type=&quot;3&quot; unique_id=&quot;10096&quot;&gt;&lt;property id=&quot;20148&quot; value=&quot;5&quot;/&gt;&lt;property id=&quot;20300&quot; value=&quot;Slide 47 - &amp;quot;The Statement of Realization and Liquidation&amp;quot;&quot;/&gt;&lt;property id=&quot;20307&quot; value=&quot;987&quot;/&gt;&lt;/object&gt;&lt;object type=&quot;3&quot; unique_id=&quot;10097&quot;&gt;&lt;property id=&quot;20148&quot; value=&quot;5&quot;/&gt;&lt;property id=&quot;20300&quot; value=&quot;Slide 48 - &amp;quot;The Schedule of Safe Payments&amp;quot;&quot;/&gt;&lt;property id=&quot;20307&quot; value=&quot;988&quot;/&gt;&lt;/object&gt;&lt;object type=&quot;3&quot; unique_id=&quot;10098&quot;&gt;&lt;property id=&quot;20148&quot; value=&quot;5&quot;/&gt;&lt;property id=&quot;20300&quot; value=&quot;Slide 49 - &amp;quot;Cash Distribution Plan&amp;quot;&quot;/&gt;&lt;property id=&quot;20307&quot; value=&quot;989&quot;/&gt;&lt;/object&gt;&lt;object type=&quot;3&quot; unique_id=&quot;10099&quot;&gt;&lt;property id=&quot;20148&quot; value=&quot;5&quot;/&gt;&lt;property id=&quot;20300&quot; value=&quot;Slide 50 - &amp;quot;Installment Liquidations: “Inside” versus “Outside” Loans&amp;quot;&quot;/&gt;&lt;property id=&quot;20307&quot; value=&quot;990&quot;/&gt;&lt;/object&gt;&lt;object type=&quot;3&quot; unique_id=&quot;10100&quot;&gt;&lt;property id=&quot;20148&quot; value=&quot;5&quot;/&gt;&lt;property id=&quot;20300&quot; value=&quot;Slide 51 - &amp;quot;Thoughts on Installment Liquidations&amp;quot;&quot;/&gt;&lt;property id=&quot;20307&quot; value=&quot;991&quot;/&gt;&lt;/object&gt;&lt;object type=&quot;3&quot; unique_id=&quot;10101&quot;&gt;&lt;property id=&quot;20148&quot; value=&quot;5&quot;/&gt;&lt;property id=&quot;20300&quot; value=&quot;Slide 52 - &amp;quot;Group Exercise 3: Distributing Available $ to Partners&amp;quot;&quot;/&gt;&lt;property id=&quot;20307&quot; value=&quot;1058&quot;/&gt;&lt;/object&gt;&lt;object type=&quot;3&quot; unique_id=&quot;10102&quot;&gt;&lt;property id=&quot;20148&quot; value=&quot;5&quot;/&gt;&lt;property id=&quot;20300&quot; value=&quot;Slide 53 - &amp;quot;Group Exercise 3:  Solution &amp;quot;&quot;/&gt;&lt;property id=&quot;20307&quot; value=&quot;1059&quot;/&gt;&lt;/object&gt;&lt;object type=&quot;3&quot; unique_id=&quot;10103&quot;&gt;&lt;property id=&quot;20148&quot; value=&quot;5&quot;/&gt;&lt;property id=&quot;20300&quot; value=&quot;Slide 54 - &amp;quot;Schedule of Safe Payments&amp;quot;&quot;/&gt;&lt;property id=&quot;20307&quot; value=&quot;994&quot;/&gt;&lt;/object&gt;&lt;object type=&quot;3&quot; unique_id=&quot;10104&quot;&gt;&lt;property id=&quot;20148&quot; value=&quot;5&quot;/&gt;&lt;property id=&quot;20300&quot; value=&quot;Slide 55 - &amp;quot;Group Exercise 3 Continued: Schedule of Safe Payments&amp;quot;&quot;/&gt;&lt;property id=&quot;20307&quot; value=&quot;1060&quot;/&gt;&lt;/object&gt;&lt;object type=&quot;3&quot; unique_id=&quot;10105&quot;&gt;&lt;property id=&quot;20148&quot; value=&quot;5&quot;/&gt;&lt;property id=&quot;20300&quot; value=&quot;Slide 56 - &amp;quot;Group Exercise 3:  Solution &amp;quot;&quot;/&gt;&lt;property id=&quot;20307&quot; value=&quot;1065&quot;/&gt;&lt;/object&gt;&lt;object type=&quot;3&quot; unique_id=&quot;10106&quot;&gt;&lt;property id=&quot;20148&quot; value=&quot;5&quot;/&gt;&lt;property id=&quot;20300&quot; value=&quot;Slide 57 - &amp;quot;Group Exercise 3:  Solution &amp;quot;&quot;/&gt;&lt;property id=&quot;20307&quot; value=&quot;1064&quot;/&gt;&lt;/object&gt;&lt;object type=&quot;3&quot; unique_id=&quot;10107&quot;&gt;&lt;property id=&quot;20148&quot; value=&quot;5&quot;/&gt;&lt;property id=&quot;20300&quot; value=&quot;Slide 58 - &amp;quot;Group Exercise 3:  Solution &amp;quot;&quot;/&gt;&lt;property id=&quot;20307&quot; value=&quot;1063&quot;/&gt;&lt;/object&gt;&lt;object type=&quot;3&quot; unique_id=&quot;10108&quot;&gt;&lt;property id=&quot;20148&quot; value=&quot;5&quot;/&gt;&lt;property id=&quot;20300&quot; value=&quot;Slide 59 - &amp;quot;Group Exercise 3:  Solution &amp;quot;&quot;/&gt;&lt;property id=&quot;20307&quot; value=&quot;1062&quot;/&gt;&lt;/object&gt;&lt;object type=&quot;3&quot; unique_id=&quot;10109&quot;&gt;&lt;property id=&quot;20148&quot; value=&quot;5&quot;/&gt;&lt;property id=&quot;20300&quot; value=&quot;Slide 60 - &amp;quot;Group Exercise 3 Continued: Schedule of Safe Payments&amp;quot;&quot;/&gt;&lt;property id=&quot;20307&quot; value=&quot;1066&quot;/&gt;&lt;/object&gt;&lt;object type=&quot;3&quot; unique_id=&quot;10110&quot;&gt;&lt;property id=&quot;20148&quot; value=&quot;5&quot;/&gt;&lt;property id=&quot;20300&quot; value=&quot;Slide 61 - &amp;quot;Group Exercise 3:  Solution &amp;quot;&quot;/&gt;&lt;property id=&quot;20307&quot; value=&quot;1067&quot;/&gt;&lt;/object&gt;&lt;object type=&quot;3&quot; unique_id=&quot;10111&quot;&gt;&lt;property id=&quot;20148&quot; value=&quot;5&quot;/&gt;&lt;property id=&quot;20300&quot; value=&quot;Slide 62 - &amp;quot;Group Exercise 3:  Solution &amp;quot;&quot;/&gt;&lt;property id=&quot;20307&quot; value=&quot;1068&quot;/&gt;&lt;/object&gt;&lt;object type=&quot;3&quot; unique_id=&quot;10112&quot;&gt;&lt;property id=&quot;20148&quot; value=&quot;5&quot;/&gt;&lt;property id=&quot;20300&quot; value=&quot;Slide 63 - &amp;quot;Group Exercise 3:  Solution &amp;quot;&quot;/&gt;&lt;property id=&quot;20307&quot; value=&quot;1070&quot;/&gt;&lt;/object&gt;&lt;object type=&quot;3&quot; unique_id=&quot;10113&quot;&gt;&lt;property id=&quot;20148&quot; value=&quot;5&quot;/&gt;&lt;property id=&quot;20300&quot; value=&quot;Slide 64 - &amp;quot;Group Exercise 3:  Solution &amp;quot;&quot;/&gt;&lt;property id=&quot;20307&quot; value=&quot;1071&quot;/&gt;&lt;/object&gt;&lt;object type=&quot;3&quot; unique_id=&quot;10114&quot;&gt;&lt;property id=&quot;20148&quot; value=&quot;5&quot;/&gt;&lt;property id=&quot;20300&quot; value=&quot;Slide 65 - &amp;quot;Group Exercise 3:  Solution &amp;quot;&quot;/&gt;&lt;property id=&quot;20307&quot; value=&quot;1072&quot;/&gt;&lt;/object&gt;&lt;object type=&quot;3&quot; unique_id=&quot;10115&quot;&gt;&lt;property id=&quot;20148&quot; value=&quot;5&quot;/&gt;&lt;property id=&quot;20300&quot; value=&quot;Slide 66 - &amp;quot;Group Exercise 3:  Solution &amp;quot;&quot;/&gt;&lt;property id=&quot;20307&quot; value=&quot;1073&quot;/&gt;&lt;/object&gt;&lt;object type=&quot;3&quot; unique_id=&quot;10116&quot;&gt;&lt;property id=&quot;20148&quot; value=&quot;5&quot;/&gt;&lt;property id=&quot;20300&quot; value=&quot;Slide 67 - &amp;quot;Installment Liquidations: Different Strokes For Different Folks&amp;quot;&quot;/&gt;&lt;property id=&quot;20307&quot; value=&quot;1007&quot;/&gt;&lt;/object&gt;&lt;object type=&quot;3&quot; unique_id=&quot;10117&quot;&gt;&lt;property id=&quot;20148&quot; value=&quot;5&quot;/&gt;&lt;property id=&quot;20300&quot; value=&quot;Slide 68 - &amp;quot;Installment Liquidations &amp;quot;&quot;/&gt;&lt;property id=&quot;20307&quot; value=&quot;1008&quot;/&gt;&lt;/object&gt;&lt;object type=&quot;3&quot; unique_id=&quot;10118&quot;&gt;&lt;property id=&quot;20148&quot; value=&quot;5&quot;/&gt;&lt;property id=&quot;20300&quot; value=&quot;Slide 69 - &amp;quot;Installment Liquidations: Loss Absorption Potential&amp;quot;&quot;/&gt;&lt;property id=&quot;20307&quot; value=&quot;1009&quot;/&gt;&lt;/object&gt;&lt;object type=&quot;3&quot; unique_id=&quot;10119&quot;&gt;&lt;property id=&quot;20148&quot; value=&quot;5&quot;/&gt;&lt;property id=&quot;20300&quot; value=&quot;Slide 70 - &amp;quot;Installment Liquidations: Loss Absorption Potential—Calculating &amp;quot;&quot;/&gt;&lt;property id=&quot;20307&quot; value=&quot;1010&quot;/&gt;&lt;/object&gt;&lt;object type=&quot;3&quot; unique_id=&quot;10120&quot;&gt;&lt;property id=&quot;20148&quot; value=&quot;5&quot;/&gt;&lt;property id=&quot;20300&quot; value=&quot;Slide 71 - &amp;quot;Installment Liquidations: Loss Absorption Potential—Implications&amp;quot;&quot;/&gt;&lt;property id=&quot;20307&quot; value=&quot;1011&quot;/&gt;&lt;/object&gt;&lt;object type=&quot;3&quot; unique_id=&quot;10121&quot;&gt;&lt;property id=&quot;20148&quot; value=&quot;5&quot;/&gt;&lt;property id=&quot;20300&quot; value=&quot;Slide 72 - &amp;quot;Installment Liquidations: Loss Absorption Potential—Loans “To”&amp;quot;&quot;/&gt;&lt;property id=&quot;20307&quot; value=&quot;1074&quot;/&gt;&lt;/object&gt;&lt;object type=&quot;3&quot; unique_id=&quot;10122&quot;&gt;&lt;property id=&quot;20148&quot; value=&quot;5&quot;/&gt;&lt;property id=&quot;20300&quot; value=&quot;Slide 73 - &amp;quot;Installment Liquidations: Loss Absorption Potential—Loans “From”&amp;quot;&quot;/&gt;&lt;property id=&quot;20307&quot; value=&quot;1013&quot;/&gt;&lt;/object&gt;&lt;object type=&quot;3&quot; unique_id=&quot;10123&quot;&gt;&lt;property id=&quot;20148&quot; value=&quot;5&quot;/&gt;&lt;property id=&quot;20300&quot; value=&quot;Slide 74 - &amp;quot;Group Practice: Loss Absorption Potential&amp;quot;&quot;/&gt;&lt;property id=&quot;20307&quot; value=&quot;1076&quot;/&gt;&lt;/object&gt;&lt;object type=&quot;3&quot; unique_id=&quot;10124&quot;&gt;&lt;property id=&quot;20148&quot; value=&quot;5&quot;/&gt;&lt;property id=&quot;20300&quot; value=&quot;Slide 75 - &amp;quot;Group Practice: Loss Absorption Potential&amp;quot;&quot;/&gt;&lt;property id=&quot;20307&quot; value=&quot;1077&quot;/&gt;&lt;/object&gt;&lt;object type=&quot;3&quot; unique_id=&quot;10125&quot;&gt;&lt;property id=&quot;20148&quot; value=&quot;5&quot;/&gt;&lt;property id=&quot;20300&quot; value=&quot;Slide 76 - &amp;quot;Practice Quiz Question #3&amp;quot;&quot;/&gt;&lt;property id=&quot;20307&quot; value=&quot;1033&quot;/&gt;&lt;/object&gt;&lt;object type=&quot;3&quot; unique_id=&quot;10126&quot;&gt;&lt;property id=&quot;20148&quot; value=&quot;5&quot;/&gt;&lt;property id=&quot;20300&quot; value=&quot;Slide 77 - &amp;quot;Practice Quiz Question #3 Solution&amp;quot;&quot;/&gt;&lt;property id=&quot;20307&quot; value=&quot;1034&quot;/&gt;&lt;/object&gt;&lt;object type=&quot;3&quot; unique_id=&quot;10127&quot;&gt;&lt;property id=&quot;20148&quot; value=&quot;5&quot;/&gt;&lt;property id=&quot;20300&quot; value=&quot;Slide 78 - &amp;quot;Group Exercise 3 Continued: Cash Distribution Plan&amp;quot;&quot;/&gt;&lt;property id=&quot;20307&quot; value=&quot;1075&quot;/&gt;&lt;/object&gt;&lt;object type=&quot;3&quot; unique_id=&quot;10128&quot;&gt;&lt;property id=&quot;20148&quot; value=&quot;5&quot;/&gt;&lt;property id=&quot;20300&quot; value=&quot;Slide 79 - &amp;quot;Cash Distribution Plan: Snap, Crackle, and Pop&amp;quot;&quot;/&gt;&lt;property id=&quot;20307&quot; value=&quot;1079&quot;/&gt;&lt;/object&gt;&lt;object type=&quot;3&quot; unique_id=&quot;10129&quot;&gt;&lt;property id=&quot;20148&quot; value=&quot;5&quot;/&gt;&lt;property id=&quot;20300&quot; value=&quot;Slide 80 - &amp;quot;Group Exercise 4: Installment Liquidation &amp;quot;&quot;/&gt;&lt;property id=&quot;20307&quot; value=&quot;1078&quot;/&gt;&lt;/object&gt;&lt;object type=&quot;3&quot; unique_id=&quot;10130&quot;&gt;&lt;property id=&quot;20148&quot; value=&quot;5&quot;/&gt;&lt;property id=&quot;20300&quot; value=&quot;Slide 81 - &amp;quot;Group Exercise 4: Schedule of Safe Payments&amp;quot;&quot;/&gt;&lt;property id=&quot;20307&quot; value=&quot;1080&quot;/&gt;&lt;/object&gt;&lt;object type=&quot;3&quot; unique_id=&quot;10131&quot;&gt;&lt;property id=&quot;20148&quot; value=&quot;5&quot;/&gt;&lt;property id=&quot;20300&quot; value=&quot;Slide 82 - &amp;quot;Group Exercise 4: Schedule of Safe Payments&amp;quot;&quot;/&gt;&lt;property id=&quot;20307&quot; value=&quot;1081&quot;/&gt;&lt;/object&gt;&lt;object type=&quot;3&quot; unique_id=&quot;10132&quot;&gt;&lt;property id=&quot;20148&quot; value=&quot;5&quot;/&gt;&lt;property id=&quot;20300&quot; value=&quot;Slide 83 - &amp;quot;Group Exercise 4: Schedule of Safe Payments&amp;quot;&quot;/&gt;&lt;property id=&quot;20307&quot; value=&quot;1083&quot;/&gt;&lt;/object&gt;&lt;object type=&quot;3&quot; unique_id=&quot;10133&quot;&gt;&lt;property id=&quot;20148&quot; value=&quot;5&quot;/&gt;&lt;property id=&quot;20300&quot; value=&quot;Slide 84 - &amp;quot;Group Exercise 4: Schedule of Safe Payments&amp;quot;&quot;/&gt;&lt;property id=&quot;20307&quot; value=&quot;1084&quot;/&gt;&lt;/object&gt;&lt;object type=&quot;3&quot; unique_id=&quot;10134&quot;&gt;&lt;property id=&quot;20148&quot; value=&quot;5&quot;/&gt;&lt;property id=&quot;20300&quot; value=&quot;Slide 85 - &amp;quot;Group Exercise 4: Schedule of Safe Payments&amp;quot;&quot;/&gt;&lt;property id=&quot;20307&quot; value=&quot;1085&quot;/&gt;&lt;/object&gt;&lt;object type=&quot;3&quot; unique_id=&quot;10135&quot;&gt;&lt;property id=&quot;20148&quot; value=&quot;5&quot;/&gt;&lt;property id=&quot;20300&quot; value=&quot;Slide 86 - &amp;quot;Group Exercise 4: Schedule of Safe Payments&amp;quot;&quot;/&gt;&lt;property id=&quot;20307&quot; value=&quot;1086&quot;/&gt;&lt;/object&gt;&lt;object type=&quot;3&quot; unique_id=&quot;10136&quot;&gt;&lt;property id=&quot;20148&quot; value=&quot;5&quot;/&gt;&lt;property id=&quot;20300&quot; value=&quot;Slide 87 - &amp;quot;Group Practice: Loss Absorption Potential&amp;quot;&quot;/&gt;&lt;property id=&quot;20307&quot; value=&quot;1087&quot;/&gt;&lt;/object&gt;&lt;object type=&quot;3&quot; unique_id=&quot;10137&quot;&gt;&lt;property id=&quot;20148&quot; value=&quot;5&quot;/&gt;&lt;property id=&quot;20300&quot; value=&quot;Slide 88 - &amp;quot;Group Exercise 4: Cash Distribution Pl&amp;quot;&quot;/&gt;&lt;property id=&quot;20307&quot; value=&quot;1088&quot;/&gt;&lt;/object&gt;&lt;object type=&quot;3&quot; unique_id=&quot;10138&quot;&gt;&lt;property id=&quot;20148&quot; value=&quot;5&quot;/&gt;&lt;property id=&quot;20300&quot; value=&quot;Slide 89 - &amp;quot;Practice Quiz Question #4&amp;quot;&quot;/&gt;&lt;property id=&quot;20307&quot; value=&quot;948&quot;/&gt;&lt;/object&gt;&lt;object type=&quot;3&quot; unique_id=&quot;10139&quot;&gt;&lt;property id=&quot;20148&quot; value=&quot;5&quot;/&gt;&lt;property id=&quot;20300&quot; value=&quot;Slide 90 - &amp;quot;Practice Quiz Question #4 Solution&amp;quot;&quot;/&gt;&lt;property id=&quot;20307&quot; value=&quot;1039&quot;/&gt;&lt;/object&gt;&lt;/object&gt;&lt;/object&gt;&lt;/database&gt;"/>
  <p:tag name="SECTOMILLISECCONVERTED"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74DB3109-570F-4C47-B08C-D0B8282695D8}&quot;/&gt;&lt;filename val=&quot;C:\Users\David M. Cottrell\Documents\My Adobe Presentations\111209 Pensions Day 2\data\asimages\{74DB3109-570F-4C47-B08C-D0B8282695D8}.png&quot;/&gt;&lt;hasEffects val=&quot;1&quot;/&gt;&lt;left val=&quot;167.28&quot;/&gt;&lt;top val=&quot;155.28&quot;/&gt;&lt;width val=&quot;399.36&quot;/&gt;&lt;height val=&quot;243.36&quot;/&gt;&lt;/ThreeDShapeInfo&gt;"/>
</p:tagLst>
</file>

<file path=ppt/theme/theme1.xml><?xml version="1.0" encoding="utf-8"?>
<a:theme xmlns:a="http://schemas.openxmlformats.org/drawingml/2006/main" name="Theme1">
  <a:themeElements>
    <a:clrScheme name="Template">
      <a:dk1>
        <a:srgbClr val="003366"/>
      </a:dk1>
      <a:lt1>
        <a:srgbClr val="FFFFFF"/>
      </a:lt1>
      <a:dk2>
        <a:srgbClr val="0033CC"/>
      </a:dk2>
      <a:lt2>
        <a:srgbClr val="E3E2C7"/>
      </a:lt2>
      <a:accent1>
        <a:srgbClr val="CCCC99"/>
      </a:accent1>
      <a:accent2>
        <a:srgbClr val="002699"/>
      </a:accent2>
      <a:accent3>
        <a:srgbClr val="7030A0"/>
      </a:accent3>
      <a:accent4>
        <a:srgbClr val="C00000"/>
      </a:accent4>
      <a:accent5>
        <a:srgbClr val="FF9900"/>
      </a:accent5>
      <a:accent6>
        <a:srgbClr val="006600"/>
      </a:accent6>
      <a:hlink>
        <a:srgbClr val="003366"/>
      </a:hlink>
      <a:folHlink>
        <a:srgbClr val="800000"/>
      </a:folHlink>
    </a:clrScheme>
    <a:fontScheme name="Custom 2">
      <a:majorFont>
        <a:latin typeface="Calibri"/>
        <a:ea typeface=""/>
        <a:cs typeface=""/>
      </a:majorFont>
      <a:minorFont>
        <a:latin typeface="Cambria"/>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8DB4E3"/>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1400" b="0" i="0" u="none" strike="noStrike" cap="none" normalizeH="0" baseline="0" dirty="0" smtClean="0">
            <a:ln>
              <a:noFill/>
            </a:ln>
            <a:solidFill>
              <a:schemeClr val="tx1"/>
            </a:solidFill>
            <a:effectLst/>
            <a:latin typeface="+mn-lt"/>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ea typeface="宋体" pitchFamily="2" charset="-122"/>
          </a:defRPr>
        </a:defPPr>
      </a:lstStyle>
    </a:lnDef>
    <a:txDef>
      <a:spPr>
        <a:noFill/>
      </a:spPr>
      <a:bodyPr wrap="square" rtlCol="0">
        <a:spAutoFit/>
      </a:bodyPr>
      <a:lstStyle>
        <a:defPPr>
          <a:defRPr dirty="0">
            <a:latin typeface="+mn-lt"/>
          </a:defRPr>
        </a:defPPr>
      </a:lstStyle>
    </a:txDef>
  </a:objectDefaults>
  <a:extraClrSchemeLst>
    <a:extraClrScheme>
      <a:clrScheme name="Chap04_new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Chap04_new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Chap04_new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Chap04_new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23912</TotalTime>
  <Words>2838</Words>
  <Application>Microsoft Office PowerPoint</Application>
  <PresentationFormat>On-screen Show (4:3)</PresentationFormat>
  <Paragraphs>334</Paragraphs>
  <Slides>49</Slides>
  <Notes>49</Notes>
  <HiddenSlides>0</HiddenSlides>
  <MMClips>0</MMClips>
  <ScaleCrop>false</ScaleCrop>
  <HeadingPairs>
    <vt:vector size="8" baseType="variant">
      <vt:variant>
        <vt:lpstr>Fonts Used</vt:lpstr>
      </vt:variant>
      <vt:variant>
        <vt:i4>6</vt:i4>
      </vt:variant>
      <vt:variant>
        <vt:lpstr>Design Template</vt:lpstr>
      </vt:variant>
      <vt:variant>
        <vt:i4>8</vt:i4>
      </vt:variant>
      <vt:variant>
        <vt:lpstr>Embedded OLE Servers</vt:lpstr>
      </vt:variant>
      <vt:variant>
        <vt:i4>1</vt:i4>
      </vt:variant>
      <vt:variant>
        <vt:lpstr>Slide Titles</vt:lpstr>
      </vt:variant>
      <vt:variant>
        <vt:i4>49</vt:i4>
      </vt:variant>
    </vt:vector>
  </HeadingPairs>
  <TitlesOfParts>
    <vt:vector size="64" baseType="lpstr">
      <vt:lpstr>Times New Roman</vt:lpstr>
      <vt:lpstr>宋体</vt:lpstr>
      <vt:lpstr>Arial</vt:lpstr>
      <vt:lpstr>Calibri</vt:lpstr>
      <vt:lpstr>Cambria</vt:lpstr>
      <vt:lpstr>Wingdings</vt:lpstr>
      <vt:lpstr>Theme1</vt:lpstr>
      <vt:lpstr>Theme1</vt:lpstr>
      <vt:lpstr>Theme1</vt:lpstr>
      <vt:lpstr>Theme1</vt:lpstr>
      <vt:lpstr>Theme1</vt:lpstr>
      <vt:lpstr>Theme1</vt:lpstr>
      <vt:lpstr>Theme1</vt:lpstr>
      <vt:lpstr>Theme1</vt:lpstr>
      <vt:lpstr>Worksheet</vt:lpstr>
      <vt:lpstr>Slide 1</vt:lpstr>
      <vt:lpstr>Learning Objective 1</vt:lpstr>
      <vt:lpstr>The Accounting Issues</vt:lpstr>
      <vt:lpstr>The Accounting Issues</vt:lpstr>
      <vt:lpstr>Foreign Currency Exchange Rates</vt:lpstr>
      <vt:lpstr>Foreign Currency Exchange Rates</vt:lpstr>
      <vt:lpstr>Foreign Currency Exchange Rates</vt:lpstr>
      <vt:lpstr>Foreign Currency Exchange Rates</vt:lpstr>
      <vt:lpstr>Foreign Currency Exchange Rates</vt:lpstr>
      <vt:lpstr>Foreign Currency Exchange Rates</vt:lpstr>
      <vt:lpstr>Relationships between Currencies and Exchange Rates</vt:lpstr>
      <vt:lpstr>Foreign Currency Exchange Rates</vt:lpstr>
      <vt:lpstr>Foreign Currency Exchange Rates</vt:lpstr>
      <vt:lpstr>Foreign Currency Exchange Rates</vt:lpstr>
      <vt:lpstr>Practice Quiz Question #1</vt:lpstr>
      <vt:lpstr>Learning Objective 2</vt:lpstr>
      <vt:lpstr>Foreign Currency Transactions</vt:lpstr>
      <vt:lpstr>Foreign Currency Transactions</vt:lpstr>
      <vt:lpstr>Example:  Foreign Currency Transactions</vt:lpstr>
      <vt:lpstr>Foreign Currency Transactions</vt:lpstr>
      <vt:lpstr>Foreign Currency Transactions</vt:lpstr>
      <vt:lpstr>Foreign Currency Transactions</vt:lpstr>
      <vt:lpstr>Foreign Currency Transactions</vt:lpstr>
      <vt:lpstr>Comparative U.S. Company Journal Entries for Foreign Purchase Transaction Denominated in Dollars versus Foreign Currency Units</vt:lpstr>
      <vt:lpstr>Practice Quiz Question #2</vt:lpstr>
      <vt:lpstr>Learning Objective 3</vt:lpstr>
      <vt:lpstr>Managing International Currency Risk with Foreign Currency Forward Exchange Financial Instruments</vt:lpstr>
      <vt:lpstr>Managing International Currency Risk with Foreign Currency Forward Exchange Financial Instruments</vt:lpstr>
      <vt:lpstr>Managing International Currency Risk with Foreign Currency Forward Exchange Financial Instruments</vt:lpstr>
      <vt:lpstr>Managing International Currency Risk with Foreign Currency Forward Exchange Financial Instruments</vt:lpstr>
      <vt:lpstr>Derivatives Designated as Hedges</vt:lpstr>
      <vt:lpstr>Derivatives Designated as Hedges</vt:lpstr>
      <vt:lpstr>Derivatives Designated as Hedges</vt:lpstr>
      <vt:lpstr>Derivatives Designated as Hedges</vt:lpstr>
      <vt:lpstr>Derivatives Designated as Hedges</vt:lpstr>
      <vt:lpstr>Derivatives Designated as Hedges</vt:lpstr>
      <vt:lpstr>Forward Exchange Contracts</vt:lpstr>
      <vt:lpstr>Forward Exchange Contracts</vt:lpstr>
      <vt:lpstr>Case 1: Forward Exchange Contracts </vt:lpstr>
      <vt:lpstr>Case 2: Forward Exchange Contracts </vt:lpstr>
      <vt:lpstr>Case 3: Forward Exchange Contracts </vt:lpstr>
      <vt:lpstr>Case 4: Forward Exchange Contracts </vt:lpstr>
      <vt:lpstr>Practice Quiz Question #3</vt:lpstr>
      <vt:lpstr>Learning Objective 4</vt:lpstr>
      <vt:lpstr>Additional Considerations</vt:lpstr>
      <vt:lpstr>Additional Considerations</vt:lpstr>
      <vt:lpstr>Additional Considerations</vt:lpstr>
      <vt:lpstr>Practice Quiz Question #4</vt:lpstr>
      <vt:lpstr>Conclusion</vt:lpstr>
    </vt:vector>
  </TitlesOfParts>
  <Company>Tippie College of Business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Professor, BYU</dc:title>
  <dc:subject>Advanced Accounting</dc:subject>
  <dc:creator>David M. Cottrell</dc:creator>
  <cp:lastModifiedBy>ganesh.k</cp:lastModifiedBy>
  <cp:revision>1605</cp:revision>
  <dcterms:created xsi:type="dcterms:W3CDTF">2004-03-23T20:37:12Z</dcterms:created>
  <dcterms:modified xsi:type="dcterms:W3CDTF">2013-04-03T05:04:28Z</dcterms:modified>
</cp:coreProperties>
</file>