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tags/tag2.xml" ContentType="application/vnd.openxmlformats-officedocument.presentationml.tags+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40"/>
  </p:notesMasterIdLst>
  <p:handoutMasterIdLst>
    <p:handoutMasterId r:id="rId41"/>
  </p:handoutMasterIdLst>
  <p:sldIdLst>
    <p:sldId id="391" r:id="rId2"/>
    <p:sldId id="1210" r:id="rId3"/>
    <p:sldId id="1257" r:id="rId4"/>
    <p:sldId id="1211" r:id="rId5"/>
    <p:sldId id="1212" r:id="rId6"/>
    <p:sldId id="1213" r:id="rId7"/>
    <p:sldId id="1214" r:id="rId8"/>
    <p:sldId id="1215" r:id="rId9"/>
    <p:sldId id="1216" r:id="rId10"/>
    <p:sldId id="1261" r:id="rId11"/>
    <p:sldId id="1258" r:id="rId12"/>
    <p:sldId id="1217" r:id="rId13"/>
    <p:sldId id="1218" r:id="rId14"/>
    <p:sldId id="1220" r:id="rId15"/>
    <p:sldId id="1251" r:id="rId16"/>
    <p:sldId id="1253" r:id="rId17"/>
    <p:sldId id="1254" r:id="rId18"/>
    <p:sldId id="1259" r:id="rId19"/>
    <p:sldId id="1223" r:id="rId20"/>
    <p:sldId id="1224" r:id="rId21"/>
    <p:sldId id="1225" r:id="rId22"/>
    <p:sldId id="1226" r:id="rId23"/>
    <p:sldId id="1227" r:id="rId24"/>
    <p:sldId id="1228" r:id="rId25"/>
    <p:sldId id="1231" r:id="rId26"/>
    <p:sldId id="1232" r:id="rId27"/>
    <p:sldId id="1233" r:id="rId28"/>
    <p:sldId id="1229" r:id="rId29"/>
    <p:sldId id="1234" r:id="rId30"/>
    <p:sldId id="1235" r:id="rId31"/>
    <p:sldId id="1256" r:id="rId32"/>
    <p:sldId id="1237" r:id="rId33"/>
    <p:sldId id="1260" r:id="rId34"/>
    <p:sldId id="1239" r:id="rId35"/>
    <p:sldId id="1242" r:id="rId36"/>
    <p:sldId id="1243" r:id="rId37"/>
    <p:sldId id="1264" r:id="rId38"/>
    <p:sldId id="1167" r:id="rId39"/>
  </p:sldIdLst>
  <p:sldSz cx="9144000" cy="6858000" type="screen4x3"/>
  <p:notesSz cx="6858000" cy="9144000"/>
  <p:custDataLst>
    <p:tags r:id="rId42"/>
  </p:custDataLst>
  <p:defaultTextStyle>
    <a:defPPr>
      <a:defRPr lang="en-US"/>
    </a:defPPr>
    <a:lvl1pPr algn="l" rtl="0" fontAlgn="base">
      <a:spcBef>
        <a:spcPct val="0"/>
      </a:spcBef>
      <a:spcAft>
        <a:spcPct val="0"/>
      </a:spcAft>
      <a:defRPr sz="1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400" kern="1200">
        <a:solidFill>
          <a:schemeClr val="tx1"/>
        </a:solidFill>
        <a:latin typeface="Times New Roman" pitchFamily="18" charset="0"/>
        <a:ea typeface="宋体" pitchFamily="2" charset="-122"/>
        <a:cs typeface="+mn-cs"/>
      </a:defRPr>
    </a:lvl5pPr>
    <a:lvl6pPr marL="2286000" algn="l" defTabSz="914400" rtl="0" eaLnBrk="1" latinLnBrk="0" hangingPunct="1">
      <a:defRPr sz="1400" kern="1200">
        <a:solidFill>
          <a:schemeClr val="tx1"/>
        </a:solidFill>
        <a:latin typeface="Times New Roman" pitchFamily="18" charset="0"/>
        <a:ea typeface="宋体" pitchFamily="2" charset="-122"/>
        <a:cs typeface="+mn-cs"/>
      </a:defRPr>
    </a:lvl6pPr>
    <a:lvl7pPr marL="2743200" algn="l" defTabSz="914400" rtl="0" eaLnBrk="1" latinLnBrk="0" hangingPunct="1">
      <a:defRPr sz="1400" kern="1200">
        <a:solidFill>
          <a:schemeClr val="tx1"/>
        </a:solidFill>
        <a:latin typeface="Times New Roman" pitchFamily="18" charset="0"/>
        <a:ea typeface="宋体" pitchFamily="2" charset="-122"/>
        <a:cs typeface="+mn-cs"/>
      </a:defRPr>
    </a:lvl7pPr>
    <a:lvl8pPr marL="3200400" algn="l" defTabSz="914400" rtl="0" eaLnBrk="1" latinLnBrk="0" hangingPunct="1">
      <a:defRPr sz="1400" kern="1200">
        <a:solidFill>
          <a:schemeClr val="tx1"/>
        </a:solidFill>
        <a:latin typeface="Times New Roman" pitchFamily="18" charset="0"/>
        <a:ea typeface="宋体" pitchFamily="2" charset="-122"/>
        <a:cs typeface="+mn-cs"/>
      </a:defRPr>
    </a:lvl8pPr>
    <a:lvl9pPr marL="3657600" algn="l" defTabSz="914400" rtl="0" eaLnBrk="1" latinLnBrk="0" hangingPunct="1">
      <a:defRPr sz="14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E0EBF8"/>
    <a:srgbClr val="000408"/>
    <a:srgbClr val="B2CCEC"/>
    <a:srgbClr val="8DB4E3"/>
    <a:srgbClr val="C5D9F1"/>
    <a:srgbClr val="538ED5"/>
    <a:srgbClr val="A00000"/>
    <a:srgbClr val="00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18" autoAdjust="0"/>
    <p:restoredTop sz="95052" autoAdjust="0"/>
  </p:normalViewPr>
  <p:slideViewPr>
    <p:cSldViewPr>
      <p:cViewPr>
        <p:scale>
          <a:sx n="50" d="100"/>
          <a:sy n="50" d="100"/>
        </p:scale>
        <p:origin x="-2256" y="-9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5" d="100"/>
        <a:sy n="45" d="100"/>
      </p:scale>
      <p:origin x="0" y="0"/>
    </p:cViewPr>
  </p:sorterViewPr>
  <p:notesViewPr>
    <p:cSldViewPr>
      <p:cViewPr>
        <p:scale>
          <a:sx n="100" d="100"/>
          <a:sy n="100" d="100"/>
        </p:scale>
        <p:origin x="-1548" y="63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宋体" pitchFamily="2" charset="-122"/>
              </a:defRPr>
            </a:lvl1pPr>
          </a:lstStyle>
          <a:p>
            <a:pPr>
              <a:defRPr/>
            </a:pPr>
            <a:endParaRPr lang="en-US"/>
          </a:p>
        </p:txBody>
      </p:sp>
      <p:sp>
        <p:nvSpPr>
          <p:cNvPr id="1884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defRPr>
            </a:lvl1pPr>
          </a:lstStyle>
          <a:p>
            <a:pPr>
              <a:defRPr/>
            </a:pPr>
            <a:endParaRPr lang="en-US"/>
          </a:p>
        </p:txBody>
      </p:sp>
      <p:sp>
        <p:nvSpPr>
          <p:cNvPr id="1884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宋体" pitchFamily="2" charset="-122"/>
              </a:defRPr>
            </a:lvl1pPr>
          </a:lstStyle>
          <a:p>
            <a:pPr>
              <a:defRPr/>
            </a:pPr>
            <a:endParaRPr lang="en-US"/>
          </a:p>
        </p:txBody>
      </p:sp>
      <p:sp>
        <p:nvSpPr>
          <p:cNvPr id="1884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defRPr>
            </a:lvl1pPr>
          </a:lstStyle>
          <a:p>
            <a:pPr>
              <a:defRPr/>
            </a:pPr>
            <a:fld id="{3540BC4C-28BB-4F8F-8D68-30BB0E865C68}"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宋体" pitchFamily="2" charset="-122"/>
              </a:defRPr>
            </a:lvl1pPr>
          </a:lstStyle>
          <a:p>
            <a:pPr>
              <a:defRPr/>
            </a:pPr>
            <a:endParaRPr lang="en-US" altLang="zh-CN"/>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defRPr>
            </a:lvl1pPr>
          </a:lstStyle>
          <a:p>
            <a:pPr>
              <a:defRPr/>
            </a:pPr>
            <a:endParaRPr lang="en-US" altLang="zh-CN"/>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宋体" pitchFamily="2" charset="-122"/>
              </a:defRPr>
            </a:lvl1pPr>
          </a:lstStyle>
          <a:p>
            <a:pPr>
              <a:defRPr/>
            </a:pPr>
            <a:endParaRPr lang="en-US" altLang="zh-CN"/>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defRPr>
            </a:lvl1pPr>
          </a:lstStyle>
          <a:p>
            <a:pPr>
              <a:defRPr/>
            </a:pPr>
            <a:fld id="{DCAAD1FE-0E2F-4F22-A764-180822C1C2B5}" type="slidenum">
              <a:rPr lang="zh-CN" altLang="en-US"/>
              <a:pPr>
                <a:defRPr/>
              </a:pPr>
              <a:t>‹#›</a:t>
            </a:fld>
            <a:endParaRPr lang="en-US" altLang="zh-CN"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ln/>
        </p:spPr>
      </p:sp>
      <p:sp>
        <p:nvSpPr>
          <p:cNvPr id="21506" name="Notes Placeholder 2"/>
          <p:cNvSpPr>
            <a:spLocks noGrp="1"/>
          </p:cNvSpPr>
          <p:nvPr>
            <p:ph type="body" idx="1"/>
          </p:nvPr>
        </p:nvSpPr>
        <p:spPr>
          <a:noFill/>
          <a:ln/>
        </p:spPr>
        <p:txBody>
          <a:bodyPr/>
          <a:lstStyle/>
          <a:p>
            <a:pPr eaLnBrk="1" hangingPunct="1"/>
            <a:r>
              <a:rPr lang="en-US" smtClean="0"/>
              <a:t>Note:  Students sometimes like to print slides as “handouts” with 1, 2, 3, 4, 6, or 9 slides per page for taking notes in class. It is sometimes best to print them using the “pure black and white” option on the color/gray scale dropdown menu to avoid dark boxes that are not conducive to note taking. Be aware that many instructors will only cover a sub-set of the slides available in this file. Also note that we have removed slides containing solutions to group or individual in-class exercises.</a:t>
            </a:r>
          </a:p>
          <a:p>
            <a:pPr eaLnBrk="1" hangingPunct="1"/>
            <a:endParaRPr lang="en-US" smtClean="0"/>
          </a:p>
        </p:txBody>
      </p:sp>
      <p:sp>
        <p:nvSpPr>
          <p:cNvPr id="21507" name="Slide Number Placeholder 3"/>
          <p:cNvSpPr>
            <a:spLocks noGrp="1"/>
          </p:cNvSpPr>
          <p:nvPr>
            <p:ph type="sldNum" sz="quarter" idx="5"/>
          </p:nvPr>
        </p:nvSpPr>
        <p:spPr>
          <a:noFill/>
        </p:spPr>
        <p:txBody>
          <a:bodyPr/>
          <a:lstStyle/>
          <a:p>
            <a:fld id="{C31A913A-5F4B-4913-B397-EDA0F4E8F04D}" type="slidenum">
              <a:rPr lang="zh-CN" altLang="en-US" smtClean="0"/>
              <a:pPr/>
              <a:t>1</a:t>
            </a:fld>
            <a:endParaRPr lang="en-US"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xfrm>
            <a:off x="1152525" y="692150"/>
            <a:ext cx="4552950" cy="3416300"/>
          </a:xfrm>
          <a:ln cap="flat"/>
        </p:spPr>
      </p:sp>
      <p:sp>
        <p:nvSpPr>
          <p:cNvPr id="3993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a:ln/>
        </p:spPr>
      </p:sp>
      <p:sp>
        <p:nvSpPr>
          <p:cNvPr id="41986" name="Notes Placeholder 2"/>
          <p:cNvSpPr>
            <a:spLocks noGrp="1"/>
          </p:cNvSpPr>
          <p:nvPr>
            <p:ph type="body" idx="1"/>
          </p:nvPr>
        </p:nvSpPr>
        <p:spPr>
          <a:noFill/>
          <a:ln/>
        </p:spPr>
        <p:txBody>
          <a:bodyPr/>
          <a:lstStyle/>
          <a:p>
            <a:pPr eaLnBrk="1" hangingPunct="1"/>
            <a:endParaRPr lang="en-US" smtClean="0"/>
          </a:p>
        </p:txBody>
      </p:sp>
      <p:sp>
        <p:nvSpPr>
          <p:cNvPr id="41987" name="Slide Number Placeholder 3"/>
          <p:cNvSpPr>
            <a:spLocks noGrp="1"/>
          </p:cNvSpPr>
          <p:nvPr>
            <p:ph type="sldNum" sz="quarter" idx="5"/>
          </p:nvPr>
        </p:nvSpPr>
        <p:spPr>
          <a:noFill/>
        </p:spPr>
        <p:txBody>
          <a:bodyPr/>
          <a:lstStyle/>
          <a:p>
            <a:fld id="{B1B0298F-7D90-42F6-AE03-82504BC4FE0C}" type="slidenum">
              <a:rPr lang="zh-CN" altLang="en-US" smtClean="0"/>
              <a:pPr/>
              <a:t>11</a:t>
            </a:fld>
            <a:endParaRPr lang="en-US"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A2809CD-720F-41DF-8ADD-BC7E70F17444}" type="slidenum">
              <a:rPr lang="en-GB" sz="1200"/>
              <a:pPr algn="r"/>
              <a:t>12</a:t>
            </a:fld>
            <a:endParaRPr lang="en-GB"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EE28064-C9FC-405B-ACCE-7A5116FBC0C9}" type="slidenum">
              <a:rPr lang="en-GB" sz="1200"/>
              <a:pPr algn="r"/>
              <a:t>13</a:t>
            </a:fld>
            <a:endParaRPr lang="en-GB"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746168B-7863-4387-B0DF-898522C00F62}" type="slidenum">
              <a:rPr lang="en-GB" sz="1200"/>
              <a:pPr algn="r"/>
              <a:t>14</a:t>
            </a:fld>
            <a:endParaRPr lang="en-GB"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xfrm>
            <a:off x="1152525" y="692150"/>
            <a:ext cx="4552950" cy="3416300"/>
          </a:xfrm>
          <a:ln cap="flat"/>
        </p:spPr>
      </p:sp>
      <p:sp>
        <p:nvSpPr>
          <p:cNvPr id="5017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xfrm>
            <a:off x="1152525" y="692150"/>
            <a:ext cx="4552950" cy="3416300"/>
          </a:xfrm>
          <a:ln cap="flat"/>
        </p:spPr>
      </p:sp>
      <p:sp>
        <p:nvSpPr>
          <p:cNvPr id="5222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3D02BBD-311F-42A5-B496-3310FADBC002}" type="slidenum">
              <a:rPr lang="en-GB" sz="1200"/>
              <a:pPr algn="r"/>
              <a:t>17</a:t>
            </a:fld>
            <a:endParaRPr lang="en-GB" sz="120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a:ln/>
        </p:spPr>
      </p:sp>
      <p:sp>
        <p:nvSpPr>
          <p:cNvPr id="56322" name="Notes Placeholder 2"/>
          <p:cNvSpPr>
            <a:spLocks noGrp="1"/>
          </p:cNvSpPr>
          <p:nvPr>
            <p:ph type="body" idx="1"/>
          </p:nvPr>
        </p:nvSpPr>
        <p:spPr>
          <a:noFill/>
          <a:ln/>
        </p:spPr>
        <p:txBody>
          <a:bodyPr/>
          <a:lstStyle/>
          <a:p>
            <a:pPr eaLnBrk="1" hangingPunct="1"/>
            <a:endParaRPr lang="en-US" smtClean="0"/>
          </a:p>
        </p:txBody>
      </p:sp>
      <p:sp>
        <p:nvSpPr>
          <p:cNvPr id="56323" name="Slide Number Placeholder 3"/>
          <p:cNvSpPr>
            <a:spLocks noGrp="1"/>
          </p:cNvSpPr>
          <p:nvPr>
            <p:ph type="sldNum" sz="quarter" idx="5"/>
          </p:nvPr>
        </p:nvSpPr>
        <p:spPr>
          <a:noFill/>
        </p:spPr>
        <p:txBody>
          <a:bodyPr/>
          <a:lstStyle/>
          <a:p>
            <a:fld id="{C24A5181-B4AF-42BB-9A1C-148A8E88E02C}" type="slidenum">
              <a:rPr lang="zh-CN" altLang="en-US" smtClean="0"/>
              <a:pPr/>
              <a:t>18</a:t>
            </a:fld>
            <a:endParaRPr lang="en-US" altLang="zh-C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C72B1E1-12C2-4EC0-9118-11DE43B0DDB8}" type="slidenum">
              <a:rPr lang="en-GB" sz="1200"/>
              <a:pPr algn="r"/>
              <a:t>19</a:t>
            </a:fld>
            <a:endParaRPr lang="en-GB" sz="120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A993D17-0E33-41CE-A0D1-C955E87B3475}" type="slidenum">
              <a:rPr lang="en-GB" sz="1200"/>
              <a:pPr algn="r"/>
              <a:t>2</a:t>
            </a:fld>
            <a:endParaRPr lang="en-GB" sz="120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7C06C86-D521-47FD-8299-239C79B6D892}" type="slidenum">
              <a:rPr lang="en-GB" sz="1200"/>
              <a:pPr algn="r"/>
              <a:t>20</a:t>
            </a:fld>
            <a:endParaRPr lang="en-GB" sz="1200"/>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8518EDA-0CF5-41F1-BE35-649C1438C2CF}" type="slidenum">
              <a:rPr lang="en-GB" sz="1200"/>
              <a:pPr algn="r"/>
              <a:t>21</a:t>
            </a:fld>
            <a:endParaRPr lang="en-GB" sz="120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C9EC991-77CB-481B-8560-E94273C30862}" type="slidenum">
              <a:rPr lang="en-GB" sz="1200"/>
              <a:pPr algn="r"/>
              <a:t>22</a:t>
            </a:fld>
            <a:endParaRPr lang="en-GB" sz="120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0263739-E5B4-4DCA-920B-9EFAB9481EE9}" type="slidenum">
              <a:rPr lang="en-GB" sz="1200"/>
              <a:pPr algn="r"/>
              <a:t>23</a:t>
            </a:fld>
            <a:endParaRPr lang="en-GB" sz="120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DD1B729-ECE1-4B0E-A25D-CE9A5AF356D2}" type="slidenum">
              <a:rPr lang="en-GB" sz="1200"/>
              <a:pPr algn="r"/>
              <a:t>24</a:t>
            </a:fld>
            <a:endParaRPr lang="en-GB" sz="1200"/>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6CEEAE7-CD73-4E50-B794-3D2981EB61CD}" type="slidenum">
              <a:rPr lang="en-GB" sz="1200"/>
              <a:pPr algn="r"/>
              <a:t>25</a:t>
            </a:fld>
            <a:endParaRPr lang="en-GB" sz="1200"/>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1CC4275-EBB5-4A60-9602-4187105E1952}" type="slidenum">
              <a:rPr lang="en-GB" sz="1200"/>
              <a:pPr algn="r"/>
              <a:t>26</a:t>
            </a:fld>
            <a:endParaRPr lang="en-GB" sz="120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81A2B3C-5B8B-471A-B3CE-923D97B2A6D7}" type="slidenum">
              <a:rPr lang="en-GB" sz="1200"/>
              <a:pPr algn="r"/>
              <a:t>27</a:t>
            </a:fld>
            <a:endParaRPr lang="en-GB" sz="120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FB59319-2B9D-4D7A-9479-AEED3DEBC41D}" type="slidenum">
              <a:rPr lang="en-GB" sz="1200"/>
              <a:pPr algn="r"/>
              <a:t>28</a:t>
            </a:fld>
            <a:endParaRPr lang="en-GB" sz="1200"/>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A2A6908-9985-4040-A65E-155E9286D6FD}" type="slidenum">
              <a:rPr lang="en-GB" sz="1200"/>
              <a:pPr algn="r"/>
              <a:t>29</a:t>
            </a:fld>
            <a:endParaRPr lang="en-GB" sz="1200"/>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p:spPr>
        <p:txBody>
          <a:bodyPr/>
          <a:lstStyle/>
          <a:p>
            <a:pPr eaLnBrk="1" hangingPunct="1"/>
            <a:endParaRPr lang="en-US" smtClean="0"/>
          </a:p>
        </p:txBody>
      </p:sp>
      <p:sp>
        <p:nvSpPr>
          <p:cNvPr id="25603" name="Slide Number Placeholder 3"/>
          <p:cNvSpPr>
            <a:spLocks noGrp="1"/>
          </p:cNvSpPr>
          <p:nvPr>
            <p:ph type="sldNum" sz="quarter" idx="5"/>
          </p:nvPr>
        </p:nvSpPr>
        <p:spPr>
          <a:noFill/>
        </p:spPr>
        <p:txBody>
          <a:bodyPr/>
          <a:lstStyle/>
          <a:p>
            <a:fld id="{1904FA14-53D3-4210-9695-58C59D461560}" type="slidenum">
              <a:rPr lang="zh-CN" altLang="en-US" smtClean="0"/>
              <a:pPr/>
              <a:t>3</a:t>
            </a:fld>
            <a:endParaRPr lang="en-US" altLang="zh-CN"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3A16131-3D7C-4A05-BF35-D37EE6BB8332}" type="slidenum">
              <a:rPr lang="en-GB" sz="1200"/>
              <a:pPr algn="r"/>
              <a:t>30</a:t>
            </a:fld>
            <a:endParaRPr lang="en-GB" sz="1200"/>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Rot="1" noChangeAspect="1" noChangeArrowheads="1" noTextEdit="1"/>
          </p:cNvSpPr>
          <p:nvPr>
            <p:ph type="sldImg"/>
          </p:nvPr>
        </p:nvSpPr>
        <p:spPr>
          <a:xfrm>
            <a:off x="1152525" y="692150"/>
            <a:ext cx="4552950" cy="3416300"/>
          </a:xfrm>
          <a:ln cap="flat"/>
        </p:spPr>
      </p:sp>
      <p:sp>
        <p:nvSpPr>
          <p:cNvPr id="8294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8A74977-8897-4CAD-9E52-97B65C62F899}" type="slidenum">
              <a:rPr lang="en-GB" sz="1200"/>
              <a:pPr algn="r"/>
              <a:t>32</a:t>
            </a:fld>
            <a:endParaRPr lang="en-GB" sz="120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a:ln/>
        </p:spPr>
      </p:sp>
      <p:sp>
        <p:nvSpPr>
          <p:cNvPr id="87042" name="Notes Placeholder 2"/>
          <p:cNvSpPr>
            <a:spLocks noGrp="1"/>
          </p:cNvSpPr>
          <p:nvPr>
            <p:ph type="body" idx="1"/>
          </p:nvPr>
        </p:nvSpPr>
        <p:spPr>
          <a:noFill/>
          <a:ln/>
        </p:spPr>
        <p:txBody>
          <a:bodyPr/>
          <a:lstStyle/>
          <a:p>
            <a:pPr eaLnBrk="1" hangingPunct="1"/>
            <a:endParaRPr lang="en-US" smtClean="0"/>
          </a:p>
        </p:txBody>
      </p:sp>
      <p:sp>
        <p:nvSpPr>
          <p:cNvPr id="87043" name="Slide Number Placeholder 3"/>
          <p:cNvSpPr>
            <a:spLocks noGrp="1"/>
          </p:cNvSpPr>
          <p:nvPr>
            <p:ph type="sldNum" sz="quarter" idx="5"/>
          </p:nvPr>
        </p:nvSpPr>
        <p:spPr>
          <a:noFill/>
        </p:spPr>
        <p:txBody>
          <a:bodyPr/>
          <a:lstStyle/>
          <a:p>
            <a:fld id="{D7B22926-20D9-44AC-B552-10FD32042C92}" type="slidenum">
              <a:rPr lang="zh-CN" altLang="en-US" smtClean="0"/>
              <a:pPr/>
              <a:t>33</a:t>
            </a:fld>
            <a:endParaRPr lang="en-US" altLang="zh-CN"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EB3A9A8-E706-4D29-893A-BE502F71A8F7}" type="slidenum">
              <a:rPr lang="en-GB" sz="1200"/>
              <a:pPr algn="r"/>
              <a:t>34</a:t>
            </a:fld>
            <a:endParaRPr lang="en-GB" sz="1200"/>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D10A3DC-FF5C-4384-98B8-3E7423E8B87A}" type="slidenum">
              <a:rPr lang="en-GB" sz="1200"/>
              <a:pPr algn="r"/>
              <a:t>35</a:t>
            </a:fld>
            <a:endParaRPr lang="en-GB" sz="1200"/>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ADDBDDB-3A1C-47A2-AC6D-33CC04374DFE}" type="slidenum">
              <a:rPr lang="en-GB" sz="1200"/>
              <a:pPr algn="r"/>
              <a:t>36</a:t>
            </a:fld>
            <a:endParaRPr lang="en-GB" sz="1200"/>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Rot="1" noChangeAspect="1" noChangeArrowheads="1" noTextEdit="1"/>
          </p:cNvSpPr>
          <p:nvPr>
            <p:ph type="sldImg"/>
          </p:nvPr>
        </p:nvSpPr>
        <p:spPr>
          <a:xfrm>
            <a:off x="1152525" y="692150"/>
            <a:ext cx="4552950" cy="3416300"/>
          </a:xfrm>
          <a:ln cap="flat"/>
        </p:spPr>
      </p:sp>
      <p:sp>
        <p:nvSpPr>
          <p:cNvPr id="9523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a:noFill/>
        </p:spPr>
        <p:txBody>
          <a:bodyPr/>
          <a:lstStyle/>
          <a:p>
            <a:fld id="{3887FF38-D8DA-4D51-9AE4-2061F82EBE9A}" type="slidenum">
              <a:rPr lang="en-US" smtClean="0"/>
              <a:pPr/>
              <a:t>38</a:t>
            </a:fld>
            <a:endParaRPr lang="en-US" smtClean="0"/>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E402715-7902-468C-B88E-C4F6A3565775}" type="slidenum">
              <a:rPr lang="en-GB" sz="1200"/>
              <a:pPr algn="r"/>
              <a:t>4</a:t>
            </a:fld>
            <a:endParaRPr lang="en-GB" sz="120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D78FF15-8D8B-4284-AE76-23D1903B8E25}" type="slidenum">
              <a:rPr lang="en-GB" sz="1200"/>
              <a:pPr algn="r"/>
              <a:t>5</a:t>
            </a:fld>
            <a:endParaRPr lang="en-GB" sz="120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AE6F75E-CC7E-4270-84B0-697DA311D36D}" type="slidenum">
              <a:rPr lang="en-GB" sz="1200"/>
              <a:pPr algn="r"/>
              <a:t>6</a:t>
            </a:fld>
            <a:endParaRPr lang="en-GB" sz="120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B072F11-C65C-4E54-8680-DB18C8E1F215}" type="slidenum">
              <a:rPr lang="en-GB" sz="1200"/>
              <a:pPr algn="r"/>
              <a:t>7</a:t>
            </a:fld>
            <a:endParaRPr lang="en-GB" sz="120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5BD7A18-D37B-4E4C-BE9E-A73D3186C661}" type="slidenum">
              <a:rPr lang="en-GB" sz="1200"/>
              <a:pPr algn="r"/>
              <a:t>8</a:t>
            </a:fld>
            <a:endParaRPr lang="en-GB" sz="120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EC8F492-E176-48DC-9A9D-8B62EFACF9A6}" type="slidenum">
              <a:rPr lang="en-GB" sz="1200"/>
              <a:pPr algn="r"/>
              <a:t>9</a:t>
            </a:fld>
            <a:endParaRPr lang="en-GB" sz="120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15"/>
          <p:cNvGrpSpPr>
            <a:grpSpLocks/>
          </p:cNvGrpSpPr>
          <p:nvPr userDrawn="1"/>
        </p:nvGrpSpPr>
        <p:grpSpPr bwMode="auto">
          <a:xfrm>
            <a:off x="0" y="2362200"/>
            <a:ext cx="9144000" cy="368300"/>
            <a:chOff x="0" y="4572000"/>
            <a:chExt cx="9144000" cy="368702"/>
          </a:xfrm>
        </p:grpSpPr>
        <p:sp>
          <p:nvSpPr>
            <p:cNvPr id="5" name="Rectangle 9"/>
            <p:cNvSpPr>
              <a:spLocks noChangeArrowheads="1"/>
            </p:cNvSpPr>
            <p:nvPr userDrawn="1"/>
          </p:nvSpPr>
          <p:spPr bwMode="auto">
            <a:xfrm rot="5400000">
              <a:off x="4540215" y="214547"/>
              <a:ext cx="63569" cy="9144000"/>
            </a:xfrm>
            <a:prstGeom prst="rect">
              <a:avLst/>
            </a:prstGeom>
            <a:solidFill>
              <a:schemeClr val="tx2">
                <a:lumMod val="60000"/>
                <a:lumOff val="40000"/>
              </a:schemeClr>
            </a:solidFill>
            <a:ln w="9525">
              <a:noFill/>
              <a:miter lim="800000"/>
              <a:headEnd/>
              <a:tailEnd/>
            </a:ln>
            <a:effectLst/>
          </p:spPr>
          <p:txBody>
            <a:bodyPr wrap="none" anchor="ctr"/>
            <a:lstStyle/>
            <a:p>
              <a:pPr algn="ctr">
                <a:defRPr/>
              </a:pPr>
              <a:endParaRPr lang="en-US" dirty="0"/>
            </a:p>
          </p:txBody>
        </p:sp>
        <p:sp>
          <p:nvSpPr>
            <p:cNvPr id="6" name="Rectangle 9"/>
            <p:cNvSpPr>
              <a:spLocks noChangeArrowheads="1"/>
            </p:cNvSpPr>
            <p:nvPr userDrawn="1"/>
          </p:nvSpPr>
          <p:spPr bwMode="auto">
            <a:xfrm rot="5400000">
              <a:off x="4539420" y="275733"/>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7"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8"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9"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10"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pic>
        <p:nvPicPr>
          <p:cNvPr id="11" name="Picture 2"/>
          <p:cNvPicPr>
            <a:picLocks noChangeAspect="1" noChangeArrowheads="1"/>
          </p:cNvPicPr>
          <p:nvPr userDrawn="1"/>
        </p:nvPicPr>
        <p:blipFill>
          <a:blip r:embed="rId2"/>
          <a:srcRect/>
          <a:stretch>
            <a:fillRect/>
          </a:stretch>
        </p:blipFill>
        <p:spPr bwMode="auto">
          <a:xfrm>
            <a:off x="6804025" y="228600"/>
            <a:ext cx="2116138" cy="2743200"/>
          </a:xfrm>
          <a:prstGeom prst="rect">
            <a:avLst/>
          </a:prstGeom>
          <a:noFill/>
          <a:ln w="9525">
            <a:noFill/>
            <a:miter lim="800000"/>
            <a:headEnd/>
            <a:tailEnd/>
          </a:ln>
        </p:spPr>
      </p:pic>
      <p:sp>
        <p:nvSpPr>
          <p:cNvPr id="13" name="Rectangle 12"/>
          <p:cNvSpPr>
            <a:spLocks noChangeArrowheads="1"/>
          </p:cNvSpPr>
          <p:nvPr userDrawn="1"/>
        </p:nvSpPr>
        <p:spPr bwMode="auto">
          <a:xfrm>
            <a:off x="4911725" y="6613525"/>
            <a:ext cx="4152900" cy="244475"/>
          </a:xfrm>
          <a:prstGeom prst="rect">
            <a:avLst/>
          </a:prstGeom>
          <a:noFill/>
          <a:ln>
            <a:noFill/>
          </a:ln>
          <a:effectLst/>
          <a:extLst/>
        </p:spPr>
        <p:txBody>
          <a:bodyPr wrap="none" lIns="92075" tIns="46038" rIns="92075" bIns="46038">
            <a:spAutoFit/>
          </a:bodyPr>
          <a:lstStyle/>
          <a:p>
            <a:pPr algn="ctr" eaLnBrk="0" hangingPunct="0">
              <a:defRPr/>
            </a:pPr>
            <a:r>
              <a:rPr lang="en-US" sz="1000" b="1" i="1" dirty="0"/>
              <a:t>Copyright © 2011 by The McGraw-Hill Companies, Inc. All rights reserved.</a:t>
            </a:r>
          </a:p>
        </p:txBody>
      </p:sp>
      <p:sp>
        <p:nvSpPr>
          <p:cNvPr id="14" name="Rectangle 13"/>
          <p:cNvSpPr>
            <a:spLocks noChangeArrowheads="1"/>
          </p:cNvSpPr>
          <p:nvPr userDrawn="1"/>
        </p:nvSpPr>
        <p:spPr bwMode="auto">
          <a:xfrm>
            <a:off x="77788" y="6607175"/>
            <a:ext cx="1211262" cy="244475"/>
          </a:xfrm>
          <a:prstGeom prst="rect">
            <a:avLst/>
          </a:prstGeom>
          <a:noFill/>
          <a:ln>
            <a:noFill/>
          </a:ln>
          <a:effectLst/>
          <a:extLst/>
        </p:spPr>
        <p:txBody>
          <a:bodyPr wrap="none" lIns="92075" tIns="46038" rIns="92075" bIns="46038">
            <a:spAutoFit/>
          </a:bodyPr>
          <a:lstStyle/>
          <a:p>
            <a:pPr algn="ctr" eaLnBrk="0" hangingPunct="0">
              <a:defRPr/>
            </a:pPr>
            <a:r>
              <a:rPr lang="en-US" sz="1000" b="1" i="1" dirty="0"/>
              <a:t>McGraw-Hill/Irwin</a:t>
            </a:r>
          </a:p>
        </p:txBody>
      </p:sp>
      <p:sp>
        <p:nvSpPr>
          <p:cNvPr id="181253" name="Rectangle 5"/>
          <p:cNvSpPr>
            <a:spLocks noGrp="1" noChangeArrowheads="1"/>
          </p:cNvSpPr>
          <p:nvPr>
            <p:ph type="subTitle" idx="1"/>
          </p:nvPr>
        </p:nvSpPr>
        <p:spPr>
          <a:xfrm>
            <a:off x="990600" y="1371600"/>
            <a:ext cx="7010400" cy="838200"/>
          </a:xfrm>
          <a:noFill/>
        </p:spPr>
        <p:txBody>
          <a:bodyPr anchor="ctr"/>
          <a:lstStyle>
            <a:lvl1pPr marL="0" indent="0" algn="l">
              <a:buFont typeface="Wingdings" pitchFamily="2" charset="2"/>
              <a:buNone/>
              <a:defRPr sz="5400" b="1">
                <a:solidFill>
                  <a:schemeClr val="accent4">
                    <a:lumMod val="75000"/>
                  </a:schemeClr>
                </a:solidFill>
                <a:effectLst>
                  <a:outerShdw blurRad="38100" dist="38100" dir="2700000" algn="tl">
                    <a:srgbClr val="000000">
                      <a:alpha val="43137"/>
                    </a:srgbClr>
                  </a:outerShdw>
                </a:effectLst>
              </a:defRPr>
            </a:lvl1pPr>
          </a:lstStyle>
          <a:p>
            <a:endParaRPr lang="zh-CN" altLang="en-US" dirty="0"/>
          </a:p>
        </p:txBody>
      </p:sp>
      <p:sp>
        <p:nvSpPr>
          <p:cNvPr id="12" name="Title 5"/>
          <p:cNvSpPr>
            <a:spLocks noGrp="1"/>
          </p:cNvSpPr>
          <p:nvPr>
            <p:ph type="ctrTitle"/>
          </p:nvPr>
        </p:nvSpPr>
        <p:spPr>
          <a:xfrm>
            <a:off x="1600200" y="3276600"/>
            <a:ext cx="5867400" cy="2971800"/>
          </a:xfrm>
          <a:ln>
            <a:solidFill>
              <a:schemeClr val="accent2">
                <a:lumMod val="40000"/>
                <a:lumOff val="60000"/>
              </a:schemeClr>
            </a:solidFill>
          </a:ln>
          <a:scene3d>
            <a:camera prst="orthographicFront" fov="0">
              <a:rot lat="0" lon="0" rev="0"/>
            </a:camera>
            <a:lightRig rig="glow" dir="t">
              <a:rot lat="0" lon="0" rev="6360000"/>
            </a:lightRig>
          </a:scene3d>
          <a:sp3d contourW="1000" prstMaterial="flat">
            <a:bevelT w="95250" h="101600" prst="coolSlant"/>
            <a:contourClr>
              <a:schemeClr val="dk1">
                <a:satMod val="300000"/>
              </a:schemeClr>
            </a:contourClr>
          </a:sp3d>
        </p:spPr>
        <p:style>
          <a:lnRef idx="3">
            <a:schemeClr val="lt1"/>
          </a:lnRef>
          <a:fillRef idx="1">
            <a:schemeClr val="dk1"/>
          </a:fillRef>
          <a:effectRef idx="1">
            <a:schemeClr val="dk1"/>
          </a:effectRef>
          <a:fontRef idx="minor">
            <a:schemeClr val="lt1"/>
          </a:fontRef>
        </p:style>
        <p:txBody>
          <a:bodyPr/>
          <a:lstStyle>
            <a:lvl1pPr algn="ctr">
              <a:defRPr sz="4000"/>
            </a:lvl1pPr>
          </a:lstStyle>
          <a:p>
            <a:endParaRPr lang="en-US"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10-</a:t>
            </a:r>
            <a:fld id="{DAB9E1D5-5BD0-4894-9F99-02DEBE4AF8C1}" type="slidenum">
              <a:rPr lang="en-US" altLang="zh-CN"/>
              <a:pPr>
                <a:defRPr/>
              </a:pPr>
              <a:t>‹#›</a:t>
            </a:fld>
            <a:endParaRPr lang="en-US" altLang="zh-CN"/>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08062"/>
            <a:ext cx="2076450" cy="5087938"/>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008062"/>
            <a:ext cx="6076950" cy="5087938"/>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10-</a:t>
            </a:r>
            <a:fld id="{A81FAE63-E11F-4319-9599-C7F998CFB0F0}" type="slidenum">
              <a:rPr lang="en-US" altLang="zh-CN"/>
              <a:pPr>
                <a:defRPr/>
              </a:pPr>
              <a:t>‹#›</a:t>
            </a:fld>
            <a:endParaRPr lang="en-US" altLang="zh-CN"/>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Text, and 2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199" y="1527048"/>
            <a:ext cx="4187951" cy="49499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724400" y="1527048"/>
            <a:ext cx="4343400" cy="23774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24400" y="4099560"/>
            <a:ext cx="4343400" cy="23774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6" name="Slide Number Placeholder 7"/>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380A2A89-213A-4864-B908-153D5D326D72}" type="slidenum">
              <a:rPr lang="en-US" altLang="zh-CN"/>
              <a:pPr>
                <a:defRPr/>
              </a:pPr>
              <a:t>‹#›</a:t>
            </a:fld>
            <a:endParaRPr lang="en-US" altLang="zh-CN" dirty="0"/>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527047"/>
            <a:ext cx="8458200" cy="2286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7200" y="3962400"/>
            <a:ext cx="8458200" cy="2286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8903B5A2-B510-4AE0-9E36-5008C13A90BB}" type="slidenum">
              <a:rPr lang="en-US" altLang="zh-CN"/>
              <a:pPr>
                <a:defRPr/>
              </a:pPr>
              <a:t>‹#›</a:t>
            </a:fld>
            <a:endParaRPr lang="en-US" altLang="zh-CN" dirty="0"/>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199" y="1527048"/>
            <a:ext cx="4187952" cy="49499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4187952"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9C6B33FE-5FBE-4995-987F-5CC37BAAB143}" type="slidenum">
              <a:rPr lang="en-US" altLang="zh-CN"/>
              <a:pPr>
                <a:defRPr/>
              </a:pPr>
              <a:t>‹#›</a:t>
            </a:fld>
            <a:endParaRPr lang="en-US" altLang="zh-CN" dirty="0"/>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dirty="0"/>
          </a:p>
        </p:txBody>
      </p:sp>
      <p:sp>
        <p:nvSpPr>
          <p:cNvPr id="3" name="Text Placeholder 2"/>
          <p:cNvSpPr>
            <a:spLocks noGrp="1"/>
          </p:cNvSpPr>
          <p:nvPr>
            <p:ph type="body" sz="half" idx="1"/>
          </p:nvPr>
        </p:nvSpPr>
        <p:spPr>
          <a:xfrm>
            <a:off x="460248" y="1527048"/>
            <a:ext cx="4187952" cy="49469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724400" y="1527048"/>
            <a:ext cx="4187952" cy="4946904"/>
          </a:xfrm>
        </p:spPr>
        <p:txBody>
          <a:bodyPr/>
          <a:lstStyle/>
          <a:p>
            <a:pPr lvl="0"/>
            <a:r>
              <a:rPr lang="en-US" noProof="0" dirty="0" smtClean="0"/>
              <a:t>Click icon to add chart</a:t>
            </a:r>
            <a:endParaRPr lang="en-US" noProof="0" dirty="0"/>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9EC2EF8E-F79F-4871-9051-51E1110E1195}" type="slidenum">
              <a:rPr lang="en-US" altLang="zh-CN"/>
              <a:pPr>
                <a:defRPr/>
              </a:pPr>
              <a:t>‹#›</a:t>
            </a:fld>
            <a:endParaRPr lang="en-US" altLang="zh-CN" dirty="0"/>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600200"/>
            <a:ext cx="7772400" cy="4530725"/>
          </a:xfrm>
        </p:spPr>
        <p:txBody>
          <a:bodyPr/>
          <a:lstStyle/>
          <a:p>
            <a:pPr lvl="0"/>
            <a:endParaRPr lang="en-US" noProof="0" dirty="0"/>
          </a:p>
        </p:txBody>
      </p:sp>
      <p:sp>
        <p:nvSpPr>
          <p:cNvPr id="4" name="Rectangle 9"/>
          <p:cNvSpPr>
            <a:spLocks noGrp="1" noChangeArrowheads="1"/>
          </p:cNvSpPr>
          <p:nvPr>
            <p:ph type="dt" sz="half" idx="10"/>
          </p:nvPr>
        </p:nvSpPr>
        <p:spPr>
          <a:xfrm>
            <a:off x="914400" y="6251575"/>
            <a:ext cx="1981200" cy="457200"/>
          </a:xfrm>
          <a:prstGeom prst="rect">
            <a:avLst/>
          </a:prstGeom>
        </p:spPr>
        <p:txBody>
          <a:bodyPr vert="horz" wrap="square" lIns="91440" tIns="45720" rIns="91440" bIns="45720" numCol="1" anchor="t" anchorCtr="0" compatLnSpc="1">
            <a:prstTxWarp prst="textNoShape">
              <a:avLst/>
            </a:prstTxWarp>
          </a:bodyPr>
          <a:lstStyle>
            <a:lvl1pPr algn="ctr">
              <a:defRPr>
                <a:ea typeface="宋体" charset="-122"/>
              </a:defRPr>
            </a:lvl1pPr>
          </a:lstStyle>
          <a:p>
            <a:pPr>
              <a:defRPr/>
            </a:pPr>
            <a:fld id="{CB72EC7E-E8A7-4E3B-8C8B-4FF85D245404}" type="datetime1">
              <a:rPr lang="en-US"/>
              <a:pPr>
                <a:defRPr/>
              </a:pPr>
              <a:t>4/3/2013</a:t>
            </a:fld>
            <a:endParaRPr lang="en-US"/>
          </a:p>
        </p:txBody>
      </p:sp>
      <p:sp>
        <p:nvSpPr>
          <p:cNvPr id="5" name="Rectangle 10"/>
          <p:cNvSpPr>
            <a:spLocks noGrp="1" noChangeArrowheads="1"/>
          </p:cNvSpPr>
          <p:nvPr>
            <p:ph type="ftr" sz="quarter" idx="11"/>
          </p:nvPr>
        </p:nvSpPr>
        <p:spPr>
          <a:xfrm>
            <a:off x="3352800" y="6248400"/>
            <a:ext cx="2971800" cy="457200"/>
          </a:xfrm>
          <a:prstGeom prst="rect">
            <a:avLst/>
          </a:prstGeom>
        </p:spPr>
        <p:txBody>
          <a:bodyPr vert="horz" wrap="square" lIns="91440" tIns="45720" rIns="91440" bIns="45720" numCol="1" anchor="t" anchorCtr="0" compatLnSpc="1">
            <a:prstTxWarp prst="textNoShape">
              <a:avLst/>
            </a:prstTxWarp>
          </a:bodyPr>
          <a:lstStyle>
            <a:lvl1pPr algn="ctr">
              <a:defRPr>
                <a:ea typeface="宋体" charset="-122"/>
              </a:defRPr>
            </a:lvl1pPr>
          </a:lstStyle>
          <a:p>
            <a:pPr>
              <a:defRPr/>
            </a:pPr>
            <a:endParaRPr lang="en-US"/>
          </a:p>
        </p:txBody>
      </p:sp>
      <p:sp>
        <p:nvSpPr>
          <p:cNvPr id="6" name="Rectangle 11"/>
          <p:cNvSpPr>
            <a:spLocks noGrp="1" noChangeArrowheads="1"/>
          </p:cNvSpPr>
          <p:nvPr>
            <p:ph type="sldNum" sz="quarter" idx="12"/>
          </p:nvPr>
        </p:nvSpPr>
        <p:spPr/>
        <p:txBody>
          <a:bodyPr/>
          <a:lstStyle>
            <a:lvl1pPr>
              <a:defRPr sz="1200">
                <a:latin typeface="+mn-lt"/>
                <a:ea typeface="宋体" pitchFamily="2" charset="-122"/>
              </a:defRPr>
            </a:lvl1pPr>
          </a:lstStyle>
          <a:p>
            <a:pPr>
              <a:defRPr/>
            </a:pPr>
            <a:fld id="{836BB149-5070-4E03-8EBD-2A67AED24BE4}" type="slidenum">
              <a:rPr lang="en-US"/>
              <a:pPr>
                <a:defRPr/>
              </a:pPr>
              <a:t>‹#›</a:t>
            </a:fld>
            <a:endParaRPr lang="en-US"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534400" cy="5334000"/>
          </a:xfrm>
        </p:spPr>
        <p:txBody>
          <a:bodyPr/>
          <a:lstStyle>
            <a:lvl1pPr marL="461963" indent="-461963">
              <a:spcBef>
                <a:spcPts val="1200"/>
              </a:spcBef>
              <a:defRPr sz="3200"/>
            </a:lvl1pPr>
            <a:lvl2pPr marL="914400" indent="-457200">
              <a:spcBef>
                <a:spcPts val="1200"/>
              </a:spcBef>
              <a:buClr>
                <a:srgbClr val="FF0000"/>
              </a:buClr>
              <a:defRPr sz="2800"/>
            </a:lvl2pPr>
            <a:lvl3pPr marL="1376363" indent="-461963">
              <a:spcBef>
                <a:spcPts val="1200"/>
              </a:spcBef>
              <a:buClr>
                <a:srgbClr val="00B050"/>
              </a:buClr>
              <a:defRPr sz="2400" b="0"/>
            </a:lvl3pPr>
            <a:lvl4pPr marL="1828800" indent="-452438">
              <a:spcBef>
                <a:spcPts val="1200"/>
              </a:spcBef>
              <a:buClr>
                <a:srgbClr val="7030A0"/>
              </a:buClr>
              <a:defRPr sz="2000" b="1"/>
            </a:lvl4pPr>
            <a:lvl5pPr>
              <a:defRPr sz="1200"/>
            </a:lvl5p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10-</a:t>
            </a:r>
            <a:fld id="{8BF53A37-0489-4254-8E53-37C96F535791}" type="slidenum">
              <a:rPr lang="en-US" altLang="zh-CN"/>
              <a:pPr>
                <a:defRPr/>
              </a:pPr>
              <a:t>‹#›</a:t>
            </a:fld>
            <a:endParaRPr lang="en-US" altLang="zh-CN"/>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10-</a:t>
            </a:r>
            <a:fld id="{26320656-B014-4E14-8B0B-90D924A968AA}" type="slidenum">
              <a:rPr lang="en-US" altLang="zh-CN"/>
              <a:pPr>
                <a:defRPr/>
              </a:pPr>
              <a:t>‹#›</a:t>
            </a:fld>
            <a:endParaRPr lang="en-US" altLang="zh-CN"/>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199" y="1527048"/>
            <a:ext cx="4187951"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4400" y="1527048"/>
            <a:ext cx="4187952"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10-</a:t>
            </a:r>
            <a:fld id="{61ED0A2B-64F6-4979-AA8D-A72E2CCB8E76}" type="slidenum">
              <a:rPr lang="en-US" altLang="zh-CN"/>
              <a:pPr>
                <a:defRPr/>
              </a:pPr>
              <a:t>‹#›</a:t>
            </a:fld>
            <a:endParaRPr lang="en-US" altLang="zh-CN"/>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4752" y="152400"/>
            <a:ext cx="7699248" cy="685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27048"/>
            <a:ext cx="418795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60248" y="2174875"/>
            <a:ext cx="41879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724400" y="1535113"/>
            <a:ext cx="418795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174875"/>
            <a:ext cx="41879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sldNum" sz="quarter" idx="10"/>
          </p:nvPr>
        </p:nvSpPr>
        <p:spPr>
          <a:ln/>
        </p:spPr>
        <p:txBody>
          <a:bodyPr/>
          <a:lstStyle>
            <a:lvl1pPr>
              <a:defRPr/>
            </a:lvl1pPr>
          </a:lstStyle>
          <a:p>
            <a:pPr>
              <a:defRPr/>
            </a:pPr>
            <a:r>
              <a:rPr lang="en-US" altLang="zh-CN"/>
              <a:t>10-</a:t>
            </a:r>
            <a:fld id="{B5742EBF-D598-4E34-8C52-750495A4777C}" type="slidenum">
              <a:rPr lang="en-US" altLang="zh-CN"/>
              <a:pPr>
                <a:defRPr/>
              </a:pPr>
              <a:t>‹#›</a:t>
            </a:fld>
            <a:endParaRPr lang="en-US" altLang="zh-CN"/>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sldNum" sz="quarter" idx="10"/>
          </p:nvPr>
        </p:nvSpPr>
        <p:spPr>
          <a:ln/>
        </p:spPr>
        <p:txBody>
          <a:bodyPr/>
          <a:lstStyle>
            <a:lvl1pPr>
              <a:defRPr/>
            </a:lvl1pPr>
          </a:lstStyle>
          <a:p>
            <a:pPr>
              <a:defRPr/>
            </a:pPr>
            <a:r>
              <a:rPr lang="en-US" altLang="zh-CN"/>
              <a:t>10-</a:t>
            </a:r>
            <a:fld id="{96453562-AAAF-4EEF-A559-6C4DEBA2586F}" type="slidenum">
              <a:rPr lang="en-US" altLang="zh-CN"/>
              <a:pPr>
                <a:defRPr/>
              </a:pPr>
              <a:t>‹#›</a:t>
            </a:fld>
            <a:endParaRPr lang="en-US" altLang="zh-CN"/>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2"/>
          <p:cNvGrpSpPr>
            <a:grpSpLocks/>
          </p:cNvGrpSpPr>
          <p:nvPr userDrawn="1"/>
        </p:nvGrpSpPr>
        <p:grpSpPr bwMode="auto">
          <a:xfrm rot="-5400000">
            <a:off x="-3244850" y="3244850"/>
            <a:ext cx="6858000" cy="368300"/>
            <a:chOff x="0" y="4572000"/>
            <a:chExt cx="9144000" cy="368702"/>
          </a:xfrm>
        </p:grpSpPr>
        <p:sp>
          <p:nvSpPr>
            <p:cNvPr id="3" name="Rectangle 9"/>
            <p:cNvSpPr>
              <a:spLocks noChangeArrowheads="1"/>
            </p:cNvSpPr>
            <p:nvPr userDrawn="1"/>
          </p:nvSpPr>
          <p:spPr bwMode="auto">
            <a:xfrm rot="5400000">
              <a:off x="4540215" y="214547"/>
              <a:ext cx="63569" cy="9144000"/>
            </a:xfrm>
            <a:prstGeom prst="rect">
              <a:avLst/>
            </a:prstGeom>
            <a:solidFill>
              <a:schemeClr val="tx1">
                <a:lumMod val="60000"/>
                <a:lumOff val="40000"/>
              </a:schemeClr>
            </a:solidFill>
            <a:ln w="9525">
              <a:noFill/>
              <a:miter lim="800000"/>
              <a:headEnd/>
              <a:tailEnd/>
            </a:ln>
            <a:effectLst/>
          </p:spPr>
          <p:txBody>
            <a:bodyPr wrap="none" anchor="ctr"/>
            <a:lstStyle/>
            <a:p>
              <a:pPr algn="ctr">
                <a:defRPr/>
              </a:pPr>
              <a:endParaRPr lang="en-US" dirty="0"/>
            </a:p>
          </p:txBody>
        </p:sp>
        <p:sp>
          <p:nvSpPr>
            <p:cNvPr id="4" name="Rectangle 9"/>
            <p:cNvSpPr>
              <a:spLocks noChangeArrowheads="1"/>
            </p:cNvSpPr>
            <p:nvPr userDrawn="1"/>
          </p:nvSpPr>
          <p:spPr bwMode="auto">
            <a:xfrm rot="5400000">
              <a:off x="4539421" y="275732"/>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5"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6"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7"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8"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sp>
        <p:nvSpPr>
          <p:cNvPr id="9" name="Slide Number Placeholder 3"/>
          <p:cNvSpPr>
            <a:spLocks noGrp="1"/>
          </p:cNvSpPr>
          <p:nvPr>
            <p:ph type="sldNum" sz="quarter" idx="10"/>
          </p:nvPr>
        </p:nvSpPr>
        <p:spPr/>
        <p:txBody>
          <a:bodyPr/>
          <a:lstStyle>
            <a:lvl1pPr>
              <a:defRPr sz="1200">
                <a:latin typeface="+mn-lt"/>
                <a:ea typeface="宋体" pitchFamily="2" charset="-122"/>
              </a:defRPr>
            </a:lvl1pPr>
          </a:lstStyle>
          <a:p>
            <a:pPr>
              <a:defRPr/>
            </a:pPr>
            <a:fld id="{B8BB4986-3F8E-47FF-BB30-575A87E835E9}" type="slidenum">
              <a:rPr lang="en-US" altLang="zh-CN"/>
              <a:pPr>
                <a:defRPr/>
              </a:pPr>
              <a:t>‹#›</a:t>
            </a:fld>
            <a:endParaRPr lang="en-US" altLang="zh-CN"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273050"/>
            <a:ext cx="7543800" cy="5651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143000"/>
            <a:ext cx="3008313" cy="4983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10-</a:t>
            </a:r>
            <a:fld id="{CE2A64F1-7B6D-4C6D-9370-5ED52EEC19E8}" type="slidenum">
              <a:rPr lang="en-US" altLang="zh-CN"/>
              <a:pPr>
                <a:defRPr/>
              </a:pPr>
              <a:t>‹#›</a:t>
            </a:fld>
            <a:endParaRPr lang="en-US" altLang="zh-CN"/>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143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10-</a:t>
            </a:r>
            <a:fld id="{32F810EC-1F7F-417F-B31D-ADD8B122E1D1}" type="slidenum">
              <a:rPr lang="en-US" altLang="zh-CN"/>
              <a:pPr>
                <a:defRPr/>
              </a:pPr>
              <a:t>‹#›</a:t>
            </a:fld>
            <a:endParaRPr lang="en-US" altLang="zh-CN"/>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069975"/>
            <a:ext cx="8610600" cy="5257800"/>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p:txBody>
      </p:sp>
      <p:sp>
        <p:nvSpPr>
          <p:cNvPr id="180229" name="Rectangle 5"/>
          <p:cNvSpPr>
            <a:spLocks noGrp="1" noChangeArrowheads="1"/>
          </p:cNvSpPr>
          <p:nvPr>
            <p:ph type="sldNum" sz="quarter" idx="4"/>
          </p:nvPr>
        </p:nvSpPr>
        <p:spPr bwMode="auto">
          <a:xfrm>
            <a:off x="6797675" y="6478588"/>
            <a:ext cx="2193925" cy="3508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ea typeface="宋体" charset="-122"/>
              </a:defRPr>
            </a:lvl1pPr>
          </a:lstStyle>
          <a:p>
            <a:pPr>
              <a:defRPr/>
            </a:pPr>
            <a:r>
              <a:rPr lang="en-US" altLang="zh-CN"/>
              <a:t>10-</a:t>
            </a:r>
            <a:fld id="{0B00E6A6-6641-4A8A-8008-2FE1B8C29C0E}" type="slidenum">
              <a:rPr lang="en-US" altLang="zh-CN"/>
              <a:pPr>
                <a:defRPr/>
              </a:pPr>
              <a:t>‹#›</a:t>
            </a:fld>
            <a:endParaRPr lang="en-US" altLang="zh-CN"/>
          </a:p>
        </p:txBody>
      </p:sp>
      <p:sp>
        <p:nvSpPr>
          <p:cNvPr id="180230" name="Rectangle 6"/>
          <p:cNvSpPr>
            <a:spLocks noGrp="1" noChangeArrowheads="1"/>
          </p:cNvSpPr>
          <p:nvPr>
            <p:ph type="title"/>
          </p:nvPr>
        </p:nvSpPr>
        <p:spPr bwMode="auto">
          <a:xfrm>
            <a:off x="1143000" y="152400"/>
            <a:ext cx="80010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CN" dirty="0" smtClean="0"/>
              <a:t>Click to edit Master title style</a:t>
            </a:r>
          </a:p>
        </p:txBody>
      </p:sp>
      <p:grpSp>
        <p:nvGrpSpPr>
          <p:cNvPr id="1029" name="Group 12"/>
          <p:cNvGrpSpPr>
            <a:grpSpLocks/>
          </p:cNvGrpSpPr>
          <p:nvPr/>
        </p:nvGrpSpPr>
        <p:grpSpPr bwMode="auto">
          <a:xfrm rot="5400000">
            <a:off x="5158581" y="-3177381"/>
            <a:ext cx="46038" cy="7924800"/>
            <a:chOff x="0" y="0"/>
            <a:chExt cx="289560" cy="6858000"/>
          </a:xfrm>
        </p:grpSpPr>
        <p:sp>
          <p:nvSpPr>
            <p:cNvPr id="14" name="Rectangle 9"/>
            <p:cNvSpPr>
              <a:spLocks noChangeArrowheads="1"/>
            </p:cNvSpPr>
            <p:nvPr userDrawn="1"/>
          </p:nvSpPr>
          <p:spPr bwMode="auto">
            <a:xfrm>
              <a:off x="3" y="0"/>
              <a:ext cx="139786" cy="6858000"/>
            </a:xfrm>
            <a:prstGeom prst="rect">
              <a:avLst/>
            </a:prstGeom>
            <a:solidFill>
              <a:srgbClr val="538ED5"/>
            </a:solidFill>
            <a:ln w="9525">
              <a:noFill/>
              <a:miter lim="800000"/>
              <a:headEnd/>
              <a:tailEnd/>
            </a:ln>
            <a:effectLst/>
          </p:spPr>
          <p:txBody>
            <a:bodyPr wrap="none" anchor="ctr"/>
            <a:lstStyle/>
            <a:p>
              <a:pPr algn="ctr">
                <a:defRPr/>
              </a:pPr>
              <a:endParaRPr lang="en-US" dirty="0"/>
            </a:p>
          </p:txBody>
        </p:sp>
        <p:sp>
          <p:nvSpPr>
            <p:cNvPr id="15" name="Rectangle 9"/>
            <p:cNvSpPr>
              <a:spLocks noChangeArrowheads="1"/>
            </p:cNvSpPr>
            <p:nvPr userDrawn="1"/>
          </p:nvSpPr>
          <p:spPr bwMode="auto">
            <a:xfrm>
              <a:off x="79878" y="0"/>
              <a:ext cx="129804" cy="6858000"/>
            </a:xfrm>
            <a:prstGeom prst="rect">
              <a:avLst/>
            </a:prstGeom>
            <a:solidFill>
              <a:srgbClr val="8DB4E3"/>
            </a:solidFill>
            <a:ln w="9525">
              <a:noFill/>
              <a:miter lim="800000"/>
              <a:headEnd/>
              <a:tailEnd/>
            </a:ln>
            <a:effectLst/>
          </p:spPr>
          <p:txBody>
            <a:bodyPr wrap="none" anchor="ctr"/>
            <a:lstStyle/>
            <a:p>
              <a:pPr algn="ctr">
                <a:defRPr/>
              </a:pPr>
              <a:endParaRPr lang="en-US" dirty="0"/>
            </a:p>
          </p:txBody>
        </p:sp>
        <p:sp>
          <p:nvSpPr>
            <p:cNvPr id="16" name="Rectangle 9"/>
            <p:cNvSpPr>
              <a:spLocks noChangeArrowheads="1"/>
            </p:cNvSpPr>
            <p:nvPr userDrawn="1"/>
          </p:nvSpPr>
          <p:spPr bwMode="auto">
            <a:xfrm>
              <a:off x="152400" y="0"/>
              <a:ext cx="137160" cy="6858000"/>
            </a:xfrm>
            <a:prstGeom prst="rect">
              <a:avLst/>
            </a:prstGeom>
            <a:gradFill flip="none" rotWithShape="1">
              <a:gsLst>
                <a:gs pos="0">
                  <a:srgbClr val="538ED5"/>
                </a:gs>
                <a:gs pos="0">
                  <a:srgbClr val="538ED5"/>
                </a:gs>
                <a:gs pos="50000">
                  <a:srgbClr val="538ED5">
                    <a:alpha val="50000"/>
                  </a:srgbClr>
                </a:gs>
                <a:gs pos="50000">
                  <a:schemeClr val="accent1">
                    <a:tint val="44500"/>
                    <a:satMod val="160000"/>
                  </a:schemeClr>
                </a:gs>
                <a:gs pos="100000">
                  <a:schemeClr val="accent1">
                    <a:tint val="23500"/>
                    <a:satMod val="160000"/>
                  </a:schemeClr>
                </a:gs>
              </a:gsLst>
              <a:lin ang="2700000" scaled="1"/>
              <a:tileRect/>
            </a:gradFill>
            <a:ln w="9525">
              <a:noFill/>
              <a:miter lim="800000"/>
              <a:headEnd/>
              <a:tailEnd/>
            </a:ln>
            <a:effectLst/>
          </p:spPr>
          <p:txBody>
            <a:bodyPr wrap="none" anchor="ctr"/>
            <a:lstStyle/>
            <a:p>
              <a:pPr algn="ctr">
                <a:defRPr/>
              </a:pPr>
              <a:endParaRPr lang="en-US" dirty="0"/>
            </a:p>
          </p:txBody>
        </p:sp>
      </p:grpSp>
      <p:grpSp>
        <p:nvGrpSpPr>
          <p:cNvPr id="20" name="Group 19"/>
          <p:cNvGrpSpPr/>
          <p:nvPr userDrawn="1"/>
        </p:nvGrpSpPr>
        <p:grpSpPr>
          <a:xfrm rot="5400000">
            <a:off x="5158740" y="-3177539"/>
            <a:ext cx="45719" cy="7924800"/>
            <a:chOff x="0" y="0"/>
            <a:chExt cx="289560" cy="6858000"/>
          </a:xfrm>
          <a:solidFill>
            <a:schemeClr val="tx2">
              <a:lumMod val="50000"/>
            </a:schemeClr>
          </a:solidFill>
        </p:grpSpPr>
        <p:sp>
          <p:nvSpPr>
            <p:cNvPr id="21" name="Rectangle 9"/>
            <p:cNvSpPr>
              <a:spLocks noChangeArrowheads="1"/>
            </p:cNvSpPr>
            <p:nvPr/>
          </p:nvSpPr>
          <p:spPr bwMode="auto">
            <a:xfrm>
              <a:off x="0" y="0"/>
              <a:ext cx="137160" cy="6858000"/>
            </a:xfrm>
            <a:prstGeom prst="rect">
              <a:avLst/>
            </a:prstGeom>
            <a:grpFill/>
            <a:ln w="9525">
              <a:noFill/>
              <a:miter lim="800000"/>
              <a:headEnd/>
              <a:tailEnd/>
            </a:ln>
            <a:effectLst/>
          </p:spPr>
          <p:txBody>
            <a:bodyPr wrap="none" anchor="ctr"/>
            <a:lstStyle/>
            <a:p>
              <a:pPr algn="ctr">
                <a:defRPr/>
              </a:pPr>
              <a:endParaRPr lang="en-US" dirty="0"/>
            </a:p>
          </p:txBody>
        </p:sp>
        <p:sp>
          <p:nvSpPr>
            <p:cNvPr id="22" name="Rectangle 9"/>
            <p:cNvSpPr>
              <a:spLocks noChangeArrowheads="1"/>
            </p:cNvSpPr>
            <p:nvPr/>
          </p:nvSpPr>
          <p:spPr bwMode="auto">
            <a:xfrm>
              <a:off x="76200" y="0"/>
              <a:ext cx="137160" cy="6858000"/>
            </a:xfrm>
            <a:prstGeom prst="rect">
              <a:avLst/>
            </a:prstGeom>
            <a:grpFill/>
            <a:ln w="9525">
              <a:noFill/>
              <a:miter lim="800000"/>
              <a:headEnd/>
              <a:tailEnd/>
            </a:ln>
            <a:effectLst/>
          </p:spPr>
          <p:txBody>
            <a:bodyPr wrap="none" anchor="ctr"/>
            <a:lstStyle/>
            <a:p>
              <a:pPr algn="ctr">
                <a:defRPr/>
              </a:pPr>
              <a:endParaRPr lang="en-US" dirty="0"/>
            </a:p>
          </p:txBody>
        </p:sp>
        <p:sp>
          <p:nvSpPr>
            <p:cNvPr id="23" name="Rectangle 9"/>
            <p:cNvSpPr>
              <a:spLocks noChangeArrowheads="1"/>
            </p:cNvSpPr>
            <p:nvPr/>
          </p:nvSpPr>
          <p:spPr bwMode="auto">
            <a:xfrm>
              <a:off x="152400" y="0"/>
              <a:ext cx="137160" cy="6858000"/>
            </a:xfrm>
            <a:prstGeom prst="rect">
              <a:avLst/>
            </a:prstGeom>
            <a:grpFill/>
            <a:ln w="9525">
              <a:noFill/>
              <a:miter lim="800000"/>
              <a:headEnd/>
              <a:tailEnd/>
            </a:ln>
            <a:effectLst/>
          </p:spPr>
          <p:txBody>
            <a:bodyPr wrap="none" anchor="ctr"/>
            <a:lstStyle/>
            <a:p>
              <a:pPr algn="ctr">
                <a:defRPr/>
              </a:pPr>
              <a:endParaRPr lang="en-US" dirty="0"/>
            </a:p>
          </p:txBody>
        </p:sp>
      </p:grpSp>
      <p:grpSp>
        <p:nvGrpSpPr>
          <p:cNvPr id="1031" name="Group 23"/>
          <p:cNvGrpSpPr>
            <a:grpSpLocks/>
          </p:cNvGrpSpPr>
          <p:nvPr userDrawn="1"/>
        </p:nvGrpSpPr>
        <p:grpSpPr bwMode="auto">
          <a:xfrm rot="-5400000">
            <a:off x="-3244850" y="3244850"/>
            <a:ext cx="6858000" cy="368300"/>
            <a:chOff x="0" y="4572000"/>
            <a:chExt cx="9144000" cy="368702"/>
          </a:xfrm>
        </p:grpSpPr>
        <p:sp>
          <p:nvSpPr>
            <p:cNvPr id="25" name="Rectangle 9"/>
            <p:cNvSpPr>
              <a:spLocks noChangeArrowheads="1"/>
            </p:cNvSpPr>
            <p:nvPr userDrawn="1"/>
          </p:nvSpPr>
          <p:spPr bwMode="auto">
            <a:xfrm rot="5400000">
              <a:off x="4540215" y="214547"/>
              <a:ext cx="63569" cy="9144000"/>
            </a:xfrm>
            <a:prstGeom prst="rect">
              <a:avLst/>
            </a:prstGeom>
            <a:solidFill>
              <a:schemeClr val="tx2">
                <a:lumMod val="60000"/>
                <a:lumOff val="40000"/>
              </a:schemeClr>
            </a:solidFill>
            <a:ln w="9525">
              <a:noFill/>
              <a:miter lim="800000"/>
              <a:headEnd/>
              <a:tailEnd/>
            </a:ln>
            <a:effectLst/>
          </p:spPr>
          <p:txBody>
            <a:bodyPr wrap="none" anchor="ctr"/>
            <a:lstStyle/>
            <a:p>
              <a:pPr algn="ctr">
                <a:defRPr/>
              </a:pPr>
              <a:endParaRPr lang="en-US" dirty="0"/>
            </a:p>
          </p:txBody>
        </p:sp>
        <p:sp>
          <p:nvSpPr>
            <p:cNvPr id="26" name="Rectangle 9"/>
            <p:cNvSpPr>
              <a:spLocks noChangeArrowheads="1"/>
            </p:cNvSpPr>
            <p:nvPr userDrawn="1"/>
          </p:nvSpPr>
          <p:spPr bwMode="auto">
            <a:xfrm rot="5400000">
              <a:off x="4539421" y="275732"/>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27"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28"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29"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30"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pic>
        <p:nvPicPr>
          <p:cNvPr id="1032" name="Picture 2"/>
          <p:cNvPicPr>
            <a:picLocks noChangeAspect="1" noChangeArrowheads="1"/>
          </p:cNvPicPr>
          <p:nvPr userDrawn="1"/>
        </p:nvPicPr>
        <p:blipFill>
          <a:blip r:embed="rId18"/>
          <a:srcRect/>
          <a:stretch>
            <a:fillRect/>
          </a:stretch>
        </p:blipFill>
        <p:spPr bwMode="auto">
          <a:xfrm>
            <a:off x="457200" y="146050"/>
            <a:ext cx="533400"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8" r:id="rId1"/>
    <p:sldLayoutId id="2147483697" r:id="rId2"/>
    <p:sldLayoutId id="2147483696" r:id="rId3"/>
    <p:sldLayoutId id="2147483695" r:id="rId4"/>
    <p:sldLayoutId id="2147483694" r:id="rId5"/>
    <p:sldLayoutId id="2147483693" r:id="rId6"/>
    <p:sldLayoutId id="2147483699" r:id="rId7"/>
    <p:sldLayoutId id="2147483692" r:id="rId8"/>
    <p:sldLayoutId id="2147483691" r:id="rId9"/>
    <p:sldLayoutId id="2147483690" r:id="rId10"/>
    <p:sldLayoutId id="2147483689" r:id="rId11"/>
    <p:sldLayoutId id="2147483700" r:id="rId12"/>
    <p:sldLayoutId id="2147483701" r:id="rId13"/>
    <p:sldLayoutId id="2147483702" r:id="rId14"/>
    <p:sldLayoutId id="2147483703" r:id="rId15"/>
    <p:sldLayoutId id="2147483704" r:id="rId16"/>
  </p:sldLayoutIdLst>
  <p:transition spd="med"/>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3200" b="1">
          <a:solidFill>
            <a:srgbClr val="001966"/>
          </a:solidFill>
          <a:effectLst>
            <a:outerShdw blurRad="38100" dist="38100" dir="2700000" algn="tl">
              <a:srgbClr val="000000">
                <a:alpha val="43137"/>
              </a:srgbClr>
            </a:outerShdw>
          </a:effectLst>
          <a:latin typeface="+mj-lt"/>
          <a:ea typeface="+mj-ea"/>
          <a:cs typeface="+mj-cs"/>
        </a:defRPr>
      </a:lvl1pPr>
      <a:lvl2pPr algn="l" rtl="0" eaLnBrk="0" fontAlgn="base" hangingPunct="0">
        <a:lnSpc>
          <a:spcPct val="85000"/>
        </a:lnSpc>
        <a:spcBef>
          <a:spcPct val="0"/>
        </a:spcBef>
        <a:spcAft>
          <a:spcPct val="0"/>
        </a:spcAft>
        <a:defRPr sz="3200" b="1">
          <a:solidFill>
            <a:srgbClr val="001966"/>
          </a:solidFill>
          <a:latin typeface="Calibri" pitchFamily="34" charset="0"/>
        </a:defRPr>
      </a:lvl2pPr>
      <a:lvl3pPr algn="l" rtl="0" eaLnBrk="0" fontAlgn="base" hangingPunct="0">
        <a:lnSpc>
          <a:spcPct val="85000"/>
        </a:lnSpc>
        <a:spcBef>
          <a:spcPct val="0"/>
        </a:spcBef>
        <a:spcAft>
          <a:spcPct val="0"/>
        </a:spcAft>
        <a:defRPr sz="3200" b="1">
          <a:solidFill>
            <a:srgbClr val="001966"/>
          </a:solidFill>
          <a:latin typeface="Calibri" pitchFamily="34" charset="0"/>
        </a:defRPr>
      </a:lvl3pPr>
      <a:lvl4pPr algn="l" rtl="0" eaLnBrk="0" fontAlgn="base" hangingPunct="0">
        <a:lnSpc>
          <a:spcPct val="85000"/>
        </a:lnSpc>
        <a:spcBef>
          <a:spcPct val="0"/>
        </a:spcBef>
        <a:spcAft>
          <a:spcPct val="0"/>
        </a:spcAft>
        <a:defRPr sz="3200" b="1">
          <a:solidFill>
            <a:srgbClr val="001966"/>
          </a:solidFill>
          <a:latin typeface="Calibri" pitchFamily="34" charset="0"/>
        </a:defRPr>
      </a:lvl4pPr>
      <a:lvl5pPr algn="l" rtl="0" eaLnBrk="0" fontAlgn="base" hangingPunct="0">
        <a:lnSpc>
          <a:spcPct val="85000"/>
        </a:lnSpc>
        <a:spcBef>
          <a:spcPct val="0"/>
        </a:spcBef>
        <a:spcAft>
          <a:spcPct val="0"/>
        </a:spcAft>
        <a:defRPr sz="3200" b="1">
          <a:solidFill>
            <a:srgbClr val="001966"/>
          </a:solidFill>
          <a:latin typeface="Calibri" pitchFamily="34" charset="0"/>
        </a:defRPr>
      </a:lvl5pPr>
      <a:lvl6pPr marL="457200" algn="l" rtl="0" eaLnBrk="1" fontAlgn="base" hangingPunct="1">
        <a:lnSpc>
          <a:spcPct val="85000"/>
        </a:lnSpc>
        <a:spcBef>
          <a:spcPct val="0"/>
        </a:spcBef>
        <a:spcAft>
          <a:spcPct val="0"/>
        </a:spcAft>
        <a:defRPr sz="3200" b="1">
          <a:solidFill>
            <a:schemeClr val="tx2"/>
          </a:solidFill>
          <a:latin typeface="Century Gothic" pitchFamily="34" charset="0"/>
        </a:defRPr>
      </a:lvl6pPr>
      <a:lvl7pPr marL="914400" algn="l" rtl="0" eaLnBrk="1" fontAlgn="base" hangingPunct="1">
        <a:lnSpc>
          <a:spcPct val="85000"/>
        </a:lnSpc>
        <a:spcBef>
          <a:spcPct val="0"/>
        </a:spcBef>
        <a:spcAft>
          <a:spcPct val="0"/>
        </a:spcAft>
        <a:defRPr sz="3200" b="1">
          <a:solidFill>
            <a:schemeClr val="tx2"/>
          </a:solidFill>
          <a:latin typeface="Century Gothic" pitchFamily="34" charset="0"/>
        </a:defRPr>
      </a:lvl7pPr>
      <a:lvl8pPr marL="1371600" algn="l" rtl="0" eaLnBrk="1" fontAlgn="base" hangingPunct="1">
        <a:lnSpc>
          <a:spcPct val="85000"/>
        </a:lnSpc>
        <a:spcBef>
          <a:spcPct val="0"/>
        </a:spcBef>
        <a:spcAft>
          <a:spcPct val="0"/>
        </a:spcAft>
        <a:defRPr sz="3200" b="1">
          <a:solidFill>
            <a:schemeClr val="tx2"/>
          </a:solidFill>
          <a:latin typeface="Century Gothic" pitchFamily="34" charset="0"/>
        </a:defRPr>
      </a:lvl8pPr>
      <a:lvl9pPr marL="1828800" algn="l" rtl="0" eaLnBrk="1" fontAlgn="base" hangingPunct="1">
        <a:lnSpc>
          <a:spcPct val="85000"/>
        </a:lnSpc>
        <a:spcBef>
          <a:spcPct val="0"/>
        </a:spcBef>
        <a:spcAft>
          <a:spcPct val="0"/>
        </a:spcAft>
        <a:defRPr sz="3200" b="1">
          <a:solidFill>
            <a:schemeClr val="tx2"/>
          </a:solidFill>
          <a:latin typeface="Century Gothic" pitchFamily="34" charset="0"/>
        </a:defRPr>
      </a:lvl9pPr>
    </p:titleStyle>
    <p:bodyStyle>
      <a:lvl1pPr marL="463550" indent="-463550" algn="l" rtl="0" eaLnBrk="0" fontAlgn="base" hangingPunct="0">
        <a:spcBef>
          <a:spcPts val="1200"/>
        </a:spcBef>
        <a:spcAft>
          <a:spcPct val="0"/>
        </a:spcAft>
        <a:buClr>
          <a:schemeClr val="accent2"/>
        </a:buClr>
        <a:buFont typeface="Wingdings" pitchFamily="2" charset="2"/>
        <a:buChar char="w"/>
        <a:defRPr sz="3200" b="1">
          <a:solidFill>
            <a:schemeClr val="tx1"/>
          </a:solidFill>
          <a:latin typeface="+mn-lt"/>
          <a:ea typeface="+mn-ea"/>
          <a:cs typeface="+mn-cs"/>
        </a:defRPr>
      </a:lvl1pPr>
      <a:lvl2pPr marL="914400" indent="-457200" algn="l" rtl="0" eaLnBrk="0" fontAlgn="base" hangingPunct="0">
        <a:spcBef>
          <a:spcPts val="1200"/>
        </a:spcBef>
        <a:spcAft>
          <a:spcPct val="0"/>
        </a:spcAft>
        <a:buClr>
          <a:srgbClr val="FF0000"/>
        </a:buClr>
        <a:buSzPct val="55000"/>
        <a:buFont typeface="Wingdings" pitchFamily="2" charset="2"/>
        <a:buChar char="n"/>
        <a:defRPr sz="2800">
          <a:solidFill>
            <a:schemeClr val="tx1"/>
          </a:solidFill>
          <a:latin typeface="+mn-lt"/>
        </a:defRPr>
      </a:lvl2pPr>
      <a:lvl3pPr marL="1377950" indent="-463550" algn="l" rtl="0" eaLnBrk="0" fontAlgn="base" hangingPunct="0">
        <a:spcBef>
          <a:spcPts val="1200"/>
        </a:spcBef>
        <a:spcAft>
          <a:spcPct val="0"/>
        </a:spcAft>
        <a:buClr>
          <a:srgbClr val="00B050"/>
        </a:buClr>
        <a:buSzPct val="65000"/>
        <a:buFont typeface="Wingdings" pitchFamily="2" charset="2"/>
        <a:buChar char="l"/>
        <a:defRPr sz="2400">
          <a:solidFill>
            <a:schemeClr val="tx1"/>
          </a:solidFill>
          <a:latin typeface="+mn-lt"/>
        </a:defRPr>
      </a:lvl3pPr>
      <a:lvl4pPr marL="1828800" indent="-450850" algn="l" rtl="0" eaLnBrk="0" fontAlgn="base" hangingPunct="0">
        <a:spcBef>
          <a:spcPts val="1200"/>
        </a:spcBef>
        <a:spcAft>
          <a:spcPct val="0"/>
        </a:spcAft>
        <a:buClr>
          <a:srgbClr val="7030A0"/>
        </a:buClr>
        <a:buSzPct val="85000"/>
        <a:buFont typeface="Wingdings" pitchFamily="2" charset="2"/>
        <a:buChar char="w"/>
        <a:defRPr sz="2000">
          <a:solidFill>
            <a:schemeClr val="tx1"/>
          </a:solidFill>
          <a:latin typeface="+mn-lt"/>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5pPr>
      <a:lvl6pPr marL="22288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6pPr>
      <a:lvl7pPr marL="26860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7pPr>
      <a:lvl8pPr marL="31432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8pPr>
      <a:lvl9pPr marL="36004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eaLnBrk="1" hangingPunct="1">
              <a:defRPr/>
            </a:pPr>
            <a:r>
              <a:rPr lang="en-US" dirty="0" smtClean="0"/>
              <a:t>Chapter 10</a:t>
            </a:r>
            <a:endParaRPr lang="en-US" dirty="0"/>
          </a:p>
        </p:txBody>
      </p:sp>
      <p:sp>
        <p:nvSpPr>
          <p:cNvPr id="3" name="Title 2"/>
          <p:cNvSpPr>
            <a:spLocks noGrp="1"/>
          </p:cNvSpPr>
          <p:nvPr>
            <p:ph type="ctrTitle"/>
          </p:nvPr>
        </p:nvSpPr>
        <p:spPr/>
        <p:txBody>
          <a:bodyPr/>
          <a:lstStyle/>
          <a:p>
            <a:pPr eaLnBrk="1" hangingPunct="1">
              <a:defRPr/>
            </a:pPr>
            <a:r>
              <a:rPr lang="en-GB" sz="5400" dirty="0" smtClean="0">
                <a:solidFill>
                  <a:schemeClr val="bg1"/>
                </a:solidFill>
              </a:rPr>
              <a:t>Additional Consolidation Reporting Issues</a:t>
            </a:r>
            <a:endParaRPr lang="en-US" sz="5400" dirty="0">
              <a:solidFill>
                <a:schemeClr val="bg1"/>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5"/>
          <p:cNvSpPr>
            <a:spLocks noGrp="1" noChangeArrowheads="1"/>
          </p:cNvSpPr>
          <p:nvPr>
            <p:ph type="sldNum" sz="quarter" idx="10"/>
          </p:nvPr>
        </p:nvSpPr>
        <p:spPr>
          <a:noFill/>
        </p:spPr>
        <p:txBody>
          <a:bodyPr/>
          <a:lstStyle/>
          <a:p>
            <a:r>
              <a:rPr lang="en-US" altLang="zh-CN" smtClean="0">
                <a:ea typeface="宋体" pitchFamily="2" charset="-122"/>
              </a:rPr>
              <a:t>10-</a:t>
            </a:r>
            <a:fld id="{C01E48C6-D014-40BB-A50B-204DDE78395B}" type="slidenum">
              <a:rPr lang="en-US" altLang="zh-CN" smtClean="0">
                <a:ea typeface="宋体" pitchFamily="2" charset="-122"/>
              </a:rPr>
              <a:pPr/>
              <a:t>10</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#1</a:t>
            </a:r>
            <a:endParaRPr lang="en-US" dirty="0">
              <a:solidFill>
                <a:schemeClr val="tx2">
                  <a:lumMod val="50000"/>
                </a:schemeClr>
              </a:solidFill>
            </a:endParaRPr>
          </a:p>
        </p:txBody>
      </p:sp>
      <p:sp>
        <p:nvSpPr>
          <p:cNvPr id="5" name="Rectangle 3"/>
          <p:cNvSpPr txBox="1">
            <a:spLocks noChangeArrowheads="1"/>
          </p:cNvSpPr>
          <p:nvPr/>
        </p:nvSpPr>
        <p:spPr>
          <a:xfrm>
            <a:off x="990600" y="914400"/>
            <a:ext cx="7772400" cy="56388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statements is true?</a:t>
            </a:r>
          </a:p>
          <a:p>
            <a:pPr marL="914400" lvl="1" indent="-457200">
              <a:lnSpc>
                <a:spcPts val="3000"/>
              </a:lnSpc>
              <a:spcBef>
                <a:spcPts val="600"/>
              </a:spcBef>
              <a:buSzPct val="80000"/>
              <a:buFont typeface="Wingdings" pitchFamily="2" charset="2"/>
              <a:buNone/>
              <a:defRPr/>
            </a:pPr>
            <a:r>
              <a:rPr lang="en-US" sz="2800" dirty="0"/>
              <a:t>a.	</a:t>
            </a:r>
            <a:r>
              <a:rPr lang="en-GB" sz="2800" dirty="0"/>
              <a:t>After the consolidated income statement and balance sheet have been prepared, the statement of cash flows is calculated in the same way as for a single company</a:t>
            </a:r>
            <a:r>
              <a:rPr lang="en-US" sz="2800" dirty="0"/>
              <a:t>.</a:t>
            </a:r>
          </a:p>
          <a:p>
            <a:pPr marL="914400" lvl="1" indent="-457200">
              <a:lnSpc>
                <a:spcPts val="3000"/>
              </a:lnSpc>
              <a:spcBef>
                <a:spcPts val="600"/>
              </a:spcBef>
              <a:buSzPct val="80000"/>
              <a:buFont typeface="Wingdings" pitchFamily="2" charset="2"/>
              <a:buNone/>
              <a:defRPr/>
            </a:pPr>
            <a:r>
              <a:rPr lang="en-US" sz="2800" dirty="0"/>
              <a:t>b.	</a:t>
            </a:r>
            <a:r>
              <a:rPr lang="en-GB" sz="2800" dirty="0"/>
              <a:t>The preparation of a consolidated statement of cash flows requires procedures that are unique to consolidated companies</a:t>
            </a:r>
            <a:r>
              <a:rPr lang="en-US" sz="2800" dirty="0"/>
              <a:t>.</a:t>
            </a:r>
          </a:p>
          <a:p>
            <a:pPr marL="914400" lvl="1" indent="-457200">
              <a:lnSpc>
                <a:spcPts val="3000"/>
              </a:lnSpc>
              <a:spcBef>
                <a:spcPts val="600"/>
              </a:spcBef>
              <a:buSzPct val="80000"/>
              <a:buFont typeface="Wingdings" pitchFamily="2" charset="2"/>
              <a:buNone/>
              <a:defRPr/>
            </a:pPr>
            <a:r>
              <a:rPr lang="en-US" sz="2800" dirty="0"/>
              <a:t>c.	A </a:t>
            </a:r>
            <a:r>
              <a:rPr lang="en-GB" sz="2800" dirty="0"/>
              <a:t>consolidated statement of cash flows is not required under U.S. GAAP</a:t>
            </a:r>
            <a:r>
              <a:rPr lang="en-US" sz="2800" dirty="0"/>
              <a:t>.</a:t>
            </a:r>
          </a:p>
          <a:p>
            <a:pPr marL="914400" lvl="1" indent="-457200">
              <a:lnSpc>
                <a:spcPts val="3000"/>
              </a:lnSpc>
              <a:spcBef>
                <a:spcPts val="600"/>
              </a:spcBef>
              <a:buSzPct val="80000"/>
              <a:buFont typeface="Wingdings" pitchFamily="2" charset="2"/>
              <a:buNone/>
              <a:defRPr/>
            </a:pPr>
            <a:r>
              <a:rPr lang="en-US" sz="2800" dirty="0"/>
              <a:t>d.	</a:t>
            </a:r>
            <a:r>
              <a:rPr lang="en-GB" sz="2800" dirty="0"/>
              <a:t>The consolidated statement of cash flows is calculated from the subsidiary’s financial statements alone</a:t>
            </a:r>
            <a:r>
              <a:rPr lang="en-US" sz="2800" dirty="0"/>
              <a:t>.</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5"/>
          <p:cNvSpPr>
            <a:spLocks noGrp="1" noChangeArrowheads="1"/>
          </p:cNvSpPr>
          <p:nvPr>
            <p:ph type="sldNum" sz="quarter" idx="10"/>
          </p:nvPr>
        </p:nvSpPr>
        <p:spPr>
          <a:noFill/>
        </p:spPr>
        <p:txBody>
          <a:bodyPr/>
          <a:lstStyle/>
          <a:p>
            <a:r>
              <a:rPr lang="en-US" altLang="zh-CN" smtClean="0">
                <a:ea typeface="宋体" pitchFamily="2" charset="-122"/>
              </a:rPr>
              <a:t>10-</a:t>
            </a:r>
            <a:fld id="{F75D799E-39AB-4969-BF8F-1B08769D5EE7}" type="slidenum">
              <a:rPr lang="en-US" altLang="zh-CN" smtClean="0">
                <a:ea typeface="宋体" pitchFamily="2" charset="-122"/>
              </a:rPr>
              <a:pPr/>
              <a:t>11</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2</a:t>
            </a:r>
            <a:endParaRPr lang="en-US" dirty="0">
              <a:solidFill>
                <a:schemeClr val="tx2">
                  <a:lumMod val="50000"/>
                </a:schemeClr>
              </a:solidFill>
            </a:endParaRPr>
          </a:p>
        </p:txBody>
      </p:sp>
      <p:sp>
        <p:nvSpPr>
          <p:cNvPr id="5" name="Title 5"/>
          <p:cNvSpPr txBox="1">
            <a:spLocks/>
          </p:cNvSpPr>
          <p:nvPr/>
        </p:nvSpPr>
        <p:spPr bwMode="auto">
          <a:xfrm>
            <a:off x="1676400" y="2057400"/>
            <a:ext cx="58674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Make calculations and record journal and worksheet entries related to an interim acquisition.</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5"/>
          <p:cNvSpPr>
            <a:spLocks noGrp="1" noChangeArrowheads="1"/>
          </p:cNvSpPr>
          <p:nvPr>
            <p:ph type="sldNum" sz="quarter" idx="10"/>
          </p:nvPr>
        </p:nvSpPr>
        <p:spPr>
          <a:noFill/>
        </p:spPr>
        <p:txBody>
          <a:bodyPr/>
          <a:lstStyle/>
          <a:p>
            <a:r>
              <a:rPr lang="en-US" altLang="zh-CN" smtClean="0">
                <a:ea typeface="宋体" pitchFamily="2" charset="-122"/>
              </a:rPr>
              <a:t>10-</a:t>
            </a:r>
            <a:fld id="{4F901466-A90E-49E1-A17E-738561C948D1}" type="slidenum">
              <a:rPr lang="en-US" altLang="zh-CN" smtClean="0">
                <a:ea typeface="宋体" pitchFamily="2" charset="-122"/>
              </a:rPr>
              <a:pPr/>
              <a:t>12</a:t>
            </a:fld>
            <a:endParaRPr lang="en-US" altLang="zh-CN" smtClean="0">
              <a:ea typeface="宋体" pitchFamily="2" charset="-122"/>
            </a:endParaRPr>
          </a:p>
        </p:txBody>
      </p:sp>
      <p:sp>
        <p:nvSpPr>
          <p:cNvPr id="11266" name="Rectangle 2"/>
          <p:cNvSpPr>
            <a:spLocks noGrp="1" noChangeArrowheads="1"/>
          </p:cNvSpPr>
          <p:nvPr>
            <p:ph type="title"/>
          </p:nvPr>
        </p:nvSpPr>
        <p:spPr>
          <a:xfrm>
            <a:off x="1143000" y="0"/>
            <a:ext cx="8001000" cy="762000"/>
          </a:xfrm>
        </p:spPr>
        <p:txBody>
          <a:bodyPr/>
          <a:lstStyle/>
          <a:p>
            <a:pPr eaLnBrk="1" hangingPunct="1">
              <a:defRPr/>
            </a:pPr>
            <a:r>
              <a:rPr lang="en-GB" sz="3000" dirty="0" smtClean="0">
                <a:solidFill>
                  <a:schemeClr val="tx2">
                    <a:lumMod val="50000"/>
                  </a:schemeClr>
                </a:solidFill>
              </a:rPr>
              <a:t>Consolidation Following an Interim Acquisition</a:t>
            </a:r>
            <a:endParaRPr lang="en-US" sz="3000" dirty="0" smtClean="0">
              <a:solidFill>
                <a:schemeClr val="tx2">
                  <a:lumMod val="50000"/>
                </a:schemeClr>
              </a:solidFill>
            </a:endParaRPr>
          </a:p>
        </p:txBody>
      </p:sp>
      <p:sp>
        <p:nvSpPr>
          <p:cNvPr id="43011" name="Rectangle 3"/>
          <p:cNvSpPr>
            <a:spLocks noGrp="1" noChangeArrowheads="1"/>
          </p:cNvSpPr>
          <p:nvPr>
            <p:ph idx="1"/>
          </p:nvPr>
        </p:nvSpPr>
        <p:spPr/>
        <p:txBody>
          <a:bodyPr/>
          <a:lstStyle/>
          <a:p>
            <a:pPr marL="457200" indent="-457200" eaLnBrk="1" hangingPunct="1"/>
            <a:r>
              <a:rPr lang="en-GB" smtClean="0"/>
              <a:t>When a subsidiary is acquired during a fiscal period, the results of the subsidiary’s operations are included in the consolidated statements only for the portion of the year that the stock is owned by the parent. </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5"/>
          <p:cNvSpPr>
            <a:spLocks noGrp="1" noChangeArrowheads="1"/>
          </p:cNvSpPr>
          <p:nvPr>
            <p:ph type="sldNum" sz="quarter" idx="10"/>
          </p:nvPr>
        </p:nvSpPr>
        <p:spPr>
          <a:noFill/>
        </p:spPr>
        <p:txBody>
          <a:bodyPr/>
          <a:lstStyle/>
          <a:p>
            <a:r>
              <a:rPr lang="en-US" altLang="zh-CN" smtClean="0">
                <a:ea typeface="宋体" pitchFamily="2" charset="-122"/>
              </a:rPr>
              <a:t>10-</a:t>
            </a:r>
            <a:fld id="{D8199EE1-115A-4B7F-ABD7-864C9CFA0F4B}" type="slidenum">
              <a:rPr lang="en-US" altLang="zh-CN" smtClean="0">
                <a:ea typeface="宋体" pitchFamily="2" charset="-122"/>
              </a:rPr>
              <a:pPr/>
              <a:t>13</a:t>
            </a:fld>
            <a:endParaRPr lang="en-US" altLang="zh-CN" smtClean="0">
              <a:ea typeface="宋体" pitchFamily="2" charset="-122"/>
            </a:endParaRPr>
          </a:p>
        </p:txBody>
      </p:sp>
      <p:sp>
        <p:nvSpPr>
          <p:cNvPr id="12290" name="Rectangle 2"/>
          <p:cNvSpPr>
            <a:spLocks noGrp="1" noChangeArrowheads="1"/>
          </p:cNvSpPr>
          <p:nvPr>
            <p:ph type="title"/>
          </p:nvPr>
        </p:nvSpPr>
        <p:spPr>
          <a:xfrm>
            <a:off x="1143000" y="0"/>
            <a:ext cx="8001000" cy="838200"/>
          </a:xfrm>
        </p:spPr>
        <p:txBody>
          <a:bodyPr/>
          <a:lstStyle/>
          <a:p>
            <a:pPr eaLnBrk="1" hangingPunct="1">
              <a:defRPr/>
            </a:pPr>
            <a:r>
              <a:rPr lang="en-GB" sz="3000" dirty="0" smtClean="0">
                <a:solidFill>
                  <a:schemeClr val="tx2">
                    <a:lumMod val="50000"/>
                  </a:schemeClr>
                </a:solidFill>
              </a:rPr>
              <a:t>Consolidation Following an Interim Acquisition: Illustration</a:t>
            </a:r>
            <a:endParaRPr lang="en-US" sz="3000" dirty="0" smtClean="0">
              <a:solidFill>
                <a:schemeClr val="tx2">
                  <a:lumMod val="50000"/>
                </a:schemeClr>
              </a:solidFill>
            </a:endParaRPr>
          </a:p>
        </p:txBody>
      </p:sp>
      <p:sp>
        <p:nvSpPr>
          <p:cNvPr id="8" name="Rectangle 3"/>
          <p:cNvSpPr txBox="1">
            <a:spLocks noChangeArrowheads="1"/>
          </p:cNvSpPr>
          <p:nvPr/>
        </p:nvSpPr>
        <p:spPr bwMode="auto">
          <a:xfrm>
            <a:off x="457200" y="1069975"/>
            <a:ext cx="8534400" cy="1673225"/>
          </a:xfrm>
          <a:prstGeom prst="rect">
            <a:avLst/>
          </a:prstGeom>
          <a:solidFill>
            <a:schemeClr val="bg1">
              <a:lumMod val="85000"/>
            </a:schemeClr>
          </a:solidFill>
          <a:ln w="9525">
            <a:noFill/>
            <a:miter lim="800000"/>
            <a:headEnd/>
            <a:tailEnd/>
          </a:ln>
          <a:effectLst/>
        </p:spPr>
        <p:txBody>
          <a:bodyPr/>
          <a:lstStyle/>
          <a:p>
            <a:pPr>
              <a:defRPr/>
            </a:pPr>
            <a:r>
              <a:rPr lang="en-GB" sz="2000" dirty="0">
                <a:latin typeface="+mn-lt"/>
              </a:rPr>
              <a:t>Peanut purchases 75% of </a:t>
            </a:r>
            <a:r>
              <a:rPr lang="en-GB" sz="2000" dirty="0" err="1">
                <a:latin typeface="+mn-lt"/>
              </a:rPr>
              <a:t>Snoopy’s</a:t>
            </a:r>
            <a:r>
              <a:rPr lang="en-GB" sz="2000" dirty="0">
                <a:latin typeface="+mn-lt"/>
              </a:rPr>
              <a:t> outstanding common stock on </a:t>
            </a:r>
            <a:r>
              <a:rPr lang="en-GB" sz="2000" dirty="0" err="1">
                <a:latin typeface="+mn-lt"/>
              </a:rPr>
              <a:t>on</a:t>
            </a:r>
            <a:r>
              <a:rPr lang="en-GB" sz="2000" dirty="0">
                <a:latin typeface="+mn-lt"/>
              </a:rPr>
              <a:t> July 1</a:t>
            </a:r>
            <a:r>
              <a:rPr lang="en-GB" sz="2000">
                <a:latin typeface="+mn-lt"/>
              </a:rPr>
              <a:t>, 20X1 </a:t>
            </a:r>
            <a:r>
              <a:rPr lang="en-GB" sz="2000" dirty="0">
                <a:latin typeface="+mn-lt"/>
              </a:rPr>
              <a:t>for an amount equal to 75% of the book value of </a:t>
            </a:r>
            <a:r>
              <a:rPr lang="en-GB" sz="2000" dirty="0" err="1">
                <a:latin typeface="+mn-lt"/>
              </a:rPr>
              <a:t>Snoopy’s</a:t>
            </a:r>
            <a:r>
              <a:rPr lang="en-GB" sz="2000" dirty="0">
                <a:latin typeface="+mn-lt"/>
              </a:rPr>
              <a:t> net assets. Prior to the acquisition, Snoopy had earned net income of $35,000 and declared $8,000 of dividends. The income and dividends for the year are summarized in the following table:</a:t>
            </a:r>
          </a:p>
        </p:txBody>
      </p:sp>
      <p:graphicFrame>
        <p:nvGraphicFramePr>
          <p:cNvPr id="2" name="Table 1"/>
          <p:cNvGraphicFramePr>
            <a:graphicFrameLocks noGrp="1"/>
          </p:cNvGraphicFramePr>
          <p:nvPr/>
        </p:nvGraphicFramePr>
        <p:xfrm>
          <a:off x="914400" y="3048000"/>
          <a:ext cx="7620000" cy="3313113"/>
        </p:xfrm>
        <a:graphic>
          <a:graphicData uri="http://schemas.openxmlformats.org/drawingml/2006/table">
            <a:tbl>
              <a:tblPr>
                <a:tableStyleId>{5C22544A-7EE6-4342-B048-85BDC9FD1C3A}</a:tableStyleId>
              </a:tblPr>
              <a:tblGrid>
                <a:gridCol w="3733800"/>
                <a:gridCol w="1905000"/>
                <a:gridCol w="1981201"/>
              </a:tblGrid>
              <a:tr h="685800">
                <a:tc>
                  <a:txBody>
                    <a:bodyPr/>
                    <a:lstStyle/>
                    <a:p>
                      <a:pPr algn="l" fontAlgn="b"/>
                      <a:endParaRPr lang="en-US" sz="2400" b="0" i="0" u="none" strike="noStrike" dirty="0">
                        <a:solidFill>
                          <a:srgbClr val="000000"/>
                        </a:solidFill>
                        <a:effectLst/>
                        <a:latin typeface="Arial"/>
                      </a:endParaRPr>
                    </a:p>
                  </a:txBody>
                  <a:tcPr marL="9525" marR="9525" marT="9525" marB="0" anchor="b">
                    <a:noFill/>
                  </a:tcPr>
                </a:tc>
                <a:tc>
                  <a:txBody>
                    <a:bodyPr/>
                    <a:lstStyle/>
                    <a:p>
                      <a:pPr algn="r" fontAlgn="b"/>
                      <a:r>
                        <a:rPr lang="en-US" sz="2400" u="sng" strike="noStrike" dirty="0">
                          <a:effectLst/>
                        </a:rPr>
                        <a:t> 1/1 to 6/30 </a:t>
                      </a:r>
                      <a:endParaRPr lang="en-US" sz="2400" b="0" i="0" u="sng" strike="noStrike" dirty="0">
                        <a:solidFill>
                          <a:srgbClr val="000000"/>
                        </a:solidFill>
                        <a:effectLst/>
                        <a:latin typeface="Arial"/>
                      </a:endParaRPr>
                    </a:p>
                  </a:txBody>
                  <a:tcPr marL="9525" marR="9525" marT="9525" marB="0" anchor="b">
                    <a:noFill/>
                  </a:tcPr>
                </a:tc>
                <a:tc>
                  <a:txBody>
                    <a:bodyPr/>
                    <a:lstStyle/>
                    <a:p>
                      <a:pPr algn="r" fontAlgn="b"/>
                      <a:r>
                        <a:rPr lang="en-US" sz="2400" u="sng" strike="noStrike" dirty="0">
                          <a:effectLst/>
                        </a:rPr>
                        <a:t>7/1 to 12/31</a:t>
                      </a:r>
                      <a:endParaRPr lang="en-US" sz="2400" b="0" i="0" u="sng" strike="noStrike" dirty="0">
                        <a:solidFill>
                          <a:srgbClr val="000000"/>
                        </a:solidFill>
                        <a:effectLst/>
                        <a:latin typeface="Arial"/>
                      </a:endParaRPr>
                    </a:p>
                  </a:txBody>
                  <a:tcPr marL="9525" marR="9525" marT="9525" marB="0" anchor="b">
                    <a:noFill/>
                  </a:tcPr>
                </a:tc>
              </a:tr>
              <a:tr h="353291">
                <a:tc>
                  <a:txBody>
                    <a:bodyPr/>
                    <a:lstStyle/>
                    <a:p>
                      <a:pPr algn="l" fontAlgn="b"/>
                      <a:r>
                        <a:rPr lang="en-US" sz="2400" u="none" strike="noStrike" dirty="0">
                          <a:effectLst/>
                        </a:rPr>
                        <a:t>Sales</a:t>
                      </a:r>
                      <a:endParaRPr lang="en-US" sz="2400" b="0" i="0" u="none" strike="noStrike" dirty="0">
                        <a:solidFill>
                          <a:srgbClr val="000000"/>
                        </a:solidFill>
                        <a:effectLst/>
                        <a:latin typeface="Arial"/>
                      </a:endParaRPr>
                    </a:p>
                  </a:txBody>
                  <a:tcPr marL="9525" marR="9525" marT="9525" marB="0" anchor="b">
                    <a:noFill/>
                  </a:tcPr>
                </a:tc>
                <a:tc>
                  <a:txBody>
                    <a:bodyPr/>
                    <a:lstStyle/>
                    <a:p>
                      <a:pPr algn="r" fontAlgn="b"/>
                      <a:r>
                        <a:rPr lang="en-US" sz="2400" u="none" strike="noStrike" dirty="0">
                          <a:effectLst/>
                        </a:rPr>
                        <a:t>    125,000 </a:t>
                      </a:r>
                      <a:endParaRPr lang="en-US" sz="2400" b="0" i="0" u="none" strike="noStrike" dirty="0">
                        <a:solidFill>
                          <a:srgbClr val="000000"/>
                        </a:solidFill>
                        <a:effectLst/>
                        <a:latin typeface="Arial"/>
                      </a:endParaRPr>
                    </a:p>
                  </a:txBody>
                  <a:tcPr marL="9525" marR="9525" marT="9525" marB="0" anchor="b">
                    <a:noFill/>
                  </a:tcPr>
                </a:tc>
                <a:tc>
                  <a:txBody>
                    <a:bodyPr/>
                    <a:lstStyle/>
                    <a:p>
                      <a:pPr algn="r" fontAlgn="b"/>
                      <a:r>
                        <a:rPr lang="en-US" sz="2400" u="none" strike="noStrike">
                          <a:effectLst/>
                        </a:rPr>
                        <a:t>    250,000 </a:t>
                      </a:r>
                      <a:endParaRPr lang="en-US" sz="2400" b="0" i="0" u="none" strike="noStrike">
                        <a:solidFill>
                          <a:srgbClr val="000000"/>
                        </a:solidFill>
                        <a:effectLst/>
                        <a:latin typeface="Arial"/>
                      </a:endParaRPr>
                    </a:p>
                  </a:txBody>
                  <a:tcPr marL="9525" marR="9525" marT="9525" marB="0" anchor="b">
                    <a:noFill/>
                  </a:tcPr>
                </a:tc>
              </a:tr>
              <a:tr h="331470">
                <a:tc>
                  <a:txBody>
                    <a:bodyPr/>
                    <a:lstStyle/>
                    <a:p>
                      <a:pPr algn="l" fontAlgn="b"/>
                      <a:r>
                        <a:rPr lang="en-US" sz="2400" u="none" strike="noStrike" dirty="0">
                          <a:effectLst/>
                        </a:rPr>
                        <a:t>Less: COGS</a:t>
                      </a:r>
                      <a:endParaRPr lang="en-US" sz="2400" b="0" i="0" u="none" strike="noStrike" dirty="0">
                        <a:solidFill>
                          <a:srgbClr val="000000"/>
                        </a:solidFill>
                        <a:effectLst/>
                        <a:latin typeface="Arial"/>
                      </a:endParaRPr>
                    </a:p>
                  </a:txBody>
                  <a:tcPr marL="9525" marR="9525" marT="9525" marB="0" anchor="b">
                    <a:noFill/>
                  </a:tcPr>
                </a:tc>
                <a:tc>
                  <a:txBody>
                    <a:bodyPr/>
                    <a:lstStyle/>
                    <a:p>
                      <a:pPr algn="r" fontAlgn="b"/>
                      <a:r>
                        <a:rPr lang="en-US" sz="2400" u="none" strike="noStrike">
                          <a:effectLst/>
                        </a:rPr>
                        <a:t>      50,000 </a:t>
                      </a:r>
                      <a:endParaRPr lang="en-US" sz="2400" b="0" i="0" u="none" strike="noStrike">
                        <a:solidFill>
                          <a:srgbClr val="000000"/>
                        </a:solidFill>
                        <a:effectLst/>
                        <a:latin typeface="Arial"/>
                      </a:endParaRPr>
                    </a:p>
                  </a:txBody>
                  <a:tcPr marL="9525" marR="9525" marT="9525" marB="0" anchor="b">
                    <a:noFill/>
                  </a:tcPr>
                </a:tc>
                <a:tc>
                  <a:txBody>
                    <a:bodyPr/>
                    <a:lstStyle/>
                    <a:p>
                      <a:pPr algn="r" fontAlgn="b"/>
                      <a:r>
                        <a:rPr lang="en-US" sz="2400" u="none" strike="noStrike" dirty="0">
                          <a:effectLst/>
                        </a:rPr>
                        <a:t>    110,000 </a:t>
                      </a:r>
                      <a:endParaRPr lang="en-US" sz="2400" b="0" i="0" u="none" strike="noStrike" dirty="0">
                        <a:solidFill>
                          <a:srgbClr val="000000"/>
                        </a:solidFill>
                        <a:effectLst/>
                        <a:latin typeface="Arial"/>
                      </a:endParaRPr>
                    </a:p>
                  </a:txBody>
                  <a:tcPr marL="9525" marR="9525" marT="9525" marB="0" anchor="b">
                    <a:noFill/>
                  </a:tcPr>
                </a:tc>
              </a:tr>
              <a:tr h="353291">
                <a:tc>
                  <a:txBody>
                    <a:bodyPr/>
                    <a:lstStyle/>
                    <a:p>
                      <a:pPr algn="l" fontAlgn="b"/>
                      <a:r>
                        <a:rPr lang="en-US" sz="2400" u="none" strike="noStrike" dirty="0">
                          <a:effectLst/>
                        </a:rPr>
                        <a:t>Less: Depreciation Expense</a:t>
                      </a:r>
                      <a:endParaRPr lang="en-US" sz="2400" b="0" i="0" u="none" strike="noStrike" dirty="0">
                        <a:solidFill>
                          <a:srgbClr val="000000"/>
                        </a:solidFill>
                        <a:effectLst/>
                        <a:latin typeface="Arial"/>
                      </a:endParaRPr>
                    </a:p>
                  </a:txBody>
                  <a:tcPr marL="9525" marR="9525" marT="9525" marB="0" anchor="b">
                    <a:noFill/>
                  </a:tcPr>
                </a:tc>
                <a:tc>
                  <a:txBody>
                    <a:bodyPr/>
                    <a:lstStyle/>
                    <a:p>
                      <a:pPr algn="r" fontAlgn="b"/>
                      <a:r>
                        <a:rPr lang="en-US" sz="2400" u="none" strike="noStrike">
                          <a:effectLst/>
                        </a:rPr>
                        <a:t>      25,000 </a:t>
                      </a:r>
                      <a:endParaRPr lang="en-US" sz="2400" b="0" i="0" u="none" strike="noStrike">
                        <a:solidFill>
                          <a:srgbClr val="000000"/>
                        </a:solidFill>
                        <a:effectLst/>
                        <a:latin typeface="Arial"/>
                      </a:endParaRPr>
                    </a:p>
                  </a:txBody>
                  <a:tcPr marL="9525" marR="9525" marT="9525" marB="0" anchor="b">
                    <a:noFill/>
                  </a:tcPr>
                </a:tc>
                <a:tc>
                  <a:txBody>
                    <a:bodyPr/>
                    <a:lstStyle/>
                    <a:p>
                      <a:pPr algn="r" fontAlgn="b"/>
                      <a:r>
                        <a:rPr lang="en-US" sz="2400" u="none" strike="noStrike" dirty="0">
                          <a:effectLst/>
                        </a:rPr>
                        <a:t>      50,000 </a:t>
                      </a:r>
                      <a:endParaRPr lang="en-US" sz="2400" b="0" i="0" u="none" strike="noStrike" dirty="0">
                        <a:solidFill>
                          <a:srgbClr val="000000"/>
                        </a:solidFill>
                        <a:effectLst/>
                        <a:latin typeface="Arial"/>
                      </a:endParaRPr>
                    </a:p>
                  </a:txBody>
                  <a:tcPr marL="9525" marR="9525" marT="9525" marB="0" anchor="b">
                    <a:noFill/>
                  </a:tcPr>
                </a:tc>
              </a:tr>
              <a:tr h="353291">
                <a:tc>
                  <a:txBody>
                    <a:bodyPr/>
                    <a:lstStyle/>
                    <a:p>
                      <a:pPr algn="l" fontAlgn="b"/>
                      <a:r>
                        <a:rPr lang="en-US" sz="2400" u="none" strike="noStrike" dirty="0">
                          <a:effectLst/>
                        </a:rPr>
                        <a:t>Less: Other Expenses</a:t>
                      </a:r>
                      <a:endParaRPr lang="en-US" sz="2400" b="0" i="0" u="none" strike="noStrike" dirty="0">
                        <a:solidFill>
                          <a:srgbClr val="000000"/>
                        </a:solidFill>
                        <a:effectLst/>
                        <a:latin typeface="Arial"/>
                      </a:endParaRPr>
                    </a:p>
                  </a:txBody>
                  <a:tcPr marL="9525" marR="9525" marT="9525" marB="0" anchor="b">
                    <a:noFill/>
                  </a:tcPr>
                </a:tc>
                <a:tc>
                  <a:txBody>
                    <a:bodyPr/>
                    <a:lstStyle/>
                    <a:p>
                      <a:pPr algn="r" fontAlgn="b"/>
                      <a:r>
                        <a:rPr lang="en-US" sz="2400" u="sng" strike="noStrike" dirty="0">
                          <a:effectLst/>
                        </a:rPr>
                        <a:t>      15,000 </a:t>
                      </a:r>
                      <a:endParaRPr lang="en-US" sz="2400" b="0" i="0" u="sng" strike="noStrike" dirty="0">
                        <a:solidFill>
                          <a:srgbClr val="000000"/>
                        </a:solidFill>
                        <a:effectLst/>
                        <a:latin typeface="Arial"/>
                      </a:endParaRPr>
                    </a:p>
                  </a:txBody>
                  <a:tcPr marL="9525" marR="9525" marT="9525" marB="0" anchor="b">
                    <a:noFill/>
                  </a:tcPr>
                </a:tc>
                <a:tc>
                  <a:txBody>
                    <a:bodyPr/>
                    <a:lstStyle/>
                    <a:p>
                      <a:pPr algn="r" fontAlgn="b"/>
                      <a:r>
                        <a:rPr lang="en-US" sz="2400" u="sng" strike="noStrike" dirty="0">
                          <a:effectLst/>
                        </a:rPr>
                        <a:t>      30,000 </a:t>
                      </a:r>
                      <a:endParaRPr lang="en-US" sz="2400" b="0" i="0" u="sng" strike="noStrike" dirty="0">
                        <a:solidFill>
                          <a:srgbClr val="000000"/>
                        </a:solidFill>
                        <a:effectLst/>
                        <a:latin typeface="Arial"/>
                      </a:endParaRPr>
                    </a:p>
                  </a:txBody>
                  <a:tcPr marL="9525" marR="9525" marT="9525" marB="0" anchor="b">
                    <a:noFill/>
                  </a:tcPr>
                </a:tc>
              </a:tr>
              <a:tr h="374073">
                <a:tc>
                  <a:txBody>
                    <a:bodyPr/>
                    <a:lstStyle/>
                    <a:p>
                      <a:pPr algn="l" fontAlgn="b"/>
                      <a:r>
                        <a:rPr lang="en-US" sz="2400" u="none" strike="noStrike" dirty="0">
                          <a:effectLst/>
                        </a:rPr>
                        <a:t>Net Income</a:t>
                      </a:r>
                      <a:endParaRPr lang="en-US" sz="2400" b="0" i="0" u="none" strike="noStrike" dirty="0">
                        <a:solidFill>
                          <a:srgbClr val="000000"/>
                        </a:solidFill>
                        <a:effectLst/>
                        <a:latin typeface="Arial"/>
                      </a:endParaRPr>
                    </a:p>
                  </a:txBody>
                  <a:tcPr marL="9525" marR="9525" marT="9525" marB="0" anchor="b">
                    <a:noFill/>
                  </a:tcPr>
                </a:tc>
                <a:tc>
                  <a:txBody>
                    <a:bodyPr/>
                    <a:lstStyle/>
                    <a:p>
                      <a:pPr algn="r" fontAlgn="b"/>
                      <a:r>
                        <a:rPr lang="en-US" sz="2400" u="none" strike="noStrike">
                          <a:effectLst/>
                        </a:rPr>
                        <a:t>      35,000 </a:t>
                      </a:r>
                      <a:endParaRPr lang="en-US" sz="2400" b="0" i="0" u="none" strike="noStrike">
                        <a:solidFill>
                          <a:srgbClr val="000000"/>
                        </a:solidFill>
                        <a:effectLst/>
                        <a:latin typeface="Arial"/>
                      </a:endParaRPr>
                    </a:p>
                  </a:txBody>
                  <a:tcPr marL="9525" marR="9525" marT="9525" marB="0" anchor="b">
                    <a:noFill/>
                  </a:tcPr>
                </a:tc>
                <a:tc>
                  <a:txBody>
                    <a:bodyPr/>
                    <a:lstStyle/>
                    <a:p>
                      <a:pPr algn="r" fontAlgn="b"/>
                      <a:r>
                        <a:rPr lang="en-US" sz="2400" u="none" strike="noStrike" dirty="0">
                          <a:effectLst/>
                        </a:rPr>
                        <a:t>      60,000 </a:t>
                      </a:r>
                      <a:endParaRPr lang="en-US" sz="2400" b="0" i="0" u="none" strike="noStrike" dirty="0">
                        <a:solidFill>
                          <a:srgbClr val="000000"/>
                        </a:solidFill>
                        <a:effectLst/>
                        <a:latin typeface="Arial"/>
                      </a:endParaRPr>
                    </a:p>
                  </a:txBody>
                  <a:tcPr marL="9525" marR="9525" marT="9525" marB="0" anchor="b">
                    <a:noFill/>
                  </a:tcPr>
                </a:tc>
              </a:tr>
              <a:tr h="374073">
                <a:tc>
                  <a:txBody>
                    <a:bodyPr/>
                    <a:lstStyle/>
                    <a:p>
                      <a:pPr algn="l" fontAlgn="b"/>
                      <a:endParaRPr lang="en-US" sz="2400" b="0" i="0" u="none" strike="noStrike" dirty="0">
                        <a:solidFill>
                          <a:srgbClr val="000000"/>
                        </a:solidFill>
                        <a:effectLst/>
                        <a:latin typeface="Arial"/>
                      </a:endParaRPr>
                    </a:p>
                  </a:txBody>
                  <a:tcPr marL="9525" marR="9525" marT="9525" marB="0" anchor="b">
                    <a:noFill/>
                  </a:tcPr>
                </a:tc>
                <a:tc>
                  <a:txBody>
                    <a:bodyPr/>
                    <a:lstStyle/>
                    <a:p>
                      <a:pPr algn="r" fontAlgn="b"/>
                      <a:endParaRPr lang="en-US" sz="2400" b="0" i="0" u="none" strike="noStrike">
                        <a:solidFill>
                          <a:srgbClr val="000000"/>
                        </a:solidFill>
                        <a:effectLst/>
                        <a:latin typeface="Arial"/>
                      </a:endParaRPr>
                    </a:p>
                  </a:txBody>
                  <a:tcPr marL="9525" marR="9525" marT="9525" marB="0" anchor="b">
                    <a:noFill/>
                  </a:tcPr>
                </a:tc>
                <a:tc>
                  <a:txBody>
                    <a:bodyPr/>
                    <a:lstStyle/>
                    <a:p>
                      <a:pPr algn="r" fontAlgn="b"/>
                      <a:endParaRPr lang="en-US" sz="2400" b="0" i="0" u="none" strike="noStrike" dirty="0">
                        <a:solidFill>
                          <a:srgbClr val="000000"/>
                        </a:solidFill>
                        <a:effectLst/>
                        <a:latin typeface="Arial"/>
                      </a:endParaRPr>
                    </a:p>
                  </a:txBody>
                  <a:tcPr marL="9525" marR="9525" marT="9525" marB="0" anchor="b">
                    <a:noFill/>
                  </a:tcPr>
                </a:tc>
              </a:tr>
              <a:tr h="353291">
                <a:tc>
                  <a:txBody>
                    <a:bodyPr/>
                    <a:lstStyle/>
                    <a:p>
                      <a:pPr algn="l" fontAlgn="b"/>
                      <a:r>
                        <a:rPr lang="en-US" sz="2400" u="none" strike="noStrike" dirty="0">
                          <a:effectLst/>
                        </a:rPr>
                        <a:t>Dividends</a:t>
                      </a:r>
                      <a:endParaRPr lang="en-US" sz="2400" b="0" i="0" u="none" strike="noStrike" dirty="0">
                        <a:solidFill>
                          <a:srgbClr val="000000"/>
                        </a:solidFill>
                        <a:effectLst/>
                        <a:latin typeface="Arial"/>
                      </a:endParaRPr>
                    </a:p>
                  </a:txBody>
                  <a:tcPr marL="9525" marR="9525" marT="9525" marB="0" anchor="b">
                    <a:noFill/>
                  </a:tcPr>
                </a:tc>
                <a:tc>
                  <a:txBody>
                    <a:bodyPr/>
                    <a:lstStyle/>
                    <a:p>
                      <a:pPr algn="r" fontAlgn="b"/>
                      <a:r>
                        <a:rPr lang="en-US" sz="2400" u="none" strike="noStrike">
                          <a:effectLst/>
                        </a:rPr>
                        <a:t>        8,000 </a:t>
                      </a:r>
                      <a:endParaRPr lang="en-US" sz="2400" b="0" i="0" u="none" strike="noStrike">
                        <a:solidFill>
                          <a:srgbClr val="000000"/>
                        </a:solidFill>
                        <a:effectLst/>
                        <a:latin typeface="Arial"/>
                      </a:endParaRPr>
                    </a:p>
                  </a:txBody>
                  <a:tcPr marL="9525" marR="9525" marT="9525" marB="0" anchor="b">
                    <a:noFill/>
                  </a:tcPr>
                </a:tc>
                <a:tc>
                  <a:txBody>
                    <a:bodyPr/>
                    <a:lstStyle/>
                    <a:p>
                      <a:pPr algn="r" fontAlgn="b"/>
                      <a:r>
                        <a:rPr lang="en-US" sz="2400" u="none" strike="noStrike" dirty="0">
                          <a:effectLst/>
                        </a:rPr>
                        <a:t>      </a:t>
                      </a:r>
                      <a:r>
                        <a:rPr lang="en-US" sz="2400" u="none" strike="noStrike" dirty="0" smtClean="0">
                          <a:effectLst/>
                        </a:rPr>
                        <a:t>20,000 </a:t>
                      </a:r>
                      <a:endParaRPr lang="en-US" sz="2400" b="0" i="0" u="none" strike="noStrike" dirty="0">
                        <a:solidFill>
                          <a:srgbClr val="000000"/>
                        </a:solidFill>
                        <a:effectLst/>
                        <a:latin typeface="Arial"/>
                      </a:endParaRPr>
                    </a:p>
                  </a:txBody>
                  <a:tcPr marL="9525" marR="9525" marT="9525" marB="0" anchor="b">
                    <a:noFill/>
                  </a:tcPr>
                </a:tc>
              </a:tr>
            </a:tbl>
          </a:graphicData>
        </a:graphic>
      </p:graphicFrame>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5"/>
          <p:cNvSpPr>
            <a:spLocks noGrp="1" noChangeArrowheads="1"/>
          </p:cNvSpPr>
          <p:nvPr>
            <p:ph type="sldNum" sz="quarter" idx="10"/>
          </p:nvPr>
        </p:nvSpPr>
        <p:spPr>
          <a:noFill/>
        </p:spPr>
        <p:txBody>
          <a:bodyPr/>
          <a:lstStyle/>
          <a:p>
            <a:r>
              <a:rPr lang="en-US" altLang="zh-CN" smtClean="0">
                <a:ea typeface="宋体" pitchFamily="2" charset="-122"/>
              </a:rPr>
              <a:t>10-</a:t>
            </a:r>
            <a:fld id="{A7213729-8016-428E-9BB0-C3CE4BF9474C}" type="slidenum">
              <a:rPr lang="en-US" altLang="zh-CN" smtClean="0">
                <a:ea typeface="宋体" pitchFamily="2" charset="-122"/>
              </a:rPr>
              <a:pPr/>
              <a:t>14</a:t>
            </a:fld>
            <a:endParaRPr lang="en-US" altLang="zh-CN" smtClean="0">
              <a:ea typeface="宋体" pitchFamily="2" charset="-122"/>
            </a:endParaRPr>
          </a:p>
        </p:txBody>
      </p:sp>
      <p:sp>
        <p:nvSpPr>
          <p:cNvPr id="14338" name="Rectangle 2"/>
          <p:cNvSpPr>
            <a:spLocks noGrp="1" noChangeArrowheads="1"/>
          </p:cNvSpPr>
          <p:nvPr>
            <p:ph type="title"/>
          </p:nvPr>
        </p:nvSpPr>
        <p:spPr>
          <a:xfrm>
            <a:off x="1143000" y="0"/>
            <a:ext cx="8001000" cy="838200"/>
          </a:xfrm>
        </p:spPr>
        <p:txBody>
          <a:bodyPr/>
          <a:lstStyle/>
          <a:p>
            <a:pPr eaLnBrk="1" hangingPunct="1">
              <a:defRPr/>
            </a:pPr>
            <a:r>
              <a:rPr lang="en-GB" sz="3000" dirty="0" smtClean="0">
                <a:solidFill>
                  <a:schemeClr val="tx2">
                    <a:lumMod val="50000"/>
                  </a:schemeClr>
                </a:solidFill>
              </a:rPr>
              <a:t>Consolidation Following an Interim Acquisition: Illustration</a:t>
            </a:r>
            <a:endParaRPr lang="en-US" sz="3000" dirty="0" smtClean="0">
              <a:solidFill>
                <a:schemeClr val="tx2">
                  <a:lumMod val="50000"/>
                </a:schemeClr>
              </a:solidFill>
            </a:endParaRPr>
          </a:p>
        </p:txBody>
      </p:sp>
      <p:sp>
        <p:nvSpPr>
          <p:cNvPr id="6" name="Content Placeholder 5"/>
          <p:cNvSpPr>
            <a:spLocks noGrp="1"/>
          </p:cNvSpPr>
          <p:nvPr>
            <p:ph idx="1"/>
          </p:nvPr>
        </p:nvSpPr>
        <p:spPr>
          <a:xfrm>
            <a:off x="457200" y="1066800"/>
            <a:ext cx="8534400" cy="990600"/>
          </a:xfrm>
          <a:solidFill>
            <a:schemeClr val="bg1">
              <a:lumMod val="85000"/>
            </a:schemeClr>
          </a:solidFill>
        </p:spPr>
        <p:txBody>
          <a:bodyPr/>
          <a:lstStyle/>
          <a:p>
            <a:pPr eaLnBrk="1" hangingPunct="1">
              <a:buFont typeface="Wingdings" pitchFamily="2" charset="2"/>
              <a:buNone/>
              <a:defRPr/>
            </a:pPr>
            <a:r>
              <a:rPr lang="en-US" sz="2400" dirty="0" smtClean="0"/>
              <a:t>Parent Company Entries</a:t>
            </a:r>
          </a:p>
          <a:p>
            <a:pPr marL="0" indent="0" eaLnBrk="1" hangingPunct="1">
              <a:buFont typeface="Wingdings" pitchFamily="2" charset="2"/>
              <a:buNone/>
              <a:defRPr/>
            </a:pPr>
            <a:r>
              <a:rPr lang="en-US" sz="1800" b="0" dirty="0" smtClean="0"/>
              <a:t>Peanut records the purchase of Snoopy stock with the following entry:</a:t>
            </a:r>
            <a:endParaRPr lang="en-US" sz="1800" b="0" dirty="0"/>
          </a:p>
        </p:txBody>
      </p:sp>
      <p:grpSp>
        <p:nvGrpSpPr>
          <p:cNvPr id="10" name="Group 9"/>
          <p:cNvGrpSpPr>
            <a:grpSpLocks/>
          </p:cNvGrpSpPr>
          <p:nvPr/>
        </p:nvGrpSpPr>
        <p:grpSpPr bwMode="auto">
          <a:xfrm>
            <a:off x="914400" y="2133600"/>
            <a:ext cx="7620000" cy="1354138"/>
            <a:chOff x="914400" y="2133600"/>
            <a:chExt cx="7620000" cy="1354217"/>
          </a:xfrm>
        </p:grpSpPr>
        <p:sp>
          <p:nvSpPr>
            <p:cNvPr id="8" name="TextBox 7"/>
            <p:cNvSpPr txBox="1"/>
            <p:nvPr/>
          </p:nvSpPr>
          <p:spPr>
            <a:xfrm>
              <a:off x="919163" y="2133600"/>
              <a:ext cx="7615237" cy="1354217"/>
            </a:xfrm>
            <a:prstGeom prst="rect">
              <a:avLst/>
            </a:prstGeom>
            <a:noFill/>
          </p:spPr>
          <p:txBody>
            <a:bodyPr>
              <a:spAutoFit/>
            </a:bodyPr>
            <a:lstStyle/>
            <a:p>
              <a:pPr>
                <a:tabLst>
                  <a:tab pos="6176963" algn="r"/>
                  <a:tab pos="7315200" algn="r"/>
                </a:tabLst>
                <a:defRPr/>
              </a:pPr>
              <a:r>
                <a:rPr lang="en-US" sz="1800" dirty="0">
                  <a:solidFill>
                    <a:srgbClr val="000408"/>
                  </a:solidFill>
                  <a:latin typeface="+mn-lt"/>
                </a:rPr>
                <a:t>July 1, 20X1</a:t>
              </a:r>
            </a:p>
            <a:p>
              <a:pPr marL="344488" indent="-344488">
                <a:spcBef>
                  <a:spcPts val="600"/>
                </a:spcBef>
                <a:tabLst>
                  <a:tab pos="6176963" algn="r"/>
                  <a:tab pos="7315200" algn="r"/>
                </a:tabLst>
                <a:defRPr/>
              </a:pPr>
              <a:r>
                <a:rPr lang="en-US" sz="1800" dirty="0">
                  <a:solidFill>
                    <a:srgbClr val="000408"/>
                  </a:solidFill>
                  <a:latin typeface="+mn-lt"/>
                </a:rPr>
                <a:t>Investment in Snoopy Stock	320,250</a:t>
              </a:r>
            </a:p>
            <a:p>
              <a:pPr marL="344488" indent="-344488">
                <a:tabLst>
                  <a:tab pos="6176963" algn="r"/>
                  <a:tab pos="7315200" algn="r"/>
                </a:tabLst>
                <a:defRPr/>
              </a:pPr>
              <a:r>
                <a:rPr lang="en-US" sz="1800" dirty="0">
                  <a:solidFill>
                    <a:srgbClr val="000408"/>
                  </a:solidFill>
                  <a:latin typeface="+mn-lt"/>
                </a:rPr>
                <a:t>	Cash		</a:t>
              </a:r>
              <a:r>
                <a:rPr lang="en-US" sz="1800" dirty="0">
                  <a:solidFill>
                    <a:srgbClr val="000408"/>
                  </a:solidFill>
                </a:rPr>
                <a:t> 320,250</a:t>
              </a:r>
              <a:endParaRPr lang="en-US" sz="1800" dirty="0">
                <a:solidFill>
                  <a:srgbClr val="000408"/>
                </a:solidFill>
                <a:latin typeface="+mn-lt"/>
              </a:endParaRPr>
            </a:p>
            <a:p>
              <a:pPr>
                <a:spcBef>
                  <a:spcPts val="600"/>
                </a:spcBef>
                <a:tabLst>
                  <a:tab pos="6176963" algn="r"/>
                  <a:tab pos="7315200" algn="r"/>
                </a:tabLst>
                <a:defRPr/>
              </a:pPr>
              <a:r>
                <a:rPr lang="en-US" sz="1800" i="1" dirty="0">
                  <a:solidFill>
                    <a:srgbClr val="000408"/>
                  </a:solidFill>
                  <a:latin typeface="+mn-lt"/>
                </a:rPr>
                <a:t>Record purchase of Snoopy stock.</a:t>
              </a:r>
            </a:p>
          </p:txBody>
        </p:sp>
        <p:sp>
          <p:nvSpPr>
            <p:cNvPr id="9" name="Rectangle 8"/>
            <p:cNvSpPr/>
            <p:nvPr/>
          </p:nvSpPr>
          <p:spPr bwMode="auto">
            <a:xfrm>
              <a:off x="914400" y="2514622"/>
              <a:ext cx="7620000" cy="609636"/>
            </a:xfrm>
            <a:prstGeom prst="rect">
              <a:avLst/>
            </a:prstGeom>
            <a:noFill/>
            <a:ln w="28575" cap="flat" cmpd="sng" algn="ctr">
              <a:solidFill>
                <a:schemeClr val="tx1"/>
              </a:solidFill>
              <a:prstDash val="solid"/>
              <a:round/>
              <a:headEnd type="none" w="med" len="med"/>
              <a:tailEnd type="none" w="med" len="med"/>
            </a:ln>
            <a:effectLst/>
          </p:spPr>
          <p:txBody>
            <a:bodyPr/>
            <a:lstStyle/>
            <a:p>
              <a:pPr>
                <a:defRPr/>
              </a:pPr>
              <a:endParaRPr lang="en-US" dirty="0">
                <a:solidFill>
                  <a:srgbClr val="000408"/>
                </a:solidFill>
                <a:latin typeface="+mn-lt"/>
              </a:endParaRPr>
            </a:p>
          </p:txBody>
        </p:sp>
      </p:grpSp>
      <p:grpSp>
        <p:nvGrpSpPr>
          <p:cNvPr id="11" name="Group 10"/>
          <p:cNvGrpSpPr>
            <a:grpSpLocks/>
          </p:cNvGrpSpPr>
          <p:nvPr/>
        </p:nvGrpSpPr>
        <p:grpSpPr bwMode="auto">
          <a:xfrm>
            <a:off x="914400" y="4392613"/>
            <a:ext cx="7620000" cy="1017587"/>
            <a:chOff x="914400" y="2116217"/>
            <a:chExt cx="7620000" cy="1017657"/>
          </a:xfrm>
        </p:grpSpPr>
        <p:sp>
          <p:nvSpPr>
            <p:cNvPr id="12" name="TextBox 11"/>
            <p:cNvSpPr txBox="1"/>
            <p:nvPr/>
          </p:nvSpPr>
          <p:spPr>
            <a:xfrm>
              <a:off x="919163" y="2133680"/>
              <a:ext cx="7615237" cy="1000194"/>
            </a:xfrm>
            <a:prstGeom prst="rect">
              <a:avLst/>
            </a:prstGeom>
            <a:noFill/>
          </p:spPr>
          <p:txBody>
            <a:bodyPr>
              <a:spAutoFit/>
            </a:bodyPr>
            <a:lstStyle/>
            <a:p>
              <a:pPr marL="344488" indent="-344488">
                <a:spcBef>
                  <a:spcPts val="600"/>
                </a:spcBef>
                <a:tabLst>
                  <a:tab pos="6176963" algn="r"/>
                  <a:tab pos="7315200" algn="r"/>
                </a:tabLst>
                <a:defRPr/>
              </a:pPr>
              <a:r>
                <a:rPr lang="en-US" sz="1800" dirty="0">
                  <a:solidFill>
                    <a:srgbClr val="000408"/>
                  </a:solidFill>
                  <a:latin typeface="+mn-lt"/>
                </a:rPr>
                <a:t>Investment in Snoopy Stock	45, 000</a:t>
              </a:r>
            </a:p>
            <a:p>
              <a:pPr marL="344488" indent="-344488">
                <a:tabLst>
                  <a:tab pos="6176963" algn="r"/>
                  <a:tab pos="7315200" algn="r"/>
                </a:tabLst>
                <a:defRPr/>
              </a:pPr>
              <a:r>
                <a:rPr lang="en-US" sz="1800" dirty="0">
                  <a:solidFill>
                    <a:srgbClr val="000408"/>
                  </a:solidFill>
                  <a:latin typeface="+mn-lt"/>
                </a:rPr>
                <a:t>	Income from Snoopy		45, 000</a:t>
              </a:r>
            </a:p>
            <a:p>
              <a:pPr>
                <a:spcBef>
                  <a:spcPts val="600"/>
                </a:spcBef>
                <a:tabLst>
                  <a:tab pos="6176963" algn="r"/>
                  <a:tab pos="7315200" algn="r"/>
                </a:tabLst>
                <a:defRPr/>
              </a:pPr>
              <a:r>
                <a:rPr lang="en-US" sz="1800" i="1" dirty="0">
                  <a:solidFill>
                    <a:srgbClr val="000408"/>
                  </a:solidFill>
                  <a:latin typeface="+mn-lt"/>
                </a:rPr>
                <a:t>Record equity-method income: $60,000 x 0.75.</a:t>
              </a:r>
            </a:p>
          </p:txBody>
        </p:sp>
        <p:sp>
          <p:nvSpPr>
            <p:cNvPr id="13" name="Rectangle 12"/>
            <p:cNvSpPr/>
            <p:nvPr/>
          </p:nvSpPr>
          <p:spPr bwMode="auto">
            <a:xfrm>
              <a:off x="914400" y="2116217"/>
              <a:ext cx="7620000" cy="609642"/>
            </a:xfrm>
            <a:prstGeom prst="rect">
              <a:avLst/>
            </a:prstGeom>
            <a:noFill/>
            <a:ln w="28575" cap="flat" cmpd="sng" algn="ctr">
              <a:solidFill>
                <a:schemeClr val="tx1"/>
              </a:solidFill>
              <a:prstDash val="solid"/>
              <a:round/>
              <a:headEnd type="none" w="med" len="med"/>
              <a:tailEnd type="none" w="med" len="med"/>
            </a:ln>
            <a:effectLst/>
          </p:spPr>
          <p:txBody>
            <a:bodyPr/>
            <a:lstStyle/>
            <a:p>
              <a:pPr>
                <a:defRPr/>
              </a:pPr>
              <a:endParaRPr lang="en-US" dirty="0">
                <a:solidFill>
                  <a:srgbClr val="000408"/>
                </a:solidFill>
                <a:latin typeface="+mn-lt"/>
              </a:endParaRPr>
            </a:p>
          </p:txBody>
        </p:sp>
      </p:grpSp>
      <p:sp>
        <p:nvSpPr>
          <p:cNvPr id="14" name="Content Placeholder 5"/>
          <p:cNvSpPr txBox="1">
            <a:spLocks/>
          </p:cNvSpPr>
          <p:nvPr/>
        </p:nvSpPr>
        <p:spPr bwMode="auto">
          <a:xfrm>
            <a:off x="457200" y="3581400"/>
            <a:ext cx="8534400" cy="685800"/>
          </a:xfrm>
          <a:prstGeom prst="rect">
            <a:avLst/>
          </a:prstGeom>
          <a:solidFill>
            <a:schemeClr val="bg1">
              <a:lumMod val="85000"/>
            </a:schemeClr>
          </a:solidFill>
          <a:ln w="9525">
            <a:noFill/>
            <a:miter lim="800000"/>
            <a:headEnd/>
            <a:tailEnd/>
          </a:ln>
          <a:effectLst/>
        </p:spPr>
        <p:txBody>
          <a:bodyPr/>
          <a:lstStyle/>
          <a:p>
            <a:pPr>
              <a:spcBef>
                <a:spcPts val="1200"/>
              </a:spcBef>
              <a:buClr>
                <a:schemeClr val="accent2"/>
              </a:buClr>
              <a:buFont typeface="Wingdings" pitchFamily="2" charset="2"/>
              <a:buNone/>
              <a:defRPr/>
            </a:pPr>
            <a:r>
              <a:rPr lang="en-US" sz="1800" kern="0" dirty="0">
                <a:latin typeface="+mn-lt"/>
                <a:ea typeface="+mn-ea"/>
              </a:rPr>
              <a:t>During the second half </a:t>
            </a:r>
            <a:r>
              <a:rPr lang="en-US" sz="1800" kern="0">
                <a:latin typeface="+mn-lt"/>
                <a:ea typeface="+mn-ea"/>
              </a:rPr>
              <a:t>of 20X1</a:t>
            </a:r>
            <a:r>
              <a:rPr lang="en-US" sz="1800" kern="0" dirty="0">
                <a:latin typeface="+mn-lt"/>
                <a:ea typeface="+mn-ea"/>
              </a:rPr>
              <a:t>, Peanut records its share of Snoopy’ income and dividends under the equity method:</a:t>
            </a:r>
          </a:p>
        </p:txBody>
      </p:sp>
      <p:grpSp>
        <p:nvGrpSpPr>
          <p:cNvPr id="15" name="Group 14"/>
          <p:cNvGrpSpPr>
            <a:grpSpLocks/>
          </p:cNvGrpSpPr>
          <p:nvPr/>
        </p:nvGrpSpPr>
        <p:grpSpPr bwMode="auto">
          <a:xfrm>
            <a:off x="914400" y="5535613"/>
            <a:ext cx="7620000" cy="1017587"/>
            <a:chOff x="914400" y="2116217"/>
            <a:chExt cx="7620000" cy="1017657"/>
          </a:xfrm>
        </p:grpSpPr>
        <p:sp>
          <p:nvSpPr>
            <p:cNvPr id="16" name="TextBox 15"/>
            <p:cNvSpPr txBox="1"/>
            <p:nvPr/>
          </p:nvSpPr>
          <p:spPr>
            <a:xfrm>
              <a:off x="919163" y="2133680"/>
              <a:ext cx="7615237" cy="1000194"/>
            </a:xfrm>
            <a:prstGeom prst="rect">
              <a:avLst/>
            </a:prstGeom>
            <a:noFill/>
          </p:spPr>
          <p:txBody>
            <a:bodyPr>
              <a:spAutoFit/>
            </a:bodyPr>
            <a:lstStyle/>
            <a:p>
              <a:pPr marL="344488" indent="-344488">
                <a:spcBef>
                  <a:spcPts val="600"/>
                </a:spcBef>
                <a:tabLst>
                  <a:tab pos="6176963" algn="r"/>
                  <a:tab pos="7315200" algn="r"/>
                </a:tabLst>
                <a:defRPr/>
              </a:pPr>
              <a:r>
                <a:rPr lang="en-US" sz="1800" dirty="0">
                  <a:solidFill>
                    <a:srgbClr val="000408"/>
                  </a:solidFill>
                  <a:latin typeface="+mn-lt"/>
                </a:rPr>
                <a:t>Cash	15,000</a:t>
              </a:r>
            </a:p>
            <a:p>
              <a:pPr marL="344488" indent="-344488">
                <a:tabLst>
                  <a:tab pos="6176963" algn="r"/>
                  <a:tab pos="7315200" algn="r"/>
                </a:tabLst>
                <a:defRPr/>
              </a:pPr>
              <a:r>
                <a:rPr lang="en-US" sz="1800" dirty="0">
                  <a:solidFill>
                    <a:srgbClr val="000408"/>
                  </a:solidFill>
                  <a:latin typeface="+mn-lt"/>
                </a:rPr>
                <a:t>	Investment in Snoopy Stock		15,000</a:t>
              </a:r>
            </a:p>
            <a:p>
              <a:pPr>
                <a:spcBef>
                  <a:spcPts val="600"/>
                </a:spcBef>
                <a:tabLst>
                  <a:tab pos="6176963" algn="r"/>
                  <a:tab pos="7315200" algn="r"/>
                </a:tabLst>
                <a:defRPr/>
              </a:pPr>
              <a:r>
                <a:rPr lang="en-US" sz="1800" i="1" dirty="0">
                  <a:solidFill>
                    <a:srgbClr val="000408"/>
                  </a:solidFill>
                  <a:latin typeface="+mn-lt"/>
                </a:rPr>
                <a:t>Record dividends from Snoopy</a:t>
              </a:r>
              <a:r>
                <a:rPr lang="en-US" sz="1800" i="1">
                  <a:solidFill>
                    <a:srgbClr val="000408"/>
                  </a:solidFill>
                  <a:latin typeface="+mn-lt"/>
                </a:rPr>
                <a:t>: $20,000 </a:t>
              </a:r>
              <a:r>
                <a:rPr lang="en-US" sz="1800" i="1" dirty="0">
                  <a:solidFill>
                    <a:srgbClr val="000408"/>
                  </a:solidFill>
                  <a:latin typeface="+mn-lt"/>
                </a:rPr>
                <a:t>x 0.75.</a:t>
              </a:r>
            </a:p>
          </p:txBody>
        </p:sp>
        <p:sp>
          <p:nvSpPr>
            <p:cNvPr id="17" name="Rectangle 16"/>
            <p:cNvSpPr/>
            <p:nvPr/>
          </p:nvSpPr>
          <p:spPr bwMode="auto">
            <a:xfrm>
              <a:off x="914400" y="2116217"/>
              <a:ext cx="7620000" cy="609642"/>
            </a:xfrm>
            <a:prstGeom prst="rect">
              <a:avLst/>
            </a:prstGeom>
            <a:noFill/>
            <a:ln w="28575" cap="flat" cmpd="sng" algn="ctr">
              <a:solidFill>
                <a:schemeClr val="tx1"/>
              </a:solidFill>
              <a:prstDash val="solid"/>
              <a:round/>
              <a:headEnd type="none" w="med" len="med"/>
              <a:tailEnd type="none" w="med" len="med"/>
            </a:ln>
            <a:effectLst/>
          </p:spPr>
          <p:txBody>
            <a:bodyPr/>
            <a:lstStyle/>
            <a:p>
              <a:pPr>
                <a:defRPr/>
              </a:pPr>
              <a:endParaRPr lang="en-US" dirty="0">
                <a:solidFill>
                  <a:srgbClr val="000408"/>
                </a:solidFill>
                <a:latin typeface="+mn-lt"/>
              </a:endParaRP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up)">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up)">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3" name="Rectangle 5"/>
          <p:cNvSpPr>
            <a:spLocks noGrp="1" noChangeArrowheads="1"/>
          </p:cNvSpPr>
          <p:nvPr>
            <p:ph type="sldNum" sz="quarter" idx="10"/>
          </p:nvPr>
        </p:nvSpPr>
        <p:spPr>
          <a:noFill/>
        </p:spPr>
        <p:txBody>
          <a:bodyPr/>
          <a:lstStyle/>
          <a:p>
            <a:r>
              <a:rPr lang="en-US" altLang="zh-CN" smtClean="0">
                <a:ea typeface="宋体" pitchFamily="2" charset="-122"/>
              </a:rPr>
              <a:t>10-</a:t>
            </a:r>
            <a:fld id="{A568A2AC-A379-4EA7-91AE-5594F7AB2C5D}" type="slidenum">
              <a:rPr lang="en-US" altLang="zh-CN" smtClean="0">
                <a:ea typeface="宋体" pitchFamily="2" charset="-122"/>
              </a:rPr>
              <a:pPr/>
              <a:t>15</a:t>
            </a:fld>
            <a:endParaRPr lang="en-US" altLang="zh-CN" smtClean="0">
              <a:ea typeface="宋体" pitchFamily="2" charset="-122"/>
            </a:endParaRPr>
          </a:p>
        </p:txBody>
      </p:sp>
      <p:sp>
        <p:nvSpPr>
          <p:cNvPr id="10" name="Title 9"/>
          <p:cNvSpPr>
            <a:spLocks noGrp="1"/>
          </p:cNvSpPr>
          <p:nvPr>
            <p:ph type="title"/>
          </p:nvPr>
        </p:nvSpPr>
        <p:spPr>
          <a:xfrm>
            <a:off x="1143000" y="0"/>
            <a:ext cx="8001000" cy="838200"/>
          </a:xfrm>
        </p:spPr>
        <p:txBody>
          <a:bodyPr/>
          <a:lstStyle/>
          <a:p>
            <a:pPr eaLnBrk="1" hangingPunct="1">
              <a:defRPr/>
            </a:pPr>
            <a:r>
              <a:rPr lang="en-GB" sz="3100" dirty="0" smtClean="0">
                <a:solidFill>
                  <a:schemeClr val="tx2">
                    <a:lumMod val="50000"/>
                  </a:schemeClr>
                </a:solidFill>
              </a:rPr>
              <a:t>Consolidation Following an Interim Acquisition: Illustration</a:t>
            </a:r>
            <a:endParaRPr lang="en-US" sz="3100" dirty="0">
              <a:solidFill>
                <a:schemeClr val="tx2">
                  <a:lumMod val="50000"/>
                </a:schemeClr>
              </a:solidFill>
            </a:endParaRPr>
          </a:p>
        </p:txBody>
      </p:sp>
      <p:grpSp>
        <p:nvGrpSpPr>
          <p:cNvPr id="2" name="Group 23"/>
          <p:cNvGrpSpPr>
            <a:grpSpLocks/>
          </p:cNvGrpSpPr>
          <p:nvPr/>
        </p:nvGrpSpPr>
        <p:grpSpPr bwMode="auto">
          <a:xfrm>
            <a:off x="457200" y="1066800"/>
            <a:ext cx="8534400" cy="1949450"/>
            <a:chOff x="457200" y="4038600"/>
            <a:chExt cx="8534400" cy="1948934"/>
          </a:xfrm>
        </p:grpSpPr>
        <p:sp>
          <p:nvSpPr>
            <p:cNvPr id="48" name="Content Placeholder 6"/>
            <p:cNvSpPr txBox="1">
              <a:spLocks/>
            </p:cNvSpPr>
            <p:nvPr/>
          </p:nvSpPr>
          <p:spPr bwMode="auto">
            <a:xfrm>
              <a:off x="457200" y="4038600"/>
              <a:ext cx="6705600" cy="380899"/>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Pre-acquisition income and dividend elimination entry:</a:t>
              </a:r>
            </a:p>
          </p:txBody>
        </p:sp>
        <p:sp>
          <p:nvSpPr>
            <p:cNvPr id="21" name="Text Box 4"/>
            <p:cNvSpPr txBox="1">
              <a:spLocks noChangeArrowheads="1"/>
            </p:cNvSpPr>
            <p:nvPr/>
          </p:nvSpPr>
          <p:spPr bwMode="auto">
            <a:xfrm>
              <a:off x="609600" y="4417913"/>
              <a:ext cx="4114800" cy="1569621"/>
            </a:xfrm>
            <a:prstGeom prst="rect">
              <a:avLst/>
            </a:prstGeom>
            <a:solidFill>
              <a:srgbClr val="E0EBF8"/>
            </a:solidFill>
            <a:ln w="12700">
              <a:solidFill>
                <a:schemeClr val="tx1"/>
              </a:solidFill>
              <a:miter lim="800000"/>
              <a:headEnd type="none" w="sm" len="sm"/>
              <a:tailEnd type="none" w="sm" len="sm"/>
            </a:ln>
            <a:effectLst/>
          </p:spPr>
          <p:txBody>
            <a:bodyPr>
              <a:spAutoFit/>
            </a:bodyPr>
            <a:lstStyle/>
            <a:p>
              <a:pPr marL="3175">
                <a:spcBef>
                  <a:spcPts val="0"/>
                </a:spcBef>
                <a:tabLst>
                  <a:tab pos="3087688" algn="r"/>
                  <a:tab pos="4114800" algn="r"/>
                  <a:tab pos="4511675" algn="r"/>
                </a:tabLst>
                <a:defRPr/>
              </a:pPr>
              <a:r>
                <a:rPr lang="en-US" sz="1600" dirty="0">
                  <a:solidFill>
                    <a:srgbClr val="000000"/>
                  </a:solidFill>
                  <a:latin typeface="+mn-lt"/>
                </a:rPr>
                <a:t>Sales	125,000</a:t>
              </a:r>
            </a:p>
            <a:p>
              <a:pPr marL="173038" lvl="1">
                <a:spcBef>
                  <a:spcPts val="0"/>
                </a:spcBef>
                <a:tabLst>
                  <a:tab pos="3087688" algn="r"/>
                  <a:tab pos="4114800" algn="r"/>
                  <a:tab pos="4511675" algn="r"/>
                </a:tabLst>
                <a:defRPr/>
              </a:pPr>
              <a:r>
                <a:rPr lang="en-US" sz="1600" dirty="0">
                  <a:solidFill>
                    <a:srgbClr val="000000"/>
                  </a:solidFill>
                  <a:latin typeface="+mn-lt"/>
                </a:rPr>
                <a:t>COGS		50,000</a:t>
              </a:r>
            </a:p>
            <a:p>
              <a:pPr marL="173038" lvl="1">
                <a:spcBef>
                  <a:spcPts val="0"/>
                </a:spcBef>
                <a:tabLst>
                  <a:tab pos="3087688" algn="r"/>
                  <a:tab pos="4114800" algn="r"/>
                  <a:tab pos="4511675" algn="r"/>
                </a:tabLst>
                <a:defRPr/>
              </a:pPr>
              <a:r>
                <a:rPr lang="en-US" sz="1600" dirty="0">
                  <a:solidFill>
                    <a:srgbClr val="000000"/>
                  </a:solidFill>
                  <a:latin typeface="+mn-lt"/>
                </a:rPr>
                <a:t>Depreciation Expense		25,000</a:t>
              </a:r>
            </a:p>
            <a:p>
              <a:pPr marL="173038" lvl="1">
                <a:spcBef>
                  <a:spcPts val="0"/>
                </a:spcBef>
                <a:tabLst>
                  <a:tab pos="3087688" algn="r"/>
                  <a:tab pos="4114800" algn="r"/>
                  <a:tab pos="4511675" algn="r"/>
                </a:tabLst>
                <a:defRPr/>
              </a:pPr>
              <a:r>
                <a:rPr lang="en-US" sz="1600" dirty="0">
                  <a:solidFill>
                    <a:srgbClr val="000000"/>
                  </a:solidFill>
                  <a:latin typeface="+mn-lt"/>
                </a:rPr>
                <a:t>Other Expense		15,000</a:t>
              </a:r>
            </a:p>
            <a:p>
              <a:pPr marL="173038" lvl="1">
                <a:spcBef>
                  <a:spcPts val="0"/>
                </a:spcBef>
                <a:tabLst>
                  <a:tab pos="3087688" algn="r"/>
                  <a:tab pos="4114800" algn="r"/>
                  <a:tab pos="4511675" algn="r"/>
                </a:tabLst>
                <a:defRPr/>
              </a:pPr>
              <a:r>
                <a:rPr lang="en-US" sz="1600" dirty="0">
                  <a:solidFill>
                    <a:srgbClr val="000000"/>
                  </a:solidFill>
                  <a:latin typeface="+mn-lt"/>
                </a:rPr>
                <a:t>Dividends Declared		8,000</a:t>
              </a:r>
            </a:p>
            <a:p>
              <a:pPr marL="173038" lvl="1">
                <a:spcBef>
                  <a:spcPts val="0"/>
                </a:spcBef>
                <a:tabLst>
                  <a:tab pos="3087688" algn="r"/>
                  <a:tab pos="4114800" algn="r"/>
                  <a:tab pos="4511675" algn="r"/>
                </a:tabLst>
                <a:defRPr/>
              </a:pPr>
              <a:r>
                <a:rPr lang="en-US" sz="1600" dirty="0">
                  <a:solidFill>
                    <a:srgbClr val="000000"/>
                  </a:solidFill>
                  <a:latin typeface="+mn-lt"/>
                </a:rPr>
                <a:t>Retained Earnings		27,000</a:t>
              </a:r>
            </a:p>
          </p:txBody>
        </p:sp>
        <p:sp>
          <p:nvSpPr>
            <p:cNvPr id="22" name="TextBox 21"/>
            <p:cNvSpPr txBox="1"/>
            <p:nvPr/>
          </p:nvSpPr>
          <p:spPr>
            <a:xfrm>
              <a:off x="4724400" y="4417913"/>
              <a:ext cx="4267200" cy="1569621"/>
            </a:xfrm>
            <a:prstGeom prst="rect">
              <a:avLst/>
            </a:prstGeom>
            <a:noFill/>
          </p:spPr>
          <p:txBody>
            <a:bodyPr>
              <a:spAutoFit/>
            </a:bodyPr>
            <a:lstStyle/>
            <a:p>
              <a:pPr marL="341313" indent="-341313">
                <a:buFont typeface="Symbol"/>
                <a:buChar char="¬"/>
                <a:defRPr/>
              </a:pPr>
              <a:r>
                <a:rPr lang="en-US" sz="1600" dirty="0">
                  <a:latin typeface="+mn-lt"/>
                  <a:sym typeface="Symbol"/>
                </a:rPr>
                <a:t>Close pre-acquisition sales to RE</a:t>
              </a:r>
            </a:p>
            <a:p>
              <a:pPr marL="341313" indent="-341313">
                <a:buFont typeface="Symbol"/>
                <a:buChar char="¬"/>
                <a:defRPr/>
              </a:pPr>
              <a:r>
                <a:rPr lang="en-US" sz="1600" dirty="0">
                  <a:latin typeface="+mn-lt"/>
                  <a:sym typeface="Symbol"/>
                </a:rPr>
                <a:t>Close pre-acquisition COGS to RE</a:t>
              </a:r>
            </a:p>
            <a:p>
              <a:pPr marL="341313" indent="-341313">
                <a:buFont typeface="Symbol"/>
                <a:buChar char="¬"/>
                <a:defRPr/>
              </a:pPr>
              <a:r>
                <a:rPr lang="en-US" sz="1600" dirty="0">
                  <a:latin typeface="+mn-lt"/>
                  <a:sym typeface="Symbol"/>
                </a:rPr>
                <a:t>Close pre-acquisition depr. exp. To RE</a:t>
              </a:r>
            </a:p>
            <a:p>
              <a:pPr marL="341313" indent="-341313">
                <a:buFont typeface="Symbol"/>
                <a:buChar char="¬"/>
                <a:defRPr/>
              </a:pPr>
              <a:r>
                <a:rPr lang="en-US" sz="1600" dirty="0">
                  <a:latin typeface="+mn-lt"/>
                  <a:sym typeface="Symbol"/>
                </a:rPr>
                <a:t>Close pre-acquisition other expenses to RE</a:t>
              </a:r>
            </a:p>
            <a:p>
              <a:pPr marL="341313" indent="-341313">
                <a:buFont typeface="Symbol"/>
                <a:buChar char="¬"/>
                <a:defRPr/>
              </a:pPr>
              <a:r>
                <a:rPr lang="en-US" sz="1600" dirty="0">
                  <a:latin typeface="+mn-lt"/>
                  <a:sym typeface="Symbol"/>
                </a:rPr>
                <a:t>Close pre-acquisition dividends to RE</a:t>
              </a:r>
            </a:p>
            <a:p>
              <a:pPr marL="341313" indent="-341313">
                <a:buFont typeface="Symbol"/>
                <a:buChar char="¬"/>
                <a:defRPr/>
              </a:pPr>
              <a:r>
                <a:rPr lang="en-US" sz="1600" dirty="0">
                  <a:latin typeface="+mn-lt"/>
                  <a:sym typeface="Symbol"/>
                </a:rPr>
                <a:t>Pre-acquisition net increase in RE</a:t>
              </a:r>
              <a:endParaRPr lang="en-US" sz="1600" dirty="0">
                <a:latin typeface="+mn-lt"/>
              </a:endParaRPr>
            </a:p>
          </p:txBody>
        </p:sp>
      </p:grpSp>
      <p:grpSp>
        <p:nvGrpSpPr>
          <p:cNvPr id="40" name="Group 39"/>
          <p:cNvGrpSpPr>
            <a:grpSpLocks/>
          </p:cNvGrpSpPr>
          <p:nvPr/>
        </p:nvGrpSpPr>
        <p:grpSpPr bwMode="auto">
          <a:xfrm>
            <a:off x="1828800" y="4327525"/>
            <a:ext cx="7010400" cy="2301875"/>
            <a:chOff x="1905000" y="3259991"/>
            <a:chExt cx="7010400" cy="2302608"/>
          </a:xfrm>
        </p:grpSpPr>
        <p:sp>
          <p:nvSpPr>
            <p:cNvPr id="39" name="Rectangle 38"/>
            <p:cNvSpPr/>
            <p:nvPr/>
          </p:nvSpPr>
          <p:spPr bwMode="auto">
            <a:xfrm>
              <a:off x="4724400" y="4495459"/>
              <a:ext cx="1600200" cy="381121"/>
            </a:xfrm>
            <a:prstGeom prst="rect">
              <a:avLst/>
            </a:prstGeom>
            <a:solidFill>
              <a:srgbClr val="E0EBF8"/>
            </a:solidFill>
            <a:ln w="9525" cap="flat" cmpd="sng" algn="ctr">
              <a:noFill/>
              <a:prstDash val="solid"/>
              <a:round/>
              <a:headEnd type="none" w="med" len="med"/>
              <a:tailEnd type="none" w="med" len="med"/>
            </a:ln>
            <a:effectLst/>
          </p:spPr>
          <p:txBody>
            <a:bodyPr/>
            <a:lstStyle/>
            <a:p>
              <a:pPr>
                <a:defRPr/>
              </a:pPr>
              <a:endParaRPr lang="en-US" dirty="0">
                <a:latin typeface="+mn-lt"/>
              </a:endParaRPr>
            </a:p>
          </p:txBody>
        </p:sp>
        <p:grpSp>
          <p:nvGrpSpPr>
            <p:cNvPr id="49159" name="Group 27"/>
            <p:cNvGrpSpPr>
              <a:grpSpLocks/>
            </p:cNvGrpSpPr>
            <p:nvPr/>
          </p:nvGrpSpPr>
          <p:grpSpPr bwMode="auto">
            <a:xfrm>
              <a:off x="1905000" y="3259991"/>
              <a:ext cx="7010400" cy="2302608"/>
              <a:chOff x="2514600" y="2726591"/>
              <a:chExt cx="6248400" cy="2302608"/>
            </a:xfrm>
          </p:grpSpPr>
          <p:sp>
            <p:nvSpPr>
              <p:cNvPr id="29" name="TextBox 28"/>
              <p:cNvSpPr txBox="1"/>
              <p:nvPr/>
            </p:nvSpPr>
            <p:spPr>
              <a:xfrm>
                <a:off x="2514600" y="2726591"/>
                <a:ext cx="5334345" cy="462110"/>
              </a:xfrm>
              <a:prstGeom prst="rect">
                <a:avLst/>
              </a:prstGeom>
              <a:noFill/>
            </p:spPr>
            <p:txBody>
              <a:bodyPr>
                <a:spAutoFit/>
              </a:bodyPr>
              <a:lstStyle/>
              <a:p>
                <a:pPr algn="ctr">
                  <a:defRPr/>
                </a:pPr>
                <a:r>
                  <a:rPr lang="en-US" sz="2400" b="1" dirty="0">
                    <a:solidFill>
                      <a:srgbClr val="000408"/>
                    </a:solidFill>
                    <a:latin typeface="+mn-lt"/>
                  </a:rPr>
                  <a:t>Retained Earnings</a:t>
                </a:r>
              </a:p>
            </p:txBody>
          </p:sp>
          <p:cxnSp>
            <p:nvCxnSpPr>
              <p:cNvPr id="49161" name="Straight Connector 29"/>
              <p:cNvCxnSpPr>
                <a:cxnSpLocks noChangeShapeType="1"/>
              </p:cNvCxnSpPr>
              <p:nvPr/>
            </p:nvCxnSpPr>
            <p:spPr bwMode="auto">
              <a:xfrm rot="5400000">
                <a:off x="4106496" y="4106495"/>
                <a:ext cx="1845409" cy="0"/>
              </a:xfrm>
              <a:prstGeom prst="line">
                <a:avLst/>
              </a:prstGeom>
              <a:noFill/>
              <a:ln w="25400" algn="ctr">
                <a:solidFill>
                  <a:schemeClr val="tx1"/>
                </a:solidFill>
                <a:round/>
                <a:headEnd/>
                <a:tailEnd/>
              </a:ln>
            </p:spPr>
          </p:cxnSp>
          <p:cxnSp>
            <p:nvCxnSpPr>
              <p:cNvPr id="49162" name="Straight Connector 30"/>
              <p:cNvCxnSpPr>
                <a:cxnSpLocks noChangeShapeType="1"/>
              </p:cNvCxnSpPr>
              <p:nvPr/>
            </p:nvCxnSpPr>
            <p:spPr bwMode="auto">
              <a:xfrm>
                <a:off x="3200400" y="3183791"/>
                <a:ext cx="3962400" cy="0"/>
              </a:xfrm>
              <a:prstGeom prst="line">
                <a:avLst/>
              </a:prstGeom>
              <a:noFill/>
              <a:ln w="25400" algn="ctr">
                <a:solidFill>
                  <a:schemeClr val="tx1"/>
                </a:solidFill>
                <a:round/>
                <a:headEnd/>
                <a:tailEnd/>
              </a:ln>
            </p:spPr>
          </p:cxnSp>
          <p:sp>
            <p:nvSpPr>
              <p:cNvPr id="32" name="Text Box 14"/>
              <p:cNvSpPr txBox="1">
                <a:spLocks noChangeArrowheads="1"/>
              </p:cNvSpPr>
              <p:nvPr/>
            </p:nvSpPr>
            <p:spPr bwMode="auto">
              <a:xfrm>
                <a:off x="4816717" y="3199817"/>
                <a:ext cx="1584739" cy="1570538"/>
              </a:xfrm>
              <a:prstGeom prst="rect">
                <a:avLst/>
              </a:prstGeom>
              <a:noFill/>
              <a:ln w="12700">
                <a:noFill/>
                <a:miter lim="800000"/>
                <a:headEnd type="none" w="sm" len="sm"/>
                <a:tailEnd type="none" w="sm" len="sm"/>
              </a:ln>
              <a:effectLst/>
            </p:spPr>
            <p:txBody>
              <a:bodyPr>
                <a:spAutoFit/>
              </a:bodyPr>
              <a:lstStyle/>
              <a:p>
                <a:pPr algn="r">
                  <a:spcBef>
                    <a:spcPts val="0"/>
                  </a:spcBef>
                  <a:defRPr/>
                </a:pPr>
                <a:r>
                  <a:rPr lang="en-US" sz="2400" b="1" dirty="0">
                    <a:latin typeface="+mn-lt"/>
                  </a:rPr>
                  <a:t>90,000</a:t>
                </a:r>
              </a:p>
              <a:p>
                <a:pPr algn="r">
                  <a:spcBef>
                    <a:spcPts val="0"/>
                  </a:spcBef>
                  <a:defRPr/>
                </a:pPr>
                <a:endParaRPr lang="en-US" sz="2400" b="1" dirty="0">
                  <a:latin typeface="+mn-lt"/>
                </a:endParaRPr>
              </a:p>
              <a:p>
                <a:pPr algn="r">
                  <a:spcBef>
                    <a:spcPts val="0"/>
                  </a:spcBef>
                  <a:defRPr/>
                </a:pPr>
                <a:r>
                  <a:rPr lang="en-US" sz="2400" b="1" dirty="0">
                    <a:latin typeface="+mn-lt"/>
                  </a:rPr>
                  <a:t>27,000</a:t>
                </a:r>
              </a:p>
              <a:p>
                <a:pPr algn="r">
                  <a:spcBef>
                    <a:spcPts val="0"/>
                  </a:spcBef>
                  <a:defRPr/>
                </a:pPr>
                <a:r>
                  <a:rPr lang="en-US" sz="2400" b="1" dirty="0">
                    <a:latin typeface="+mn-lt"/>
                  </a:rPr>
                  <a:t>117,000</a:t>
                </a:r>
              </a:p>
            </p:txBody>
          </p:sp>
          <p:sp>
            <p:nvSpPr>
              <p:cNvPr id="35" name="Text Box 14"/>
              <p:cNvSpPr txBox="1">
                <a:spLocks noChangeArrowheads="1"/>
              </p:cNvSpPr>
              <p:nvPr/>
            </p:nvSpPr>
            <p:spPr bwMode="auto">
              <a:xfrm>
                <a:off x="6250057" y="3196641"/>
                <a:ext cx="2512943" cy="1568949"/>
              </a:xfrm>
              <a:prstGeom prst="rect">
                <a:avLst/>
              </a:prstGeom>
              <a:noFill/>
              <a:ln w="12700">
                <a:noFill/>
                <a:miter lim="800000"/>
                <a:headEnd type="none" w="sm" len="sm"/>
                <a:tailEnd type="none" w="sm" len="sm"/>
              </a:ln>
              <a:effectLst/>
            </p:spPr>
            <p:txBody>
              <a:bodyPr>
                <a:spAutoFit/>
              </a:bodyPr>
              <a:lstStyle/>
              <a:p>
                <a:pPr algn="r">
                  <a:spcBef>
                    <a:spcPts val="0"/>
                  </a:spcBef>
                  <a:defRPr/>
                </a:pPr>
                <a:r>
                  <a:rPr lang="en-US" sz="2400">
                    <a:latin typeface="+mn-lt"/>
                  </a:rPr>
                  <a:t>Balance   1/1/20X1</a:t>
                </a:r>
                <a:endParaRPr lang="en-US" sz="2400" dirty="0">
                  <a:latin typeface="+mn-lt"/>
                </a:endParaRPr>
              </a:p>
              <a:p>
                <a:pPr algn="r">
                  <a:spcBef>
                    <a:spcPts val="0"/>
                  </a:spcBef>
                  <a:defRPr/>
                </a:pPr>
                <a:endParaRPr lang="en-US" sz="2400" dirty="0">
                  <a:latin typeface="+mn-lt"/>
                </a:endParaRPr>
              </a:p>
              <a:p>
                <a:pPr algn="r">
                  <a:spcBef>
                    <a:spcPts val="0"/>
                  </a:spcBef>
                  <a:defRPr/>
                </a:pPr>
                <a:endParaRPr lang="en-US" sz="2400" dirty="0">
                  <a:latin typeface="+mn-lt"/>
                </a:endParaRPr>
              </a:p>
              <a:p>
                <a:pPr algn="r">
                  <a:spcBef>
                    <a:spcPts val="0"/>
                  </a:spcBef>
                  <a:defRPr/>
                </a:pPr>
                <a:r>
                  <a:rPr lang="en-US" sz="2400">
                    <a:latin typeface="+mn-lt"/>
                  </a:rPr>
                  <a:t>Balance 6/30/20X1</a:t>
                </a:r>
                <a:endParaRPr lang="en-US" sz="2400" dirty="0">
                  <a:latin typeface="+mn-lt"/>
                </a:endParaRPr>
              </a:p>
            </p:txBody>
          </p:sp>
          <p:cxnSp>
            <p:nvCxnSpPr>
              <p:cNvPr id="49165" name="Straight Connector 35"/>
              <p:cNvCxnSpPr>
                <a:cxnSpLocks noChangeShapeType="1"/>
              </p:cNvCxnSpPr>
              <p:nvPr/>
            </p:nvCxnSpPr>
            <p:spPr bwMode="auto">
              <a:xfrm>
                <a:off x="3200400" y="4343400"/>
                <a:ext cx="3962400" cy="0"/>
              </a:xfrm>
              <a:prstGeom prst="line">
                <a:avLst/>
              </a:prstGeom>
              <a:noFill/>
              <a:ln w="25400" algn="ctr">
                <a:solidFill>
                  <a:schemeClr val="tx1"/>
                </a:solidFill>
                <a:round/>
                <a:headEnd/>
                <a:tailEnd/>
              </a:ln>
            </p:spPr>
          </p:cxnSp>
        </p:grpSp>
      </p:grpSp>
      <p:sp>
        <p:nvSpPr>
          <p:cNvPr id="41" name="Content Placeholder 5"/>
          <p:cNvSpPr txBox="1">
            <a:spLocks/>
          </p:cNvSpPr>
          <p:nvPr/>
        </p:nvSpPr>
        <p:spPr bwMode="auto">
          <a:xfrm>
            <a:off x="457200" y="3276600"/>
            <a:ext cx="8534400" cy="914400"/>
          </a:xfrm>
          <a:prstGeom prst="rect">
            <a:avLst/>
          </a:prstGeom>
          <a:solidFill>
            <a:schemeClr val="bg1">
              <a:lumMod val="85000"/>
            </a:schemeClr>
          </a:solidFill>
          <a:ln w="9525">
            <a:noFill/>
            <a:miter lim="800000"/>
            <a:headEnd/>
            <a:tailEnd/>
          </a:ln>
          <a:effectLst/>
        </p:spPr>
        <p:txBody>
          <a:bodyPr/>
          <a:lstStyle/>
          <a:p>
            <a:pPr>
              <a:spcBef>
                <a:spcPts val="1200"/>
              </a:spcBef>
              <a:buClr>
                <a:schemeClr val="accent2"/>
              </a:buClr>
              <a:buFont typeface="Wingdings" pitchFamily="2" charset="2"/>
              <a:buNone/>
              <a:defRPr/>
            </a:pPr>
            <a:r>
              <a:rPr lang="en-US" sz="1800" kern="0" dirty="0">
                <a:latin typeface="+mn-lt"/>
                <a:ea typeface="+mn-ea"/>
              </a:rPr>
              <a:t>After making this worksheet entry to close the pre-acquisition earnings and dividends to the Retained Earnings account, the beginning balance in Retained Earnings as of the date of acquisition is $117,000.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wipe(left)">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wipe(up)">
                                      <p:cBhvr>
                                        <p:cTn id="2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1" name="Rectangle 5"/>
          <p:cNvSpPr>
            <a:spLocks noGrp="1" noChangeArrowheads="1"/>
          </p:cNvSpPr>
          <p:nvPr>
            <p:ph type="sldNum" sz="quarter" idx="10"/>
          </p:nvPr>
        </p:nvSpPr>
        <p:spPr>
          <a:noFill/>
        </p:spPr>
        <p:txBody>
          <a:bodyPr/>
          <a:lstStyle/>
          <a:p>
            <a:r>
              <a:rPr lang="en-US" altLang="zh-CN" smtClean="0">
                <a:ea typeface="宋体" pitchFamily="2" charset="-122"/>
              </a:rPr>
              <a:t>10-</a:t>
            </a:r>
            <a:fld id="{2D2C3BD1-8796-4ADB-9BE1-2E8C7FEF8CEA}" type="slidenum">
              <a:rPr lang="en-US" altLang="zh-CN" smtClean="0">
                <a:ea typeface="宋体" pitchFamily="2" charset="-122"/>
              </a:rPr>
              <a:pPr/>
              <a:t>16</a:t>
            </a:fld>
            <a:endParaRPr lang="en-US" altLang="zh-CN" smtClean="0">
              <a:ea typeface="宋体" pitchFamily="2" charset="-122"/>
            </a:endParaRPr>
          </a:p>
        </p:txBody>
      </p:sp>
      <p:sp>
        <p:nvSpPr>
          <p:cNvPr id="10" name="Title 9"/>
          <p:cNvSpPr>
            <a:spLocks noGrp="1"/>
          </p:cNvSpPr>
          <p:nvPr>
            <p:ph type="title"/>
          </p:nvPr>
        </p:nvSpPr>
        <p:spPr>
          <a:xfrm>
            <a:off x="1143000" y="0"/>
            <a:ext cx="8001000" cy="838200"/>
          </a:xfrm>
        </p:spPr>
        <p:txBody>
          <a:bodyPr/>
          <a:lstStyle/>
          <a:p>
            <a:pPr eaLnBrk="1" hangingPunct="1">
              <a:defRPr/>
            </a:pPr>
            <a:r>
              <a:rPr lang="en-GB" sz="3100" dirty="0" smtClean="0">
                <a:solidFill>
                  <a:schemeClr val="tx2">
                    <a:lumMod val="50000"/>
                  </a:schemeClr>
                </a:solidFill>
              </a:rPr>
              <a:t>Consolidation Following an Interim Acquisition: Illustration</a:t>
            </a:r>
            <a:endParaRPr lang="en-US" sz="3100" dirty="0">
              <a:solidFill>
                <a:schemeClr val="tx2">
                  <a:lumMod val="50000"/>
                </a:schemeClr>
              </a:solidFill>
            </a:endParaRPr>
          </a:p>
        </p:txBody>
      </p:sp>
      <p:sp>
        <p:nvSpPr>
          <p:cNvPr id="51203" name="Content Placeholder 10"/>
          <p:cNvSpPr>
            <a:spLocks noGrp="1"/>
          </p:cNvSpPr>
          <p:nvPr>
            <p:ph idx="1"/>
          </p:nvPr>
        </p:nvSpPr>
        <p:spPr>
          <a:xfrm>
            <a:off x="533400" y="1981200"/>
            <a:ext cx="8458200" cy="609600"/>
          </a:xfrm>
          <a:solidFill>
            <a:schemeClr val="bg2"/>
          </a:solidFill>
        </p:spPr>
        <p:txBody>
          <a:bodyPr/>
          <a:lstStyle/>
          <a:p>
            <a:pPr marL="0" indent="0" eaLnBrk="1" hangingPunct="1">
              <a:spcBef>
                <a:spcPct val="0"/>
              </a:spcBef>
              <a:buFont typeface="Wingdings" pitchFamily="2" charset="2"/>
              <a:buNone/>
              <a:tabLst>
                <a:tab pos="3313113" algn="ctr"/>
                <a:tab pos="4572000" algn="ctr"/>
                <a:tab pos="6176963" algn="ctr"/>
                <a:tab pos="7548563" algn="ctr"/>
              </a:tabLst>
            </a:pPr>
            <a:r>
              <a:rPr lang="en-US" sz="1800" smtClean="0"/>
              <a:t>	NCI	Peanut	Common	Retained</a:t>
            </a:r>
          </a:p>
          <a:p>
            <a:pPr marL="0" indent="0" eaLnBrk="1" hangingPunct="1">
              <a:spcBef>
                <a:spcPct val="0"/>
              </a:spcBef>
              <a:buFont typeface="Wingdings" pitchFamily="2" charset="2"/>
              <a:buNone/>
              <a:tabLst>
                <a:tab pos="3313113" algn="ctr"/>
                <a:tab pos="4572000" algn="ctr"/>
                <a:tab pos="6176963" algn="ctr"/>
                <a:tab pos="7548563" algn="ctr"/>
              </a:tabLst>
            </a:pPr>
            <a:r>
              <a:rPr lang="en-US" sz="1800" smtClean="0"/>
              <a:t>	25%	75%	Stock	Earnings</a:t>
            </a:r>
          </a:p>
        </p:txBody>
      </p:sp>
      <p:sp>
        <p:nvSpPr>
          <p:cNvPr id="13" name="Content Placeholder 10"/>
          <p:cNvSpPr txBox="1">
            <a:spLocks/>
          </p:cNvSpPr>
          <p:nvPr/>
        </p:nvSpPr>
        <p:spPr bwMode="auto">
          <a:xfrm>
            <a:off x="457200" y="2590800"/>
            <a:ext cx="8534400" cy="1295400"/>
          </a:xfrm>
          <a:prstGeom prst="rect">
            <a:avLst/>
          </a:prstGeom>
          <a:solidFill>
            <a:schemeClr val="bg1"/>
          </a:solidFill>
          <a:ln w="9525">
            <a:noFill/>
            <a:miter lim="800000"/>
            <a:headEnd/>
            <a:tailEnd/>
          </a:ln>
          <a:effectLst/>
        </p:spPr>
        <p:txBody>
          <a:bodyPr/>
          <a:lstStyle/>
          <a:p>
            <a:pPr>
              <a:spcBef>
                <a:spcPts val="0"/>
              </a:spcBef>
              <a:buClr>
                <a:schemeClr val="accent2"/>
              </a:buClr>
              <a:tabLst>
                <a:tab pos="3717925" algn="r"/>
                <a:tab pos="5141913" algn="r"/>
                <a:tab pos="6745288" algn="r"/>
                <a:tab pos="8056563" algn="r"/>
              </a:tabLst>
              <a:defRPr/>
            </a:pPr>
            <a:r>
              <a:rPr lang="en-US" sz="1600" kern="0" dirty="0">
                <a:latin typeface="+mn-lt"/>
                <a:ea typeface="+mn-ea"/>
              </a:rPr>
              <a:t>July 1, 20X1, balances	106,750</a:t>
            </a:r>
            <a:r>
              <a:rPr lang="en-US" sz="1600" kern="0" dirty="0">
                <a:solidFill>
                  <a:schemeClr val="bg1"/>
                </a:solidFill>
                <a:latin typeface="+mn-lt"/>
                <a:ea typeface="+mn-ea"/>
              </a:rPr>
              <a:t>)</a:t>
            </a:r>
            <a:r>
              <a:rPr lang="en-US" sz="1600" kern="0" dirty="0">
                <a:latin typeface="+mn-lt"/>
                <a:ea typeface="+mn-ea"/>
              </a:rPr>
              <a:t>	320,250</a:t>
            </a:r>
            <a:r>
              <a:rPr lang="en-US" sz="1600" kern="0" dirty="0">
                <a:solidFill>
                  <a:schemeClr val="bg1"/>
                </a:solidFill>
                <a:latin typeface="+mn-lt"/>
              </a:rPr>
              <a:t>) </a:t>
            </a:r>
            <a:r>
              <a:rPr lang="en-US" sz="1600" kern="0" dirty="0">
                <a:latin typeface="+mn-lt"/>
                <a:ea typeface="+mn-ea"/>
              </a:rPr>
              <a:t>	250,000	</a:t>
            </a:r>
            <a:r>
              <a:rPr lang="en-US" sz="1600" b="1" kern="0" dirty="0">
                <a:solidFill>
                  <a:srgbClr val="538ED5"/>
                </a:solidFill>
                <a:latin typeface="+mn-lt"/>
                <a:ea typeface="+mn-ea"/>
              </a:rPr>
              <a:t>177,000</a:t>
            </a:r>
            <a:r>
              <a:rPr lang="en-US" sz="1600" b="1" kern="0" dirty="0">
                <a:solidFill>
                  <a:schemeClr val="bg1"/>
                </a:solidFill>
                <a:latin typeface="+mn-lt"/>
                <a:ea typeface="+mn-ea"/>
              </a:rPr>
              <a:t>)</a:t>
            </a:r>
          </a:p>
          <a:p>
            <a:pPr marL="341313" indent="-341313">
              <a:spcBef>
                <a:spcPts val="0"/>
              </a:spcBef>
              <a:buClr>
                <a:schemeClr val="accent2"/>
              </a:buClr>
              <a:tabLst>
                <a:tab pos="3717925" algn="r"/>
                <a:tab pos="5141913" algn="r"/>
                <a:tab pos="6745288" algn="r"/>
                <a:tab pos="8056563" algn="r"/>
              </a:tabLst>
              <a:defRPr/>
            </a:pPr>
            <a:r>
              <a:rPr lang="en-US" sz="1600" kern="0" dirty="0">
                <a:latin typeface="+mn-lt"/>
                <a:ea typeface="+mn-ea"/>
              </a:rPr>
              <a:t>+ 	Net Income	</a:t>
            </a:r>
            <a:r>
              <a:rPr lang="en-US" sz="1600" b="1" kern="0" dirty="0">
                <a:solidFill>
                  <a:srgbClr val="538ED5"/>
                </a:solidFill>
                <a:latin typeface="+mn-lt"/>
                <a:ea typeface="+mn-ea"/>
              </a:rPr>
              <a:t>15,000</a:t>
            </a:r>
            <a:r>
              <a:rPr lang="en-US" sz="1600" kern="0" dirty="0">
                <a:solidFill>
                  <a:schemeClr val="bg1"/>
                </a:solidFill>
                <a:latin typeface="+mn-lt"/>
                <a:ea typeface="+mn-ea"/>
              </a:rPr>
              <a:t>)</a:t>
            </a:r>
            <a:r>
              <a:rPr lang="en-US" sz="1600" kern="0" dirty="0">
                <a:solidFill>
                  <a:srgbClr val="538ED5"/>
                </a:solidFill>
                <a:latin typeface="+mn-lt"/>
                <a:ea typeface="+mn-ea"/>
              </a:rPr>
              <a:t>	</a:t>
            </a:r>
            <a:r>
              <a:rPr lang="en-US" sz="1600" b="1" kern="0" dirty="0">
                <a:solidFill>
                  <a:srgbClr val="538ED5"/>
                </a:solidFill>
                <a:latin typeface="+mn-lt"/>
              </a:rPr>
              <a:t>45,000</a:t>
            </a:r>
            <a:r>
              <a:rPr lang="en-US" sz="1600" kern="0" dirty="0">
                <a:solidFill>
                  <a:schemeClr val="bg1"/>
                </a:solidFill>
                <a:latin typeface="+mn-lt"/>
              </a:rPr>
              <a:t>)</a:t>
            </a:r>
            <a:r>
              <a:rPr lang="en-US" sz="1600" kern="0" dirty="0">
                <a:latin typeface="+mn-lt"/>
                <a:ea typeface="+mn-ea"/>
              </a:rPr>
              <a:t>		60,000</a:t>
            </a:r>
            <a:r>
              <a:rPr lang="en-US" sz="1600" kern="0" dirty="0">
                <a:solidFill>
                  <a:schemeClr val="bg1"/>
                </a:solidFill>
                <a:latin typeface="+mn-lt"/>
                <a:ea typeface="+mn-ea"/>
              </a:rPr>
              <a:t>)</a:t>
            </a:r>
          </a:p>
          <a:p>
            <a:pPr marL="341313" indent="-341313">
              <a:spcBef>
                <a:spcPts val="0"/>
              </a:spcBef>
              <a:buClr>
                <a:schemeClr val="accent2"/>
              </a:buClr>
              <a:buFont typeface="Symbol"/>
              <a:buChar char="-"/>
              <a:tabLst>
                <a:tab pos="3717925" algn="r"/>
                <a:tab pos="5141913" algn="r"/>
                <a:tab pos="6745288" algn="r"/>
                <a:tab pos="8056563" algn="r"/>
              </a:tabLst>
              <a:defRPr/>
            </a:pPr>
            <a:r>
              <a:rPr lang="en-US" sz="1600" kern="0" dirty="0">
                <a:latin typeface="+mn-lt"/>
                <a:ea typeface="+mn-ea"/>
                <a:sym typeface="Symbol"/>
              </a:rPr>
              <a:t>Dividends	(5,000)	(15,000)</a:t>
            </a:r>
            <a:r>
              <a:rPr lang="en-US" sz="1600" kern="0" dirty="0">
                <a:solidFill>
                  <a:schemeClr val="bg1"/>
                </a:solidFill>
                <a:latin typeface="+mn-lt"/>
                <a:ea typeface="+mn-ea"/>
                <a:sym typeface="Symbol"/>
              </a:rPr>
              <a:t>		</a:t>
            </a:r>
            <a:r>
              <a:rPr lang="en-US" sz="1600" b="1" kern="0" dirty="0">
                <a:solidFill>
                  <a:srgbClr val="538ED5"/>
                </a:solidFill>
                <a:latin typeface="+mn-lt"/>
                <a:ea typeface="+mn-ea"/>
                <a:sym typeface="Symbol"/>
              </a:rPr>
              <a:t>(20,000)</a:t>
            </a:r>
          </a:p>
          <a:p>
            <a:pPr marL="341313" indent="-341313">
              <a:spcBef>
                <a:spcPts val="600"/>
              </a:spcBef>
              <a:buClr>
                <a:schemeClr val="accent2"/>
              </a:buClr>
              <a:tabLst>
                <a:tab pos="3717925" algn="r"/>
                <a:tab pos="5141913" algn="r"/>
                <a:tab pos="6745288" algn="r"/>
                <a:tab pos="8056563" algn="r"/>
              </a:tabLst>
              <a:defRPr/>
            </a:pPr>
            <a:r>
              <a:rPr lang="en-US" sz="1600" kern="0" dirty="0">
                <a:latin typeface="+mn-lt"/>
                <a:ea typeface="+mn-ea"/>
                <a:sym typeface="Symbol"/>
              </a:rPr>
              <a:t>December 31, 20X1, balances	</a:t>
            </a:r>
            <a:r>
              <a:rPr lang="en-US" sz="1600" b="1" kern="0" dirty="0">
                <a:solidFill>
                  <a:srgbClr val="538ED5"/>
                </a:solidFill>
                <a:latin typeface="+mn-lt"/>
                <a:ea typeface="+mn-ea"/>
                <a:sym typeface="Symbol"/>
              </a:rPr>
              <a:t>116,750</a:t>
            </a:r>
            <a:r>
              <a:rPr lang="en-US" sz="1600" b="1" kern="0" dirty="0">
                <a:solidFill>
                  <a:schemeClr val="bg1"/>
                </a:solidFill>
                <a:latin typeface="+mn-lt"/>
                <a:ea typeface="+mn-ea"/>
                <a:sym typeface="Symbol"/>
              </a:rPr>
              <a:t>)</a:t>
            </a:r>
            <a:r>
              <a:rPr lang="en-US" sz="1600" b="1" kern="0" dirty="0">
                <a:solidFill>
                  <a:srgbClr val="538ED5"/>
                </a:solidFill>
                <a:latin typeface="+mn-lt"/>
                <a:ea typeface="+mn-ea"/>
                <a:sym typeface="Symbol"/>
              </a:rPr>
              <a:t>	350,250</a:t>
            </a:r>
            <a:r>
              <a:rPr lang="en-US" sz="1600" b="1" kern="0" dirty="0">
                <a:solidFill>
                  <a:schemeClr val="bg1"/>
                </a:solidFill>
                <a:latin typeface="+mn-lt"/>
              </a:rPr>
              <a:t>)</a:t>
            </a:r>
            <a:r>
              <a:rPr lang="en-US" sz="1600" b="1" kern="0" dirty="0">
                <a:solidFill>
                  <a:srgbClr val="538ED5"/>
                </a:solidFill>
                <a:latin typeface="+mn-lt"/>
                <a:ea typeface="+mn-ea"/>
                <a:sym typeface="Symbol"/>
              </a:rPr>
              <a:t>	250,000	</a:t>
            </a:r>
            <a:r>
              <a:rPr lang="en-US" sz="1600" kern="0" dirty="0">
                <a:latin typeface="+mn-lt"/>
                <a:ea typeface="+mn-ea"/>
                <a:sym typeface="Symbol"/>
              </a:rPr>
              <a:t>217,000</a:t>
            </a:r>
            <a:r>
              <a:rPr lang="en-US" sz="1600" b="1" kern="0" dirty="0">
                <a:solidFill>
                  <a:schemeClr val="bg1"/>
                </a:solidFill>
                <a:latin typeface="+mn-lt"/>
                <a:ea typeface="+mn-ea"/>
                <a:sym typeface="Symbol"/>
              </a:rPr>
              <a:t>)</a:t>
            </a:r>
            <a:endParaRPr lang="en-US" sz="1600" kern="0" dirty="0">
              <a:solidFill>
                <a:schemeClr val="bg1"/>
              </a:solidFill>
              <a:latin typeface="+mn-lt"/>
              <a:ea typeface="+mn-ea"/>
            </a:endParaRPr>
          </a:p>
        </p:txBody>
      </p:sp>
      <p:cxnSp>
        <p:nvCxnSpPr>
          <p:cNvPr id="51205" name="Straight Connector 13"/>
          <p:cNvCxnSpPr>
            <a:cxnSpLocks noChangeShapeType="1"/>
          </p:cNvCxnSpPr>
          <p:nvPr/>
        </p:nvCxnSpPr>
        <p:spPr bwMode="auto">
          <a:xfrm>
            <a:off x="533400" y="1981200"/>
            <a:ext cx="8458200" cy="0"/>
          </a:xfrm>
          <a:prstGeom prst="line">
            <a:avLst/>
          </a:prstGeom>
          <a:noFill/>
          <a:ln w="38100" algn="ctr">
            <a:solidFill>
              <a:schemeClr val="tx1"/>
            </a:solidFill>
            <a:round/>
            <a:headEnd/>
            <a:tailEnd/>
          </a:ln>
        </p:spPr>
      </p:cxnSp>
      <p:cxnSp>
        <p:nvCxnSpPr>
          <p:cNvPr id="51206" name="Straight Connector 14"/>
          <p:cNvCxnSpPr>
            <a:cxnSpLocks noChangeShapeType="1"/>
          </p:cNvCxnSpPr>
          <p:nvPr/>
        </p:nvCxnSpPr>
        <p:spPr bwMode="auto">
          <a:xfrm>
            <a:off x="533400" y="2590800"/>
            <a:ext cx="8458200" cy="0"/>
          </a:xfrm>
          <a:prstGeom prst="line">
            <a:avLst/>
          </a:prstGeom>
          <a:noFill/>
          <a:ln w="38100" algn="ctr">
            <a:solidFill>
              <a:schemeClr val="tx1"/>
            </a:solidFill>
            <a:round/>
            <a:headEnd/>
            <a:tailEnd/>
          </a:ln>
        </p:spPr>
      </p:cxnSp>
      <p:cxnSp>
        <p:nvCxnSpPr>
          <p:cNvPr id="51207" name="Straight Connector 15"/>
          <p:cNvCxnSpPr>
            <a:cxnSpLocks noChangeShapeType="1"/>
          </p:cNvCxnSpPr>
          <p:nvPr/>
        </p:nvCxnSpPr>
        <p:spPr bwMode="auto">
          <a:xfrm>
            <a:off x="533400" y="3429000"/>
            <a:ext cx="8458200" cy="0"/>
          </a:xfrm>
          <a:prstGeom prst="line">
            <a:avLst/>
          </a:prstGeom>
          <a:noFill/>
          <a:ln w="38100" algn="ctr">
            <a:solidFill>
              <a:schemeClr val="tx1"/>
            </a:solidFill>
            <a:round/>
            <a:headEnd/>
            <a:tailEnd/>
          </a:ln>
        </p:spPr>
      </p:cxnSp>
      <p:cxnSp>
        <p:nvCxnSpPr>
          <p:cNvPr id="51208" name="Straight Connector 16"/>
          <p:cNvCxnSpPr>
            <a:cxnSpLocks noChangeShapeType="1"/>
          </p:cNvCxnSpPr>
          <p:nvPr/>
        </p:nvCxnSpPr>
        <p:spPr bwMode="auto">
          <a:xfrm>
            <a:off x="533400" y="3733800"/>
            <a:ext cx="8458200" cy="0"/>
          </a:xfrm>
          <a:prstGeom prst="line">
            <a:avLst/>
          </a:prstGeom>
          <a:noFill/>
          <a:ln w="38100" cmpd="dbl" algn="ctr">
            <a:solidFill>
              <a:schemeClr val="tx1"/>
            </a:solidFill>
            <a:round/>
            <a:headEnd/>
            <a:tailEnd/>
          </a:ln>
        </p:spPr>
      </p:cxnSp>
      <p:sp>
        <p:nvSpPr>
          <p:cNvPr id="18" name="TextBox 17"/>
          <p:cNvSpPr txBox="1"/>
          <p:nvPr/>
        </p:nvSpPr>
        <p:spPr>
          <a:xfrm>
            <a:off x="4327525" y="2144713"/>
            <a:ext cx="320675" cy="369887"/>
          </a:xfrm>
          <a:prstGeom prst="rect">
            <a:avLst/>
          </a:prstGeom>
          <a:noFill/>
        </p:spPr>
        <p:txBody>
          <a:bodyPr wrap="none">
            <a:spAutoFit/>
          </a:bodyPr>
          <a:lstStyle/>
          <a:p>
            <a:pPr algn="ctr">
              <a:defRPr/>
            </a:pPr>
            <a:r>
              <a:rPr lang="en-US" sz="1800" b="1" dirty="0">
                <a:latin typeface="+mn-lt"/>
              </a:rPr>
              <a:t>+</a:t>
            </a:r>
          </a:p>
        </p:txBody>
      </p:sp>
      <p:sp>
        <p:nvSpPr>
          <p:cNvPr id="19" name="TextBox 18"/>
          <p:cNvSpPr txBox="1"/>
          <p:nvPr/>
        </p:nvSpPr>
        <p:spPr>
          <a:xfrm>
            <a:off x="5867400" y="2144713"/>
            <a:ext cx="320675" cy="369887"/>
          </a:xfrm>
          <a:prstGeom prst="rect">
            <a:avLst/>
          </a:prstGeom>
          <a:noFill/>
        </p:spPr>
        <p:txBody>
          <a:bodyPr wrap="none">
            <a:spAutoFit/>
          </a:bodyPr>
          <a:lstStyle/>
          <a:p>
            <a:pPr algn="ctr">
              <a:defRPr/>
            </a:pPr>
            <a:r>
              <a:rPr lang="en-US" sz="1800" b="1" dirty="0">
                <a:latin typeface="+mn-lt"/>
              </a:rPr>
              <a:t>=</a:t>
            </a:r>
          </a:p>
        </p:txBody>
      </p:sp>
      <p:sp>
        <p:nvSpPr>
          <p:cNvPr id="20" name="TextBox 19"/>
          <p:cNvSpPr txBox="1"/>
          <p:nvPr/>
        </p:nvSpPr>
        <p:spPr>
          <a:xfrm>
            <a:off x="7299325" y="2144713"/>
            <a:ext cx="320675" cy="369887"/>
          </a:xfrm>
          <a:prstGeom prst="rect">
            <a:avLst/>
          </a:prstGeom>
          <a:noFill/>
        </p:spPr>
        <p:txBody>
          <a:bodyPr wrap="none">
            <a:spAutoFit/>
          </a:bodyPr>
          <a:lstStyle/>
          <a:p>
            <a:pPr algn="ctr">
              <a:defRPr/>
            </a:pPr>
            <a:r>
              <a:rPr lang="en-US" sz="1800" b="1" dirty="0">
                <a:latin typeface="+mn-lt"/>
              </a:rPr>
              <a:t>+</a:t>
            </a:r>
          </a:p>
        </p:txBody>
      </p:sp>
      <p:grpSp>
        <p:nvGrpSpPr>
          <p:cNvPr id="2" name="Group 23"/>
          <p:cNvGrpSpPr>
            <a:grpSpLocks/>
          </p:cNvGrpSpPr>
          <p:nvPr/>
        </p:nvGrpSpPr>
        <p:grpSpPr bwMode="auto">
          <a:xfrm>
            <a:off x="457200" y="4495800"/>
            <a:ext cx="8534400" cy="2195513"/>
            <a:chOff x="457200" y="4038600"/>
            <a:chExt cx="8534400" cy="2195156"/>
          </a:xfrm>
        </p:grpSpPr>
        <p:sp>
          <p:nvSpPr>
            <p:cNvPr id="48" name="Content Placeholder 6"/>
            <p:cNvSpPr txBox="1">
              <a:spLocks/>
            </p:cNvSpPr>
            <p:nvPr/>
          </p:nvSpPr>
          <p:spPr bwMode="auto">
            <a:xfrm>
              <a:off x="457200" y="4038600"/>
              <a:ext cx="3048000" cy="380938"/>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609600" y="4417951"/>
              <a:ext cx="4724400" cy="1815805"/>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657600" algn="r"/>
                  <a:tab pos="4511675" algn="r"/>
                </a:tabLst>
                <a:defRPr/>
              </a:pPr>
              <a:r>
                <a:rPr lang="en-US" sz="1600" dirty="0">
                  <a:solidFill>
                    <a:srgbClr val="000000"/>
                  </a:solidFill>
                  <a:latin typeface="+mn-lt"/>
                </a:rPr>
                <a:t>Common Stock	</a:t>
              </a:r>
            </a:p>
            <a:p>
              <a:pPr marL="3175">
                <a:spcBef>
                  <a:spcPts val="0"/>
                </a:spcBef>
                <a:tabLst>
                  <a:tab pos="3657600" algn="r"/>
                  <a:tab pos="4511675" algn="r"/>
                </a:tabLst>
                <a:defRPr/>
              </a:pPr>
              <a:r>
                <a:rPr lang="en-US" sz="1600" dirty="0">
                  <a:solidFill>
                    <a:srgbClr val="000000"/>
                  </a:solidFill>
                  <a:latin typeface="+mn-lt"/>
                </a:rPr>
                <a:t>Retained Earnings	</a:t>
              </a:r>
            </a:p>
            <a:p>
              <a:pPr marL="3175">
                <a:spcBef>
                  <a:spcPts val="0"/>
                </a:spcBef>
                <a:tabLst>
                  <a:tab pos="3657600" algn="r"/>
                  <a:tab pos="4511675" algn="r"/>
                </a:tabLst>
                <a:defRPr/>
              </a:pPr>
              <a:r>
                <a:rPr lang="en-US" sz="1600" dirty="0">
                  <a:solidFill>
                    <a:srgbClr val="000000"/>
                  </a:solidFill>
                  <a:latin typeface="+mn-lt"/>
                </a:rPr>
                <a:t>Income from Snoopy	</a:t>
              </a:r>
            </a:p>
            <a:p>
              <a:pPr marL="3175">
                <a:spcBef>
                  <a:spcPts val="0"/>
                </a:spcBef>
                <a:tabLst>
                  <a:tab pos="3657600" algn="r"/>
                  <a:tab pos="4511675" algn="r"/>
                </a:tabLst>
                <a:defRPr/>
              </a:pPr>
              <a:r>
                <a:rPr lang="en-US" sz="1600" dirty="0">
                  <a:solidFill>
                    <a:srgbClr val="000000"/>
                  </a:solidFill>
                  <a:latin typeface="+mn-lt"/>
                </a:rPr>
                <a:t>NCI in NI of Snoopy	</a:t>
              </a:r>
            </a:p>
            <a:p>
              <a:pPr marL="173038" lvl="1">
                <a:spcBef>
                  <a:spcPts val="0"/>
                </a:spcBef>
                <a:tabLst>
                  <a:tab pos="3657600" algn="r"/>
                  <a:tab pos="4511675" algn="r"/>
                </a:tabLst>
                <a:defRPr/>
              </a:pPr>
              <a:r>
                <a:rPr lang="en-US" sz="1600" dirty="0">
                  <a:solidFill>
                    <a:srgbClr val="000000"/>
                  </a:solidFill>
                  <a:latin typeface="+mn-lt"/>
                </a:rPr>
                <a:t>Dividends Declared		</a:t>
              </a:r>
            </a:p>
            <a:p>
              <a:pPr marL="173038" lvl="1">
                <a:spcBef>
                  <a:spcPts val="0"/>
                </a:spcBef>
                <a:tabLst>
                  <a:tab pos="3657600" algn="r"/>
                  <a:tab pos="4511675" algn="r"/>
                </a:tabLst>
                <a:defRPr/>
              </a:pPr>
              <a:r>
                <a:rPr lang="en-US" sz="1600" dirty="0">
                  <a:solidFill>
                    <a:srgbClr val="000000"/>
                  </a:solidFill>
                  <a:latin typeface="+mn-lt"/>
                </a:rPr>
                <a:t>Investment in Snoopy 		</a:t>
              </a:r>
            </a:p>
            <a:p>
              <a:pPr marL="173038" lvl="1">
                <a:spcBef>
                  <a:spcPts val="0"/>
                </a:spcBef>
                <a:tabLst>
                  <a:tab pos="3657600" algn="r"/>
                  <a:tab pos="4511675" algn="r"/>
                </a:tabLst>
                <a:defRPr/>
              </a:pPr>
              <a:r>
                <a:rPr lang="en-US" sz="1600" dirty="0">
                  <a:solidFill>
                    <a:srgbClr val="000000"/>
                  </a:solidFill>
                  <a:latin typeface="+mn-lt"/>
                </a:rPr>
                <a:t>NCI in NA of Snoopy		</a:t>
              </a:r>
            </a:p>
          </p:txBody>
        </p:sp>
        <p:sp>
          <p:nvSpPr>
            <p:cNvPr id="22" name="TextBox 21"/>
            <p:cNvSpPr txBox="1"/>
            <p:nvPr/>
          </p:nvSpPr>
          <p:spPr>
            <a:xfrm>
              <a:off x="5334000" y="4417951"/>
              <a:ext cx="3657600" cy="1815805"/>
            </a:xfrm>
            <a:prstGeom prst="rect">
              <a:avLst/>
            </a:prstGeom>
            <a:noFill/>
          </p:spPr>
          <p:txBody>
            <a:bodyPr>
              <a:spAutoFit/>
            </a:bodyPr>
            <a:lstStyle/>
            <a:p>
              <a:pPr marL="341313" indent="-341313">
                <a:buFont typeface="Symbol"/>
                <a:buChar char="¬"/>
                <a:defRPr/>
              </a:pPr>
              <a:r>
                <a:rPr lang="en-US" sz="1600" dirty="0">
                  <a:latin typeface="+mn-lt"/>
                  <a:sym typeface="Symbol"/>
                </a:rPr>
                <a:t>Original amount invested (100%)</a:t>
              </a:r>
            </a:p>
            <a:p>
              <a:pPr marL="341313" indent="-341313">
                <a:buFont typeface="Symbol"/>
                <a:buChar char="¬"/>
                <a:defRPr/>
              </a:pPr>
              <a:r>
                <a:rPr lang="en-US" sz="1600" dirty="0">
                  <a:latin typeface="+mn-lt"/>
                  <a:sym typeface="Symbol"/>
                </a:rPr>
                <a:t>Beginning balance in RE</a:t>
              </a:r>
            </a:p>
            <a:p>
              <a:pPr marL="341313" lvl="2" indent="-341313">
                <a:buFont typeface="Symbol"/>
                <a:buChar char="¬"/>
                <a:defRPr/>
              </a:pPr>
              <a:r>
                <a:rPr lang="en-US" sz="1600" dirty="0">
                  <a:latin typeface="+mn-lt"/>
                  <a:sym typeface="Symbol"/>
                </a:rPr>
                <a:t>Peanut’ share of reported NI</a:t>
              </a:r>
              <a:endParaRPr lang="en-US" sz="1600" b="1" dirty="0">
                <a:solidFill>
                  <a:schemeClr val="tx1">
                    <a:lumMod val="60000"/>
                    <a:lumOff val="40000"/>
                  </a:schemeClr>
                </a:solidFill>
                <a:latin typeface="+mn-lt"/>
                <a:sym typeface="Symbol"/>
              </a:endParaRPr>
            </a:p>
            <a:p>
              <a:pPr marL="341313" lvl="2" indent="-341313">
                <a:buFont typeface="Symbol"/>
                <a:buChar char="¬"/>
                <a:defRPr/>
              </a:pPr>
              <a:r>
                <a:rPr lang="en-US" sz="1600" dirty="0">
                  <a:latin typeface="+mn-lt"/>
                  <a:sym typeface="Symbol"/>
                </a:rPr>
                <a:t>NCI’s share of reported NI</a:t>
              </a:r>
              <a:endParaRPr lang="en-US" sz="1600" b="1" dirty="0">
                <a:latin typeface="+mn-lt"/>
                <a:sym typeface="Symbol"/>
              </a:endParaRPr>
            </a:p>
            <a:p>
              <a:pPr marL="341313" lvl="2" indent="-341313">
                <a:buFont typeface="Symbol"/>
                <a:buChar char="¬"/>
                <a:defRPr/>
              </a:pPr>
              <a:r>
                <a:rPr lang="en-US" sz="1600" dirty="0">
                  <a:latin typeface="+mn-lt"/>
                  <a:sym typeface="Symbol"/>
                </a:rPr>
                <a:t>100% of  Sub’s dividends declared</a:t>
              </a:r>
            </a:p>
            <a:p>
              <a:pPr marL="341313" lvl="2" indent="-341313">
                <a:buFont typeface="Symbol"/>
                <a:buChar char="¬"/>
                <a:defRPr/>
              </a:pPr>
              <a:r>
                <a:rPr lang="en-US" sz="1600" dirty="0">
                  <a:latin typeface="+mn-lt"/>
                  <a:sym typeface="Symbol"/>
                </a:rPr>
                <a:t>Net amount of BV left in inv. acct.</a:t>
              </a:r>
              <a:endParaRPr lang="en-US" sz="1600" b="1" dirty="0">
                <a:latin typeface="+mn-lt"/>
                <a:sym typeface="Symbol"/>
              </a:endParaRPr>
            </a:p>
            <a:p>
              <a:pPr marL="341313" lvl="2" indent="-341313">
                <a:buFont typeface="Symbol"/>
                <a:buChar char="¬"/>
                <a:defRPr/>
              </a:pPr>
              <a:r>
                <a:rPr lang="en-US" sz="1600" dirty="0">
                  <a:latin typeface="+mn-lt"/>
                  <a:sym typeface="Symbol"/>
                </a:rPr>
                <a:t>NCI’s share of net book value</a:t>
              </a:r>
              <a:endParaRPr lang="en-US" sz="1600" b="1" dirty="0">
                <a:latin typeface="+mn-lt"/>
              </a:endParaRPr>
            </a:p>
          </p:txBody>
        </p:sp>
      </p:grpSp>
      <p:sp>
        <p:nvSpPr>
          <p:cNvPr id="23" name="TextBox 22"/>
          <p:cNvSpPr txBox="1"/>
          <p:nvPr/>
        </p:nvSpPr>
        <p:spPr bwMode="auto">
          <a:xfrm>
            <a:off x="412750" y="1600200"/>
            <a:ext cx="2787650" cy="369888"/>
          </a:xfrm>
          <a:prstGeom prst="rect">
            <a:avLst/>
          </a:prstGeom>
          <a:noFill/>
          <a:ln w="9525">
            <a:noFill/>
            <a:miter lim="800000"/>
            <a:headEnd/>
            <a:tailEnd/>
          </a:ln>
          <a:effectLst/>
        </p:spPr>
        <p:txBody>
          <a:bodyPr wrap="none">
            <a:spAutoFit/>
          </a:bodyPr>
          <a:lstStyle/>
          <a:p>
            <a:pPr>
              <a:defRPr/>
            </a:pPr>
            <a:r>
              <a:rPr lang="en-US" sz="1800" b="1" dirty="0">
                <a:latin typeface="+mn-lt"/>
              </a:rPr>
              <a:t>Book Value Calculations:</a:t>
            </a:r>
          </a:p>
        </p:txBody>
      </p:sp>
      <p:sp>
        <p:nvSpPr>
          <p:cNvPr id="24" name="Rectangle 3"/>
          <p:cNvSpPr txBox="1">
            <a:spLocks noChangeArrowheads="1"/>
          </p:cNvSpPr>
          <p:nvPr/>
        </p:nvSpPr>
        <p:spPr bwMode="auto">
          <a:xfrm>
            <a:off x="457200" y="990600"/>
            <a:ext cx="8534400" cy="609600"/>
          </a:xfrm>
          <a:prstGeom prst="rect">
            <a:avLst/>
          </a:prstGeom>
          <a:solidFill>
            <a:schemeClr val="bg1">
              <a:lumMod val="85000"/>
            </a:schemeClr>
          </a:solidFill>
          <a:ln w="9525">
            <a:noFill/>
            <a:miter lim="800000"/>
            <a:headEnd/>
            <a:tailEnd/>
          </a:ln>
          <a:effectLst/>
        </p:spPr>
        <p:txBody>
          <a:bodyPr/>
          <a:lstStyle/>
          <a:p>
            <a:pPr>
              <a:defRPr/>
            </a:pPr>
            <a:r>
              <a:rPr lang="en-US" sz="1800" dirty="0">
                <a:latin typeface="+mn-lt"/>
              </a:rPr>
              <a:t>Based on this acquisition date beginning balance, we calculate the post-acquisition changes in book value as follows:</a:t>
            </a:r>
            <a:endParaRPr lang="en-US" sz="1800" i="1" dirty="0">
              <a:latin typeface="+mn-lt"/>
            </a:endParaRPr>
          </a:p>
        </p:txBody>
      </p:sp>
      <p:sp>
        <p:nvSpPr>
          <p:cNvPr id="27" name="Rectangle 3"/>
          <p:cNvSpPr txBox="1">
            <a:spLocks noChangeArrowheads="1"/>
          </p:cNvSpPr>
          <p:nvPr/>
        </p:nvSpPr>
        <p:spPr bwMode="auto">
          <a:xfrm>
            <a:off x="457200" y="3886200"/>
            <a:ext cx="8534400" cy="609600"/>
          </a:xfrm>
          <a:prstGeom prst="rect">
            <a:avLst/>
          </a:prstGeom>
          <a:solidFill>
            <a:schemeClr val="bg1">
              <a:lumMod val="85000"/>
            </a:schemeClr>
          </a:solidFill>
          <a:ln w="9525">
            <a:noFill/>
            <a:miter lim="800000"/>
            <a:headEnd/>
            <a:tailEnd/>
          </a:ln>
          <a:effectLst/>
        </p:spPr>
        <p:txBody>
          <a:bodyPr/>
          <a:lstStyle/>
          <a:p>
            <a:pPr>
              <a:defRPr/>
            </a:pPr>
            <a:r>
              <a:rPr lang="en-US" sz="1800" dirty="0">
                <a:latin typeface="+mn-lt"/>
              </a:rPr>
              <a:t>This leads to the basic elimination entry, following the normal procedure (but based on post-acquisition earnings and dividends):</a:t>
            </a:r>
            <a:endParaRPr lang="en-US" sz="1800" i="1" dirty="0">
              <a:latin typeface="+mn-l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5"/>
          <p:cNvSpPr>
            <a:spLocks noGrp="1" noChangeArrowheads="1"/>
          </p:cNvSpPr>
          <p:nvPr>
            <p:ph type="sldNum" sz="quarter" idx="10"/>
          </p:nvPr>
        </p:nvSpPr>
        <p:spPr>
          <a:noFill/>
        </p:spPr>
        <p:txBody>
          <a:bodyPr/>
          <a:lstStyle/>
          <a:p>
            <a:r>
              <a:rPr lang="en-US" altLang="zh-CN" smtClean="0">
                <a:ea typeface="宋体" pitchFamily="2" charset="-122"/>
              </a:rPr>
              <a:t>10-</a:t>
            </a:r>
            <a:fld id="{F5BA8661-A5A9-46EE-9452-4359B60F101E}" type="slidenum">
              <a:rPr lang="en-US" altLang="zh-CN" smtClean="0">
                <a:ea typeface="宋体" pitchFamily="2" charset="-122"/>
              </a:rPr>
              <a:pPr/>
              <a:t>17</a:t>
            </a:fld>
            <a:endParaRPr lang="en-US" altLang="zh-CN" smtClean="0">
              <a:ea typeface="宋体" pitchFamily="2" charset="-122"/>
            </a:endParaRPr>
          </a:p>
        </p:txBody>
      </p:sp>
      <p:sp>
        <p:nvSpPr>
          <p:cNvPr id="9218" name="Rectangle 2"/>
          <p:cNvSpPr>
            <a:spLocks noGrp="1" noChangeArrowheads="1"/>
          </p:cNvSpPr>
          <p:nvPr>
            <p:ph type="title"/>
          </p:nvPr>
        </p:nvSpPr>
        <p:spPr>
          <a:xfrm>
            <a:off x="1143000" y="0"/>
            <a:ext cx="8001000" cy="838200"/>
          </a:xfrm>
        </p:spPr>
        <p:txBody>
          <a:bodyPr/>
          <a:lstStyle/>
          <a:p>
            <a:pPr eaLnBrk="1" hangingPunct="1">
              <a:defRPr/>
            </a:pPr>
            <a:r>
              <a:rPr lang="en-GB" sz="3100" dirty="0" smtClean="0">
                <a:solidFill>
                  <a:schemeClr val="tx2">
                    <a:lumMod val="50000"/>
                  </a:schemeClr>
                </a:solidFill>
              </a:rPr>
              <a:t>Consolidation Following an Interim Acquisition: Illustration</a:t>
            </a:r>
            <a:endParaRPr lang="en-US" sz="3100" dirty="0" smtClean="0">
              <a:solidFill>
                <a:schemeClr val="tx2">
                  <a:lumMod val="50000"/>
                </a:schemeClr>
              </a:solidFill>
            </a:endParaRPr>
          </a:p>
        </p:txBody>
      </p:sp>
      <p:sp>
        <p:nvSpPr>
          <p:cNvPr id="53251" name="Rectangle 3"/>
          <p:cNvSpPr>
            <a:spLocks noGrp="1" noChangeArrowheads="1"/>
          </p:cNvSpPr>
          <p:nvPr>
            <p:ph idx="1"/>
          </p:nvPr>
        </p:nvSpPr>
        <p:spPr>
          <a:xfrm>
            <a:off x="457200" y="990600"/>
            <a:ext cx="8534400" cy="609600"/>
          </a:xfrm>
        </p:spPr>
        <p:txBody>
          <a:bodyPr/>
          <a:lstStyle/>
          <a:p>
            <a:pPr eaLnBrk="1" hangingPunct="1">
              <a:buFontTx/>
              <a:buNone/>
            </a:pPr>
            <a:r>
              <a:rPr lang="en-US" smtClean="0"/>
              <a:t> </a:t>
            </a:r>
          </a:p>
        </p:txBody>
      </p:sp>
      <p:sp>
        <p:nvSpPr>
          <p:cNvPr id="8" name="Rectangle 3"/>
          <p:cNvSpPr txBox="1">
            <a:spLocks noChangeArrowheads="1"/>
          </p:cNvSpPr>
          <p:nvPr/>
        </p:nvSpPr>
        <p:spPr bwMode="auto">
          <a:xfrm>
            <a:off x="457200" y="990600"/>
            <a:ext cx="8534400" cy="609600"/>
          </a:xfrm>
          <a:prstGeom prst="rect">
            <a:avLst/>
          </a:prstGeom>
          <a:solidFill>
            <a:schemeClr val="bg1">
              <a:lumMod val="85000"/>
            </a:schemeClr>
          </a:solidFill>
          <a:ln w="9525">
            <a:noFill/>
            <a:miter lim="800000"/>
            <a:headEnd/>
            <a:tailEnd/>
          </a:ln>
          <a:effectLst/>
        </p:spPr>
        <p:txBody>
          <a:bodyPr/>
          <a:lstStyle/>
          <a:p>
            <a:pPr>
              <a:defRPr/>
            </a:pPr>
            <a:r>
              <a:rPr lang="en-US" sz="1600" dirty="0">
                <a:latin typeface="+mn-lt"/>
              </a:rPr>
              <a:t>The following T-accounts illustrate how the basic elimination entry zeros out the balances in the Investment in Snoopy and Income from Snoopy accounts:</a:t>
            </a:r>
          </a:p>
          <a:p>
            <a:pPr>
              <a:defRPr/>
            </a:pPr>
            <a:endParaRPr lang="en-US" sz="1600" i="1" dirty="0">
              <a:latin typeface="+mn-lt"/>
            </a:endParaRPr>
          </a:p>
        </p:txBody>
      </p:sp>
      <p:sp>
        <p:nvSpPr>
          <p:cNvPr id="70" name="Rectangle 3"/>
          <p:cNvSpPr txBox="1">
            <a:spLocks noChangeArrowheads="1"/>
          </p:cNvSpPr>
          <p:nvPr/>
        </p:nvSpPr>
        <p:spPr bwMode="auto">
          <a:xfrm>
            <a:off x="457200" y="4495800"/>
            <a:ext cx="8534400" cy="838200"/>
          </a:xfrm>
          <a:prstGeom prst="rect">
            <a:avLst/>
          </a:prstGeom>
          <a:solidFill>
            <a:schemeClr val="bg1">
              <a:lumMod val="85000"/>
            </a:schemeClr>
          </a:solidFill>
          <a:ln w="9525">
            <a:noFill/>
            <a:miter lim="800000"/>
            <a:headEnd/>
            <a:tailEnd/>
          </a:ln>
          <a:effectLst/>
        </p:spPr>
        <p:txBody>
          <a:bodyPr/>
          <a:lstStyle/>
          <a:p>
            <a:pPr>
              <a:defRPr/>
            </a:pPr>
            <a:r>
              <a:rPr lang="en-US" sz="1600" dirty="0">
                <a:latin typeface="+mn-lt"/>
              </a:rPr>
              <a:t>Again, we include the normal accumulated depreciation elimination entry based on the balance in accumulated depreciation on </a:t>
            </a:r>
            <a:r>
              <a:rPr lang="en-US" sz="1600" dirty="0" err="1">
                <a:latin typeface="+mn-lt"/>
              </a:rPr>
              <a:t>Snoopy’s</a:t>
            </a:r>
            <a:r>
              <a:rPr lang="en-US" sz="1600" dirty="0">
                <a:latin typeface="+mn-lt"/>
              </a:rPr>
              <a:t> books on the acquisition date. Assume that this amount is 65,000 on the acquisition date.</a:t>
            </a:r>
            <a:endParaRPr lang="en-US" sz="1600" i="1" dirty="0">
              <a:latin typeface="+mn-lt"/>
            </a:endParaRPr>
          </a:p>
        </p:txBody>
      </p:sp>
      <p:grpSp>
        <p:nvGrpSpPr>
          <p:cNvPr id="3" name="Group 72"/>
          <p:cNvGrpSpPr>
            <a:grpSpLocks/>
          </p:cNvGrpSpPr>
          <p:nvPr/>
        </p:nvGrpSpPr>
        <p:grpSpPr bwMode="auto">
          <a:xfrm>
            <a:off x="685800" y="5456238"/>
            <a:ext cx="7696200" cy="1020762"/>
            <a:chOff x="685800" y="4999672"/>
            <a:chExt cx="7696200" cy="1020128"/>
          </a:xfrm>
        </p:grpSpPr>
        <p:sp>
          <p:nvSpPr>
            <p:cNvPr id="74" name="Rectangle 73"/>
            <p:cNvSpPr/>
            <p:nvPr/>
          </p:nvSpPr>
          <p:spPr bwMode="auto">
            <a:xfrm>
              <a:off x="762000" y="5334426"/>
              <a:ext cx="7467600" cy="685374"/>
            </a:xfrm>
            <a:prstGeom prst="rect">
              <a:avLst/>
            </a:prstGeom>
            <a:solidFill>
              <a:srgbClr val="B2CCEC"/>
            </a:solidFill>
            <a:ln w="9525" cap="flat" cmpd="sng" algn="ctr">
              <a:solidFill>
                <a:srgbClr val="000408"/>
              </a:solidFill>
              <a:prstDash val="solid"/>
              <a:round/>
              <a:headEnd type="none" w="med" len="med"/>
              <a:tailEnd type="none" w="med" len="med"/>
            </a:ln>
            <a:effectLst/>
          </p:spPr>
          <p:txBody>
            <a:bodyPr/>
            <a:lstStyle/>
            <a:p>
              <a:pPr>
                <a:defRPr/>
              </a:pPr>
              <a:endParaRPr lang="en-US" dirty="0">
                <a:latin typeface="+mn-lt"/>
              </a:endParaRPr>
            </a:p>
          </p:txBody>
        </p:sp>
        <p:sp>
          <p:nvSpPr>
            <p:cNvPr id="75" name="TextBox 74"/>
            <p:cNvSpPr txBox="1"/>
            <p:nvPr/>
          </p:nvSpPr>
          <p:spPr bwMode="auto">
            <a:xfrm>
              <a:off x="685800" y="4999672"/>
              <a:ext cx="7696200" cy="985225"/>
            </a:xfrm>
            <a:prstGeom prst="rect">
              <a:avLst/>
            </a:prstGeom>
            <a:noFill/>
            <a:ln w="9525">
              <a:noFill/>
              <a:miter lim="800000"/>
              <a:headEnd/>
              <a:tailEnd/>
            </a:ln>
            <a:effectLst/>
          </p:spPr>
          <p:txBody>
            <a:bodyPr>
              <a:spAutoFit/>
            </a:bodyPr>
            <a:lstStyle/>
            <a:p>
              <a:pPr>
                <a:tabLst>
                  <a:tab pos="344488" algn="l"/>
                  <a:tab pos="569913" algn="l"/>
                  <a:tab pos="5943600" algn="r"/>
                  <a:tab pos="7315200" algn="r"/>
                </a:tabLst>
                <a:defRPr/>
              </a:pPr>
              <a:r>
                <a:rPr lang="en-US" sz="1600" b="1" dirty="0">
                  <a:solidFill>
                    <a:srgbClr val="000408"/>
                  </a:solidFill>
                  <a:latin typeface="+mn-lt"/>
                </a:rPr>
                <a:t>Optional accumulated depreciation elimination entry:</a:t>
              </a:r>
            </a:p>
            <a:p>
              <a:pPr>
                <a:tabLst>
                  <a:tab pos="344488" algn="l"/>
                  <a:tab pos="569913" algn="l"/>
                  <a:tab pos="5943600" algn="r"/>
                  <a:tab pos="7315200" algn="r"/>
                </a:tabLst>
                <a:defRPr/>
              </a:pPr>
              <a:endParaRPr lang="en-US" sz="1000" b="1" dirty="0">
                <a:solidFill>
                  <a:srgbClr val="000408"/>
                </a:solidFill>
                <a:latin typeface="+mn-lt"/>
              </a:endParaRPr>
            </a:p>
            <a:p>
              <a:pPr>
                <a:spcBef>
                  <a:spcPts val="0"/>
                </a:spcBef>
                <a:tabLst>
                  <a:tab pos="112713" algn="l"/>
                  <a:tab pos="344488" algn="l"/>
                  <a:tab pos="5943600" algn="r"/>
                  <a:tab pos="7315200" algn="r"/>
                </a:tabLst>
                <a:defRPr/>
              </a:pPr>
              <a:r>
                <a:rPr lang="en-US" sz="1600" i="1" dirty="0">
                  <a:solidFill>
                    <a:srgbClr val="000408"/>
                  </a:solidFill>
                  <a:latin typeface="+mn-lt"/>
                </a:rPr>
                <a:t>	</a:t>
              </a:r>
              <a:r>
                <a:rPr lang="en-US" sz="1600" dirty="0">
                  <a:solidFill>
                    <a:srgbClr val="000408"/>
                  </a:solidFill>
                  <a:latin typeface="+mn-lt"/>
                </a:rPr>
                <a:t>Accumulated Depreciation	65,000</a:t>
              </a:r>
            </a:p>
            <a:p>
              <a:pPr>
                <a:spcBef>
                  <a:spcPts val="0"/>
                </a:spcBef>
                <a:tabLst>
                  <a:tab pos="112713" algn="l"/>
                  <a:tab pos="344488" algn="l"/>
                  <a:tab pos="5943600" algn="r"/>
                  <a:tab pos="7315200" algn="r"/>
                </a:tabLst>
                <a:defRPr/>
              </a:pPr>
              <a:r>
                <a:rPr lang="en-US" sz="1600" dirty="0">
                  <a:solidFill>
                    <a:srgbClr val="000408"/>
                  </a:solidFill>
                  <a:latin typeface="+mn-lt"/>
                </a:rPr>
                <a:t>		Building and Equipment		65,000</a:t>
              </a:r>
            </a:p>
          </p:txBody>
        </p:sp>
      </p:grpSp>
      <p:grpSp>
        <p:nvGrpSpPr>
          <p:cNvPr id="52" name="Group 51"/>
          <p:cNvGrpSpPr>
            <a:grpSpLocks/>
          </p:cNvGrpSpPr>
          <p:nvPr/>
        </p:nvGrpSpPr>
        <p:grpSpPr bwMode="auto">
          <a:xfrm>
            <a:off x="228600" y="1743075"/>
            <a:ext cx="8915400" cy="2600325"/>
            <a:chOff x="228600" y="1676400"/>
            <a:chExt cx="8915400" cy="2599968"/>
          </a:xfrm>
        </p:grpSpPr>
        <p:grpSp>
          <p:nvGrpSpPr>
            <p:cNvPr id="53256" name="Group 68"/>
            <p:cNvGrpSpPr>
              <a:grpSpLocks/>
            </p:cNvGrpSpPr>
            <p:nvPr/>
          </p:nvGrpSpPr>
          <p:grpSpPr bwMode="auto">
            <a:xfrm>
              <a:off x="228600" y="1676400"/>
              <a:ext cx="7901469" cy="2599968"/>
              <a:chOff x="0" y="1676400"/>
              <a:chExt cx="7901469" cy="2599968"/>
            </a:xfrm>
          </p:grpSpPr>
          <p:sp>
            <p:nvSpPr>
              <p:cNvPr id="32" name="TextBox 31"/>
              <p:cNvSpPr txBox="1"/>
              <p:nvPr/>
            </p:nvSpPr>
            <p:spPr>
              <a:xfrm>
                <a:off x="1143000" y="1676400"/>
                <a:ext cx="3200400" cy="369837"/>
              </a:xfrm>
              <a:prstGeom prst="rect">
                <a:avLst/>
              </a:prstGeom>
              <a:noFill/>
            </p:spPr>
            <p:txBody>
              <a:bodyPr>
                <a:spAutoFit/>
              </a:bodyPr>
              <a:lstStyle/>
              <a:p>
                <a:pPr algn="ctr">
                  <a:defRPr/>
                </a:pPr>
                <a:r>
                  <a:rPr lang="en-US" sz="1800" b="1" dirty="0">
                    <a:solidFill>
                      <a:srgbClr val="000408"/>
                    </a:solidFill>
                    <a:latin typeface="+mn-lt"/>
                  </a:rPr>
                  <a:t>Investment in Snoopy</a:t>
                </a:r>
              </a:p>
            </p:txBody>
          </p:sp>
          <p:cxnSp>
            <p:nvCxnSpPr>
              <p:cNvPr id="53260" name="Straight Connector 32"/>
              <p:cNvCxnSpPr>
                <a:cxnSpLocks noChangeShapeType="1"/>
              </p:cNvCxnSpPr>
              <p:nvPr/>
            </p:nvCxnSpPr>
            <p:spPr bwMode="auto">
              <a:xfrm rot="16200000" flipH="1">
                <a:off x="1676401" y="3200399"/>
                <a:ext cx="2133600" cy="1"/>
              </a:xfrm>
              <a:prstGeom prst="line">
                <a:avLst/>
              </a:prstGeom>
              <a:noFill/>
              <a:ln w="25400" algn="ctr">
                <a:solidFill>
                  <a:schemeClr val="tx1"/>
                </a:solidFill>
                <a:round/>
                <a:headEnd/>
                <a:tailEnd/>
              </a:ln>
            </p:spPr>
          </p:cxnSp>
          <p:cxnSp>
            <p:nvCxnSpPr>
              <p:cNvPr id="53261" name="Straight Connector 33"/>
              <p:cNvCxnSpPr>
                <a:cxnSpLocks noChangeShapeType="1"/>
              </p:cNvCxnSpPr>
              <p:nvPr/>
            </p:nvCxnSpPr>
            <p:spPr bwMode="auto">
              <a:xfrm>
                <a:off x="1234440" y="2138065"/>
                <a:ext cx="3108960" cy="0"/>
              </a:xfrm>
              <a:prstGeom prst="line">
                <a:avLst/>
              </a:prstGeom>
              <a:noFill/>
              <a:ln w="25400" algn="ctr">
                <a:solidFill>
                  <a:schemeClr val="tx1"/>
                </a:solidFill>
                <a:round/>
                <a:headEnd/>
                <a:tailEnd/>
              </a:ln>
            </p:spPr>
          </p:cxnSp>
          <p:sp>
            <p:nvSpPr>
              <p:cNvPr id="35" name="TextBox 34"/>
              <p:cNvSpPr txBox="1"/>
              <p:nvPr/>
            </p:nvSpPr>
            <p:spPr>
              <a:xfrm>
                <a:off x="4572000" y="1676400"/>
                <a:ext cx="3048000" cy="369837"/>
              </a:xfrm>
              <a:prstGeom prst="rect">
                <a:avLst/>
              </a:prstGeom>
              <a:noFill/>
            </p:spPr>
            <p:txBody>
              <a:bodyPr>
                <a:spAutoFit/>
              </a:bodyPr>
              <a:lstStyle/>
              <a:p>
                <a:pPr algn="ctr">
                  <a:defRPr/>
                </a:pPr>
                <a:r>
                  <a:rPr lang="en-US" sz="1800" b="1" dirty="0">
                    <a:solidFill>
                      <a:srgbClr val="000408"/>
                    </a:solidFill>
                    <a:latin typeface="+mn-lt"/>
                  </a:rPr>
                  <a:t>Income from Snoopy</a:t>
                </a:r>
              </a:p>
            </p:txBody>
          </p:sp>
          <p:cxnSp>
            <p:nvCxnSpPr>
              <p:cNvPr id="53263" name="Straight Connector 35"/>
              <p:cNvCxnSpPr>
                <a:cxnSpLocks noChangeShapeType="1"/>
              </p:cNvCxnSpPr>
              <p:nvPr/>
            </p:nvCxnSpPr>
            <p:spPr bwMode="auto">
              <a:xfrm rot="5400000">
                <a:off x="5105400" y="3200400"/>
                <a:ext cx="2133599" cy="0"/>
              </a:xfrm>
              <a:prstGeom prst="line">
                <a:avLst/>
              </a:prstGeom>
              <a:noFill/>
              <a:ln w="25400" algn="ctr">
                <a:solidFill>
                  <a:schemeClr val="tx1"/>
                </a:solidFill>
                <a:round/>
                <a:headEnd/>
                <a:tailEnd/>
              </a:ln>
            </p:spPr>
          </p:cxnSp>
          <p:cxnSp>
            <p:nvCxnSpPr>
              <p:cNvPr id="53264" name="Straight Connector 36"/>
              <p:cNvCxnSpPr>
                <a:cxnSpLocks noChangeShapeType="1"/>
              </p:cNvCxnSpPr>
              <p:nvPr/>
            </p:nvCxnSpPr>
            <p:spPr bwMode="auto">
              <a:xfrm>
                <a:off x="4572000" y="2142530"/>
                <a:ext cx="3108960" cy="0"/>
              </a:xfrm>
              <a:prstGeom prst="line">
                <a:avLst/>
              </a:prstGeom>
              <a:noFill/>
              <a:ln w="25400" algn="ctr">
                <a:solidFill>
                  <a:schemeClr val="tx1"/>
                </a:solidFill>
                <a:round/>
                <a:headEnd/>
                <a:tailEnd/>
              </a:ln>
            </p:spPr>
          </p:cxnSp>
          <p:cxnSp>
            <p:nvCxnSpPr>
              <p:cNvPr id="53265" name="Straight Connector 37"/>
              <p:cNvCxnSpPr>
                <a:cxnSpLocks noChangeShapeType="1"/>
              </p:cNvCxnSpPr>
              <p:nvPr/>
            </p:nvCxnSpPr>
            <p:spPr bwMode="auto">
              <a:xfrm>
                <a:off x="4572000" y="3124200"/>
                <a:ext cx="3108960" cy="0"/>
              </a:xfrm>
              <a:prstGeom prst="line">
                <a:avLst/>
              </a:prstGeom>
              <a:noFill/>
              <a:ln w="25400" algn="ctr">
                <a:solidFill>
                  <a:schemeClr val="tx1"/>
                </a:solidFill>
                <a:round/>
                <a:headEnd/>
                <a:tailEnd/>
              </a:ln>
            </p:spPr>
          </p:cxnSp>
          <p:sp>
            <p:nvSpPr>
              <p:cNvPr id="39" name="Text Box 14"/>
              <p:cNvSpPr txBox="1">
                <a:spLocks noChangeArrowheads="1"/>
              </p:cNvSpPr>
              <p:nvPr/>
            </p:nvSpPr>
            <p:spPr bwMode="auto">
              <a:xfrm>
                <a:off x="0" y="2214489"/>
                <a:ext cx="2819400" cy="2061879"/>
              </a:xfrm>
              <a:prstGeom prst="rect">
                <a:avLst/>
              </a:prstGeom>
              <a:noFill/>
              <a:ln w="12700">
                <a:noFill/>
                <a:miter lim="800000"/>
                <a:headEnd type="none" w="sm" len="sm"/>
                <a:tailEnd type="none" w="sm" len="sm"/>
              </a:ln>
              <a:effectLst/>
            </p:spPr>
            <p:txBody>
              <a:bodyPr>
                <a:spAutoFit/>
              </a:bodyPr>
              <a:lstStyle/>
              <a:p>
                <a:pPr lvl="1">
                  <a:tabLst>
                    <a:tab pos="1716088" algn="r"/>
                    <a:tab pos="2630488" algn="r"/>
                  </a:tabLst>
                  <a:defRPr/>
                </a:pPr>
                <a:r>
                  <a:rPr lang="en-US" sz="1600" dirty="0">
                    <a:latin typeface="+mn-lt"/>
                  </a:rPr>
                  <a:t>	Acquisition</a:t>
                </a:r>
                <a:r>
                  <a:rPr lang="en-US" sz="1600">
                    <a:latin typeface="+mn-lt"/>
                  </a:rPr>
                  <a:t>	320,250</a:t>
                </a:r>
                <a:endParaRPr lang="en-US" sz="1600" dirty="0">
                  <a:latin typeface="+mn-lt"/>
                </a:endParaRPr>
              </a:p>
              <a:p>
                <a:pPr>
                  <a:tabLst>
                    <a:tab pos="1716088" algn="r"/>
                    <a:tab pos="2630488" algn="r"/>
                  </a:tabLst>
                  <a:defRPr/>
                </a:pPr>
                <a:r>
                  <a:rPr lang="en-US" sz="1600" dirty="0">
                    <a:latin typeface="+mn-lt"/>
                  </a:rPr>
                  <a:t>	75% Net Income	45,000</a:t>
                </a:r>
              </a:p>
              <a:p>
                <a:pPr>
                  <a:tabLst>
                    <a:tab pos="1716088" algn="r"/>
                    <a:tab pos="2630488" algn="r"/>
                  </a:tabLst>
                  <a:defRPr/>
                </a:pPr>
                <a:endParaRPr lang="en-US" sz="1600" dirty="0">
                  <a:latin typeface="+mn-lt"/>
                </a:endParaRPr>
              </a:p>
              <a:p>
                <a:pPr>
                  <a:tabLst>
                    <a:tab pos="1716088" algn="r"/>
                    <a:tab pos="2630488" algn="r"/>
                  </a:tabLst>
                  <a:defRPr/>
                </a:pPr>
                <a:endParaRPr lang="en-US" sz="1600" dirty="0">
                  <a:latin typeface="+mn-lt"/>
                </a:endParaRPr>
              </a:p>
              <a:p>
                <a:pPr>
                  <a:tabLst>
                    <a:tab pos="1716088" algn="r"/>
                    <a:tab pos="2630488" algn="r"/>
                  </a:tabLst>
                  <a:defRPr/>
                </a:pPr>
                <a:r>
                  <a:rPr lang="en-US" sz="1600" dirty="0">
                    <a:latin typeface="+mn-lt"/>
                  </a:rPr>
                  <a:t>	Balance 12/31/X1	350,250</a:t>
                </a:r>
              </a:p>
              <a:p>
                <a:pPr>
                  <a:tabLst>
                    <a:tab pos="1716088" algn="r"/>
                    <a:tab pos="2630488" algn="r"/>
                  </a:tabLst>
                  <a:defRPr/>
                </a:pPr>
                <a:endParaRPr lang="en-US" sz="1600" dirty="0">
                  <a:latin typeface="+mn-lt"/>
                </a:endParaRPr>
              </a:p>
              <a:p>
                <a:pPr>
                  <a:tabLst>
                    <a:tab pos="1716088" algn="r"/>
                    <a:tab pos="2630488" algn="r"/>
                  </a:tabLst>
                  <a:defRPr/>
                </a:pPr>
                <a:endParaRPr lang="en-US" sz="1600" dirty="0">
                  <a:latin typeface="+mn-lt"/>
                </a:endParaRPr>
              </a:p>
              <a:p>
                <a:pPr>
                  <a:tabLst>
                    <a:tab pos="1716088" algn="r"/>
                    <a:tab pos="2630488" algn="r"/>
                  </a:tabLst>
                  <a:defRPr/>
                </a:pPr>
                <a:r>
                  <a:rPr lang="en-US" sz="1600" dirty="0">
                    <a:latin typeface="+mn-lt"/>
                  </a:rPr>
                  <a:t>		0</a:t>
                </a:r>
              </a:p>
            </p:txBody>
          </p:sp>
          <p:sp>
            <p:nvSpPr>
              <p:cNvPr id="41" name="Line 9"/>
              <p:cNvSpPr>
                <a:spLocks noChangeShapeType="1"/>
              </p:cNvSpPr>
              <p:nvPr/>
            </p:nvSpPr>
            <p:spPr bwMode="auto">
              <a:xfrm flipV="1">
                <a:off x="1235075" y="3124001"/>
                <a:ext cx="3108325" cy="0"/>
              </a:xfrm>
              <a:prstGeom prst="line">
                <a:avLst/>
              </a:prstGeom>
              <a:noFill/>
              <a:ln w="28575">
                <a:solidFill>
                  <a:schemeClr val="tx1"/>
                </a:solidFill>
                <a:round/>
                <a:headEnd type="none" w="sm" len="sm"/>
                <a:tailEnd type="none" w="sm" len="sm"/>
              </a:ln>
              <a:effectLst/>
            </p:spPr>
            <p:txBody>
              <a:bodyPr/>
              <a:lstStyle/>
              <a:p>
                <a:pPr algn="ctr">
                  <a:defRPr/>
                </a:pPr>
                <a:endParaRPr lang="en-US" sz="2400" dirty="0">
                  <a:latin typeface="+mn-lt"/>
                </a:endParaRPr>
              </a:p>
            </p:txBody>
          </p:sp>
          <p:cxnSp>
            <p:nvCxnSpPr>
              <p:cNvPr id="53268" name="Straight Connector 63"/>
              <p:cNvCxnSpPr>
                <a:cxnSpLocks noChangeShapeType="1"/>
              </p:cNvCxnSpPr>
              <p:nvPr/>
            </p:nvCxnSpPr>
            <p:spPr bwMode="auto">
              <a:xfrm>
                <a:off x="4792509" y="3810000"/>
                <a:ext cx="3108960" cy="0"/>
              </a:xfrm>
              <a:prstGeom prst="line">
                <a:avLst/>
              </a:prstGeom>
              <a:noFill/>
              <a:ln w="25400" algn="ctr">
                <a:solidFill>
                  <a:schemeClr val="tx1"/>
                </a:solidFill>
                <a:round/>
                <a:headEnd/>
                <a:tailEnd/>
              </a:ln>
            </p:spPr>
          </p:cxnSp>
          <p:sp>
            <p:nvSpPr>
              <p:cNvPr id="65" name="Line 9"/>
              <p:cNvSpPr>
                <a:spLocks noChangeShapeType="1"/>
              </p:cNvSpPr>
              <p:nvPr/>
            </p:nvSpPr>
            <p:spPr bwMode="auto">
              <a:xfrm flipV="1">
                <a:off x="1235075" y="3809707"/>
                <a:ext cx="3108325" cy="0"/>
              </a:xfrm>
              <a:prstGeom prst="line">
                <a:avLst/>
              </a:prstGeom>
              <a:noFill/>
              <a:ln w="28575">
                <a:solidFill>
                  <a:schemeClr val="tx1"/>
                </a:solidFill>
                <a:round/>
                <a:headEnd type="none" w="sm" len="sm"/>
                <a:tailEnd type="none" w="sm" len="sm"/>
              </a:ln>
              <a:effectLst/>
            </p:spPr>
            <p:txBody>
              <a:bodyPr/>
              <a:lstStyle/>
              <a:p>
                <a:pPr algn="ctr">
                  <a:defRPr/>
                </a:pPr>
                <a:endParaRPr lang="en-US" sz="2400" dirty="0">
                  <a:latin typeface="+mn-lt"/>
                </a:endParaRPr>
              </a:p>
            </p:txBody>
          </p:sp>
          <p:sp>
            <p:nvSpPr>
              <p:cNvPr id="66" name="Text Box 14"/>
              <p:cNvSpPr txBox="1">
                <a:spLocks noChangeArrowheads="1"/>
              </p:cNvSpPr>
              <p:nvPr/>
            </p:nvSpPr>
            <p:spPr bwMode="auto">
              <a:xfrm>
                <a:off x="2789238" y="3428759"/>
                <a:ext cx="3354387" cy="338092"/>
              </a:xfrm>
              <a:prstGeom prst="rect">
                <a:avLst/>
              </a:prstGeom>
              <a:solidFill>
                <a:srgbClr val="8DB4E3"/>
              </a:solidFill>
              <a:ln w="12700">
                <a:noFill/>
                <a:miter lim="800000"/>
                <a:headEnd type="none" w="sm" len="sm"/>
                <a:tailEnd type="none" w="sm" len="sm"/>
              </a:ln>
              <a:effectLst/>
            </p:spPr>
            <p:txBody>
              <a:bodyPr>
                <a:spAutoFit/>
              </a:bodyPr>
              <a:lstStyle/>
              <a:p>
                <a:pPr>
                  <a:tabLst>
                    <a:tab pos="1027113" algn="l"/>
                  </a:tabLst>
                  <a:defRPr/>
                </a:pPr>
                <a:r>
                  <a:rPr lang="en-US" sz="1600" dirty="0">
                    <a:latin typeface="+mn-lt"/>
                  </a:rPr>
                  <a:t> </a:t>
                </a:r>
                <a:endParaRPr lang="en-US" sz="1600" dirty="0">
                  <a:solidFill>
                    <a:srgbClr val="000408"/>
                  </a:solidFill>
                  <a:latin typeface="+mn-lt"/>
                </a:endParaRPr>
              </a:p>
            </p:txBody>
          </p:sp>
        </p:grpSp>
        <p:sp>
          <p:nvSpPr>
            <p:cNvPr id="43" name="Text Box 14"/>
            <p:cNvSpPr txBox="1">
              <a:spLocks noChangeArrowheads="1"/>
            </p:cNvSpPr>
            <p:nvPr/>
          </p:nvSpPr>
          <p:spPr bwMode="auto">
            <a:xfrm>
              <a:off x="2971800" y="2219250"/>
              <a:ext cx="3429000" cy="1569822"/>
            </a:xfrm>
            <a:prstGeom prst="rect">
              <a:avLst/>
            </a:prstGeom>
            <a:noFill/>
            <a:ln w="12700">
              <a:noFill/>
              <a:miter lim="800000"/>
              <a:headEnd type="none" w="sm" len="sm"/>
              <a:tailEnd type="none" w="sm" len="sm"/>
            </a:ln>
            <a:effectLst/>
          </p:spPr>
          <p:txBody>
            <a:bodyPr>
              <a:spAutoFit/>
            </a:bodyPr>
            <a:lstStyle/>
            <a:p>
              <a:pPr>
                <a:tabLst>
                  <a:tab pos="801688" algn="r"/>
                  <a:tab pos="2630488" algn="r"/>
                </a:tabLst>
                <a:defRPr/>
              </a:pPr>
              <a:r>
                <a:rPr lang="en-US" sz="1600" dirty="0">
                  <a:latin typeface="+mn-lt"/>
                </a:rPr>
                <a:t>	</a:t>
              </a:r>
            </a:p>
            <a:p>
              <a:pPr>
                <a:tabLst>
                  <a:tab pos="801688" algn="r"/>
                  <a:tab pos="2630488" algn="r"/>
                </a:tabLst>
                <a:defRPr/>
              </a:pPr>
              <a:endParaRPr lang="en-US" sz="1600" dirty="0">
                <a:latin typeface="+mn-lt"/>
              </a:endParaRPr>
            </a:p>
            <a:p>
              <a:pPr>
                <a:tabLst>
                  <a:tab pos="801688" algn="r"/>
                  <a:tab pos="974725" algn="l"/>
                </a:tabLst>
                <a:defRPr/>
              </a:pPr>
              <a:r>
                <a:rPr lang="en-US" sz="1600" dirty="0">
                  <a:latin typeface="+mn-lt"/>
                </a:rPr>
                <a:t>	15,000	75% Dividends</a:t>
              </a:r>
            </a:p>
            <a:p>
              <a:pPr>
                <a:tabLst>
                  <a:tab pos="801688" algn="r"/>
                  <a:tab pos="974725" algn="l"/>
                </a:tabLst>
                <a:defRPr/>
              </a:pPr>
              <a:endParaRPr lang="en-US" sz="1600" dirty="0">
                <a:latin typeface="+mn-lt"/>
              </a:endParaRPr>
            </a:p>
            <a:p>
              <a:pPr>
                <a:tabLst>
                  <a:tab pos="801688" algn="r"/>
                  <a:tab pos="974725" algn="l"/>
                </a:tabLst>
                <a:defRPr/>
              </a:pPr>
              <a:endParaRPr lang="en-US" sz="1600" dirty="0">
                <a:latin typeface="+mn-lt"/>
              </a:endParaRPr>
            </a:p>
            <a:p>
              <a:pPr>
                <a:tabLst>
                  <a:tab pos="801688" algn="r"/>
                  <a:tab pos="974725" algn="l"/>
                  <a:tab pos="3087688" algn="r"/>
                </a:tabLst>
                <a:defRPr/>
              </a:pPr>
              <a:r>
                <a:rPr lang="en-US" sz="1600" dirty="0">
                  <a:latin typeface="+mn-lt"/>
                </a:rPr>
                <a:t>	350,250	Basic	45,000</a:t>
              </a:r>
            </a:p>
          </p:txBody>
        </p:sp>
        <p:sp>
          <p:nvSpPr>
            <p:cNvPr id="49" name="Text Box 14"/>
            <p:cNvSpPr txBox="1">
              <a:spLocks noChangeArrowheads="1"/>
            </p:cNvSpPr>
            <p:nvPr/>
          </p:nvSpPr>
          <p:spPr bwMode="auto">
            <a:xfrm>
              <a:off x="6248400" y="2209727"/>
              <a:ext cx="2895600" cy="2061880"/>
            </a:xfrm>
            <a:prstGeom prst="rect">
              <a:avLst/>
            </a:prstGeom>
            <a:noFill/>
            <a:ln w="12700">
              <a:noFill/>
              <a:miter lim="800000"/>
              <a:headEnd type="none" w="sm" len="sm"/>
              <a:tailEnd type="none" w="sm" len="sm"/>
            </a:ln>
            <a:effectLst/>
          </p:spPr>
          <p:txBody>
            <a:bodyPr>
              <a:spAutoFit/>
            </a:bodyPr>
            <a:lstStyle/>
            <a:p>
              <a:pPr>
                <a:tabLst>
                  <a:tab pos="801688" algn="r"/>
                  <a:tab pos="2630488" algn="r"/>
                </a:tabLst>
                <a:defRPr/>
              </a:pPr>
              <a:r>
                <a:rPr lang="en-US" sz="1600" dirty="0">
                  <a:latin typeface="+mn-lt"/>
                </a:rPr>
                <a:t>	</a:t>
              </a:r>
            </a:p>
            <a:p>
              <a:pPr>
                <a:tabLst>
                  <a:tab pos="801688" algn="r"/>
                  <a:tab pos="974725" algn="l"/>
                </a:tabLst>
                <a:defRPr/>
              </a:pPr>
              <a:r>
                <a:rPr lang="en-US" sz="1600" dirty="0">
                  <a:latin typeface="+mn-lt"/>
                </a:rPr>
                <a:t>	45,000	75% Net Income</a:t>
              </a:r>
            </a:p>
            <a:p>
              <a:pPr>
                <a:tabLst>
                  <a:tab pos="801688" algn="r"/>
                  <a:tab pos="974725" algn="l"/>
                </a:tabLst>
                <a:defRPr/>
              </a:pPr>
              <a:endParaRPr lang="en-US" sz="1600" dirty="0">
                <a:latin typeface="+mn-lt"/>
              </a:endParaRPr>
            </a:p>
            <a:p>
              <a:pPr>
                <a:tabLst>
                  <a:tab pos="801688" algn="r"/>
                  <a:tab pos="974725" algn="l"/>
                </a:tabLst>
                <a:defRPr/>
              </a:pPr>
              <a:endParaRPr lang="en-US" sz="1600" dirty="0">
                <a:latin typeface="+mn-lt"/>
              </a:endParaRPr>
            </a:p>
            <a:p>
              <a:pPr>
                <a:tabLst>
                  <a:tab pos="801688" algn="r"/>
                  <a:tab pos="974725" algn="l"/>
                </a:tabLst>
                <a:defRPr/>
              </a:pPr>
              <a:r>
                <a:rPr lang="en-US" sz="1600" dirty="0">
                  <a:latin typeface="+mn-lt"/>
                </a:rPr>
                <a:t>	45,000 	Balance 12/31/X1</a:t>
              </a:r>
            </a:p>
            <a:p>
              <a:pPr>
                <a:tabLst>
                  <a:tab pos="801688" algn="r"/>
                  <a:tab pos="974725" algn="l"/>
                </a:tabLst>
                <a:defRPr/>
              </a:pPr>
              <a:endParaRPr lang="en-US" sz="1600" dirty="0">
                <a:latin typeface="+mn-lt"/>
              </a:endParaRPr>
            </a:p>
            <a:p>
              <a:pPr>
                <a:tabLst>
                  <a:tab pos="801688" algn="r"/>
                  <a:tab pos="974725" algn="l"/>
                </a:tabLst>
                <a:defRPr/>
              </a:pPr>
              <a:endParaRPr lang="en-US" sz="1600" dirty="0">
                <a:latin typeface="+mn-lt"/>
              </a:endParaRPr>
            </a:p>
            <a:p>
              <a:pPr>
                <a:tabLst>
                  <a:tab pos="801688" algn="r"/>
                  <a:tab pos="974725" algn="l"/>
                </a:tabLst>
                <a:defRPr/>
              </a:pPr>
              <a:r>
                <a:rPr lang="en-US" sz="1600" dirty="0">
                  <a:latin typeface="+mn-lt"/>
                </a:rPr>
                <a:t>	0</a:t>
              </a: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up)">
                                      <p:cBhvr>
                                        <p:cTn id="7" dur="5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wipe(left)">
                                      <p:cBhvr>
                                        <p:cTn id="12" dur="500"/>
                                        <p:tgtEl>
                                          <p:spTgt spid="7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5"/>
          <p:cNvSpPr>
            <a:spLocks noGrp="1" noChangeArrowheads="1"/>
          </p:cNvSpPr>
          <p:nvPr>
            <p:ph type="sldNum" sz="quarter" idx="10"/>
          </p:nvPr>
        </p:nvSpPr>
        <p:spPr>
          <a:noFill/>
        </p:spPr>
        <p:txBody>
          <a:bodyPr/>
          <a:lstStyle/>
          <a:p>
            <a:r>
              <a:rPr lang="en-US" altLang="zh-CN" smtClean="0">
                <a:ea typeface="宋体" pitchFamily="2" charset="-122"/>
              </a:rPr>
              <a:t>10-</a:t>
            </a:r>
            <a:fld id="{FB55CEE3-41ED-4E5A-BB98-4697F3DC9A4A}" type="slidenum">
              <a:rPr lang="en-US" altLang="zh-CN" smtClean="0">
                <a:ea typeface="宋体" pitchFamily="2" charset="-122"/>
              </a:rPr>
              <a:pPr/>
              <a:t>18</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3</a:t>
            </a:r>
            <a:endParaRPr lang="en-US" dirty="0">
              <a:solidFill>
                <a:schemeClr val="tx2">
                  <a:lumMod val="50000"/>
                </a:schemeClr>
              </a:solidFill>
            </a:endParaRPr>
          </a:p>
        </p:txBody>
      </p:sp>
      <p:sp>
        <p:nvSpPr>
          <p:cNvPr id="5" name="Title 5"/>
          <p:cNvSpPr txBox="1">
            <a:spLocks/>
          </p:cNvSpPr>
          <p:nvPr/>
        </p:nvSpPr>
        <p:spPr bwMode="auto">
          <a:xfrm>
            <a:off x="1676400" y="2057400"/>
            <a:ext cx="58674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Make calculations and journal entries related to income taxes in the consolidated financial statements.</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5"/>
          <p:cNvSpPr>
            <a:spLocks noGrp="1" noChangeArrowheads="1"/>
          </p:cNvSpPr>
          <p:nvPr>
            <p:ph type="sldNum" sz="quarter" idx="10"/>
          </p:nvPr>
        </p:nvSpPr>
        <p:spPr>
          <a:noFill/>
        </p:spPr>
        <p:txBody>
          <a:bodyPr/>
          <a:lstStyle/>
          <a:p>
            <a:r>
              <a:rPr lang="en-US" altLang="zh-CN" smtClean="0">
                <a:ea typeface="宋体" pitchFamily="2" charset="-122"/>
              </a:rPr>
              <a:t>10-</a:t>
            </a:r>
            <a:fld id="{B9CD7D75-F096-45E5-9A7E-9466EB6EFA1A}" type="slidenum">
              <a:rPr lang="en-US" altLang="zh-CN" smtClean="0">
                <a:ea typeface="宋体" pitchFamily="2" charset="-122"/>
              </a:rPr>
              <a:pPr/>
              <a:t>19</a:t>
            </a:fld>
            <a:endParaRPr lang="en-US" altLang="zh-CN" smtClean="0">
              <a:ea typeface="宋体" pitchFamily="2" charset="-122"/>
            </a:endParaRPr>
          </a:p>
        </p:txBody>
      </p:sp>
      <p:sp>
        <p:nvSpPr>
          <p:cNvPr id="17410"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Consolidation Income Tax Issues</a:t>
            </a:r>
          </a:p>
        </p:txBody>
      </p:sp>
      <p:sp>
        <p:nvSpPr>
          <p:cNvPr id="17411" name="Rectangle 3"/>
          <p:cNvSpPr>
            <a:spLocks noGrp="1" noChangeArrowheads="1"/>
          </p:cNvSpPr>
          <p:nvPr>
            <p:ph idx="1"/>
          </p:nvPr>
        </p:nvSpPr>
        <p:spPr/>
        <p:txBody>
          <a:bodyPr/>
          <a:lstStyle/>
          <a:p>
            <a:pPr marL="457200" indent="-457200" eaLnBrk="1" hangingPunct="1"/>
            <a:r>
              <a:rPr lang="en-GB" smtClean="0"/>
              <a:t>A parent company and its subsidiaries may file a consolidated income tax return, or they may choose to file separate returns</a:t>
            </a:r>
          </a:p>
          <a:p>
            <a:pPr lvl="1" eaLnBrk="1" hangingPunct="1"/>
            <a:r>
              <a:rPr lang="en-GB" smtClean="0"/>
              <a:t>For a subsidiary to be eligible to be included in a consolidated tax return, at least 75 percent of its stock must be held by the parent company or another company included in the consolidated return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wipe(left)">
                                      <p:cBhvr>
                                        <p:cTn id="7" dur="500"/>
                                        <p:tgtEl>
                                          <p:spTgt spid="174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5"/>
          <p:cNvSpPr>
            <a:spLocks noGrp="1" noChangeArrowheads="1"/>
          </p:cNvSpPr>
          <p:nvPr>
            <p:ph type="sldNum" sz="quarter" idx="10"/>
          </p:nvPr>
        </p:nvSpPr>
        <p:spPr>
          <a:noFill/>
        </p:spPr>
        <p:txBody>
          <a:bodyPr/>
          <a:lstStyle/>
          <a:p>
            <a:r>
              <a:rPr lang="en-US" altLang="zh-CN" smtClean="0">
                <a:ea typeface="宋体" pitchFamily="2" charset="-122"/>
              </a:rPr>
              <a:t>10-</a:t>
            </a:r>
            <a:fld id="{D3B62D53-A791-4CC1-A585-BD5D6BB52D8F}" type="slidenum">
              <a:rPr lang="en-US" altLang="zh-CN" smtClean="0">
                <a:ea typeface="宋体" pitchFamily="2" charset="-122"/>
              </a:rPr>
              <a:pPr/>
              <a:t>2</a:t>
            </a:fld>
            <a:endParaRPr lang="en-US" altLang="zh-CN" smtClean="0">
              <a:ea typeface="宋体" pitchFamily="2" charset="-122"/>
            </a:endParaRPr>
          </a:p>
        </p:txBody>
      </p:sp>
      <p:sp>
        <p:nvSpPr>
          <p:cNvPr id="409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General Overview</a:t>
            </a:r>
          </a:p>
        </p:txBody>
      </p:sp>
      <p:sp>
        <p:nvSpPr>
          <p:cNvPr id="4099" name="Rectangle 3"/>
          <p:cNvSpPr>
            <a:spLocks noGrp="1" noChangeArrowheads="1"/>
          </p:cNvSpPr>
          <p:nvPr>
            <p:ph idx="1"/>
          </p:nvPr>
        </p:nvSpPr>
        <p:spPr/>
        <p:txBody>
          <a:bodyPr/>
          <a:lstStyle/>
          <a:p>
            <a:pPr eaLnBrk="1" hangingPunct="1"/>
            <a:r>
              <a:rPr lang="en-GB" smtClean="0"/>
              <a:t>This chapter discusses the following general financial reporting topics as they relate to consolidated financial statements:</a:t>
            </a:r>
          </a:p>
          <a:p>
            <a:pPr lvl="1" eaLnBrk="1" hangingPunct="1">
              <a:buSzPct val="100000"/>
              <a:buFontTx/>
              <a:buAutoNum type="arabicPeriod"/>
            </a:pPr>
            <a:r>
              <a:rPr lang="en-GB" smtClean="0"/>
              <a:t>The consolidated statement of cash flows</a:t>
            </a:r>
          </a:p>
          <a:p>
            <a:pPr lvl="1" eaLnBrk="1" hangingPunct="1">
              <a:buSzPct val="100000"/>
              <a:buFontTx/>
              <a:buAutoNum type="arabicPeriod"/>
            </a:pPr>
            <a:r>
              <a:rPr lang="en-GB" smtClean="0"/>
              <a:t>Consolidation following an interim acquisition</a:t>
            </a:r>
          </a:p>
          <a:p>
            <a:pPr lvl="1" eaLnBrk="1" hangingPunct="1">
              <a:buSzPct val="100000"/>
              <a:buFontTx/>
              <a:buAutoNum type="arabicPeriod"/>
            </a:pPr>
            <a:r>
              <a:rPr lang="en-GB" smtClean="0"/>
              <a:t>Consolidation tax considerations</a:t>
            </a:r>
          </a:p>
          <a:p>
            <a:pPr lvl="1" eaLnBrk="1" hangingPunct="1">
              <a:buSzPct val="100000"/>
              <a:buFontTx/>
              <a:buAutoNum type="arabicPeriod"/>
            </a:pPr>
            <a:r>
              <a:rPr lang="en-GB" smtClean="0"/>
              <a:t>Consolidated earnings per share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wipe(left)">
                                      <p:cBhvr>
                                        <p:cTn id="7" dur="5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wipe(left)">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wipe(left)">
                                      <p:cBhvr>
                                        <p:cTn id="17" dur="500"/>
                                        <p:tgtEl>
                                          <p:spTgt spid="40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wipe(left)">
                                      <p:cBhvr>
                                        <p:cTn id="22"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5"/>
          <p:cNvSpPr>
            <a:spLocks noGrp="1" noChangeArrowheads="1"/>
          </p:cNvSpPr>
          <p:nvPr>
            <p:ph type="sldNum" sz="quarter" idx="10"/>
          </p:nvPr>
        </p:nvSpPr>
        <p:spPr>
          <a:noFill/>
        </p:spPr>
        <p:txBody>
          <a:bodyPr/>
          <a:lstStyle/>
          <a:p>
            <a:r>
              <a:rPr lang="en-US" altLang="zh-CN" smtClean="0">
                <a:ea typeface="宋体" pitchFamily="2" charset="-122"/>
              </a:rPr>
              <a:t>10-</a:t>
            </a:r>
            <a:fld id="{2C27B4B0-9D81-4DD6-9521-2C190EBB9CFB}" type="slidenum">
              <a:rPr lang="en-US" altLang="zh-CN" smtClean="0">
                <a:ea typeface="宋体" pitchFamily="2" charset="-122"/>
              </a:rPr>
              <a:pPr/>
              <a:t>20</a:t>
            </a:fld>
            <a:endParaRPr lang="en-US" altLang="zh-CN" smtClean="0">
              <a:ea typeface="宋体" pitchFamily="2" charset="-122"/>
            </a:endParaRPr>
          </a:p>
        </p:txBody>
      </p:sp>
      <p:sp>
        <p:nvSpPr>
          <p:cNvPr id="18434"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Consolidation Income Tax Issues</a:t>
            </a:r>
          </a:p>
        </p:txBody>
      </p:sp>
      <p:sp>
        <p:nvSpPr>
          <p:cNvPr id="18435" name="Rectangle 3"/>
          <p:cNvSpPr>
            <a:spLocks noGrp="1" noChangeArrowheads="1"/>
          </p:cNvSpPr>
          <p:nvPr>
            <p:ph idx="1"/>
          </p:nvPr>
        </p:nvSpPr>
        <p:spPr/>
        <p:txBody>
          <a:bodyPr/>
          <a:lstStyle/>
          <a:p>
            <a:pPr marL="457200" indent="-457200" eaLnBrk="1" hangingPunct="1">
              <a:defRPr/>
            </a:pPr>
            <a:r>
              <a:rPr lang="en-GB" dirty="0" smtClean="0"/>
              <a:t>Filing a consolidated return: advantages</a:t>
            </a:r>
          </a:p>
          <a:p>
            <a:pPr lvl="1" eaLnBrk="1" hangingPunct="1">
              <a:defRPr/>
            </a:pPr>
            <a:r>
              <a:rPr lang="en-GB" dirty="0" smtClean="0"/>
              <a:t>The losses of one company may be offset against the profits of another </a:t>
            </a:r>
          </a:p>
          <a:p>
            <a:pPr lvl="1" eaLnBrk="1" hangingPunct="1">
              <a:defRPr/>
            </a:pPr>
            <a:r>
              <a:rPr lang="en-GB" dirty="0" smtClean="0"/>
              <a:t>Dividends and other transfers between the affiliated companies are not taxed</a:t>
            </a:r>
          </a:p>
          <a:p>
            <a:pPr lvl="1" eaLnBrk="1" hangingPunct="1">
              <a:defRPr/>
            </a:pPr>
            <a:r>
              <a:rPr lang="en-GB" dirty="0" smtClean="0"/>
              <a:t>May make it possible to avoid limits on the use of certain items such as foreign tax credits and charitable contributions</a:t>
            </a:r>
          </a:p>
          <a:p>
            <a:pPr marL="971550" lvl="1" indent="-514350" eaLnBrk="1" hangingPunct="1">
              <a:defRPr/>
            </a:pPr>
            <a:endParaRPr lang="en-GB"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Effect transition="in" filter="wipe(left)">
                                      <p:cBhvr>
                                        <p:cTn id="7" dur="500"/>
                                        <p:tgtEl>
                                          <p:spTgt spid="184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wipe(left)">
                                      <p:cBhvr>
                                        <p:cTn id="12" dur="500"/>
                                        <p:tgtEl>
                                          <p:spTgt spid="184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8435">
                                            <p:txEl>
                                              <p:pRg st="3" end="3"/>
                                            </p:txEl>
                                          </p:spTgt>
                                        </p:tgtEl>
                                        <p:attrNameLst>
                                          <p:attrName>style.visibility</p:attrName>
                                        </p:attrNameLst>
                                      </p:cBhvr>
                                      <p:to>
                                        <p:strVal val="visible"/>
                                      </p:to>
                                    </p:set>
                                    <p:animEffect transition="in" filter="wipe(left)">
                                      <p:cBhvr>
                                        <p:cTn id="17"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5"/>
          <p:cNvSpPr>
            <a:spLocks noGrp="1" noChangeArrowheads="1"/>
          </p:cNvSpPr>
          <p:nvPr>
            <p:ph type="sldNum" sz="quarter" idx="10"/>
          </p:nvPr>
        </p:nvSpPr>
        <p:spPr>
          <a:noFill/>
        </p:spPr>
        <p:txBody>
          <a:bodyPr/>
          <a:lstStyle/>
          <a:p>
            <a:r>
              <a:rPr lang="en-US" altLang="zh-CN" smtClean="0">
                <a:ea typeface="宋体" pitchFamily="2" charset="-122"/>
              </a:rPr>
              <a:t>10-</a:t>
            </a:r>
            <a:fld id="{B7FE2442-9CA0-4894-B453-FC7E94B691A9}" type="slidenum">
              <a:rPr lang="en-US" altLang="zh-CN" smtClean="0">
                <a:ea typeface="宋体" pitchFamily="2" charset="-122"/>
              </a:rPr>
              <a:pPr/>
              <a:t>21</a:t>
            </a:fld>
            <a:endParaRPr lang="en-US" altLang="zh-CN" smtClean="0">
              <a:ea typeface="宋体" pitchFamily="2" charset="-122"/>
            </a:endParaRPr>
          </a:p>
        </p:txBody>
      </p:sp>
      <p:sp>
        <p:nvSpPr>
          <p:cNvPr id="1945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Consolidation Income Tax Issues</a:t>
            </a:r>
          </a:p>
        </p:txBody>
      </p:sp>
      <p:sp>
        <p:nvSpPr>
          <p:cNvPr id="19459" name="Rectangle 3"/>
          <p:cNvSpPr>
            <a:spLocks noGrp="1" noChangeArrowheads="1"/>
          </p:cNvSpPr>
          <p:nvPr>
            <p:ph idx="1"/>
          </p:nvPr>
        </p:nvSpPr>
        <p:spPr/>
        <p:txBody>
          <a:bodyPr/>
          <a:lstStyle/>
          <a:p>
            <a:pPr marL="457200" indent="-457200" eaLnBrk="1" hangingPunct="1"/>
            <a:r>
              <a:rPr lang="en-GB" smtClean="0"/>
              <a:t>Filing a consolidated return: limitations</a:t>
            </a:r>
          </a:p>
          <a:p>
            <a:pPr lvl="1" eaLnBrk="1" hangingPunct="1"/>
            <a:r>
              <a:rPr lang="en-GB" smtClean="0"/>
              <a:t>Once an election is made to include a subsidiary in the consolidated return, the company cannot file separate tax returns in the future unless it receives IRS approval </a:t>
            </a:r>
          </a:p>
          <a:p>
            <a:pPr lvl="1" eaLnBrk="1" hangingPunct="1"/>
            <a:r>
              <a:rPr lang="en-GB" smtClean="0"/>
              <a:t>The subsidiary’s tax year also must be brought into conformity with the parent’s tax year</a:t>
            </a:r>
          </a:p>
          <a:p>
            <a:pPr lvl="1" eaLnBrk="1" hangingPunct="1"/>
            <a:r>
              <a:rPr lang="en-GB" smtClean="0"/>
              <a:t>Can become quite difficult when numerous companies are involved and complex ownership arrangements exist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Effect transition="in" filter="wipe(left)">
                                      <p:cBhvr>
                                        <p:cTn id="7" dur="500"/>
                                        <p:tgtEl>
                                          <p:spTgt spid="1945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wipe(left)">
                                      <p:cBhvr>
                                        <p:cTn id="12" dur="500"/>
                                        <p:tgtEl>
                                          <p:spTgt spid="194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animEffect transition="in" filter="wipe(left)">
                                      <p:cBhvr>
                                        <p:cTn id="17"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5"/>
          <p:cNvSpPr>
            <a:spLocks noGrp="1" noChangeArrowheads="1"/>
          </p:cNvSpPr>
          <p:nvPr>
            <p:ph type="sldNum" sz="quarter" idx="10"/>
          </p:nvPr>
        </p:nvSpPr>
        <p:spPr>
          <a:noFill/>
        </p:spPr>
        <p:txBody>
          <a:bodyPr/>
          <a:lstStyle/>
          <a:p>
            <a:r>
              <a:rPr lang="en-US" altLang="zh-CN" smtClean="0">
                <a:ea typeface="宋体" pitchFamily="2" charset="-122"/>
              </a:rPr>
              <a:t>10-</a:t>
            </a:r>
            <a:fld id="{EA49153A-8F9A-4C21-A2EC-3C4A2F25BDAD}" type="slidenum">
              <a:rPr lang="en-US" altLang="zh-CN" smtClean="0">
                <a:ea typeface="宋体" pitchFamily="2" charset="-122"/>
              </a:rPr>
              <a:pPr/>
              <a:t>22</a:t>
            </a:fld>
            <a:endParaRPr lang="en-US" altLang="zh-CN" smtClean="0">
              <a:ea typeface="宋体" pitchFamily="2" charset="-122"/>
            </a:endParaRPr>
          </a:p>
        </p:txBody>
      </p:sp>
      <p:sp>
        <p:nvSpPr>
          <p:cNvPr id="20482"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Consolidation Income Tax Issues</a:t>
            </a:r>
          </a:p>
        </p:txBody>
      </p:sp>
      <p:sp>
        <p:nvSpPr>
          <p:cNvPr id="20483" name="Rectangle 3"/>
          <p:cNvSpPr>
            <a:spLocks noGrp="1" noChangeArrowheads="1"/>
          </p:cNvSpPr>
          <p:nvPr>
            <p:ph idx="1"/>
          </p:nvPr>
        </p:nvSpPr>
        <p:spPr/>
        <p:txBody>
          <a:bodyPr/>
          <a:lstStyle/>
          <a:p>
            <a:pPr marL="457200" indent="-457200" eaLnBrk="1" hangingPunct="1"/>
            <a:r>
              <a:rPr lang="en-GB" smtClean="0"/>
              <a:t>Allocation of tax expense when a consolidated return is filed</a:t>
            </a:r>
          </a:p>
          <a:p>
            <a:pPr lvl="1" eaLnBrk="1" hangingPunct="1"/>
            <a:r>
              <a:rPr lang="en-GB" smtClean="0"/>
              <a:t>Portrays the companies included in the return as if they actually were a single legal entity</a:t>
            </a:r>
          </a:p>
          <a:p>
            <a:pPr lvl="1" eaLnBrk="1" hangingPunct="1"/>
            <a:r>
              <a:rPr lang="en-GB" smtClean="0"/>
              <a:t>All intercorporate transfers of goods and services and intercompany dividends are eliminated and a single income tax figure is assessed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Effect transition="in" filter="wipe(left)">
                                      <p:cBhvr>
                                        <p:cTn id="7" dur="500"/>
                                        <p:tgtEl>
                                          <p:spTgt spid="2048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animEffect transition="in" filter="wipe(left)">
                                      <p:cBhvr>
                                        <p:cTn id="12"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5"/>
          <p:cNvSpPr>
            <a:spLocks noGrp="1" noChangeArrowheads="1"/>
          </p:cNvSpPr>
          <p:nvPr>
            <p:ph type="sldNum" sz="quarter" idx="10"/>
          </p:nvPr>
        </p:nvSpPr>
        <p:spPr>
          <a:noFill/>
        </p:spPr>
        <p:txBody>
          <a:bodyPr/>
          <a:lstStyle/>
          <a:p>
            <a:r>
              <a:rPr lang="en-US" altLang="zh-CN" smtClean="0">
                <a:ea typeface="宋体" pitchFamily="2" charset="-122"/>
              </a:rPr>
              <a:t>10-</a:t>
            </a:r>
            <a:fld id="{3A8F27FE-8B7B-464F-94E5-78788154F135}" type="slidenum">
              <a:rPr lang="en-US" altLang="zh-CN" smtClean="0">
                <a:ea typeface="宋体" pitchFamily="2" charset="-122"/>
              </a:rPr>
              <a:pPr/>
              <a:t>23</a:t>
            </a:fld>
            <a:endParaRPr lang="en-US" altLang="zh-CN" smtClean="0">
              <a:ea typeface="宋体" pitchFamily="2" charset="-122"/>
            </a:endParaRPr>
          </a:p>
        </p:txBody>
      </p:sp>
      <p:sp>
        <p:nvSpPr>
          <p:cNvPr id="2150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Consolidation Income Tax Issues</a:t>
            </a:r>
          </a:p>
        </p:txBody>
      </p:sp>
      <p:sp>
        <p:nvSpPr>
          <p:cNvPr id="21507" name="Rectangle 3"/>
          <p:cNvSpPr>
            <a:spLocks noGrp="1" noChangeArrowheads="1"/>
          </p:cNvSpPr>
          <p:nvPr>
            <p:ph idx="1"/>
          </p:nvPr>
        </p:nvSpPr>
        <p:spPr/>
        <p:txBody>
          <a:bodyPr/>
          <a:lstStyle/>
          <a:p>
            <a:pPr eaLnBrk="1" hangingPunct="1">
              <a:defRPr/>
            </a:pPr>
            <a:r>
              <a:rPr lang="en-GB" dirty="0" smtClean="0"/>
              <a:t>Allocation of tax expense when a consolidated return is filed</a:t>
            </a:r>
          </a:p>
          <a:p>
            <a:pPr lvl="1" eaLnBrk="1" hangingPunct="1">
              <a:defRPr/>
            </a:pPr>
            <a:r>
              <a:rPr lang="en-GB" dirty="0" smtClean="0"/>
              <a:t>Because only a single income tax amount is determined, income tax expense must be assigned to the individual companies</a:t>
            </a:r>
          </a:p>
          <a:p>
            <a:pPr marL="971550" lvl="1" indent="-514350" eaLnBrk="1" hangingPunct="1">
              <a:defRPr/>
            </a:pPr>
            <a:r>
              <a:rPr lang="en-GB" dirty="0" smtClean="0"/>
              <a:t>The method of tax allocation can affect the amounts reported in the income statements of both the separate companies and the consolidated entity</a:t>
            </a:r>
          </a:p>
          <a:p>
            <a:pPr marL="971550" lvl="1" indent="-514350" eaLnBrk="1" hangingPunct="1">
              <a:defRPr/>
            </a:pPr>
            <a:endParaRPr lang="en-GB"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wipe(left)">
                                      <p:cBhvr>
                                        <p:cTn id="7" dur="500"/>
                                        <p:tgtEl>
                                          <p:spTgt spid="2150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animEffect transition="in" filter="wipe(left)">
                                      <p:cBhvr>
                                        <p:cTn id="12"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5"/>
          <p:cNvSpPr>
            <a:spLocks noGrp="1" noChangeArrowheads="1"/>
          </p:cNvSpPr>
          <p:nvPr>
            <p:ph type="sldNum" sz="quarter" idx="10"/>
          </p:nvPr>
        </p:nvSpPr>
        <p:spPr>
          <a:noFill/>
        </p:spPr>
        <p:txBody>
          <a:bodyPr/>
          <a:lstStyle/>
          <a:p>
            <a:r>
              <a:rPr lang="en-US" altLang="zh-CN" smtClean="0">
                <a:ea typeface="宋体" pitchFamily="2" charset="-122"/>
              </a:rPr>
              <a:t>10-</a:t>
            </a:r>
            <a:fld id="{1C887232-02F9-4B05-870E-DEA53332CC9B}" type="slidenum">
              <a:rPr lang="en-US" altLang="zh-CN" smtClean="0">
                <a:ea typeface="宋体" pitchFamily="2" charset="-122"/>
              </a:rPr>
              <a:pPr/>
              <a:t>24</a:t>
            </a:fld>
            <a:endParaRPr lang="en-US" altLang="zh-CN" smtClean="0">
              <a:ea typeface="宋体" pitchFamily="2" charset="-122"/>
            </a:endParaRPr>
          </a:p>
        </p:txBody>
      </p:sp>
      <p:sp>
        <p:nvSpPr>
          <p:cNvPr id="22530"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Consolidation Income Tax Issues</a:t>
            </a:r>
          </a:p>
        </p:txBody>
      </p:sp>
      <p:sp>
        <p:nvSpPr>
          <p:cNvPr id="22531" name="Rectangle 3"/>
          <p:cNvSpPr>
            <a:spLocks noGrp="1" noChangeArrowheads="1"/>
          </p:cNvSpPr>
          <p:nvPr>
            <p:ph idx="1"/>
          </p:nvPr>
        </p:nvSpPr>
        <p:spPr/>
        <p:txBody>
          <a:bodyPr/>
          <a:lstStyle/>
          <a:p>
            <a:pPr marL="457200" indent="-452438" eaLnBrk="1" hangingPunct="1"/>
            <a:r>
              <a:rPr lang="en-GB" smtClean="0"/>
              <a:t>Allocation of tax expense when a consolidated return is filed</a:t>
            </a:r>
          </a:p>
          <a:p>
            <a:pPr lvl="1" eaLnBrk="1" hangingPunct="1"/>
            <a:r>
              <a:rPr lang="en-GB" smtClean="0"/>
              <a:t>When a subsidiary is less than 100 percent owned, tax expense assigned to the subsidiary reduces proportionately the income assigned to the parent and the noncontrolling interest</a:t>
            </a:r>
          </a:p>
          <a:p>
            <a:pPr lvl="1" eaLnBrk="1" hangingPunct="1"/>
            <a:r>
              <a:rPr lang="en-GB" smtClean="0"/>
              <a:t>The more tax expense assigned to the subsidiary, the less is assigned to the parent; the income attributed to the controlling interest then becomes greater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Effect transition="in" filter="wipe(left)">
                                      <p:cBhvr>
                                        <p:cTn id="7" dur="500"/>
                                        <p:tgtEl>
                                          <p:spTgt spid="2253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2531">
                                            <p:txEl>
                                              <p:pRg st="2" end="2"/>
                                            </p:txEl>
                                          </p:spTgt>
                                        </p:tgtEl>
                                        <p:attrNameLst>
                                          <p:attrName>style.visibility</p:attrName>
                                        </p:attrNameLst>
                                      </p:cBhvr>
                                      <p:to>
                                        <p:strVal val="visible"/>
                                      </p:to>
                                    </p:set>
                                    <p:animEffect transition="in" filter="wipe(left)">
                                      <p:cBhvr>
                                        <p:cTn id="12"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5"/>
          <p:cNvSpPr>
            <a:spLocks noGrp="1" noChangeArrowheads="1"/>
          </p:cNvSpPr>
          <p:nvPr>
            <p:ph type="sldNum" sz="quarter" idx="10"/>
          </p:nvPr>
        </p:nvSpPr>
        <p:spPr>
          <a:noFill/>
        </p:spPr>
        <p:txBody>
          <a:bodyPr/>
          <a:lstStyle/>
          <a:p>
            <a:r>
              <a:rPr lang="en-US" altLang="zh-CN" smtClean="0">
                <a:ea typeface="宋体" pitchFamily="2" charset="-122"/>
              </a:rPr>
              <a:t>10-</a:t>
            </a:r>
            <a:fld id="{F35DC340-36E9-48E1-9FD5-371DFB70A487}" type="slidenum">
              <a:rPr lang="en-US" altLang="zh-CN" smtClean="0">
                <a:ea typeface="宋体" pitchFamily="2" charset="-122"/>
              </a:rPr>
              <a:pPr/>
              <a:t>25</a:t>
            </a:fld>
            <a:endParaRPr lang="en-US" altLang="zh-CN" smtClean="0">
              <a:ea typeface="宋体" pitchFamily="2" charset="-122"/>
            </a:endParaRPr>
          </a:p>
        </p:txBody>
      </p:sp>
      <p:sp>
        <p:nvSpPr>
          <p:cNvPr id="25602"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Consolidation Income Tax Issues</a:t>
            </a:r>
          </a:p>
        </p:txBody>
      </p:sp>
      <p:sp>
        <p:nvSpPr>
          <p:cNvPr id="25603" name="Rectangle 3"/>
          <p:cNvSpPr>
            <a:spLocks noGrp="1" noChangeArrowheads="1"/>
          </p:cNvSpPr>
          <p:nvPr>
            <p:ph idx="1"/>
          </p:nvPr>
        </p:nvSpPr>
        <p:spPr/>
        <p:txBody>
          <a:bodyPr/>
          <a:lstStyle/>
          <a:p>
            <a:pPr marL="457200" indent="-457200" eaLnBrk="1" hangingPunct="1"/>
            <a:r>
              <a:rPr lang="en-GB" smtClean="0"/>
              <a:t>Unrealized profits when a consolidated return is filed</a:t>
            </a:r>
          </a:p>
          <a:p>
            <a:pPr lvl="1" eaLnBrk="1" hangingPunct="1"/>
            <a:r>
              <a:rPr lang="en-GB" smtClean="0"/>
              <a:t>Intercompany transfers are eliminated in computing both consolidated net income and taxable income </a:t>
            </a:r>
          </a:p>
          <a:p>
            <a:pPr lvl="1" eaLnBrk="1" hangingPunct="1"/>
            <a:r>
              <a:rPr lang="en-GB" smtClean="0"/>
              <a:t>Because profits are taxed in the same period they are recognized for financial reporting purposes, no temporary differences arise, and no additional tax accruals are needed in preparing the consolidated financial statements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animEffect transition="in" filter="wipe(left)">
                                      <p:cBhvr>
                                        <p:cTn id="7" dur="500"/>
                                        <p:tgtEl>
                                          <p:spTgt spid="2560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5603">
                                            <p:txEl>
                                              <p:pRg st="2" end="2"/>
                                            </p:txEl>
                                          </p:spTgt>
                                        </p:tgtEl>
                                        <p:attrNameLst>
                                          <p:attrName>style.visibility</p:attrName>
                                        </p:attrNameLst>
                                      </p:cBhvr>
                                      <p:to>
                                        <p:strVal val="visible"/>
                                      </p:to>
                                    </p:set>
                                    <p:animEffect transition="in" filter="wipe(left)">
                                      <p:cBhvr>
                                        <p:cTn id="12" dur="5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5"/>
          <p:cNvSpPr>
            <a:spLocks noGrp="1" noChangeArrowheads="1"/>
          </p:cNvSpPr>
          <p:nvPr>
            <p:ph type="sldNum" sz="quarter" idx="10"/>
          </p:nvPr>
        </p:nvSpPr>
        <p:spPr>
          <a:noFill/>
        </p:spPr>
        <p:txBody>
          <a:bodyPr/>
          <a:lstStyle/>
          <a:p>
            <a:r>
              <a:rPr lang="en-US" altLang="zh-CN" smtClean="0">
                <a:ea typeface="宋体" pitchFamily="2" charset="-122"/>
              </a:rPr>
              <a:t>10-</a:t>
            </a:r>
            <a:fld id="{19AC66B6-BF34-4A2E-8034-769475D6063C}" type="slidenum">
              <a:rPr lang="en-US" altLang="zh-CN" smtClean="0">
                <a:ea typeface="宋体" pitchFamily="2" charset="-122"/>
              </a:rPr>
              <a:pPr/>
              <a:t>26</a:t>
            </a:fld>
            <a:endParaRPr lang="en-US" altLang="zh-CN" smtClean="0">
              <a:ea typeface="宋体" pitchFamily="2" charset="-122"/>
            </a:endParaRPr>
          </a:p>
        </p:txBody>
      </p:sp>
      <p:sp>
        <p:nvSpPr>
          <p:cNvPr id="2662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Consolidation Income Tax Issues</a:t>
            </a:r>
          </a:p>
        </p:txBody>
      </p:sp>
      <p:sp>
        <p:nvSpPr>
          <p:cNvPr id="26627" name="Rectangle 3"/>
          <p:cNvSpPr>
            <a:spLocks noGrp="1" noChangeArrowheads="1"/>
          </p:cNvSpPr>
          <p:nvPr>
            <p:ph idx="1"/>
          </p:nvPr>
        </p:nvSpPr>
        <p:spPr/>
        <p:txBody>
          <a:bodyPr/>
          <a:lstStyle/>
          <a:p>
            <a:pPr marL="457200" indent="-457200" eaLnBrk="1" hangingPunct="1"/>
            <a:r>
              <a:rPr lang="en-GB" smtClean="0"/>
              <a:t>Unrealized profits when separate returns are filed</a:t>
            </a:r>
          </a:p>
          <a:p>
            <a:pPr lvl="1" eaLnBrk="1" hangingPunct="1"/>
            <a:r>
              <a:rPr lang="en-GB" smtClean="0"/>
              <a:t>The companies are taxed individually on the profits from intercompany sales</a:t>
            </a:r>
          </a:p>
          <a:p>
            <a:pPr lvl="1" eaLnBrk="1" hangingPunct="1"/>
            <a:r>
              <a:rPr lang="en-GB" smtClean="0"/>
              <a:t>No consideration is given to whether the intercompany profits are realized from a consolidated viewpoint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Effect transition="in" filter="wipe(left)">
                                      <p:cBhvr>
                                        <p:cTn id="7" dur="500"/>
                                        <p:tgtEl>
                                          <p:spTgt spid="266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6627">
                                            <p:txEl>
                                              <p:pRg st="2" end="2"/>
                                            </p:txEl>
                                          </p:spTgt>
                                        </p:tgtEl>
                                        <p:attrNameLst>
                                          <p:attrName>style.visibility</p:attrName>
                                        </p:attrNameLst>
                                      </p:cBhvr>
                                      <p:to>
                                        <p:strVal val="visible"/>
                                      </p:to>
                                    </p:set>
                                    <p:animEffect transition="in" filter="wipe(left)">
                                      <p:cBhvr>
                                        <p:cTn id="12"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5"/>
          <p:cNvSpPr>
            <a:spLocks noGrp="1" noChangeArrowheads="1"/>
          </p:cNvSpPr>
          <p:nvPr>
            <p:ph type="sldNum" sz="quarter" idx="10"/>
          </p:nvPr>
        </p:nvSpPr>
        <p:spPr>
          <a:noFill/>
        </p:spPr>
        <p:txBody>
          <a:bodyPr/>
          <a:lstStyle/>
          <a:p>
            <a:r>
              <a:rPr lang="en-US" altLang="zh-CN" smtClean="0">
                <a:ea typeface="宋体" pitchFamily="2" charset="-122"/>
              </a:rPr>
              <a:t>10-</a:t>
            </a:r>
            <a:fld id="{91951FDD-2E05-442B-A417-553EA85C9C1A}" type="slidenum">
              <a:rPr lang="en-US" altLang="zh-CN" smtClean="0">
                <a:ea typeface="宋体" pitchFamily="2" charset="-122"/>
              </a:rPr>
              <a:pPr/>
              <a:t>27</a:t>
            </a:fld>
            <a:endParaRPr lang="en-US" altLang="zh-CN" smtClean="0">
              <a:ea typeface="宋体" pitchFamily="2" charset="-122"/>
            </a:endParaRPr>
          </a:p>
        </p:txBody>
      </p:sp>
      <p:sp>
        <p:nvSpPr>
          <p:cNvPr id="27650"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Consolidation Income Tax Issues</a:t>
            </a:r>
          </a:p>
        </p:txBody>
      </p:sp>
      <p:sp>
        <p:nvSpPr>
          <p:cNvPr id="27651" name="Rectangle 3"/>
          <p:cNvSpPr>
            <a:spLocks noGrp="1" noChangeArrowheads="1"/>
          </p:cNvSpPr>
          <p:nvPr>
            <p:ph idx="1"/>
          </p:nvPr>
        </p:nvSpPr>
        <p:spPr/>
        <p:txBody>
          <a:bodyPr/>
          <a:lstStyle/>
          <a:p>
            <a:pPr marL="457200" indent="-457200" eaLnBrk="1" hangingPunct="1"/>
            <a:r>
              <a:rPr lang="en-GB" smtClean="0"/>
              <a:t>Unrealized profits when separate returns are filed</a:t>
            </a:r>
          </a:p>
          <a:p>
            <a:pPr lvl="1" eaLnBrk="1" hangingPunct="1"/>
            <a:r>
              <a:rPr lang="en-GB" smtClean="0"/>
              <a:t>The tax expense on the unrealized intercompany profit must be eliminated when the unrealized intercompany profit is eliminated in preparing consolidated financial statements</a:t>
            </a:r>
          </a:p>
          <a:p>
            <a:pPr lvl="1" eaLnBrk="1" hangingPunct="1"/>
            <a:r>
              <a:rPr lang="en-GB" smtClean="0"/>
              <a:t>This difference in timing of the tax expense recognition results in the recording of deferred income taxes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wipe(left)">
                                      <p:cBhvr>
                                        <p:cTn id="7" dur="500"/>
                                        <p:tgtEl>
                                          <p:spTgt spid="276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7651">
                                            <p:txEl>
                                              <p:pRg st="2" end="2"/>
                                            </p:txEl>
                                          </p:spTgt>
                                        </p:tgtEl>
                                        <p:attrNameLst>
                                          <p:attrName>style.visibility</p:attrName>
                                        </p:attrNameLst>
                                      </p:cBhvr>
                                      <p:to>
                                        <p:strVal val="visible"/>
                                      </p:to>
                                    </p:set>
                                    <p:animEffect transition="in" filter="wipe(left)">
                                      <p:cBhvr>
                                        <p:cTn id="12" dur="500"/>
                                        <p:tgtEl>
                                          <p:spTgt spid="27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5"/>
          <p:cNvSpPr>
            <a:spLocks noGrp="1" noChangeArrowheads="1"/>
          </p:cNvSpPr>
          <p:nvPr>
            <p:ph type="sldNum" sz="quarter" idx="10"/>
          </p:nvPr>
        </p:nvSpPr>
        <p:spPr>
          <a:noFill/>
        </p:spPr>
        <p:txBody>
          <a:bodyPr/>
          <a:lstStyle/>
          <a:p>
            <a:r>
              <a:rPr lang="en-US" altLang="zh-CN" smtClean="0">
                <a:ea typeface="宋体" pitchFamily="2" charset="-122"/>
              </a:rPr>
              <a:t>10-</a:t>
            </a:r>
            <a:fld id="{B6B5142B-1365-4FEE-AAC5-66A43C431BEE}" type="slidenum">
              <a:rPr lang="en-US" altLang="zh-CN" smtClean="0">
                <a:ea typeface="宋体" pitchFamily="2" charset="-122"/>
              </a:rPr>
              <a:pPr/>
              <a:t>28</a:t>
            </a:fld>
            <a:endParaRPr lang="en-US" altLang="zh-CN" smtClean="0">
              <a:ea typeface="宋体" pitchFamily="2" charset="-122"/>
            </a:endParaRPr>
          </a:p>
        </p:txBody>
      </p:sp>
      <p:sp>
        <p:nvSpPr>
          <p:cNvPr id="23554"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Consolidation Income Tax Issues</a:t>
            </a:r>
          </a:p>
        </p:txBody>
      </p:sp>
      <p:sp>
        <p:nvSpPr>
          <p:cNvPr id="75779" name="Rectangle 3"/>
          <p:cNvSpPr>
            <a:spLocks noGrp="1" noChangeArrowheads="1"/>
          </p:cNvSpPr>
          <p:nvPr>
            <p:ph idx="1"/>
          </p:nvPr>
        </p:nvSpPr>
        <p:spPr>
          <a:xfrm>
            <a:off x="457200" y="1066800"/>
            <a:ext cx="8534400" cy="1905000"/>
          </a:xfrm>
        </p:spPr>
        <p:txBody>
          <a:bodyPr/>
          <a:lstStyle/>
          <a:p>
            <a:pPr eaLnBrk="1" hangingPunct="1">
              <a:buFontTx/>
              <a:buNone/>
            </a:pPr>
            <a:r>
              <a:rPr lang="en-US" smtClean="0"/>
              <a:t> </a:t>
            </a:r>
          </a:p>
        </p:txBody>
      </p:sp>
      <p:sp>
        <p:nvSpPr>
          <p:cNvPr id="7" name="Rectangle 3"/>
          <p:cNvSpPr txBox="1">
            <a:spLocks noChangeArrowheads="1"/>
          </p:cNvSpPr>
          <p:nvPr/>
        </p:nvSpPr>
        <p:spPr bwMode="auto">
          <a:xfrm>
            <a:off x="762000" y="1219200"/>
            <a:ext cx="8001000" cy="5257800"/>
          </a:xfrm>
          <a:prstGeom prst="rect">
            <a:avLst/>
          </a:prstGeom>
          <a:solidFill>
            <a:schemeClr val="bg1">
              <a:lumMod val="85000"/>
            </a:schemeClr>
          </a:solidFill>
          <a:ln w="9525">
            <a:noFill/>
            <a:miter lim="800000"/>
            <a:headEnd/>
            <a:tailEnd/>
          </a:ln>
          <a:effectLst/>
        </p:spPr>
        <p:txBody>
          <a:bodyPr/>
          <a:lstStyle/>
          <a:p>
            <a:pPr>
              <a:defRPr/>
            </a:pPr>
            <a:r>
              <a:rPr lang="en-GB" sz="2800" dirty="0">
                <a:latin typeface="+mn-lt"/>
              </a:rPr>
              <a:t>Assume that Peanut acquired 75% of </a:t>
            </a:r>
            <a:r>
              <a:rPr lang="en-GB" sz="2800" dirty="0" err="1">
                <a:latin typeface="+mn-lt"/>
              </a:rPr>
              <a:t>Snoopy’s</a:t>
            </a:r>
            <a:r>
              <a:rPr lang="en-GB" sz="2800" dirty="0">
                <a:latin typeface="+mn-lt"/>
              </a:rPr>
              <a:t> common stock. Peanut acquired the stock when the book value of </a:t>
            </a:r>
            <a:r>
              <a:rPr lang="en-GB" sz="2800" dirty="0" err="1">
                <a:latin typeface="+mn-lt"/>
              </a:rPr>
              <a:t>Snoopy’s</a:t>
            </a:r>
            <a:r>
              <a:rPr lang="en-GB" sz="2800" dirty="0">
                <a:latin typeface="+mn-lt"/>
              </a:rPr>
              <a:t> common stock was $250,000 and retained earnings were $150,000. During the year, Snoopy reports net income of $60,000 and declares $20,000 of dividends. In addition, during 20X1 Snoopy sold inventory costing $75,000 to Peanut for $100,000. $60,000 of this inventory was resold by year end. Assume the two companies elect to file a consolidated tax return for 20X1. Both Peanut and Snoopy are subject to a 40% tax rate.</a:t>
            </a:r>
          </a:p>
          <a:p>
            <a:pPr>
              <a:defRPr/>
            </a:pPr>
            <a:endParaRPr lang="en-US" sz="2800" i="1" dirty="0">
              <a:latin typeface="+mn-lt"/>
            </a:endParaRP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5"/>
          <p:cNvSpPr>
            <a:spLocks noGrp="1" noChangeArrowheads="1"/>
          </p:cNvSpPr>
          <p:nvPr>
            <p:ph type="sldNum" sz="quarter" idx="10"/>
          </p:nvPr>
        </p:nvSpPr>
        <p:spPr>
          <a:noFill/>
        </p:spPr>
        <p:txBody>
          <a:bodyPr/>
          <a:lstStyle/>
          <a:p>
            <a:r>
              <a:rPr lang="en-US" altLang="zh-CN" smtClean="0">
                <a:ea typeface="宋体" pitchFamily="2" charset="-122"/>
              </a:rPr>
              <a:t>10-</a:t>
            </a:r>
            <a:fld id="{8B9E0EB5-35E8-4636-8D73-178D698F68C9}" type="slidenum">
              <a:rPr lang="en-US" altLang="zh-CN" smtClean="0">
                <a:ea typeface="宋体" pitchFamily="2" charset="-122"/>
              </a:rPr>
              <a:pPr/>
              <a:t>29</a:t>
            </a:fld>
            <a:endParaRPr lang="en-US" altLang="zh-CN" smtClean="0">
              <a:ea typeface="宋体" pitchFamily="2" charset="-122"/>
            </a:endParaRPr>
          </a:p>
        </p:txBody>
      </p:sp>
      <p:graphicFrame>
        <p:nvGraphicFramePr>
          <p:cNvPr id="4" name="Table 3"/>
          <p:cNvGraphicFramePr>
            <a:graphicFrameLocks noGrp="1"/>
          </p:cNvGraphicFramePr>
          <p:nvPr/>
        </p:nvGraphicFramePr>
        <p:xfrm>
          <a:off x="1127125" y="1676400"/>
          <a:ext cx="6797675" cy="1555750"/>
        </p:xfrm>
        <a:graphic>
          <a:graphicData uri="http://schemas.openxmlformats.org/drawingml/2006/table">
            <a:tbl>
              <a:tblPr>
                <a:tableStyleId>{5C22544A-7EE6-4342-B048-85BDC9FD1C3A}</a:tableStyleId>
              </a:tblPr>
              <a:tblGrid>
                <a:gridCol w="1692166"/>
                <a:gridCol w="1219200"/>
                <a:gridCol w="533400"/>
                <a:gridCol w="1143000"/>
                <a:gridCol w="304800"/>
                <a:gridCol w="1905000"/>
              </a:tblGrid>
              <a:tr h="419654">
                <a:tc>
                  <a:txBody>
                    <a:bodyPr/>
                    <a:lstStyle/>
                    <a:p>
                      <a:pPr algn="ctr" fontAlgn="b"/>
                      <a:endParaRPr lang="en-US" sz="1800" b="1" i="0" u="none" strike="noStrike" dirty="0">
                        <a:solidFill>
                          <a:srgbClr val="000000"/>
                        </a:solidFill>
                        <a:effectLst/>
                        <a:latin typeface="Arial"/>
                      </a:endParaRPr>
                    </a:p>
                  </a:txBody>
                  <a:tcPr marL="9525" marR="9525" marT="9525" marB="0" anchor="b">
                    <a:noFill/>
                  </a:tcPr>
                </a:tc>
                <a:tc>
                  <a:txBody>
                    <a:bodyPr/>
                    <a:lstStyle/>
                    <a:p>
                      <a:pPr algn="ctr" fontAlgn="b"/>
                      <a:r>
                        <a:rPr lang="en-US" sz="1800" u="sng" strike="noStrike" dirty="0">
                          <a:effectLst/>
                        </a:rPr>
                        <a:t>Total</a:t>
                      </a:r>
                      <a:endParaRPr lang="en-US" sz="1800" b="0" i="0" u="sng" strike="noStrike" dirty="0">
                        <a:solidFill>
                          <a:srgbClr val="000000"/>
                        </a:solidFill>
                        <a:effectLst/>
                        <a:latin typeface="Arial"/>
                      </a:endParaRPr>
                    </a:p>
                  </a:txBody>
                  <a:tcPr marL="9525" marR="9525" marT="9525" marB="0" anchor="b">
                    <a:noFill/>
                  </a:tcPr>
                </a:tc>
                <a:tc>
                  <a:txBody>
                    <a:bodyPr/>
                    <a:lstStyle/>
                    <a:p>
                      <a:pPr algn="ctr" fontAlgn="b"/>
                      <a:r>
                        <a:rPr lang="en-US" sz="1800" u="none" strike="noStrike">
                          <a:effectLst/>
                        </a:rPr>
                        <a:t>=</a:t>
                      </a:r>
                      <a:endParaRPr lang="en-US" sz="1800" b="0" i="0" u="none" strike="noStrike">
                        <a:solidFill>
                          <a:srgbClr val="000000"/>
                        </a:solidFill>
                        <a:effectLst/>
                        <a:latin typeface="Arial"/>
                      </a:endParaRPr>
                    </a:p>
                  </a:txBody>
                  <a:tcPr marL="9525" marR="9525" marT="9525" marB="0" anchor="b">
                    <a:noFill/>
                  </a:tcPr>
                </a:tc>
                <a:tc>
                  <a:txBody>
                    <a:bodyPr/>
                    <a:lstStyle/>
                    <a:p>
                      <a:pPr algn="ctr" fontAlgn="b"/>
                      <a:r>
                        <a:rPr lang="en-US" sz="1800" u="sng" strike="noStrike" dirty="0">
                          <a:effectLst/>
                        </a:rPr>
                        <a:t>Re-sold</a:t>
                      </a:r>
                      <a:endParaRPr lang="en-US" sz="1800" b="0" i="0" u="sng" strike="noStrike" dirty="0">
                        <a:solidFill>
                          <a:srgbClr val="000000"/>
                        </a:solidFill>
                        <a:effectLst/>
                        <a:latin typeface="Arial"/>
                      </a:endParaRPr>
                    </a:p>
                  </a:txBody>
                  <a:tcPr marL="9525" marR="9525" marT="9525" marB="0" anchor="b">
                    <a:noFill/>
                  </a:tcPr>
                </a:tc>
                <a:tc>
                  <a:txBody>
                    <a:bodyPr/>
                    <a:lstStyle/>
                    <a:p>
                      <a:pPr algn="ctr" fontAlgn="b"/>
                      <a:r>
                        <a:rPr lang="en-US" sz="1800" u="none" strike="noStrike">
                          <a:effectLst/>
                        </a:rPr>
                        <a:t>+</a:t>
                      </a:r>
                      <a:endParaRPr lang="en-US" sz="1800" b="0" i="0" u="none" strike="noStrike">
                        <a:solidFill>
                          <a:srgbClr val="000000"/>
                        </a:solidFill>
                        <a:effectLst/>
                        <a:latin typeface="Arial"/>
                      </a:endParaRPr>
                    </a:p>
                  </a:txBody>
                  <a:tcPr marL="9525" marR="9525" marT="9525" marB="0" anchor="b">
                    <a:noFill/>
                  </a:tcPr>
                </a:tc>
                <a:tc>
                  <a:txBody>
                    <a:bodyPr/>
                    <a:lstStyle/>
                    <a:p>
                      <a:pPr algn="ctr" fontAlgn="b"/>
                      <a:r>
                        <a:rPr lang="en-US" sz="1800" u="sng" strike="noStrike" dirty="0">
                          <a:effectLst/>
                        </a:rPr>
                        <a:t>Ending Inventory</a:t>
                      </a:r>
                      <a:endParaRPr lang="en-US" sz="1800" b="0" i="0" u="sng" strike="noStrike" dirty="0">
                        <a:solidFill>
                          <a:srgbClr val="000000"/>
                        </a:solidFill>
                        <a:effectLst/>
                        <a:latin typeface="Arial"/>
                      </a:endParaRPr>
                    </a:p>
                  </a:txBody>
                  <a:tcPr marL="9525" marR="9525" marT="9525" marB="0" anchor="b">
                    <a:noFill/>
                  </a:tcPr>
                </a:tc>
              </a:tr>
              <a:tr h="256796">
                <a:tc>
                  <a:txBody>
                    <a:bodyPr/>
                    <a:lstStyle/>
                    <a:p>
                      <a:pPr algn="l" fontAlgn="b"/>
                      <a:r>
                        <a:rPr lang="en-US" sz="1800" u="none" strike="noStrike">
                          <a:effectLst/>
                        </a:rPr>
                        <a:t>Sales</a:t>
                      </a:r>
                      <a:endParaRPr lang="en-US" sz="1800" b="0" i="0" u="none" strike="noStrike">
                        <a:solidFill>
                          <a:srgbClr val="000000"/>
                        </a:solidFill>
                        <a:effectLst/>
                        <a:latin typeface="Arial"/>
                      </a:endParaRPr>
                    </a:p>
                  </a:txBody>
                  <a:tcPr marL="9525" marR="9525" marT="9525" marB="0" anchor="b">
                    <a:noFill/>
                  </a:tcPr>
                </a:tc>
                <a:tc>
                  <a:txBody>
                    <a:bodyPr/>
                    <a:lstStyle/>
                    <a:p>
                      <a:pPr algn="r" fontAlgn="b"/>
                      <a:r>
                        <a:rPr lang="en-US" sz="1800" u="none" strike="noStrike" dirty="0">
                          <a:effectLst/>
                        </a:rPr>
                        <a:t>100,000 </a:t>
                      </a:r>
                      <a:endParaRPr lang="en-US" sz="1800" b="0" i="0" u="none" strike="noStrike" dirty="0">
                        <a:solidFill>
                          <a:srgbClr val="000000"/>
                        </a:solidFill>
                        <a:effectLst/>
                        <a:latin typeface="Arial"/>
                      </a:endParaRPr>
                    </a:p>
                  </a:txBody>
                  <a:tcPr marL="9525" marR="9525" marT="9525" marB="0" anchor="b">
                    <a:noFill/>
                  </a:tcPr>
                </a:tc>
                <a:tc>
                  <a:txBody>
                    <a:bodyPr/>
                    <a:lstStyle/>
                    <a:p>
                      <a:pPr algn="l" fontAlgn="b"/>
                      <a:endParaRPr lang="en-US" sz="1800" b="0" i="0" u="none" strike="noStrike">
                        <a:solidFill>
                          <a:srgbClr val="000000"/>
                        </a:solidFill>
                        <a:effectLst/>
                        <a:latin typeface="Arial"/>
                      </a:endParaRPr>
                    </a:p>
                  </a:txBody>
                  <a:tcPr marL="9525" marR="9525" marT="9525" marB="0" anchor="b">
                    <a:noFill/>
                  </a:tcPr>
                </a:tc>
                <a:tc>
                  <a:txBody>
                    <a:bodyPr/>
                    <a:lstStyle/>
                    <a:p>
                      <a:pPr algn="ctr" fontAlgn="b"/>
                      <a:r>
                        <a:rPr lang="en-US" sz="1800" u="none" strike="noStrike" dirty="0">
                          <a:effectLst/>
                        </a:rPr>
                        <a:t>60,000 </a:t>
                      </a:r>
                      <a:endParaRPr lang="en-US" sz="1800" b="0" i="0" u="none" strike="noStrike" dirty="0">
                        <a:solidFill>
                          <a:srgbClr val="000000"/>
                        </a:solidFill>
                        <a:effectLst/>
                        <a:latin typeface="Arial"/>
                      </a:endParaRPr>
                    </a:p>
                  </a:txBody>
                  <a:tcPr marL="9525" marR="9525" marT="9525" marB="0" anchor="b">
                    <a:noFill/>
                  </a:tcPr>
                </a:tc>
                <a:tc>
                  <a:txBody>
                    <a:bodyPr/>
                    <a:lstStyle/>
                    <a:p>
                      <a:pPr algn="l" fontAlgn="b"/>
                      <a:endParaRPr lang="en-US" sz="1800" b="0" i="0" u="none" strike="noStrike">
                        <a:solidFill>
                          <a:srgbClr val="000000"/>
                        </a:solidFill>
                        <a:effectLst/>
                        <a:latin typeface="Arial"/>
                      </a:endParaRPr>
                    </a:p>
                  </a:txBody>
                  <a:tcPr marL="9525" marR="9525" marT="9525" marB="0" anchor="b">
                    <a:noFill/>
                  </a:tcPr>
                </a:tc>
                <a:tc>
                  <a:txBody>
                    <a:bodyPr/>
                    <a:lstStyle/>
                    <a:p>
                      <a:pPr algn="ctr" fontAlgn="b"/>
                      <a:r>
                        <a:rPr lang="en-US" sz="1800" u="none" strike="noStrike" dirty="0">
                          <a:effectLst/>
                        </a:rPr>
                        <a:t>40,000 </a:t>
                      </a:r>
                      <a:endParaRPr lang="en-US" sz="1800" b="0" i="0" u="none" strike="noStrike" dirty="0">
                        <a:solidFill>
                          <a:srgbClr val="000000"/>
                        </a:solidFill>
                        <a:effectLst/>
                        <a:latin typeface="Arial"/>
                      </a:endParaRPr>
                    </a:p>
                  </a:txBody>
                  <a:tcPr marL="9525" marR="9525" marT="9525" marB="0" anchor="b">
                    <a:noFill/>
                  </a:tcPr>
                </a:tc>
              </a:tr>
              <a:tr h="256796">
                <a:tc>
                  <a:txBody>
                    <a:bodyPr/>
                    <a:lstStyle/>
                    <a:p>
                      <a:pPr algn="l" fontAlgn="b"/>
                      <a:r>
                        <a:rPr lang="en-US" sz="1800" u="none" strike="noStrike">
                          <a:effectLst/>
                        </a:rPr>
                        <a:t>COGS</a:t>
                      </a:r>
                      <a:endParaRPr lang="en-US" sz="1800" b="0" i="0" u="none" strike="noStrike">
                        <a:solidFill>
                          <a:srgbClr val="000000"/>
                        </a:solidFill>
                        <a:effectLst/>
                        <a:latin typeface="Arial"/>
                      </a:endParaRPr>
                    </a:p>
                  </a:txBody>
                  <a:tcPr marL="9525" marR="9525" marT="9525" marB="0" anchor="b">
                    <a:noFill/>
                  </a:tcPr>
                </a:tc>
                <a:tc>
                  <a:txBody>
                    <a:bodyPr/>
                    <a:lstStyle/>
                    <a:p>
                      <a:pPr algn="r" fontAlgn="b"/>
                      <a:r>
                        <a:rPr lang="en-US" sz="1800" u="sng" strike="noStrike" dirty="0" smtClean="0">
                          <a:effectLst/>
                        </a:rPr>
                        <a:t>  75,000</a:t>
                      </a:r>
                      <a:r>
                        <a:rPr lang="en-US" sz="1800" u="none" strike="noStrike" dirty="0" smtClean="0">
                          <a:effectLst/>
                        </a:rPr>
                        <a:t> </a:t>
                      </a:r>
                      <a:endParaRPr lang="en-US" sz="1800" b="0" i="0" u="none" strike="noStrike" dirty="0">
                        <a:solidFill>
                          <a:srgbClr val="000000"/>
                        </a:solidFill>
                        <a:effectLst/>
                        <a:latin typeface="Arial"/>
                      </a:endParaRPr>
                    </a:p>
                  </a:txBody>
                  <a:tcPr marL="9525" marR="9525" marT="9525" marB="0" anchor="b">
                    <a:noFill/>
                  </a:tcPr>
                </a:tc>
                <a:tc>
                  <a:txBody>
                    <a:bodyPr/>
                    <a:lstStyle/>
                    <a:p>
                      <a:pPr algn="l" fontAlgn="b"/>
                      <a:endParaRPr lang="en-US" sz="1800" b="0" i="0" u="none" strike="noStrike" dirty="0">
                        <a:solidFill>
                          <a:srgbClr val="000000"/>
                        </a:solidFill>
                        <a:effectLst/>
                        <a:latin typeface="Arial"/>
                      </a:endParaRPr>
                    </a:p>
                  </a:txBody>
                  <a:tcPr marL="9525" marR="9525" marT="9525" marB="0" anchor="b">
                    <a:noFill/>
                  </a:tcPr>
                </a:tc>
                <a:tc>
                  <a:txBody>
                    <a:bodyPr/>
                    <a:lstStyle/>
                    <a:p>
                      <a:pPr algn="ctr" fontAlgn="b"/>
                      <a:r>
                        <a:rPr lang="en-US" sz="1800" u="sng" strike="noStrike" dirty="0">
                          <a:effectLst/>
                        </a:rPr>
                        <a:t>36,000</a:t>
                      </a:r>
                      <a:r>
                        <a:rPr lang="en-US" sz="1800" u="none" strike="noStrike" dirty="0">
                          <a:effectLst/>
                        </a:rPr>
                        <a:t> </a:t>
                      </a:r>
                      <a:endParaRPr lang="en-US" sz="1800" b="0" i="0" u="none" strike="noStrike" dirty="0">
                        <a:solidFill>
                          <a:srgbClr val="000000"/>
                        </a:solidFill>
                        <a:effectLst/>
                        <a:latin typeface="Arial"/>
                      </a:endParaRPr>
                    </a:p>
                  </a:txBody>
                  <a:tcPr marL="9525" marR="9525" marT="9525" marB="0" anchor="b">
                    <a:noFill/>
                  </a:tcPr>
                </a:tc>
                <a:tc>
                  <a:txBody>
                    <a:bodyPr/>
                    <a:lstStyle/>
                    <a:p>
                      <a:pPr algn="l" fontAlgn="b"/>
                      <a:endParaRPr lang="en-US" sz="1800" b="0" i="0" u="none" strike="noStrike">
                        <a:solidFill>
                          <a:srgbClr val="000000"/>
                        </a:solidFill>
                        <a:effectLst/>
                        <a:latin typeface="Arial"/>
                      </a:endParaRPr>
                    </a:p>
                  </a:txBody>
                  <a:tcPr marL="9525" marR="9525" marT="9525" marB="0" anchor="b">
                    <a:noFill/>
                  </a:tcPr>
                </a:tc>
                <a:tc>
                  <a:txBody>
                    <a:bodyPr/>
                    <a:lstStyle/>
                    <a:p>
                      <a:pPr algn="ctr" fontAlgn="b"/>
                      <a:r>
                        <a:rPr lang="en-US" sz="1800" u="sng" strike="noStrike" dirty="0">
                          <a:effectLst/>
                        </a:rPr>
                        <a:t>30,000</a:t>
                      </a:r>
                      <a:r>
                        <a:rPr lang="en-US" sz="1800" u="none" strike="noStrike" dirty="0">
                          <a:effectLst/>
                        </a:rPr>
                        <a:t> </a:t>
                      </a:r>
                      <a:endParaRPr lang="en-US" sz="1800" b="0" i="0" u="none" strike="noStrike" dirty="0">
                        <a:solidFill>
                          <a:srgbClr val="000000"/>
                        </a:solidFill>
                        <a:effectLst/>
                        <a:latin typeface="Arial"/>
                      </a:endParaRPr>
                    </a:p>
                  </a:txBody>
                  <a:tcPr marL="9525" marR="9525" marT="9525" marB="0" anchor="b">
                    <a:noFill/>
                  </a:tcPr>
                </a:tc>
              </a:tr>
              <a:tr h="256796">
                <a:tc>
                  <a:txBody>
                    <a:bodyPr/>
                    <a:lstStyle/>
                    <a:p>
                      <a:pPr algn="l" fontAlgn="b"/>
                      <a:r>
                        <a:rPr lang="en-US" sz="1800" u="none" strike="noStrike">
                          <a:effectLst/>
                        </a:rPr>
                        <a:t>Gross Profit</a:t>
                      </a:r>
                      <a:endParaRPr lang="en-US" sz="1800" b="1" i="0" u="none" strike="noStrike">
                        <a:solidFill>
                          <a:srgbClr val="000000"/>
                        </a:solidFill>
                        <a:effectLst/>
                        <a:latin typeface="Arial"/>
                      </a:endParaRPr>
                    </a:p>
                  </a:txBody>
                  <a:tcPr marL="9525" marR="9525" marT="9525" marB="0" anchor="b">
                    <a:noFill/>
                  </a:tcPr>
                </a:tc>
                <a:tc>
                  <a:txBody>
                    <a:bodyPr/>
                    <a:lstStyle/>
                    <a:p>
                      <a:pPr algn="r" fontAlgn="b"/>
                      <a:r>
                        <a:rPr lang="en-US" sz="1800" u="none" strike="noStrike" dirty="0">
                          <a:effectLst/>
                        </a:rPr>
                        <a:t>25,000</a:t>
                      </a:r>
                      <a:r>
                        <a:rPr lang="en-US" sz="1800" u="none" strike="noStrike" dirty="0" smtClean="0">
                          <a:effectLst/>
                        </a:rPr>
                        <a:t> </a:t>
                      </a:r>
                      <a:endParaRPr lang="en-US" sz="1800" b="1" i="0" u="none" strike="noStrike" dirty="0">
                        <a:solidFill>
                          <a:srgbClr val="000000"/>
                        </a:solidFill>
                        <a:effectLst/>
                        <a:latin typeface="Arial"/>
                      </a:endParaRPr>
                    </a:p>
                  </a:txBody>
                  <a:tcPr marL="9525" marR="9525" marT="9525" marB="0" anchor="b">
                    <a:noFill/>
                  </a:tcPr>
                </a:tc>
                <a:tc>
                  <a:txBody>
                    <a:bodyPr/>
                    <a:lstStyle/>
                    <a:p>
                      <a:pPr algn="l" fontAlgn="b"/>
                      <a:endParaRPr lang="en-US" sz="1800" b="1" i="0" u="none" strike="noStrike">
                        <a:solidFill>
                          <a:srgbClr val="000000"/>
                        </a:solidFill>
                        <a:effectLst/>
                        <a:latin typeface="Arial"/>
                      </a:endParaRPr>
                    </a:p>
                  </a:txBody>
                  <a:tcPr marL="9525" marR="9525" marT="9525" marB="0" anchor="b">
                    <a:noFill/>
                  </a:tcPr>
                </a:tc>
                <a:tc>
                  <a:txBody>
                    <a:bodyPr/>
                    <a:lstStyle/>
                    <a:p>
                      <a:pPr algn="ctr" fontAlgn="b"/>
                      <a:r>
                        <a:rPr lang="en-US" sz="1800" u="none" strike="noStrike" dirty="0">
                          <a:effectLst/>
                        </a:rPr>
                        <a:t>15,000 </a:t>
                      </a:r>
                      <a:endParaRPr lang="en-US" sz="1800" b="1" i="0" u="none" strike="noStrike" dirty="0">
                        <a:solidFill>
                          <a:srgbClr val="000000"/>
                        </a:solidFill>
                        <a:effectLst/>
                        <a:latin typeface="Arial"/>
                      </a:endParaRPr>
                    </a:p>
                  </a:txBody>
                  <a:tcPr marL="9525" marR="9525" marT="9525" marB="0" anchor="b">
                    <a:noFill/>
                  </a:tcPr>
                </a:tc>
                <a:tc>
                  <a:txBody>
                    <a:bodyPr/>
                    <a:lstStyle/>
                    <a:p>
                      <a:pPr algn="l" fontAlgn="b"/>
                      <a:endParaRPr lang="en-US" sz="1800" b="1" i="0" u="none" strike="noStrike">
                        <a:solidFill>
                          <a:srgbClr val="000000"/>
                        </a:solidFill>
                        <a:effectLst/>
                        <a:latin typeface="Arial"/>
                      </a:endParaRPr>
                    </a:p>
                  </a:txBody>
                  <a:tcPr marL="9525" marR="9525" marT="9525" marB="0" anchor="b">
                    <a:noFill/>
                  </a:tcPr>
                </a:tc>
                <a:tc>
                  <a:txBody>
                    <a:bodyPr/>
                    <a:lstStyle/>
                    <a:p>
                      <a:pPr algn="ctr" fontAlgn="b"/>
                      <a:r>
                        <a:rPr lang="en-US" sz="1800" u="none" strike="noStrike" dirty="0">
                          <a:effectLst/>
                        </a:rPr>
                        <a:t>10,000 </a:t>
                      </a:r>
                      <a:endParaRPr lang="en-US" sz="1800" b="1" i="0" u="none" strike="noStrike" dirty="0">
                        <a:solidFill>
                          <a:srgbClr val="000000"/>
                        </a:solidFill>
                        <a:effectLst/>
                        <a:latin typeface="Arial"/>
                      </a:endParaRPr>
                    </a:p>
                  </a:txBody>
                  <a:tcPr marL="9525" marR="9525" marT="9525" marB="0" anchor="b">
                    <a:noFill/>
                  </a:tcPr>
                </a:tc>
              </a:tr>
              <a:tr h="256796">
                <a:tc>
                  <a:txBody>
                    <a:bodyPr/>
                    <a:lstStyle/>
                    <a:p>
                      <a:pPr algn="l" fontAlgn="b"/>
                      <a:r>
                        <a:rPr lang="en-US" sz="1800" u="none" strike="noStrike">
                          <a:effectLst/>
                        </a:rPr>
                        <a:t>Gross Profit %</a:t>
                      </a:r>
                      <a:endParaRPr lang="en-US" sz="1800" b="0" i="0" u="none" strike="noStrike">
                        <a:solidFill>
                          <a:srgbClr val="000000"/>
                        </a:solidFill>
                        <a:effectLst/>
                        <a:latin typeface="Arial"/>
                      </a:endParaRPr>
                    </a:p>
                  </a:txBody>
                  <a:tcPr marL="9525" marR="9525" marT="9525" marB="0" anchor="b">
                    <a:noFill/>
                  </a:tcPr>
                </a:tc>
                <a:tc>
                  <a:txBody>
                    <a:bodyPr/>
                    <a:lstStyle/>
                    <a:p>
                      <a:pPr algn="r" fontAlgn="b"/>
                      <a:r>
                        <a:rPr lang="en-US" sz="1800" u="none" strike="noStrike">
                          <a:effectLst/>
                        </a:rPr>
                        <a:t>25.00%</a:t>
                      </a:r>
                      <a:endParaRPr lang="en-US" sz="1800" b="0" i="0" u="none" strike="noStrike">
                        <a:solidFill>
                          <a:srgbClr val="000000"/>
                        </a:solidFill>
                        <a:effectLst/>
                        <a:latin typeface="Arial"/>
                      </a:endParaRPr>
                    </a:p>
                  </a:txBody>
                  <a:tcPr marL="9525" marR="9525" marT="9525" marB="0" anchor="b">
                    <a:noFill/>
                  </a:tcPr>
                </a:tc>
                <a:tc>
                  <a:txBody>
                    <a:bodyPr/>
                    <a:lstStyle/>
                    <a:p>
                      <a:pPr algn="l" fontAlgn="b"/>
                      <a:endParaRPr lang="en-US" sz="1800" b="0" i="0" u="none" strike="noStrike">
                        <a:solidFill>
                          <a:srgbClr val="000000"/>
                        </a:solidFill>
                        <a:effectLst/>
                        <a:latin typeface="Arial"/>
                      </a:endParaRPr>
                    </a:p>
                  </a:txBody>
                  <a:tcPr marL="9525" marR="9525" marT="9525" marB="0" anchor="b">
                    <a:noFill/>
                  </a:tcPr>
                </a:tc>
                <a:tc>
                  <a:txBody>
                    <a:bodyPr/>
                    <a:lstStyle/>
                    <a:p>
                      <a:pPr algn="l" fontAlgn="b"/>
                      <a:endParaRPr lang="en-US" sz="1800" b="0" i="0" u="none" strike="noStrike">
                        <a:solidFill>
                          <a:srgbClr val="000000"/>
                        </a:solidFill>
                        <a:effectLst/>
                        <a:latin typeface="Arial"/>
                      </a:endParaRPr>
                    </a:p>
                  </a:txBody>
                  <a:tcPr marL="9525" marR="9525" marT="9525" marB="0" anchor="b">
                    <a:noFill/>
                  </a:tcPr>
                </a:tc>
                <a:tc>
                  <a:txBody>
                    <a:bodyPr/>
                    <a:lstStyle/>
                    <a:p>
                      <a:pPr algn="l" fontAlgn="b"/>
                      <a:endParaRPr lang="en-US" sz="1800" b="0" i="0" u="none" strike="noStrike">
                        <a:solidFill>
                          <a:srgbClr val="000000"/>
                        </a:solidFill>
                        <a:effectLst/>
                        <a:latin typeface="Arial"/>
                      </a:endParaRPr>
                    </a:p>
                  </a:txBody>
                  <a:tcPr marL="9525" marR="9525" marT="9525" marB="0" anchor="b">
                    <a:noFill/>
                  </a:tcPr>
                </a:tc>
                <a:tc>
                  <a:txBody>
                    <a:bodyPr/>
                    <a:lstStyle/>
                    <a:p>
                      <a:pPr algn="l" fontAlgn="b"/>
                      <a:endParaRPr lang="en-US" sz="1800" b="0" i="0" u="none" strike="noStrike" dirty="0">
                        <a:solidFill>
                          <a:srgbClr val="000000"/>
                        </a:solidFill>
                        <a:effectLst/>
                        <a:latin typeface="Arial"/>
                      </a:endParaRPr>
                    </a:p>
                  </a:txBody>
                  <a:tcPr marL="9525" marR="9525" marT="9525" marB="0" anchor="b">
                    <a:noFill/>
                  </a:tcPr>
                </a:tc>
              </a:tr>
            </a:tbl>
          </a:graphicData>
        </a:graphic>
      </p:graphicFrame>
      <p:sp>
        <p:nvSpPr>
          <p:cNvPr id="28674"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Consolidation Income Tax Issues</a:t>
            </a:r>
          </a:p>
        </p:txBody>
      </p:sp>
      <p:sp>
        <p:nvSpPr>
          <p:cNvPr id="11" name="Rectangle 3"/>
          <p:cNvSpPr txBox="1">
            <a:spLocks noChangeArrowheads="1"/>
          </p:cNvSpPr>
          <p:nvPr/>
        </p:nvSpPr>
        <p:spPr bwMode="auto">
          <a:xfrm>
            <a:off x="457200" y="990600"/>
            <a:ext cx="8534400" cy="762000"/>
          </a:xfrm>
          <a:prstGeom prst="rect">
            <a:avLst/>
          </a:prstGeom>
          <a:solidFill>
            <a:schemeClr val="bg1">
              <a:lumMod val="85000"/>
            </a:schemeClr>
          </a:solidFill>
          <a:ln w="9525">
            <a:noFill/>
            <a:miter lim="800000"/>
            <a:headEnd/>
            <a:tailEnd/>
          </a:ln>
          <a:effectLst/>
        </p:spPr>
        <p:txBody>
          <a:bodyPr/>
          <a:lstStyle/>
          <a:p>
            <a:pPr>
              <a:defRPr/>
            </a:pPr>
            <a:r>
              <a:rPr lang="en-GB" sz="2000" dirty="0">
                <a:latin typeface="+mn-lt"/>
              </a:rPr>
              <a:t>Snoopy sells inventory costing $75,000 to Peanut Products for $100,000, and resold $60,000 of this inventory before year-end. Assume 40 percent tax rate.</a:t>
            </a:r>
          </a:p>
        </p:txBody>
      </p:sp>
      <p:sp>
        <p:nvSpPr>
          <p:cNvPr id="8" name="Rectangle 7"/>
          <p:cNvSpPr/>
          <p:nvPr/>
        </p:nvSpPr>
        <p:spPr bwMode="auto">
          <a:xfrm>
            <a:off x="1143000" y="3352800"/>
            <a:ext cx="6934200" cy="914400"/>
          </a:xfrm>
          <a:prstGeom prst="rect">
            <a:avLst/>
          </a:prstGeom>
          <a:solidFill>
            <a:srgbClr val="E0EBF8"/>
          </a:solidFill>
          <a:ln w="9525" cap="flat" cmpd="sng" algn="ctr">
            <a:solidFill>
              <a:srgbClr val="000408"/>
            </a:solidFill>
            <a:prstDash val="solid"/>
            <a:round/>
            <a:headEnd type="none" w="med" len="med"/>
            <a:tailEnd type="none" w="med" len="med"/>
          </a:ln>
          <a:effectLst/>
        </p:spPr>
        <p:txBody>
          <a:bodyPr/>
          <a:lstStyle/>
          <a:p>
            <a:pPr marL="344488" indent="-344488">
              <a:tabLst>
                <a:tab pos="5486400" algn="r"/>
                <a:tab pos="6634163" algn="r"/>
              </a:tabLst>
              <a:defRPr/>
            </a:pPr>
            <a:r>
              <a:rPr lang="en-US" sz="1800" dirty="0">
                <a:solidFill>
                  <a:srgbClr val="000408"/>
                </a:solidFill>
                <a:latin typeface="+mn-lt"/>
              </a:rPr>
              <a:t>Sales	100,000</a:t>
            </a:r>
          </a:p>
          <a:p>
            <a:pPr marL="344488" indent="-344488">
              <a:tabLst>
                <a:tab pos="5486400" algn="r"/>
                <a:tab pos="6634163" algn="r"/>
              </a:tabLst>
              <a:defRPr/>
            </a:pPr>
            <a:r>
              <a:rPr lang="en-US" sz="1800" dirty="0">
                <a:solidFill>
                  <a:srgbClr val="000408"/>
                </a:solidFill>
                <a:latin typeface="+mn-lt"/>
              </a:rPr>
              <a:t>	Cost of Goods Sold		90,000</a:t>
            </a:r>
          </a:p>
          <a:p>
            <a:pPr marL="344488" indent="-344488">
              <a:tabLst>
                <a:tab pos="5486400" algn="r"/>
                <a:tab pos="6634163" algn="r"/>
              </a:tabLst>
              <a:defRPr/>
            </a:pPr>
            <a:r>
              <a:rPr lang="en-US" sz="1800" dirty="0">
                <a:solidFill>
                  <a:srgbClr val="000408"/>
                </a:solidFill>
                <a:latin typeface="+mn-lt"/>
              </a:rPr>
              <a:t>	Inventory		10,000</a:t>
            </a:r>
          </a:p>
          <a:p>
            <a:pPr marL="344488" indent="-344488">
              <a:spcBef>
                <a:spcPts val="600"/>
              </a:spcBef>
              <a:tabLst>
                <a:tab pos="5486400" algn="r"/>
                <a:tab pos="6634163" algn="r"/>
              </a:tabLst>
              <a:defRPr/>
            </a:pPr>
            <a:r>
              <a:rPr lang="en-US" sz="1800" dirty="0">
                <a:solidFill>
                  <a:srgbClr val="000408"/>
                </a:solidFill>
                <a:latin typeface="+mn-lt"/>
              </a:rPr>
              <a:t>   </a:t>
            </a:r>
            <a:r>
              <a:rPr lang="en-US" sz="1800" i="1" dirty="0">
                <a:solidFill>
                  <a:srgbClr val="000408"/>
                </a:solidFill>
                <a:latin typeface="+mn-lt"/>
              </a:rPr>
              <a:t>Eliminate intercompany upstream sale of inventory.</a:t>
            </a:r>
          </a:p>
        </p:txBody>
      </p:sp>
      <p:sp>
        <p:nvSpPr>
          <p:cNvPr id="9" name="Rectangle 8"/>
          <p:cNvSpPr/>
          <p:nvPr/>
        </p:nvSpPr>
        <p:spPr bwMode="auto">
          <a:xfrm>
            <a:off x="1143000" y="5715000"/>
            <a:ext cx="6934200" cy="609600"/>
          </a:xfrm>
          <a:prstGeom prst="rect">
            <a:avLst/>
          </a:prstGeom>
          <a:solidFill>
            <a:srgbClr val="E0EBF8"/>
          </a:solidFill>
          <a:ln w="9525" cap="flat" cmpd="sng" algn="ctr">
            <a:solidFill>
              <a:srgbClr val="000408"/>
            </a:solidFill>
            <a:prstDash val="solid"/>
            <a:round/>
            <a:headEnd type="none" w="med" len="med"/>
            <a:tailEnd type="none" w="med" len="med"/>
          </a:ln>
          <a:effectLst/>
        </p:spPr>
        <p:txBody>
          <a:bodyPr/>
          <a:lstStyle/>
          <a:p>
            <a:pPr marL="344488" indent="-344488">
              <a:tabLst>
                <a:tab pos="5486400" algn="r"/>
                <a:tab pos="6634163" algn="r"/>
              </a:tabLst>
              <a:defRPr/>
            </a:pPr>
            <a:r>
              <a:rPr lang="en-US" sz="1800" dirty="0">
                <a:solidFill>
                  <a:srgbClr val="000408"/>
                </a:solidFill>
                <a:latin typeface="+mn-lt"/>
              </a:rPr>
              <a:t>Deferred Tax Asset	4,000</a:t>
            </a:r>
          </a:p>
          <a:p>
            <a:pPr marL="344488" indent="-344488">
              <a:tabLst>
                <a:tab pos="5486400" algn="r"/>
                <a:tab pos="6634163" algn="r"/>
              </a:tabLst>
              <a:defRPr/>
            </a:pPr>
            <a:r>
              <a:rPr lang="en-US" sz="1800" dirty="0">
                <a:solidFill>
                  <a:srgbClr val="000408"/>
                </a:solidFill>
                <a:latin typeface="+mn-lt"/>
              </a:rPr>
              <a:t>	Income Tax Expense		4,000</a:t>
            </a:r>
          </a:p>
          <a:p>
            <a:pPr marL="344488" indent="-344488">
              <a:spcBef>
                <a:spcPts val="600"/>
              </a:spcBef>
              <a:tabLst>
                <a:tab pos="5029200" algn="r"/>
                <a:tab pos="6400800" algn="r"/>
              </a:tabLst>
              <a:defRPr/>
            </a:pPr>
            <a:r>
              <a:rPr lang="en-US" sz="1800" dirty="0">
                <a:solidFill>
                  <a:srgbClr val="000408"/>
                </a:solidFill>
                <a:latin typeface="+mn-lt"/>
              </a:rPr>
              <a:t>   </a:t>
            </a:r>
            <a:r>
              <a:rPr lang="en-US" sz="1800" i="1" dirty="0">
                <a:solidFill>
                  <a:srgbClr val="000408"/>
                </a:solidFill>
                <a:latin typeface="+mn-lt"/>
              </a:rPr>
              <a:t>Eliminate tax expense on unrealized intercompany profit.</a:t>
            </a:r>
          </a:p>
        </p:txBody>
      </p:sp>
      <p:sp>
        <p:nvSpPr>
          <p:cNvPr id="12" name="Text Box 4"/>
          <p:cNvSpPr txBox="1">
            <a:spLocks noChangeArrowheads="1"/>
          </p:cNvSpPr>
          <p:nvPr/>
        </p:nvSpPr>
        <p:spPr bwMode="auto">
          <a:xfrm>
            <a:off x="433388" y="4724400"/>
            <a:ext cx="8610600" cy="830263"/>
          </a:xfrm>
          <a:prstGeom prst="rect">
            <a:avLst/>
          </a:prstGeom>
          <a:solidFill>
            <a:schemeClr val="bg1">
              <a:lumMod val="85000"/>
            </a:schemeClr>
          </a:solidFill>
          <a:ln w="9525">
            <a:solidFill>
              <a:srgbClr val="B0B2FC"/>
            </a:solidFill>
            <a:miter lim="800000"/>
            <a:headEnd/>
            <a:tailEnd/>
          </a:ln>
          <a:effectLst/>
        </p:spPr>
        <p:txBody>
          <a:bodyPr>
            <a:spAutoFit/>
          </a:bodyPr>
          <a:lstStyle/>
          <a:p>
            <a:pPr>
              <a:defRPr/>
            </a:pPr>
            <a:r>
              <a:rPr lang="en-GB" sz="1600" dirty="0">
                <a:latin typeface="+mn-lt"/>
              </a:rPr>
              <a:t>With a 40 percent income tax rate, the following eliminating entry adjusts income tax expense of the consolidated entity downward by $4,000 ($10,000 </a:t>
            </a:r>
            <a:r>
              <a:rPr lang="en-GB" sz="1600" i="1" dirty="0">
                <a:latin typeface="+mn-lt"/>
              </a:rPr>
              <a:t>x</a:t>
            </a:r>
            <a:r>
              <a:rPr lang="en-GB" sz="1600" dirty="0">
                <a:latin typeface="+mn-lt"/>
              </a:rPr>
              <a:t> 0.40) to reflect the reduction of reported profits:</a:t>
            </a:r>
            <a:endParaRPr lang="en-GB" sz="1600" dirty="0">
              <a:latin typeface="+mn-lt"/>
              <a:sym typeface="Symbo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5"/>
          <p:cNvSpPr>
            <a:spLocks noGrp="1" noChangeArrowheads="1"/>
          </p:cNvSpPr>
          <p:nvPr>
            <p:ph type="sldNum" sz="quarter" idx="10"/>
          </p:nvPr>
        </p:nvSpPr>
        <p:spPr>
          <a:noFill/>
        </p:spPr>
        <p:txBody>
          <a:bodyPr/>
          <a:lstStyle/>
          <a:p>
            <a:r>
              <a:rPr lang="en-US" altLang="zh-CN" smtClean="0">
                <a:ea typeface="宋体" pitchFamily="2" charset="-122"/>
              </a:rPr>
              <a:t>10-</a:t>
            </a:r>
            <a:fld id="{CAAC98B6-8FAE-4576-968D-60FABD53E7C3}" type="slidenum">
              <a:rPr lang="en-US" altLang="zh-CN" smtClean="0">
                <a:ea typeface="宋体" pitchFamily="2" charset="-122"/>
              </a:rPr>
              <a:pPr/>
              <a:t>3</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1</a:t>
            </a:r>
            <a:endParaRPr lang="en-US" dirty="0">
              <a:solidFill>
                <a:schemeClr val="tx2">
                  <a:lumMod val="50000"/>
                </a:schemeClr>
              </a:solidFill>
            </a:endParaRPr>
          </a:p>
        </p:txBody>
      </p:sp>
      <p:sp>
        <p:nvSpPr>
          <p:cNvPr id="5" name="Title 5"/>
          <p:cNvSpPr txBox="1">
            <a:spLocks/>
          </p:cNvSpPr>
          <p:nvPr/>
        </p:nvSpPr>
        <p:spPr bwMode="auto">
          <a:xfrm>
            <a:off x="1676400" y="2057400"/>
            <a:ext cx="58674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4000" dirty="0"/>
              <a:t>Prepare a consolidated statement of cash flows.</a:t>
            </a:r>
            <a:endParaRPr lang="en-US" sz="40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5"/>
          <p:cNvSpPr>
            <a:spLocks noGrp="1" noChangeArrowheads="1"/>
          </p:cNvSpPr>
          <p:nvPr>
            <p:ph type="sldNum" sz="quarter" idx="10"/>
          </p:nvPr>
        </p:nvSpPr>
        <p:spPr>
          <a:noFill/>
        </p:spPr>
        <p:txBody>
          <a:bodyPr/>
          <a:lstStyle/>
          <a:p>
            <a:r>
              <a:rPr lang="en-US" altLang="zh-CN" smtClean="0">
                <a:ea typeface="宋体" pitchFamily="2" charset="-122"/>
              </a:rPr>
              <a:t>10-</a:t>
            </a:r>
            <a:fld id="{137C5F7E-FB5F-4EF4-A0F6-BA9762B23226}" type="slidenum">
              <a:rPr lang="en-US" altLang="zh-CN" smtClean="0">
                <a:ea typeface="宋体" pitchFamily="2" charset="-122"/>
              </a:rPr>
              <a:pPr/>
              <a:t>30</a:t>
            </a:fld>
            <a:endParaRPr lang="en-US" altLang="zh-CN" smtClean="0">
              <a:ea typeface="宋体" pitchFamily="2" charset="-122"/>
            </a:endParaRPr>
          </a:p>
        </p:txBody>
      </p:sp>
      <p:sp>
        <p:nvSpPr>
          <p:cNvPr id="29698" name="Rectangle 2"/>
          <p:cNvSpPr>
            <a:spLocks noGrp="1" noChangeArrowheads="1"/>
          </p:cNvSpPr>
          <p:nvPr>
            <p:ph type="title"/>
          </p:nvPr>
        </p:nvSpPr>
        <p:spPr>
          <a:xfrm>
            <a:off x="1143000" y="0"/>
            <a:ext cx="8001000" cy="838200"/>
          </a:xfrm>
        </p:spPr>
        <p:txBody>
          <a:bodyPr/>
          <a:lstStyle/>
          <a:p>
            <a:pPr eaLnBrk="1" hangingPunct="1">
              <a:defRPr/>
            </a:pPr>
            <a:r>
              <a:rPr lang="en-GB" dirty="0" smtClean="0">
                <a:solidFill>
                  <a:schemeClr val="tx2">
                    <a:lumMod val="50000"/>
                  </a:schemeClr>
                </a:solidFill>
              </a:rPr>
              <a:t>Unrealized Profit in Separate Tax Return Illustrated</a:t>
            </a:r>
            <a:endParaRPr lang="en-US" dirty="0" smtClean="0">
              <a:solidFill>
                <a:schemeClr val="tx2">
                  <a:lumMod val="50000"/>
                </a:schemeClr>
              </a:solidFill>
            </a:endParaRPr>
          </a:p>
        </p:txBody>
      </p:sp>
      <p:sp>
        <p:nvSpPr>
          <p:cNvPr id="29700" name="Text Box 4"/>
          <p:cNvSpPr txBox="1">
            <a:spLocks noChangeArrowheads="1"/>
          </p:cNvSpPr>
          <p:nvPr/>
        </p:nvSpPr>
        <p:spPr bwMode="auto">
          <a:xfrm>
            <a:off x="457200" y="990600"/>
            <a:ext cx="8610600" cy="584200"/>
          </a:xfrm>
          <a:prstGeom prst="rect">
            <a:avLst/>
          </a:prstGeom>
          <a:solidFill>
            <a:schemeClr val="bg1">
              <a:lumMod val="85000"/>
            </a:schemeClr>
          </a:solidFill>
          <a:ln w="9525">
            <a:solidFill>
              <a:srgbClr val="B0B2FC"/>
            </a:solidFill>
            <a:miter lim="800000"/>
            <a:headEnd/>
            <a:tailEnd/>
          </a:ln>
          <a:effectLst/>
        </p:spPr>
        <p:txBody>
          <a:bodyPr>
            <a:spAutoFit/>
          </a:bodyPr>
          <a:lstStyle/>
          <a:p>
            <a:pPr>
              <a:defRPr/>
            </a:pPr>
            <a:r>
              <a:rPr lang="en-GB" sz="1600" dirty="0">
                <a:latin typeface="+mn-lt"/>
              </a:rPr>
              <a:t>If Peanut accounts for its investment in Snoopy using the fully adjusted equity method, Peanut would make the following journal entries on its books:</a:t>
            </a:r>
          </a:p>
        </p:txBody>
      </p:sp>
      <p:sp>
        <p:nvSpPr>
          <p:cNvPr id="16" name="Text Box 4"/>
          <p:cNvSpPr txBox="1">
            <a:spLocks noChangeArrowheads="1"/>
          </p:cNvSpPr>
          <p:nvPr/>
        </p:nvSpPr>
        <p:spPr bwMode="auto">
          <a:xfrm>
            <a:off x="457200" y="3535363"/>
            <a:ext cx="8610600" cy="1076325"/>
          </a:xfrm>
          <a:prstGeom prst="rect">
            <a:avLst/>
          </a:prstGeom>
          <a:solidFill>
            <a:schemeClr val="bg1">
              <a:lumMod val="85000"/>
            </a:schemeClr>
          </a:solidFill>
          <a:ln w="9525">
            <a:solidFill>
              <a:srgbClr val="B0B2FC"/>
            </a:solidFill>
            <a:miter lim="800000"/>
            <a:headEnd/>
            <a:tailEnd/>
          </a:ln>
          <a:effectLst/>
        </p:spPr>
        <p:txBody>
          <a:bodyPr>
            <a:spAutoFit/>
          </a:bodyPr>
          <a:lstStyle/>
          <a:p>
            <a:pPr>
              <a:defRPr/>
            </a:pPr>
            <a:r>
              <a:rPr lang="en-GB" sz="1600" dirty="0">
                <a:latin typeface="+mn-lt"/>
              </a:rPr>
              <a:t>Peanut also defers its 75% share of the unrealized profit on intercompany upstream sales (net of taxes). Thus, the $10,000 of unrealized profit ($40,000 </a:t>
            </a:r>
            <a:r>
              <a:rPr lang="en-GB" sz="1600" dirty="0">
                <a:latin typeface="+mn-lt"/>
                <a:sym typeface="Symbol"/>
              </a:rPr>
              <a:t> $30,000) net of 40%  taxes is $6,000 ($10,000 </a:t>
            </a:r>
            <a:r>
              <a:rPr lang="en-GB" sz="1600" i="1" dirty="0">
                <a:latin typeface="+mn-lt"/>
                <a:sym typeface="Symbol"/>
              </a:rPr>
              <a:t>x</a:t>
            </a:r>
            <a:r>
              <a:rPr lang="en-GB" sz="1600" dirty="0">
                <a:latin typeface="+mn-lt"/>
                <a:sym typeface="Symbol"/>
              </a:rPr>
              <a:t> 0.60). Thus, the deferral of Peanut’ relative share of the unrealized gross profit is $4,500 ($6,000 </a:t>
            </a:r>
            <a:r>
              <a:rPr lang="en-GB" sz="1600" i="1" dirty="0">
                <a:latin typeface="+mn-lt"/>
                <a:sym typeface="Symbol"/>
              </a:rPr>
              <a:t>x</a:t>
            </a:r>
            <a:r>
              <a:rPr lang="en-GB" sz="1600" dirty="0">
                <a:latin typeface="+mn-lt"/>
                <a:sym typeface="Symbol"/>
              </a:rPr>
              <a:t> 0.75).</a:t>
            </a:r>
          </a:p>
        </p:txBody>
      </p:sp>
      <p:sp>
        <p:nvSpPr>
          <p:cNvPr id="17" name="Text Box 4"/>
          <p:cNvSpPr txBox="1">
            <a:spLocks noChangeArrowheads="1"/>
          </p:cNvSpPr>
          <p:nvPr/>
        </p:nvSpPr>
        <p:spPr bwMode="auto">
          <a:xfrm>
            <a:off x="457200" y="5722938"/>
            <a:ext cx="8610600" cy="830262"/>
          </a:xfrm>
          <a:prstGeom prst="rect">
            <a:avLst/>
          </a:prstGeom>
          <a:solidFill>
            <a:schemeClr val="bg1">
              <a:lumMod val="85000"/>
            </a:schemeClr>
          </a:solidFill>
          <a:ln w="9525">
            <a:solidFill>
              <a:srgbClr val="B0B2FC"/>
            </a:solidFill>
            <a:miter lim="800000"/>
            <a:headEnd/>
            <a:tailEnd/>
          </a:ln>
          <a:effectLst/>
        </p:spPr>
        <p:txBody>
          <a:bodyPr>
            <a:spAutoFit/>
          </a:bodyPr>
          <a:lstStyle/>
          <a:p>
            <a:pPr>
              <a:defRPr/>
            </a:pPr>
            <a:r>
              <a:rPr lang="en-GB" sz="1600" dirty="0">
                <a:latin typeface="+mn-lt"/>
              </a:rPr>
              <a:t>In order to prepare the basic elimination entry, we first analyze the book value of Snoopy’ equity accounts and the related 75% share belonging to Peanut and the 25% share belonging to the NCI shareholders:</a:t>
            </a:r>
            <a:endParaRPr lang="en-GB" sz="1600" dirty="0">
              <a:latin typeface="+mn-lt"/>
              <a:sym typeface="Symbol"/>
            </a:endParaRPr>
          </a:p>
        </p:txBody>
      </p:sp>
      <p:sp>
        <p:nvSpPr>
          <p:cNvPr id="18" name="Rectangle 17"/>
          <p:cNvSpPr/>
          <p:nvPr/>
        </p:nvSpPr>
        <p:spPr bwMode="auto">
          <a:xfrm>
            <a:off x="990600" y="1676400"/>
            <a:ext cx="6934200" cy="609600"/>
          </a:xfrm>
          <a:prstGeom prst="rect">
            <a:avLst/>
          </a:prstGeom>
          <a:noFill/>
          <a:ln w="19050" cap="flat" cmpd="sng" algn="ctr">
            <a:solidFill>
              <a:schemeClr val="tx1"/>
            </a:solidFill>
            <a:prstDash val="solid"/>
            <a:round/>
            <a:headEnd type="none" w="med" len="med"/>
            <a:tailEnd type="none" w="med" len="med"/>
          </a:ln>
          <a:effectLst/>
        </p:spPr>
        <p:txBody>
          <a:bodyPr/>
          <a:lstStyle/>
          <a:p>
            <a:pPr marL="344488" indent="-344488">
              <a:tabLst>
                <a:tab pos="5486400" algn="r"/>
                <a:tab pos="6634163" algn="r"/>
              </a:tabLst>
              <a:defRPr/>
            </a:pPr>
            <a:r>
              <a:rPr lang="en-US" sz="1600" dirty="0">
                <a:solidFill>
                  <a:srgbClr val="000408"/>
                </a:solidFill>
                <a:latin typeface="+mn-lt"/>
              </a:rPr>
              <a:t>Investment in Snoopy	27,000</a:t>
            </a:r>
          </a:p>
          <a:p>
            <a:pPr marL="344488" indent="-344488">
              <a:tabLst>
                <a:tab pos="5486400" algn="r"/>
                <a:tab pos="6634163" algn="r"/>
              </a:tabLst>
              <a:defRPr/>
            </a:pPr>
            <a:r>
              <a:rPr lang="en-US" sz="1600" dirty="0">
                <a:solidFill>
                  <a:srgbClr val="000408"/>
                </a:solidFill>
                <a:latin typeface="+mn-lt"/>
              </a:rPr>
              <a:t>	Income from Snoopy		27,000</a:t>
            </a:r>
          </a:p>
          <a:p>
            <a:pPr marL="173038" indent="-60325">
              <a:spcBef>
                <a:spcPts val="600"/>
              </a:spcBef>
              <a:tabLst>
                <a:tab pos="5486400" algn="r"/>
                <a:tab pos="6634163" algn="r"/>
              </a:tabLst>
              <a:defRPr/>
            </a:pPr>
            <a:r>
              <a:rPr lang="en-US" sz="1600" dirty="0">
                <a:solidFill>
                  <a:srgbClr val="000408"/>
                </a:solidFill>
                <a:latin typeface="+mn-lt"/>
              </a:rPr>
              <a:t> </a:t>
            </a:r>
            <a:r>
              <a:rPr lang="en-US" sz="1600" i="1" dirty="0">
                <a:solidFill>
                  <a:srgbClr val="000408"/>
                </a:solidFill>
                <a:latin typeface="+mn-lt"/>
              </a:rPr>
              <a:t>Record Peanut’ 75 percent share of Snoopy</a:t>
            </a:r>
            <a:r>
              <a:rPr lang="en-US" sz="1600" i="1">
                <a:solidFill>
                  <a:srgbClr val="000408"/>
                </a:solidFill>
                <a:latin typeface="+mn-lt"/>
              </a:rPr>
              <a:t>’ 20X1 </a:t>
            </a:r>
            <a:r>
              <a:rPr lang="en-US" sz="1600" i="1" dirty="0">
                <a:solidFill>
                  <a:srgbClr val="000408"/>
                </a:solidFill>
                <a:latin typeface="+mn-lt"/>
              </a:rPr>
              <a:t>reported income.</a:t>
            </a:r>
          </a:p>
        </p:txBody>
      </p:sp>
      <p:sp>
        <p:nvSpPr>
          <p:cNvPr id="19" name="Rectangle 18"/>
          <p:cNvSpPr/>
          <p:nvPr/>
        </p:nvSpPr>
        <p:spPr bwMode="auto">
          <a:xfrm>
            <a:off x="990600" y="2590800"/>
            <a:ext cx="6934200" cy="609600"/>
          </a:xfrm>
          <a:prstGeom prst="rect">
            <a:avLst/>
          </a:prstGeom>
          <a:noFill/>
          <a:ln w="19050" cap="flat" cmpd="sng" algn="ctr">
            <a:solidFill>
              <a:schemeClr val="tx1"/>
            </a:solidFill>
            <a:prstDash val="solid"/>
            <a:round/>
            <a:headEnd type="none" w="med" len="med"/>
            <a:tailEnd type="none" w="med" len="med"/>
          </a:ln>
          <a:effectLst/>
        </p:spPr>
        <p:txBody>
          <a:bodyPr/>
          <a:lstStyle/>
          <a:p>
            <a:pPr marL="344488" indent="-344488">
              <a:tabLst>
                <a:tab pos="5486400" algn="r"/>
                <a:tab pos="6634163" algn="r"/>
              </a:tabLst>
              <a:defRPr/>
            </a:pPr>
            <a:r>
              <a:rPr lang="en-US" sz="1600" dirty="0">
                <a:solidFill>
                  <a:srgbClr val="000408"/>
                </a:solidFill>
                <a:latin typeface="+mn-lt"/>
              </a:rPr>
              <a:t>Cash	15,000</a:t>
            </a:r>
          </a:p>
          <a:p>
            <a:pPr marL="344488" indent="-344488">
              <a:tabLst>
                <a:tab pos="5486400" algn="r"/>
                <a:tab pos="6634163" algn="r"/>
              </a:tabLst>
              <a:defRPr/>
            </a:pPr>
            <a:r>
              <a:rPr lang="en-US" sz="1600" dirty="0">
                <a:solidFill>
                  <a:srgbClr val="000408"/>
                </a:solidFill>
                <a:latin typeface="+mn-lt"/>
              </a:rPr>
              <a:t>	Investment in Snoopy		15,000</a:t>
            </a:r>
          </a:p>
          <a:p>
            <a:pPr marL="173038" indent="-60325">
              <a:spcBef>
                <a:spcPts val="600"/>
              </a:spcBef>
              <a:tabLst>
                <a:tab pos="5029200" algn="r"/>
                <a:tab pos="6400800" algn="r"/>
              </a:tabLst>
              <a:defRPr/>
            </a:pPr>
            <a:r>
              <a:rPr lang="en-US" sz="1600" dirty="0">
                <a:solidFill>
                  <a:srgbClr val="000408"/>
                </a:solidFill>
                <a:latin typeface="+mn-lt"/>
              </a:rPr>
              <a:t> </a:t>
            </a:r>
            <a:r>
              <a:rPr lang="en-US" sz="1600" i="1" dirty="0">
                <a:solidFill>
                  <a:srgbClr val="000408"/>
                </a:solidFill>
                <a:latin typeface="+mn-lt"/>
              </a:rPr>
              <a:t>Record Peanut’ 75 percent share of Snoopy</a:t>
            </a:r>
            <a:r>
              <a:rPr lang="en-US" sz="1600" i="1">
                <a:solidFill>
                  <a:srgbClr val="000408"/>
                </a:solidFill>
                <a:latin typeface="+mn-lt"/>
              </a:rPr>
              <a:t>’ 20X1 </a:t>
            </a:r>
            <a:r>
              <a:rPr lang="en-US" sz="1600" i="1" dirty="0">
                <a:solidFill>
                  <a:srgbClr val="000408"/>
                </a:solidFill>
                <a:latin typeface="+mn-lt"/>
              </a:rPr>
              <a:t>dividend.</a:t>
            </a:r>
          </a:p>
        </p:txBody>
      </p:sp>
      <p:sp>
        <p:nvSpPr>
          <p:cNvPr id="20" name="Rectangle 19"/>
          <p:cNvSpPr/>
          <p:nvPr/>
        </p:nvSpPr>
        <p:spPr bwMode="auto">
          <a:xfrm>
            <a:off x="990600" y="4724400"/>
            <a:ext cx="6934200" cy="609600"/>
          </a:xfrm>
          <a:prstGeom prst="rect">
            <a:avLst/>
          </a:prstGeom>
          <a:noFill/>
          <a:ln w="19050" cap="flat" cmpd="sng" algn="ctr">
            <a:solidFill>
              <a:schemeClr val="tx1"/>
            </a:solidFill>
            <a:prstDash val="solid"/>
            <a:round/>
            <a:headEnd type="none" w="med" len="med"/>
            <a:tailEnd type="none" w="med" len="med"/>
          </a:ln>
          <a:effectLst/>
        </p:spPr>
        <p:txBody>
          <a:bodyPr/>
          <a:lstStyle/>
          <a:p>
            <a:pPr marL="344488" indent="-344488">
              <a:tabLst>
                <a:tab pos="5486400" algn="r"/>
                <a:tab pos="6634163" algn="r"/>
              </a:tabLst>
              <a:defRPr/>
            </a:pPr>
            <a:r>
              <a:rPr lang="en-US" sz="1600" dirty="0">
                <a:solidFill>
                  <a:srgbClr val="000408"/>
                </a:solidFill>
                <a:latin typeface="+mn-lt"/>
              </a:rPr>
              <a:t>Income from Snoopy	4,500</a:t>
            </a:r>
          </a:p>
          <a:p>
            <a:pPr marL="344488" indent="-344488">
              <a:tabLst>
                <a:tab pos="5486400" algn="r"/>
                <a:tab pos="6634163" algn="r"/>
              </a:tabLst>
              <a:defRPr/>
            </a:pPr>
            <a:r>
              <a:rPr lang="en-US" sz="1600" dirty="0">
                <a:solidFill>
                  <a:srgbClr val="000408"/>
                </a:solidFill>
                <a:latin typeface="+mn-lt"/>
              </a:rPr>
              <a:t>	Investment in Snoopy		4,500</a:t>
            </a:r>
          </a:p>
          <a:p>
            <a:pPr marL="173038" indent="-60325">
              <a:spcBef>
                <a:spcPts val="600"/>
              </a:spcBef>
              <a:tabLst>
                <a:tab pos="5029200" algn="r"/>
                <a:tab pos="6400800" algn="r"/>
              </a:tabLst>
              <a:defRPr/>
            </a:pPr>
            <a:r>
              <a:rPr lang="en-US" sz="1600" dirty="0">
                <a:solidFill>
                  <a:srgbClr val="000408"/>
                </a:solidFill>
                <a:latin typeface="+mn-lt"/>
              </a:rPr>
              <a:t> </a:t>
            </a:r>
            <a:r>
              <a:rPr lang="en-US" sz="1600" i="1" dirty="0">
                <a:solidFill>
                  <a:srgbClr val="000408"/>
                </a:solidFill>
                <a:latin typeface="+mn-lt"/>
              </a:rPr>
              <a:t>Eliminate unrealized gross profit on inventory purchases from Snoopy.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up)">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up)">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1" name="Rectangle 5"/>
          <p:cNvSpPr>
            <a:spLocks noGrp="1" noChangeArrowheads="1"/>
          </p:cNvSpPr>
          <p:nvPr>
            <p:ph type="sldNum" sz="quarter" idx="10"/>
          </p:nvPr>
        </p:nvSpPr>
        <p:spPr>
          <a:noFill/>
        </p:spPr>
        <p:txBody>
          <a:bodyPr/>
          <a:lstStyle/>
          <a:p>
            <a:r>
              <a:rPr lang="en-US" altLang="zh-CN" smtClean="0">
                <a:ea typeface="宋体" pitchFamily="2" charset="-122"/>
              </a:rPr>
              <a:t>10-</a:t>
            </a:r>
            <a:fld id="{5BF7D586-5FEB-4815-8A28-94A540B2DB7E}" type="slidenum">
              <a:rPr lang="en-US" altLang="zh-CN" smtClean="0">
                <a:ea typeface="宋体" pitchFamily="2" charset="-122"/>
              </a:rPr>
              <a:pPr/>
              <a:t>31</a:t>
            </a:fld>
            <a:endParaRPr lang="en-US" altLang="zh-CN" smtClean="0">
              <a:ea typeface="宋体" pitchFamily="2" charset="-122"/>
            </a:endParaRPr>
          </a:p>
        </p:txBody>
      </p:sp>
      <p:sp>
        <p:nvSpPr>
          <p:cNvPr id="10" name="Title 9"/>
          <p:cNvSpPr>
            <a:spLocks noGrp="1"/>
          </p:cNvSpPr>
          <p:nvPr>
            <p:ph type="title"/>
          </p:nvPr>
        </p:nvSpPr>
        <p:spPr>
          <a:xfrm>
            <a:off x="1143000" y="0"/>
            <a:ext cx="8001000" cy="838200"/>
          </a:xfrm>
        </p:spPr>
        <p:txBody>
          <a:bodyPr/>
          <a:lstStyle/>
          <a:p>
            <a:pPr eaLnBrk="1" hangingPunct="1">
              <a:defRPr/>
            </a:pPr>
            <a:r>
              <a:rPr lang="en-GB" dirty="0" smtClean="0">
                <a:solidFill>
                  <a:schemeClr val="tx2">
                    <a:lumMod val="50000"/>
                  </a:schemeClr>
                </a:solidFill>
              </a:rPr>
              <a:t>Unrealized Profit in Separate Tax Return Illustrated</a:t>
            </a:r>
            <a:endParaRPr lang="en-US" dirty="0">
              <a:solidFill>
                <a:schemeClr val="tx2">
                  <a:lumMod val="50000"/>
                </a:schemeClr>
              </a:solidFill>
            </a:endParaRPr>
          </a:p>
        </p:txBody>
      </p:sp>
      <p:sp>
        <p:nvSpPr>
          <p:cNvPr id="81923" name="Content Placeholder 10"/>
          <p:cNvSpPr>
            <a:spLocks noGrp="1"/>
          </p:cNvSpPr>
          <p:nvPr>
            <p:ph idx="1"/>
          </p:nvPr>
        </p:nvSpPr>
        <p:spPr>
          <a:xfrm>
            <a:off x="533400" y="1371600"/>
            <a:ext cx="8458200" cy="609600"/>
          </a:xfrm>
          <a:solidFill>
            <a:schemeClr val="bg2"/>
          </a:solidFill>
        </p:spPr>
        <p:txBody>
          <a:bodyPr/>
          <a:lstStyle/>
          <a:p>
            <a:pPr marL="0" indent="0" eaLnBrk="1" hangingPunct="1">
              <a:spcBef>
                <a:spcPct val="0"/>
              </a:spcBef>
              <a:buFont typeface="Wingdings" pitchFamily="2" charset="2"/>
              <a:buNone/>
              <a:tabLst>
                <a:tab pos="3313113" algn="ctr"/>
                <a:tab pos="4572000" algn="ctr"/>
                <a:tab pos="6176963" algn="ctr"/>
                <a:tab pos="7548563" algn="ctr"/>
              </a:tabLst>
            </a:pPr>
            <a:r>
              <a:rPr lang="en-US" sz="1800" smtClean="0"/>
              <a:t>	NCI	Peanut	Common	Retained</a:t>
            </a:r>
          </a:p>
          <a:p>
            <a:pPr marL="0" indent="0" eaLnBrk="1" hangingPunct="1">
              <a:spcBef>
                <a:spcPct val="0"/>
              </a:spcBef>
              <a:buFont typeface="Wingdings" pitchFamily="2" charset="2"/>
              <a:buNone/>
              <a:tabLst>
                <a:tab pos="3313113" algn="ctr"/>
                <a:tab pos="4572000" algn="ctr"/>
                <a:tab pos="6176963" algn="ctr"/>
                <a:tab pos="7548563" algn="ctr"/>
              </a:tabLst>
            </a:pPr>
            <a:r>
              <a:rPr lang="en-US" sz="1800" smtClean="0"/>
              <a:t>	25%	75%	Stock	Earnings</a:t>
            </a:r>
          </a:p>
        </p:txBody>
      </p:sp>
      <p:sp>
        <p:nvSpPr>
          <p:cNvPr id="13" name="Content Placeholder 10"/>
          <p:cNvSpPr txBox="1">
            <a:spLocks/>
          </p:cNvSpPr>
          <p:nvPr/>
        </p:nvSpPr>
        <p:spPr bwMode="auto">
          <a:xfrm>
            <a:off x="457200" y="1981200"/>
            <a:ext cx="8534400" cy="1295400"/>
          </a:xfrm>
          <a:prstGeom prst="rect">
            <a:avLst/>
          </a:prstGeom>
          <a:solidFill>
            <a:schemeClr val="bg1"/>
          </a:solidFill>
          <a:ln w="9525">
            <a:noFill/>
            <a:miter lim="800000"/>
            <a:headEnd/>
            <a:tailEnd/>
          </a:ln>
          <a:effectLst/>
        </p:spPr>
        <p:txBody>
          <a:bodyPr/>
          <a:lstStyle/>
          <a:p>
            <a:pPr>
              <a:spcBef>
                <a:spcPts val="0"/>
              </a:spcBef>
              <a:buClr>
                <a:schemeClr val="accent2"/>
              </a:buClr>
              <a:tabLst>
                <a:tab pos="3717925" algn="r"/>
                <a:tab pos="5141913" algn="r"/>
                <a:tab pos="6745288" algn="r"/>
                <a:tab pos="8056563" algn="r"/>
              </a:tabLst>
              <a:defRPr/>
            </a:pPr>
            <a:r>
              <a:rPr lang="en-US" sz="1600" kern="0" dirty="0">
                <a:latin typeface="+mn-lt"/>
                <a:ea typeface="+mn-ea"/>
              </a:rPr>
              <a:t>Original book value	100,000</a:t>
            </a:r>
            <a:r>
              <a:rPr lang="en-US" sz="1600" kern="0" dirty="0">
                <a:solidFill>
                  <a:schemeClr val="bg1"/>
                </a:solidFill>
                <a:latin typeface="+mn-lt"/>
                <a:ea typeface="+mn-ea"/>
              </a:rPr>
              <a:t>)</a:t>
            </a:r>
            <a:r>
              <a:rPr lang="en-US" sz="1600" kern="0" dirty="0">
                <a:latin typeface="+mn-lt"/>
                <a:ea typeface="+mn-ea"/>
              </a:rPr>
              <a:t>	300,000</a:t>
            </a:r>
            <a:r>
              <a:rPr lang="en-US" sz="1600" kern="0" dirty="0">
                <a:solidFill>
                  <a:schemeClr val="bg1"/>
                </a:solidFill>
                <a:latin typeface="+mn-lt"/>
              </a:rPr>
              <a:t>) </a:t>
            </a:r>
            <a:r>
              <a:rPr lang="en-US" sz="1600" kern="0" dirty="0">
                <a:latin typeface="+mn-lt"/>
                <a:ea typeface="+mn-ea"/>
              </a:rPr>
              <a:t>	250,000	</a:t>
            </a:r>
            <a:r>
              <a:rPr lang="en-US" sz="1600" b="1" kern="0" dirty="0">
                <a:solidFill>
                  <a:srgbClr val="538ED5"/>
                </a:solidFill>
                <a:latin typeface="+mn-lt"/>
                <a:ea typeface="+mn-ea"/>
              </a:rPr>
              <a:t>150,000</a:t>
            </a:r>
            <a:r>
              <a:rPr lang="en-US" sz="1600" b="1" kern="0" dirty="0">
                <a:solidFill>
                  <a:schemeClr val="bg1"/>
                </a:solidFill>
                <a:latin typeface="+mn-lt"/>
                <a:ea typeface="+mn-ea"/>
              </a:rPr>
              <a:t>)</a:t>
            </a:r>
          </a:p>
          <a:p>
            <a:pPr marL="341313" indent="-341313">
              <a:spcBef>
                <a:spcPts val="0"/>
              </a:spcBef>
              <a:buClr>
                <a:schemeClr val="accent2"/>
              </a:buClr>
              <a:tabLst>
                <a:tab pos="3717925" algn="r"/>
                <a:tab pos="5141913" algn="r"/>
                <a:tab pos="6745288" algn="r"/>
                <a:tab pos="8056563" algn="r"/>
              </a:tabLst>
              <a:defRPr/>
            </a:pPr>
            <a:r>
              <a:rPr lang="en-US" sz="1600" kern="0" dirty="0">
                <a:latin typeface="+mn-lt"/>
                <a:ea typeface="+mn-ea"/>
              </a:rPr>
              <a:t>+ 	Net Income	9,000</a:t>
            </a:r>
            <a:r>
              <a:rPr lang="en-US" sz="1600" kern="0" dirty="0">
                <a:solidFill>
                  <a:schemeClr val="bg1"/>
                </a:solidFill>
                <a:latin typeface="+mn-lt"/>
                <a:ea typeface="+mn-ea"/>
              </a:rPr>
              <a:t>)</a:t>
            </a:r>
            <a:r>
              <a:rPr lang="en-US" sz="1600" kern="0" dirty="0">
                <a:solidFill>
                  <a:srgbClr val="538ED5"/>
                </a:solidFill>
                <a:latin typeface="+mn-lt"/>
                <a:ea typeface="+mn-ea"/>
              </a:rPr>
              <a:t>	</a:t>
            </a:r>
            <a:r>
              <a:rPr lang="en-US" sz="1600" b="1" kern="0" dirty="0">
                <a:solidFill>
                  <a:srgbClr val="538ED5"/>
                </a:solidFill>
                <a:latin typeface="+mn-lt"/>
              </a:rPr>
              <a:t>27,000</a:t>
            </a:r>
            <a:r>
              <a:rPr lang="en-US" sz="1600" kern="0" dirty="0">
                <a:solidFill>
                  <a:schemeClr val="bg1"/>
                </a:solidFill>
                <a:latin typeface="+mn-lt"/>
              </a:rPr>
              <a:t>)</a:t>
            </a:r>
            <a:r>
              <a:rPr lang="en-US" sz="1600" kern="0" dirty="0">
                <a:latin typeface="+mn-lt"/>
                <a:ea typeface="+mn-ea"/>
              </a:rPr>
              <a:t>		36,000</a:t>
            </a:r>
            <a:r>
              <a:rPr lang="en-US" sz="1600" kern="0" dirty="0">
                <a:solidFill>
                  <a:schemeClr val="bg1"/>
                </a:solidFill>
                <a:latin typeface="+mn-lt"/>
                <a:ea typeface="+mn-ea"/>
              </a:rPr>
              <a:t>)</a:t>
            </a:r>
          </a:p>
          <a:p>
            <a:pPr marL="341313" indent="-341313">
              <a:spcBef>
                <a:spcPts val="0"/>
              </a:spcBef>
              <a:buClr>
                <a:schemeClr val="accent2"/>
              </a:buClr>
              <a:buFont typeface="Symbol"/>
              <a:buChar char="-"/>
              <a:tabLst>
                <a:tab pos="3717925" algn="r"/>
                <a:tab pos="5141913" algn="r"/>
                <a:tab pos="6745288" algn="r"/>
                <a:tab pos="8056563" algn="r"/>
              </a:tabLst>
              <a:defRPr/>
            </a:pPr>
            <a:r>
              <a:rPr lang="en-US" sz="1600" kern="0" dirty="0">
                <a:latin typeface="+mn-lt"/>
                <a:ea typeface="+mn-ea"/>
                <a:sym typeface="Symbol"/>
              </a:rPr>
              <a:t>Dividends	(5,000)	(15,000)</a:t>
            </a:r>
            <a:r>
              <a:rPr lang="en-US" sz="1600" kern="0" dirty="0">
                <a:solidFill>
                  <a:schemeClr val="bg1"/>
                </a:solidFill>
                <a:latin typeface="+mn-lt"/>
                <a:ea typeface="+mn-ea"/>
                <a:sym typeface="Symbol"/>
              </a:rPr>
              <a:t>		</a:t>
            </a:r>
            <a:r>
              <a:rPr lang="en-US" sz="1600" b="1" kern="0" dirty="0">
                <a:solidFill>
                  <a:srgbClr val="538ED5"/>
                </a:solidFill>
                <a:latin typeface="+mn-lt"/>
                <a:ea typeface="+mn-ea"/>
                <a:sym typeface="Symbol"/>
              </a:rPr>
              <a:t>(20,000)</a:t>
            </a:r>
          </a:p>
          <a:p>
            <a:pPr marL="341313" indent="-341313">
              <a:spcBef>
                <a:spcPts val="600"/>
              </a:spcBef>
              <a:buClr>
                <a:schemeClr val="accent2"/>
              </a:buClr>
              <a:tabLst>
                <a:tab pos="3717925" algn="r"/>
                <a:tab pos="5141913" algn="r"/>
                <a:tab pos="6745288" algn="r"/>
                <a:tab pos="8056563" algn="r"/>
              </a:tabLst>
              <a:defRPr/>
            </a:pPr>
            <a:r>
              <a:rPr lang="en-US" sz="1600" kern="0" dirty="0">
                <a:latin typeface="+mn-lt"/>
                <a:ea typeface="+mn-ea"/>
                <a:sym typeface="Symbol"/>
              </a:rPr>
              <a:t>Ending book value	</a:t>
            </a:r>
            <a:r>
              <a:rPr lang="en-US" sz="1600" b="1" kern="0" dirty="0">
                <a:solidFill>
                  <a:srgbClr val="538ED5"/>
                </a:solidFill>
                <a:latin typeface="+mn-lt"/>
                <a:ea typeface="+mn-ea"/>
                <a:sym typeface="Symbol"/>
              </a:rPr>
              <a:t>104,000</a:t>
            </a:r>
            <a:r>
              <a:rPr lang="en-US" sz="1600" b="1" kern="0" dirty="0">
                <a:solidFill>
                  <a:schemeClr val="bg1"/>
                </a:solidFill>
                <a:latin typeface="+mn-lt"/>
                <a:ea typeface="+mn-ea"/>
                <a:sym typeface="Symbol"/>
              </a:rPr>
              <a:t>)</a:t>
            </a:r>
            <a:r>
              <a:rPr lang="en-US" sz="1600" b="1" kern="0" dirty="0">
                <a:solidFill>
                  <a:srgbClr val="538ED5"/>
                </a:solidFill>
                <a:latin typeface="+mn-lt"/>
                <a:ea typeface="+mn-ea"/>
                <a:sym typeface="Symbol"/>
              </a:rPr>
              <a:t>	312,000</a:t>
            </a:r>
            <a:r>
              <a:rPr lang="en-US" sz="1600" b="1" kern="0" dirty="0">
                <a:solidFill>
                  <a:schemeClr val="bg1"/>
                </a:solidFill>
                <a:latin typeface="+mn-lt"/>
              </a:rPr>
              <a:t>)</a:t>
            </a:r>
            <a:r>
              <a:rPr lang="en-US" sz="1600" b="1" kern="0" dirty="0">
                <a:solidFill>
                  <a:srgbClr val="538ED5"/>
                </a:solidFill>
                <a:latin typeface="+mn-lt"/>
                <a:ea typeface="+mn-ea"/>
                <a:sym typeface="Symbol"/>
              </a:rPr>
              <a:t>	250,000	</a:t>
            </a:r>
            <a:r>
              <a:rPr lang="en-US" sz="1600" kern="0" dirty="0">
                <a:latin typeface="+mn-lt"/>
                <a:ea typeface="+mn-ea"/>
                <a:sym typeface="Symbol"/>
              </a:rPr>
              <a:t>166,000</a:t>
            </a:r>
            <a:r>
              <a:rPr lang="en-US" sz="1600" b="1" kern="0" dirty="0">
                <a:solidFill>
                  <a:schemeClr val="bg1"/>
                </a:solidFill>
                <a:latin typeface="+mn-lt"/>
                <a:ea typeface="+mn-ea"/>
                <a:sym typeface="Symbol"/>
              </a:rPr>
              <a:t>)</a:t>
            </a:r>
            <a:endParaRPr lang="en-US" sz="1600" kern="0" dirty="0">
              <a:solidFill>
                <a:schemeClr val="bg1"/>
              </a:solidFill>
              <a:latin typeface="+mn-lt"/>
              <a:ea typeface="+mn-ea"/>
            </a:endParaRPr>
          </a:p>
        </p:txBody>
      </p:sp>
      <p:cxnSp>
        <p:nvCxnSpPr>
          <p:cNvPr id="81925" name="Straight Connector 13"/>
          <p:cNvCxnSpPr>
            <a:cxnSpLocks noChangeShapeType="1"/>
          </p:cNvCxnSpPr>
          <p:nvPr/>
        </p:nvCxnSpPr>
        <p:spPr bwMode="auto">
          <a:xfrm>
            <a:off x="533400" y="1371600"/>
            <a:ext cx="8458200" cy="0"/>
          </a:xfrm>
          <a:prstGeom prst="line">
            <a:avLst/>
          </a:prstGeom>
          <a:noFill/>
          <a:ln w="38100" algn="ctr">
            <a:solidFill>
              <a:schemeClr val="tx1"/>
            </a:solidFill>
            <a:round/>
            <a:headEnd/>
            <a:tailEnd/>
          </a:ln>
        </p:spPr>
      </p:cxnSp>
      <p:cxnSp>
        <p:nvCxnSpPr>
          <p:cNvPr id="81926" name="Straight Connector 14"/>
          <p:cNvCxnSpPr>
            <a:cxnSpLocks noChangeShapeType="1"/>
          </p:cNvCxnSpPr>
          <p:nvPr/>
        </p:nvCxnSpPr>
        <p:spPr bwMode="auto">
          <a:xfrm>
            <a:off x="533400" y="1981200"/>
            <a:ext cx="8458200" cy="0"/>
          </a:xfrm>
          <a:prstGeom prst="line">
            <a:avLst/>
          </a:prstGeom>
          <a:noFill/>
          <a:ln w="38100" algn="ctr">
            <a:solidFill>
              <a:schemeClr val="tx1"/>
            </a:solidFill>
            <a:round/>
            <a:headEnd/>
            <a:tailEnd/>
          </a:ln>
        </p:spPr>
      </p:cxnSp>
      <p:cxnSp>
        <p:nvCxnSpPr>
          <p:cNvPr id="81927" name="Straight Connector 15"/>
          <p:cNvCxnSpPr>
            <a:cxnSpLocks noChangeShapeType="1"/>
          </p:cNvCxnSpPr>
          <p:nvPr/>
        </p:nvCxnSpPr>
        <p:spPr bwMode="auto">
          <a:xfrm>
            <a:off x="533400" y="2819400"/>
            <a:ext cx="8458200" cy="0"/>
          </a:xfrm>
          <a:prstGeom prst="line">
            <a:avLst/>
          </a:prstGeom>
          <a:noFill/>
          <a:ln w="38100" algn="ctr">
            <a:solidFill>
              <a:schemeClr val="tx1"/>
            </a:solidFill>
            <a:round/>
            <a:headEnd/>
            <a:tailEnd/>
          </a:ln>
        </p:spPr>
      </p:cxnSp>
      <p:cxnSp>
        <p:nvCxnSpPr>
          <p:cNvPr id="81928" name="Straight Connector 16"/>
          <p:cNvCxnSpPr>
            <a:cxnSpLocks noChangeShapeType="1"/>
          </p:cNvCxnSpPr>
          <p:nvPr/>
        </p:nvCxnSpPr>
        <p:spPr bwMode="auto">
          <a:xfrm>
            <a:off x="533400" y="3124200"/>
            <a:ext cx="8458200" cy="0"/>
          </a:xfrm>
          <a:prstGeom prst="line">
            <a:avLst/>
          </a:prstGeom>
          <a:noFill/>
          <a:ln w="38100" cmpd="dbl" algn="ctr">
            <a:solidFill>
              <a:schemeClr val="tx1"/>
            </a:solidFill>
            <a:round/>
            <a:headEnd/>
            <a:tailEnd/>
          </a:ln>
        </p:spPr>
      </p:cxnSp>
      <p:sp>
        <p:nvSpPr>
          <p:cNvPr id="18" name="TextBox 17"/>
          <p:cNvSpPr txBox="1"/>
          <p:nvPr/>
        </p:nvSpPr>
        <p:spPr>
          <a:xfrm>
            <a:off x="4327525" y="1535113"/>
            <a:ext cx="320675" cy="369887"/>
          </a:xfrm>
          <a:prstGeom prst="rect">
            <a:avLst/>
          </a:prstGeom>
          <a:noFill/>
        </p:spPr>
        <p:txBody>
          <a:bodyPr wrap="none">
            <a:spAutoFit/>
          </a:bodyPr>
          <a:lstStyle/>
          <a:p>
            <a:pPr algn="ctr">
              <a:defRPr/>
            </a:pPr>
            <a:r>
              <a:rPr lang="en-US" sz="1800" b="1" dirty="0">
                <a:latin typeface="+mn-lt"/>
              </a:rPr>
              <a:t>+</a:t>
            </a:r>
          </a:p>
        </p:txBody>
      </p:sp>
      <p:sp>
        <p:nvSpPr>
          <p:cNvPr id="19" name="TextBox 18"/>
          <p:cNvSpPr txBox="1"/>
          <p:nvPr/>
        </p:nvSpPr>
        <p:spPr>
          <a:xfrm>
            <a:off x="5867400" y="1535113"/>
            <a:ext cx="320675" cy="369887"/>
          </a:xfrm>
          <a:prstGeom prst="rect">
            <a:avLst/>
          </a:prstGeom>
          <a:noFill/>
        </p:spPr>
        <p:txBody>
          <a:bodyPr wrap="none">
            <a:spAutoFit/>
          </a:bodyPr>
          <a:lstStyle/>
          <a:p>
            <a:pPr algn="ctr">
              <a:defRPr/>
            </a:pPr>
            <a:r>
              <a:rPr lang="en-US" sz="1800" b="1" dirty="0">
                <a:latin typeface="+mn-lt"/>
              </a:rPr>
              <a:t>=</a:t>
            </a:r>
          </a:p>
        </p:txBody>
      </p:sp>
      <p:sp>
        <p:nvSpPr>
          <p:cNvPr id="20" name="TextBox 19"/>
          <p:cNvSpPr txBox="1"/>
          <p:nvPr/>
        </p:nvSpPr>
        <p:spPr>
          <a:xfrm>
            <a:off x="7299325" y="1535113"/>
            <a:ext cx="320675" cy="369887"/>
          </a:xfrm>
          <a:prstGeom prst="rect">
            <a:avLst/>
          </a:prstGeom>
          <a:noFill/>
        </p:spPr>
        <p:txBody>
          <a:bodyPr wrap="none">
            <a:spAutoFit/>
          </a:bodyPr>
          <a:lstStyle/>
          <a:p>
            <a:pPr algn="ctr">
              <a:defRPr/>
            </a:pPr>
            <a:r>
              <a:rPr lang="en-US" sz="1800" b="1" dirty="0">
                <a:latin typeface="+mn-lt"/>
              </a:rPr>
              <a:t>+</a:t>
            </a:r>
          </a:p>
        </p:txBody>
      </p:sp>
      <p:grpSp>
        <p:nvGrpSpPr>
          <p:cNvPr id="2" name="Group 23"/>
          <p:cNvGrpSpPr>
            <a:grpSpLocks/>
          </p:cNvGrpSpPr>
          <p:nvPr/>
        </p:nvGrpSpPr>
        <p:grpSpPr bwMode="auto">
          <a:xfrm>
            <a:off x="457200" y="4495800"/>
            <a:ext cx="8763000" cy="2195513"/>
            <a:chOff x="457200" y="4038600"/>
            <a:chExt cx="8763000" cy="2195156"/>
          </a:xfrm>
        </p:grpSpPr>
        <p:sp>
          <p:nvSpPr>
            <p:cNvPr id="48" name="Content Placeholder 6"/>
            <p:cNvSpPr txBox="1">
              <a:spLocks/>
            </p:cNvSpPr>
            <p:nvPr/>
          </p:nvSpPr>
          <p:spPr bwMode="auto">
            <a:xfrm>
              <a:off x="457200" y="4038600"/>
              <a:ext cx="3048000" cy="380938"/>
            </a:xfrm>
            <a:prstGeom prst="rect">
              <a:avLst/>
            </a:prstGeom>
            <a:solidFill>
              <a:schemeClr val="bg1"/>
            </a:solidFill>
            <a:ln w="9525">
              <a:noFill/>
              <a:miter lim="800000"/>
              <a:headEnd/>
              <a:tailEnd/>
            </a:ln>
            <a:effectLst/>
          </p:spPr>
          <p:txBody>
            <a:bodyPr/>
            <a:lstStyle/>
            <a:p>
              <a:pPr>
                <a:spcBef>
                  <a:spcPct val="20000"/>
                </a:spcBef>
                <a:buClr>
                  <a:schemeClr val="accent2"/>
                </a:buClr>
                <a:buFont typeface="Wingdings" pitchFamily="2" charset="2"/>
                <a:buNone/>
                <a:defRPr/>
              </a:pPr>
              <a:r>
                <a:rPr lang="en-US" sz="1800" b="1" kern="0" dirty="0">
                  <a:latin typeface="+mn-lt"/>
                  <a:ea typeface="+mn-ea"/>
                </a:rPr>
                <a:t>Basic Elimination Entry</a:t>
              </a:r>
            </a:p>
          </p:txBody>
        </p:sp>
        <p:sp>
          <p:nvSpPr>
            <p:cNvPr id="21" name="Text Box 4"/>
            <p:cNvSpPr txBox="1">
              <a:spLocks noChangeArrowheads="1"/>
            </p:cNvSpPr>
            <p:nvPr/>
          </p:nvSpPr>
          <p:spPr bwMode="auto">
            <a:xfrm>
              <a:off x="533400" y="4417951"/>
              <a:ext cx="4114800" cy="1815805"/>
            </a:xfrm>
            <a:prstGeom prst="rect">
              <a:avLst/>
            </a:prstGeom>
            <a:solidFill>
              <a:srgbClr val="8DB4E3"/>
            </a:solidFill>
            <a:ln w="12700">
              <a:solidFill>
                <a:schemeClr val="tx1"/>
              </a:solidFill>
              <a:miter lim="800000"/>
              <a:headEnd type="none" w="sm" len="sm"/>
              <a:tailEnd type="none" w="sm" len="sm"/>
            </a:ln>
            <a:effectLst/>
          </p:spPr>
          <p:txBody>
            <a:bodyPr>
              <a:spAutoFit/>
            </a:bodyPr>
            <a:lstStyle/>
            <a:p>
              <a:pPr marL="3175">
                <a:spcBef>
                  <a:spcPts val="0"/>
                </a:spcBef>
                <a:tabLst>
                  <a:tab pos="3200400" algn="r"/>
                  <a:tab pos="3941763" algn="r"/>
                </a:tabLst>
                <a:defRPr/>
              </a:pPr>
              <a:r>
                <a:rPr lang="en-US" sz="1600" dirty="0">
                  <a:solidFill>
                    <a:srgbClr val="000000"/>
                  </a:solidFill>
                  <a:latin typeface="+mn-lt"/>
                </a:rPr>
                <a:t>Common Stock	</a:t>
              </a:r>
            </a:p>
            <a:p>
              <a:pPr marL="3175">
                <a:spcBef>
                  <a:spcPts val="0"/>
                </a:spcBef>
                <a:tabLst>
                  <a:tab pos="3200400" algn="r"/>
                  <a:tab pos="3941763" algn="r"/>
                </a:tabLst>
                <a:defRPr/>
              </a:pPr>
              <a:r>
                <a:rPr lang="en-US" sz="1600" dirty="0">
                  <a:solidFill>
                    <a:srgbClr val="000000"/>
                  </a:solidFill>
                  <a:latin typeface="+mn-lt"/>
                </a:rPr>
                <a:t>Retained Earnings	</a:t>
              </a:r>
            </a:p>
            <a:p>
              <a:pPr marL="3175">
                <a:spcBef>
                  <a:spcPts val="0"/>
                </a:spcBef>
                <a:tabLst>
                  <a:tab pos="3200400" algn="r"/>
                  <a:tab pos="3941763" algn="r"/>
                </a:tabLst>
                <a:defRPr/>
              </a:pPr>
              <a:r>
                <a:rPr lang="en-US" sz="1600" dirty="0">
                  <a:solidFill>
                    <a:srgbClr val="000000"/>
                  </a:solidFill>
                  <a:latin typeface="+mn-lt"/>
                </a:rPr>
                <a:t>Income from Snoopy	</a:t>
              </a:r>
            </a:p>
            <a:p>
              <a:pPr marL="3175">
                <a:spcBef>
                  <a:spcPts val="0"/>
                </a:spcBef>
                <a:tabLst>
                  <a:tab pos="3200400" algn="r"/>
                  <a:tab pos="3941763" algn="r"/>
                </a:tabLst>
                <a:defRPr/>
              </a:pPr>
              <a:r>
                <a:rPr lang="en-US" sz="1600" dirty="0">
                  <a:solidFill>
                    <a:srgbClr val="000000"/>
                  </a:solidFill>
                  <a:latin typeface="+mn-lt"/>
                </a:rPr>
                <a:t>NCI in NI of Snoopy	</a:t>
              </a:r>
            </a:p>
            <a:p>
              <a:pPr marL="173038" lvl="1">
                <a:spcBef>
                  <a:spcPts val="0"/>
                </a:spcBef>
                <a:tabLst>
                  <a:tab pos="3200400" algn="r"/>
                  <a:tab pos="3941763" algn="r"/>
                </a:tabLst>
                <a:defRPr/>
              </a:pPr>
              <a:r>
                <a:rPr lang="en-US" sz="1600" dirty="0">
                  <a:solidFill>
                    <a:srgbClr val="000000"/>
                  </a:solidFill>
                  <a:latin typeface="+mn-lt"/>
                </a:rPr>
                <a:t>Dividends Declared		</a:t>
              </a:r>
            </a:p>
            <a:p>
              <a:pPr marL="173038" lvl="1">
                <a:spcBef>
                  <a:spcPts val="0"/>
                </a:spcBef>
                <a:tabLst>
                  <a:tab pos="3200400" algn="r"/>
                  <a:tab pos="3941763" algn="r"/>
                </a:tabLst>
                <a:defRPr/>
              </a:pPr>
              <a:r>
                <a:rPr lang="en-US" sz="1600" dirty="0">
                  <a:solidFill>
                    <a:srgbClr val="000000"/>
                  </a:solidFill>
                  <a:latin typeface="+mn-lt"/>
                </a:rPr>
                <a:t>Investment in Snoopy 		</a:t>
              </a:r>
            </a:p>
            <a:p>
              <a:pPr marL="173038" lvl="1">
                <a:spcBef>
                  <a:spcPts val="0"/>
                </a:spcBef>
                <a:tabLst>
                  <a:tab pos="3200400" algn="r"/>
                  <a:tab pos="3941763" algn="r"/>
                </a:tabLst>
                <a:defRPr/>
              </a:pPr>
              <a:r>
                <a:rPr lang="en-US" sz="1600" dirty="0">
                  <a:solidFill>
                    <a:srgbClr val="000000"/>
                  </a:solidFill>
                  <a:latin typeface="+mn-lt"/>
                </a:rPr>
                <a:t>NCI in NA of Snoopy		</a:t>
              </a:r>
            </a:p>
          </p:txBody>
        </p:sp>
        <p:sp>
          <p:nvSpPr>
            <p:cNvPr id="22" name="TextBox 21"/>
            <p:cNvSpPr txBox="1"/>
            <p:nvPr/>
          </p:nvSpPr>
          <p:spPr>
            <a:xfrm>
              <a:off x="4648200" y="4417951"/>
              <a:ext cx="4572000" cy="1815805"/>
            </a:xfrm>
            <a:prstGeom prst="rect">
              <a:avLst/>
            </a:prstGeom>
            <a:noFill/>
          </p:spPr>
          <p:txBody>
            <a:bodyPr>
              <a:spAutoFit/>
            </a:bodyPr>
            <a:lstStyle/>
            <a:p>
              <a:pPr marL="341313" indent="-341313">
                <a:buFont typeface="Symbol"/>
                <a:buChar char="¬"/>
                <a:defRPr/>
              </a:pPr>
              <a:r>
                <a:rPr lang="en-US" sz="1600" dirty="0">
                  <a:latin typeface="+mn-lt"/>
                  <a:sym typeface="Symbol"/>
                </a:rPr>
                <a:t>Original amount invested (100%)</a:t>
              </a:r>
            </a:p>
            <a:p>
              <a:pPr marL="341313" indent="-341313">
                <a:buFont typeface="Symbol"/>
                <a:buChar char="¬"/>
                <a:defRPr/>
              </a:pPr>
              <a:r>
                <a:rPr lang="en-US" sz="1600" dirty="0">
                  <a:latin typeface="+mn-lt"/>
                  <a:sym typeface="Symbol"/>
                </a:rPr>
                <a:t>Beginning balance in RE</a:t>
              </a:r>
            </a:p>
            <a:p>
              <a:pPr marL="341313" lvl="2" indent="-341313">
                <a:buFont typeface="Symbol"/>
                <a:buChar char="¬"/>
                <a:defRPr/>
              </a:pPr>
              <a:r>
                <a:rPr lang="en-US" sz="1600" dirty="0">
                  <a:latin typeface="+mn-lt"/>
                  <a:sym typeface="Symbol"/>
                </a:rPr>
                <a:t>Peanut’ % of NI – 75% of Def. GP (net of tax)</a:t>
              </a:r>
              <a:endParaRPr lang="en-US" sz="1600" b="1" dirty="0">
                <a:solidFill>
                  <a:schemeClr val="tx1">
                    <a:lumMod val="60000"/>
                    <a:lumOff val="40000"/>
                  </a:schemeClr>
                </a:solidFill>
                <a:latin typeface="+mn-lt"/>
                <a:sym typeface="Symbol"/>
              </a:endParaRPr>
            </a:p>
            <a:p>
              <a:pPr marL="341313" lvl="2" indent="-341313">
                <a:buFont typeface="Symbol"/>
                <a:buChar char="¬"/>
                <a:defRPr/>
              </a:pPr>
              <a:r>
                <a:rPr lang="en-US" sz="1600" dirty="0">
                  <a:latin typeface="+mn-lt"/>
                  <a:sym typeface="Symbol"/>
                </a:rPr>
                <a:t>NCI % of NI – 25% of Def. GP (net of tax)</a:t>
              </a:r>
              <a:endParaRPr lang="en-US" sz="1600" b="1" dirty="0">
                <a:latin typeface="+mn-lt"/>
                <a:sym typeface="Symbol"/>
              </a:endParaRPr>
            </a:p>
            <a:p>
              <a:pPr marL="341313" lvl="2" indent="-341313">
                <a:buFont typeface="Symbol"/>
                <a:buChar char="¬"/>
                <a:defRPr/>
              </a:pPr>
              <a:r>
                <a:rPr lang="en-US" sz="1600" dirty="0">
                  <a:latin typeface="+mn-lt"/>
                  <a:sym typeface="Symbol"/>
                </a:rPr>
                <a:t>100% of  Sub’s dividends declared</a:t>
              </a:r>
            </a:p>
            <a:p>
              <a:pPr marL="341313" lvl="2" indent="-341313">
                <a:buFont typeface="Symbol"/>
                <a:buChar char="¬"/>
                <a:defRPr/>
              </a:pPr>
              <a:r>
                <a:rPr lang="en-US" sz="1600" dirty="0">
                  <a:latin typeface="+mn-lt"/>
                  <a:sym typeface="Symbol"/>
                </a:rPr>
                <a:t>Net BV – 75% of Def. GP (net of tax)</a:t>
              </a:r>
              <a:endParaRPr lang="en-US" sz="1600" b="1" dirty="0">
                <a:latin typeface="+mn-lt"/>
                <a:sym typeface="Symbol"/>
              </a:endParaRPr>
            </a:p>
            <a:p>
              <a:pPr marL="341313" lvl="2" indent="-341313">
                <a:buFont typeface="Symbol"/>
                <a:buChar char="¬"/>
                <a:defRPr/>
              </a:pPr>
              <a:r>
                <a:rPr lang="en-US" sz="1600" dirty="0">
                  <a:latin typeface="+mn-lt"/>
                  <a:sym typeface="Symbol"/>
                </a:rPr>
                <a:t>NCI % of BV – 25% of Def. GP (net of tax) </a:t>
              </a:r>
              <a:endParaRPr lang="en-US" sz="1600" b="1" dirty="0">
                <a:latin typeface="+mn-lt"/>
              </a:endParaRPr>
            </a:p>
          </p:txBody>
        </p:sp>
      </p:grpSp>
      <p:sp>
        <p:nvSpPr>
          <p:cNvPr id="23" name="TextBox 22"/>
          <p:cNvSpPr txBox="1"/>
          <p:nvPr/>
        </p:nvSpPr>
        <p:spPr bwMode="auto">
          <a:xfrm>
            <a:off x="412750" y="990600"/>
            <a:ext cx="2787650" cy="369888"/>
          </a:xfrm>
          <a:prstGeom prst="rect">
            <a:avLst/>
          </a:prstGeom>
          <a:noFill/>
          <a:ln w="9525">
            <a:noFill/>
            <a:miter lim="800000"/>
            <a:headEnd/>
            <a:tailEnd/>
          </a:ln>
          <a:effectLst/>
        </p:spPr>
        <p:txBody>
          <a:bodyPr wrap="none">
            <a:spAutoFit/>
          </a:bodyPr>
          <a:lstStyle/>
          <a:p>
            <a:pPr>
              <a:defRPr/>
            </a:pPr>
            <a:r>
              <a:rPr lang="en-US" sz="1800" b="1" dirty="0">
                <a:latin typeface="+mn-lt"/>
              </a:rPr>
              <a:t>Book Value Calculations:</a:t>
            </a:r>
          </a:p>
        </p:txBody>
      </p:sp>
      <p:sp>
        <p:nvSpPr>
          <p:cNvPr id="27" name="Rectangle 3"/>
          <p:cNvSpPr txBox="1">
            <a:spLocks noChangeArrowheads="1"/>
          </p:cNvSpPr>
          <p:nvPr/>
        </p:nvSpPr>
        <p:spPr bwMode="auto">
          <a:xfrm>
            <a:off x="457200" y="3276600"/>
            <a:ext cx="8534400" cy="1066800"/>
          </a:xfrm>
          <a:prstGeom prst="rect">
            <a:avLst/>
          </a:prstGeom>
          <a:solidFill>
            <a:schemeClr val="bg1">
              <a:lumMod val="85000"/>
            </a:schemeClr>
          </a:solidFill>
          <a:ln w="9525">
            <a:noFill/>
            <a:miter lim="800000"/>
            <a:headEnd/>
            <a:tailEnd/>
          </a:ln>
          <a:effectLst/>
        </p:spPr>
        <p:txBody>
          <a:bodyPr/>
          <a:lstStyle/>
          <a:p>
            <a:pPr>
              <a:defRPr/>
            </a:pPr>
            <a:r>
              <a:rPr lang="en-US" sz="1600" dirty="0">
                <a:latin typeface="+mn-lt"/>
              </a:rPr>
              <a:t>We note that the book value calculations form the basis for the basic elimination entry, but Peanut’ share of income and its investment account must be adjusted for the equity-method entry previously made for $4,500. In addition, the NCI share of income and net assets is adjusted for the 25% share of the unrealized gross profit (net of 40 percent taxes), $625.</a:t>
            </a:r>
            <a:endParaRPr lang="en-US" sz="1600" i="1" dirty="0">
              <a:latin typeface="+mn-l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5"/>
          <p:cNvSpPr>
            <a:spLocks noGrp="1" noChangeArrowheads="1"/>
          </p:cNvSpPr>
          <p:nvPr>
            <p:ph type="sldNum" sz="quarter" idx="10"/>
          </p:nvPr>
        </p:nvSpPr>
        <p:spPr>
          <a:noFill/>
        </p:spPr>
        <p:txBody>
          <a:bodyPr/>
          <a:lstStyle/>
          <a:p>
            <a:r>
              <a:rPr lang="en-US" altLang="zh-CN" smtClean="0">
                <a:ea typeface="宋体" pitchFamily="2" charset="-122"/>
              </a:rPr>
              <a:t>10-</a:t>
            </a:r>
            <a:fld id="{50204C65-D93A-4324-A6A7-A7325FEA524C}" type="slidenum">
              <a:rPr lang="en-US" altLang="zh-CN" smtClean="0">
                <a:ea typeface="宋体" pitchFamily="2" charset="-122"/>
              </a:rPr>
              <a:pPr/>
              <a:t>32</a:t>
            </a:fld>
            <a:endParaRPr lang="en-US" altLang="zh-CN" smtClean="0">
              <a:ea typeface="宋体" pitchFamily="2" charset="-122"/>
            </a:endParaRPr>
          </a:p>
        </p:txBody>
      </p:sp>
      <p:sp>
        <p:nvSpPr>
          <p:cNvPr id="31746" name="Rectangle 2"/>
          <p:cNvSpPr>
            <a:spLocks noGrp="1" noChangeArrowheads="1"/>
          </p:cNvSpPr>
          <p:nvPr>
            <p:ph type="title"/>
          </p:nvPr>
        </p:nvSpPr>
        <p:spPr>
          <a:xfrm>
            <a:off x="1143000" y="0"/>
            <a:ext cx="8001000" cy="838200"/>
          </a:xfrm>
        </p:spPr>
        <p:txBody>
          <a:bodyPr/>
          <a:lstStyle/>
          <a:p>
            <a:pPr eaLnBrk="1" hangingPunct="1">
              <a:lnSpc>
                <a:spcPct val="90000"/>
              </a:lnSpc>
              <a:defRPr/>
            </a:pPr>
            <a:r>
              <a:rPr lang="en-GB" dirty="0" smtClean="0">
                <a:solidFill>
                  <a:schemeClr val="tx2">
                    <a:lumMod val="50000"/>
                  </a:schemeClr>
                </a:solidFill>
              </a:rPr>
              <a:t>Subsequent Profit Realization When Separate Returns Are Filed</a:t>
            </a:r>
            <a:endParaRPr lang="en-US" dirty="0" smtClean="0">
              <a:solidFill>
                <a:schemeClr val="tx2">
                  <a:lumMod val="50000"/>
                </a:schemeClr>
              </a:solidFill>
            </a:endParaRPr>
          </a:p>
        </p:txBody>
      </p:sp>
      <p:sp>
        <p:nvSpPr>
          <p:cNvPr id="14" name="Rectangle 3"/>
          <p:cNvSpPr txBox="1">
            <a:spLocks noChangeArrowheads="1"/>
          </p:cNvSpPr>
          <p:nvPr/>
        </p:nvSpPr>
        <p:spPr bwMode="auto">
          <a:xfrm>
            <a:off x="457200" y="990600"/>
            <a:ext cx="8534400" cy="1371600"/>
          </a:xfrm>
          <a:prstGeom prst="rect">
            <a:avLst/>
          </a:prstGeom>
          <a:solidFill>
            <a:schemeClr val="bg1">
              <a:lumMod val="85000"/>
            </a:schemeClr>
          </a:solidFill>
          <a:ln w="9525">
            <a:noFill/>
            <a:miter lim="800000"/>
            <a:headEnd/>
            <a:tailEnd/>
          </a:ln>
          <a:effectLst/>
        </p:spPr>
        <p:txBody>
          <a:bodyPr/>
          <a:lstStyle/>
          <a:p>
            <a:pPr>
              <a:defRPr/>
            </a:pPr>
            <a:r>
              <a:rPr lang="en-US" sz="2000" dirty="0">
                <a:latin typeface="+mn-lt"/>
              </a:rPr>
              <a:t>If income taxes were ignored, the following eliminating entry would be used in preparing consolidated statements as of December 31, 20X2, assuming that Snoopy had $10,000 of unrealized inventory profit on its books on January 1, 20X2, and the inventory was resold in 20X2:</a:t>
            </a:r>
            <a:endParaRPr lang="en-US" sz="2000" i="1" dirty="0">
              <a:latin typeface="+mn-lt"/>
            </a:endParaRPr>
          </a:p>
        </p:txBody>
      </p:sp>
      <p:sp>
        <p:nvSpPr>
          <p:cNvPr id="15" name="Rectangle 14"/>
          <p:cNvSpPr/>
          <p:nvPr/>
        </p:nvSpPr>
        <p:spPr bwMode="auto">
          <a:xfrm>
            <a:off x="685800" y="2692400"/>
            <a:ext cx="5257800" cy="838200"/>
          </a:xfrm>
          <a:prstGeom prst="rect">
            <a:avLst/>
          </a:prstGeom>
          <a:solidFill>
            <a:srgbClr val="E0EBF8"/>
          </a:solidFill>
          <a:ln w="9525" cap="flat" cmpd="sng" algn="ctr">
            <a:solidFill>
              <a:srgbClr val="000408"/>
            </a:solidFill>
            <a:prstDash val="solid"/>
            <a:round/>
            <a:headEnd type="none" w="med" len="med"/>
            <a:tailEnd type="none" w="med" len="med"/>
          </a:ln>
          <a:effectLst/>
        </p:spPr>
        <p:txBody>
          <a:bodyPr/>
          <a:lstStyle/>
          <a:p>
            <a:pPr marL="344488" indent="-344488">
              <a:tabLst>
                <a:tab pos="4114800" algn="r"/>
                <a:tab pos="5029200" algn="r"/>
                <a:tab pos="5486400" algn="r"/>
                <a:tab pos="6634163" algn="r"/>
              </a:tabLst>
              <a:defRPr/>
            </a:pPr>
            <a:r>
              <a:rPr lang="en-US" sz="1600" dirty="0">
                <a:solidFill>
                  <a:srgbClr val="000408"/>
                </a:solidFill>
                <a:latin typeface="+mn-lt"/>
              </a:rPr>
              <a:t>Investment in Snoopy	7,500</a:t>
            </a:r>
            <a:endParaRPr lang="en-US" sz="1600" i="1" dirty="0">
              <a:solidFill>
                <a:srgbClr val="000408"/>
              </a:solidFill>
              <a:latin typeface="+mn-lt"/>
            </a:endParaRPr>
          </a:p>
          <a:p>
            <a:pPr marL="344488" indent="-344488">
              <a:tabLst>
                <a:tab pos="4114800" algn="r"/>
                <a:tab pos="5029200" algn="r"/>
                <a:tab pos="5486400" algn="r"/>
                <a:tab pos="6634163" algn="r"/>
              </a:tabLst>
              <a:defRPr/>
            </a:pPr>
            <a:r>
              <a:rPr lang="en-US" sz="1600" dirty="0">
                <a:solidFill>
                  <a:srgbClr val="000408"/>
                </a:solidFill>
                <a:latin typeface="+mn-lt"/>
              </a:rPr>
              <a:t>NCI in NI of Snoopy	2,500</a:t>
            </a:r>
          </a:p>
          <a:p>
            <a:pPr marL="344488" indent="-344488">
              <a:tabLst>
                <a:tab pos="4114800" algn="r"/>
                <a:tab pos="5029200" algn="r"/>
                <a:tab pos="5486400" algn="r"/>
                <a:tab pos="6634163" algn="r"/>
              </a:tabLst>
              <a:defRPr/>
            </a:pPr>
            <a:r>
              <a:rPr lang="en-US" sz="1600" dirty="0">
                <a:solidFill>
                  <a:srgbClr val="000408"/>
                </a:solidFill>
                <a:latin typeface="+mn-lt"/>
              </a:rPr>
              <a:t>	Cost of Goods Sold		10,000</a:t>
            </a:r>
          </a:p>
          <a:p>
            <a:pPr marL="344488" indent="-344488">
              <a:spcBef>
                <a:spcPts val="600"/>
              </a:spcBef>
              <a:tabLst>
                <a:tab pos="4114800" algn="r"/>
                <a:tab pos="5029200" algn="r"/>
                <a:tab pos="5486400" algn="r"/>
                <a:tab pos="6634163" algn="r"/>
              </a:tabLst>
              <a:defRPr/>
            </a:pPr>
            <a:r>
              <a:rPr lang="en-US" sz="1600" dirty="0">
                <a:solidFill>
                  <a:srgbClr val="000408"/>
                </a:solidFill>
                <a:latin typeface="+mn-lt"/>
              </a:rPr>
              <a:t>   </a:t>
            </a:r>
            <a:r>
              <a:rPr lang="en-US" sz="1600" i="1" dirty="0">
                <a:solidFill>
                  <a:srgbClr val="000408"/>
                </a:solidFill>
                <a:latin typeface="+mn-lt"/>
              </a:rPr>
              <a:t>Eliminate beginning inventory profit.</a:t>
            </a:r>
          </a:p>
        </p:txBody>
      </p:sp>
      <p:sp>
        <p:nvSpPr>
          <p:cNvPr id="16" name="Rectangle 3"/>
          <p:cNvSpPr txBox="1">
            <a:spLocks noChangeArrowheads="1"/>
          </p:cNvSpPr>
          <p:nvPr/>
        </p:nvSpPr>
        <p:spPr bwMode="auto">
          <a:xfrm>
            <a:off x="457200" y="4038600"/>
            <a:ext cx="8534400" cy="685800"/>
          </a:xfrm>
          <a:prstGeom prst="rect">
            <a:avLst/>
          </a:prstGeom>
          <a:solidFill>
            <a:schemeClr val="bg1">
              <a:lumMod val="85000"/>
            </a:schemeClr>
          </a:solidFill>
          <a:ln w="9525">
            <a:noFill/>
            <a:miter lim="800000"/>
            <a:headEnd/>
            <a:tailEnd/>
          </a:ln>
          <a:effectLst/>
        </p:spPr>
        <p:txBody>
          <a:bodyPr/>
          <a:lstStyle/>
          <a:p>
            <a:pPr>
              <a:defRPr/>
            </a:pPr>
            <a:r>
              <a:rPr lang="en-US" sz="2000" dirty="0">
                <a:latin typeface="+mn-lt"/>
              </a:rPr>
              <a:t>On the other hand, if the 40 percent tax rate is considered, the eliminating entry would be modified as follows:</a:t>
            </a:r>
            <a:endParaRPr lang="en-US" sz="2000" i="1" dirty="0">
              <a:latin typeface="+mn-lt"/>
            </a:endParaRPr>
          </a:p>
        </p:txBody>
      </p:sp>
      <p:sp>
        <p:nvSpPr>
          <p:cNvPr id="17" name="Rectangle 16"/>
          <p:cNvSpPr/>
          <p:nvPr/>
        </p:nvSpPr>
        <p:spPr bwMode="auto">
          <a:xfrm>
            <a:off x="685800" y="5105400"/>
            <a:ext cx="5257800" cy="1066800"/>
          </a:xfrm>
          <a:prstGeom prst="rect">
            <a:avLst/>
          </a:prstGeom>
          <a:solidFill>
            <a:srgbClr val="E0EBF8"/>
          </a:solidFill>
          <a:ln w="9525" cap="flat" cmpd="sng" algn="ctr">
            <a:solidFill>
              <a:srgbClr val="000408"/>
            </a:solidFill>
            <a:prstDash val="solid"/>
            <a:round/>
            <a:headEnd type="none" w="med" len="med"/>
            <a:tailEnd type="none" w="med" len="med"/>
          </a:ln>
          <a:effectLst/>
        </p:spPr>
        <p:txBody>
          <a:bodyPr/>
          <a:lstStyle/>
          <a:p>
            <a:pPr marL="344488" indent="-344488">
              <a:tabLst>
                <a:tab pos="4114800" algn="r"/>
                <a:tab pos="5029200" algn="r"/>
                <a:tab pos="5486400" algn="r"/>
                <a:tab pos="6634163" algn="r"/>
              </a:tabLst>
              <a:defRPr/>
            </a:pPr>
            <a:r>
              <a:rPr lang="en-US" sz="1600" dirty="0">
                <a:solidFill>
                  <a:srgbClr val="000408"/>
                </a:solidFill>
                <a:latin typeface="+mn-lt"/>
              </a:rPr>
              <a:t>Investment in Snoopy	4,500</a:t>
            </a:r>
            <a:endParaRPr lang="en-US" sz="1600" i="1" dirty="0">
              <a:solidFill>
                <a:srgbClr val="000408"/>
              </a:solidFill>
              <a:latin typeface="+mn-lt"/>
            </a:endParaRPr>
          </a:p>
          <a:p>
            <a:pPr marL="344488" indent="-344488">
              <a:tabLst>
                <a:tab pos="4114800" algn="r"/>
                <a:tab pos="5029200" algn="r"/>
                <a:tab pos="5486400" algn="r"/>
                <a:tab pos="6634163" algn="r"/>
              </a:tabLst>
              <a:defRPr/>
            </a:pPr>
            <a:r>
              <a:rPr lang="en-US" sz="1600" dirty="0">
                <a:solidFill>
                  <a:srgbClr val="000408"/>
                </a:solidFill>
                <a:latin typeface="+mn-lt"/>
              </a:rPr>
              <a:t>NCI in NI of Snoopy	1,500</a:t>
            </a:r>
          </a:p>
          <a:p>
            <a:pPr marL="344488" indent="-344488">
              <a:tabLst>
                <a:tab pos="4114800" algn="r"/>
                <a:tab pos="5029200" algn="r"/>
                <a:tab pos="5486400" algn="r"/>
                <a:tab pos="6634163" algn="r"/>
              </a:tabLst>
              <a:defRPr/>
            </a:pPr>
            <a:r>
              <a:rPr lang="en-US" sz="1600" dirty="0">
                <a:solidFill>
                  <a:srgbClr val="000408"/>
                </a:solidFill>
                <a:latin typeface="+mn-lt"/>
              </a:rPr>
              <a:t>Income Tax Expense	4,000</a:t>
            </a:r>
          </a:p>
          <a:p>
            <a:pPr marL="344488" indent="-344488">
              <a:tabLst>
                <a:tab pos="4114800" algn="r"/>
                <a:tab pos="5029200" algn="r"/>
                <a:tab pos="5486400" algn="r"/>
                <a:tab pos="6634163" algn="r"/>
              </a:tabLst>
              <a:defRPr/>
            </a:pPr>
            <a:r>
              <a:rPr lang="en-US" sz="1600" dirty="0">
                <a:solidFill>
                  <a:srgbClr val="000408"/>
                </a:solidFill>
                <a:latin typeface="+mn-lt"/>
              </a:rPr>
              <a:t>	Cost of Goods Sold		10,000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left)">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up)">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5"/>
          <p:cNvSpPr>
            <a:spLocks noGrp="1" noChangeArrowheads="1"/>
          </p:cNvSpPr>
          <p:nvPr>
            <p:ph type="sldNum" sz="quarter" idx="10"/>
          </p:nvPr>
        </p:nvSpPr>
        <p:spPr>
          <a:noFill/>
        </p:spPr>
        <p:txBody>
          <a:bodyPr/>
          <a:lstStyle/>
          <a:p>
            <a:r>
              <a:rPr lang="en-US" altLang="zh-CN" smtClean="0">
                <a:ea typeface="宋体" pitchFamily="2" charset="-122"/>
              </a:rPr>
              <a:t>10-</a:t>
            </a:r>
            <a:fld id="{D6F253E5-3453-4548-9D4E-188A092ADE26}" type="slidenum">
              <a:rPr lang="en-US" altLang="zh-CN" smtClean="0">
                <a:ea typeface="宋体" pitchFamily="2" charset="-122"/>
              </a:rPr>
              <a:pPr/>
              <a:t>33</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4</a:t>
            </a:r>
            <a:endParaRPr lang="en-US" dirty="0">
              <a:solidFill>
                <a:schemeClr val="tx2">
                  <a:lumMod val="50000"/>
                </a:schemeClr>
              </a:solidFill>
            </a:endParaRPr>
          </a:p>
        </p:txBody>
      </p:sp>
      <p:sp>
        <p:nvSpPr>
          <p:cNvPr id="5" name="Title 5"/>
          <p:cNvSpPr txBox="1">
            <a:spLocks/>
          </p:cNvSpPr>
          <p:nvPr/>
        </p:nvSpPr>
        <p:spPr bwMode="auto">
          <a:xfrm>
            <a:off x="1600200" y="2057400"/>
            <a:ext cx="60960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Make calculations related to consolidated earnings per share.</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5"/>
          <p:cNvSpPr>
            <a:spLocks noGrp="1" noChangeArrowheads="1"/>
          </p:cNvSpPr>
          <p:nvPr>
            <p:ph type="sldNum" sz="quarter" idx="10"/>
          </p:nvPr>
        </p:nvSpPr>
        <p:spPr>
          <a:noFill/>
        </p:spPr>
        <p:txBody>
          <a:bodyPr/>
          <a:lstStyle/>
          <a:p>
            <a:r>
              <a:rPr lang="en-US" altLang="zh-CN" smtClean="0">
                <a:ea typeface="宋体" pitchFamily="2" charset="-122"/>
              </a:rPr>
              <a:t>10-</a:t>
            </a:r>
            <a:fld id="{A6521966-A921-4D46-9BE6-60D20F88DFE6}" type="slidenum">
              <a:rPr lang="en-US" altLang="zh-CN" smtClean="0">
                <a:ea typeface="宋体" pitchFamily="2" charset="-122"/>
              </a:rPr>
              <a:pPr/>
              <a:t>34</a:t>
            </a:fld>
            <a:endParaRPr lang="en-US" altLang="zh-CN" smtClean="0">
              <a:ea typeface="宋体" pitchFamily="2" charset="-122"/>
            </a:endParaRPr>
          </a:p>
        </p:txBody>
      </p:sp>
      <p:sp>
        <p:nvSpPr>
          <p:cNvPr id="33794"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Consolidated Earnings Per Share</a:t>
            </a:r>
          </a:p>
        </p:txBody>
      </p:sp>
      <p:sp>
        <p:nvSpPr>
          <p:cNvPr id="33795" name="Rectangle 3"/>
          <p:cNvSpPr>
            <a:spLocks noGrp="1" noChangeArrowheads="1"/>
          </p:cNvSpPr>
          <p:nvPr>
            <p:ph idx="1"/>
          </p:nvPr>
        </p:nvSpPr>
        <p:spPr/>
        <p:txBody>
          <a:bodyPr/>
          <a:lstStyle/>
          <a:p>
            <a:pPr marL="457200" indent="-457200" eaLnBrk="1" hangingPunct="1">
              <a:defRPr/>
            </a:pPr>
            <a:r>
              <a:rPr lang="en-GB" sz="2800" dirty="0" smtClean="0"/>
              <a:t>Basic consolidated EPS is calculated by deducting income to the noncontrolling interest and any preferred dividend requirement of the parent company from consolidated net income</a:t>
            </a:r>
          </a:p>
          <a:p>
            <a:pPr lvl="1" eaLnBrk="1" hangingPunct="1">
              <a:defRPr/>
            </a:pPr>
            <a:r>
              <a:rPr lang="en-GB" sz="2400" dirty="0" smtClean="0"/>
              <a:t>The resulting amount is then divided by the weighted-average number of the parent’s common shares outstanding during the period</a:t>
            </a:r>
          </a:p>
          <a:p>
            <a:pPr lvl="1" eaLnBrk="1" hangingPunct="1">
              <a:defRPr/>
            </a:pPr>
            <a:r>
              <a:rPr lang="en-GB" sz="2400" dirty="0" smtClean="0"/>
              <a:t>While consolidated net income is viewed from an entity perspective, consolidated earnings per share follows a parent company approach and clearly is aimed at the stockholders of the parent company</a:t>
            </a:r>
          </a:p>
          <a:p>
            <a:pPr lvl="1" eaLnBrk="1" hangingPunct="1">
              <a:defRPr/>
            </a:pPr>
            <a:endParaRPr lang="en-GB" sz="2400" dirty="0" smtClean="0"/>
          </a:p>
          <a:p>
            <a:pPr marL="971550" lvl="1" indent="-514350" eaLnBrk="1" hangingPunct="1">
              <a:defRPr/>
            </a:pPr>
            <a:endParaRPr lang="en-GB" sz="2400"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Effect transition="in" filter="wipe(left)">
                                      <p:cBhvr>
                                        <p:cTn id="7" dur="500"/>
                                        <p:tgtEl>
                                          <p:spTgt spid="337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3795">
                                            <p:txEl>
                                              <p:pRg st="2" end="2"/>
                                            </p:txEl>
                                          </p:spTgt>
                                        </p:tgtEl>
                                        <p:attrNameLst>
                                          <p:attrName>style.visibility</p:attrName>
                                        </p:attrNameLst>
                                      </p:cBhvr>
                                      <p:to>
                                        <p:strVal val="visible"/>
                                      </p:to>
                                    </p:set>
                                    <p:animEffect transition="in" filter="wipe(left)">
                                      <p:cBhvr>
                                        <p:cTn id="12" dur="500"/>
                                        <p:tgtEl>
                                          <p:spTgt spid="337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5"/>
          <p:cNvSpPr>
            <a:spLocks noGrp="1" noChangeArrowheads="1"/>
          </p:cNvSpPr>
          <p:nvPr>
            <p:ph type="sldNum" sz="quarter" idx="10"/>
          </p:nvPr>
        </p:nvSpPr>
        <p:spPr>
          <a:noFill/>
        </p:spPr>
        <p:txBody>
          <a:bodyPr/>
          <a:lstStyle/>
          <a:p>
            <a:r>
              <a:rPr lang="en-US" altLang="zh-CN" smtClean="0">
                <a:ea typeface="宋体" pitchFamily="2" charset="-122"/>
              </a:rPr>
              <a:t>10-</a:t>
            </a:r>
            <a:fld id="{EFDF7EEC-63E1-4246-9B82-7EB90C6DFEEA}" type="slidenum">
              <a:rPr lang="en-US" altLang="zh-CN" smtClean="0">
                <a:ea typeface="宋体" pitchFamily="2" charset="-122"/>
              </a:rPr>
              <a:pPr/>
              <a:t>35</a:t>
            </a:fld>
            <a:endParaRPr lang="en-US" altLang="zh-CN" smtClean="0">
              <a:ea typeface="宋体" pitchFamily="2" charset="-122"/>
            </a:endParaRPr>
          </a:p>
        </p:txBody>
      </p:sp>
      <p:sp>
        <p:nvSpPr>
          <p:cNvPr id="3686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Consolidated Earnings Per Share</a:t>
            </a:r>
          </a:p>
        </p:txBody>
      </p:sp>
      <p:sp>
        <p:nvSpPr>
          <p:cNvPr id="90115" name="Rectangle 3"/>
          <p:cNvSpPr>
            <a:spLocks noGrp="1" noChangeArrowheads="1"/>
          </p:cNvSpPr>
          <p:nvPr>
            <p:ph idx="1"/>
          </p:nvPr>
        </p:nvSpPr>
        <p:spPr>
          <a:xfrm>
            <a:off x="457200" y="1066800"/>
            <a:ext cx="8534400" cy="1219200"/>
          </a:xfrm>
        </p:spPr>
        <p:txBody>
          <a:bodyPr/>
          <a:lstStyle/>
          <a:p>
            <a:pPr marL="571500" indent="-571500" eaLnBrk="1" hangingPunct="1"/>
            <a:r>
              <a:rPr lang="en-GB" smtClean="0"/>
              <a:t>Computation of diluted consolidated earnings per share</a:t>
            </a:r>
          </a:p>
        </p:txBody>
      </p:sp>
      <p:pic>
        <p:nvPicPr>
          <p:cNvPr id="90116" name="Picture 2"/>
          <p:cNvPicPr>
            <a:picLocks noChangeAspect="1" noChangeArrowheads="1"/>
          </p:cNvPicPr>
          <p:nvPr/>
        </p:nvPicPr>
        <p:blipFill>
          <a:blip r:embed="rId3"/>
          <a:srcRect/>
          <a:stretch>
            <a:fillRect/>
          </a:stretch>
        </p:blipFill>
        <p:spPr bwMode="auto">
          <a:xfrm>
            <a:off x="457200" y="2286000"/>
            <a:ext cx="8555038" cy="31242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5"/>
          <p:cNvSpPr>
            <a:spLocks noGrp="1" noChangeArrowheads="1"/>
          </p:cNvSpPr>
          <p:nvPr>
            <p:ph type="sldNum" sz="quarter" idx="10"/>
          </p:nvPr>
        </p:nvSpPr>
        <p:spPr>
          <a:noFill/>
        </p:spPr>
        <p:txBody>
          <a:bodyPr/>
          <a:lstStyle/>
          <a:p>
            <a:r>
              <a:rPr lang="en-US" altLang="zh-CN" smtClean="0">
                <a:ea typeface="宋体" pitchFamily="2" charset="-122"/>
              </a:rPr>
              <a:t>10-</a:t>
            </a:r>
            <a:fld id="{787F2399-FDCB-4788-B0E6-9BF3824BEB2D}" type="slidenum">
              <a:rPr lang="en-US" altLang="zh-CN" smtClean="0">
                <a:ea typeface="宋体" pitchFamily="2" charset="-122"/>
              </a:rPr>
              <a:pPr/>
              <a:t>36</a:t>
            </a:fld>
            <a:endParaRPr lang="en-US" altLang="zh-CN" smtClean="0">
              <a:ea typeface="宋体" pitchFamily="2" charset="-122"/>
            </a:endParaRPr>
          </a:p>
        </p:txBody>
      </p:sp>
      <p:sp>
        <p:nvSpPr>
          <p:cNvPr id="37890"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Consolidated Earnings Per Share</a:t>
            </a:r>
          </a:p>
        </p:txBody>
      </p:sp>
      <p:sp>
        <p:nvSpPr>
          <p:cNvPr id="37891" name="Rectangle 3"/>
          <p:cNvSpPr>
            <a:spLocks noGrp="1" noChangeArrowheads="1"/>
          </p:cNvSpPr>
          <p:nvPr>
            <p:ph idx="1"/>
          </p:nvPr>
        </p:nvSpPr>
        <p:spPr/>
        <p:txBody>
          <a:bodyPr/>
          <a:lstStyle/>
          <a:p>
            <a:pPr marL="457200" indent="-457200" eaLnBrk="1" hangingPunct="1"/>
            <a:r>
              <a:rPr lang="en-GB" smtClean="0"/>
              <a:t>Diluted consolidated earnings per share</a:t>
            </a:r>
          </a:p>
          <a:p>
            <a:pPr lvl="1" eaLnBrk="1" hangingPunct="1"/>
            <a:r>
              <a:rPr lang="en-GB" smtClean="0"/>
              <a:t>The parent’s share of consolidated net income normally is the starting point in the computation of diluted consolidated EPS</a:t>
            </a:r>
          </a:p>
          <a:p>
            <a:pPr lvl="1" eaLnBrk="1" hangingPunct="1"/>
            <a:r>
              <a:rPr lang="en-GB" smtClean="0"/>
              <a:t>It then is adjusted for the effects of parent and subsidiary dilutive securities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7891">
                                            <p:txEl>
                                              <p:pRg st="1" end="1"/>
                                            </p:txEl>
                                          </p:spTgt>
                                        </p:tgtEl>
                                        <p:attrNameLst>
                                          <p:attrName>style.visibility</p:attrName>
                                        </p:attrNameLst>
                                      </p:cBhvr>
                                      <p:to>
                                        <p:strVal val="visible"/>
                                      </p:to>
                                    </p:set>
                                    <p:animEffect transition="in" filter="wipe(left)">
                                      <p:cBhvr>
                                        <p:cTn id="7" dur="500"/>
                                        <p:tgtEl>
                                          <p:spTgt spid="378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7891">
                                            <p:txEl>
                                              <p:pRg st="2" end="2"/>
                                            </p:txEl>
                                          </p:spTgt>
                                        </p:tgtEl>
                                        <p:attrNameLst>
                                          <p:attrName>style.visibility</p:attrName>
                                        </p:attrNameLst>
                                      </p:cBhvr>
                                      <p:to>
                                        <p:strVal val="visible"/>
                                      </p:to>
                                    </p:set>
                                    <p:animEffect transition="in" filter="wipe(left)">
                                      <p:cBhvr>
                                        <p:cTn id="12" dur="500"/>
                                        <p:tgtEl>
                                          <p:spTgt spid="37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5"/>
          <p:cNvSpPr>
            <a:spLocks noGrp="1" noChangeArrowheads="1"/>
          </p:cNvSpPr>
          <p:nvPr>
            <p:ph type="sldNum" sz="quarter" idx="10"/>
          </p:nvPr>
        </p:nvSpPr>
        <p:spPr>
          <a:noFill/>
        </p:spPr>
        <p:txBody>
          <a:bodyPr/>
          <a:lstStyle/>
          <a:p>
            <a:r>
              <a:rPr lang="en-US" altLang="zh-CN" smtClean="0">
                <a:ea typeface="宋体" pitchFamily="2" charset="-122"/>
              </a:rPr>
              <a:t>10-</a:t>
            </a:r>
            <a:fld id="{75F3B3BA-0F76-42D8-9510-CE59CB646643}" type="slidenum">
              <a:rPr lang="en-US" altLang="zh-CN" smtClean="0">
                <a:ea typeface="宋体" pitchFamily="2" charset="-122"/>
              </a:rPr>
              <a:pPr/>
              <a:t>37</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#2</a:t>
            </a:r>
            <a:endParaRPr lang="en-US" dirty="0">
              <a:solidFill>
                <a:schemeClr val="tx2">
                  <a:lumMod val="50000"/>
                </a:schemeClr>
              </a:solidFill>
            </a:endParaRPr>
          </a:p>
        </p:txBody>
      </p:sp>
      <p:sp>
        <p:nvSpPr>
          <p:cNvPr id="6" name="Rectangle 3"/>
          <p:cNvSpPr txBox="1">
            <a:spLocks noChangeArrowheads="1"/>
          </p:cNvSpPr>
          <p:nvPr/>
        </p:nvSpPr>
        <p:spPr>
          <a:xfrm>
            <a:off x="1219200" y="1066800"/>
            <a:ext cx="7620000" cy="53340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Consolidated EPS is calculated:</a:t>
            </a:r>
          </a:p>
          <a:p>
            <a:pPr marL="914400" lvl="1" indent="-457200">
              <a:lnSpc>
                <a:spcPts val="3000"/>
              </a:lnSpc>
              <a:spcBef>
                <a:spcPts val="0"/>
              </a:spcBef>
              <a:buSzPct val="80000"/>
              <a:buFont typeface="Wingdings" pitchFamily="2" charset="2"/>
              <a:buNone/>
              <a:defRPr/>
            </a:pPr>
            <a:r>
              <a:rPr lang="en-US" sz="2800" dirty="0"/>
              <a:t>a.	</a:t>
            </a:r>
            <a:r>
              <a:rPr lang="en-GB" sz="2800" dirty="0"/>
              <a:t>as the sum of the subsidiary’s and the parent’s individual EPS numbers</a:t>
            </a:r>
            <a:r>
              <a:rPr lang="en-US" sz="2800" dirty="0"/>
              <a:t>.</a:t>
            </a:r>
          </a:p>
          <a:p>
            <a:pPr marL="914400" lvl="1" indent="-457200">
              <a:lnSpc>
                <a:spcPts val="3000"/>
              </a:lnSpc>
              <a:spcBef>
                <a:spcPts val="0"/>
              </a:spcBef>
              <a:buSzPct val="80000"/>
              <a:buFont typeface="Wingdings" pitchFamily="2" charset="2"/>
              <a:buNone/>
              <a:defRPr/>
            </a:pPr>
            <a:r>
              <a:rPr lang="en-US" sz="2800" dirty="0"/>
              <a:t>b.	</a:t>
            </a:r>
            <a:r>
              <a:rPr lang="en-GB" sz="2800" dirty="0"/>
              <a:t>by adding the subsidiary’s and the parent’s net income numbers and dividing by the subsidiary’s shares owned by the parent</a:t>
            </a:r>
            <a:r>
              <a:rPr lang="en-US" sz="2800" dirty="0"/>
              <a:t>.</a:t>
            </a:r>
          </a:p>
          <a:p>
            <a:pPr marL="914400" indent="-457200">
              <a:spcBef>
                <a:spcPts val="0"/>
              </a:spcBef>
              <a:defRPr/>
            </a:pPr>
            <a:r>
              <a:rPr lang="en-US" sz="2800" dirty="0"/>
              <a:t>c.	</a:t>
            </a:r>
            <a:r>
              <a:rPr lang="en-GB" sz="2800" dirty="0"/>
              <a:t>by deducting the NCI in net income and preferred dividends from consolidated net income and dividing by the parent’s weighted-average shares.</a:t>
            </a:r>
            <a:endParaRPr lang="en-US" sz="2800" dirty="0"/>
          </a:p>
          <a:p>
            <a:pPr marL="914400" lvl="1" indent="-457200">
              <a:lnSpc>
                <a:spcPts val="3000"/>
              </a:lnSpc>
              <a:spcBef>
                <a:spcPts val="0"/>
              </a:spcBef>
              <a:buSzPct val="80000"/>
              <a:buFont typeface="Wingdings" pitchFamily="2" charset="2"/>
              <a:buNone/>
              <a:defRPr/>
            </a:pPr>
            <a:r>
              <a:rPr lang="en-US" sz="2800" dirty="0"/>
              <a:t>d.	</a:t>
            </a:r>
            <a:r>
              <a:rPr lang="en-GB" sz="2800" dirty="0"/>
              <a:t>as the parent’s net income divided by the combined weighted shares outstanding of the parent and subsidiary</a:t>
            </a:r>
            <a:r>
              <a:rPr lang="en-US" sz="2800" dirty="0"/>
              <a:t>.</a:t>
            </a:r>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7" name="Rectangle 3"/>
          <p:cNvSpPr>
            <a:spLocks noGrp="1" noChangeArrowheads="1"/>
          </p:cNvSpPr>
          <p:nvPr>
            <p:ph type="title"/>
          </p:nvPr>
        </p:nvSpPr>
        <p:spPr/>
        <p:txBody>
          <a:bodyPr/>
          <a:lstStyle/>
          <a:p>
            <a:pPr eaLnBrk="1" hangingPunct="1"/>
            <a:r>
              <a:rPr lang="en-US" smtClean="0">
                <a:solidFill>
                  <a:schemeClr val="bg1"/>
                </a:solidFill>
                <a:effectLst/>
              </a:rPr>
              <a:t>Conclusion</a:t>
            </a:r>
          </a:p>
        </p:txBody>
      </p:sp>
      <p:sp>
        <p:nvSpPr>
          <p:cNvPr id="11266" name="Oval 2"/>
          <p:cNvSpPr>
            <a:spLocks noChangeArrowheads="1"/>
          </p:cNvSpPr>
          <p:nvPr>
            <p:custDataLst>
              <p:tags r:id="rId1"/>
            </p:custDataLst>
          </p:nvPr>
        </p:nvSpPr>
        <p:spPr bwMode="auto">
          <a:xfrm>
            <a:off x="1981200" y="1828800"/>
            <a:ext cx="4953000" cy="2971800"/>
          </a:xfrm>
          <a:prstGeom prst="ellipse">
            <a:avLst/>
          </a:prstGeom>
          <a:gradFill rotWithShape="1">
            <a:gsLst>
              <a:gs pos="0">
                <a:schemeClr val="tx2"/>
              </a:gs>
              <a:gs pos="100000">
                <a:schemeClr val="tx2">
                  <a:gamma/>
                  <a:shade val="0"/>
                  <a:invGamma/>
                </a:schemeClr>
              </a:gs>
            </a:gsLst>
            <a:path path="rect">
              <a:fillToRect l="100000" t="100000"/>
            </a:path>
          </a:gradFill>
          <a:ln w="12700">
            <a:solidFill>
              <a:schemeClr val="tx1"/>
            </a:solidFill>
            <a:round/>
            <a:headEnd/>
            <a:tailEnd/>
          </a:ln>
          <a:effectLst>
            <a:outerShdw dist="107763" dir="2700000" algn="ctr" rotWithShape="0">
              <a:schemeClr val="tx1"/>
            </a:outerShdw>
          </a:effectLst>
        </p:spPr>
        <p:txBody>
          <a:bodyPr wrap="none" anchor="ctr"/>
          <a:lstStyle/>
          <a:p>
            <a:pPr algn="ctr" eaLnBrk="0" hangingPunct="0">
              <a:defRPr/>
            </a:pPr>
            <a:r>
              <a:rPr lang="en-US" sz="7200" dirty="0">
                <a:solidFill>
                  <a:schemeClr val="bg1"/>
                </a:solidFill>
                <a:effectLst>
                  <a:outerShdw blurRad="38100" dist="38100" dir="2700000" algn="tl">
                    <a:srgbClr val="000000"/>
                  </a:outerShdw>
                </a:effectLst>
              </a:rPr>
              <a:t>The End</a:t>
            </a:r>
          </a:p>
        </p:txBody>
      </p:sp>
      <p:sp>
        <p:nvSpPr>
          <p:cNvPr id="96259" name="Rectangle 5"/>
          <p:cNvSpPr>
            <a:spLocks noGrp="1" noChangeArrowheads="1"/>
          </p:cNvSpPr>
          <p:nvPr>
            <p:ph type="sldNum" sz="quarter" idx="10"/>
          </p:nvPr>
        </p:nvSpPr>
        <p:spPr>
          <a:noFill/>
        </p:spPr>
        <p:txBody>
          <a:bodyPr/>
          <a:lstStyle/>
          <a:p>
            <a:r>
              <a:rPr lang="en-US" altLang="zh-CN" smtClean="0">
                <a:ea typeface="宋体" pitchFamily="2" charset="-122"/>
              </a:rPr>
              <a:t>10-</a:t>
            </a:r>
            <a:fld id="{318A4128-8E0D-413F-A950-978E1367CEC7}" type="slidenum">
              <a:rPr lang="en-US" altLang="zh-CN" smtClean="0">
                <a:ea typeface="宋体" pitchFamily="2" charset="-122"/>
              </a:rPr>
              <a:pPr/>
              <a:t>38</a:t>
            </a:fld>
            <a:endParaRPr lang="en-US" altLang="zh-CN" smtClean="0">
              <a:ea typeface="宋体" pitchFamily="2" charset="-12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ppt_w</p:attrName>
                                        </p:attrNameLst>
                                      </p:cBhvr>
                                      <p:tavLst>
                                        <p:tav tm="0">
                                          <p:val>
                                            <p:fltVal val="0"/>
                                          </p:val>
                                        </p:tav>
                                        <p:tav tm="100000">
                                          <p:val>
                                            <p:strVal val="#ppt_w"/>
                                          </p:val>
                                        </p:tav>
                                      </p:tavLst>
                                    </p:anim>
                                    <p:anim calcmode="lin" valueType="num">
                                      <p:cBhvr>
                                        <p:cTn id="8" dur="1000" fill="hold"/>
                                        <p:tgtEl>
                                          <p:spTgt spid="11266"/>
                                        </p:tgtEl>
                                        <p:attrNameLst>
                                          <p:attrName>ppt_h</p:attrName>
                                        </p:attrNameLst>
                                      </p:cBhvr>
                                      <p:tavLst>
                                        <p:tav tm="0">
                                          <p:val>
                                            <p:fltVal val="0"/>
                                          </p:val>
                                        </p:tav>
                                        <p:tav tm="100000">
                                          <p:val>
                                            <p:strVal val="#ppt_h"/>
                                          </p:val>
                                        </p:tav>
                                      </p:tavLst>
                                    </p:anim>
                                    <p:anim calcmode="lin" valueType="num">
                                      <p:cBhvr>
                                        <p:cTn id="9" dur="1000" fill="hold"/>
                                        <p:tgtEl>
                                          <p:spTgt spid="1126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126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5"/>
          <p:cNvSpPr>
            <a:spLocks noGrp="1" noChangeArrowheads="1"/>
          </p:cNvSpPr>
          <p:nvPr>
            <p:ph type="sldNum" sz="quarter" idx="10"/>
          </p:nvPr>
        </p:nvSpPr>
        <p:spPr>
          <a:noFill/>
        </p:spPr>
        <p:txBody>
          <a:bodyPr/>
          <a:lstStyle/>
          <a:p>
            <a:r>
              <a:rPr lang="en-US" altLang="zh-CN" smtClean="0">
                <a:ea typeface="宋体" pitchFamily="2" charset="-122"/>
              </a:rPr>
              <a:t>10-</a:t>
            </a:r>
            <a:fld id="{750942FC-0144-49E4-9D97-EA6B9AA8FCC6}" type="slidenum">
              <a:rPr lang="en-US" altLang="zh-CN" smtClean="0">
                <a:ea typeface="宋体" pitchFamily="2" charset="-122"/>
              </a:rPr>
              <a:pPr/>
              <a:t>4</a:t>
            </a:fld>
            <a:endParaRPr lang="en-US" altLang="zh-CN" smtClean="0">
              <a:ea typeface="宋体" pitchFamily="2" charset="-122"/>
            </a:endParaRPr>
          </a:p>
        </p:txBody>
      </p:sp>
      <p:sp>
        <p:nvSpPr>
          <p:cNvPr id="5122"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Consolidated Statement of Cash Flows</a:t>
            </a:r>
            <a:endParaRPr lang="en-US" dirty="0" smtClean="0">
              <a:solidFill>
                <a:schemeClr val="tx2">
                  <a:lumMod val="50000"/>
                </a:schemeClr>
              </a:solidFill>
            </a:endParaRPr>
          </a:p>
        </p:txBody>
      </p:sp>
      <p:sp>
        <p:nvSpPr>
          <p:cNvPr id="5123" name="Rectangle 3"/>
          <p:cNvSpPr>
            <a:spLocks noGrp="1" noChangeArrowheads="1"/>
          </p:cNvSpPr>
          <p:nvPr>
            <p:ph idx="1"/>
          </p:nvPr>
        </p:nvSpPr>
        <p:spPr/>
        <p:txBody>
          <a:bodyPr/>
          <a:lstStyle/>
          <a:p>
            <a:pPr marL="457200" indent="-457200" eaLnBrk="1" hangingPunct="1"/>
            <a:r>
              <a:rPr lang="en-GB" smtClean="0"/>
              <a:t>A consolidated statement of cash flows is similar to a statement of cash flows prepared for a single-corporate entity and is prepared in basically the same manner</a:t>
            </a:r>
          </a:p>
          <a:p>
            <a:pPr marL="457200" indent="-457200" eaLnBrk="1" hangingPunct="1"/>
            <a:r>
              <a:rPr lang="en-GB" smtClean="0"/>
              <a:t>Preparation</a:t>
            </a:r>
          </a:p>
          <a:p>
            <a:pPr lvl="1" eaLnBrk="1" hangingPunct="1"/>
            <a:r>
              <a:rPr lang="en-GB" smtClean="0"/>
              <a:t>Typically prepared after the consolidated income statement, retained earnings statement, and balance sheet</a:t>
            </a:r>
          </a:p>
          <a:p>
            <a:pPr lvl="1" eaLnBrk="1" hangingPunct="1"/>
            <a:r>
              <a:rPr lang="en-GB" smtClean="0"/>
              <a:t>Prepared from the information in the other three statements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wipe(left)">
                                      <p:cBhvr>
                                        <p:cTn id="7" dur="500"/>
                                        <p:tgtEl>
                                          <p:spTgt spid="51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wipe(left)">
                                      <p:cBhvr>
                                        <p:cTn id="12" dur="500"/>
                                        <p:tgtEl>
                                          <p:spTgt spid="51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123">
                                            <p:txEl>
                                              <p:pRg st="3" end="3"/>
                                            </p:txEl>
                                          </p:spTgt>
                                        </p:tgtEl>
                                        <p:attrNameLst>
                                          <p:attrName>style.visibility</p:attrName>
                                        </p:attrNameLst>
                                      </p:cBhvr>
                                      <p:to>
                                        <p:strVal val="visible"/>
                                      </p:to>
                                    </p:set>
                                    <p:animEffect transition="in" filter="wipe(left)">
                                      <p:cBhvr>
                                        <p:cTn id="17" dur="500"/>
                                        <p:tgtEl>
                                          <p:spTgt spid="5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5"/>
          <p:cNvSpPr>
            <a:spLocks noGrp="1" noChangeArrowheads="1"/>
          </p:cNvSpPr>
          <p:nvPr>
            <p:ph type="sldNum" sz="quarter" idx="10"/>
          </p:nvPr>
        </p:nvSpPr>
        <p:spPr>
          <a:noFill/>
        </p:spPr>
        <p:txBody>
          <a:bodyPr/>
          <a:lstStyle/>
          <a:p>
            <a:r>
              <a:rPr lang="en-US" altLang="zh-CN" smtClean="0">
                <a:ea typeface="宋体" pitchFamily="2" charset="-122"/>
              </a:rPr>
              <a:t>10-</a:t>
            </a:r>
            <a:fld id="{B51D8E3B-630F-48BE-903B-C9A4C5575058}" type="slidenum">
              <a:rPr lang="en-US" altLang="zh-CN" smtClean="0">
                <a:ea typeface="宋体" pitchFamily="2" charset="-122"/>
              </a:rPr>
              <a:pPr/>
              <a:t>5</a:t>
            </a:fld>
            <a:endParaRPr lang="en-US" altLang="zh-CN" smtClean="0">
              <a:ea typeface="宋体" pitchFamily="2" charset="-122"/>
            </a:endParaRPr>
          </a:p>
        </p:txBody>
      </p:sp>
      <p:sp>
        <p:nvSpPr>
          <p:cNvPr id="6146"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Consolidated Statement of Cash Flows</a:t>
            </a:r>
            <a:endParaRPr lang="en-US" dirty="0" smtClean="0">
              <a:solidFill>
                <a:schemeClr val="tx2">
                  <a:lumMod val="50000"/>
                </a:schemeClr>
              </a:solidFill>
            </a:endParaRPr>
          </a:p>
        </p:txBody>
      </p:sp>
      <p:sp>
        <p:nvSpPr>
          <p:cNvPr id="6147" name="Rectangle 3"/>
          <p:cNvSpPr>
            <a:spLocks noGrp="1" noChangeArrowheads="1"/>
          </p:cNvSpPr>
          <p:nvPr>
            <p:ph idx="1"/>
          </p:nvPr>
        </p:nvSpPr>
        <p:spPr/>
        <p:txBody>
          <a:bodyPr/>
          <a:lstStyle/>
          <a:p>
            <a:pPr marL="457200" indent="-457200" eaLnBrk="1" hangingPunct="1"/>
            <a:r>
              <a:rPr lang="en-GB" smtClean="0"/>
              <a:t>Preparation</a:t>
            </a:r>
          </a:p>
          <a:p>
            <a:pPr lvl="1" eaLnBrk="1" hangingPunct="1"/>
            <a:r>
              <a:rPr lang="en-GB" smtClean="0"/>
              <a:t>Requires only a few adjustments (such as those for depreciation and amortization resulting from the write-off of a differential) beyond those used in preparing a cash flow statement for an individual company</a:t>
            </a:r>
          </a:p>
          <a:p>
            <a:pPr lvl="1" eaLnBrk="1" hangingPunct="1"/>
            <a:r>
              <a:rPr lang="en-GB" smtClean="0"/>
              <a:t>All transfers between affiliates should be eliminated</a:t>
            </a:r>
          </a:p>
          <a:p>
            <a:pPr lvl="1" eaLnBrk="1" hangingPunct="1"/>
            <a:r>
              <a:rPr lang="en-GB" smtClean="0"/>
              <a:t>Noncontrolling interest typically does not cause any special problems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wipe(left)">
                                      <p:cBhvr>
                                        <p:cTn id="7" dur="500"/>
                                        <p:tgtEl>
                                          <p:spTgt spid="61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wipe(left)">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Effect transition="in" filter="wipe(left)">
                                      <p:cBhvr>
                                        <p:cTn id="17"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5"/>
          <p:cNvSpPr>
            <a:spLocks noGrp="1" noChangeArrowheads="1"/>
          </p:cNvSpPr>
          <p:nvPr>
            <p:ph type="sldNum" sz="quarter" idx="10"/>
          </p:nvPr>
        </p:nvSpPr>
        <p:spPr>
          <a:noFill/>
        </p:spPr>
        <p:txBody>
          <a:bodyPr/>
          <a:lstStyle/>
          <a:p>
            <a:r>
              <a:rPr lang="en-US" altLang="zh-CN" smtClean="0">
                <a:ea typeface="宋体" pitchFamily="2" charset="-122"/>
              </a:rPr>
              <a:t>10-</a:t>
            </a:r>
            <a:fld id="{3728E16A-CDB4-41E8-A66D-CB35E6A4F472}" type="slidenum">
              <a:rPr lang="en-US" altLang="zh-CN" smtClean="0">
                <a:ea typeface="宋体" pitchFamily="2" charset="-122"/>
              </a:rPr>
              <a:pPr/>
              <a:t>6</a:t>
            </a:fld>
            <a:endParaRPr lang="en-US" altLang="zh-CN" smtClean="0">
              <a:ea typeface="宋体" pitchFamily="2" charset="-122"/>
            </a:endParaRPr>
          </a:p>
        </p:txBody>
      </p:sp>
      <p:sp>
        <p:nvSpPr>
          <p:cNvPr id="7170" name="Rectangle 2"/>
          <p:cNvSpPr>
            <a:spLocks noGrp="1" noChangeArrowheads="1"/>
          </p:cNvSpPr>
          <p:nvPr>
            <p:ph type="title"/>
          </p:nvPr>
        </p:nvSpPr>
        <p:spPr>
          <a:xfrm>
            <a:off x="1143000" y="0"/>
            <a:ext cx="8001000" cy="762000"/>
          </a:xfrm>
        </p:spPr>
        <p:txBody>
          <a:bodyPr/>
          <a:lstStyle/>
          <a:p>
            <a:pPr eaLnBrk="1" hangingPunct="1">
              <a:defRPr/>
            </a:pPr>
            <a:r>
              <a:rPr lang="en-GB" sz="3000" dirty="0" smtClean="0">
                <a:solidFill>
                  <a:schemeClr val="tx2">
                    <a:lumMod val="50000"/>
                  </a:schemeClr>
                </a:solidFill>
              </a:rPr>
              <a:t>Consolidated Statement of Cash Flows for the Year Ended December 31, 20X2 (Figure10–2)</a:t>
            </a:r>
            <a:endParaRPr lang="en-US" sz="3000" dirty="0" smtClean="0">
              <a:solidFill>
                <a:schemeClr val="tx2">
                  <a:lumMod val="50000"/>
                </a:schemeClr>
              </a:solidFill>
            </a:endParaRPr>
          </a:p>
        </p:txBody>
      </p:sp>
      <p:sp>
        <p:nvSpPr>
          <p:cNvPr id="30723" name="Rectangle 3"/>
          <p:cNvSpPr>
            <a:spLocks noGrp="1" noChangeArrowheads="1"/>
          </p:cNvSpPr>
          <p:nvPr>
            <p:ph idx="1"/>
          </p:nvPr>
        </p:nvSpPr>
        <p:spPr/>
        <p:txBody>
          <a:bodyPr/>
          <a:lstStyle/>
          <a:p>
            <a:pPr marL="571500" indent="-571500" eaLnBrk="1" hangingPunct="1">
              <a:buFontTx/>
              <a:buNone/>
            </a:pPr>
            <a:r>
              <a:rPr lang="en-US" smtClean="0"/>
              <a:t> </a:t>
            </a:r>
          </a:p>
        </p:txBody>
      </p:sp>
      <p:pic>
        <p:nvPicPr>
          <p:cNvPr id="30724" name="Picture 2"/>
          <p:cNvPicPr>
            <a:picLocks noChangeAspect="1" noChangeArrowheads="1"/>
          </p:cNvPicPr>
          <p:nvPr/>
        </p:nvPicPr>
        <p:blipFill>
          <a:blip r:embed="rId3"/>
          <a:srcRect/>
          <a:stretch>
            <a:fillRect/>
          </a:stretch>
        </p:blipFill>
        <p:spPr bwMode="auto">
          <a:xfrm>
            <a:off x="990600" y="990600"/>
            <a:ext cx="7637463" cy="57150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5"/>
          <p:cNvSpPr>
            <a:spLocks noGrp="1" noChangeArrowheads="1"/>
          </p:cNvSpPr>
          <p:nvPr>
            <p:ph type="sldNum" sz="quarter" idx="10"/>
          </p:nvPr>
        </p:nvSpPr>
        <p:spPr>
          <a:noFill/>
        </p:spPr>
        <p:txBody>
          <a:bodyPr/>
          <a:lstStyle/>
          <a:p>
            <a:r>
              <a:rPr lang="en-US" altLang="zh-CN" smtClean="0">
                <a:ea typeface="宋体" pitchFamily="2" charset="-122"/>
              </a:rPr>
              <a:t>10-</a:t>
            </a:r>
            <a:fld id="{A43109C7-B415-4330-8AEC-9BBF4F3ED0EF}" type="slidenum">
              <a:rPr lang="en-US" altLang="zh-CN" smtClean="0">
                <a:ea typeface="宋体" pitchFamily="2" charset="-122"/>
              </a:rPr>
              <a:pPr/>
              <a:t>7</a:t>
            </a:fld>
            <a:endParaRPr lang="en-US" altLang="zh-CN" smtClean="0">
              <a:ea typeface="宋体" pitchFamily="2" charset="-122"/>
            </a:endParaRPr>
          </a:p>
        </p:txBody>
      </p:sp>
      <p:sp>
        <p:nvSpPr>
          <p:cNvPr id="8194"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Consolidated Statement of Cash Flows</a:t>
            </a:r>
            <a:endParaRPr lang="en-US" dirty="0" smtClean="0">
              <a:solidFill>
                <a:schemeClr val="tx2">
                  <a:lumMod val="50000"/>
                </a:schemeClr>
              </a:solidFill>
            </a:endParaRPr>
          </a:p>
        </p:txBody>
      </p:sp>
      <p:sp>
        <p:nvSpPr>
          <p:cNvPr id="8195" name="Rectangle 3"/>
          <p:cNvSpPr>
            <a:spLocks noGrp="1" noChangeArrowheads="1"/>
          </p:cNvSpPr>
          <p:nvPr>
            <p:ph idx="1"/>
          </p:nvPr>
        </p:nvSpPr>
        <p:spPr/>
        <p:txBody>
          <a:bodyPr/>
          <a:lstStyle/>
          <a:p>
            <a:pPr marL="457200" indent="-457200" eaLnBrk="1" hangingPunct="1"/>
            <a:r>
              <a:rPr lang="en-GB" smtClean="0"/>
              <a:t>Consolidated cash flow statement—direct method</a:t>
            </a:r>
          </a:p>
          <a:p>
            <a:pPr lvl="1" eaLnBrk="1" hangingPunct="1"/>
            <a:r>
              <a:rPr lang="en-GB" smtClean="0"/>
              <a:t>Nearly all major companies use the indirect method</a:t>
            </a:r>
          </a:p>
          <a:p>
            <a:pPr lvl="1" eaLnBrk="1" hangingPunct="1"/>
            <a:r>
              <a:rPr lang="en-GB" smtClean="0"/>
              <a:t>Critics have argued that the direct method is less confusing and more useful</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Effect transition="in" filter="wipe(left)">
                                      <p:cBhvr>
                                        <p:cTn id="7" dur="500"/>
                                        <p:tgtEl>
                                          <p:spTgt spid="81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195">
                                            <p:txEl>
                                              <p:pRg st="2" end="2"/>
                                            </p:txEl>
                                          </p:spTgt>
                                        </p:tgtEl>
                                        <p:attrNameLst>
                                          <p:attrName>style.visibility</p:attrName>
                                        </p:attrNameLst>
                                      </p:cBhvr>
                                      <p:to>
                                        <p:strVal val="visible"/>
                                      </p:to>
                                    </p:set>
                                    <p:animEffect transition="in" filter="wipe(left)">
                                      <p:cBhvr>
                                        <p:cTn id="12"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5"/>
          <p:cNvSpPr>
            <a:spLocks noGrp="1" noChangeArrowheads="1"/>
          </p:cNvSpPr>
          <p:nvPr>
            <p:ph type="sldNum" sz="quarter" idx="10"/>
          </p:nvPr>
        </p:nvSpPr>
        <p:spPr>
          <a:noFill/>
        </p:spPr>
        <p:txBody>
          <a:bodyPr/>
          <a:lstStyle/>
          <a:p>
            <a:r>
              <a:rPr lang="en-US" altLang="zh-CN" smtClean="0">
                <a:ea typeface="宋体" pitchFamily="2" charset="-122"/>
              </a:rPr>
              <a:t>10-</a:t>
            </a:r>
            <a:fld id="{222001E0-4B8B-4939-9ED0-FF6FE9891286}" type="slidenum">
              <a:rPr lang="en-US" altLang="zh-CN" smtClean="0">
                <a:ea typeface="宋体" pitchFamily="2" charset="-122"/>
              </a:rPr>
              <a:pPr/>
              <a:t>8</a:t>
            </a:fld>
            <a:endParaRPr lang="en-US" altLang="zh-CN" smtClean="0">
              <a:ea typeface="宋体" pitchFamily="2" charset="-122"/>
            </a:endParaRPr>
          </a:p>
        </p:txBody>
      </p:sp>
      <p:sp>
        <p:nvSpPr>
          <p:cNvPr id="9218"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Consolidated Statement of Cash Flows</a:t>
            </a:r>
            <a:endParaRPr lang="en-US" dirty="0" smtClean="0">
              <a:solidFill>
                <a:schemeClr val="tx2">
                  <a:lumMod val="50000"/>
                </a:schemeClr>
              </a:solidFill>
            </a:endParaRPr>
          </a:p>
        </p:txBody>
      </p:sp>
      <p:sp>
        <p:nvSpPr>
          <p:cNvPr id="9219" name="Rectangle 3"/>
          <p:cNvSpPr>
            <a:spLocks noGrp="1" noChangeArrowheads="1"/>
          </p:cNvSpPr>
          <p:nvPr>
            <p:ph idx="1"/>
          </p:nvPr>
        </p:nvSpPr>
        <p:spPr/>
        <p:txBody>
          <a:bodyPr/>
          <a:lstStyle/>
          <a:p>
            <a:pPr marL="457200" indent="-457200" eaLnBrk="1" hangingPunct="1"/>
            <a:r>
              <a:rPr lang="en-GB" smtClean="0"/>
              <a:t>The only section affected by the difference in approaches is the operating activities section.</a:t>
            </a:r>
          </a:p>
          <a:p>
            <a:pPr lvl="1" eaLnBrk="1" hangingPunct="1"/>
            <a:r>
              <a:rPr lang="en-GB" smtClean="0"/>
              <a:t>Under the indirect approach, the operating activities section starts with net income and, to derive cash provided by operating activities, adjusts for all items affecting cash and net income differently.</a:t>
            </a:r>
          </a:p>
          <a:p>
            <a:pPr lvl="1" eaLnBrk="1" hangingPunct="1"/>
            <a:r>
              <a:rPr lang="en-GB" smtClean="0"/>
              <a:t>Under the direct approach, the operating activities section of the statement shows the actual cash flows.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Effect transition="in" filter="wipe(left)">
                                      <p:cBhvr>
                                        <p:cTn id="7" dur="500"/>
                                        <p:tgtEl>
                                          <p:spTgt spid="92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Effect transition="in" filter="wipe(left)">
                                      <p:cBhvr>
                                        <p:cTn id="12"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5"/>
          <p:cNvSpPr>
            <a:spLocks noGrp="1" noChangeArrowheads="1"/>
          </p:cNvSpPr>
          <p:nvPr>
            <p:ph type="sldNum" sz="quarter" idx="10"/>
          </p:nvPr>
        </p:nvSpPr>
        <p:spPr>
          <a:noFill/>
        </p:spPr>
        <p:txBody>
          <a:bodyPr/>
          <a:lstStyle/>
          <a:p>
            <a:r>
              <a:rPr lang="en-US" altLang="zh-CN" smtClean="0">
                <a:ea typeface="宋体" pitchFamily="2" charset="-122"/>
              </a:rPr>
              <a:t>10-</a:t>
            </a:r>
            <a:fld id="{8E0FCE46-40EA-4869-8A97-453CA1540BE5}" type="slidenum">
              <a:rPr lang="en-US" altLang="zh-CN" smtClean="0">
                <a:ea typeface="宋体" pitchFamily="2" charset="-122"/>
              </a:rPr>
              <a:pPr/>
              <a:t>9</a:t>
            </a:fld>
            <a:endParaRPr lang="en-US" altLang="zh-CN" smtClean="0">
              <a:ea typeface="宋体" pitchFamily="2" charset="-122"/>
            </a:endParaRPr>
          </a:p>
        </p:txBody>
      </p:sp>
      <p:sp>
        <p:nvSpPr>
          <p:cNvPr id="10242"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Consolidated Statement of Cash Flows</a:t>
            </a:r>
            <a:endParaRPr lang="en-US" dirty="0" smtClean="0">
              <a:solidFill>
                <a:schemeClr val="tx2">
                  <a:lumMod val="50000"/>
                </a:schemeClr>
              </a:solidFill>
            </a:endParaRPr>
          </a:p>
        </p:txBody>
      </p:sp>
      <p:sp>
        <p:nvSpPr>
          <p:cNvPr id="10243" name="Rectangle 3"/>
          <p:cNvSpPr>
            <a:spLocks noGrp="1" noChangeArrowheads="1"/>
          </p:cNvSpPr>
          <p:nvPr>
            <p:ph idx="1"/>
          </p:nvPr>
        </p:nvSpPr>
        <p:spPr/>
        <p:txBody>
          <a:bodyPr/>
          <a:lstStyle/>
          <a:p>
            <a:pPr lvl="1" eaLnBrk="1" hangingPunct="1"/>
            <a:r>
              <a:rPr lang="en-GB" b="1" i="1" smtClean="0"/>
              <a:t>Direct approach</a:t>
            </a:r>
            <a:r>
              <a:rPr lang="en-GB" smtClean="0"/>
              <a:t>: As an example, the only cash flows related to operations are</a:t>
            </a:r>
          </a:p>
          <a:p>
            <a:pPr lvl="1" eaLnBrk="1" hangingPunct="1">
              <a:buFont typeface="Wingdings" pitchFamily="2" charset="2"/>
              <a:buNone/>
            </a:pPr>
            <a:endParaRPr lang="en-GB" smtClean="0"/>
          </a:p>
          <a:p>
            <a:pPr marL="571500" indent="-571500" eaLnBrk="1" hangingPunct="1"/>
            <a:endParaRPr lang="en-GB" smtClean="0"/>
          </a:p>
          <a:p>
            <a:pPr marL="571500" indent="-571500" eaLnBrk="1" hangingPunct="1">
              <a:buFont typeface="Wingdings" pitchFamily="2" charset="2"/>
              <a:buNone/>
            </a:pPr>
            <a:endParaRPr lang="en-GB" smtClean="0"/>
          </a:p>
          <a:p>
            <a:pPr lvl="1" eaLnBrk="1" hangingPunct="1"/>
            <a:r>
              <a:rPr lang="en-GB" smtClean="0"/>
              <a:t>The remainder of the cash flow statement is the same under both approaches except that a separate reconciliation of operating cash flows and net income is required under the direct approach.</a:t>
            </a:r>
          </a:p>
        </p:txBody>
      </p:sp>
      <p:grpSp>
        <p:nvGrpSpPr>
          <p:cNvPr id="7" name="Group 8"/>
          <p:cNvGrpSpPr>
            <a:grpSpLocks/>
          </p:cNvGrpSpPr>
          <p:nvPr/>
        </p:nvGrpSpPr>
        <p:grpSpPr bwMode="auto">
          <a:xfrm>
            <a:off x="1219200" y="2257425"/>
            <a:ext cx="7239000" cy="1400175"/>
            <a:chOff x="1295400" y="3276600"/>
            <a:chExt cx="7467600" cy="1400383"/>
          </a:xfrm>
        </p:grpSpPr>
        <p:sp>
          <p:nvSpPr>
            <p:cNvPr id="9" name="TextBox 8"/>
            <p:cNvSpPr txBox="1"/>
            <p:nvPr/>
          </p:nvSpPr>
          <p:spPr>
            <a:xfrm>
              <a:off x="1295400" y="3276600"/>
              <a:ext cx="7467600" cy="1400383"/>
            </a:xfrm>
            <a:prstGeom prst="rect">
              <a:avLst/>
            </a:prstGeom>
            <a:noFill/>
          </p:spPr>
          <p:txBody>
            <a:bodyPr>
              <a:spAutoFit/>
            </a:bodyPr>
            <a:lstStyle/>
            <a:p>
              <a:pPr marL="457200">
                <a:tabLst>
                  <a:tab pos="7886700" algn="r"/>
                </a:tabLst>
                <a:defRPr/>
              </a:pPr>
              <a:r>
                <a:rPr lang="en-US" sz="2000" dirty="0">
                  <a:latin typeface="+mn-lt"/>
                </a:rPr>
                <a:t>Cash Flows from Operating Activities:</a:t>
              </a:r>
              <a:endParaRPr lang="en-US" sz="2000" dirty="0">
                <a:solidFill>
                  <a:schemeClr val="bg1"/>
                </a:solidFill>
                <a:latin typeface="+mn-lt"/>
              </a:endParaRPr>
            </a:p>
            <a:p>
              <a:pPr marL="457200">
                <a:tabLst>
                  <a:tab pos="7886700" algn="r"/>
                </a:tabLst>
                <a:defRPr/>
              </a:pPr>
              <a:r>
                <a:rPr lang="en-US" sz="2000" dirty="0">
                  <a:latin typeface="+mn-lt"/>
                </a:rPr>
                <a:t>Cash Received from Customers	$615,000</a:t>
              </a:r>
              <a:r>
                <a:rPr lang="en-US" sz="2000" dirty="0">
                  <a:solidFill>
                    <a:schemeClr val="bg1"/>
                  </a:solidFill>
                  <a:latin typeface="+mn-lt"/>
                </a:rPr>
                <a:t>)</a:t>
              </a:r>
            </a:p>
            <a:p>
              <a:pPr marL="457200">
                <a:tabLst>
                  <a:tab pos="7886700" algn="r"/>
                </a:tabLst>
                <a:defRPr/>
              </a:pPr>
              <a:r>
                <a:rPr lang="en-US" sz="2000" dirty="0">
                  <a:latin typeface="+mn-lt"/>
                </a:rPr>
                <a:t>Cash Paid to Suppliers	(510,000)</a:t>
              </a:r>
            </a:p>
            <a:p>
              <a:pPr marL="457200">
                <a:spcBef>
                  <a:spcPts val="600"/>
                </a:spcBef>
                <a:tabLst>
                  <a:tab pos="7886700" algn="r"/>
                </a:tabLst>
                <a:defRPr/>
              </a:pPr>
              <a:r>
                <a:rPr lang="en-US" sz="2000" dirty="0">
                  <a:latin typeface="+mn-lt"/>
                </a:rPr>
                <a:t>Net Cash Provided by Operating Activities	$105,000</a:t>
              </a:r>
              <a:r>
                <a:rPr lang="en-US" sz="2000" dirty="0">
                  <a:solidFill>
                    <a:schemeClr val="bg1"/>
                  </a:solidFill>
                  <a:latin typeface="+mn-lt"/>
                </a:rPr>
                <a:t>)</a:t>
              </a:r>
            </a:p>
          </p:txBody>
        </p:sp>
        <p:cxnSp>
          <p:nvCxnSpPr>
            <p:cNvPr id="36870" name="Straight Connector 9"/>
            <p:cNvCxnSpPr>
              <a:cxnSpLocks noChangeShapeType="1"/>
            </p:cNvCxnSpPr>
            <p:nvPr/>
          </p:nvCxnSpPr>
          <p:spPr bwMode="auto">
            <a:xfrm>
              <a:off x="7462788" y="4267200"/>
              <a:ext cx="1143000" cy="0"/>
            </a:xfrm>
            <a:prstGeom prst="line">
              <a:avLst/>
            </a:prstGeom>
            <a:noFill/>
            <a:ln w="19050" algn="ctr">
              <a:solidFill>
                <a:srgbClr val="000408"/>
              </a:solidFill>
              <a:round/>
              <a:headEnd/>
              <a:tailEnd/>
            </a:ln>
          </p:spPr>
        </p:cxnSp>
        <p:cxnSp>
          <p:nvCxnSpPr>
            <p:cNvPr id="36871" name="Straight Connector 10"/>
            <p:cNvCxnSpPr>
              <a:cxnSpLocks noChangeShapeType="1"/>
            </p:cNvCxnSpPr>
            <p:nvPr/>
          </p:nvCxnSpPr>
          <p:spPr bwMode="auto">
            <a:xfrm>
              <a:off x="7462788" y="4648200"/>
              <a:ext cx="1143000" cy="0"/>
            </a:xfrm>
            <a:prstGeom prst="line">
              <a:avLst/>
            </a:prstGeom>
            <a:noFill/>
            <a:ln w="19050" cmpd="dbl" algn="ctr">
              <a:solidFill>
                <a:srgbClr val="000408"/>
              </a:solidFill>
              <a:round/>
              <a:headEnd/>
              <a:tailEnd/>
            </a:ln>
          </p:spPr>
        </p:cxn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243">
                                            <p:txEl>
                                              <p:pRg st="4" end="4"/>
                                            </p:txEl>
                                          </p:spTgt>
                                        </p:tgtEl>
                                        <p:attrNameLst>
                                          <p:attrName>style.visibility</p:attrName>
                                        </p:attrNameLst>
                                      </p:cBhvr>
                                      <p:to>
                                        <p:strVal val="visible"/>
                                      </p:to>
                                    </p:set>
                                    <p:animEffect transition="in" filter="wipe(left)">
                                      <p:cBhvr>
                                        <p:cTn id="12" dur="5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36&quot;&gt;&lt;property id=&quot;20148&quot; value=&quot;5&quot;/&gt;&lt;property id=&quot;20300&quot; value=&quot;Slide 91 - &amp;quot;Conclusion&amp;quot;&quot;/&gt;&lt;property id=&quot;20307&quot; value=&quot;259&quot;/&gt;&lt;/object&gt;&lt;object type=&quot;3&quot; unique_id=&quot;10050&quot;&gt;&lt;property id=&quot;20148&quot; value=&quot;5&quot;/&gt;&lt;property id=&quot;20300&quot; value=&quot;Slide 1 - &amp;quot;Partnerships: &amp;#x0D;&amp;#x0A;Liquidation&amp;quot;&quot;/&gt;&lt;property id=&quot;20307&quot; value=&quot;391&quot;/&gt;&lt;/object&gt;&lt;object type=&quot;3&quot; unique_id=&quot;10051&quot;&gt;&lt;property id=&quot;20148&quot; value=&quot;5&quot;/&gt;&lt;property id=&quot;20300&quot; value=&quot;Slide 2 - &amp;quot;Learning Objective 1&amp;quot;&quot;/&gt;&lt;property id=&quot;20307&quot; value=&quot;819&quot;/&gt;&lt;/object&gt;&lt;object type=&quot;3&quot; unique_id=&quot;10052&quot;&gt;&lt;property id=&quot;20148&quot; value=&quot;5&quot;/&gt;&lt;property id=&quot;20300&quot; value=&quot;Slide 3 - &amp;quot;Overview of Partnership Liquidations&amp;quot;&quot;/&gt;&lt;property id=&quot;20307&quot; value=&quot;949&quot;/&gt;&lt;/object&gt;&lt;object type=&quot;3&quot; unique_id=&quot;10053&quot;&gt;&lt;property id=&quot;20148&quot; value=&quot;5&quot;/&gt;&lt;property id=&quot;20300&quot; value=&quot;Slide 4 - &amp;quot;Overview of Partnership Liquidations&amp;quot;&quot;/&gt;&lt;property id=&quot;20307&quot; value=&quot;950&quot;/&gt;&lt;/object&gt;&lt;object type=&quot;3&quot; unique_id=&quot;10054&quot;&gt;&lt;property id=&quot;20148&quot; value=&quot;5&quot;/&gt;&lt;property id=&quot;20300&quot; value=&quot;Slide 5 - &amp;quot;Overview of Partnership Liquidations&amp;quot;&quot;/&gt;&lt;property id=&quot;20307&quot; value=&quot;951&quot;/&gt;&lt;/object&gt;&lt;object type=&quot;3&quot; unique_id=&quot;10055&quot;&gt;&lt;property id=&quot;20148&quot; value=&quot;5&quot;/&gt;&lt;property id=&quot;20300&quot; value=&quot;Slide 6 - &amp;quot;Overview of Partnership Liquidations&amp;quot;&quot;/&gt;&lt;property id=&quot;20307&quot; value=&quot;952&quot;/&gt;&lt;/object&gt;&lt;object type=&quot;3&quot; unique_id=&quot;10056&quot;&gt;&lt;property id=&quot;20148&quot; value=&quot;5&quot;/&gt;&lt;property id=&quot;20300&quot; value=&quot;Slide 7 - &amp;quot;Overview of Partnership Liquidations&amp;quot;&quot;/&gt;&lt;property id=&quot;20307&quot; value=&quot;953&quot;/&gt;&lt;/object&gt;&lt;object type=&quot;3&quot; unique_id=&quot;10057&quot;&gt;&lt;property id=&quot;20148&quot; value=&quot;5&quot;/&gt;&lt;property id=&quot;20300&quot; value=&quot;Slide 8 - &amp;quot;Overview of Partnership Liquidations&amp;quot;&quot;/&gt;&lt;property id=&quot;20307&quot; value=&quot;954&quot;/&gt;&lt;/object&gt;&lt;object type=&quot;3&quot; unique_id=&quot;10058&quot;&gt;&lt;property id=&quot;20148&quot; value=&quot;5&quot;/&gt;&lt;property id=&quot;20300&quot; value=&quot;Slide 9 - &amp;quot;Overview of Partnership Liquidations&amp;quot;&quot;/&gt;&lt;property id=&quot;20307&quot; value=&quot;955&quot;/&gt;&lt;/object&gt;&lt;object type=&quot;3&quot; unique_id=&quot;10059&quot;&gt;&lt;property id=&quot;20148&quot; value=&quot;5&quot;/&gt;&lt;property id=&quot;20300&quot; value=&quot;Slide 10 - &amp;quot;Overview of Partnership Liquidations&amp;quot;&quot;/&gt;&lt;property id=&quot;20307&quot; value=&quot;956&quot;/&gt;&lt;/object&gt;&lt;object type=&quot;3&quot; unique_id=&quot;10060&quot;&gt;&lt;property id=&quot;20148&quot; value=&quot;5&quot;/&gt;&lt;property id=&quot;20300&quot; value=&quot;Slide 11 - &amp;quot;Practice Quiz Question #1&amp;quot;&quot;/&gt;&lt;property id=&quot;20307&quot; value=&quot;698&quot;/&gt;&lt;/object&gt;&lt;object type=&quot;3&quot; unique_id=&quot;10061&quot;&gt;&lt;property id=&quot;20148&quot; value=&quot;5&quot;/&gt;&lt;property id=&quot;20300&quot; value=&quot;Slide 12 - &amp;quot;Practice Quiz Question #1 Solution&amp;quot;&quot;/&gt;&lt;property id=&quot;20307&quot; value=&quot;1037&quot;/&gt;&lt;/object&gt;&lt;object type=&quot;3&quot; unique_id=&quot;10062&quot;&gt;&lt;property id=&quot;20148&quot; value=&quot;5&quot;/&gt;&lt;property id=&quot;20300&quot; value=&quot;Slide 13 - &amp;quot;Learning Objective 2&amp;quot;&quot;/&gt;&lt;property id=&quot;20307&quot; value=&quot;392&quot;/&gt;&lt;/object&gt;&lt;object type=&quot;3&quot; unique_id=&quot;10063&quot;&gt;&lt;property id=&quot;20148&quot; value=&quot;5&quot;/&gt;&lt;property id=&quot;20300&quot; value=&quot;Slide 14 - &amp;quot;The Liquidation Process&amp;quot;&quot;/&gt;&lt;property id=&quot;20307&quot; value=&quot;957&quot;/&gt;&lt;/object&gt;&lt;object type=&quot;3&quot; unique_id=&quot;10064&quot;&gt;&lt;property id=&quot;20148&quot; value=&quot;5&quot;/&gt;&lt;property id=&quot;20300&quot; value=&quot;Slide 15 - &amp;quot;Group Exercise 1: Lump-sum Liquidation &amp;quot;&quot;/&gt;&lt;property id=&quot;20307&quot; value=&quot;958&quot;/&gt;&lt;/object&gt;&lt;object type=&quot;3&quot; unique_id=&quot;10065&quot;&gt;&lt;property id=&quot;20148&quot; value=&quot;5&quot;/&gt;&lt;property id=&quot;20300&quot; value=&quot;Slide 16 - &amp;quot;Group Exercise 1: Lump-sum Liquidation &amp;quot;&quot;/&gt;&lt;property id=&quot;20307&quot; value=&quot;1040&quot;/&gt;&lt;/object&gt;&lt;object type=&quot;3&quot; unique_id=&quot;10066&quot;&gt;&lt;property id=&quot;20148&quot; value=&quot;5&quot;/&gt;&lt;property id=&quot;20300&quot; value=&quot;Slide 17 - &amp;quot;Group Exercise 1:  Solution &amp;quot;&quot;/&gt;&lt;property id=&quot;20307&quot; value=&quot;1046&quot;/&gt;&lt;/object&gt;&lt;object type=&quot;3&quot; unique_id=&quot;10067&quot;&gt;&lt;property id=&quot;20148&quot; value=&quot;5&quot;/&gt;&lt;property id=&quot;20300&quot; value=&quot;Slide 18 - &amp;quot;Group Exercise 1:  Solution &amp;quot;&quot;/&gt;&lt;property id=&quot;20307&quot; value=&quot;1045&quot;/&gt;&lt;/object&gt;&lt;object type=&quot;3&quot; unique_id=&quot;10068&quot;&gt;&lt;property id=&quot;20148&quot; value=&quot;5&quot;/&gt;&lt;property id=&quot;20300&quot; value=&quot;Slide 19 - &amp;quot;Group Exercise 1:  Solution &amp;quot;&quot;/&gt;&lt;property id=&quot;20307&quot; value=&quot;1044&quot;/&gt;&lt;/object&gt;&lt;object type=&quot;3&quot; unique_id=&quot;10069&quot;&gt;&lt;property id=&quot;20148&quot; value=&quot;5&quot;/&gt;&lt;property id=&quot;20300&quot; value=&quot;Slide 20 - &amp;quot;Group Exercise 1:  Solution &amp;quot;&quot;/&gt;&lt;property id=&quot;20307&quot; value=&quot;1043&quot;/&gt;&lt;/object&gt;&lt;object type=&quot;3&quot; unique_id=&quot;10070&quot;&gt;&lt;property id=&quot;20148&quot; value=&quot;5&quot;/&gt;&lt;property id=&quot;20300&quot; value=&quot;Slide 21 - &amp;quot;Group Exercise 1:  Solution &amp;quot;&quot;/&gt;&lt;property id=&quot;20307&quot; value=&quot;1042&quot;/&gt;&lt;/object&gt;&lt;object type=&quot;3&quot; unique_id=&quot;10071&quot;&gt;&lt;property id=&quot;20148&quot; value=&quot;5&quot;/&gt;&lt;property id=&quot;20300&quot; value=&quot;Slide 22 - &amp;quot;Group Exercise 1:  Solution &amp;quot;&quot;/&gt;&lt;property id=&quot;20307&quot; value=&quot;1041&quot;/&gt;&lt;/object&gt;&lt;object type=&quot;3&quot; unique_id=&quot;10072&quot;&gt;&lt;property id=&quot;20148&quot; value=&quot;5&quot;/&gt;&lt;property id=&quot;20300&quot; value=&quot;Slide 23 - &amp;quot;Group Exercise 1:  Solution &amp;quot;&quot;/&gt;&lt;property id=&quot;20307&quot; value=&quot;966&quot;/&gt;&lt;/object&gt;&lt;object type=&quot;3&quot; unique_id=&quot;10073&quot;&gt;&lt;property id=&quot;20148&quot; value=&quot;5&quot;/&gt;&lt;property id=&quot;20300&quot; value=&quot;Slide 24 - &amp;quot;Sharing of Gains &amp;amp; Losses During Liquidation&amp;quot;&quot;/&gt;&lt;property id=&quot;20307&quot; value=&quot;967&quot;/&gt;&lt;/object&gt;&lt;object type=&quot;3&quot; unique_id=&quot;10074&quot;&gt;&lt;property id=&quot;20148&quot; value=&quot;5&quot;/&gt;&lt;property id=&quot;20300&quot; value=&quot;Slide 25 - &amp;quot;Consequences of a Partner Being Personally Insolvent&amp;quot;&quot;/&gt;&lt;property id=&quot;20307&quot; value=&quot;968&quot;/&gt;&lt;/object&gt;&lt;object type=&quot;3&quot; unique_id=&quot;10075&quot;&gt;&lt;property id=&quot;20148&quot; value=&quot;5&quot;/&gt;&lt;property id=&quot;20300&quot; value=&quot;Slide 26 - &amp;quot;Consequences of a Partner Being Personally Insolvent&amp;quot;&quot;/&gt;&lt;property id=&quot;20307&quot; value=&quot;969&quot;/&gt;&lt;/object&gt;&lt;object type=&quot;3&quot; unique_id=&quot;10076&quot;&gt;&lt;property id=&quot;20148&quot; value=&quot;5&quot;/&gt;&lt;property id=&quot;20300&quot; value=&quot;Slide 27 - &amp;quot;Sharing Profits and Losses: In The Ratio of Capital Balances&amp;quot;&quot;/&gt;&lt;property id=&quot;20307&quot; value=&quot;970&quot;/&gt;&lt;/object&gt;&lt;object type=&quot;3&quot; unique_id=&quot;10077&quot;&gt;&lt;property id=&quot;20148&quot; value=&quot;5&quot;/&gt;&lt;property id=&quot;20300&quot; value=&quot;Slide 28 - &amp;quot;The Rule of Setoff&amp;quot;&quot;/&gt;&lt;property id=&quot;20307&quot; value=&quot;971&quot;/&gt;&lt;/object&gt;&lt;object type=&quot;3&quot; unique_id=&quot;10078&quot;&gt;&lt;property id=&quot;20148&quot; value=&quot;5&quot;/&gt;&lt;property id=&quot;20300&quot; value=&quot;Slide 29 - &amp;quot;How to Know You’ve Done it Right?&amp;quot;&quot;/&gt;&lt;property id=&quot;20307&quot; value=&quot;972&quot;/&gt;&lt;/object&gt;&lt;object type=&quot;3&quot; unique_id=&quot;10079&quot;&gt;&lt;property id=&quot;20148&quot; value=&quot;5&quot;/&gt;&lt;property id=&quot;20300&quot; value=&quot;Slide 30 - &amp;quot;Group Exercise 2: Lump-sum Liquidation—Insolvent &amp;quot;&quot;/&gt;&lt;property id=&quot;20307&quot; value=&quot;973&quot;/&gt;&lt;/object&gt;&lt;object type=&quot;3&quot; unique_id=&quot;10080&quot;&gt;&lt;property id=&quot;20148&quot; value=&quot;5&quot;/&gt;&lt;property id=&quot;20300&quot; value=&quot;Slide 31 - &amp;quot;Group Exercise 2:  Solution &amp;quot;&quot;/&gt;&lt;property id=&quot;20307&quot; value=&quot;1057&quot;/&gt;&lt;/object&gt;&lt;object type=&quot;3&quot; unique_id=&quot;10081&quot;&gt;&lt;property id=&quot;20148&quot; value=&quot;5&quot;/&gt;&lt;property id=&quot;20300&quot; value=&quot;Slide 32 - &amp;quot;Group Exercise 2:  Solution &amp;quot;&quot;/&gt;&lt;property id=&quot;20307&quot; value=&quot;1056&quot;/&gt;&lt;/object&gt;&lt;object type=&quot;3&quot; unique_id=&quot;10082&quot;&gt;&lt;property id=&quot;20148&quot; value=&quot;5&quot;/&gt;&lt;property id=&quot;20300&quot; value=&quot;Slide 33 - &amp;quot;Group Exercise 2:  Solution &amp;quot;&quot;/&gt;&lt;property id=&quot;20307&quot; value=&quot;1055&quot;/&gt;&lt;/object&gt;&lt;object type=&quot;3&quot; unique_id=&quot;10083&quot;&gt;&lt;property id=&quot;20148&quot; value=&quot;5&quot;/&gt;&lt;property id=&quot;20300&quot; value=&quot;Slide 34 - &amp;quot;Group Exercise 2:  Solution &amp;quot;&quot;/&gt;&lt;property id=&quot;20307&quot; value=&quot;1054&quot;/&gt;&lt;/object&gt;&lt;object type=&quot;3&quot; unique_id=&quot;10084&quot;&gt;&lt;property id=&quot;20148&quot; value=&quot;5&quot;/&gt;&lt;property id=&quot;20300&quot; value=&quot;Slide 35 - &amp;quot;Group Exercise 2:  Solution &amp;quot;&quot;/&gt;&lt;property id=&quot;20307&quot; value=&quot;1053&quot;/&gt;&lt;/object&gt;&lt;object type=&quot;3&quot; unique_id=&quot;10085&quot;&gt;&lt;property id=&quot;20148&quot; value=&quot;5&quot;/&gt;&lt;property id=&quot;20300&quot; value=&quot;Slide 36 - &amp;quot;Group Exercise 2:  Solution &amp;quot;&quot;/&gt;&lt;property id=&quot;20307&quot; value=&quot;1052&quot;/&gt;&lt;/object&gt;&lt;object type=&quot;3&quot; unique_id=&quot;10086&quot;&gt;&lt;property id=&quot;20148&quot; value=&quot;5&quot;/&gt;&lt;property id=&quot;20300&quot; value=&quot;Slide 37 - &amp;quot;Group Exercise 2:  Solution &amp;quot;&quot;/&gt;&lt;property id=&quot;20307&quot; value=&quot;1051&quot;/&gt;&lt;/object&gt;&lt;object type=&quot;3&quot; unique_id=&quot;10087&quot;&gt;&lt;property id=&quot;20148&quot; value=&quot;5&quot;/&gt;&lt;property id=&quot;20300&quot; value=&quot;Slide 38 - &amp;quot;Group Exercise 2:  Solution &amp;quot;&quot;/&gt;&lt;property id=&quot;20307&quot; value=&quot;1050&quot;/&gt;&lt;/object&gt;&lt;object type=&quot;3&quot; unique_id=&quot;10088&quot;&gt;&lt;property id=&quot;20148&quot; value=&quot;5&quot;/&gt;&lt;property id=&quot;20300&quot; value=&quot;Slide 39 - &amp;quot;Group Exercise 2:  Solution &amp;quot;&quot;/&gt;&lt;property id=&quot;20307&quot; value=&quot;1049&quot;/&gt;&lt;/object&gt;&lt;object type=&quot;3&quot; unique_id=&quot;10089&quot;&gt;&lt;property id=&quot;20148&quot; value=&quot;5&quot;/&gt;&lt;property id=&quot;20300&quot; value=&quot;Slide 40 - &amp;quot;Group Exercise 2:  Solution &amp;quot;&quot;/&gt;&lt;property id=&quot;20307&quot; value=&quot;1048&quot;/&gt;&lt;/object&gt;&lt;object type=&quot;3&quot; unique_id=&quot;10090&quot;&gt;&lt;property id=&quot;20148&quot; value=&quot;5&quot;/&gt;&lt;property id=&quot;20300&quot; value=&quot;Slide 41 - &amp;quot;Group Exercise 2:  Solution &amp;quot;&quot;/&gt;&lt;property id=&quot;20307&quot; value=&quot;1047&quot;/&gt;&lt;/object&gt;&lt;object type=&quot;3&quot; unique_id=&quot;10091&quot;&gt;&lt;property id=&quot;20148&quot; value=&quot;5&quot;/&gt;&lt;property id=&quot;20300&quot; value=&quot;Slide 42 - &amp;quot;Group Exercise 2:  Solution &amp;quot;&quot;/&gt;&lt;property id=&quot;20307&quot; value=&quot;985&quot;/&gt;&lt;/object&gt;&lt;object type=&quot;3&quot; unique_id=&quot;10092&quot;&gt;&lt;property id=&quot;20148&quot; value=&quot;5&quot;/&gt;&lt;property id=&quot;20300&quot; value=&quot;Slide 43 - &amp;quot;Practice Quiz Question #2&amp;quot;&quot;/&gt;&lt;property id=&quot;20307&quot; value=&quot;931&quot;/&gt;&lt;/object&gt;&lt;object type=&quot;3&quot; unique_id=&quot;10093&quot;&gt;&lt;property id=&quot;20148&quot; value=&quot;5&quot;/&gt;&lt;property id=&quot;20300&quot; value=&quot;Slide 44 - &amp;quot;Practice Quiz Question #2 Solution&amp;quot;&quot;/&gt;&lt;property id=&quot;20307&quot; value=&quot;1038&quot;/&gt;&lt;/object&gt;&lt;object type=&quot;3&quot; unique_id=&quot;10094&quot;&gt;&lt;property id=&quot;20148&quot; value=&quot;5&quot;/&gt;&lt;property id=&quot;20300&quot; value=&quot;Slide 45 - &amp;quot;Learning Objective 3&amp;quot;&quot;/&gt;&lt;property id=&quot;20307&quot; value=&quot;393&quot;/&gt;&lt;/object&gt;&lt;object type=&quot;3&quot; unique_id=&quot;10095&quot;&gt;&lt;property id=&quot;20148&quot; value=&quot;5&quot;/&gt;&lt;property id=&quot;20300&quot; value=&quot;Slide 46 - &amp;quot;Installment Liquidations: Priority In Distributing Cash&amp;quot;&quot;/&gt;&lt;property id=&quot;20307&quot; value=&quot;986&quot;/&gt;&lt;/object&gt;&lt;object type=&quot;3&quot; unique_id=&quot;10096&quot;&gt;&lt;property id=&quot;20148&quot; value=&quot;5&quot;/&gt;&lt;property id=&quot;20300&quot; value=&quot;Slide 47 - &amp;quot;The Statement of Realization and Liquidation&amp;quot;&quot;/&gt;&lt;property id=&quot;20307&quot; value=&quot;987&quot;/&gt;&lt;/object&gt;&lt;object type=&quot;3&quot; unique_id=&quot;10097&quot;&gt;&lt;property id=&quot;20148&quot; value=&quot;5&quot;/&gt;&lt;property id=&quot;20300&quot; value=&quot;Slide 48 - &amp;quot;The Schedule of Safe Payments&amp;quot;&quot;/&gt;&lt;property id=&quot;20307&quot; value=&quot;988&quot;/&gt;&lt;/object&gt;&lt;object type=&quot;3&quot; unique_id=&quot;10098&quot;&gt;&lt;property id=&quot;20148&quot; value=&quot;5&quot;/&gt;&lt;property id=&quot;20300&quot; value=&quot;Slide 49 - &amp;quot;Cash Distribution Plan&amp;quot;&quot;/&gt;&lt;property id=&quot;20307&quot; value=&quot;989&quot;/&gt;&lt;/object&gt;&lt;object type=&quot;3&quot; unique_id=&quot;10099&quot;&gt;&lt;property id=&quot;20148&quot; value=&quot;5&quot;/&gt;&lt;property id=&quot;20300&quot; value=&quot;Slide 50 - &amp;quot;Installment Liquidations: “Inside” versus “Outside” Loans&amp;quot;&quot;/&gt;&lt;property id=&quot;20307&quot; value=&quot;990&quot;/&gt;&lt;/object&gt;&lt;object type=&quot;3&quot; unique_id=&quot;10100&quot;&gt;&lt;property id=&quot;20148&quot; value=&quot;5&quot;/&gt;&lt;property id=&quot;20300&quot; value=&quot;Slide 51 - &amp;quot;Thoughts on Installment Liquidations&amp;quot;&quot;/&gt;&lt;property id=&quot;20307&quot; value=&quot;991&quot;/&gt;&lt;/object&gt;&lt;object type=&quot;3&quot; unique_id=&quot;10101&quot;&gt;&lt;property id=&quot;20148&quot; value=&quot;5&quot;/&gt;&lt;property id=&quot;20300&quot; value=&quot;Slide 52 - &amp;quot;Group Exercise 3: Distributing Available $ to Partners&amp;quot;&quot;/&gt;&lt;property id=&quot;20307&quot; value=&quot;1058&quot;/&gt;&lt;/object&gt;&lt;object type=&quot;3&quot; unique_id=&quot;10102&quot;&gt;&lt;property id=&quot;20148&quot; value=&quot;5&quot;/&gt;&lt;property id=&quot;20300&quot; value=&quot;Slide 53 - &amp;quot;Group Exercise 3:  Solution &amp;quot;&quot;/&gt;&lt;property id=&quot;20307&quot; value=&quot;1059&quot;/&gt;&lt;/object&gt;&lt;object type=&quot;3&quot; unique_id=&quot;10103&quot;&gt;&lt;property id=&quot;20148&quot; value=&quot;5&quot;/&gt;&lt;property id=&quot;20300&quot; value=&quot;Slide 54 - &amp;quot;Schedule of Safe Payments&amp;quot;&quot;/&gt;&lt;property id=&quot;20307&quot; value=&quot;994&quot;/&gt;&lt;/object&gt;&lt;object type=&quot;3&quot; unique_id=&quot;10104&quot;&gt;&lt;property id=&quot;20148&quot; value=&quot;5&quot;/&gt;&lt;property id=&quot;20300&quot; value=&quot;Slide 55 - &amp;quot;Group Exercise 3 Continued: Schedule of Safe Payments&amp;quot;&quot;/&gt;&lt;property id=&quot;20307&quot; value=&quot;1060&quot;/&gt;&lt;/object&gt;&lt;object type=&quot;3&quot; unique_id=&quot;10105&quot;&gt;&lt;property id=&quot;20148&quot; value=&quot;5&quot;/&gt;&lt;property id=&quot;20300&quot; value=&quot;Slide 56 - &amp;quot;Group Exercise 3:  Solution &amp;quot;&quot;/&gt;&lt;property id=&quot;20307&quot; value=&quot;1065&quot;/&gt;&lt;/object&gt;&lt;object type=&quot;3&quot; unique_id=&quot;10106&quot;&gt;&lt;property id=&quot;20148&quot; value=&quot;5&quot;/&gt;&lt;property id=&quot;20300&quot; value=&quot;Slide 57 - &amp;quot;Group Exercise 3:  Solution &amp;quot;&quot;/&gt;&lt;property id=&quot;20307&quot; value=&quot;1064&quot;/&gt;&lt;/object&gt;&lt;object type=&quot;3&quot; unique_id=&quot;10107&quot;&gt;&lt;property id=&quot;20148&quot; value=&quot;5&quot;/&gt;&lt;property id=&quot;20300&quot; value=&quot;Slide 58 - &amp;quot;Group Exercise 3:  Solution &amp;quot;&quot;/&gt;&lt;property id=&quot;20307&quot; value=&quot;1063&quot;/&gt;&lt;/object&gt;&lt;object type=&quot;3&quot; unique_id=&quot;10108&quot;&gt;&lt;property id=&quot;20148&quot; value=&quot;5&quot;/&gt;&lt;property id=&quot;20300&quot; value=&quot;Slide 59 - &amp;quot;Group Exercise 3:  Solution &amp;quot;&quot;/&gt;&lt;property id=&quot;20307&quot; value=&quot;1062&quot;/&gt;&lt;/object&gt;&lt;object type=&quot;3&quot; unique_id=&quot;10109&quot;&gt;&lt;property id=&quot;20148&quot; value=&quot;5&quot;/&gt;&lt;property id=&quot;20300&quot; value=&quot;Slide 60 - &amp;quot;Group Exercise 3 Continued: Schedule of Safe Payments&amp;quot;&quot;/&gt;&lt;property id=&quot;20307&quot; value=&quot;1066&quot;/&gt;&lt;/object&gt;&lt;object type=&quot;3&quot; unique_id=&quot;10110&quot;&gt;&lt;property id=&quot;20148&quot; value=&quot;5&quot;/&gt;&lt;property id=&quot;20300&quot; value=&quot;Slide 61 - &amp;quot;Group Exercise 3:  Solution &amp;quot;&quot;/&gt;&lt;property id=&quot;20307&quot; value=&quot;1067&quot;/&gt;&lt;/object&gt;&lt;object type=&quot;3&quot; unique_id=&quot;10111&quot;&gt;&lt;property id=&quot;20148&quot; value=&quot;5&quot;/&gt;&lt;property id=&quot;20300&quot; value=&quot;Slide 62 - &amp;quot;Group Exercise 3:  Solution &amp;quot;&quot;/&gt;&lt;property id=&quot;20307&quot; value=&quot;1068&quot;/&gt;&lt;/object&gt;&lt;object type=&quot;3&quot; unique_id=&quot;10112&quot;&gt;&lt;property id=&quot;20148&quot; value=&quot;5&quot;/&gt;&lt;property id=&quot;20300&quot; value=&quot;Slide 63 - &amp;quot;Group Exercise 3:  Solution &amp;quot;&quot;/&gt;&lt;property id=&quot;20307&quot; value=&quot;1070&quot;/&gt;&lt;/object&gt;&lt;object type=&quot;3&quot; unique_id=&quot;10113&quot;&gt;&lt;property id=&quot;20148&quot; value=&quot;5&quot;/&gt;&lt;property id=&quot;20300&quot; value=&quot;Slide 64 - &amp;quot;Group Exercise 3:  Solution &amp;quot;&quot;/&gt;&lt;property id=&quot;20307&quot; value=&quot;1071&quot;/&gt;&lt;/object&gt;&lt;object type=&quot;3&quot; unique_id=&quot;10114&quot;&gt;&lt;property id=&quot;20148&quot; value=&quot;5&quot;/&gt;&lt;property id=&quot;20300&quot; value=&quot;Slide 65 - &amp;quot;Group Exercise 3:  Solution &amp;quot;&quot;/&gt;&lt;property id=&quot;20307&quot; value=&quot;1072&quot;/&gt;&lt;/object&gt;&lt;object type=&quot;3&quot; unique_id=&quot;10115&quot;&gt;&lt;property id=&quot;20148&quot; value=&quot;5&quot;/&gt;&lt;property id=&quot;20300&quot; value=&quot;Slide 66 - &amp;quot;Group Exercise 3:  Solution &amp;quot;&quot;/&gt;&lt;property id=&quot;20307&quot; value=&quot;1073&quot;/&gt;&lt;/object&gt;&lt;object type=&quot;3&quot; unique_id=&quot;10116&quot;&gt;&lt;property id=&quot;20148&quot; value=&quot;5&quot;/&gt;&lt;property id=&quot;20300&quot; value=&quot;Slide 67 - &amp;quot;Installment Liquidations: Different Strokes For Different Folks&amp;quot;&quot;/&gt;&lt;property id=&quot;20307&quot; value=&quot;1007&quot;/&gt;&lt;/object&gt;&lt;object type=&quot;3&quot; unique_id=&quot;10117&quot;&gt;&lt;property id=&quot;20148&quot; value=&quot;5&quot;/&gt;&lt;property id=&quot;20300&quot; value=&quot;Slide 68 - &amp;quot;Installment Liquidations &amp;quot;&quot;/&gt;&lt;property id=&quot;20307&quot; value=&quot;1008&quot;/&gt;&lt;/object&gt;&lt;object type=&quot;3&quot; unique_id=&quot;10118&quot;&gt;&lt;property id=&quot;20148&quot; value=&quot;5&quot;/&gt;&lt;property id=&quot;20300&quot; value=&quot;Slide 69 - &amp;quot;Installment Liquidations: Loss Absorption Potential&amp;quot;&quot;/&gt;&lt;property id=&quot;20307&quot; value=&quot;1009&quot;/&gt;&lt;/object&gt;&lt;object type=&quot;3&quot; unique_id=&quot;10119&quot;&gt;&lt;property id=&quot;20148&quot; value=&quot;5&quot;/&gt;&lt;property id=&quot;20300&quot; value=&quot;Slide 70 - &amp;quot;Installment Liquidations: Loss Absorption Potential—Calculating &amp;quot;&quot;/&gt;&lt;property id=&quot;20307&quot; value=&quot;1010&quot;/&gt;&lt;/object&gt;&lt;object type=&quot;3&quot; unique_id=&quot;10120&quot;&gt;&lt;property id=&quot;20148&quot; value=&quot;5&quot;/&gt;&lt;property id=&quot;20300&quot; value=&quot;Slide 71 - &amp;quot;Installment Liquidations: Loss Absorption Potential—Implications&amp;quot;&quot;/&gt;&lt;property id=&quot;20307&quot; value=&quot;1011&quot;/&gt;&lt;/object&gt;&lt;object type=&quot;3&quot; unique_id=&quot;10121&quot;&gt;&lt;property id=&quot;20148&quot; value=&quot;5&quot;/&gt;&lt;property id=&quot;20300&quot; value=&quot;Slide 72 - &amp;quot;Installment Liquidations: Loss Absorption Potential—Loans “To”&amp;quot;&quot;/&gt;&lt;property id=&quot;20307&quot; value=&quot;1074&quot;/&gt;&lt;/object&gt;&lt;object type=&quot;3&quot; unique_id=&quot;10122&quot;&gt;&lt;property id=&quot;20148&quot; value=&quot;5&quot;/&gt;&lt;property id=&quot;20300&quot; value=&quot;Slide 73 - &amp;quot;Installment Liquidations: Loss Absorption Potential—Loans “From”&amp;quot;&quot;/&gt;&lt;property id=&quot;20307&quot; value=&quot;1013&quot;/&gt;&lt;/object&gt;&lt;object type=&quot;3&quot; unique_id=&quot;10123&quot;&gt;&lt;property id=&quot;20148&quot; value=&quot;5&quot;/&gt;&lt;property id=&quot;20300&quot; value=&quot;Slide 74 - &amp;quot;Group Practice: Loss Absorption Potential&amp;quot;&quot;/&gt;&lt;property id=&quot;20307&quot; value=&quot;1076&quot;/&gt;&lt;/object&gt;&lt;object type=&quot;3&quot; unique_id=&quot;10124&quot;&gt;&lt;property id=&quot;20148&quot; value=&quot;5&quot;/&gt;&lt;property id=&quot;20300&quot; value=&quot;Slide 75 - &amp;quot;Group Practice: Loss Absorption Potential&amp;quot;&quot;/&gt;&lt;property id=&quot;20307&quot; value=&quot;1077&quot;/&gt;&lt;/object&gt;&lt;object type=&quot;3&quot; unique_id=&quot;10125&quot;&gt;&lt;property id=&quot;20148&quot; value=&quot;5&quot;/&gt;&lt;property id=&quot;20300&quot; value=&quot;Slide 76 - &amp;quot;Practice Quiz Question #3&amp;quot;&quot;/&gt;&lt;property id=&quot;20307&quot; value=&quot;1033&quot;/&gt;&lt;/object&gt;&lt;object type=&quot;3&quot; unique_id=&quot;10126&quot;&gt;&lt;property id=&quot;20148&quot; value=&quot;5&quot;/&gt;&lt;property id=&quot;20300&quot; value=&quot;Slide 77 - &amp;quot;Practice Quiz Question #3 Solution&amp;quot;&quot;/&gt;&lt;property id=&quot;20307&quot; value=&quot;1034&quot;/&gt;&lt;/object&gt;&lt;object type=&quot;3&quot; unique_id=&quot;10127&quot;&gt;&lt;property id=&quot;20148&quot; value=&quot;5&quot;/&gt;&lt;property id=&quot;20300&quot; value=&quot;Slide 78 - &amp;quot;Group Exercise 3 Continued: Cash Distribution Plan&amp;quot;&quot;/&gt;&lt;property id=&quot;20307&quot; value=&quot;1075&quot;/&gt;&lt;/object&gt;&lt;object type=&quot;3&quot; unique_id=&quot;10128&quot;&gt;&lt;property id=&quot;20148&quot; value=&quot;5&quot;/&gt;&lt;property id=&quot;20300&quot; value=&quot;Slide 79 - &amp;quot;Cash Distribution Plan: Snap, Crackle, and Pop&amp;quot;&quot;/&gt;&lt;property id=&quot;20307&quot; value=&quot;1079&quot;/&gt;&lt;/object&gt;&lt;object type=&quot;3&quot; unique_id=&quot;10129&quot;&gt;&lt;property id=&quot;20148&quot; value=&quot;5&quot;/&gt;&lt;property id=&quot;20300&quot; value=&quot;Slide 80 - &amp;quot;Group Exercise 4: Installment Liquidation &amp;quot;&quot;/&gt;&lt;property id=&quot;20307&quot; value=&quot;1078&quot;/&gt;&lt;/object&gt;&lt;object type=&quot;3&quot; unique_id=&quot;10130&quot;&gt;&lt;property id=&quot;20148&quot; value=&quot;5&quot;/&gt;&lt;property id=&quot;20300&quot; value=&quot;Slide 81 - &amp;quot;Group Exercise 4: Schedule of Safe Payments&amp;quot;&quot;/&gt;&lt;property id=&quot;20307&quot; value=&quot;1080&quot;/&gt;&lt;/object&gt;&lt;object type=&quot;3&quot; unique_id=&quot;10131&quot;&gt;&lt;property id=&quot;20148&quot; value=&quot;5&quot;/&gt;&lt;property id=&quot;20300&quot; value=&quot;Slide 82 - &amp;quot;Group Exercise 4: Schedule of Safe Payments&amp;quot;&quot;/&gt;&lt;property id=&quot;20307&quot; value=&quot;1081&quot;/&gt;&lt;/object&gt;&lt;object type=&quot;3&quot; unique_id=&quot;10132&quot;&gt;&lt;property id=&quot;20148&quot; value=&quot;5&quot;/&gt;&lt;property id=&quot;20300&quot; value=&quot;Slide 83 - &amp;quot;Group Exercise 4: Schedule of Safe Payments&amp;quot;&quot;/&gt;&lt;property id=&quot;20307&quot; value=&quot;1083&quot;/&gt;&lt;/object&gt;&lt;object type=&quot;3&quot; unique_id=&quot;10133&quot;&gt;&lt;property id=&quot;20148&quot; value=&quot;5&quot;/&gt;&lt;property id=&quot;20300&quot; value=&quot;Slide 84 - &amp;quot;Group Exercise 4: Schedule of Safe Payments&amp;quot;&quot;/&gt;&lt;property id=&quot;20307&quot; value=&quot;1084&quot;/&gt;&lt;/object&gt;&lt;object type=&quot;3&quot; unique_id=&quot;10134&quot;&gt;&lt;property id=&quot;20148&quot; value=&quot;5&quot;/&gt;&lt;property id=&quot;20300&quot; value=&quot;Slide 85 - &amp;quot;Group Exercise 4: Schedule of Safe Payments&amp;quot;&quot;/&gt;&lt;property id=&quot;20307&quot; value=&quot;1085&quot;/&gt;&lt;/object&gt;&lt;object type=&quot;3&quot; unique_id=&quot;10135&quot;&gt;&lt;property id=&quot;20148&quot; value=&quot;5&quot;/&gt;&lt;property id=&quot;20300&quot; value=&quot;Slide 86 - &amp;quot;Group Exercise 4: Schedule of Safe Payments&amp;quot;&quot;/&gt;&lt;property id=&quot;20307&quot; value=&quot;1086&quot;/&gt;&lt;/object&gt;&lt;object type=&quot;3&quot; unique_id=&quot;10136&quot;&gt;&lt;property id=&quot;20148&quot; value=&quot;5&quot;/&gt;&lt;property id=&quot;20300&quot; value=&quot;Slide 87 - &amp;quot;Group Practice: Loss Absorption Potential&amp;quot;&quot;/&gt;&lt;property id=&quot;20307&quot; value=&quot;1087&quot;/&gt;&lt;/object&gt;&lt;object type=&quot;3&quot; unique_id=&quot;10137&quot;&gt;&lt;property id=&quot;20148&quot; value=&quot;5&quot;/&gt;&lt;property id=&quot;20300&quot; value=&quot;Slide 88 - &amp;quot;Group Exercise 4: Cash Distribution Pl&amp;quot;&quot;/&gt;&lt;property id=&quot;20307&quot; value=&quot;1088&quot;/&gt;&lt;/object&gt;&lt;object type=&quot;3&quot; unique_id=&quot;10138&quot;&gt;&lt;property id=&quot;20148&quot; value=&quot;5&quot;/&gt;&lt;property id=&quot;20300&quot; value=&quot;Slide 89 - &amp;quot;Practice Quiz Question #4&amp;quot;&quot;/&gt;&lt;property id=&quot;20307&quot; value=&quot;948&quot;/&gt;&lt;/object&gt;&lt;object type=&quot;3&quot; unique_id=&quot;10139&quot;&gt;&lt;property id=&quot;20148&quot; value=&quot;5&quot;/&gt;&lt;property id=&quot;20300&quot; value=&quot;Slide 90 - &amp;quot;Practice Quiz Question #4 Solution&amp;quot;&quot;/&gt;&lt;property id=&quot;20307&quot; value=&quot;1039&quot;/&gt;&lt;/object&gt;&lt;/object&gt;&lt;/object&gt;&lt;/database&gt;"/>
  <p:tag name="SECTOMILLISECCONVERTED"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74DB3109-570F-4C47-B08C-D0B8282695D8}&quot;/&gt;&lt;filename val=&quot;C:\Users\David M. Cottrell\Documents\My Adobe Presentations\111209 Pensions Day 2\data\asimages\{74DB3109-570F-4C47-B08C-D0B8282695D8}.png&quot;/&gt;&lt;hasEffects val=&quot;1&quot;/&gt;&lt;left val=&quot;167.28&quot;/&gt;&lt;top val=&quot;155.28&quot;/&gt;&lt;width val=&quot;399.36&quot;/&gt;&lt;height val=&quot;243.36&quot;/&gt;&lt;/ThreeDShapeInfo&gt;"/>
</p:tagLst>
</file>

<file path=ppt/theme/theme1.xml><?xml version="1.0" encoding="utf-8"?>
<a:theme xmlns:a="http://schemas.openxmlformats.org/drawingml/2006/main" name="Theme1">
  <a:themeElements>
    <a:clrScheme name="Template">
      <a:dk1>
        <a:srgbClr val="003366"/>
      </a:dk1>
      <a:lt1>
        <a:srgbClr val="FFFFFF"/>
      </a:lt1>
      <a:dk2>
        <a:srgbClr val="0033CC"/>
      </a:dk2>
      <a:lt2>
        <a:srgbClr val="E3E2C7"/>
      </a:lt2>
      <a:accent1>
        <a:srgbClr val="CCCC99"/>
      </a:accent1>
      <a:accent2>
        <a:srgbClr val="002699"/>
      </a:accent2>
      <a:accent3>
        <a:srgbClr val="7030A0"/>
      </a:accent3>
      <a:accent4>
        <a:srgbClr val="C00000"/>
      </a:accent4>
      <a:accent5>
        <a:srgbClr val="FF9900"/>
      </a:accent5>
      <a:accent6>
        <a:srgbClr val="006600"/>
      </a:accent6>
      <a:hlink>
        <a:srgbClr val="003366"/>
      </a:hlink>
      <a:folHlink>
        <a:srgbClr val="800000"/>
      </a:folHlink>
    </a:clrScheme>
    <a:fontScheme name="Custom 2">
      <a:majorFont>
        <a:latin typeface="Calibri"/>
        <a:ea typeface=""/>
        <a:cs typeface=""/>
      </a:majorFont>
      <a:minorFont>
        <a:latin typeface="Cambria"/>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8DB4E3"/>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400" b="0" i="0" u="none" strike="noStrike" cap="none" normalizeH="0" baseline="0" dirty="0" smtClean="0">
            <a:ln>
              <a:noFill/>
            </a:ln>
            <a:solidFill>
              <a:schemeClr val="tx1"/>
            </a:solidFill>
            <a:effectLst/>
            <a:latin typeface="+mn-lt"/>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ea typeface="宋体" pitchFamily="2" charset="-122"/>
          </a:defRPr>
        </a:defPPr>
      </a:lstStyle>
    </a:lnDef>
    <a:txDef>
      <a:spPr>
        <a:noFill/>
      </a:spPr>
      <a:bodyPr wrap="square" rtlCol="0">
        <a:spAutoFit/>
      </a:bodyPr>
      <a:lstStyle>
        <a:defPPr>
          <a:defRPr dirty="0">
            <a:latin typeface="+mn-lt"/>
          </a:defRPr>
        </a:defPPr>
      </a:lstStyle>
    </a:txDef>
  </a:objectDefaults>
  <a:extraClrSchemeLst>
    <a:extraClrScheme>
      <a:clrScheme name="Chap04_new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Chap04_new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Chap04_new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Chap04_new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25402</TotalTime>
  <Words>2560</Words>
  <Application>Microsoft Office PowerPoint</Application>
  <PresentationFormat>On-screen Show (4:3)</PresentationFormat>
  <Paragraphs>384</Paragraphs>
  <Slides>38</Slides>
  <Notes>38</Notes>
  <HiddenSlides>0</HiddenSlides>
  <MMClips>0</MMClips>
  <ScaleCrop>false</ScaleCrop>
  <HeadingPairs>
    <vt:vector size="6" baseType="variant">
      <vt:variant>
        <vt:lpstr>Fonts Used</vt:lpstr>
      </vt:variant>
      <vt:variant>
        <vt:i4>7</vt:i4>
      </vt:variant>
      <vt:variant>
        <vt:lpstr>Design Template</vt:lpstr>
      </vt:variant>
      <vt:variant>
        <vt:i4>8</vt:i4>
      </vt:variant>
      <vt:variant>
        <vt:lpstr>Slide Titles</vt:lpstr>
      </vt:variant>
      <vt:variant>
        <vt:i4>38</vt:i4>
      </vt:variant>
    </vt:vector>
  </HeadingPairs>
  <TitlesOfParts>
    <vt:vector size="53" baseType="lpstr">
      <vt:lpstr>Times New Roman</vt:lpstr>
      <vt:lpstr>宋体</vt:lpstr>
      <vt:lpstr>Arial</vt:lpstr>
      <vt:lpstr>Calibri</vt:lpstr>
      <vt:lpstr>Cambria</vt:lpstr>
      <vt:lpstr>Wingdings</vt:lpstr>
      <vt:lpstr>Symbol</vt:lpstr>
      <vt:lpstr>Theme1</vt:lpstr>
      <vt:lpstr>Theme1</vt:lpstr>
      <vt:lpstr>Theme1</vt:lpstr>
      <vt:lpstr>Theme1</vt:lpstr>
      <vt:lpstr>Theme1</vt:lpstr>
      <vt:lpstr>Theme1</vt:lpstr>
      <vt:lpstr>Theme1</vt:lpstr>
      <vt:lpstr>Theme1</vt:lpstr>
      <vt:lpstr>Slide 1</vt:lpstr>
      <vt:lpstr>General Overview</vt:lpstr>
      <vt:lpstr>Learning Objective 1</vt:lpstr>
      <vt:lpstr>Consolidated Statement of Cash Flows</vt:lpstr>
      <vt:lpstr>Consolidated Statement of Cash Flows</vt:lpstr>
      <vt:lpstr>Consolidated Statement of Cash Flows for the Year Ended December 31, 20X2 (Figure10–2)</vt:lpstr>
      <vt:lpstr>Consolidated Statement of Cash Flows</vt:lpstr>
      <vt:lpstr>Consolidated Statement of Cash Flows</vt:lpstr>
      <vt:lpstr>Consolidated Statement of Cash Flows</vt:lpstr>
      <vt:lpstr>Practice Quiz Question #1</vt:lpstr>
      <vt:lpstr>Learning Objective 2</vt:lpstr>
      <vt:lpstr>Consolidation Following an Interim Acquisition</vt:lpstr>
      <vt:lpstr>Consolidation Following an Interim Acquisition: Illustration</vt:lpstr>
      <vt:lpstr>Consolidation Following an Interim Acquisition: Illustration</vt:lpstr>
      <vt:lpstr>Consolidation Following an Interim Acquisition: Illustration</vt:lpstr>
      <vt:lpstr>Consolidation Following an Interim Acquisition: Illustration</vt:lpstr>
      <vt:lpstr>Consolidation Following an Interim Acquisition: Illustration</vt:lpstr>
      <vt:lpstr>Learning Objective 3</vt:lpstr>
      <vt:lpstr>Consolidation Income Tax Issues</vt:lpstr>
      <vt:lpstr>Consolidation Income Tax Issues</vt:lpstr>
      <vt:lpstr>Consolidation Income Tax Issues</vt:lpstr>
      <vt:lpstr>Consolidation Income Tax Issues</vt:lpstr>
      <vt:lpstr>Consolidation Income Tax Issues</vt:lpstr>
      <vt:lpstr>Consolidation Income Tax Issues</vt:lpstr>
      <vt:lpstr>Consolidation Income Tax Issues</vt:lpstr>
      <vt:lpstr>Consolidation Income Tax Issues</vt:lpstr>
      <vt:lpstr>Consolidation Income Tax Issues</vt:lpstr>
      <vt:lpstr>Consolidation Income Tax Issues</vt:lpstr>
      <vt:lpstr>Consolidation Income Tax Issues</vt:lpstr>
      <vt:lpstr>Unrealized Profit in Separate Tax Return Illustrated</vt:lpstr>
      <vt:lpstr>Unrealized Profit in Separate Tax Return Illustrated</vt:lpstr>
      <vt:lpstr>Subsequent Profit Realization When Separate Returns Are Filed</vt:lpstr>
      <vt:lpstr>Learning Objective 4</vt:lpstr>
      <vt:lpstr>Consolidated Earnings Per Share</vt:lpstr>
      <vt:lpstr>Consolidated Earnings Per Share</vt:lpstr>
      <vt:lpstr>Consolidated Earnings Per Share</vt:lpstr>
      <vt:lpstr>Practice Quiz Question #2</vt:lpstr>
      <vt:lpstr>Conclusion</vt:lpstr>
    </vt:vector>
  </TitlesOfParts>
  <Company>Tippie College of Business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Professor, BYU</dc:title>
  <dc:subject>Advanced Accounting</dc:subject>
  <dc:creator>David M. Cottrell</dc:creator>
  <cp:lastModifiedBy>ganesh.k</cp:lastModifiedBy>
  <cp:revision>1749</cp:revision>
  <dcterms:created xsi:type="dcterms:W3CDTF">2004-03-23T20:37:12Z</dcterms:created>
  <dcterms:modified xsi:type="dcterms:W3CDTF">2013-04-03T05:04:35Z</dcterms:modified>
</cp:coreProperties>
</file>