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notesSlides/notesSlide79.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notesSlides/notesSlide86.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87.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Override PartName="/ppt/notesSlides/notesSlide83.xml" ContentType="application/vnd.openxmlformats-officedocument.presentationml.notesSlide+xml"/>
  <Override PartName="/ppt/tags/tag2.xml" ContentType="application/vnd.openxmlformats-officedocument.presentationml.tags+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notesSlides/notesSlide90.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88.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Layouts/slideLayout16.xml" ContentType="application/vnd.openxmlformats-officedocument.presentationml.slideLayout+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notesSlides/notesSlide84.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notesSlides/notesSlide91.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notesSlides/notesSlide89.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94"/>
  </p:notesMasterIdLst>
  <p:handoutMasterIdLst>
    <p:handoutMasterId r:id="rId95"/>
  </p:handoutMasterIdLst>
  <p:sldIdLst>
    <p:sldId id="391" r:id="rId2"/>
    <p:sldId id="1213" r:id="rId3"/>
    <p:sldId id="1276" r:id="rId4"/>
    <p:sldId id="1214" r:id="rId5"/>
    <p:sldId id="1215" r:id="rId6"/>
    <p:sldId id="1290" r:id="rId7"/>
    <p:sldId id="1277" r:id="rId8"/>
    <p:sldId id="1303" r:id="rId9"/>
    <p:sldId id="1217" r:id="rId10"/>
    <p:sldId id="1261" r:id="rId11"/>
    <p:sldId id="1262" r:id="rId12"/>
    <p:sldId id="1263" r:id="rId13"/>
    <p:sldId id="1220" r:id="rId14"/>
    <p:sldId id="1304" r:id="rId15"/>
    <p:sldId id="1264" r:id="rId16"/>
    <p:sldId id="1223" r:id="rId17"/>
    <p:sldId id="1265" r:id="rId18"/>
    <p:sldId id="1266" r:id="rId19"/>
    <p:sldId id="1267" r:id="rId20"/>
    <p:sldId id="1268" r:id="rId21"/>
    <p:sldId id="1269" r:id="rId22"/>
    <p:sldId id="1278" r:id="rId23"/>
    <p:sldId id="1228" r:id="rId24"/>
    <p:sldId id="1229" r:id="rId25"/>
    <p:sldId id="1230" r:id="rId26"/>
    <p:sldId id="1271" r:id="rId27"/>
    <p:sldId id="1272" r:id="rId28"/>
    <p:sldId id="1305" r:id="rId29"/>
    <p:sldId id="1273" r:id="rId30"/>
    <p:sldId id="1270" r:id="rId31"/>
    <p:sldId id="1274" r:id="rId32"/>
    <p:sldId id="1234" r:id="rId33"/>
    <p:sldId id="1235" r:id="rId34"/>
    <p:sldId id="1236" r:id="rId35"/>
    <p:sldId id="1237" r:id="rId36"/>
    <p:sldId id="1238" r:id="rId37"/>
    <p:sldId id="1239" r:id="rId38"/>
    <p:sldId id="1306" r:id="rId39"/>
    <p:sldId id="1307" r:id="rId40"/>
    <p:sldId id="1308" r:id="rId41"/>
    <p:sldId id="1309" r:id="rId42"/>
    <p:sldId id="1312" r:id="rId43"/>
    <p:sldId id="1313" r:id="rId44"/>
    <p:sldId id="1333" r:id="rId45"/>
    <p:sldId id="1328" r:id="rId46"/>
    <p:sldId id="1334" r:id="rId47"/>
    <p:sldId id="1330" r:id="rId48"/>
    <p:sldId id="1329" r:id="rId49"/>
    <p:sldId id="1331" r:id="rId50"/>
    <p:sldId id="1310" r:id="rId51"/>
    <p:sldId id="1335" r:id="rId52"/>
    <p:sldId id="1314" r:id="rId53"/>
    <p:sldId id="1336" r:id="rId54"/>
    <p:sldId id="1315" r:id="rId55"/>
    <p:sldId id="1332" r:id="rId56"/>
    <p:sldId id="1316" r:id="rId57"/>
    <p:sldId id="1317" r:id="rId58"/>
    <p:sldId id="1320" r:id="rId59"/>
    <p:sldId id="1318" r:id="rId60"/>
    <p:sldId id="1319" r:id="rId61"/>
    <p:sldId id="1243" r:id="rId62"/>
    <p:sldId id="1321" r:id="rId63"/>
    <p:sldId id="1322" r:id="rId64"/>
    <p:sldId id="1323" r:id="rId65"/>
    <p:sldId id="1324" r:id="rId66"/>
    <p:sldId id="1325" r:id="rId67"/>
    <p:sldId id="1291" r:id="rId68"/>
    <p:sldId id="1279" r:id="rId69"/>
    <p:sldId id="1275" r:id="rId70"/>
    <p:sldId id="1245" r:id="rId71"/>
    <p:sldId id="1246" r:id="rId72"/>
    <p:sldId id="1247" r:id="rId73"/>
    <p:sldId id="1248" r:id="rId74"/>
    <p:sldId id="1249" r:id="rId75"/>
    <p:sldId id="1294" r:id="rId76"/>
    <p:sldId id="1280" r:id="rId77"/>
    <p:sldId id="1250" r:id="rId78"/>
    <p:sldId id="1251" r:id="rId79"/>
    <p:sldId id="1252" r:id="rId80"/>
    <p:sldId id="1327" r:id="rId81"/>
    <p:sldId id="1326" r:id="rId82"/>
    <p:sldId id="1297" r:id="rId83"/>
    <p:sldId id="1281" r:id="rId84"/>
    <p:sldId id="1282" r:id="rId85"/>
    <p:sldId id="1337" r:id="rId86"/>
    <p:sldId id="1284" r:id="rId87"/>
    <p:sldId id="1285" r:id="rId88"/>
    <p:sldId id="1286" r:id="rId89"/>
    <p:sldId id="1287" r:id="rId90"/>
    <p:sldId id="1288" r:id="rId91"/>
    <p:sldId id="1300" r:id="rId92"/>
    <p:sldId id="1167" r:id="rId93"/>
  </p:sldIdLst>
  <p:sldSz cx="9144000" cy="6858000" type="screen4x3"/>
  <p:notesSz cx="6858000" cy="9144000"/>
  <p:custDataLst>
    <p:tags r:id="rId96"/>
  </p:custDataLst>
  <p:defaultTextStyle>
    <a:defPPr>
      <a:defRPr lang="en-US"/>
    </a:defPPr>
    <a:lvl1pPr algn="l" rtl="0" fontAlgn="base">
      <a:spcBef>
        <a:spcPct val="0"/>
      </a:spcBef>
      <a:spcAft>
        <a:spcPct val="0"/>
      </a:spcAft>
      <a:defRPr sz="14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4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4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4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400" kern="1200">
        <a:solidFill>
          <a:schemeClr val="tx1"/>
        </a:solidFill>
        <a:latin typeface="Times New Roman" pitchFamily="18" charset="0"/>
        <a:ea typeface="宋体" pitchFamily="2" charset="-122"/>
        <a:cs typeface="+mn-cs"/>
      </a:defRPr>
    </a:lvl5pPr>
    <a:lvl6pPr marL="2286000" algn="l" defTabSz="914400" rtl="0" eaLnBrk="1" latinLnBrk="0" hangingPunct="1">
      <a:defRPr sz="1400" kern="1200">
        <a:solidFill>
          <a:schemeClr val="tx1"/>
        </a:solidFill>
        <a:latin typeface="Times New Roman" pitchFamily="18" charset="0"/>
        <a:ea typeface="宋体" pitchFamily="2" charset="-122"/>
        <a:cs typeface="+mn-cs"/>
      </a:defRPr>
    </a:lvl6pPr>
    <a:lvl7pPr marL="2743200" algn="l" defTabSz="914400" rtl="0" eaLnBrk="1" latinLnBrk="0" hangingPunct="1">
      <a:defRPr sz="1400" kern="1200">
        <a:solidFill>
          <a:schemeClr val="tx1"/>
        </a:solidFill>
        <a:latin typeface="Times New Roman" pitchFamily="18" charset="0"/>
        <a:ea typeface="宋体" pitchFamily="2" charset="-122"/>
        <a:cs typeface="+mn-cs"/>
      </a:defRPr>
    </a:lvl7pPr>
    <a:lvl8pPr marL="3200400" algn="l" defTabSz="914400" rtl="0" eaLnBrk="1" latinLnBrk="0" hangingPunct="1">
      <a:defRPr sz="1400" kern="1200">
        <a:solidFill>
          <a:schemeClr val="tx1"/>
        </a:solidFill>
        <a:latin typeface="Times New Roman" pitchFamily="18" charset="0"/>
        <a:ea typeface="宋体" pitchFamily="2" charset="-122"/>
        <a:cs typeface="+mn-cs"/>
      </a:defRPr>
    </a:lvl8pPr>
    <a:lvl9pPr marL="3657600" algn="l" defTabSz="914400" rtl="0" eaLnBrk="1" latinLnBrk="0" hangingPunct="1">
      <a:defRPr sz="14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3366"/>
    <a:srgbClr val="538ED5"/>
    <a:srgbClr val="000000"/>
    <a:srgbClr val="000408"/>
    <a:srgbClr val="E0EBF8"/>
    <a:srgbClr val="D5D3AB"/>
    <a:srgbClr val="8DB4E3"/>
    <a:srgbClr val="C5D9F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18" autoAdjust="0"/>
    <p:restoredTop sz="85695" autoAdjust="0"/>
  </p:normalViewPr>
  <p:slideViewPr>
    <p:cSldViewPr>
      <p:cViewPr>
        <p:scale>
          <a:sx n="50" d="100"/>
          <a:sy n="50" d="100"/>
        </p:scale>
        <p:origin x="-2256" y="-7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45" d="100"/>
        <a:sy n="45" d="100"/>
      </p:scale>
      <p:origin x="0" y="0"/>
    </p:cViewPr>
  </p:sorterViewPr>
  <p:notesViewPr>
    <p:cSldViewPr>
      <p:cViewPr>
        <p:scale>
          <a:sx n="100" d="100"/>
          <a:sy n="100" d="100"/>
        </p:scale>
        <p:origin x="-1548" y="63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8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宋体" pitchFamily="2" charset="-122"/>
              </a:defRPr>
            </a:lvl1pPr>
          </a:lstStyle>
          <a:p>
            <a:pPr>
              <a:defRPr/>
            </a:pPr>
            <a:endParaRPr lang="en-US"/>
          </a:p>
        </p:txBody>
      </p:sp>
      <p:sp>
        <p:nvSpPr>
          <p:cNvPr id="18841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宋体" pitchFamily="2" charset="-122"/>
              </a:defRPr>
            </a:lvl1pPr>
          </a:lstStyle>
          <a:p>
            <a:pPr>
              <a:defRPr/>
            </a:pPr>
            <a:endParaRPr lang="en-US"/>
          </a:p>
        </p:txBody>
      </p:sp>
      <p:sp>
        <p:nvSpPr>
          <p:cNvPr id="18842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宋体" pitchFamily="2" charset="-122"/>
              </a:defRPr>
            </a:lvl1pPr>
          </a:lstStyle>
          <a:p>
            <a:pPr>
              <a:defRPr/>
            </a:pPr>
            <a:endParaRPr lang="en-US"/>
          </a:p>
        </p:txBody>
      </p:sp>
      <p:sp>
        <p:nvSpPr>
          <p:cNvPr id="18842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宋体" pitchFamily="2" charset="-122"/>
              </a:defRPr>
            </a:lvl1pPr>
          </a:lstStyle>
          <a:p>
            <a:pPr>
              <a:defRPr/>
            </a:pPr>
            <a:fld id="{AE0D206A-292E-40D9-912A-0EF721AC296E}"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宋体" pitchFamily="2" charset="-122"/>
              </a:defRPr>
            </a:lvl1pPr>
          </a:lstStyle>
          <a:p>
            <a:pPr>
              <a:defRPr/>
            </a:pPr>
            <a:endParaRPr lang="en-US" altLang="zh-CN"/>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宋体" pitchFamily="2" charset="-122"/>
              </a:defRPr>
            </a:lvl1pPr>
          </a:lstStyle>
          <a:p>
            <a:pPr>
              <a:defRPr/>
            </a:pPr>
            <a:endParaRPr lang="en-US" altLang="zh-CN"/>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宋体" pitchFamily="2" charset="-122"/>
              </a:defRPr>
            </a:lvl1pPr>
          </a:lstStyle>
          <a:p>
            <a:pPr>
              <a:defRPr/>
            </a:pPr>
            <a:endParaRPr lang="en-US" altLang="zh-CN"/>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宋体" pitchFamily="2" charset="-122"/>
              </a:defRPr>
            </a:lvl1pPr>
          </a:lstStyle>
          <a:p>
            <a:pPr>
              <a:defRPr/>
            </a:pPr>
            <a:fld id="{C24F65A0-FE50-4548-9500-51A8CDAD7F78}" type="slidenum">
              <a:rPr lang="zh-CN" altLang="en-US"/>
              <a:pPr>
                <a:defRPr/>
              </a:pPr>
              <a:t>‹#›</a:t>
            </a:fld>
            <a:endParaRPr lang="en-US" altLang="zh-CN"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a:ln/>
        </p:spPr>
      </p:sp>
      <p:sp>
        <p:nvSpPr>
          <p:cNvPr id="21506" name="Notes Placeholder 2"/>
          <p:cNvSpPr>
            <a:spLocks noGrp="1"/>
          </p:cNvSpPr>
          <p:nvPr>
            <p:ph type="body" idx="1"/>
          </p:nvPr>
        </p:nvSpPr>
        <p:spPr>
          <a:noFill/>
          <a:ln/>
        </p:spPr>
        <p:txBody>
          <a:bodyPr/>
          <a:lstStyle/>
          <a:p>
            <a:pPr eaLnBrk="1" hangingPunct="1"/>
            <a:r>
              <a:rPr lang="en-US" smtClean="0"/>
              <a:t>Note:  Students sometimes like to print slides as “handouts” with 1, 2, 3, 4, 6, or 9 slides per page for taking notes in class. It is sometimes best to print them using the “pure black and white” option on the color/gray scale dropdown menu to avoid dark boxes that are not conducive to note taking. Be aware that many instructors will only cover a sub-set of the slides available in this file. Also note that we have removed slides containing solutions to group or individual in-class exercises. You may want to print some slides (such as worksheets or slides with a large quantity of calculations) as a full page slide to facilitate working the exercise in class.</a:t>
            </a:r>
          </a:p>
          <a:p>
            <a:pPr eaLnBrk="1" hangingPunct="1"/>
            <a:endParaRPr lang="en-US" smtClean="0"/>
          </a:p>
        </p:txBody>
      </p:sp>
      <p:sp>
        <p:nvSpPr>
          <p:cNvPr id="21507" name="Slide Number Placeholder 3"/>
          <p:cNvSpPr>
            <a:spLocks noGrp="1"/>
          </p:cNvSpPr>
          <p:nvPr>
            <p:ph type="sldNum" sz="quarter" idx="5"/>
          </p:nvPr>
        </p:nvSpPr>
        <p:spPr>
          <a:noFill/>
        </p:spPr>
        <p:txBody>
          <a:bodyPr/>
          <a:lstStyle/>
          <a:p>
            <a:fld id="{511C1AC2-023C-4C93-8A2E-04630B0231D6}" type="slidenum">
              <a:rPr lang="zh-CN" altLang="en-US" smtClean="0"/>
              <a:pPr/>
              <a:t>1</a:t>
            </a:fld>
            <a:endParaRPr lang="en-US"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ChangeArrowheads="1" noTextEdit="1"/>
          </p:cNvSpPr>
          <p:nvPr>
            <p:ph type="sldImg"/>
          </p:nvPr>
        </p:nvSpPr>
        <p:spPr>
          <a:xfrm>
            <a:off x="1152525" y="692150"/>
            <a:ext cx="4552950" cy="3416300"/>
          </a:xfrm>
          <a:ln cap="flat"/>
        </p:spPr>
      </p:sp>
      <p:sp>
        <p:nvSpPr>
          <p:cNvPr id="4096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CA349A-4DF7-4D61-AE99-3FA029C16C0F}" type="slidenum">
              <a:rPr lang="en-GB" sz="1200"/>
              <a:pPr algn="r"/>
              <a:t>12</a:t>
            </a:fld>
            <a:endParaRPr lang="en-GB" sz="1200"/>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ACAAD4F-60AD-4270-8C47-71D8091C8749}" type="slidenum">
              <a:rPr lang="en-GB" sz="1200"/>
              <a:pPr algn="r"/>
              <a:t>13</a:t>
            </a:fld>
            <a:endParaRPr lang="en-GB" sz="120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B6EB1AC-AF8B-4515-BA73-96924F2802CE}" type="slidenum">
              <a:rPr lang="en-GB" sz="1200"/>
              <a:pPr algn="r"/>
              <a:t>14</a:t>
            </a:fld>
            <a:endParaRPr lang="en-GB" sz="120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xfrm>
            <a:off x="1152525" y="692150"/>
            <a:ext cx="4552950" cy="3416300"/>
          </a:xfrm>
          <a:ln cap="flat"/>
        </p:spPr>
      </p:sp>
      <p:sp>
        <p:nvSpPr>
          <p:cNvPr id="4915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5B71B48-C278-428F-9BE9-AD148AFBD920}" type="slidenum">
              <a:rPr lang="en-GB" sz="1200"/>
              <a:pPr algn="r"/>
              <a:t>16</a:t>
            </a:fld>
            <a:endParaRPr lang="en-GB" sz="12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27AB484-C2EC-4E25-AA85-F4ADB5739DCF}" type="slidenum">
              <a:rPr lang="en-GB" sz="1200"/>
              <a:pPr algn="r"/>
              <a:t>17</a:t>
            </a:fld>
            <a:endParaRPr lang="en-GB" sz="120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2D6D41A-5891-49D7-9F6B-2AD51AFE002A}" type="slidenum">
              <a:rPr lang="en-GB" sz="1200"/>
              <a:pPr algn="r"/>
              <a:t>18</a:t>
            </a:fld>
            <a:endParaRPr lang="en-GB" sz="1200"/>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3606024-7C0F-4F07-868C-5B925AA60402}" type="slidenum">
              <a:rPr lang="en-GB" sz="1200"/>
              <a:pPr algn="r"/>
              <a:t>19</a:t>
            </a:fld>
            <a:endParaRPr lang="en-GB" sz="1200"/>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ChangeArrowheads="1" noTextEdit="1"/>
          </p:cNvSpPr>
          <p:nvPr>
            <p:ph type="sldImg"/>
          </p:nvPr>
        </p:nvSpPr>
        <p:spPr>
          <a:xfrm>
            <a:off x="1152525" y="692150"/>
            <a:ext cx="4552950" cy="3416300"/>
          </a:xfrm>
          <a:ln cap="flat"/>
        </p:spPr>
      </p:sp>
      <p:sp>
        <p:nvSpPr>
          <p:cNvPr id="5939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9BCACE9-EC74-443E-913B-3F228E663CB1}" type="slidenum">
              <a:rPr lang="en-GB" sz="1200"/>
              <a:pPr algn="r"/>
              <a:t>2</a:t>
            </a:fld>
            <a:endParaRPr lang="en-GB" sz="120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ChangeArrowheads="1" noTextEdit="1"/>
          </p:cNvSpPr>
          <p:nvPr>
            <p:ph type="sldImg"/>
          </p:nvPr>
        </p:nvSpPr>
        <p:spPr>
          <a:xfrm>
            <a:off x="1152525" y="692150"/>
            <a:ext cx="4552950" cy="3416300"/>
          </a:xfrm>
          <a:ln cap="flat"/>
        </p:spPr>
      </p:sp>
      <p:sp>
        <p:nvSpPr>
          <p:cNvPr id="6144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a:ln/>
        </p:spPr>
      </p:sp>
      <p:sp>
        <p:nvSpPr>
          <p:cNvPr id="63490" name="Notes Placeholder 2"/>
          <p:cNvSpPr>
            <a:spLocks noGrp="1"/>
          </p:cNvSpPr>
          <p:nvPr>
            <p:ph type="body" idx="1"/>
          </p:nvPr>
        </p:nvSpPr>
        <p:spPr>
          <a:noFill/>
          <a:ln/>
        </p:spPr>
        <p:txBody>
          <a:bodyPr/>
          <a:lstStyle/>
          <a:p>
            <a:pPr eaLnBrk="1" hangingPunct="1"/>
            <a:endParaRPr lang="en-US" smtClean="0"/>
          </a:p>
        </p:txBody>
      </p:sp>
      <p:sp>
        <p:nvSpPr>
          <p:cNvPr id="63491" name="Slide Number Placeholder 3"/>
          <p:cNvSpPr>
            <a:spLocks noGrp="1"/>
          </p:cNvSpPr>
          <p:nvPr>
            <p:ph type="sldNum" sz="quarter" idx="5"/>
          </p:nvPr>
        </p:nvSpPr>
        <p:spPr>
          <a:noFill/>
        </p:spPr>
        <p:txBody>
          <a:bodyPr/>
          <a:lstStyle/>
          <a:p>
            <a:fld id="{245C1358-1581-4120-9DE0-9F72E97BCF34}" type="slidenum">
              <a:rPr lang="zh-CN" altLang="en-US" smtClean="0"/>
              <a:pPr/>
              <a:t>22</a:t>
            </a:fld>
            <a:endParaRPr lang="en-US" altLang="zh-CN"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B9B9BBF-D671-4408-B744-3BF0FCBF1B72}" type="slidenum">
              <a:rPr lang="en-GB" sz="1200"/>
              <a:pPr algn="r"/>
              <a:t>23</a:t>
            </a:fld>
            <a:endParaRPr lang="en-GB" sz="1200"/>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65B6A23-32BC-4E80-89BB-D54D52515EF7}" type="slidenum">
              <a:rPr lang="en-GB" sz="1200"/>
              <a:pPr algn="r"/>
              <a:t>24</a:t>
            </a:fld>
            <a:endParaRPr lang="en-GB" sz="1200"/>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2B00F07-1FC4-43D8-96D1-EC898E33F368}" type="slidenum">
              <a:rPr lang="en-GB" sz="1200"/>
              <a:pPr algn="r"/>
              <a:t>25</a:t>
            </a:fld>
            <a:endParaRPr lang="en-GB" sz="1200"/>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762BB0C-14F0-471D-A5C2-8887F7D15E2E}" type="slidenum">
              <a:rPr lang="en-GB" sz="1200"/>
              <a:pPr algn="r"/>
              <a:t>26</a:t>
            </a:fld>
            <a:endParaRPr lang="en-GB" sz="1200"/>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BDC6CCD-0F59-49C7-9F58-B89611304382}" type="slidenum">
              <a:rPr lang="en-GB" sz="1200"/>
              <a:pPr algn="r"/>
              <a:t>27</a:t>
            </a:fld>
            <a:endParaRPr lang="en-GB" sz="1200"/>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B36C237-88E8-43C6-BFCA-FDCAC403B29A}" type="slidenum">
              <a:rPr lang="en-GB" sz="1200"/>
              <a:pPr algn="r"/>
              <a:t>28</a:t>
            </a:fld>
            <a:endParaRPr lang="en-GB" sz="1200"/>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Rot="1" noChangeAspect="1" noChangeArrowheads="1" noTextEdit="1"/>
          </p:cNvSpPr>
          <p:nvPr>
            <p:ph type="sldImg"/>
          </p:nvPr>
        </p:nvSpPr>
        <p:spPr>
          <a:xfrm>
            <a:off x="1152525" y="692150"/>
            <a:ext cx="4552950" cy="3416300"/>
          </a:xfrm>
          <a:ln cap="flat"/>
        </p:spPr>
      </p:sp>
      <p:sp>
        <p:nvSpPr>
          <p:cNvPr id="7782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9DAB149-7C03-48F9-B31E-FFEEC7B93C37}" type="slidenum">
              <a:rPr lang="en-GB" sz="1200"/>
              <a:pPr algn="r"/>
              <a:t>30</a:t>
            </a:fld>
            <a:endParaRPr lang="en-GB" sz="1200"/>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p:spPr>
        <p:txBody>
          <a:bodyPr/>
          <a:lstStyle/>
          <a:p>
            <a:pPr eaLnBrk="1" hangingPunct="1"/>
            <a:endParaRPr lang="en-US" smtClean="0"/>
          </a:p>
        </p:txBody>
      </p:sp>
      <p:sp>
        <p:nvSpPr>
          <p:cNvPr id="25603" name="Slide Number Placeholder 3"/>
          <p:cNvSpPr>
            <a:spLocks noGrp="1"/>
          </p:cNvSpPr>
          <p:nvPr>
            <p:ph type="sldNum" sz="quarter" idx="5"/>
          </p:nvPr>
        </p:nvSpPr>
        <p:spPr>
          <a:noFill/>
        </p:spPr>
        <p:txBody>
          <a:bodyPr/>
          <a:lstStyle/>
          <a:p>
            <a:fld id="{0A9099F0-0EE5-4935-9BF8-6B9882A88902}" type="slidenum">
              <a:rPr lang="zh-CN" altLang="en-US" smtClean="0"/>
              <a:pPr/>
              <a:t>3</a:t>
            </a:fld>
            <a:endParaRPr lang="en-US" altLang="zh-CN"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Rot="1" noChangeAspect="1" noChangeArrowheads="1" noTextEdit="1"/>
          </p:cNvSpPr>
          <p:nvPr>
            <p:ph type="sldImg"/>
          </p:nvPr>
        </p:nvSpPr>
        <p:spPr>
          <a:xfrm>
            <a:off x="1152525" y="692150"/>
            <a:ext cx="4552950" cy="3416300"/>
          </a:xfrm>
          <a:ln cap="flat"/>
        </p:spPr>
      </p:sp>
      <p:sp>
        <p:nvSpPr>
          <p:cNvPr id="8192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5E0EBE9-0575-45D7-8A84-0B1BDFF0D99A}" type="slidenum">
              <a:rPr lang="en-GB" sz="1200"/>
              <a:pPr algn="r"/>
              <a:t>32</a:t>
            </a:fld>
            <a:endParaRPr lang="en-GB" sz="1200"/>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4EAFE72-1669-4DAA-A9EA-BE2B91B32408}" type="slidenum">
              <a:rPr lang="en-GB" sz="1200"/>
              <a:pPr algn="r"/>
              <a:t>33</a:t>
            </a:fld>
            <a:endParaRPr lang="en-GB" sz="1200"/>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8969622-5511-47D6-B780-8ABD7631F52E}" type="slidenum">
              <a:rPr lang="en-GB" sz="1200"/>
              <a:pPr algn="r"/>
              <a:t>34</a:t>
            </a:fld>
            <a:endParaRPr lang="en-GB" sz="1200"/>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36ABBB60-C6E2-4D2C-8B63-DA3F79E2941B}" type="slidenum">
              <a:rPr lang="en-GB" sz="1200"/>
              <a:pPr algn="r"/>
              <a:t>35</a:t>
            </a:fld>
            <a:endParaRPr lang="en-GB" sz="1200"/>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421C308-94C5-48E1-B61F-72D0C126F36B}" type="slidenum">
              <a:rPr lang="en-GB" sz="1200"/>
              <a:pPr algn="r"/>
              <a:t>36</a:t>
            </a:fld>
            <a:endParaRPr lang="en-GB" sz="1200"/>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A92C51A-C597-4818-ADB3-C0682ABD95B8}" type="slidenum">
              <a:rPr lang="en-GB" sz="1200"/>
              <a:pPr algn="r"/>
              <a:t>37</a:t>
            </a:fld>
            <a:endParaRPr lang="en-GB" sz="1200"/>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C53FE10-E151-4237-8B94-A4EF2808171E}" type="slidenum">
              <a:rPr lang="en-GB" sz="1200"/>
              <a:pPr algn="r"/>
              <a:t>38</a:t>
            </a:fld>
            <a:endParaRPr lang="en-GB" sz="1200"/>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4A955E1-4012-4AAF-851A-6AB85ADF48D2}" type="slidenum">
              <a:rPr lang="en-GB" sz="1200"/>
              <a:pPr algn="r"/>
              <a:t>39</a:t>
            </a:fld>
            <a:endParaRPr lang="en-GB" sz="1200"/>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a:spLocks noGrp="1" noRot="1" noChangeAspect="1" noChangeArrowheads="1" noTextEdit="1"/>
          </p:cNvSpPr>
          <p:nvPr>
            <p:ph type="sldImg"/>
          </p:nvPr>
        </p:nvSpPr>
        <p:spPr>
          <a:xfrm>
            <a:off x="1152525" y="692150"/>
            <a:ext cx="4552950" cy="3416300"/>
          </a:xfrm>
          <a:ln cap="flat"/>
        </p:spPr>
      </p:sp>
      <p:sp>
        <p:nvSpPr>
          <p:cNvPr id="10035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712D1A4-F78F-41D0-8D14-61F171A57517}" type="slidenum">
              <a:rPr lang="en-GB" sz="1200"/>
              <a:pPr algn="r"/>
              <a:t>4</a:t>
            </a:fld>
            <a:endParaRPr lang="en-GB" sz="120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Grp="1" noRot="1" noChangeAspect="1" noChangeArrowheads="1" noTextEdit="1"/>
          </p:cNvSpPr>
          <p:nvPr>
            <p:ph type="sldImg"/>
          </p:nvPr>
        </p:nvSpPr>
        <p:spPr>
          <a:xfrm>
            <a:off x="1152525" y="692150"/>
            <a:ext cx="4552950" cy="3416300"/>
          </a:xfrm>
          <a:ln cap="flat"/>
        </p:spPr>
      </p:sp>
      <p:sp>
        <p:nvSpPr>
          <p:cNvPr id="10240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2B7E656-B600-434B-8A80-8E3616375557}" type="slidenum">
              <a:rPr lang="en-GB" sz="1200"/>
              <a:pPr algn="r"/>
              <a:t>42</a:t>
            </a:fld>
            <a:endParaRPr lang="en-GB" sz="1200"/>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C606B38-D9FC-449B-9AFB-3B8D233A0398}" type="slidenum">
              <a:rPr lang="en-GB" sz="1200"/>
              <a:pPr algn="r"/>
              <a:t>43</a:t>
            </a:fld>
            <a:endParaRPr lang="en-GB" sz="1200"/>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39E1854D-E26A-482A-84DC-E82217203D37}" type="slidenum">
              <a:rPr lang="en-GB" sz="1200"/>
              <a:pPr algn="r"/>
              <a:t>44</a:t>
            </a:fld>
            <a:endParaRPr lang="en-GB" sz="1200"/>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57B7E5F-BA39-4F8F-858B-BA12F2FB01F6}" type="slidenum">
              <a:rPr lang="en-GB" sz="1200"/>
              <a:pPr algn="r"/>
              <a:t>45</a:t>
            </a:fld>
            <a:endParaRPr lang="en-GB" sz="1200"/>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206AABA-2147-4093-839C-8282ECB237A2}" type="slidenum">
              <a:rPr lang="en-GB" sz="1200"/>
              <a:pPr algn="r"/>
              <a:t>46</a:t>
            </a:fld>
            <a:endParaRPr lang="en-GB" sz="1200"/>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C22184F-EBDC-4981-BF32-86AD42833BE5}" type="slidenum">
              <a:rPr lang="en-GB" sz="1200"/>
              <a:pPr algn="r"/>
              <a:t>47</a:t>
            </a:fld>
            <a:endParaRPr lang="en-GB" sz="1200"/>
          </a:p>
        </p:txBody>
      </p:sp>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D000BA5-0ACA-41FA-8D63-457D50A32008}" type="slidenum">
              <a:rPr lang="en-GB" sz="1200"/>
              <a:pPr algn="r"/>
              <a:t>48</a:t>
            </a:fld>
            <a:endParaRPr lang="en-GB" sz="1200"/>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2"/>
          <p:cNvSpPr>
            <a:spLocks noGrp="1" noRot="1" noChangeAspect="1" noChangeArrowheads="1" noTextEdit="1"/>
          </p:cNvSpPr>
          <p:nvPr>
            <p:ph type="sldImg"/>
          </p:nvPr>
        </p:nvSpPr>
        <p:spPr>
          <a:xfrm>
            <a:off x="1152525" y="692150"/>
            <a:ext cx="4552950" cy="3416300"/>
          </a:xfrm>
          <a:ln cap="flat"/>
        </p:spPr>
      </p:sp>
      <p:sp>
        <p:nvSpPr>
          <p:cNvPr id="11878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91C2294-DD87-437B-94F6-2682BCE78BD0}" type="slidenum">
              <a:rPr lang="en-GB" sz="1200"/>
              <a:pPr algn="r"/>
              <a:t>50</a:t>
            </a:fld>
            <a:endParaRPr lang="en-GB" sz="1200"/>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32D92F4-5388-4025-B8A8-01A9CDC03D4B}" type="slidenum">
              <a:rPr lang="en-GB" sz="1200"/>
              <a:pPr algn="r"/>
              <a:t>5</a:t>
            </a:fld>
            <a:endParaRPr lang="en-GB" sz="120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A1B58B8-FBBB-4F4C-A7CA-E6F656BBAEE7}" type="slidenum">
              <a:rPr lang="en-GB" sz="1200"/>
              <a:pPr algn="r"/>
              <a:t>51</a:t>
            </a:fld>
            <a:endParaRPr lang="en-GB" sz="1200"/>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4AB8367-C1C2-4429-A876-94C14E4D84A6}" type="slidenum">
              <a:rPr lang="en-GB" sz="1200"/>
              <a:pPr algn="r"/>
              <a:t>52</a:t>
            </a:fld>
            <a:endParaRPr lang="en-GB" sz="1200"/>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F0E1FA3-A453-4748-9362-F3E4E2208555}" type="slidenum">
              <a:rPr lang="en-GB" sz="1200"/>
              <a:pPr algn="r"/>
              <a:t>53</a:t>
            </a:fld>
            <a:endParaRPr lang="en-GB" sz="1200"/>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2"/>
          <p:cNvSpPr>
            <a:spLocks noGrp="1" noRot="1" noChangeAspect="1" noChangeArrowheads="1" noTextEdit="1"/>
          </p:cNvSpPr>
          <p:nvPr>
            <p:ph type="sldImg"/>
          </p:nvPr>
        </p:nvSpPr>
        <p:spPr>
          <a:xfrm>
            <a:off x="1152525" y="692150"/>
            <a:ext cx="4552950" cy="3416300"/>
          </a:xfrm>
          <a:ln cap="flat"/>
        </p:spPr>
      </p:sp>
      <p:sp>
        <p:nvSpPr>
          <p:cNvPr id="12902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26C1C4B-CF45-4BE5-95E0-C6544EAA9373}" type="slidenum">
              <a:rPr lang="en-GB" sz="1200"/>
              <a:pPr algn="r"/>
              <a:t>55</a:t>
            </a:fld>
            <a:endParaRPr lang="en-GB" sz="1200"/>
          </a:p>
        </p:txBody>
      </p:sp>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A81F192-B246-41BA-A77D-1063DB23FC30}" type="slidenum">
              <a:rPr lang="en-GB" sz="1200"/>
              <a:pPr algn="r"/>
              <a:t>56</a:t>
            </a:fld>
            <a:endParaRPr lang="en-GB" sz="1200"/>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086AE9E-D1C0-408D-B71C-BC191A03F2AF}" type="slidenum">
              <a:rPr lang="en-GB" sz="1200"/>
              <a:pPr algn="r"/>
              <a:t>57</a:t>
            </a:fld>
            <a:endParaRPr lang="en-GB" sz="1200"/>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315B598-60B8-418B-A489-2ACD9961B66A}" type="slidenum">
              <a:rPr lang="en-GB" sz="1200"/>
              <a:pPr algn="r"/>
              <a:t>58</a:t>
            </a:fld>
            <a:endParaRPr lang="en-GB" sz="1200"/>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E60D863-6876-4A33-B0E3-9C51C5D55123}" type="slidenum">
              <a:rPr lang="en-GB" sz="1200"/>
              <a:pPr algn="r"/>
              <a:t>59</a:t>
            </a:fld>
            <a:endParaRPr lang="en-GB" sz="1200"/>
          </a:p>
        </p:txBody>
      </p:sp>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2"/>
          <p:cNvSpPr>
            <a:spLocks noGrp="1" noRot="1" noChangeAspect="1" noChangeArrowheads="1" noTextEdit="1"/>
          </p:cNvSpPr>
          <p:nvPr>
            <p:ph type="sldImg"/>
          </p:nvPr>
        </p:nvSpPr>
        <p:spPr>
          <a:xfrm>
            <a:off x="1152525" y="692150"/>
            <a:ext cx="4552950" cy="3416300"/>
          </a:xfrm>
          <a:ln cap="flat"/>
        </p:spPr>
      </p:sp>
      <p:sp>
        <p:nvSpPr>
          <p:cNvPr id="14131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xfrm>
            <a:off x="1152525" y="692150"/>
            <a:ext cx="4552950" cy="3416300"/>
          </a:xfrm>
          <a:ln cap="flat"/>
        </p:spPr>
      </p:sp>
      <p:sp>
        <p:nvSpPr>
          <p:cNvPr id="3174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FC17773-4F25-4E0E-96B5-2C8D06434B26}" type="slidenum">
              <a:rPr lang="en-GB" sz="1200"/>
              <a:pPr algn="r"/>
              <a:t>61</a:t>
            </a:fld>
            <a:endParaRPr lang="en-GB" sz="1200"/>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E7E4FBE-E08A-42B1-8913-E5993A6D455B}" type="slidenum">
              <a:rPr lang="en-GB" sz="1200"/>
              <a:pPr algn="r"/>
              <a:t>62</a:t>
            </a:fld>
            <a:endParaRPr lang="en-GB" sz="1200"/>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CC5626A-2CAD-4BB5-B769-8E74AA16918E}" type="slidenum">
              <a:rPr lang="en-GB" sz="1200"/>
              <a:pPr algn="r"/>
              <a:t>63</a:t>
            </a:fld>
            <a:endParaRPr lang="en-GB" sz="1200"/>
          </a:p>
        </p:txBody>
      </p:sp>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8A7E9ED-8DBD-424E-BAD0-4E1431E354D2}" type="slidenum">
              <a:rPr lang="en-GB" sz="1200"/>
              <a:pPr algn="r"/>
              <a:t>64</a:t>
            </a:fld>
            <a:endParaRPr lang="en-GB" sz="1200"/>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CB4ADB3-ABA6-40D0-A106-B682B636CA8F}" type="slidenum">
              <a:rPr lang="en-GB" sz="1200"/>
              <a:pPr algn="r"/>
              <a:t>65</a:t>
            </a:fld>
            <a:endParaRPr lang="en-GB" sz="1200"/>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Rectangle 2"/>
          <p:cNvSpPr>
            <a:spLocks noGrp="1" noRot="1" noChangeAspect="1" noChangeArrowheads="1" noTextEdit="1"/>
          </p:cNvSpPr>
          <p:nvPr>
            <p:ph type="sldImg"/>
          </p:nvPr>
        </p:nvSpPr>
        <p:spPr>
          <a:xfrm>
            <a:off x="1152525" y="692150"/>
            <a:ext cx="4552950" cy="3416300"/>
          </a:xfrm>
          <a:ln cap="flat"/>
        </p:spPr>
      </p:sp>
      <p:sp>
        <p:nvSpPr>
          <p:cNvPr id="15360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Rectangle 2"/>
          <p:cNvSpPr>
            <a:spLocks noGrp="1" noRot="1" noChangeAspect="1" noChangeArrowheads="1" noTextEdit="1"/>
          </p:cNvSpPr>
          <p:nvPr>
            <p:ph type="sldImg"/>
          </p:nvPr>
        </p:nvSpPr>
        <p:spPr>
          <a:xfrm>
            <a:off x="1152525" y="692150"/>
            <a:ext cx="4552950" cy="3416300"/>
          </a:xfrm>
          <a:ln cap="flat"/>
        </p:spPr>
      </p:sp>
      <p:sp>
        <p:nvSpPr>
          <p:cNvPr id="15565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Slide Image Placeholder 1"/>
          <p:cNvSpPr>
            <a:spLocks noGrp="1" noRot="1" noChangeAspect="1"/>
          </p:cNvSpPr>
          <p:nvPr>
            <p:ph type="sldImg"/>
          </p:nvPr>
        </p:nvSpPr>
        <p:spPr>
          <a:ln/>
        </p:spPr>
      </p:sp>
      <p:sp>
        <p:nvSpPr>
          <p:cNvPr id="157698" name="Notes Placeholder 2"/>
          <p:cNvSpPr>
            <a:spLocks noGrp="1"/>
          </p:cNvSpPr>
          <p:nvPr>
            <p:ph type="body" idx="1"/>
          </p:nvPr>
        </p:nvSpPr>
        <p:spPr>
          <a:noFill/>
          <a:ln/>
        </p:spPr>
        <p:txBody>
          <a:bodyPr/>
          <a:lstStyle/>
          <a:p>
            <a:pPr eaLnBrk="1" hangingPunct="1"/>
            <a:endParaRPr lang="en-US" smtClean="0"/>
          </a:p>
        </p:txBody>
      </p:sp>
      <p:sp>
        <p:nvSpPr>
          <p:cNvPr id="157699" name="Slide Number Placeholder 3"/>
          <p:cNvSpPr>
            <a:spLocks noGrp="1"/>
          </p:cNvSpPr>
          <p:nvPr>
            <p:ph type="sldNum" sz="quarter" idx="5"/>
          </p:nvPr>
        </p:nvSpPr>
        <p:spPr>
          <a:noFill/>
        </p:spPr>
        <p:txBody>
          <a:bodyPr/>
          <a:lstStyle/>
          <a:p>
            <a:fld id="{D167B994-09CF-4908-9F74-1AC76E0C6EA2}" type="slidenum">
              <a:rPr lang="zh-CN" altLang="en-US" smtClean="0"/>
              <a:pPr/>
              <a:t>68</a:t>
            </a:fld>
            <a:endParaRPr lang="en-US" altLang="zh-CN"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B4465BA-241E-4067-A919-6AB1DCB09BA7}" type="slidenum">
              <a:rPr lang="en-GB" sz="1200"/>
              <a:pPr algn="r"/>
              <a:t>69</a:t>
            </a:fld>
            <a:endParaRPr lang="en-GB" sz="1200"/>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4DB9483-3BA5-47FC-A650-0D7C54025D5F}" type="slidenum">
              <a:rPr lang="en-GB" sz="1200"/>
              <a:pPr algn="r"/>
              <a:t>70</a:t>
            </a:fld>
            <a:endParaRPr lang="en-GB" sz="1200"/>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p:spPr>
        <p:txBody>
          <a:bodyPr/>
          <a:lstStyle/>
          <a:p>
            <a:pPr eaLnBrk="1" hangingPunct="1"/>
            <a:endParaRPr lang="en-US" smtClean="0"/>
          </a:p>
        </p:txBody>
      </p:sp>
      <p:sp>
        <p:nvSpPr>
          <p:cNvPr id="33795" name="Slide Number Placeholder 3"/>
          <p:cNvSpPr>
            <a:spLocks noGrp="1"/>
          </p:cNvSpPr>
          <p:nvPr>
            <p:ph type="sldNum" sz="quarter" idx="5"/>
          </p:nvPr>
        </p:nvSpPr>
        <p:spPr>
          <a:noFill/>
        </p:spPr>
        <p:txBody>
          <a:bodyPr/>
          <a:lstStyle/>
          <a:p>
            <a:fld id="{B0465F4D-05D8-4364-B0DB-64E50CFFF1BE}" type="slidenum">
              <a:rPr lang="zh-CN" altLang="en-US" smtClean="0"/>
              <a:pPr/>
              <a:t>7</a:t>
            </a:fld>
            <a:endParaRPr lang="en-US" altLang="zh-CN"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FE5BD5E-BF90-451E-A4FE-F23700314245}" type="slidenum">
              <a:rPr lang="en-GB" sz="1200"/>
              <a:pPr algn="r"/>
              <a:t>71</a:t>
            </a:fld>
            <a:endParaRPr lang="en-GB" sz="1200"/>
          </a:p>
        </p:txBody>
      </p:sp>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FA58D9B-2AD6-4EB4-8378-EFFFC6C41E9F}" type="slidenum">
              <a:rPr lang="en-GB" sz="1200"/>
              <a:pPr algn="r"/>
              <a:t>72</a:t>
            </a:fld>
            <a:endParaRPr lang="en-GB" sz="1200"/>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F70EF6E-9D70-426F-81F9-09B9B3E2757C}" type="slidenum">
              <a:rPr lang="en-GB" sz="1200"/>
              <a:pPr algn="r"/>
              <a:t>73</a:t>
            </a:fld>
            <a:endParaRPr lang="en-GB" sz="1200"/>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FDC9DBB-AE49-489B-8FF6-586A35C31F79}" type="slidenum">
              <a:rPr lang="en-GB" sz="1200"/>
              <a:pPr algn="r"/>
              <a:t>74</a:t>
            </a:fld>
            <a:endParaRPr lang="en-GB" sz="1200"/>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Rectangle 2"/>
          <p:cNvSpPr>
            <a:spLocks noGrp="1" noRot="1" noChangeAspect="1" noChangeArrowheads="1" noTextEdit="1"/>
          </p:cNvSpPr>
          <p:nvPr>
            <p:ph type="sldImg"/>
          </p:nvPr>
        </p:nvSpPr>
        <p:spPr>
          <a:xfrm>
            <a:off x="1152525" y="692150"/>
            <a:ext cx="4552950" cy="3416300"/>
          </a:xfrm>
          <a:ln cap="flat"/>
        </p:spPr>
      </p:sp>
      <p:sp>
        <p:nvSpPr>
          <p:cNvPr id="17203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Slide Image Placeholder 1"/>
          <p:cNvSpPr>
            <a:spLocks noGrp="1" noRot="1" noChangeAspect="1"/>
          </p:cNvSpPr>
          <p:nvPr>
            <p:ph type="sldImg"/>
          </p:nvPr>
        </p:nvSpPr>
        <p:spPr>
          <a:ln/>
        </p:spPr>
      </p:sp>
      <p:sp>
        <p:nvSpPr>
          <p:cNvPr id="174082" name="Notes Placeholder 2"/>
          <p:cNvSpPr>
            <a:spLocks noGrp="1"/>
          </p:cNvSpPr>
          <p:nvPr>
            <p:ph type="body" idx="1"/>
          </p:nvPr>
        </p:nvSpPr>
        <p:spPr>
          <a:noFill/>
          <a:ln/>
        </p:spPr>
        <p:txBody>
          <a:bodyPr/>
          <a:lstStyle/>
          <a:p>
            <a:pPr eaLnBrk="1" hangingPunct="1"/>
            <a:endParaRPr lang="en-US" smtClean="0"/>
          </a:p>
        </p:txBody>
      </p:sp>
      <p:sp>
        <p:nvSpPr>
          <p:cNvPr id="174083" name="Slide Number Placeholder 3"/>
          <p:cNvSpPr>
            <a:spLocks noGrp="1"/>
          </p:cNvSpPr>
          <p:nvPr>
            <p:ph type="sldNum" sz="quarter" idx="5"/>
          </p:nvPr>
        </p:nvSpPr>
        <p:spPr>
          <a:noFill/>
        </p:spPr>
        <p:txBody>
          <a:bodyPr/>
          <a:lstStyle/>
          <a:p>
            <a:fld id="{1AB8FEF4-F322-4A43-8C6B-BD6BFBB8AFA1}" type="slidenum">
              <a:rPr lang="zh-CN" altLang="en-US" smtClean="0"/>
              <a:pPr/>
              <a:t>76</a:t>
            </a:fld>
            <a:endParaRPr lang="en-US" altLang="zh-CN" smtClean="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27B6D26-54AB-4B92-913F-04435C696FCA}" type="slidenum">
              <a:rPr lang="en-GB" sz="1200"/>
              <a:pPr algn="r"/>
              <a:t>77</a:t>
            </a:fld>
            <a:endParaRPr lang="en-GB" sz="1200"/>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A8DF0E2-F599-479F-951F-AF6EEA27E774}" type="slidenum">
              <a:rPr lang="en-GB" sz="1200"/>
              <a:pPr algn="r"/>
              <a:t>78</a:t>
            </a:fld>
            <a:endParaRPr lang="en-GB" sz="1200"/>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33F7CD4F-CB0D-4FA8-B5A6-C5760B8B7FFE}" type="slidenum">
              <a:rPr lang="en-GB" sz="1200"/>
              <a:pPr algn="r"/>
              <a:t>79</a:t>
            </a:fld>
            <a:endParaRPr lang="en-GB" sz="1200"/>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CA8DF8F-B36C-4F79-B3B7-3DFCE7DBFB75}" type="slidenum">
              <a:rPr lang="en-GB" sz="1200"/>
              <a:pPr algn="r"/>
              <a:t>80</a:t>
            </a:fld>
            <a:endParaRPr lang="en-GB" sz="1200"/>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2E341D0-E446-4F07-9BC0-A5F155182763}" type="slidenum">
              <a:rPr lang="en-GB" sz="1200"/>
              <a:pPr algn="r"/>
              <a:t>8</a:t>
            </a:fld>
            <a:endParaRPr lang="en-GB" sz="1200"/>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Rectangle 2"/>
          <p:cNvSpPr>
            <a:spLocks noGrp="1" noRot="1" noChangeAspect="1" noChangeArrowheads="1" noTextEdit="1"/>
          </p:cNvSpPr>
          <p:nvPr>
            <p:ph type="sldImg"/>
          </p:nvPr>
        </p:nvSpPr>
        <p:spPr>
          <a:xfrm>
            <a:off x="1152525" y="692150"/>
            <a:ext cx="4552950" cy="3416300"/>
          </a:xfrm>
          <a:ln cap="flat"/>
        </p:spPr>
      </p:sp>
      <p:sp>
        <p:nvSpPr>
          <p:cNvPr id="18432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Rectangle 2"/>
          <p:cNvSpPr>
            <a:spLocks noGrp="1" noRot="1" noChangeAspect="1" noChangeArrowheads="1" noTextEdit="1"/>
          </p:cNvSpPr>
          <p:nvPr>
            <p:ph type="sldImg"/>
          </p:nvPr>
        </p:nvSpPr>
        <p:spPr>
          <a:xfrm>
            <a:off x="1152525" y="692150"/>
            <a:ext cx="4552950" cy="3416300"/>
          </a:xfrm>
          <a:ln cap="flat"/>
        </p:spPr>
      </p:sp>
      <p:sp>
        <p:nvSpPr>
          <p:cNvPr id="18637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Slide Image Placeholder 1"/>
          <p:cNvSpPr>
            <a:spLocks noGrp="1" noRot="1" noChangeAspect="1"/>
          </p:cNvSpPr>
          <p:nvPr>
            <p:ph type="sldImg"/>
          </p:nvPr>
        </p:nvSpPr>
        <p:spPr>
          <a:ln/>
        </p:spPr>
      </p:sp>
      <p:sp>
        <p:nvSpPr>
          <p:cNvPr id="188418" name="Notes Placeholder 2"/>
          <p:cNvSpPr>
            <a:spLocks noGrp="1"/>
          </p:cNvSpPr>
          <p:nvPr>
            <p:ph type="body" idx="1"/>
          </p:nvPr>
        </p:nvSpPr>
        <p:spPr>
          <a:noFill/>
          <a:ln/>
        </p:spPr>
        <p:txBody>
          <a:bodyPr/>
          <a:lstStyle/>
          <a:p>
            <a:pPr eaLnBrk="1" hangingPunct="1"/>
            <a:endParaRPr lang="en-US" smtClean="0"/>
          </a:p>
        </p:txBody>
      </p:sp>
      <p:sp>
        <p:nvSpPr>
          <p:cNvPr id="188419" name="Slide Number Placeholder 3"/>
          <p:cNvSpPr>
            <a:spLocks noGrp="1"/>
          </p:cNvSpPr>
          <p:nvPr>
            <p:ph type="sldNum" sz="quarter" idx="5"/>
          </p:nvPr>
        </p:nvSpPr>
        <p:spPr>
          <a:noFill/>
        </p:spPr>
        <p:txBody>
          <a:bodyPr/>
          <a:lstStyle/>
          <a:p>
            <a:fld id="{233ACB15-874D-46DD-9C56-0CBB7A177E5D}" type="slidenum">
              <a:rPr lang="zh-CN" altLang="en-US" smtClean="0"/>
              <a:pPr/>
              <a:t>83</a:t>
            </a:fld>
            <a:endParaRPr lang="en-US" altLang="zh-CN" smtClean="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ED6B572-6359-4FBC-9C23-B2BD0B3301C5}" type="slidenum">
              <a:rPr lang="en-GB" sz="1200">
                <a:latin typeface="Arial" charset="0"/>
              </a:rPr>
              <a:pPr algn="r"/>
              <a:t>84</a:t>
            </a:fld>
            <a:endParaRPr lang="en-GB" sz="1200">
              <a:latin typeface="Arial" charset="0"/>
            </a:endParaRPr>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Rectangle 2"/>
          <p:cNvSpPr>
            <a:spLocks noGrp="1" noRot="1" noChangeAspect="1" noChangeArrowheads="1" noTextEdit="1"/>
          </p:cNvSpPr>
          <p:nvPr>
            <p:ph type="sldImg"/>
          </p:nvPr>
        </p:nvSpPr>
        <p:spPr>
          <a:xfrm>
            <a:off x="1152525" y="692150"/>
            <a:ext cx="4552950" cy="3416300"/>
          </a:xfrm>
          <a:ln cap="flat"/>
        </p:spPr>
      </p:sp>
      <p:sp>
        <p:nvSpPr>
          <p:cNvPr id="19251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D9B9F58-DFD3-42F5-82B0-B27214AB96EB}" type="slidenum">
              <a:rPr lang="en-GB" sz="1200">
                <a:latin typeface="Arial" charset="0"/>
              </a:rPr>
              <a:pPr algn="r"/>
              <a:t>86</a:t>
            </a:fld>
            <a:endParaRPr lang="en-GB" sz="1200">
              <a:latin typeface="Arial" charset="0"/>
            </a:endParaRPr>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F908BAA-3C15-4478-A8FE-0E24459FD660}" type="slidenum">
              <a:rPr lang="en-GB" sz="1200">
                <a:latin typeface="Arial" charset="0"/>
              </a:rPr>
              <a:pPr algn="r"/>
              <a:t>87</a:t>
            </a:fld>
            <a:endParaRPr lang="en-GB" sz="1200">
              <a:latin typeface="Arial" charset="0"/>
            </a:endParaRPr>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842BEF3-9BB9-4DDB-AEE3-24DE87837B85}" type="slidenum">
              <a:rPr lang="en-GB" sz="1200">
                <a:latin typeface="Arial" charset="0"/>
              </a:rPr>
              <a:pPr algn="r"/>
              <a:t>88</a:t>
            </a:fld>
            <a:endParaRPr lang="en-GB" sz="1200">
              <a:latin typeface="Arial" charset="0"/>
            </a:endParaRPr>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2D7DB30-8F3C-4CCC-A486-23ABC22FFBC3}" type="slidenum">
              <a:rPr lang="en-GB" sz="1200">
                <a:latin typeface="Arial" charset="0"/>
              </a:rPr>
              <a:pPr algn="r"/>
              <a:t>89</a:t>
            </a:fld>
            <a:endParaRPr lang="en-GB" sz="1200">
              <a:latin typeface="Arial" charset="0"/>
            </a:endParaRPr>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580F027-0AE6-489C-A52C-F990FD5B87F0}" type="slidenum">
              <a:rPr lang="en-GB" sz="1200">
                <a:latin typeface="Arial" charset="0"/>
              </a:rPr>
              <a:pPr algn="r"/>
              <a:t>90</a:t>
            </a:fld>
            <a:endParaRPr lang="en-GB" sz="1200">
              <a:latin typeface="Arial" charset="0"/>
            </a:endParaRPr>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0B1C42F-735C-4CEF-AA42-C75623EF1523}" type="slidenum">
              <a:rPr lang="en-GB" sz="1200"/>
              <a:pPr algn="r"/>
              <a:t>9</a:t>
            </a:fld>
            <a:endParaRPr lang="en-GB" sz="120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1" name="Rectangle 2"/>
          <p:cNvSpPr>
            <a:spLocks noGrp="1" noRot="1" noChangeAspect="1" noChangeArrowheads="1" noTextEdit="1"/>
          </p:cNvSpPr>
          <p:nvPr>
            <p:ph type="sldImg"/>
          </p:nvPr>
        </p:nvSpPr>
        <p:spPr>
          <a:xfrm>
            <a:off x="1152525" y="692150"/>
            <a:ext cx="4552950" cy="3416300"/>
          </a:xfrm>
          <a:ln cap="flat"/>
        </p:spPr>
      </p:sp>
      <p:sp>
        <p:nvSpPr>
          <p:cNvPr id="20480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49" name="Rectangle 7"/>
          <p:cNvSpPr>
            <a:spLocks noGrp="1" noChangeArrowheads="1"/>
          </p:cNvSpPr>
          <p:nvPr>
            <p:ph type="sldNum" sz="quarter" idx="5"/>
          </p:nvPr>
        </p:nvSpPr>
        <p:spPr>
          <a:noFill/>
        </p:spPr>
        <p:txBody>
          <a:bodyPr/>
          <a:lstStyle/>
          <a:p>
            <a:fld id="{A5A91347-EDA9-4051-8305-9B3C5EED116E}" type="slidenum">
              <a:rPr lang="en-US" smtClean="0"/>
              <a:pPr/>
              <a:t>92</a:t>
            </a:fld>
            <a:endParaRPr lang="en-US" smtClean="0"/>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4" name="Group 15"/>
          <p:cNvGrpSpPr>
            <a:grpSpLocks/>
          </p:cNvGrpSpPr>
          <p:nvPr userDrawn="1"/>
        </p:nvGrpSpPr>
        <p:grpSpPr bwMode="auto">
          <a:xfrm>
            <a:off x="0" y="2362200"/>
            <a:ext cx="9144000" cy="368300"/>
            <a:chOff x="0" y="4572000"/>
            <a:chExt cx="9144000" cy="368702"/>
          </a:xfrm>
        </p:grpSpPr>
        <p:sp>
          <p:nvSpPr>
            <p:cNvPr id="5" name="Rectangle 9"/>
            <p:cNvSpPr>
              <a:spLocks noChangeArrowheads="1"/>
            </p:cNvSpPr>
            <p:nvPr userDrawn="1"/>
          </p:nvSpPr>
          <p:spPr bwMode="auto">
            <a:xfrm rot="5400000">
              <a:off x="4540215" y="214547"/>
              <a:ext cx="63569" cy="9144000"/>
            </a:xfrm>
            <a:prstGeom prst="rect">
              <a:avLst/>
            </a:prstGeom>
            <a:solidFill>
              <a:schemeClr val="tx2">
                <a:lumMod val="60000"/>
                <a:lumOff val="40000"/>
              </a:schemeClr>
            </a:solidFill>
            <a:ln w="9525">
              <a:noFill/>
              <a:miter lim="800000"/>
              <a:headEnd/>
              <a:tailEnd/>
            </a:ln>
            <a:effectLst/>
          </p:spPr>
          <p:txBody>
            <a:bodyPr wrap="none" anchor="ctr"/>
            <a:lstStyle/>
            <a:p>
              <a:pPr algn="ctr">
                <a:defRPr/>
              </a:pPr>
              <a:endParaRPr lang="en-US" dirty="0"/>
            </a:p>
          </p:txBody>
        </p:sp>
        <p:sp>
          <p:nvSpPr>
            <p:cNvPr id="6" name="Rectangle 9"/>
            <p:cNvSpPr>
              <a:spLocks noChangeArrowheads="1"/>
            </p:cNvSpPr>
            <p:nvPr userDrawn="1"/>
          </p:nvSpPr>
          <p:spPr bwMode="auto">
            <a:xfrm rot="5400000">
              <a:off x="4539420" y="275733"/>
              <a:ext cx="65158" cy="9144000"/>
            </a:xfrm>
            <a:prstGeom prst="rect">
              <a:avLst/>
            </a:prstGeom>
            <a:solidFill>
              <a:schemeClr val="tx2">
                <a:lumMod val="40000"/>
                <a:lumOff val="60000"/>
              </a:schemeClr>
            </a:solidFill>
            <a:ln w="9525">
              <a:noFill/>
              <a:miter lim="800000"/>
              <a:headEnd/>
              <a:tailEnd/>
            </a:ln>
            <a:effectLst/>
          </p:spPr>
          <p:txBody>
            <a:bodyPr wrap="none" anchor="ctr"/>
            <a:lstStyle/>
            <a:p>
              <a:pPr algn="ctr">
                <a:defRPr/>
              </a:pPr>
              <a:endParaRPr lang="en-US" dirty="0"/>
            </a:p>
          </p:txBody>
        </p:sp>
        <p:sp>
          <p:nvSpPr>
            <p:cNvPr id="7" name="Rectangle 9"/>
            <p:cNvSpPr>
              <a:spLocks noChangeArrowheads="1"/>
            </p:cNvSpPr>
            <p:nvPr/>
          </p:nvSpPr>
          <p:spPr bwMode="auto">
            <a:xfrm rot="5400000">
              <a:off x="4540215" y="31785"/>
              <a:ext cx="63569" cy="9144000"/>
            </a:xfrm>
            <a:prstGeom prst="rect">
              <a:avLst/>
            </a:prstGeom>
            <a:solidFill>
              <a:schemeClr val="tx1">
                <a:lumMod val="50000"/>
              </a:schemeClr>
            </a:solidFill>
            <a:ln w="9525">
              <a:noFill/>
              <a:miter lim="800000"/>
              <a:headEnd/>
              <a:tailEnd/>
            </a:ln>
            <a:effectLst/>
          </p:spPr>
          <p:txBody>
            <a:bodyPr wrap="none" anchor="ctr"/>
            <a:lstStyle/>
            <a:p>
              <a:pPr algn="ctr">
                <a:defRPr/>
              </a:pPr>
              <a:endParaRPr lang="en-US" dirty="0"/>
            </a:p>
          </p:txBody>
        </p:sp>
        <p:sp>
          <p:nvSpPr>
            <p:cNvPr id="8" name="Rectangle 9"/>
            <p:cNvSpPr>
              <a:spLocks noChangeArrowheads="1"/>
            </p:cNvSpPr>
            <p:nvPr/>
          </p:nvSpPr>
          <p:spPr bwMode="auto">
            <a:xfrm rot="5400000">
              <a:off x="4540215" y="336917"/>
              <a:ext cx="63569" cy="9144000"/>
            </a:xfrm>
            <a:prstGeom prst="rect">
              <a:avLst/>
            </a:prstGeom>
            <a:solidFill>
              <a:schemeClr val="tx2">
                <a:lumMod val="20000"/>
                <a:lumOff val="80000"/>
              </a:schemeClr>
            </a:solidFill>
            <a:ln w="9525">
              <a:noFill/>
              <a:miter lim="800000"/>
              <a:headEnd/>
              <a:tailEnd/>
            </a:ln>
            <a:effectLst/>
          </p:spPr>
          <p:txBody>
            <a:bodyPr wrap="none" anchor="ctr"/>
            <a:lstStyle/>
            <a:p>
              <a:pPr algn="ctr">
                <a:defRPr/>
              </a:pPr>
              <a:endParaRPr lang="en-US" dirty="0"/>
            </a:p>
          </p:txBody>
        </p:sp>
        <p:sp>
          <p:nvSpPr>
            <p:cNvPr id="9" name="Rectangle 9"/>
            <p:cNvSpPr>
              <a:spLocks noChangeArrowheads="1"/>
            </p:cNvSpPr>
            <p:nvPr userDrawn="1"/>
          </p:nvSpPr>
          <p:spPr bwMode="auto">
            <a:xfrm rot="5400000">
              <a:off x="4539420" y="92970"/>
              <a:ext cx="65159" cy="9144000"/>
            </a:xfrm>
            <a:prstGeom prst="rect">
              <a:avLst/>
            </a:prstGeom>
            <a:solidFill>
              <a:schemeClr val="tx2">
                <a:lumMod val="50000"/>
              </a:schemeClr>
            </a:solidFill>
            <a:ln w="9525">
              <a:noFill/>
              <a:miter lim="800000"/>
              <a:headEnd/>
              <a:tailEnd/>
            </a:ln>
            <a:effectLst/>
          </p:spPr>
          <p:txBody>
            <a:bodyPr wrap="none" anchor="ctr"/>
            <a:lstStyle/>
            <a:p>
              <a:pPr algn="ctr">
                <a:defRPr/>
              </a:pPr>
              <a:endParaRPr lang="en-US" dirty="0"/>
            </a:p>
          </p:txBody>
        </p:sp>
        <p:sp>
          <p:nvSpPr>
            <p:cNvPr id="10" name="Rectangle 9"/>
            <p:cNvSpPr>
              <a:spLocks noChangeArrowheads="1"/>
            </p:cNvSpPr>
            <p:nvPr userDrawn="1"/>
          </p:nvSpPr>
          <p:spPr bwMode="auto">
            <a:xfrm rot="5400000">
              <a:off x="4540215" y="154156"/>
              <a:ext cx="63569" cy="9144000"/>
            </a:xfrm>
            <a:prstGeom prst="rect">
              <a:avLst/>
            </a:prstGeom>
            <a:solidFill>
              <a:srgbClr val="3333CC"/>
            </a:solidFill>
            <a:ln w="9525">
              <a:noFill/>
              <a:miter lim="800000"/>
              <a:headEnd/>
              <a:tailEnd/>
            </a:ln>
            <a:effectLst/>
          </p:spPr>
          <p:txBody>
            <a:bodyPr wrap="none" anchor="ctr"/>
            <a:lstStyle/>
            <a:p>
              <a:pPr algn="ctr">
                <a:defRPr/>
              </a:pPr>
              <a:endParaRPr lang="en-US" dirty="0"/>
            </a:p>
          </p:txBody>
        </p:sp>
      </p:grpSp>
      <p:pic>
        <p:nvPicPr>
          <p:cNvPr id="11" name="Picture 2"/>
          <p:cNvPicPr>
            <a:picLocks noChangeAspect="1" noChangeArrowheads="1"/>
          </p:cNvPicPr>
          <p:nvPr userDrawn="1"/>
        </p:nvPicPr>
        <p:blipFill>
          <a:blip r:embed="rId2"/>
          <a:srcRect/>
          <a:stretch>
            <a:fillRect/>
          </a:stretch>
        </p:blipFill>
        <p:spPr bwMode="auto">
          <a:xfrm>
            <a:off x="6804025" y="228600"/>
            <a:ext cx="2116138" cy="2743200"/>
          </a:xfrm>
          <a:prstGeom prst="rect">
            <a:avLst/>
          </a:prstGeom>
          <a:noFill/>
          <a:ln w="9525">
            <a:noFill/>
            <a:miter lim="800000"/>
            <a:headEnd/>
            <a:tailEnd/>
          </a:ln>
        </p:spPr>
      </p:pic>
      <p:sp>
        <p:nvSpPr>
          <p:cNvPr id="13" name="Rectangle 12"/>
          <p:cNvSpPr>
            <a:spLocks noChangeArrowheads="1"/>
          </p:cNvSpPr>
          <p:nvPr userDrawn="1"/>
        </p:nvSpPr>
        <p:spPr bwMode="auto">
          <a:xfrm>
            <a:off x="4911725" y="6613525"/>
            <a:ext cx="4152900" cy="244475"/>
          </a:xfrm>
          <a:prstGeom prst="rect">
            <a:avLst/>
          </a:prstGeom>
          <a:noFill/>
          <a:ln>
            <a:noFill/>
          </a:ln>
          <a:effectLst/>
          <a:extLst/>
        </p:spPr>
        <p:txBody>
          <a:bodyPr wrap="none" lIns="92075" tIns="46038" rIns="92075" bIns="46038">
            <a:spAutoFit/>
          </a:bodyPr>
          <a:lstStyle/>
          <a:p>
            <a:pPr algn="ctr" eaLnBrk="0" hangingPunct="0">
              <a:defRPr/>
            </a:pPr>
            <a:r>
              <a:rPr lang="en-US" sz="1000" b="1" i="1"/>
              <a:t>Copyright © 2011 by The McGraw-Hill Companies, Inc. All rights reserved.</a:t>
            </a:r>
          </a:p>
        </p:txBody>
      </p:sp>
      <p:sp>
        <p:nvSpPr>
          <p:cNvPr id="14" name="Rectangle 13"/>
          <p:cNvSpPr>
            <a:spLocks noChangeArrowheads="1"/>
          </p:cNvSpPr>
          <p:nvPr userDrawn="1"/>
        </p:nvSpPr>
        <p:spPr bwMode="auto">
          <a:xfrm>
            <a:off x="77788" y="6607175"/>
            <a:ext cx="1211262" cy="244475"/>
          </a:xfrm>
          <a:prstGeom prst="rect">
            <a:avLst/>
          </a:prstGeom>
          <a:noFill/>
          <a:ln>
            <a:noFill/>
          </a:ln>
          <a:effectLst/>
          <a:extLst/>
        </p:spPr>
        <p:txBody>
          <a:bodyPr wrap="none" lIns="92075" tIns="46038" rIns="92075" bIns="46038">
            <a:spAutoFit/>
          </a:bodyPr>
          <a:lstStyle/>
          <a:p>
            <a:pPr algn="ctr" eaLnBrk="0" hangingPunct="0">
              <a:defRPr/>
            </a:pPr>
            <a:r>
              <a:rPr lang="en-US" sz="1000" b="1" i="1" dirty="0"/>
              <a:t>McGraw-Hill/Irwin</a:t>
            </a:r>
          </a:p>
        </p:txBody>
      </p:sp>
      <p:sp>
        <p:nvSpPr>
          <p:cNvPr id="181253" name="Rectangle 5"/>
          <p:cNvSpPr>
            <a:spLocks noGrp="1" noChangeArrowheads="1"/>
          </p:cNvSpPr>
          <p:nvPr>
            <p:ph type="subTitle" idx="1"/>
          </p:nvPr>
        </p:nvSpPr>
        <p:spPr>
          <a:xfrm>
            <a:off x="990600" y="1371600"/>
            <a:ext cx="7010400" cy="838200"/>
          </a:xfrm>
          <a:noFill/>
        </p:spPr>
        <p:txBody>
          <a:bodyPr anchor="ctr"/>
          <a:lstStyle>
            <a:lvl1pPr marL="0" indent="0" algn="l">
              <a:buFont typeface="Wingdings" pitchFamily="2" charset="2"/>
              <a:buNone/>
              <a:defRPr sz="5400" b="1">
                <a:solidFill>
                  <a:schemeClr val="accent4">
                    <a:lumMod val="75000"/>
                  </a:schemeClr>
                </a:solidFill>
                <a:effectLst>
                  <a:outerShdw blurRad="38100" dist="38100" dir="2700000" algn="tl">
                    <a:srgbClr val="000000">
                      <a:alpha val="43137"/>
                    </a:srgbClr>
                  </a:outerShdw>
                </a:effectLst>
              </a:defRPr>
            </a:lvl1pPr>
          </a:lstStyle>
          <a:p>
            <a:endParaRPr lang="zh-CN" altLang="en-US" dirty="0"/>
          </a:p>
        </p:txBody>
      </p:sp>
      <p:sp>
        <p:nvSpPr>
          <p:cNvPr id="12" name="Title 5"/>
          <p:cNvSpPr>
            <a:spLocks noGrp="1"/>
          </p:cNvSpPr>
          <p:nvPr>
            <p:ph type="ctrTitle"/>
          </p:nvPr>
        </p:nvSpPr>
        <p:spPr>
          <a:xfrm>
            <a:off x="1600200" y="3276600"/>
            <a:ext cx="5867400" cy="2971800"/>
          </a:xfrm>
          <a:ln>
            <a:solidFill>
              <a:schemeClr val="accent2">
                <a:lumMod val="40000"/>
                <a:lumOff val="60000"/>
              </a:schemeClr>
            </a:solidFill>
          </a:ln>
          <a:scene3d>
            <a:camera prst="orthographicFront" fov="0">
              <a:rot lat="0" lon="0" rev="0"/>
            </a:camera>
            <a:lightRig rig="glow" dir="t">
              <a:rot lat="0" lon="0" rev="6360000"/>
            </a:lightRig>
          </a:scene3d>
          <a:sp3d contourW="1000" prstMaterial="flat">
            <a:bevelT w="95250" h="101600" prst="coolSlant"/>
            <a:contourClr>
              <a:schemeClr val="dk1">
                <a:satMod val="300000"/>
              </a:schemeClr>
            </a:contourClr>
          </a:sp3d>
        </p:spPr>
        <p:style>
          <a:lnRef idx="3">
            <a:schemeClr val="lt1"/>
          </a:lnRef>
          <a:fillRef idx="1">
            <a:schemeClr val="dk1"/>
          </a:fillRef>
          <a:effectRef idx="1">
            <a:schemeClr val="dk1"/>
          </a:effectRef>
          <a:fontRef idx="minor">
            <a:schemeClr val="lt1"/>
          </a:fontRef>
        </p:style>
        <p:txBody>
          <a:bodyPr/>
          <a:lstStyle>
            <a:lvl1pPr algn="ctr">
              <a:defRPr sz="4000"/>
            </a:lvl1pPr>
          </a:lstStyle>
          <a:p>
            <a:endParaRPr lang="en-US"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r>
              <a:rPr lang="en-US" altLang="zh-CN"/>
              <a:t>9-</a:t>
            </a:r>
            <a:fld id="{3D98636D-D0DD-4791-9E12-CD9FDD550DDD}" type="slidenum">
              <a:rPr lang="en-US" altLang="zh-CN"/>
              <a:pPr>
                <a:defRPr/>
              </a:pPr>
              <a:t>‹#›</a:t>
            </a:fld>
            <a:endParaRPr lang="en-US" altLang="zh-CN"/>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08062"/>
            <a:ext cx="2076450" cy="5087938"/>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008062"/>
            <a:ext cx="6076950" cy="5087938"/>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sldNum" sz="quarter" idx="10"/>
          </p:nvPr>
        </p:nvSpPr>
        <p:spPr>
          <a:ln/>
        </p:spPr>
        <p:txBody>
          <a:bodyPr/>
          <a:lstStyle>
            <a:lvl1pPr>
              <a:defRPr/>
            </a:lvl1pPr>
          </a:lstStyle>
          <a:p>
            <a:pPr>
              <a:defRPr/>
            </a:pPr>
            <a:r>
              <a:rPr lang="en-US" altLang="zh-CN"/>
              <a:t>9-</a:t>
            </a:r>
            <a:fld id="{36496BF3-B734-4740-96A1-9337C961D731}" type="slidenum">
              <a:rPr lang="en-US" altLang="zh-CN"/>
              <a:pPr>
                <a:defRPr/>
              </a:pPr>
              <a:t>‹#›</a:t>
            </a:fld>
            <a:endParaRPr lang="en-US" altLang="zh-CN"/>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Text, and 2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199" y="1527048"/>
            <a:ext cx="4187951" cy="494995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724400" y="1527048"/>
            <a:ext cx="4343400" cy="23774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24400" y="4099560"/>
            <a:ext cx="4343400" cy="23774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title"/>
          </p:nvPr>
        </p:nvSpPr>
        <p:spPr>
          <a:xfrm>
            <a:off x="1143000" y="152400"/>
            <a:ext cx="8001000" cy="685800"/>
          </a:xfrm>
        </p:spPr>
        <p:txBody>
          <a:bodyPr/>
          <a:lstStyle/>
          <a:p>
            <a:r>
              <a:rPr lang="en-US" smtClean="0"/>
              <a:t>Click to edit Master title style</a:t>
            </a:r>
            <a:endParaRPr lang="en-US"/>
          </a:p>
        </p:txBody>
      </p:sp>
      <p:sp>
        <p:nvSpPr>
          <p:cNvPr id="6" name="Slide Number Placeholder 7"/>
          <p:cNvSpPr>
            <a:spLocks noGrp="1"/>
          </p:cNvSpPr>
          <p:nvPr>
            <p:ph type="sldNum" sz="quarter" idx="10"/>
          </p:nvPr>
        </p:nvSpPr>
        <p:spPr>
          <a:xfrm>
            <a:off x="6589713" y="6478588"/>
            <a:ext cx="2193925" cy="350837"/>
          </a:xfrm>
        </p:spPr>
        <p:txBody>
          <a:bodyPr/>
          <a:lstStyle>
            <a:lvl1pPr>
              <a:defRPr sz="1200">
                <a:latin typeface="+mn-lt"/>
                <a:ea typeface="宋体" pitchFamily="2" charset="-122"/>
              </a:defRPr>
            </a:lvl1pPr>
          </a:lstStyle>
          <a:p>
            <a:pPr>
              <a:defRPr/>
            </a:pPr>
            <a:fld id="{BF7E32B6-3CE9-4640-BE58-80C108311081}" type="slidenum">
              <a:rPr lang="en-US" altLang="zh-CN"/>
              <a:pPr>
                <a:defRPr/>
              </a:pPr>
              <a:t>‹#›</a:t>
            </a:fld>
            <a:endParaRPr lang="en-US" altLang="zh-CN" dirty="0"/>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527047"/>
            <a:ext cx="8458200" cy="2286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7200" y="3962400"/>
            <a:ext cx="8458200" cy="2286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1143000" y="152400"/>
            <a:ext cx="8001000" cy="685800"/>
          </a:xfrm>
        </p:spPr>
        <p:txBody>
          <a:bodyPr/>
          <a:lstStyle/>
          <a:p>
            <a:r>
              <a:rPr lang="en-US" smtClean="0"/>
              <a:t>Click to edit Master title style</a:t>
            </a:r>
            <a:endParaRPr lang="en-US"/>
          </a:p>
        </p:txBody>
      </p:sp>
      <p:sp>
        <p:nvSpPr>
          <p:cNvPr id="5" name="Slide Number Placeholder 6"/>
          <p:cNvSpPr>
            <a:spLocks noGrp="1"/>
          </p:cNvSpPr>
          <p:nvPr>
            <p:ph type="sldNum" sz="quarter" idx="10"/>
          </p:nvPr>
        </p:nvSpPr>
        <p:spPr>
          <a:xfrm>
            <a:off x="6589713" y="6478588"/>
            <a:ext cx="2193925" cy="350837"/>
          </a:xfrm>
        </p:spPr>
        <p:txBody>
          <a:bodyPr/>
          <a:lstStyle>
            <a:lvl1pPr>
              <a:defRPr sz="1200">
                <a:latin typeface="+mn-lt"/>
                <a:ea typeface="宋体" pitchFamily="2" charset="-122"/>
              </a:defRPr>
            </a:lvl1pPr>
          </a:lstStyle>
          <a:p>
            <a:pPr>
              <a:defRPr/>
            </a:pPr>
            <a:fld id="{FDCA3A85-8738-42BA-BD5F-80679EE09532}" type="slidenum">
              <a:rPr lang="en-US" altLang="zh-CN"/>
              <a:pPr>
                <a:defRPr/>
              </a:pPr>
              <a:t>‹#›</a:t>
            </a:fld>
            <a:endParaRPr lang="en-US" altLang="zh-CN" dirty="0"/>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44752" y="155448"/>
            <a:ext cx="7699248"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199" y="1527048"/>
            <a:ext cx="4187952" cy="49499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524000"/>
            <a:ext cx="4187952"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6"/>
          <p:cNvSpPr>
            <a:spLocks noGrp="1"/>
          </p:cNvSpPr>
          <p:nvPr>
            <p:ph type="sldNum" sz="quarter" idx="10"/>
          </p:nvPr>
        </p:nvSpPr>
        <p:spPr>
          <a:xfrm>
            <a:off x="6589713" y="6478588"/>
            <a:ext cx="2193925" cy="350837"/>
          </a:xfrm>
        </p:spPr>
        <p:txBody>
          <a:bodyPr/>
          <a:lstStyle>
            <a:lvl1pPr>
              <a:defRPr sz="1200">
                <a:latin typeface="+mn-lt"/>
                <a:ea typeface="宋体" pitchFamily="2" charset="-122"/>
              </a:defRPr>
            </a:lvl1pPr>
          </a:lstStyle>
          <a:p>
            <a:pPr>
              <a:defRPr/>
            </a:pPr>
            <a:fld id="{8F794EA8-E3EE-4F48-BDBE-945366004105}" type="slidenum">
              <a:rPr lang="en-US" altLang="zh-CN"/>
              <a:pPr>
                <a:defRPr/>
              </a:pPr>
              <a:t>‹#›</a:t>
            </a:fld>
            <a:endParaRPr lang="en-US" altLang="zh-CN" dirty="0"/>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444752" y="155448"/>
            <a:ext cx="7699248" cy="685800"/>
          </a:xfrm>
        </p:spPr>
        <p:txBody>
          <a:bodyPr/>
          <a:lstStyle/>
          <a:p>
            <a:r>
              <a:rPr lang="en-US" smtClean="0"/>
              <a:t>Click to edit Master title style</a:t>
            </a:r>
            <a:endParaRPr lang="en-US" dirty="0"/>
          </a:p>
        </p:txBody>
      </p:sp>
      <p:sp>
        <p:nvSpPr>
          <p:cNvPr id="3" name="Text Placeholder 2"/>
          <p:cNvSpPr>
            <a:spLocks noGrp="1"/>
          </p:cNvSpPr>
          <p:nvPr>
            <p:ph type="body" sz="half" idx="1"/>
          </p:nvPr>
        </p:nvSpPr>
        <p:spPr>
          <a:xfrm>
            <a:off x="460248" y="1527048"/>
            <a:ext cx="4187952" cy="49469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724400" y="1527048"/>
            <a:ext cx="4187952" cy="4946904"/>
          </a:xfrm>
        </p:spPr>
        <p:txBody>
          <a:bodyPr/>
          <a:lstStyle/>
          <a:p>
            <a:pPr lvl="0"/>
            <a:r>
              <a:rPr lang="en-US" noProof="0" dirty="0" smtClean="0"/>
              <a:t>Click icon to add chart</a:t>
            </a:r>
            <a:endParaRPr lang="en-US" noProof="0" dirty="0"/>
          </a:p>
        </p:txBody>
      </p:sp>
      <p:sp>
        <p:nvSpPr>
          <p:cNvPr id="5" name="Slide Number Placeholder 6"/>
          <p:cNvSpPr>
            <a:spLocks noGrp="1"/>
          </p:cNvSpPr>
          <p:nvPr>
            <p:ph type="sldNum" sz="quarter" idx="10"/>
          </p:nvPr>
        </p:nvSpPr>
        <p:spPr>
          <a:xfrm>
            <a:off x="6589713" y="6478588"/>
            <a:ext cx="2193925" cy="350837"/>
          </a:xfrm>
        </p:spPr>
        <p:txBody>
          <a:bodyPr/>
          <a:lstStyle>
            <a:lvl1pPr>
              <a:defRPr sz="1200">
                <a:latin typeface="+mn-lt"/>
                <a:ea typeface="宋体" pitchFamily="2" charset="-122"/>
              </a:defRPr>
            </a:lvl1pPr>
          </a:lstStyle>
          <a:p>
            <a:pPr>
              <a:defRPr/>
            </a:pPr>
            <a:fld id="{A019317F-A658-4283-9F8E-B11D56B825BA}" type="slidenum">
              <a:rPr lang="en-US" altLang="zh-CN"/>
              <a:pPr>
                <a:defRPr/>
              </a:pPr>
              <a:t>‹#›</a:t>
            </a:fld>
            <a:endParaRPr lang="en-US" altLang="zh-CN" dirty="0"/>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600200"/>
            <a:ext cx="7772400" cy="4530725"/>
          </a:xfrm>
        </p:spPr>
        <p:txBody>
          <a:bodyPr/>
          <a:lstStyle/>
          <a:p>
            <a:pPr lvl="0"/>
            <a:endParaRPr lang="en-US" noProof="0" dirty="0"/>
          </a:p>
        </p:txBody>
      </p:sp>
      <p:sp>
        <p:nvSpPr>
          <p:cNvPr id="4" name="Rectangle 9"/>
          <p:cNvSpPr>
            <a:spLocks noGrp="1" noChangeArrowheads="1"/>
          </p:cNvSpPr>
          <p:nvPr>
            <p:ph type="dt" sz="half" idx="10"/>
          </p:nvPr>
        </p:nvSpPr>
        <p:spPr>
          <a:xfrm>
            <a:off x="914400" y="6251575"/>
            <a:ext cx="1981200" cy="457200"/>
          </a:xfrm>
          <a:prstGeom prst="rect">
            <a:avLst/>
          </a:prstGeom>
        </p:spPr>
        <p:txBody>
          <a:bodyPr vert="horz" wrap="square" lIns="91440" tIns="45720" rIns="91440" bIns="45720" numCol="1" anchor="t" anchorCtr="0" compatLnSpc="1">
            <a:prstTxWarp prst="textNoShape">
              <a:avLst/>
            </a:prstTxWarp>
          </a:bodyPr>
          <a:lstStyle>
            <a:lvl1pPr algn="ctr">
              <a:defRPr>
                <a:ea typeface="宋体" charset="-122"/>
              </a:defRPr>
            </a:lvl1pPr>
          </a:lstStyle>
          <a:p>
            <a:pPr>
              <a:defRPr/>
            </a:pPr>
            <a:fld id="{6FE53664-810B-46C6-BF00-1968A4610243}" type="datetime1">
              <a:rPr lang="en-US"/>
              <a:pPr>
                <a:defRPr/>
              </a:pPr>
              <a:t>4/3/2013</a:t>
            </a:fld>
            <a:endParaRPr lang="en-US"/>
          </a:p>
        </p:txBody>
      </p:sp>
      <p:sp>
        <p:nvSpPr>
          <p:cNvPr id="5" name="Rectangle 10"/>
          <p:cNvSpPr>
            <a:spLocks noGrp="1" noChangeArrowheads="1"/>
          </p:cNvSpPr>
          <p:nvPr>
            <p:ph type="ftr" sz="quarter" idx="11"/>
          </p:nvPr>
        </p:nvSpPr>
        <p:spPr>
          <a:xfrm>
            <a:off x="3352800" y="6248400"/>
            <a:ext cx="2971800" cy="457200"/>
          </a:xfrm>
          <a:prstGeom prst="rect">
            <a:avLst/>
          </a:prstGeom>
        </p:spPr>
        <p:txBody>
          <a:bodyPr vert="horz" wrap="square" lIns="91440" tIns="45720" rIns="91440" bIns="45720" numCol="1" anchor="t" anchorCtr="0" compatLnSpc="1">
            <a:prstTxWarp prst="textNoShape">
              <a:avLst/>
            </a:prstTxWarp>
          </a:bodyPr>
          <a:lstStyle>
            <a:lvl1pPr algn="ctr">
              <a:defRPr>
                <a:ea typeface="宋体" charset="-122"/>
              </a:defRPr>
            </a:lvl1pPr>
          </a:lstStyle>
          <a:p>
            <a:pPr>
              <a:defRPr/>
            </a:pPr>
            <a:endParaRPr lang="en-US"/>
          </a:p>
        </p:txBody>
      </p:sp>
      <p:sp>
        <p:nvSpPr>
          <p:cNvPr id="6" name="Rectangle 11"/>
          <p:cNvSpPr>
            <a:spLocks noGrp="1" noChangeArrowheads="1"/>
          </p:cNvSpPr>
          <p:nvPr>
            <p:ph type="sldNum" sz="quarter" idx="12"/>
          </p:nvPr>
        </p:nvSpPr>
        <p:spPr/>
        <p:txBody>
          <a:bodyPr/>
          <a:lstStyle>
            <a:lvl1pPr>
              <a:defRPr sz="1200">
                <a:latin typeface="+mn-lt"/>
                <a:ea typeface="宋体" pitchFamily="2" charset="-122"/>
              </a:defRPr>
            </a:lvl1pPr>
          </a:lstStyle>
          <a:p>
            <a:pPr>
              <a:defRPr/>
            </a:pPr>
            <a:fld id="{9509F4A6-B41E-4949-B6BD-2755834CBBCC}" type="slidenum">
              <a:rPr lang="en-US"/>
              <a:pPr>
                <a:defRPr/>
              </a:pPr>
              <a:t>‹#›</a:t>
            </a:fld>
            <a:endParaRPr lang="en-US"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indent="0">
              <a:defRPr>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66800"/>
            <a:ext cx="8534400" cy="5334000"/>
          </a:xfrm>
        </p:spPr>
        <p:txBody>
          <a:bodyPr/>
          <a:lstStyle>
            <a:lvl1pPr marL="461963" indent="-461963">
              <a:spcBef>
                <a:spcPts val="1200"/>
              </a:spcBef>
              <a:defRPr sz="3200"/>
            </a:lvl1pPr>
            <a:lvl2pPr marL="914400" indent="-457200">
              <a:spcBef>
                <a:spcPts val="1200"/>
              </a:spcBef>
              <a:buClr>
                <a:srgbClr val="FF0000"/>
              </a:buClr>
              <a:defRPr sz="2800"/>
            </a:lvl2pPr>
            <a:lvl3pPr marL="1376363" indent="-461963">
              <a:spcBef>
                <a:spcPts val="1200"/>
              </a:spcBef>
              <a:buClr>
                <a:srgbClr val="00B050"/>
              </a:buClr>
              <a:defRPr sz="2400" b="0"/>
            </a:lvl3pPr>
            <a:lvl4pPr marL="1828800" indent="-452438">
              <a:spcBef>
                <a:spcPts val="1200"/>
              </a:spcBef>
              <a:buClr>
                <a:srgbClr val="7030A0"/>
              </a:buClr>
              <a:defRPr sz="2000" b="1"/>
            </a:lvl4pPr>
            <a:lvl5pPr>
              <a:defRPr sz="1200"/>
            </a:lvl5p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p:txBody>
      </p:sp>
      <p:sp>
        <p:nvSpPr>
          <p:cNvPr id="4" name="Rectangle 5"/>
          <p:cNvSpPr>
            <a:spLocks noGrp="1" noChangeArrowheads="1"/>
          </p:cNvSpPr>
          <p:nvPr>
            <p:ph type="sldNum" sz="quarter" idx="10"/>
          </p:nvPr>
        </p:nvSpPr>
        <p:spPr>
          <a:ln/>
        </p:spPr>
        <p:txBody>
          <a:bodyPr/>
          <a:lstStyle>
            <a:lvl1pPr>
              <a:defRPr/>
            </a:lvl1pPr>
          </a:lstStyle>
          <a:p>
            <a:pPr>
              <a:defRPr/>
            </a:pPr>
            <a:r>
              <a:rPr lang="en-US" altLang="zh-CN"/>
              <a:t>9-</a:t>
            </a:r>
            <a:fld id="{42D1600F-F6F0-4CFC-B37E-DD145CC4ABB2}" type="slidenum">
              <a:rPr lang="en-US" altLang="zh-CN"/>
              <a:pPr>
                <a:defRPr/>
              </a:pPr>
              <a:t>‹#›</a:t>
            </a:fld>
            <a:endParaRPr lang="en-US" altLang="zh-CN"/>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r>
              <a:rPr lang="en-US" altLang="zh-CN"/>
              <a:t>9-</a:t>
            </a:r>
            <a:fld id="{10D34D3A-EBA1-4640-A6B1-D1DEB591A607}" type="slidenum">
              <a:rPr lang="en-US" altLang="zh-CN"/>
              <a:pPr>
                <a:defRPr/>
              </a:pPr>
              <a:t>‹#›</a:t>
            </a:fld>
            <a:endParaRPr lang="en-US" altLang="zh-CN"/>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4752" y="155448"/>
            <a:ext cx="7699248" cy="685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199" y="1527048"/>
            <a:ext cx="4187951"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4400" y="1527048"/>
            <a:ext cx="4187952"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sldNum" sz="quarter" idx="10"/>
          </p:nvPr>
        </p:nvSpPr>
        <p:spPr>
          <a:ln/>
        </p:spPr>
        <p:txBody>
          <a:bodyPr/>
          <a:lstStyle>
            <a:lvl1pPr>
              <a:defRPr/>
            </a:lvl1pPr>
          </a:lstStyle>
          <a:p>
            <a:pPr>
              <a:defRPr/>
            </a:pPr>
            <a:r>
              <a:rPr lang="en-US" altLang="zh-CN"/>
              <a:t>9-</a:t>
            </a:r>
            <a:fld id="{D30E6BEE-1FB1-4F0A-B8C5-E23CEA96752E}" type="slidenum">
              <a:rPr lang="en-US" altLang="zh-CN"/>
              <a:pPr>
                <a:defRPr/>
              </a:pPr>
              <a:t>‹#›</a:t>
            </a:fld>
            <a:endParaRPr lang="en-US" altLang="zh-CN"/>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4752" y="152400"/>
            <a:ext cx="7699248" cy="685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27048"/>
            <a:ext cx="418795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60248" y="2174875"/>
            <a:ext cx="41879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724400" y="1535113"/>
            <a:ext cx="418795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174875"/>
            <a:ext cx="41879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sldNum" sz="quarter" idx="10"/>
          </p:nvPr>
        </p:nvSpPr>
        <p:spPr>
          <a:ln/>
        </p:spPr>
        <p:txBody>
          <a:bodyPr/>
          <a:lstStyle>
            <a:lvl1pPr>
              <a:defRPr/>
            </a:lvl1pPr>
          </a:lstStyle>
          <a:p>
            <a:pPr>
              <a:defRPr/>
            </a:pPr>
            <a:r>
              <a:rPr lang="en-US" altLang="zh-CN"/>
              <a:t>9-</a:t>
            </a:r>
            <a:fld id="{BF02E97F-ACAB-4729-9D5F-B1555532975F}" type="slidenum">
              <a:rPr lang="en-US" altLang="zh-CN"/>
              <a:pPr>
                <a:defRPr/>
              </a:pPr>
              <a:t>‹#›</a:t>
            </a:fld>
            <a:endParaRPr lang="en-US" altLang="zh-CN"/>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5"/>
          <p:cNvSpPr>
            <a:spLocks noGrp="1" noChangeArrowheads="1"/>
          </p:cNvSpPr>
          <p:nvPr>
            <p:ph type="sldNum" sz="quarter" idx="10"/>
          </p:nvPr>
        </p:nvSpPr>
        <p:spPr>
          <a:ln/>
        </p:spPr>
        <p:txBody>
          <a:bodyPr/>
          <a:lstStyle>
            <a:lvl1pPr>
              <a:defRPr/>
            </a:lvl1pPr>
          </a:lstStyle>
          <a:p>
            <a:pPr>
              <a:defRPr/>
            </a:pPr>
            <a:r>
              <a:rPr lang="en-US" altLang="zh-CN"/>
              <a:t>9-</a:t>
            </a:r>
            <a:fld id="{AF98B233-BF24-4DD8-84AC-7D86E7F0C374}" type="slidenum">
              <a:rPr lang="en-US" altLang="zh-CN"/>
              <a:pPr>
                <a:defRPr/>
              </a:pPr>
              <a:t>‹#›</a:t>
            </a:fld>
            <a:endParaRPr lang="en-US" altLang="zh-CN"/>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2" name="Group 2"/>
          <p:cNvGrpSpPr>
            <a:grpSpLocks/>
          </p:cNvGrpSpPr>
          <p:nvPr userDrawn="1"/>
        </p:nvGrpSpPr>
        <p:grpSpPr bwMode="auto">
          <a:xfrm rot="-5400000">
            <a:off x="-3244850" y="3244850"/>
            <a:ext cx="6858000" cy="368300"/>
            <a:chOff x="0" y="4572000"/>
            <a:chExt cx="9144000" cy="368702"/>
          </a:xfrm>
        </p:grpSpPr>
        <p:sp>
          <p:nvSpPr>
            <p:cNvPr id="3" name="Rectangle 9"/>
            <p:cNvSpPr>
              <a:spLocks noChangeArrowheads="1"/>
            </p:cNvSpPr>
            <p:nvPr userDrawn="1"/>
          </p:nvSpPr>
          <p:spPr bwMode="auto">
            <a:xfrm rot="5400000">
              <a:off x="4540215" y="214547"/>
              <a:ext cx="63569" cy="9144000"/>
            </a:xfrm>
            <a:prstGeom prst="rect">
              <a:avLst/>
            </a:prstGeom>
            <a:solidFill>
              <a:schemeClr val="tx1">
                <a:lumMod val="60000"/>
                <a:lumOff val="40000"/>
              </a:schemeClr>
            </a:solidFill>
            <a:ln w="9525">
              <a:noFill/>
              <a:miter lim="800000"/>
              <a:headEnd/>
              <a:tailEnd/>
            </a:ln>
            <a:effectLst/>
          </p:spPr>
          <p:txBody>
            <a:bodyPr wrap="none" anchor="ctr"/>
            <a:lstStyle/>
            <a:p>
              <a:pPr algn="ctr">
                <a:defRPr/>
              </a:pPr>
              <a:endParaRPr lang="en-US" dirty="0"/>
            </a:p>
          </p:txBody>
        </p:sp>
        <p:sp>
          <p:nvSpPr>
            <p:cNvPr id="4" name="Rectangle 9"/>
            <p:cNvSpPr>
              <a:spLocks noChangeArrowheads="1"/>
            </p:cNvSpPr>
            <p:nvPr userDrawn="1"/>
          </p:nvSpPr>
          <p:spPr bwMode="auto">
            <a:xfrm rot="5400000">
              <a:off x="4539421" y="275732"/>
              <a:ext cx="65158" cy="9144000"/>
            </a:xfrm>
            <a:prstGeom prst="rect">
              <a:avLst/>
            </a:prstGeom>
            <a:solidFill>
              <a:schemeClr val="tx2">
                <a:lumMod val="40000"/>
                <a:lumOff val="60000"/>
              </a:schemeClr>
            </a:solidFill>
            <a:ln w="9525">
              <a:noFill/>
              <a:miter lim="800000"/>
              <a:headEnd/>
              <a:tailEnd/>
            </a:ln>
            <a:effectLst/>
          </p:spPr>
          <p:txBody>
            <a:bodyPr wrap="none" anchor="ctr"/>
            <a:lstStyle/>
            <a:p>
              <a:pPr algn="ctr">
                <a:defRPr/>
              </a:pPr>
              <a:endParaRPr lang="en-US" dirty="0"/>
            </a:p>
          </p:txBody>
        </p:sp>
        <p:sp>
          <p:nvSpPr>
            <p:cNvPr id="5" name="Rectangle 9"/>
            <p:cNvSpPr>
              <a:spLocks noChangeArrowheads="1"/>
            </p:cNvSpPr>
            <p:nvPr/>
          </p:nvSpPr>
          <p:spPr bwMode="auto">
            <a:xfrm rot="5400000">
              <a:off x="4540215" y="31785"/>
              <a:ext cx="63569" cy="9144000"/>
            </a:xfrm>
            <a:prstGeom prst="rect">
              <a:avLst/>
            </a:prstGeom>
            <a:solidFill>
              <a:schemeClr val="tx1">
                <a:lumMod val="50000"/>
              </a:schemeClr>
            </a:solidFill>
            <a:ln w="9525">
              <a:noFill/>
              <a:miter lim="800000"/>
              <a:headEnd/>
              <a:tailEnd/>
            </a:ln>
            <a:effectLst/>
          </p:spPr>
          <p:txBody>
            <a:bodyPr wrap="none" anchor="ctr"/>
            <a:lstStyle/>
            <a:p>
              <a:pPr algn="ctr">
                <a:defRPr/>
              </a:pPr>
              <a:endParaRPr lang="en-US" dirty="0"/>
            </a:p>
          </p:txBody>
        </p:sp>
        <p:sp>
          <p:nvSpPr>
            <p:cNvPr id="6" name="Rectangle 9"/>
            <p:cNvSpPr>
              <a:spLocks noChangeArrowheads="1"/>
            </p:cNvSpPr>
            <p:nvPr/>
          </p:nvSpPr>
          <p:spPr bwMode="auto">
            <a:xfrm rot="5400000">
              <a:off x="4540215" y="336917"/>
              <a:ext cx="63569" cy="9144000"/>
            </a:xfrm>
            <a:prstGeom prst="rect">
              <a:avLst/>
            </a:prstGeom>
            <a:solidFill>
              <a:schemeClr val="tx2">
                <a:lumMod val="20000"/>
                <a:lumOff val="80000"/>
              </a:schemeClr>
            </a:solidFill>
            <a:ln w="9525">
              <a:noFill/>
              <a:miter lim="800000"/>
              <a:headEnd/>
              <a:tailEnd/>
            </a:ln>
            <a:effectLst/>
          </p:spPr>
          <p:txBody>
            <a:bodyPr wrap="none" anchor="ctr"/>
            <a:lstStyle/>
            <a:p>
              <a:pPr algn="ctr">
                <a:defRPr/>
              </a:pPr>
              <a:endParaRPr lang="en-US" dirty="0"/>
            </a:p>
          </p:txBody>
        </p:sp>
        <p:sp>
          <p:nvSpPr>
            <p:cNvPr id="7" name="Rectangle 9"/>
            <p:cNvSpPr>
              <a:spLocks noChangeArrowheads="1"/>
            </p:cNvSpPr>
            <p:nvPr userDrawn="1"/>
          </p:nvSpPr>
          <p:spPr bwMode="auto">
            <a:xfrm rot="5400000">
              <a:off x="4539420" y="92970"/>
              <a:ext cx="65159" cy="9144000"/>
            </a:xfrm>
            <a:prstGeom prst="rect">
              <a:avLst/>
            </a:prstGeom>
            <a:solidFill>
              <a:schemeClr val="tx2">
                <a:lumMod val="50000"/>
              </a:schemeClr>
            </a:solidFill>
            <a:ln w="9525">
              <a:noFill/>
              <a:miter lim="800000"/>
              <a:headEnd/>
              <a:tailEnd/>
            </a:ln>
            <a:effectLst/>
          </p:spPr>
          <p:txBody>
            <a:bodyPr wrap="none" anchor="ctr"/>
            <a:lstStyle/>
            <a:p>
              <a:pPr algn="ctr">
                <a:defRPr/>
              </a:pPr>
              <a:endParaRPr lang="en-US" dirty="0"/>
            </a:p>
          </p:txBody>
        </p:sp>
        <p:sp>
          <p:nvSpPr>
            <p:cNvPr id="8" name="Rectangle 9"/>
            <p:cNvSpPr>
              <a:spLocks noChangeArrowheads="1"/>
            </p:cNvSpPr>
            <p:nvPr userDrawn="1"/>
          </p:nvSpPr>
          <p:spPr bwMode="auto">
            <a:xfrm rot="5400000">
              <a:off x="4540215" y="154156"/>
              <a:ext cx="63569" cy="9144000"/>
            </a:xfrm>
            <a:prstGeom prst="rect">
              <a:avLst/>
            </a:prstGeom>
            <a:solidFill>
              <a:srgbClr val="3333CC"/>
            </a:solidFill>
            <a:ln w="9525">
              <a:noFill/>
              <a:miter lim="800000"/>
              <a:headEnd/>
              <a:tailEnd/>
            </a:ln>
            <a:effectLst/>
          </p:spPr>
          <p:txBody>
            <a:bodyPr wrap="none" anchor="ctr"/>
            <a:lstStyle/>
            <a:p>
              <a:pPr algn="ctr">
                <a:defRPr/>
              </a:pPr>
              <a:endParaRPr lang="en-US" dirty="0"/>
            </a:p>
          </p:txBody>
        </p:sp>
      </p:grpSp>
      <p:sp>
        <p:nvSpPr>
          <p:cNvPr id="9" name="Slide Number Placeholder 3"/>
          <p:cNvSpPr>
            <a:spLocks noGrp="1"/>
          </p:cNvSpPr>
          <p:nvPr>
            <p:ph type="sldNum" sz="quarter" idx="10"/>
          </p:nvPr>
        </p:nvSpPr>
        <p:spPr/>
        <p:txBody>
          <a:bodyPr/>
          <a:lstStyle>
            <a:lvl1pPr>
              <a:defRPr sz="1200">
                <a:latin typeface="+mn-lt"/>
                <a:ea typeface="宋体" pitchFamily="2" charset="-122"/>
              </a:defRPr>
            </a:lvl1pPr>
          </a:lstStyle>
          <a:p>
            <a:pPr>
              <a:defRPr/>
            </a:pPr>
            <a:fld id="{7AFC467E-00CF-4610-9B76-D71B5556825B}" type="slidenum">
              <a:rPr lang="en-US" altLang="zh-CN"/>
              <a:pPr>
                <a:defRPr/>
              </a:pPr>
              <a:t>‹#›</a:t>
            </a:fld>
            <a:endParaRPr lang="en-US" altLang="zh-CN"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273050"/>
            <a:ext cx="7543800" cy="5651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143000"/>
            <a:ext cx="5111750" cy="4983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143000"/>
            <a:ext cx="3008313" cy="4983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r>
              <a:rPr lang="en-US" altLang="zh-CN"/>
              <a:t>9-</a:t>
            </a:r>
            <a:fld id="{F99FA36A-0AF2-4CD4-94CE-453AF6BD0F6C}" type="slidenum">
              <a:rPr lang="en-US" altLang="zh-CN"/>
              <a:pPr>
                <a:defRPr/>
              </a:pPr>
              <a:t>‹#›</a:t>
            </a:fld>
            <a:endParaRPr lang="en-US" altLang="zh-CN"/>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1430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Title 1"/>
          <p:cNvSpPr>
            <a:spLocks noGrp="1"/>
          </p:cNvSpPr>
          <p:nvPr>
            <p:ph type="title"/>
          </p:nvPr>
        </p:nvSpPr>
        <p:spPr>
          <a:xfrm>
            <a:off x="1143000" y="152400"/>
            <a:ext cx="8001000" cy="685800"/>
          </a:xfrm>
        </p:spPr>
        <p:txBody>
          <a:bodyPr/>
          <a:lstStyle/>
          <a:p>
            <a:r>
              <a:rPr lang="en-US" smtClean="0"/>
              <a:t>Click to edit Master title style</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r>
              <a:rPr lang="en-US" altLang="zh-CN"/>
              <a:t>9-</a:t>
            </a:r>
            <a:fld id="{3EA398C0-1245-43FD-A984-EC93A479DD2D}" type="slidenum">
              <a:rPr lang="en-US" altLang="zh-CN"/>
              <a:pPr>
                <a:defRPr/>
              </a:pPr>
              <a:t>‹#›</a:t>
            </a:fld>
            <a:endParaRPr lang="en-US" altLang="zh-CN"/>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1069975"/>
            <a:ext cx="8610600" cy="5257800"/>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p:txBody>
      </p:sp>
      <p:sp>
        <p:nvSpPr>
          <p:cNvPr id="180229" name="Rectangle 5"/>
          <p:cNvSpPr>
            <a:spLocks noGrp="1" noChangeArrowheads="1"/>
          </p:cNvSpPr>
          <p:nvPr>
            <p:ph type="sldNum" sz="quarter" idx="4"/>
          </p:nvPr>
        </p:nvSpPr>
        <p:spPr bwMode="auto">
          <a:xfrm>
            <a:off x="6797675" y="6478588"/>
            <a:ext cx="2193925" cy="3508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ea typeface="宋体" charset="-122"/>
              </a:defRPr>
            </a:lvl1pPr>
          </a:lstStyle>
          <a:p>
            <a:pPr>
              <a:defRPr/>
            </a:pPr>
            <a:r>
              <a:rPr lang="en-US" altLang="zh-CN"/>
              <a:t>9-</a:t>
            </a:r>
            <a:fld id="{5D3538F4-D70E-4C76-95A1-79903B7DA687}" type="slidenum">
              <a:rPr lang="en-US" altLang="zh-CN"/>
              <a:pPr>
                <a:defRPr/>
              </a:pPr>
              <a:t>‹#›</a:t>
            </a:fld>
            <a:endParaRPr lang="en-US" altLang="zh-CN"/>
          </a:p>
        </p:txBody>
      </p:sp>
      <p:sp>
        <p:nvSpPr>
          <p:cNvPr id="180230" name="Rectangle 6"/>
          <p:cNvSpPr>
            <a:spLocks noGrp="1" noChangeArrowheads="1"/>
          </p:cNvSpPr>
          <p:nvPr>
            <p:ph type="title"/>
          </p:nvPr>
        </p:nvSpPr>
        <p:spPr bwMode="auto">
          <a:xfrm>
            <a:off x="1143000" y="152400"/>
            <a:ext cx="80010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CN" dirty="0" smtClean="0"/>
              <a:t>Click to edit Master title style</a:t>
            </a:r>
          </a:p>
        </p:txBody>
      </p:sp>
      <p:grpSp>
        <p:nvGrpSpPr>
          <p:cNvPr id="1029" name="Group 12"/>
          <p:cNvGrpSpPr>
            <a:grpSpLocks/>
          </p:cNvGrpSpPr>
          <p:nvPr/>
        </p:nvGrpSpPr>
        <p:grpSpPr bwMode="auto">
          <a:xfrm rot="5400000">
            <a:off x="5158581" y="-3177381"/>
            <a:ext cx="46038" cy="7924800"/>
            <a:chOff x="0" y="0"/>
            <a:chExt cx="289560" cy="6858000"/>
          </a:xfrm>
        </p:grpSpPr>
        <p:sp>
          <p:nvSpPr>
            <p:cNvPr id="14" name="Rectangle 9"/>
            <p:cNvSpPr>
              <a:spLocks noChangeArrowheads="1"/>
            </p:cNvSpPr>
            <p:nvPr userDrawn="1"/>
          </p:nvSpPr>
          <p:spPr bwMode="auto">
            <a:xfrm>
              <a:off x="3" y="0"/>
              <a:ext cx="139786" cy="6858000"/>
            </a:xfrm>
            <a:prstGeom prst="rect">
              <a:avLst/>
            </a:prstGeom>
            <a:solidFill>
              <a:srgbClr val="538ED5"/>
            </a:solidFill>
            <a:ln w="9525">
              <a:noFill/>
              <a:miter lim="800000"/>
              <a:headEnd/>
              <a:tailEnd/>
            </a:ln>
            <a:effectLst/>
          </p:spPr>
          <p:txBody>
            <a:bodyPr wrap="none" anchor="ctr"/>
            <a:lstStyle/>
            <a:p>
              <a:pPr algn="ctr">
                <a:defRPr/>
              </a:pPr>
              <a:endParaRPr lang="en-US" dirty="0"/>
            </a:p>
          </p:txBody>
        </p:sp>
        <p:sp>
          <p:nvSpPr>
            <p:cNvPr id="15" name="Rectangle 9"/>
            <p:cNvSpPr>
              <a:spLocks noChangeArrowheads="1"/>
            </p:cNvSpPr>
            <p:nvPr userDrawn="1"/>
          </p:nvSpPr>
          <p:spPr bwMode="auto">
            <a:xfrm>
              <a:off x="79878" y="0"/>
              <a:ext cx="129804" cy="6858000"/>
            </a:xfrm>
            <a:prstGeom prst="rect">
              <a:avLst/>
            </a:prstGeom>
            <a:solidFill>
              <a:srgbClr val="8DB4E3"/>
            </a:solidFill>
            <a:ln w="9525">
              <a:noFill/>
              <a:miter lim="800000"/>
              <a:headEnd/>
              <a:tailEnd/>
            </a:ln>
            <a:effectLst/>
          </p:spPr>
          <p:txBody>
            <a:bodyPr wrap="none" anchor="ctr"/>
            <a:lstStyle/>
            <a:p>
              <a:pPr algn="ctr">
                <a:defRPr/>
              </a:pPr>
              <a:endParaRPr lang="en-US" dirty="0"/>
            </a:p>
          </p:txBody>
        </p:sp>
        <p:sp>
          <p:nvSpPr>
            <p:cNvPr id="16" name="Rectangle 9"/>
            <p:cNvSpPr>
              <a:spLocks noChangeArrowheads="1"/>
            </p:cNvSpPr>
            <p:nvPr userDrawn="1"/>
          </p:nvSpPr>
          <p:spPr bwMode="auto">
            <a:xfrm>
              <a:off x="152400" y="0"/>
              <a:ext cx="137160" cy="6858000"/>
            </a:xfrm>
            <a:prstGeom prst="rect">
              <a:avLst/>
            </a:prstGeom>
            <a:gradFill flip="none" rotWithShape="1">
              <a:gsLst>
                <a:gs pos="0">
                  <a:srgbClr val="538ED5"/>
                </a:gs>
                <a:gs pos="0">
                  <a:srgbClr val="538ED5"/>
                </a:gs>
                <a:gs pos="50000">
                  <a:srgbClr val="538ED5">
                    <a:alpha val="50000"/>
                  </a:srgbClr>
                </a:gs>
                <a:gs pos="50000">
                  <a:schemeClr val="accent1">
                    <a:tint val="44500"/>
                    <a:satMod val="160000"/>
                  </a:schemeClr>
                </a:gs>
                <a:gs pos="100000">
                  <a:schemeClr val="accent1">
                    <a:tint val="23500"/>
                    <a:satMod val="160000"/>
                  </a:schemeClr>
                </a:gs>
              </a:gsLst>
              <a:lin ang="2700000" scaled="1"/>
              <a:tileRect/>
            </a:gradFill>
            <a:ln w="9525">
              <a:noFill/>
              <a:miter lim="800000"/>
              <a:headEnd/>
              <a:tailEnd/>
            </a:ln>
            <a:effectLst/>
          </p:spPr>
          <p:txBody>
            <a:bodyPr wrap="none" anchor="ctr"/>
            <a:lstStyle/>
            <a:p>
              <a:pPr algn="ctr">
                <a:defRPr/>
              </a:pPr>
              <a:endParaRPr lang="en-US" dirty="0"/>
            </a:p>
          </p:txBody>
        </p:sp>
      </p:grpSp>
      <p:grpSp>
        <p:nvGrpSpPr>
          <p:cNvPr id="20" name="Group 19"/>
          <p:cNvGrpSpPr/>
          <p:nvPr userDrawn="1"/>
        </p:nvGrpSpPr>
        <p:grpSpPr>
          <a:xfrm rot="5400000">
            <a:off x="5158740" y="-3177539"/>
            <a:ext cx="45719" cy="7924800"/>
            <a:chOff x="0" y="0"/>
            <a:chExt cx="289560" cy="6858000"/>
          </a:xfrm>
          <a:solidFill>
            <a:schemeClr val="tx2">
              <a:lumMod val="50000"/>
            </a:schemeClr>
          </a:solidFill>
        </p:grpSpPr>
        <p:sp>
          <p:nvSpPr>
            <p:cNvPr id="21" name="Rectangle 9"/>
            <p:cNvSpPr>
              <a:spLocks noChangeArrowheads="1"/>
            </p:cNvSpPr>
            <p:nvPr/>
          </p:nvSpPr>
          <p:spPr bwMode="auto">
            <a:xfrm>
              <a:off x="0" y="0"/>
              <a:ext cx="137160" cy="6858000"/>
            </a:xfrm>
            <a:prstGeom prst="rect">
              <a:avLst/>
            </a:prstGeom>
            <a:grpFill/>
            <a:ln w="9525">
              <a:noFill/>
              <a:miter lim="800000"/>
              <a:headEnd/>
              <a:tailEnd/>
            </a:ln>
            <a:effectLst/>
          </p:spPr>
          <p:txBody>
            <a:bodyPr wrap="none" anchor="ctr"/>
            <a:lstStyle/>
            <a:p>
              <a:pPr algn="ctr">
                <a:defRPr/>
              </a:pPr>
              <a:endParaRPr lang="en-US" dirty="0"/>
            </a:p>
          </p:txBody>
        </p:sp>
        <p:sp>
          <p:nvSpPr>
            <p:cNvPr id="22" name="Rectangle 9"/>
            <p:cNvSpPr>
              <a:spLocks noChangeArrowheads="1"/>
            </p:cNvSpPr>
            <p:nvPr/>
          </p:nvSpPr>
          <p:spPr bwMode="auto">
            <a:xfrm>
              <a:off x="76200" y="0"/>
              <a:ext cx="137160" cy="6858000"/>
            </a:xfrm>
            <a:prstGeom prst="rect">
              <a:avLst/>
            </a:prstGeom>
            <a:grpFill/>
            <a:ln w="9525">
              <a:noFill/>
              <a:miter lim="800000"/>
              <a:headEnd/>
              <a:tailEnd/>
            </a:ln>
            <a:effectLst/>
          </p:spPr>
          <p:txBody>
            <a:bodyPr wrap="none" anchor="ctr"/>
            <a:lstStyle/>
            <a:p>
              <a:pPr algn="ctr">
                <a:defRPr/>
              </a:pPr>
              <a:endParaRPr lang="en-US" dirty="0"/>
            </a:p>
          </p:txBody>
        </p:sp>
        <p:sp>
          <p:nvSpPr>
            <p:cNvPr id="23" name="Rectangle 9"/>
            <p:cNvSpPr>
              <a:spLocks noChangeArrowheads="1"/>
            </p:cNvSpPr>
            <p:nvPr/>
          </p:nvSpPr>
          <p:spPr bwMode="auto">
            <a:xfrm>
              <a:off x="152400" y="0"/>
              <a:ext cx="137160" cy="6858000"/>
            </a:xfrm>
            <a:prstGeom prst="rect">
              <a:avLst/>
            </a:prstGeom>
            <a:grpFill/>
            <a:ln w="9525">
              <a:noFill/>
              <a:miter lim="800000"/>
              <a:headEnd/>
              <a:tailEnd/>
            </a:ln>
            <a:effectLst/>
          </p:spPr>
          <p:txBody>
            <a:bodyPr wrap="none" anchor="ctr"/>
            <a:lstStyle/>
            <a:p>
              <a:pPr algn="ctr">
                <a:defRPr/>
              </a:pPr>
              <a:endParaRPr lang="en-US" dirty="0"/>
            </a:p>
          </p:txBody>
        </p:sp>
      </p:grpSp>
      <p:grpSp>
        <p:nvGrpSpPr>
          <p:cNvPr id="1031" name="Group 23"/>
          <p:cNvGrpSpPr>
            <a:grpSpLocks/>
          </p:cNvGrpSpPr>
          <p:nvPr userDrawn="1"/>
        </p:nvGrpSpPr>
        <p:grpSpPr bwMode="auto">
          <a:xfrm rot="-5400000">
            <a:off x="-3244850" y="3244850"/>
            <a:ext cx="6858000" cy="368300"/>
            <a:chOff x="0" y="4572000"/>
            <a:chExt cx="9144000" cy="368702"/>
          </a:xfrm>
        </p:grpSpPr>
        <p:sp>
          <p:nvSpPr>
            <p:cNvPr id="25" name="Rectangle 9"/>
            <p:cNvSpPr>
              <a:spLocks noChangeArrowheads="1"/>
            </p:cNvSpPr>
            <p:nvPr userDrawn="1"/>
          </p:nvSpPr>
          <p:spPr bwMode="auto">
            <a:xfrm rot="5400000">
              <a:off x="4540215" y="214547"/>
              <a:ext cx="63569" cy="9144000"/>
            </a:xfrm>
            <a:prstGeom prst="rect">
              <a:avLst/>
            </a:prstGeom>
            <a:solidFill>
              <a:schemeClr val="tx2">
                <a:lumMod val="60000"/>
                <a:lumOff val="40000"/>
              </a:schemeClr>
            </a:solidFill>
            <a:ln w="9525">
              <a:noFill/>
              <a:miter lim="800000"/>
              <a:headEnd/>
              <a:tailEnd/>
            </a:ln>
            <a:effectLst/>
          </p:spPr>
          <p:txBody>
            <a:bodyPr wrap="none" anchor="ctr"/>
            <a:lstStyle/>
            <a:p>
              <a:pPr algn="ctr">
                <a:defRPr/>
              </a:pPr>
              <a:endParaRPr lang="en-US" dirty="0"/>
            </a:p>
          </p:txBody>
        </p:sp>
        <p:sp>
          <p:nvSpPr>
            <p:cNvPr id="26" name="Rectangle 9"/>
            <p:cNvSpPr>
              <a:spLocks noChangeArrowheads="1"/>
            </p:cNvSpPr>
            <p:nvPr userDrawn="1"/>
          </p:nvSpPr>
          <p:spPr bwMode="auto">
            <a:xfrm rot="5400000">
              <a:off x="4539421" y="275732"/>
              <a:ext cx="65158" cy="9144000"/>
            </a:xfrm>
            <a:prstGeom prst="rect">
              <a:avLst/>
            </a:prstGeom>
            <a:solidFill>
              <a:schemeClr val="tx2">
                <a:lumMod val="40000"/>
                <a:lumOff val="60000"/>
              </a:schemeClr>
            </a:solidFill>
            <a:ln w="9525">
              <a:noFill/>
              <a:miter lim="800000"/>
              <a:headEnd/>
              <a:tailEnd/>
            </a:ln>
            <a:effectLst/>
          </p:spPr>
          <p:txBody>
            <a:bodyPr wrap="none" anchor="ctr"/>
            <a:lstStyle/>
            <a:p>
              <a:pPr algn="ctr">
                <a:defRPr/>
              </a:pPr>
              <a:endParaRPr lang="en-US" dirty="0"/>
            </a:p>
          </p:txBody>
        </p:sp>
        <p:sp>
          <p:nvSpPr>
            <p:cNvPr id="27" name="Rectangle 9"/>
            <p:cNvSpPr>
              <a:spLocks noChangeArrowheads="1"/>
            </p:cNvSpPr>
            <p:nvPr/>
          </p:nvSpPr>
          <p:spPr bwMode="auto">
            <a:xfrm rot="5400000">
              <a:off x="4540215" y="31785"/>
              <a:ext cx="63569" cy="9144000"/>
            </a:xfrm>
            <a:prstGeom prst="rect">
              <a:avLst/>
            </a:prstGeom>
            <a:solidFill>
              <a:schemeClr val="tx1">
                <a:lumMod val="50000"/>
              </a:schemeClr>
            </a:solidFill>
            <a:ln w="9525">
              <a:noFill/>
              <a:miter lim="800000"/>
              <a:headEnd/>
              <a:tailEnd/>
            </a:ln>
            <a:effectLst/>
          </p:spPr>
          <p:txBody>
            <a:bodyPr wrap="none" anchor="ctr"/>
            <a:lstStyle/>
            <a:p>
              <a:pPr algn="ctr">
                <a:defRPr/>
              </a:pPr>
              <a:endParaRPr lang="en-US" dirty="0"/>
            </a:p>
          </p:txBody>
        </p:sp>
        <p:sp>
          <p:nvSpPr>
            <p:cNvPr id="28" name="Rectangle 9"/>
            <p:cNvSpPr>
              <a:spLocks noChangeArrowheads="1"/>
            </p:cNvSpPr>
            <p:nvPr/>
          </p:nvSpPr>
          <p:spPr bwMode="auto">
            <a:xfrm rot="5400000">
              <a:off x="4540215" y="336917"/>
              <a:ext cx="63569" cy="9144000"/>
            </a:xfrm>
            <a:prstGeom prst="rect">
              <a:avLst/>
            </a:prstGeom>
            <a:solidFill>
              <a:schemeClr val="tx2">
                <a:lumMod val="20000"/>
                <a:lumOff val="80000"/>
              </a:schemeClr>
            </a:solidFill>
            <a:ln w="9525">
              <a:noFill/>
              <a:miter lim="800000"/>
              <a:headEnd/>
              <a:tailEnd/>
            </a:ln>
            <a:effectLst/>
          </p:spPr>
          <p:txBody>
            <a:bodyPr wrap="none" anchor="ctr"/>
            <a:lstStyle/>
            <a:p>
              <a:pPr algn="ctr">
                <a:defRPr/>
              </a:pPr>
              <a:endParaRPr lang="en-US" dirty="0"/>
            </a:p>
          </p:txBody>
        </p:sp>
        <p:sp>
          <p:nvSpPr>
            <p:cNvPr id="29" name="Rectangle 9"/>
            <p:cNvSpPr>
              <a:spLocks noChangeArrowheads="1"/>
            </p:cNvSpPr>
            <p:nvPr userDrawn="1"/>
          </p:nvSpPr>
          <p:spPr bwMode="auto">
            <a:xfrm rot="5400000">
              <a:off x="4539420" y="92970"/>
              <a:ext cx="65159" cy="9144000"/>
            </a:xfrm>
            <a:prstGeom prst="rect">
              <a:avLst/>
            </a:prstGeom>
            <a:solidFill>
              <a:schemeClr val="tx2">
                <a:lumMod val="50000"/>
              </a:schemeClr>
            </a:solidFill>
            <a:ln w="9525">
              <a:noFill/>
              <a:miter lim="800000"/>
              <a:headEnd/>
              <a:tailEnd/>
            </a:ln>
            <a:effectLst/>
          </p:spPr>
          <p:txBody>
            <a:bodyPr wrap="none" anchor="ctr"/>
            <a:lstStyle/>
            <a:p>
              <a:pPr algn="ctr">
                <a:defRPr/>
              </a:pPr>
              <a:endParaRPr lang="en-US" dirty="0"/>
            </a:p>
          </p:txBody>
        </p:sp>
        <p:sp>
          <p:nvSpPr>
            <p:cNvPr id="30" name="Rectangle 9"/>
            <p:cNvSpPr>
              <a:spLocks noChangeArrowheads="1"/>
            </p:cNvSpPr>
            <p:nvPr userDrawn="1"/>
          </p:nvSpPr>
          <p:spPr bwMode="auto">
            <a:xfrm rot="5400000">
              <a:off x="4540215" y="154156"/>
              <a:ext cx="63569" cy="9144000"/>
            </a:xfrm>
            <a:prstGeom prst="rect">
              <a:avLst/>
            </a:prstGeom>
            <a:solidFill>
              <a:srgbClr val="3333CC"/>
            </a:solidFill>
            <a:ln w="9525">
              <a:noFill/>
              <a:miter lim="800000"/>
              <a:headEnd/>
              <a:tailEnd/>
            </a:ln>
            <a:effectLst/>
          </p:spPr>
          <p:txBody>
            <a:bodyPr wrap="none" anchor="ctr"/>
            <a:lstStyle/>
            <a:p>
              <a:pPr algn="ctr">
                <a:defRPr/>
              </a:pPr>
              <a:endParaRPr lang="en-US" dirty="0"/>
            </a:p>
          </p:txBody>
        </p:sp>
      </p:grpSp>
      <p:pic>
        <p:nvPicPr>
          <p:cNvPr id="1032" name="Picture 2"/>
          <p:cNvPicPr>
            <a:picLocks noChangeAspect="1" noChangeArrowheads="1"/>
          </p:cNvPicPr>
          <p:nvPr userDrawn="1"/>
        </p:nvPicPr>
        <p:blipFill>
          <a:blip r:embed="rId18"/>
          <a:srcRect/>
          <a:stretch>
            <a:fillRect/>
          </a:stretch>
        </p:blipFill>
        <p:spPr bwMode="auto">
          <a:xfrm>
            <a:off x="457200" y="146050"/>
            <a:ext cx="533400" cy="692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8" r:id="rId1"/>
    <p:sldLayoutId id="2147483697" r:id="rId2"/>
    <p:sldLayoutId id="2147483696" r:id="rId3"/>
    <p:sldLayoutId id="2147483695" r:id="rId4"/>
    <p:sldLayoutId id="2147483694" r:id="rId5"/>
    <p:sldLayoutId id="2147483693" r:id="rId6"/>
    <p:sldLayoutId id="2147483699" r:id="rId7"/>
    <p:sldLayoutId id="2147483692" r:id="rId8"/>
    <p:sldLayoutId id="2147483691" r:id="rId9"/>
    <p:sldLayoutId id="2147483690" r:id="rId10"/>
    <p:sldLayoutId id="2147483689" r:id="rId11"/>
    <p:sldLayoutId id="2147483700" r:id="rId12"/>
    <p:sldLayoutId id="2147483701" r:id="rId13"/>
    <p:sldLayoutId id="2147483702" r:id="rId14"/>
    <p:sldLayoutId id="2147483703" r:id="rId15"/>
    <p:sldLayoutId id="2147483704" r:id="rId16"/>
  </p:sldLayoutIdLst>
  <p:transition spd="med"/>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3200" b="1">
          <a:solidFill>
            <a:srgbClr val="001966"/>
          </a:solidFill>
          <a:effectLst>
            <a:outerShdw blurRad="38100" dist="38100" dir="2700000" algn="tl">
              <a:srgbClr val="000000">
                <a:alpha val="43137"/>
              </a:srgbClr>
            </a:outerShdw>
          </a:effectLst>
          <a:latin typeface="+mj-lt"/>
          <a:ea typeface="+mj-ea"/>
          <a:cs typeface="+mj-cs"/>
        </a:defRPr>
      </a:lvl1pPr>
      <a:lvl2pPr algn="l" rtl="0" eaLnBrk="0" fontAlgn="base" hangingPunct="0">
        <a:lnSpc>
          <a:spcPct val="85000"/>
        </a:lnSpc>
        <a:spcBef>
          <a:spcPct val="0"/>
        </a:spcBef>
        <a:spcAft>
          <a:spcPct val="0"/>
        </a:spcAft>
        <a:defRPr sz="3200" b="1">
          <a:solidFill>
            <a:srgbClr val="001966"/>
          </a:solidFill>
          <a:latin typeface="Calibri" pitchFamily="34" charset="0"/>
        </a:defRPr>
      </a:lvl2pPr>
      <a:lvl3pPr algn="l" rtl="0" eaLnBrk="0" fontAlgn="base" hangingPunct="0">
        <a:lnSpc>
          <a:spcPct val="85000"/>
        </a:lnSpc>
        <a:spcBef>
          <a:spcPct val="0"/>
        </a:spcBef>
        <a:spcAft>
          <a:spcPct val="0"/>
        </a:spcAft>
        <a:defRPr sz="3200" b="1">
          <a:solidFill>
            <a:srgbClr val="001966"/>
          </a:solidFill>
          <a:latin typeface="Calibri" pitchFamily="34" charset="0"/>
        </a:defRPr>
      </a:lvl3pPr>
      <a:lvl4pPr algn="l" rtl="0" eaLnBrk="0" fontAlgn="base" hangingPunct="0">
        <a:lnSpc>
          <a:spcPct val="85000"/>
        </a:lnSpc>
        <a:spcBef>
          <a:spcPct val="0"/>
        </a:spcBef>
        <a:spcAft>
          <a:spcPct val="0"/>
        </a:spcAft>
        <a:defRPr sz="3200" b="1">
          <a:solidFill>
            <a:srgbClr val="001966"/>
          </a:solidFill>
          <a:latin typeface="Calibri" pitchFamily="34" charset="0"/>
        </a:defRPr>
      </a:lvl4pPr>
      <a:lvl5pPr algn="l" rtl="0" eaLnBrk="0" fontAlgn="base" hangingPunct="0">
        <a:lnSpc>
          <a:spcPct val="85000"/>
        </a:lnSpc>
        <a:spcBef>
          <a:spcPct val="0"/>
        </a:spcBef>
        <a:spcAft>
          <a:spcPct val="0"/>
        </a:spcAft>
        <a:defRPr sz="3200" b="1">
          <a:solidFill>
            <a:srgbClr val="001966"/>
          </a:solidFill>
          <a:latin typeface="Calibri" pitchFamily="34" charset="0"/>
        </a:defRPr>
      </a:lvl5pPr>
      <a:lvl6pPr marL="457200" algn="l" rtl="0" eaLnBrk="1" fontAlgn="base" hangingPunct="1">
        <a:lnSpc>
          <a:spcPct val="85000"/>
        </a:lnSpc>
        <a:spcBef>
          <a:spcPct val="0"/>
        </a:spcBef>
        <a:spcAft>
          <a:spcPct val="0"/>
        </a:spcAft>
        <a:defRPr sz="3200" b="1">
          <a:solidFill>
            <a:schemeClr val="tx2"/>
          </a:solidFill>
          <a:latin typeface="Century Gothic" pitchFamily="34" charset="0"/>
        </a:defRPr>
      </a:lvl6pPr>
      <a:lvl7pPr marL="914400" algn="l" rtl="0" eaLnBrk="1" fontAlgn="base" hangingPunct="1">
        <a:lnSpc>
          <a:spcPct val="85000"/>
        </a:lnSpc>
        <a:spcBef>
          <a:spcPct val="0"/>
        </a:spcBef>
        <a:spcAft>
          <a:spcPct val="0"/>
        </a:spcAft>
        <a:defRPr sz="3200" b="1">
          <a:solidFill>
            <a:schemeClr val="tx2"/>
          </a:solidFill>
          <a:latin typeface="Century Gothic" pitchFamily="34" charset="0"/>
        </a:defRPr>
      </a:lvl7pPr>
      <a:lvl8pPr marL="1371600" algn="l" rtl="0" eaLnBrk="1" fontAlgn="base" hangingPunct="1">
        <a:lnSpc>
          <a:spcPct val="85000"/>
        </a:lnSpc>
        <a:spcBef>
          <a:spcPct val="0"/>
        </a:spcBef>
        <a:spcAft>
          <a:spcPct val="0"/>
        </a:spcAft>
        <a:defRPr sz="3200" b="1">
          <a:solidFill>
            <a:schemeClr val="tx2"/>
          </a:solidFill>
          <a:latin typeface="Century Gothic" pitchFamily="34" charset="0"/>
        </a:defRPr>
      </a:lvl8pPr>
      <a:lvl9pPr marL="1828800" algn="l" rtl="0" eaLnBrk="1" fontAlgn="base" hangingPunct="1">
        <a:lnSpc>
          <a:spcPct val="85000"/>
        </a:lnSpc>
        <a:spcBef>
          <a:spcPct val="0"/>
        </a:spcBef>
        <a:spcAft>
          <a:spcPct val="0"/>
        </a:spcAft>
        <a:defRPr sz="3200" b="1">
          <a:solidFill>
            <a:schemeClr val="tx2"/>
          </a:solidFill>
          <a:latin typeface="Century Gothic" pitchFamily="34" charset="0"/>
        </a:defRPr>
      </a:lvl9pPr>
    </p:titleStyle>
    <p:bodyStyle>
      <a:lvl1pPr marL="463550" indent="-463550" algn="l" rtl="0" eaLnBrk="0" fontAlgn="base" hangingPunct="0">
        <a:spcBef>
          <a:spcPts val="1200"/>
        </a:spcBef>
        <a:spcAft>
          <a:spcPct val="0"/>
        </a:spcAft>
        <a:buClr>
          <a:schemeClr val="accent2"/>
        </a:buClr>
        <a:buFont typeface="Wingdings" pitchFamily="2" charset="2"/>
        <a:buChar char="w"/>
        <a:defRPr sz="3200" b="1">
          <a:solidFill>
            <a:schemeClr val="tx1"/>
          </a:solidFill>
          <a:latin typeface="+mn-lt"/>
          <a:ea typeface="+mn-ea"/>
          <a:cs typeface="+mn-cs"/>
        </a:defRPr>
      </a:lvl1pPr>
      <a:lvl2pPr marL="914400" indent="-457200" algn="l" rtl="0" eaLnBrk="0" fontAlgn="base" hangingPunct="0">
        <a:spcBef>
          <a:spcPts val="1200"/>
        </a:spcBef>
        <a:spcAft>
          <a:spcPct val="0"/>
        </a:spcAft>
        <a:buClr>
          <a:srgbClr val="FF0000"/>
        </a:buClr>
        <a:buSzPct val="55000"/>
        <a:buFont typeface="Wingdings" pitchFamily="2" charset="2"/>
        <a:buChar char="n"/>
        <a:defRPr sz="2800">
          <a:solidFill>
            <a:schemeClr val="tx1"/>
          </a:solidFill>
          <a:latin typeface="+mn-lt"/>
        </a:defRPr>
      </a:lvl2pPr>
      <a:lvl3pPr marL="1377950" indent="-463550" algn="l" rtl="0" eaLnBrk="0" fontAlgn="base" hangingPunct="0">
        <a:spcBef>
          <a:spcPts val="1200"/>
        </a:spcBef>
        <a:spcAft>
          <a:spcPct val="0"/>
        </a:spcAft>
        <a:buClr>
          <a:srgbClr val="00B050"/>
        </a:buClr>
        <a:buSzPct val="65000"/>
        <a:buFont typeface="Wingdings" pitchFamily="2" charset="2"/>
        <a:buChar char="l"/>
        <a:defRPr sz="2400">
          <a:solidFill>
            <a:schemeClr val="tx1"/>
          </a:solidFill>
          <a:latin typeface="+mn-lt"/>
        </a:defRPr>
      </a:lvl3pPr>
      <a:lvl4pPr marL="1828800" indent="-450850" algn="l" rtl="0" eaLnBrk="0" fontAlgn="base" hangingPunct="0">
        <a:spcBef>
          <a:spcPts val="1200"/>
        </a:spcBef>
        <a:spcAft>
          <a:spcPct val="0"/>
        </a:spcAft>
        <a:buClr>
          <a:srgbClr val="7030A0"/>
        </a:buClr>
        <a:buSzPct val="85000"/>
        <a:buFont typeface="Wingdings" pitchFamily="2" charset="2"/>
        <a:buChar char="w"/>
        <a:defRPr sz="2000" b="1">
          <a:solidFill>
            <a:schemeClr val="tx1"/>
          </a:solidFill>
          <a:latin typeface="+mn-lt"/>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defRPr>
      </a:lvl5pPr>
      <a:lvl6pPr marL="22288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6pPr>
      <a:lvl7pPr marL="26860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7pPr>
      <a:lvl8pPr marL="31432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8pPr>
      <a:lvl9pPr marL="36004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3" Type="http://schemas.openxmlformats.org/officeDocument/2006/relationships/notesSlide" Target="../notesSlides/notesSlide91.xml"/><Relationship Id="rId2" Type="http://schemas.openxmlformats.org/officeDocument/2006/relationships/slideLayout" Target="../slideLayouts/slideLayout6.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eaLnBrk="1" hangingPunct="1">
              <a:defRPr/>
            </a:pPr>
            <a:r>
              <a:rPr lang="en-US" dirty="0" smtClean="0"/>
              <a:t>Chapter 9</a:t>
            </a:r>
            <a:endParaRPr lang="en-US" dirty="0"/>
          </a:p>
        </p:txBody>
      </p:sp>
      <p:sp>
        <p:nvSpPr>
          <p:cNvPr id="3" name="Title 2"/>
          <p:cNvSpPr>
            <a:spLocks noGrp="1"/>
          </p:cNvSpPr>
          <p:nvPr>
            <p:ph type="ctrTitle"/>
          </p:nvPr>
        </p:nvSpPr>
        <p:spPr/>
        <p:txBody>
          <a:bodyPr/>
          <a:lstStyle/>
          <a:p>
            <a:pPr eaLnBrk="1" hangingPunct="1">
              <a:defRPr/>
            </a:pPr>
            <a:r>
              <a:rPr lang="en-GB" sz="6600" dirty="0" smtClean="0">
                <a:solidFill>
                  <a:schemeClr val="bg1"/>
                </a:solidFill>
              </a:rPr>
              <a:t>Consolidation Ownership Issues</a:t>
            </a:r>
            <a:endParaRPr lang="en-US" sz="6600" dirty="0">
              <a:solidFill>
                <a:schemeClr val="bg1"/>
              </a:solidFill>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5"/>
          <p:cNvSpPr>
            <a:spLocks noGrp="1" noChangeArrowheads="1"/>
          </p:cNvSpPr>
          <p:nvPr>
            <p:ph type="sldNum" sz="quarter" idx="10"/>
          </p:nvPr>
        </p:nvSpPr>
        <p:spPr>
          <a:noFill/>
        </p:spPr>
        <p:txBody>
          <a:bodyPr/>
          <a:lstStyle/>
          <a:p>
            <a:r>
              <a:rPr lang="en-US" altLang="zh-CN" smtClean="0">
                <a:ea typeface="宋体" pitchFamily="2" charset="-122"/>
              </a:rPr>
              <a:t>9-</a:t>
            </a:r>
            <a:fld id="{A228019D-950C-4EBB-A933-2CA0AD230541}" type="slidenum">
              <a:rPr lang="en-US" altLang="zh-CN" smtClean="0">
                <a:ea typeface="宋体" pitchFamily="2" charset="-122"/>
              </a:rPr>
              <a:pPr/>
              <a:t>10</a:t>
            </a:fld>
            <a:endParaRPr lang="en-US" altLang="zh-CN" smtClean="0">
              <a:ea typeface="宋体" pitchFamily="2" charset="-122"/>
            </a:endParaRPr>
          </a:p>
        </p:txBody>
      </p:sp>
      <p:sp>
        <p:nvSpPr>
          <p:cNvPr id="2" name="Title 1"/>
          <p:cNvSpPr>
            <a:spLocks noGrp="1"/>
          </p:cNvSpPr>
          <p:nvPr>
            <p:ph type="title"/>
          </p:nvPr>
        </p:nvSpPr>
        <p:spPr>
          <a:xfrm>
            <a:off x="1143000" y="0"/>
            <a:ext cx="8001000" cy="762000"/>
          </a:xfrm>
        </p:spPr>
        <p:txBody>
          <a:bodyPr/>
          <a:lstStyle/>
          <a:p>
            <a:pPr eaLnBrk="1" hangingPunct="1">
              <a:defRPr/>
            </a:pPr>
            <a:r>
              <a:rPr lang="en-US" sz="3000" dirty="0">
                <a:solidFill>
                  <a:schemeClr val="tx2">
                    <a:lumMod val="50000"/>
                  </a:schemeClr>
                </a:solidFill>
              </a:rPr>
              <a:t>Subsidiary Preferred Stock Outstanding: Preferred Stock owned by the NCI</a:t>
            </a:r>
          </a:p>
        </p:txBody>
      </p:sp>
      <p:sp>
        <p:nvSpPr>
          <p:cNvPr id="3" name="Content Placeholder 2"/>
          <p:cNvSpPr>
            <a:spLocks noGrp="1"/>
          </p:cNvSpPr>
          <p:nvPr>
            <p:ph idx="1"/>
          </p:nvPr>
        </p:nvSpPr>
        <p:spPr>
          <a:xfrm>
            <a:off x="457200" y="1066800"/>
            <a:ext cx="8534400" cy="5562600"/>
          </a:xfrm>
        </p:spPr>
        <p:txBody>
          <a:bodyPr/>
          <a:lstStyle/>
          <a:p>
            <a:pPr marL="457200" indent="-457200" eaLnBrk="1" hangingPunct="1">
              <a:buFont typeface="Wingdings" pitchFamily="2" charset="2"/>
              <a:buNone/>
            </a:pPr>
            <a:r>
              <a:rPr lang="en-GB" sz="2800" b="0" smtClean="0"/>
              <a:t>Preparing the worksheet:</a:t>
            </a:r>
          </a:p>
          <a:p>
            <a:pPr marL="908050" lvl="1" eaLnBrk="1" hangingPunct="1"/>
            <a:r>
              <a:rPr lang="en-GB" sz="2400" smtClean="0"/>
              <a:t>In order to </a:t>
            </a:r>
            <a:r>
              <a:rPr lang="en-US" sz="2400" smtClean="0"/>
              <a:t>prepare the consolidation worksheet, we first analyze the book value of common equity in order to prepare the basic elimination entry. </a:t>
            </a:r>
          </a:p>
          <a:p>
            <a:pPr marL="908050" lvl="1" eaLnBrk="1" hangingPunct="1"/>
            <a:r>
              <a:rPr lang="en-US" sz="2400" smtClean="0"/>
              <a:t>Since Snoopy was purchased for an amount equal to the book value of net assets, there is no differential in this example.</a:t>
            </a:r>
          </a:p>
          <a:p>
            <a:pPr marL="908050" lvl="1" eaLnBrk="1" hangingPunct="1"/>
            <a:r>
              <a:rPr lang="en-US" sz="2400" smtClean="0"/>
              <a:t>In consolidation, the $8,000 preferred dividend is treated as income assigned to the noncontrolling interest.  </a:t>
            </a:r>
          </a:p>
          <a:p>
            <a:pPr marL="908050" lvl="1" eaLnBrk="1" hangingPunct="1"/>
            <a:r>
              <a:rPr lang="en-US" sz="2400" smtClean="0"/>
              <a:t>Because Peanut holds none of Snoopy’ preferred stock, the entire $8,000 is allocated to the noncontrolling interest.</a:t>
            </a:r>
            <a:endParaRPr lang="en-US"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7" name="Rectangle 5"/>
          <p:cNvSpPr>
            <a:spLocks noGrp="1" noChangeArrowheads="1"/>
          </p:cNvSpPr>
          <p:nvPr>
            <p:ph type="sldNum" sz="quarter" idx="10"/>
          </p:nvPr>
        </p:nvSpPr>
        <p:spPr>
          <a:noFill/>
        </p:spPr>
        <p:txBody>
          <a:bodyPr/>
          <a:lstStyle/>
          <a:p>
            <a:r>
              <a:rPr lang="en-US" altLang="zh-CN" smtClean="0">
                <a:ea typeface="宋体" pitchFamily="2" charset="-122"/>
              </a:rPr>
              <a:t>9-</a:t>
            </a:r>
            <a:fld id="{17D87442-2F9D-4E0C-BBBE-B225A20ACF71}" type="slidenum">
              <a:rPr lang="en-US" altLang="zh-CN" smtClean="0">
                <a:ea typeface="宋体" pitchFamily="2" charset="-122"/>
              </a:rPr>
              <a:pPr/>
              <a:t>11</a:t>
            </a:fld>
            <a:endParaRPr lang="en-US" altLang="zh-CN" smtClean="0">
              <a:ea typeface="宋体" pitchFamily="2" charset="-122"/>
            </a:endParaRPr>
          </a:p>
        </p:txBody>
      </p:sp>
      <p:sp>
        <p:nvSpPr>
          <p:cNvPr id="39938" name="Content Placeholder 10"/>
          <p:cNvSpPr>
            <a:spLocks noGrp="1"/>
          </p:cNvSpPr>
          <p:nvPr>
            <p:ph idx="1"/>
          </p:nvPr>
        </p:nvSpPr>
        <p:spPr>
          <a:xfrm>
            <a:off x="533400" y="1905000"/>
            <a:ext cx="8458200" cy="609600"/>
          </a:xfrm>
          <a:solidFill>
            <a:schemeClr val="bg2"/>
          </a:solidFill>
        </p:spPr>
        <p:txBody>
          <a:bodyPr/>
          <a:lstStyle/>
          <a:p>
            <a:pPr marL="0" indent="0" eaLnBrk="1" hangingPunct="1">
              <a:spcBef>
                <a:spcPct val="0"/>
              </a:spcBef>
              <a:buFont typeface="Wingdings" pitchFamily="2" charset="2"/>
              <a:buNone/>
              <a:tabLst>
                <a:tab pos="2743200" algn="ctr"/>
                <a:tab pos="3886200" algn="ctr"/>
                <a:tab pos="5257800" algn="ctr"/>
                <a:tab pos="6515100" algn="ctr"/>
                <a:tab pos="7715250" algn="ctr"/>
              </a:tabLst>
            </a:pPr>
            <a:r>
              <a:rPr lang="en-US" sz="1800" smtClean="0"/>
              <a:t>	NCI	Investment	Preferred	Common	Retained</a:t>
            </a:r>
          </a:p>
          <a:p>
            <a:pPr marL="0" indent="0" eaLnBrk="1" hangingPunct="1">
              <a:spcBef>
                <a:spcPct val="0"/>
              </a:spcBef>
              <a:buFont typeface="Wingdings" pitchFamily="2" charset="2"/>
              <a:buNone/>
              <a:tabLst>
                <a:tab pos="2743200" algn="ctr"/>
                <a:tab pos="3886200" algn="ctr"/>
                <a:tab pos="5257800" algn="ctr"/>
                <a:tab pos="6515100" algn="ctr"/>
                <a:tab pos="7715250" algn="ctr"/>
              </a:tabLst>
            </a:pPr>
            <a:r>
              <a:rPr lang="en-US" sz="1800" smtClean="0"/>
              <a:t>	25%	75%	Stock	Stock	Earnings</a:t>
            </a:r>
          </a:p>
        </p:txBody>
      </p:sp>
      <p:sp>
        <p:nvSpPr>
          <p:cNvPr id="13" name="Content Placeholder 10"/>
          <p:cNvSpPr txBox="1">
            <a:spLocks/>
          </p:cNvSpPr>
          <p:nvPr/>
        </p:nvSpPr>
        <p:spPr bwMode="auto">
          <a:xfrm>
            <a:off x="457200" y="2590800"/>
            <a:ext cx="8534400" cy="1600200"/>
          </a:xfrm>
          <a:prstGeom prst="rect">
            <a:avLst/>
          </a:prstGeom>
          <a:solidFill>
            <a:schemeClr val="bg1"/>
          </a:solidFill>
          <a:ln w="9525">
            <a:noFill/>
            <a:miter lim="800000"/>
            <a:headEnd/>
            <a:tailEnd/>
          </a:ln>
          <a:effectLst/>
        </p:spPr>
        <p:txBody>
          <a:bodyPr/>
          <a:lstStyle/>
          <a:p>
            <a:pPr>
              <a:spcBef>
                <a:spcPts val="0"/>
              </a:spcBef>
              <a:buClr>
                <a:schemeClr val="accent2"/>
              </a:buClr>
              <a:tabLst>
                <a:tab pos="3257550" algn="r"/>
                <a:tab pos="4457700" algn="r"/>
                <a:tab pos="5657850" algn="r"/>
                <a:tab pos="6972300" algn="r"/>
                <a:tab pos="8229600" algn="r"/>
              </a:tabLst>
              <a:defRPr/>
            </a:pPr>
            <a:r>
              <a:rPr lang="en-US" sz="1600" kern="0" dirty="0">
                <a:latin typeface="+mn-lt"/>
                <a:ea typeface="+mn-ea"/>
              </a:rPr>
              <a:t>Original Book Value	180,000</a:t>
            </a:r>
            <a:r>
              <a:rPr lang="en-US" sz="1600" kern="0" dirty="0">
                <a:solidFill>
                  <a:schemeClr val="bg1"/>
                </a:solidFill>
                <a:latin typeface="+mn-lt"/>
                <a:ea typeface="+mn-ea"/>
              </a:rPr>
              <a:t>)</a:t>
            </a:r>
            <a:r>
              <a:rPr lang="en-US" sz="1600" kern="0" dirty="0">
                <a:latin typeface="+mn-lt"/>
                <a:ea typeface="+mn-ea"/>
              </a:rPr>
              <a:t>	300,000</a:t>
            </a:r>
            <a:r>
              <a:rPr lang="en-US" sz="1600" kern="0" dirty="0">
                <a:solidFill>
                  <a:schemeClr val="bg1"/>
                </a:solidFill>
                <a:latin typeface="+mn-lt"/>
              </a:rPr>
              <a:t>) </a:t>
            </a:r>
            <a:r>
              <a:rPr lang="en-US" sz="1600" kern="0" dirty="0">
                <a:latin typeface="+mn-lt"/>
                <a:ea typeface="+mn-ea"/>
              </a:rPr>
              <a:t>	80,000	150,000</a:t>
            </a:r>
            <a:r>
              <a:rPr lang="en-US" sz="1600" b="1" kern="0" dirty="0">
                <a:latin typeface="+mn-lt"/>
                <a:ea typeface="+mn-ea"/>
              </a:rPr>
              <a:t>	</a:t>
            </a:r>
            <a:r>
              <a:rPr lang="en-US" sz="1600" b="1" kern="0" dirty="0">
                <a:solidFill>
                  <a:srgbClr val="538ED5"/>
                </a:solidFill>
                <a:latin typeface="+mn-lt"/>
                <a:ea typeface="+mn-ea"/>
              </a:rPr>
              <a:t>250,000</a:t>
            </a:r>
            <a:r>
              <a:rPr lang="en-US" sz="1600" kern="0" dirty="0">
                <a:solidFill>
                  <a:schemeClr val="bg1"/>
                </a:solidFill>
                <a:latin typeface="+mn-lt"/>
              </a:rPr>
              <a:t>)</a:t>
            </a:r>
            <a:endParaRPr lang="en-US" sz="1600" b="1" kern="0" dirty="0">
              <a:solidFill>
                <a:schemeClr val="bg1"/>
              </a:solidFill>
              <a:latin typeface="+mn-lt"/>
              <a:ea typeface="+mn-ea"/>
            </a:endParaRPr>
          </a:p>
          <a:p>
            <a:pPr marL="341313" indent="-341313">
              <a:spcBef>
                <a:spcPts val="0"/>
              </a:spcBef>
              <a:buClr>
                <a:schemeClr val="accent2"/>
              </a:buClr>
              <a:tabLst>
                <a:tab pos="3257550" algn="r"/>
                <a:tab pos="4457700" algn="r"/>
                <a:tab pos="5657850" algn="r"/>
                <a:tab pos="6972300" algn="r"/>
                <a:tab pos="8229600" algn="r"/>
              </a:tabLst>
              <a:defRPr/>
            </a:pPr>
            <a:r>
              <a:rPr lang="en-US" sz="1600" kern="0" dirty="0">
                <a:latin typeface="+mn-lt"/>
                <a:ea typeface="+mn-ea"/>
              </a:rPr>
              <a:t>+ 	Net Income	</a:t>
            </a:r>
            <a:r>
              <a:rPr lang="en-US" sz="1600" b="1" kern="0" dirty="0">
                <a:solidFill>
                  <a:srgbClr val="538ED5"/>
                </a:solidFill>
                <a:latin typeface="+mn-lt"/>
                <a:ea typeface="+mn-ea"/>
              </a:rPr>
              <a:t>21,000</a:t>
            </a:r>
            <a:r>
              <a:rPr lang="en-US" sz="1600" kern="0" dirty="0">
                <a:solidFill>
                  <a:schemeClr val="bg1"/>
                </a:solidFill>
                <a:latin typeface="+mn-lt"/>
                <a:ea typeface="+mn-ea"/>
              </a:rPr>
              <a:t>)</a:t>
            </a:r>
            <a:r>
              <a:rPr lang="en-US" sz="1600" kern="0" dirty="0">
                <a:solidFill>
                  <a:srgbClr val="538ED5"/>
                </a:solidFill>
                <a:latin typeface="+mn-lt"/>
                <a:ea typeface="+mn-ea"/>
              </a:rPr>
              <a:t>	</a:t>
            </a:r>
            <a:r>
              <a:rPr lang="en-US" sz="1600" b="1" kern="0" dirty="0">
                <a:solidFill>
                  <a:srgbClr val="538ED5"/>
                </a:solidFill>
                <a:latin typeface="+mn-lt"/>
              </a:rPr>
              <a:t>39,000</a:t>
            </a:r>
            <a:r>
              <a:rPr lang="en-US" sz="1600" kern="0" dirty="0">
                <a:solidFill>
                  <a:schemeClr val="bg1"/>
                </a:solidFill>
                <a:latin typeface="+mn-lt"/>
              </a:rPr>
              <a:t>)</a:t>
            </a:r>
            <a:r>
              <a:rPr lang="en-US" sz="1600" kern="0" dirty="0">
                <a:latin typeface="+mn-lt"/>
                <a:ea typeface="+mn-ea"/>
              </a:rPr>
              <a:t>			60,000</a:t>
            </a:r>
            <a:r>
              <a:rPr lang="en-US" sz="1600" kern="0" dirty="0">
                <a:solidFill>
                  <a:schemeClr val="bg1"/>
                </a:solidFill>
                <a:latin typeface="+mn-lt"/>
              </a:rPr>
              <a:t>)</a:t>
            </a:r>
            <a:endParaRPr lang="en-US" sz="1600" kern="0" dirty="0">
              <a:solidFill>
                <a:schemeClr val="bg1"/>
              </a:solidFill>
              <a:latin typeface="+mn-lt"/>
              <a:ea typeface="+mn-ea"/>
            </a:endParaRPr>
          </a:p>
          <a:p>
            <a:pPr marL="341313" indent="-341313">
              <a:spcBef>
                <a:spcPts val="0"/>
              </a:spcBef>
              <a:buClr>
                <a:schemeClr val="accent2"/>
              </a:buClr>
              <a:buFont typeface="Symbol"/>
              <a:buChar char="-"/>
              <a:tabLst>
                <a:tab pos="3257550" algn="r"/>
                <a:tab pos="4457700" algn="r"/>
                <a:tab pos="5657850" algn="r"/>
                <a:tab pos="6972300" algn="r"/>
                <a:tab pos="8229600" algn="r"/>
              </a:tabLst>
              <a:defRPr/>
            </a:pPr>
            <a:r>
              <a:rPr lang="en-US" sz="1600" kern="0" dirty="0">
                <a:latin typeface="+mn-lt"/>
                <a:ea typeface="+mn-ea"/>
                <a:sym typeface="Symbol"/>
              </a:rPr>
              <a:t>Preferred Dividends	(8,000)	0</a:t>
            </a:r>
            <a:r>
              <a:rPr lang="en-US" sz="1600" kern="0" dirty="0">
                <a:solidFill>
                  <a:schemeClr val="bg1"/>
                </a:solidFill>
                <a:latin typeface="+mn-lt"/>
                <a:ea typeface="+mn-ea"/>
                <a:sym typeface="Symbol"/>
              </a:rPr>
              <a:t>)</a:t>
            </a:r>
            <a:r>
              <a:rPr lang="en-US" sz="1600" kern="0" dirty="0">
                <a:latin typeface="+mn-lt"/>
                <a:ea typeface="+mn-ea"/>
                <a:sym typeface="Symbol"/>
              </a:rPr>
              <a:t>			</a:t>
            </a:r>
            <a:r>
              <a:rPr lang="en-US" sz="1600" b="1" kern="0" dirty="0">
                <a:solidFill>
                  <a:srgbClr val="538ED5"/>
                </a:solidFill>
                <a:latin typeface="+mn-lt"/>
                <a:ea typeface="+mn-ea"/>
                <a:sym typeface="Symbol"/>
              </a:rPr>
              <a:t>(8,000)</a:t>
            </a:r>
          </a:p>
          <a:p>
            <a:pPr marL="341313" indent="-341313">
              <a:spcBef>
                <a:spcPts val="0"/>
              </a:spcBef>
              <a:buClr>
                <a:schemeClr val="accent2"/>
              </a:buClr>
              <a:buFont typeface="Symbol"/>
              <a:buChar char="-"/>
              <a:tabLst>
                <a:tab pos="3257550" algn="r"/>
                <a:tab pos="4457700" algn="r"/>
                <a:tab pos="5657850" algn="r"/>
                <a:tab pos="6972300" algn="r"/>
                <a:tab pos="8229600" algn="r"/>
              </a:tabLst>
              <a:defRPr/>
            </a:pPr>
            <a:r>
              <a:rPr lang="en-US" sz="1600" kern="0" dirty="0">
                <a:latin typeface="+mn-lt"/>
                <a:ea typeface="+mn-ea"/>
                <a:sym typeface="Symbol"/>
              </a:rPr>
              <a:t>Common Dividends	(5,000)	(15,000)			</a:t>
            </a:r>
            <a:r>
              <a:rPr lang="en-US" sz="1600" b="1" kern="0" dirty="0">
                <a:solidFill>
                  <a:srgbClr val="538ED5"/>
                </a:solidFill>
                <a:latin typeface="+mn-lt"/>
                <a:ea typeface="+mn-ea"/>
                <a:sym typeface="Symbol"/>
              </a:rPr>
              <a:t>(20,000)</a:t>
            </a:r>
          </a:p>
          <a:p>
            <a:pPr marL="341313" indent="-341313">
              <a:spcBef>
                <a:spcPts val="600"/>
              </a:spcBef>
              <a:buClr>
                <a:schemeClr val="accent2"/>
              </a:buClr>
              <a:tabLst>
                <a:tab pos="3257550" algn="r"/>
                <a:tab pos="4457700" algn="r"/>
                <a:tab pos="5657850" algn="r"/>
                <a:tab pos="6972300" algn="r"/>
                <a:tab pos="8229600" algn="r"/>
              </a:tabLst>
              <a:defRPr/>
            </a:pPr>
            <a:r>
              <a:rPr lang="en-US" sz="1600" kern="0" dirty="0">
                <a:latin typeface="+mn-lt"/>
                <a:ea typeface="+mn-ea"/>
                <a:sym typeface="Symbol"/>
              </a:rPr>
              <a:t>Ending Book Value	</a:t>
            </a:r>
            <a:r>
              <a:rPr lang="en-US" sz="1600" b="1" kern="0" dirty="0">
                <a:solidFill>
                  <a:srgbClr val="538ED5"/>
                </a:solidFill>
                <a:latin typeface="+mn-lt"/>
                <a:ea typeface="+mn-ea"/>
                <a:sym typeface="Symbol"/>
              </a:rPr>
              <a:t>188,000</a:t>
            </a:r>
            <a:r>
              <a:rPr lang="en-US" sz="1600" b="1" kern="0" dirty="0">
                <a:solidFill>
                  <a:schemeClr val="bg1"/>
                </a:solidFill>
                <a:latin typeface="+mn-lt"/>
                <a:ea typeface="+mn-ea"/>
                <a:sym typeface="Symbol"/>
              </a:rPr>
              <a:t>)</a:t>
            </a:r>
            <a:r>
              <a:rPr lang="en-US" sz="1600" b="1" kern="0" dirty="0">
                <a:solidFill>
                  <a:srgbClr val="538ED5"/>
                </a:solidFill>
                <a:latin typeface="+mn-lt"/>
                <a:ea typeface="+mn-ea"/>
                <a:sym typeface="Symbol"/>
              </a:rPr>
              <a:t>	324,000</a:t>
            </a:r>
            <a:r>
              <a:rPr lang="en-US" sz="1600" b="1" kern="0" dirty="0">
                <a:solidFill>
                  <a:schemeClr val="bg1"/>
                </a:solidFill>
                <a:latin typeface="+mn-lt"/>
              </a:rPr>
              <a:t>)</a:t>
            </a:r>
            <a:r>
              <a:rPr lang="en-US" sz="1600" b="1" kern="0" dirty="0">
                <a:solidFill>
                  <a:srgbClr val="538ED5"/>
                </a:solidFill>
                <a:latin typeface="+mn-lt"/>
              </a:rPr>
              <a:t> </a:t>
            </a:r>
            <a:r>
              <a:rPr lang="en-US" sz="1600" b="1" kern="0" dirty="0">
                <a:solidFill>
                  <a:srgbClr val="538ED5"/>
                </a:solidFill>
                <a:latin typeface="+mn-lt"/>
                <a:ea typeface="+mn-ea"/>
                <a:sym typeface="Symbol"/>
              </a:rPr>
              <a:t>	80,000	150,000</a:t>
            </a:r>
            <a:r>
              <a:rPr lang="en-US" sz="1600" kern="0" dirty="0">
                <a:solidFill>
                  <a:schemeClr val="bg1"/>
                </a:solidFill>
                <a:latin typeface="+mn-lt"/>
                <a:ea typeface="+mn-ea"/>
                <a:sym typeface="Symbol"/>
              </a:rPr>
              <a:t>)</a:t>
            </a:r>
            <a:r>
              <a:rPr lang="en-US" sz="1600" kern="0" dirty="0">
                <a:latin typeface="+mn-lt"/>
                <a:ea typeface="+mn-ea"/>
                <a:sym typeface="Symbol"/>
              </a:rPr>
              <a:t>	282,000</a:t>
            </a:r>
            <a:endParaRPr lang="en-US" sz="1600" kern="0" dirty="0">
              <a:latin typeface="+mn-lt"/>
              <a:ea typeface="+mn-ea"/>
            </a:endParaRPr>
          </a:p>
        </p:txBody>
      </p:sp>
      <p:cxnSp>
        <p:nvCxnSpPr>
          <p:cNvPr id="39940" name="Straight Connector 13"/>
          <p:cNvCxnSpPr>
            <a:cxnSpLocks noChangeShapeType="1"/>
          </p:cNvCxnSpPr>
          <p:nvPr/>
        </p:nvCxnSpPr>
        <p:spPr bwMode="auto">
          <a:xfrm>
            <a:off x="533400" y="1905000"/>
            <a:ext cx="8458200" cy="0"/>
          </a:xfrm>
          <a:prstGeom prst="line">
            <a:avLst/>
          </a:prstGeom>
          <a:noFill/>
          <a:ln w="38100" algn="ctr">
            <a:solidFill>
              <a:schemeClr val="tx1"/>
            </a:solidFill>
            <a:round/>
            <a:headEnd/>
            <a:tailEnd/>
          </a:ln>
        </p:spPr>
      </p:cxnSp>
      <p:cxnSp>
        <p:nvCxnSpPr>
          <p:cNvPr id="39941" name="Straight Connector 14"/>
          <p:cNvCxnSpPr>
            <a:cxnSpLocks noChangeShapeType="1"/>
          </p:cNvCxnSpPr>
          <p:nvPr/>
        </p:nvCxnSpPr>
        <p:spPr bwMode="auto">
          <a:xfrm>
            <a:off x="533400" y="2514600"/>
            <a:ext cx="8458200" cy="0"/>
          </a:xfrm>
          <a:prstGeom prst="line">
            <a:avLst/>
          </a:prstGeom>
          <a:noFill/>
          <a:ln w="38100" algn="ctr">
            <a:solidFill>
              <a:schemeClr val="tx1"/>
            </a:solidFill>
            <a:round/>
            <a:headEnd/>
            <a:tailEnd/>
          </a:ln>
        </p:spPr>
      </p:cxnSp>
      <p:cxnSp>
        <p:nvCxnSpPr>
          <p:cNvPr id="39942" name="Straight Connector 15"/>
          <p:cNvCxnSpPr>
            <a:cxnSpLocks noChangeShapeType="1"/>
          </p:cNvCxnSpPr>
          <p:nvPr/>
        </p:nvCxnSpPr>
        <p:spPr bwMode="auto">
          <a:xfrm>
            <a:off x="533400" y="3657600"/>
            <a:ext cx="8458200" cy="0"/>
          </a:xfrm>
          <a:prstGeom prst="line">
            <a:avLst/>
          </a:prstGeom>
          <a:noFill/>
          <a:ln w="38100" algn="ctr">
            <a:solidFill>
              <a:schemeClr val="tx1"/>
            </a:solidFill>
            <a:round/>
            <a:headEnd/>
            <a:tailEnd/>
          </a:ln>
        </p:spPr>
      </p:cxnSp>
      <p:cxnSp>
        <p:nvCxnSpPr>
          <p:cNvPr id="39943" name="Straight Connector 16"/>
          <p:cNvCxnSpPr>
            <a:cxnSpLocks noChangeShapeType="1"/>
          </p:cNvCxnSpPr>
          <p:nvPr/>
        </p:nvCxnSpPr>
        <p:spPr bwMode="auto">
          <a:xfrm>
            <a:off x="533400" y="3962400"/>
            <a:ext cx="8458200" cy="0"/>
          </a:xfrm>
          <a:prstGeom prst="line">
            <a:avLst/>
          </a:prstGeom>
          <a:noFill/>
          <a:ln w="38100" cmpd="dbl" algn="ctr">
            <a:solidFill>
              <a:schemeClr val="tx1"/>
            </a:solidFill>
            <a:round/>
            <a:headEnd/>
            <a:tailEnd/>
          </a:ln>
        </p:spPr>
      </p:cxnSp>
      <p:sp>
        <p:nvSpPr>
          <p:cNvPr id="18" name="TextBox 17"/>
          <p:cNvSpPr txBox="1"/>
          <p:nvPr/>
        </p:nvSpPr>
        <p:spPr>
          <a:xfrm>
            <a:off x="3656013" y="2068513"/>
            <a:ext cx="322262" cy="369887"/>
          </a:xfrm>
          <a:prstGeom prst="rect">
            <a:avLst/>
          </a:prstGeom>
          <a:noFill/>
        </p:spPr>
        <p:txBody>
          <a:bodyPr wrap="none">
            <a:spAutoFit/>
          </a:bodyPr>
          <a:lstStyle/>
          <a:p>
            <a:pPr algn="ctr">
              <a:defRPr/>
            </a:pPr>
            <a:r>
              <a:rPr lang="en-US" sz="1800" b="1" dirty="0">
                <a:latin typeface="+mn-lt"/>
              </a:rPr>
              <a:t>+</a:t>
            </a:r>
          </a:p>
        </p:txBody>
      </p:sp>
      <p:sp>
        <p:nvSpPr>
          <p:cNvPr id="19" name="TextBox 18"/>
          <p:cNvSpPr txBox="1"/>
          <p:nvPr/>
        </p:nvSpPr>
        <p:spPr>
          <a:xfrm>
            <a:off x="5089525" y="2068513"/>
            <a:ext cx="322263" cy="369887"/>
          </a:xfrm>
          <a:prstGeom prst="rect">
            <a:avLst/>
          </a:prstGeom>
          <a:noFill/>
        </p:spPr>
        <p:txBody>
          <a:bodyPr wrap="none">
            <a:spAutoFit/>
          </a:bodyPr>
          <a:lstStyle/>
          <a:p>
            <a:pPr algn="ctr">
              <a:defRPr/>
            </a:pPr>
            <a:r>
              <a:rPr lang="en-US" sz="1800" b="1" dirty="0">
                <a:latin typeface="+mn-lt"/>
              </a:rPr>
              <a:t>=</a:t>
            </a:r>
          </a:p>
        </p:txBody>
      </p:sp>
      <p:sp>
        <p:nvSpPr>
          <p:cNvPr id="20" name="TextBox 19"/>
          <p:cNvSpPr txBox="1"/>
          <p:nvPr/>
        </p:nvSpPr>
        <p:spPr>
          <a:xfrm>
            <a:off x="6384925" y="2068513"/>
            <a:ext cx="322263" cy="369887"/>
          </a:xfrm>
          <a:prstGeom prst="rect">
            <a:avLst/>
          </a:prstGeom>
          <a:noFill/>
        </p:spPr>
        <p:txBody>
          <a:bodyPr wrap="none">
            <a:spAutoFit/>
          </a:bodyPr>
          <a:lstStyle/>
          <a:p>
            <a:pPr algn="ctr">
              <a:defRPr/>
            </a:pPr>
            <a:r>
              <a:rPr lang="en-US" sz="1800" b="1" dirty="0">
                <a:latin typeface="+mn-lt"/>
              </a:rPr>
              <a:t>+</a:t>
            </a:r>
          </a:p>
        </p:txBody>
      </p:sp>
      <p:grpSp>
        <p:nvGrpSpPr>
          <p:cNvPr id="2" name="Group 23"/>
          <p:cNvGrpSpPr>
            <a:grpSpLocks/>
          </p:cNvGrpSpPr>
          <p:nvPr/>
        </p:nvGrpSpPr>
        <p:grpSpPr bwMode="auto">
          <a:xfrm>
            <a:off x="457200" y="4038600"/>
            <a:ext cx="8534400" cy="2687638"/>
            <a:chOff x="457200" y="4038600"/>
            <a:chExt cx="8534400" cy="2687598"/>
          </a:xfrm>
        </p:grpSpPr>
        <p:sp>
          <p:nvSpPr>
            <p:cNvPr id="48" name="Content Placeholder 6"/>
            <p:cNvSpPr txBox="1">
              <a:spLocks/>
            </p:cNvSpPr>
            <p:nvPr/>
          </p:nvSpPr>
          <p:spPr bwMode="auto">
            <a:xfrm>
              <a:off x="457200" y="4038600"/>
              <a:ext cx="3048000" cy="380994"/>
            </a:xfrm>
            <a:prstGeom prst="rect">
              <a:avLst/>
            </a:prstGeom>
            <a:solidFill>
              <a:schemeClr val="bg1"/>
            </a:solidFill>
            <a:ln w="9525">
              <a:noFill/>
              <a:miter lim="800000"/>
              <a:headEnd/>
              <a:tailEnd/>
            </a:ln>
            <a:effectLst/>
          </p:spPr>
          <p:txBody>
            <a:bodyPr/>
            <a:lstStyle/>
            <a:p>
              <a:pPr>
                <a:spcBef>
                  <a:spcPct val="20000"/>
                </a:spcBef>
                <a:buClr>
                  <a:schemeClr val="accent2"/>
                </a:buClr>
                <a:buFont typeface="Wingdings" pitchFamily="2" charset="2"/>
                <a:buNone/>
                <a:defRPr/>
              </a:pPr>
              <a:r>
                <a:rPr lang="en-US" sz="1800" b="1" kern="0" dirty="0">
                  <a:latin typeface="+mn-lt"/>
                  <a:ea typeface="+mn-ea"/>
                </a:rPr>
                <a:t>Basic Elimination Entry</a:t>
              </a:r>
            </a:p>
          </p:txBody>
        </p:sp>
        <p:sp>
          <p:nvSpPr>
            <p:cNvPr id="21" name="Text Box 4"/>
            <p:cNvSpPr txBox="1">
              <a:spLocks noChangeArrowheads="1"/>
            </p:cNvSpPr>
            <p:nvPr/>
          </p:nvSpPr>
          <p:spPr bwMode="auto">
            <a:xfrm>
              <a:off x="609600" y="4418007"/>
              <a:ext cx="4724400" cy="2308191"/>
            </a:xfrm>
            <a:prstGeom prst="rect">
              <a:avLst/>
            </a:prstGeom>
            <a:solidFill>
              <a:srgbClr val="8DB4E3"/>
            </a:solidFill>
            <a:ln w="12700">
              <a:solidFill>
                <a:schemeClr val="tx1"/>
              </a:solidFill>
              <a:miter lim="800000"/>
              <a:headEnd type="none" w="sm" len="sm"/>
              <a:tailEnd type="none" w="sm" len="sm"/>
            </a:ln>
            <a:effectLst/>
          </p:spPr>
          <p:txBody>
            <a:bodyPr>
              <a:spAutoFit/>
            </a:bodyPr>
            <a:lstStyle/>
            <a:p>
              <a:pPr marL="3175">
                <a:spcBef>
                  <a:spcPts val="0"/>
                </a:spcBef>
                <a:tabLst>
                  <a:tab pos="3657600" algn="r"/>
                  <a:tab pos="4511675" algn="r"/>
                </a:tabLst>
                <a:defRPr/>
              </a:pPr>
              <a:r>
                <a:rPr lang="en-US" sz="1600" dirty="0">
                  <a:solidFill>
                    <a:srgbClr val="000000"/>
                  </a:solidFill>
                  <a:latin typeface="+mn-lt"/>
                </a:rPr>
                <a:t>Preferred Stock	</a:t>
              </a:r>
            </a:p>
            <a:p>
              <a:pPr marL="3175">
                <a:spcBef>
                  <a:spcPts val="0"/>
                </a:spcBef>
                <a:tabLst>
                  <a:tab pos="3657600" algn="r"/>
                  <a:tab pos="4511675" algn="r"/>
                </a:tabLst>
                <a:defRPr/>
              </a:pPr>
              <a:r>
                <a:rPr lang="en-US" sz="1600" dirty="0">
                  <a:solidFill>
                    <a:srgbClr val="000000"/>
                  </a:solidFill>
                  <a:latin typeface="+mn-lt"/>
                </a:rPr>
                <a:t>Common Stock	</a:t>
              </a:r>
            </a:p>
            <a:p>
              <a:pPr marL="3175">
                <a:spcBef>
                  <a:spcPts val="0"/>
                </a:spcBef>
                <a:tabLst>
                  <a:tab pos="3657600" algn="r"/>
                  <a:tab pos="4511675" algn="r"/>
                </a:tabLst>
                <a:defRPr/>
              </a:pPr>
              <a:r>
                <a:rPr lang="en-US" sz="1600" dirty="0">
                  <a:solidFill>
                    <a:srgbClr val="000000"/>
                  </a:solidFill>
                  <a:latin typeface="+mn-lt"/>
                </a:rPr>
                <a:t>Retained Earnings	</a:t>
              </a:r>
            </a:p>
            <a:p>
              <a:pPr marL="3175">
                <a:spcBef>
                  <a:spcPts val="0"/>
                </a:spcBef>
                <a:tabLst>
                  <a:tab pos="3657600" algn="r"/>
                  <a:tab pos="4511675" algn="r"/>
                </a:tabLst>
                <a:defRPr/>
              </a:pPr>
              <a:r>
                <a:rPr lang="en-US" sz="1600" dirty="0">
                  <a:solidFill>
                    <a:srgbClr val="000000"/>
                  </a:solidFill>
                  <a:latin typeface="+mn-lt"/>
                </a:rPr>
                <a:t>Income from Snoopy	</a:t>
              </a:r>
            </a:p>
            <a:p>
              <a:pPr marL="3175">
                <a:spcBef>
                  <a:spcPts val="0"/>
                </a:spcBef>
                <a:tabLst>
                  <a:tab pos="3657600" algn="r"/>
                  <a:tab pos="4511675" algn="r"/>
                </a:tabLst>
                <a:defRPr/>
              </a:pPr>
              <a:r>
                <a:rPr lang="en-US" sz="1600" dirty="0">
                  <a:solidFill>
                    <a:srgbClr val="000000"/>
                  </a:solidFill>
                  <a:latin typeface="+mn-lt"/>
                </a:rPr>
                <a:t>NCI in NI of Snoopy	</a:t>
              </a:r>
            </a:p>
            <a:p>
              <a:pPr marL="173038" lvl="1">
                <a:spcBef>
                  <a:spcPts val="0"/>
                </a:spcBef>
                <a:tabLst>
                  <a:tab pos="3657600" algn="r"/>
                  <a:tab pos="4511675" algn="r"/>
                </a:tabLst>
                <a:defRPr/>
              </a:pPr>
              <a:r>
                <a:rPr lang="en-US" sz="1600" dirty="0">
                  <a:solidFill>
                    <a:srgbClr val="000000"/>
                  </a:solidFill>
                  <a:latin typeface="+mn-lt"/>
                </a:rPr>
                <a:t>Dividends Declared, Preferred		</a:t>
              </a:r>
            </a:p>
            <a:p>
              <a:pPr marL="173038" lvl="1">
                <a:spcBef>
                  <a:spcPts val="0"/>
                </a:spcBef>
                <a:tabLst>
                  <a:tab pos="3657600" algn="r"/>
                  <a:tab pos="4511675" algn="r"/>
                </a:tabLst>
                <a:defRPr/>
              </a:pPr>
              <a:r>
                <a:rPr lang="en-US" sz="1600" dirty="0">
                  <a:solidFill>
                    <a:srgbClr val="000000"/>
                  </a:solidFill>
                  <a:latin typeface="+mn-lt"/>
                </a:rPr>
                <a:t>Dividends Declared, Common		</a:t>
              </a:r>
            </a:p>
            <a:p>
              <a:pPr marL="173038" lvl="1">
                <a:spcBef>
                  <a:spcPts val="0"/>
                </a:spcBef>
                <a:tabLst>
                  <a:tab pos="3657600" algn="r"/>
                  <a:tab pos="4511675" algn="r"/>
                </a:tabLst>
                <a:defRPr/>
              </a:pPr>
              <a:r>
                <a:rPr lang="en-US" sz="1600" dirty="0">
                  <a:solidFill>
                    <a:srgbClr val="000000"/>
                  </a:solidFill>
                  <a:latin typeface="+mn-lt"/>
                </a:rPr>
                <a:t>Investment in Snoopy 		</a:t>
              </a:r>
            </a:p>
            <a:p>
              <a:pPr marL="173038" lvl="1">
                <a:spcBef>
                  <a:spcPts val="0"/>
                </a:spcBef>
                <a:tabLst>
                  <a:tab pos="3657600" algn="r"/>
                  <a:tab pos="4511675" algn="r"/>
                </a:tabLst>
                <a:defRPr/>
              </a:pPr>
              <a:r>
                <a:rPr lang="en-US" sz="1600" dirty="0">
                  <a:solidFill>
                    <a:srgbClr val="000000"/>
                  </a:solidFill>
                  <a:latin typeface="+mn-lt"/>
                </a:rPr>
                <a:t>NCI in NA of Snoopy		</a:t>
              </a:r>
            </a:p>
          </p:txBody>
        </p:sp>
        <p:sp>
          <p:nvSpPr>
            <p:cNvPr id="22" name="TextBox 21"/>
            <p:cNvSpPr txBox="1"/>
            <p:nvPr/>
          </p:nvSpPr>
          <p:spPr>
            <a:xfrm>
              <a:off x="5334000" y="4418007"/>
              <a:ext cx="3657600" cy="2308191"/>
            </a:xfrm>
            <a:prstGeom prst="rect">
              <a:avLst/>
            </a:prstGeom>
            <a:noFill/>
          </p:spPr>
          <p:txBody>
            <a:bodyPr>
              <a:spAutoFit/>
            </a:bodyPr>
            <a:lstStyle/>
            <a:p>
              <a:pPr marL="341313" indent="-341313">
                <a:buFont typeface="Symbol"/>
                <a:buChar char="¬"/>
                <a:defRPr/>
              </a:pPr>
              <a:r>
                <a:rPr lang="en-US" sz="1600" dirty="0">
                  <a:latin typeface="+mn-lt"/>
                  <a:sym typeface="Symbol"/>
                </a:rPr>
                <a:t>Balance in PS account</a:t>
              </a:r>
            </a:p>
            <a:p>
              <a:pPr marL="341313" indent="-341313">
                <a:buFont typeface="Symbol"/>
                <a:buChar char="¬"/>
                <a:defRPr/>
              </a:pPr>
              <a:r>
                <a:rPr lang="en-US" sz="1600" dirty="0">
                  <a:latin typeface="+mn-lt"/>
                  <a:sym typeface="Symbol"/>
                </a:rPr>
                <a:t>Balance in CS account</a:t>
              </a:r>
            </a:p>
            <a:p>
              <a:pPr marL="341313" lvl="1" indent="-341313">
                <a:buFont typeface="Symbol"/>
                <a:buChar char="¬"/>
                <a:defRPr/>
              </a:pPr>
              <a:r>
                <a:rPr lang="en-US" sz="1600" dirty="0">
                  <a:latin typeface="+mn-lt"/>
                  <a:sym typeface="Symbol"/>
                </a:rPr>
                <a:t>Beginning balance in RE</a:t>
              </a:r>
            </a:p>
            <a:p>
              <a:pPr marL="341313" lvl="2" indent="-341313">
                <a:buFont typeface="Symbol"/>
                <a:buChar char="¬"/>
                <a:defRPr/>
              </a:pPr>
              <a:r>
                <a:rPr lang="en-US" sz="1600" dirty="0">
                  <a:latin typeface="+mn-lt"/>
                  <a:sym typeface="Symbol"/>
                </a:rPr>
                <a:t>Peanut's share of NI</a:t>
              </a:r>
              <a:endParaRPr lang="en-US" sz="1600" b="1" dirty="0">
                <a:solidFill>
                  <a:schemeClr val="tx1">
                    <a:lumMod val="60000"/>
                    <a:lumOff val="40000"/>
                  </a:schemeClr>
                </a:solidFill>
                <a:latin typeface="+mn-lt"/>
                <a:sym typeface="Symbol"/>
              </a:endParaRPr>
            </a:p>
            <a:p>
              <a:pPr marL="341313" lvl="2" indent="-341313">
                <a:buFont typeface="Symbol"/>
                <a:buChar char="¬"/>
                <a:defRPr/>
              </a:pPr>
              <a:r>
                <a:rPr lang="en-US" sz="1600" dirty="0">
                  <a:latin typeface="+mn-lt"/>
                  <a:sym typeface="Symbol"/>
                </a:rPr>
                <a:t>NCI share of NI</a:t>
              </a:r>
              <a:endParaRPr lang="en-US" sz="1600" b="1" dirty="0">
                <a:latin typeface="+mn-lt"/>
                <a:sym typeface="Symbol"/>
              </a:endParaRPr>
            </a:p>
            <a:p>
              <a:pPr marL="341313" lvl="2" indent="-341313">
                <a:buFont typeface="Symbol"/>
                <a:buChar char="¬"/>
                <a:defRPr/>
              </a:pPr>
              <a:r>
                <a:rPr lang="en-US" sz="1600" dirty="0">
                  <a:latin typeface="+mn-lt"/>
                  <a:sym typeface="Symbol"/>
                </a:rPr>
                <a:t>100% of Sub’s preferred dividends</a:t>
              </a:r>
            </a:p>
            <a:p>
              <a:pPr marL="341313" lvl="2" indent="-341313">
                <a:buFont typeface="Symbol"/>
                <a:buChar char="¬"/>
                <a:defRPr/>
              </a:pPr>
              <a:r>
                <a:rPr lang="en-US" sz="1600" dirty="0">
                  <a:latin typeface="+mn-lt"/>
                  <a:sym typeface="Symbol"/>
                </a:rPr>
                <a:t>100% of Common dividends</a:t>
              </a:r>
            </a:p>
            <a:p>
              <a:pPr marL="341313" lvl="2" indent="-341313">
                <a:buFont typeface="Symbol"/>
                <a:buChar char="¬"/>
                <a:defRPr/>
              </a:pPr>
              <a:r>
                <a:rPr lang="en-US" sz="1600" dirty="0">
                  <a:latin typeface="+mn-lt"/>
                  <a:sym typeface="Symbol"/>
                </a:rPr>
                <a:t>Net BV left in investment account</a:t>
              </a:r>
              <a:endParaRPr lang="en-US" sz="1600" b="1" dirty="0">
                <a:latin typeface="+mn-lt"/>
                <a:sym typeface="Symbol"/>
              </a:endParaRPr>
            </a:p>
            <a:p>
              <a:pPr marL="341313" lvl="2" indent="-341313">
                <a:buFont typeface="Symbol"/>
                <a:buChar char="¬"/>
                <a:defRPr/>
              </a:pPr>
              <a:r>
                <a:rPr lang="en-US" sz="1600" dirty="0">
                  <a:latin typeface="+mn-lt"/>
                  <a:sym typeface="Symbol"/>
                </a:rPr>
                <a:t>NCI share of net book value</a:t>
              </a:r>
              <a:endParaRPr lang="en-US" sz="1600" b="1" dirty="0">
                <a:latin typeface="+mn-lt"/>
              </a:endParaRPr>
            </a:p>
          </p:txBody>
        </p:sp>
      </p:grpSp>
      <p:sp>
        <p:nvSpPr>
          <p:cNvPr id="23" name="TextBox 22"/>
          <p:cNvSpPr txBox="1"/>
          <p:nvPr/>
        </p:nvSpPr>
        <p:spPr bwMode="auto">
          <a:xfrm>
            <a:off x="412750" y="1524000"/>
            <a:ext cx="2787650" cy="369888"/>
          </a:xfrm>
          <a:prstGeom prst="rect">
            <a:avLst/>
          </a:prstGeom>
          <a:noFill/>
          <a:ln w="9525">
            <a:noFill/>
            <a:miter lim="800000"/>
            <a:headEnd/>
            <a:tailEnd/>
          </a:ln>
          <a:effectLst/>
        </p:spPr>
        <p:txBody>
          <a:bodyPr wrap="none">
            <a:spAutoFit/>
          </a:bodyPr>
          <a:lstStyle/>
          <a:p>
            <a:pPr>
              <a:defRPr/>
            </a:pPr>
            <a:r>
              <a:rPr lang="en-US" sz="1800" b="1" dirty="0">
                <a:latin typeface="+mn-lt"/>
              </a:rPr>
              <a:t>Book Value Calculations:</a:t>
            </a:r>
          </a:p>
        </p:txBody>
      </p:sp>
      <p:sp>
        <p:nvSpPr>
          <p:cNvPr id="24" name="Rectangle 3"/>
          <p:cNvSpPr txBox="1">
            <a:spLocks noChangeArrowheads="1"/>
          </p:cNvSpPr>
          <p:nvPr/>
        </p:nvSpPr>
        <p:spPr bwMode="auto">
          <a:xfrm>
            <a:off x="457200" y="914400"/>
            <a:ext cx="8534400" cy="609600"/>
          </a:xfrm>
          <a:prstGeom prst="rect">
            <a:avLst/>
          </a:prstGeom>
          <a:solidFill>
            <a:schemeClr val="bg1">
              <a:lumMod val="85000"/>
            </a:schemeClr>
          </a:solidFill>
          <a:ln w="9525">
            <a:noFill/>
            <a:miter lim="800000"/>
            <a:headEnd/>
            <a:tailEnd/>
          </a:ln>
          <a:effectLst/>
        </p:spPr>
        <p:txBody>
          <a:bodyPr/>
          <a:lstStyle/>
          <a:p>
            <a:pPr>
              <a:defRPr/>
            </a:pPr>
            <a:r>
              <a:rPr lang="en-US" sz="1600" dirty="0">
                <a:latin typeface="+mn-lt"/>
              </a:rPr>
              <a:t>An analysis of these book value calculations leads to the following basic elimination entry.  </a:t>
            </a:r>
            <a:r>
              <a:rPr lang="en-US" sz="1600" i="1" dirty="0">
                <a:latin typeface="+mn-lt"/>
              </a:rPr>
              <a:t>Note that the numbers highlighted in blue are the figures that appear in the basic elimination entry.</a:t>
            </a:r>
          </a:p>
        </p:txBody>
      </p:sp>
      <p:sp>
        <p:nvSpPr>
          <p:cNvPr id="27" name="TextBox 26"/>
          <p:cNvSpPr txBox="1"/>
          <p:nvPr/>
        </p:nvSpPr>
        <p:spPr>
          <a:xfrm>
            <a:off x="7543800" y="2068513"/>
            <a:ext cx="320675" cy="369887"/>
          </a:xfrm>
          <a:prstGeom prst="rect">
            <a:avLst/>
          </a:prstGeom>
          <a:noFill/>
        </p:spPr>
        <p:txBody>
          <a:bodyPr wrap="none">
            <a:spAutoFit/>
          </a:bodyPr>
          <a:lstStyle/>
          <a:p>
            <a:pPr algn="ctr">
              <a:defRPr/>
            </a:pPr>
            <a:r>
              <a:rPr lang="en-US" sz="1800" b="1" dirty="0">
                <a:latin typeface="+mn-lt"/>
              </a:rPr>
              <a:t>+</a:t>
            </a:r>
          </a:p>
        </p:txBody>
      </p:sp>
      <p:sp>
        <p:nvSpPr>
          <p:cNvPr id="29" name="Title 18"/>
          <p:cNvSpPr>
            <a:spLocks noGrp="1"/>
          </p:cNvSpPr>
          <p:nvPr>
            <p:ph type="title"/>
          </p:nvPr>
        </p:nvSpPr>
        <p:spPr/>
        <p:txBody>
          <a:bodyPr/>
          <a:lstStyle/>
          <a:p>
            <a:pPr eaLnBrk="1" hangingPunct="1">
              <a:defRPr/>
            </a:pPr>
            <a:r>
              <a:rPr lang="en-US" dirty="0" smtClean="0">
                <a:solidFill>
                  <a:schemeClr val="tx2">
                    <a:lumMod val="50000"/>
                  </a:schemeClr>
                </a:solidFill>
              </a:rPr>
              <a:t>Example 1: Preferred Stock Owned by the NCI</a:t>
            </a:r>
            <a:endParaRPr lang="en-US" dirty="0">
              <a:solidFill>
                <a:schemeClr val="tx2">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5"/>
          <p:cNvSpPr>
            <a:spLocks noGrp="1" noChangeArrowheads="1"/>
          </p:cNvSpPr>
          <p:nvPr>
            <p:ph type="sldNum" sz="quarter" idx="10"/>
          </p:nvPr>
        </p:nvSpPr>
        <p:spPr>
          <a:noFill/>
        </p:spPr>
        <p:txBody>
          <a:bodyPr/>
          <a:lstStyle/>
          <a:p>
            <a:r>
              <a:rPr lang="en-US" altLang="zh-CN" smtClean="0">
                <a:ea typeface="宋体" pitchFamily="2" charset="-122"/>
              </a:rPr>
              <a:t>9-</a:t>
            </a:r>
            <a:fld id="{1767D519-0C38-4E52-88CC-86AD3374C69F}" type="slidenum">
              <a:rPr lang="en-US" altLang="zh-CN" smtClean="0">
                <a:ea typeface="宋体" pitchFamily="2" charset="-122"/>
              </a:rPr>
              <a:pPr/>
              <a:t>12</a:t>
            </a:fld>
            <a:endParaRPr lang="en-US" altLang="zh-CN" smtClean="0">
              <a:ea typeface="宋体" pitchFamily="2" charset="-122"/>
            </a:endParaRPr>
          </a:p>
        </p:txBody>
      </p:sp>
      <p:sp>
        <p:nvSpPr>
          <p:cNvPr id="41986" name="Rectangle 3"/>
          <p:cNvSpPr>
            <a:spLocks noGrp="1" noChangeArrowheads="1"/>
          </p:cNvSpPr>
          <p:nvPr>
            <p:ph idx="1"/>
          </p:nvPr>
        </p:nvSpPr>
        <p:spPr>
          <a:xfrm>
            <a:off x="533400" y="1079500"/>
            <a:ext cx="8534400" cy="1816100"/>
          </a:xfrm>
        </p:spPr>
        <p:txBody>
          <a:bodyPr/>
          <a:lstStyle/>
          <a:p>
            <a:pPr eaLnBrk="1" hangingPunct="1">
              <a:buFontTx/>
              <a:buNone/>
            </a:pPr>
            <a:r>
              <a:rPr lang="en-US" smtClean="0"/>
              <a:t> </a:t>
            </a:r>
          </a:p>
        </p:txBody>
      </p:sp>
      <p:sp>
        <p:nvSpPr>
          <p:cNvPr id="8" name="Rectangle 3"/>
          <p:cNvSpPr txBox="1">
            <a:spLocks noChangeArrowheads="1"/>
          </p:cNvSpPr>
          <p:nvPr/>
        </p:nvSpPr>
        <p:spPr bwMode="auto">
          <a:xfrm>
            <a:off x="457200" y="990600"/>
            <a:ext cx="8534400" cy="609600"/>
          </a:xfrm>
          <a:prstGeom prst="rect">
            <a:avLst/>
          </a:prstGeom>
          <a:solidFill>
            <a:schemeClr val="bg1">
              <a:lumMod val="85000"/>
            </a:schemeClr>
          </a:solidFill>
          <a:ln w="9525">
            <a:noFill/>
            <a:miter lim="800000"/>
            <a:headEnd/>
            <a:tailEnd/>
          </a:ln>
          <a:effectLst/>
        </p:spPr>
        <p:txBody>
          <a:bodyPr/>
          <a:lstStyle/>
          <a:p>
            <a:pPr>
              <a:defRPr/>
            </a:pPr>
            <a:r>
              <a:rPr lang="en-US" sz="1600" dirty="0">
                <a:latin typeface="+mn-lt"/>
              </a:rPr>
              <a:t>In addition to closing out Snoopy’ equity accounts, this elimination entry also eliminates Peanut's Investment in Snoopy and Income from Snoopy accounts:</a:t>
            </a:r>
            <a:endParaRPr lang="en-US" sz="1600" i="1" dirty="0">
              <a:latin typeface="+mn-lt"/>
            </a:endParaRPr>
          </a:p>
        </p:txBody>
      </p:sp>
      <p:grpSp>
        <p:nvGrpSpPr>
          <p:cNvPr id="69" name="Group 68"/>
          <p:cNvGrpSpPr>
            <a:grpSpLocks/>
          </p:cNvGrpSpPr>
          <p:nvPr/>
        </p:nvGrpSpPr>
        <p:grpSpPr bwMode="auto">
          <a:xfrm>
            <a:off x="561975" y="1676400"/>
            <a:ext cx="7972425" cy="3219450"/>
            <a:chOff x="333505" y="1676400"/>
            <a:chExt cx="7972295" cy="3219510"/>
          </a:xfrm>
        </p:grpSpPr>
        <p:sp>
          <p:nvSpPr>
            <p:cNvPr id="32" name="TextBox 31"/>
            <p:cNvSpPr txBox="1"/>
            <p:nvPr/>
          </p:nvSpPr>
          <p:spPr>
            <a:xfrm>
              <a:off x="838322" y="1676400"/>
              <a:ext cx="3505143" cy="400057"/>
            </a:xfrm>
            <a:prstGeom prst="rect">
              <a:avLst/>
            </a:prstGeom>
            <a:noFill/>
          </p:spPr>
          <p:txBody>
            <a:bodyPr>
              <a:spAutoFit/>
            </a:bodyPr>
            <a:lstStyle/>
            <a:p>
              <a:pPr algn="ctr">
                <a:defRPr/>
              </a:pPr>
              <a:r>
                <a:rPr lang="en-US" sz="2000" b="1" dirty="0">
                  <a:solidFill>
                    <a:srgbClr val="000408"/>
                  </a:solidFill>
                  <a:latin typeface="+mn-lt"/>
                </a:rPr>
                <a:t>Investment in Snoopy</a:t>
              </a:r>
            </a:p>
          </p:txBody>
        </p:sp>
        <p:cxnSp>
          <p:nvCxnSpPr>
            <p:cNvPr id="41995" name="Straight Connector 32"/>
            <p:cNvCxnSpPr>
              <a:cxnSpLocks noChangeShapeType="1"/>
            </p:cNvCxnSpPr>
            <p:nvPr/>
          </p:nvCxnSpPr>
          <p:spPr bwMode="auto">
            <a:xfrm rot="5400000">
              <a:off x="1153700" y="3505201"/>
              <a:ext cx="2743202" cy="0"/>
            </a:xfrm>
            <a:prstGeom prst="line">
              <a:avLst/>
            </a:prstGeom>
            <a:noFill/>
            <a:ln w="25400" algn="ctr">
              <a:solidFill>
                <a:schemeClr val="tx1"/>
              </a:solidFill>
              <a:round/>
              <a:headEnd/>
              <a:tailEnd/>
            </a:ln>
          </p:spPr>
        </p:cxnSp>
        <p:cxnSp>
          <p:nvCxnSpPr>
            <p:cNvPr id="41996" name="Straight Connector 33"/>
            <p:cNvCxnSpPr>
              <a:cxnSpLocks noChangeShapeType="1"/>
            </p:cNvCxnSpPr>
            <p:nvPr/>
          </p:nvCxnSpPr>
          <p:spPr bwMode="auto">
            <a:xfrm>
              <a:off x="1005840" y="2138065"/>
              <a:ext cx="3108960" cy="0"/>
            </a:xfrm>
            <a:prstGeom prst="line">
              <a:avLst/>
            </a:prstGeom>
            <a:noFill/>
            <a:ln w="25400" algn="ctr">
              <a:solidFill>
                <a:schemeClr val="tx1"/>
              </a:solidFill>
              <a:round/>
              <a:headEnd/>
              <a:tailEnd/>
            </a:ln>
          </p:spPr>
        </p:cxnSp>
        <p:sp>
          <p:nvSpPr>
            <p:cNvPr id="35" name="TextBox 34"/>
            <p:cNvSpPr txBox="1"/>
            <p:nvPr/>
          </p:nvSpPr>
          <p:spPr>
            <a:xfrm>
              <a:off x="4572061" y="1676400"/>
              <a:ext cx="3581342" cy="400057"/>
            </a:xfrm>
            <a:prstGeom prst="rect">
              <a:avLst/>
            </a:prstGeom>
            <a:noFill/>
          </p:spPr>
          <p:txBody>
            <a:bodyPr>
              <a:spAutoFit/>
            </a:bodyPr>
            <a:lstStyle/>
            <a:p>
              <a:pPr algn="ctr">
                <a:defRPr/>
              </a:pPr>
              <a:r>
                <a:rPr lang="en-US" sz="2000" b="1" dirty="0">
                  <a:solidFill>
                    <a:srgbClr val="000408"/>
                  </a:solidFill>
                  <a:latin typeface="+mn-lt"/>
                </a:rPr>
                <a:t>Income from Snoopy</a:t>
              </a:r>
            </a:p>
          </p:txBody>
        </p:sp>
        <p:cxnSp>
          <p:nvCxnSpPr>
            <p:cNvPr id="41998" name="Straight Connector 35"/>
            <p:cNvCxnSpPr>
              <a:cxnSpLocks noChangeShapeType="1"/>
            </p:cNvCxnSpPr>
            <p:nvPr/>
          </p:nvCxnSpPr>
          <p:spPr bwMode="auto">
            <a:xfrm rot="16200000" flipH="1">
              <a:off x="4996820" y="3505201"/>
              <a:ext cx="2743200" cy="0"/>
            </a:xfrm>
            <a:prstGeom prst="line">
              <a:avLst/>
            </a:prstGeom>
            <a:noFill/>
            <a:ln w="25400" algn="ctr">
              <a:solidFill>
                <a:schemeClr val="tx1"/>
              </a:solidFill>
              <a:round/>
              <a:headEnd/>
              <a:tailEnd/>
            </a:ln>
          </p:spPr>
        </p:cxnSp>
        <p:cxnSp>
          <p:nvCxnSpPr>
            <p:cNvPr id="41999" name="Straight Connector 36"/>
            <p:cNvCxnSpPr>
              <a:cxnSpLocks noChangeShapeType="1"/>
            </p:cNvCxnSpPr>
            <p:nvPr/>
          </p:nvCxnSpPr>
          <p:spPr bwMode="auto">
            <a:xfrm>
              <a:off x="4805512" y="2142530"/>
              <a:ext cx="3108960" cy="0"/>
            </a:xfrm>
            <a:prstGeom prst="line">
              <a:avLst/>
            </a:prstGeom>
            <a:noFill/>
            <a:ln w="25400" algn="ctr">
              <a:solidFill>
                <a:schemeClr val="tx1"/>
              </a:solidFill>
              <a:round/>
              <a:headEnd/>
              <a:tailEnd/>
            </a:ln>
          </p:spPr>
        </p:cxnSp>
        <p:cxnSp>
          <p:nvCxnSpPr>
            <p:cNvPr id="42000" name="Straight Connector 37"/>
            <p:cNvCxnSpPr>
              <a:cxnSpLocks noChangeShapeType="1"/>
            </p:cNvCxnSpPr>
            <p:nvPr/>
          </p:nvCxnSpPr>
          <p:spPr bwMode="auto">
            <a:xfrm>
              <a:off x="4792509" y="3581400"/>
              <a:ext cx="3108960" cy="0"/>
            </a:xfrm>
            <a:prstGeom prst="line">
              <a:avLst/>
            </a:prstGeom>
            <a:noFill/>
            <a:ln w="25400" algn="ctr">
              <a:solidFill>
                <a:schemeClr val="tx1"/>
              </a:solidFill>
              <a:round/>
              <a:headEnd/>
              <a:tailEnd/>
            </a:ln>
          </p:spPr>
        </p:cxnSp>
        <p:sp>
          <p:nvSpPr>
            <p:cNvPr id="39" name="Text Box 14"/>
            <p:cNvSpPr txBox="1">
              <a:spLocks noChangeArrowheads="1"/>
            </p:cNvSpPr>
            <p:nvPr/>
          </p:nvSpPr>
          <p:spPr bwMode="auto">
            <a:xfrm>
              <a:off x="409704" y="2214573"/>
              <a:ext cx="2104991" cy="400057"/>
            </a:xfrm>
            <a:prstGeom prst="rect">
              <a:avLst/>
            </a:prstGeom>
            <a:noFill/>
            <a:ln w="12700">
              <a:noFill/>
              <a:miter lim="800000"/>
              <a:headEnd type="none" w="sm" len="sm"/>
              <a:tailEnd type="none" w="sm" len="sm"/>
            </a:ln>
            <a:effectLst/>
          </p:spPr>
          <p:txBody>
            <a:bodyPr>
              <a:spAutoFit/>
            </a:bodyPr>
            <a:lstStyle/>
            <a:p>
              <a:pPr algn="r">
                <a:defRPr/>
              </a:pPr>
              <a:r>
                <a:rPr lang="en-US" sz="2000" dirty="0">
                  <a:latin typeface="+mn-lt"/>
                </a:rPr>
                <a:t>Acq.   300,000</a:t>
              </a:r>
            </a:p>
          </p:txBody>
        </p:sp>
        <p:sp>
          <p:nvSpPr>
            <p:cNvPr id="40" name="Text Box 14"/>
            <p:cNvSpPr txBox="1">
              <a:spLocks noChangeArrowheads="1"/>
            </p:cNvSpPr>
            <p:nvPr/>
          </p:nvSpPr>
          <p:spPr bwMode="auto">
            <a:xfrm>
              <a:off x="333505" y="2500328"/>
              <a:ext cx="2181189" cy="400057"/>
            </a:xfrm>
            <a:prstGeom prst="rect">
              <a:avLst/>
            </a:prstGeom>
            <a:noFill/>
            <a:ln w="12700">
              <a:noFill/>
              <a:miter lim="800000"/>
              <a:headEnd type="none" w="sm" len="sm"/>
              <a:tailEnd type="none" w="sm" len="sm"/>
            </a:ln>
            <a:effectLst/>
          </p:spPr>
          <p:txBody>
            <a:bodyPr>
              <a:spAutoFit/>
            </a:bodyPr>
            <a:lstStyle/>
            <a:p>
              <a:pPr algn="r">
                <a:defRPr/>
              </a:pPr>
              <a:r>
                <a:rPr lang="en-US" sz="2000" dirty="0">
                  <a:latin typeface="+mn-lt"/>
                </a:rPr>
                <a:t>75% NI      39,000</a:t>
              </a:r>
            </a:p>
          </p:txBody>
        </p:sp>
        <p:sp>
          <p:nvSpPr>
            <p:cNvPr id="41" name="Line 9"/>
            <p:cNvSpPr>
              <a:spLocks noChangeShapeType="1"/>
            </p:cNvSpPr>
            <p:nvPr/>
          </p:nvSpPr>
          <p:spPr bwMode="auto">
            <a:xfrm flipV="1">
              <a:off x="1066918" y="3600486"/>
              <a:ext cx="3108274" cy="0"/>
            </a:xfrm>
            <a:prstGeom prst="line">
              <a:avLst/>
            </a:prstGeom>
            <a:noFill/>
            <a:ln w="28575">
              <a:solidFill>
                <a:schemeClr val="tx1"/>
              </a:solidFill>
              <a:round/>
              <a:headEnd type="none" w="sm" len="sm"/>
              <a:tailEnd type="none" w="sm" len="sm"/>
            </a:ln>
            <a:effectLst/>
          </p:spPr>
          <p:txBody>
            <a:bodyPr/>
            <a:lstStyle/>
            <a:p>
              <a:pPr algn="ctr">
                <a:defRPr/>
              </a:pPr>
              <a:endParaRPr lang="en-US" sz="2400" dirty="0">
                <a:latin typeface="+mn-lt"/>
              </a:endParaRPr>
            </a:p>
          </p:txBody>
        </p:sp>
        <p:sp>
          <p:nvSpPr>
            <p:cNvPr id="42" name="Text Box 14"/>
            <p:cNvSpPr txBox="1">
              <a:spLocks noChangeArrowheads="1"/>
            </p:cNvSpPr>
            <p:nvPr/>
          </p:nvSpPr>
          <p:spPr bwMode="auto">
            <a:xfrm>
              <a:off x="2590893" y="2824184"/>
              <a:ext cx="3657540" cy="400057"/>
            </a:xfrm>
            <a:prstGeom prst="rect">
              <a:avLst/>
            </a:prstGeom>
            <a:noFill/>
            <a:ln w="12700">
              <a:noFill/>
              <a:miter lim="800000"/>
              <a:headEnd type="none" w="sm" len="sm"/>
              <a:tailEnd type="none" w="sm" len="sm"/>
            </a:ln>
            <a:effectLst/>
          </p:spPr>
          <p:txBody>
            <a:bodyPr>
              <a:spAutoFit/>
            </a:bodyPr>
            <a:lstStyle/>
            <a:p>
              <a:pPr>
                <a:tabLst>
                  <a:tab pos="1027113" algn="l"/>
                </a:tabLst>
                <a:defRPr/>
              </a:pPr>
              <a:r>
                <a:rPr lang="en-US" sz="2000" dirty="0">
                  <a:latin typeface="+mn-lt"/>
                </a:rPr>
                <a:t>15,000	     75% of</a:t>
              </a:r>
            </a:p>
          </p:txBody>
        </p:sp>
        <p:sp>
          <p:nvSpPr>
            <p:cNvPr id="44" name="Text Box 14"/>
            <p:cNvSpPr txBox="1">
              <a:spLocks noChangeArrowheads="1"/>
            </p:cNvSpPr>
            <p:nvPr/>
          </p:nvSpPr>
          <p:spPr bwMode="auto">
            <a:xfrm>
              <a:off x="943095" y="3657637"/>
              <a:ext cx="1571599" cy="400057"/>
            </a:xfrm>
            <a:prstGeom prst="rect">
              <a:avLst/>
            </a:prstGeom>
            <a:noFill/>
            <a:ln w="12700">
              <a:noFill/>
              <a:miter lim="800000"/>
              <a:headEnd type="none" w="sm" len="sm"/>
              <a:tailEnd type="none" w="sm" len="sm"/>
            </a:ln>
            <a:effectLst/>
          </p:spPr>
          <p:txBody>
            <a:bodyPr>
              <a:spAutoFit/>
            </a:bodyPr>
            <a:lstStyle/>
            <a:p>
              <a:pPr algn="r">
                <a:defRPr/>
              </a:pPr>
              <a:r>
                <a:rPr lang="en-US" sz="2000" dirty="0">
                  <a:latin typeface="+mn-lt"/>
                </a:rPr>
                <a:t>EB   324,000</a:t>
              </a:r>
            </a:p>
          </p:txBody>
        </p:sp>
        <p:sp>
          <p:nvSpPr>
            <p:cNvPr id="45" name="Text Box 14"/>
            <p:cNvSpPr txBox="1">
              <a:spLocks noChangeArrowheads="1"/>
            </p:cNvSpPr>
            <p:nvPr/>
          </p:nvSpPr>
          <p:spPr bwMode="auto">
            <a:xfrm>
              <a:off x="6429406" y="2500328"/>
              <a:ext cx="1876394" cy="400057"/>
            </a:xfrm>
            <a:prstGeom prst="rect">
              <a:avLst/>
            </a:prstGeom>
            <a:noFill/>
            <a:ln w="12700">
              <a:noFill/>
              <a:miter lim="800000"/>
              <a:headEnd type="none" w="sm" len="sm"/>
              <a:tailEnd type="none" w="sm" len="sm"/>
            </a:ln>
            <a:effectLst/>
          </p:spPr>
          <p:txBody>
            <a:bodyPr>
              <a:spAutoFit/>
            </a:bodyPr>
            <a:lstStyle/>
            <a:p>
              <a:pPr>
                <a:defRPr/>
              </a:pPr>
              <a:r>
                <a:rPr lang="en-US" sz="2000" dirty="0">
                  <a:latin typeface="+mn-lt"/>
                </a:rPr>
                <a:t>39,000  75% NI</a:t>
              </a:r>
            </a:p>
          </p:txBody>
        </p:sp>
        <p:sp>
          <p:nvSpPr>
            <p:cNvPr id="46" name="Text Box 14"/>
            <p:cNvSpPr txBox="1">
              <a:spLocks noChangeArrowheads="1"/>
            </p:cNvSpPr>
            <p:nvPr/>
          </p:nvSpPr>
          <p:spPr bwMode="auto">
            <a:xfrm>
              <a:off x="6477030" y="3657637"/>
              <a:ext cx="1752571" cy="400057"/>
            </a:xfrm>
            <a:prstGeom prst="rect">
              <a:avLst/>
            </a:prstGeom>
            <a:noFill/>
            <a:ln w="12700">
              <a:noFill/>
              <a:miter lim="800000"/>
              <a:headEnd type="none" w="sm" len="sm"/>
              <a:tailEnd type="none" w="sm" len="sm"/>
            </a:ln>
            <a:effectLst/>
          </p:spPr>
          <p:txBody>
            <a:bodyPr>
              <a:spAutoFit/>
            </a:bodyPr>
            <a:lstStyle/>
            <a:p>
              <a:pPr>
                <a:defRPr/>
              </a:pPr>
              <a:r>
                <a:rPr lang="en-US" sz="2000" dirty="0">
                  <a:latin typeface="+mn-lt"/>
                </a:rPr>
                <a:t>39,000  EB</a:t>
              </a:r>
            </a:p>
          </p:txBody>
        </p:sp>
        <p:sp>
          <p:nvSpPr>
            <p:cNvPr id="47" name="Text Box 14"/>
            <p:cNvSpPr txBox="1">
              <a:spLocks noChangeArrowheads="1"/>
            </p:cNvSpPr>
            <p:nvPr/>
          </p:nvSpPr>
          <p:spPr bwMode="auto">
            <a:xfrm>
              <a:off x="3352881" y="3105177"/>
              <a:ext cx="2438360" cy="400057"/>
            </a:xfrm>
            <a:prstGeom prst="rect">
              <a:avLst/>
            </a:prstGeom>
            <a:noFill/>
            <a:ln w="12700">
              <a:noFill/>
              <a:miter lim="800000"/>
              <a:headEnd type="none" w="sm" len="sm"/>
              <a:tailEnd type="none" w="sm" len="sm"/>
            </a:ln>
            <a:effectLst/>
          </p:spPr>
          <p:txBody>
            <a:bodyPr>
              <a:spAutoFit/>
            </a:bodyPr>
            <a:lstStyle/>
            <a:p>
              <a:pPr>
                <a:tabLst>
                  <a:tab pos="1027113" algn="l"/>
                </a:tabLst>
                <a:defRPr/>
              </a:pPr>
              <a:r>
                <a:rPr lang="en-US" sz="2000" dirty="0">
                  <a:latin typeface="+mn-lt"/>
                </a:rPr>
                <a:t>Common Dividends</a:t>
              </a:r>
            </a:p>
          </p:txBody>
        </p:sp>
        <p:cxnSp>
          <p:nvCxnSpPr>
            <p:cNvPr id="42009" name="Straight Connector 63"/>
            <p:cNvCxnSpPr>
              <a:cxnSpLocks noChangeShapeType="1"/>
            </p:cNvCxnSpPr>
            <p:nvPr/>
          </p:nvCxnSpPr>
          <p:spPr bwMode="auto">
            <a:xfrm>
              <a:off x="4792509" y="4495800"/>
              <a:ext cx="3108960" cy="0"/>
            </a:xfrm>
            <a:prstGeom prst="line">
              <a:avLst/>
            </a:prstGeom>
            <a:noFill/>
            <a:ln w="25400" algn="ctr">
              <a:solidFill>
                <a:schemeClr val="tx1"/>
              </a:solidFill>
              <a:round/>
              <a:headEnd/>
              <a:tailEnd/>
            </a:ln>
          </p:spPr>
        </p:cxnSp>
        <p:sp>
          <p:nvSpPr>
            <p:cNvPr id="65" name="Line 9"/>
            <p:cNvSpPr>
              <a:spLocks noChangeShapeType="1"/>
            </p:cNvSpPr>
            <p:nvPr/>
          </p:nvSpPr>
          <p:spPr bwMode="auto">
            <a:xfrm flipV="1">
              <a:off x="1066918" y="4495853"/>
              <a:ext cx="3108274" cy="0"/>
            </a:xfrm>
            <a:prstGeom prst="line">
              <a:avLst/>
            </a:prstGeom>
            <a:noFill/>
            <a:ln w="28575">
              <a:solidFill>
                <a:schemeClr val="tx1"/>
              </a:solidFill>
              <a:round/>
              <a:headEnd type="none" w="sm" len="sm"/>
              <a:tailEnd type="none" w="sm" len="sm"/>
            </a:ln>
            <a:effectLst/>
          </p:spPr>
          <p:txBody>
            <a:bodyPr/>
            <a:lstStyle/>
            <a:p>
              <a:pPr algn="ctr">
                <a:defRPr/>
              </a:pPr>
              <a:endParaRPr lang="en-US" sz="2400" dirty="0">
                <a:latin typeface="+mn-lt"/>
              </a:endParaRPr>
            </a:p>
          </p:txBody>
        </p:sp>
        <p:sp>
          <p:nvSpPr>
            <p:cNvPr id="66" name="Text Box 14"/>
            <p:cNvSpPr txBox="1">
              <a:spLocks noChangeArrowheads="1"/>
            </p:cNvSpPr>
            <p:nvPr/>
          </p:nvSpPr>
          <p:spPr bwMode="auto">
            <a:xfrm>
              <a:off x="2590893" y="4038644"/>
              <a:ext cx="3733739" cy="400057"/>
            </a:xfrm>
            <a:prstGeom prst="rect">
              <a:avLst/>
            </a:prstGeom>
            <a:solidFill>
              <a:srgbClr val="8DB4E3"/>
            </a:solidFill>
            <a:ln w="12700">
              <a:noFill/>
              <a:miter lim="800000"/>
              <a:headEnd type="none" w="sm" len="sm"/>
              <a:tailEnd type="none" w="sm" len="sm"/>
            </a:ln>
            <a:effectLst/>
          </p:spPr>
          <p:txBody>
            <a:bodyPr>
              <a:spAutoFit/>
            </a:bodyPr>
            <a:lstStyle/>
            <a:p>
              <a:pPr>
                <a:tabLst>
                  <a:tab pos="1027113" algn="l"/>
                </a:tabLst>
                <a:defRPr/>
              </a:pPr>
              <a:r>
                <a:rPr lang="en-US" sz="2000" dirty="0">
                  <a:solidFill>
                    <a:srgbClr val="000408"/>
                  </a:solidFill>
                  <a:latin typeface="+mn-lt"/>
                </a:rPr>
                <a:t> 324,000	         Basic            39,000</a:t>
              </a:r>
            </a:p>
          </p:txBody>
        </p:sp>
        <p:sp>
          <p:nvSpPr>
            <p:cNvPr id="67" name="Text Box 14"/>
            <p:cNvSpPr txBox="1">
              <a:spLocks noChangeArrowheads="1"/>
            </p:cNvSpPr>
            <p:nvPr/>
          </p:nvSpPr>
          <p:spPr bwMode="auto">
            <a:xfrm>
              <a:off x="943095" y="4495853"/>
              <a:ext cx="1571599" cy="400057"/>
            </a:xfrm>
            <a:prstGeom prst="rect">
              <a:avLst/>
            </a:prstGeom>
            <a:noFill/>
            <a:ln w="12700">
              <a:noFill/>
              <a:miter lim="800000"/>
              <a:headEnd type="none" w="sm" len="sm"/>
              <a:tailEnd type="none" w="sm" len="sm"/>
            </a:ln>
            <a:effectLst/>
          </p:spPr>
          <p:txBody>
            <a:bodyPr>
              <a:spAutoFit/>
            </a:bodyPr>
            <a:lstStyle/>
            <a:p>
              <a:pPr algn="r">
                <a:defRPr/>
              </a:pPr>
              <a:r>
                <a:rPr lang="en-US" sz="2000" dirty="0">
                  <a:latin typeface="+mn-lt"/>
                </a:rPr>
                <a:t>0</a:t>
              </a:r>
            </a:p>
          </p:txBody>
        </p:sp>
        <p:sp>
          <p:nvSpPr>
            <p:cNvPr id="68" name="Text Box 14"/>
            <p:cNvSpPr txBox="1">
              <a:spLocks noChangeArrowheads="1"/>
            </p:cNvSpPr>
            <p:nvPr/>
          </p:nvSpPr>
          <p:spPr bwMode="auto">
            <a:xfrm>
              <a:off x="5867440" y="4495853"/>
              <a:ext cx="1571599" cy="400057"/>
            </a:xfrm>
            <a:prstGeom prst="rect">
              <a:avLst/>
            </a:prstGeom>
            <a:noFill/>
            <a:ln w="12700">
              <a:noFill/>
              <a:miter lim="800000"/>
              <a:headEnd type="none" w="sm" len="sm"/>
              <a:tailEnd type="none" w="sm" len="sm"/>
            </a:ln>
            <a:effectLst/>
          </p:spPr>
          <p:txBody>
            <a:bodyPr>
              <a:spAutoFit/>
            </a:bodyPr>
            <a:lstStyle/>
            <a:p>
              <a:pPr algn="r">
                <a:defRPr/>
              </a:pPr>
              <a:r>
                <a:rPr lang="en-US" sz="2000" dirty="0">
                  <a:latin typeface="+mn-lt"/>
                </a:rPr>
                <a:t>0</a:t>
              </a:r>
            </a:p>
          </p:txBody>
        </p:sp>
      </p:grpSp>
      <p:sp>
        <p:nvSpPr>
          <p:cNvPr id="70" name="Rectangle 3"/>
          <p:cNvSpPr txBox="1">
            <a:spLocks noChangeArrowheads="1"/>
          </p:cNvSpPr>
          <p:nvPr/>
        </p:nvSpPr>
        <p:spPr bwMode="auto">
          <a:xfrm>
            <a:off x="457200" y="5029200"/>
            <a:ext cx="8534400" cy="381000"/>
          </a:xfrm>
          <a:prstGeom prst="rect">
            <a:avLst/>
          </a:prstGeom>
          <a:solidFill>
            <a:schemeClr val="bg1">
              <a:lumMod val="85000"/>
            </a:schemeClr>
          </a:solidFill>
          <a:ln w="9525">
            <a:noFill/>
            <a:miter lim="800000"/>
            <a:headEnd/>
            <a:tailEnd/>
          </a:ln>
          <a:effectLst/>
        </p:spPr>
        <p:txBody>
          <a:bodyPr/>
          <a:lstStyle/>
          <a:p>
            <a:pPr>
              <a:defRPr/>
            </a:pPr>
            <a:r>
              <a:rPr lang="en-US" sz="1600" dirty="0">
                <a:latin typeface="+mn-lt"/>
              </a:rPr>
              <a:t>The only other elimination entry is the optional accumulated depreciation elimination entry:</a:t>
            </a:r>
            <a:endParaRPr lang="en-US" sz="1600" i="1" dirty="0">
              <a:latin typeface="+mn-lt"/>
            </a:endParaRPr>
          </a:p>
        </p:txBody>
      </p:sp>
      <p:grpSp>
        <p:nvGrpSpPr>
          <p:cNvPr id="73" name="Group 72"/>
          <p:cNvGrpSpPr>
            <a:grpSpLocks/>
          </p:cNvGrpSpPr>
          <p:nvPr/>
        </p:nvGrpSpPr>
        <p:grpSpPr bwMode="auto">
          <a:xfrm>
            <a:off x="685800" y="5456238"/>
            <a:ext cx="7696200" cy="1020762"/>
            <a:chOff x="685800" y="4999672"/>
            <a:chExt cx="7696200" cy="1020128"/>
          </a:xfrm>
        </p:grpSpPr>
        <p:sp>
          <p:nvSpPr>
            <p:cNvPr id="74" name="Rectangle 73"/>
            <p:cNvSpPr/>
            <p:nvPr/>
          </p:nvSpPr>
          <p:spPr bwMode="auto">
            <a:xfrm>
              <a:off x="762000" y="5334426"/>
              <a:ext cx="7467600" cy="685374"/>
            </a:xfrm>
            <a:prstGeom prst="rect">
              <a:avLst/>
            </a:prstGeom>
            <a:solidFill>
              <a:srgbClr val="E0EBF8"/>
            </a:solidFill>
            <a:ln w="9525" cap="flat" cmpd="sng" algn="ctr">
              <a:solidFill>
                <a:srgbClr val="000408"/>
              </a:solidFill>
              <a:prstDash val="solid"/>
              <a:round/>
              <a:headEnd type="none" w="med" len="med"/>
              <a:tailEnd type="none" w="med" len="med"/>
            </a:ln>
            <a:effectLst/>
          </p:spPr>
          <p:txBody>
            <a:bodyPr/>
            <a:lstStyle/>
            <a:p>
              <a:pPr>
                <a:defRPr/>
              </a:pPr>
              <a:endParaRPr lang="en-US" dirty="0">
                <a:latin typeface="+mn-lt"/>
              </a:endParaRPr>
            </a:p>
          </p:txBody>
        </p:sp>
        <p:sp>
          <p:nvSpPr>
            <p:cNvPr id="75" name="TextBox 74"/>
            <p:cNvSpPr txBox="1"/>
            <p:nvPr/>
          </p:nvSpPr>
          <p:spPr bwMode="auto">
            <a:xfrm>
              <a:off x="685800" y="4999672"/>
              <a:ext cx="7696200" cy="985225"/>
            </a:xfrm>
            <a:prstGeom prst="rect">
              <a:avLst/>
            </a:prstGeom>
            <a:noFill/>
            <a:ln w="9525">
              <a:noFill/>
              <a:miter lim="800000"/>
              <a:headEnd/>
              <a:tailEnd/>
            </a:ln>
            <a:effectLst/>
          </p:spPr>
          <p:txBody>
            <a:bodyPr>
              <a:spAutoFit/>
            </a:bodyPr>
            <a:lstStyle/>
            <a:p>
              <a:pPr>
                <a:tabLst>
                  <a:tab pos="344488" algn="l"/>
                  <a:tab pos="569913" algn="l"/>
                  <a:tab pos="5943600" algn="r"/>
                  <a:tab pos="7315200" algn="r"/>
                </a:tabLst>
                <a:defRPr/>
              </a:pPr>
              <a:r>
                <a:rPr lang="en-US" sz="1600" b="1" dirty="0">
                  <a:solidFill>
                    <a:srgbClr val="000408"/>
                  </a:solidFill>
                  <a:latin typeface="+mn-lt"/>
                </a:rPr>
                <a:t>Optional accumulated depreciation elimination entry:</a:t>
              </a:r>
            </a:p>
            <a:p>
              <a:pPr>
                <a:tabLst>
                  <a:tab pos="344488" algn="l"/>
                  <a:tab pos="569913" algn="l"/>
                  <a:tab pos="5943600" algn="r"/>
                  <a:tab pos="7315200" algn="r"/>
                </a:tabLst>
                <a:defRPr/>
              </a:pPr>
              <a:endParaRPr lang="en-US" sz="1000" b="1" dirty="0">
                <a:solidFill>
                  <a:srgbClr val="000408"/>
                </a:solidFill>
                <a:latin typeface="+mn-lt"/>
              </a:endParaRPr>
            </a:p>
            <a:p>
              <a:pPr>
                <a:spcBef>
                  <a:spcPts val="0"/>
                </a:spcBef>
                <a:tabLst>
                  <a:tab pos="112713" algn="l"/>
                  <a:tab pos="344488" algn="l"/>
                  <a:tab pos="5943600" algn="r"/>
                  <a:tab pos="7315200" algn="r"/>
                </a:tabLst>
                <a:defRPr/>
              </a:pPr>
              <a:r>
                <a:rPr lang="en-US" sz="1600" i="1" dirty="0">
                  <a:solidFill>
                    <a:srgbClr val="000408"/>
                  </a:solidFill>
                  <a:latin typeface="+mn-lt"/>
                </a:rPr>
                <a:t>	</a:t>
              </a:r>
              <a:r>
                <a:rPr lang="en-US" sz="1600" dirty="0">
                  <a:solidFill>
                    <a:srgbClr val="000408"/>
                  </a:solidFill>
                  <a:latin typeface="+mn-lt"/>
                </a:rPr>
                <a:t>Accumulated Depreciation	200,000</a:t>
              </a:r>
            </a:p>
            <a:p>
              <a:pPr>
                <a:spcBef>
                  <a:spcPts val="0"/>
                </a:spcBef>
                <a:tabLst>
                  <a:tab pos="112713" algn="l"/>
                  <a:tab pos="344488" algn="l"/>
                  <a:tab pos="5943600" algn="r"/>
                  <a:tab pos="7315200" algn="r"/>
                </a:tabLst>
                <a:defRPr/>
              </a:pPr>
              <a:r>
                <a:rPr lang="en-US" sz="1600" dirty="0">
                  <a:solidFill>
                    <a:srgbClr val="000408"/>
                  </a:solidFill>
                  <a:latin typeface="+mn-lt"/>
                </a:rPr>
                <a:t>		Building and Equipment		200,000</a:t>
              </a:r>
            </a:p>
          </p:txBody>
        </p:sp>
      </p:grpSp>
      <p:sp>
        <p:nvSpPr>
          <p:cNvPr id="43" name="Title 18"/>
          <p:cNvSpPr>
            <a:spLocks noGrp="1"/>
          </p:cNvSpPr>
          <p:nvPr>
            <p:ph type="title"/>
          </p:nvPr>
        </p:nvSpPr>
        <p:spPr/>
        <p:txBody>
          <a:bodyPr/>
          <a:lstStyle/>
          <a:p>
            <a:pPr eaLnBrk="1" hangingPunct="1">
              <a:defRPr/>
            </a:pPr>
            <a:r>
              <a:rPr lang="en-US" dirty="0" smtClean="0">
                <a:solidFill>
                  <a:schemeClr val="tx2">
                    <a:lumMod val="50000"/>
                  </a:schemeClr>
                </a:solidFill>
              </a:rPr>
              <a:t>Example 1: Preferred Stock Owned by the NCI</a:t>
            </a:r>
            <a:endParaRPr lang="en-US" dirty="0">
              <a:solidFill>
                <a:schemeClr val="tx2">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up)">
                                      <p:cBhvr>
                                        <p:cTn id="7" dur="500"/>
                                        <p:tgtEl>
                                          <p:spTgt spid="6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0"/>
                                        </p:tgtEl>
                                        <p:attrNameLst>
                                          <p:attrName>style.visibility</p:attrName>
                                        </p:attrNameLst>
                                      </p:cBhvr>
                                      <p:to>
                                        <p:strVal val="visible"/>
                                      </p:to>
                                    </p:set>
                                    <p:animEffect transition="in" filter="wipe(left)">
                                      <p:cBhvr>
                                        <p:cTn id="12" dur="500"/>
                                        <p:tgtEl>
                                          <p:spTgt spid="7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73"/>
                                        </p:tgtEl>
                                        <p:attrNameLst>
                                          <p:attrName>style.visibility</p:attrName>
                                        </p:attrNameLst>
                                      </p:cBhvr>
                                      <p:to>
                                        <p:strVal val="visible"/>
                                      </p:to>
                                    </p:set>
                                    <p:animEffect transition="in" filter="wipe(up)">
                                      <p:cBhvr>
                                        <p:cTn id="1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5"/>
          <p:cNvSpPr>
            <a:spLocks noGrp="1" noChangeArrowheads="1"/>
          </p:cNvSpPr>
          <p:nvPr>
            <p:ph type="sldNum" sz="quarter" idx="10"/>
          </p:nvPr>
        </p:nvSpPr>
        <p:spPr>
          <a:noFill/>
        </p:spPr>
        <p:txBody>
          <a:bodyPr/>
          <a:lstStyle/>
          <a:p>
            <a:r>
              <a:rPr lang="en-US" altLang="zh-CN" smtClean="0">
                <a:ea typeface="宋体" pitchFamily="2" charset="-122"/>
              </a:rPr>
              <a:t>9-</a:t>
            </a:r>
            <a:fld id="{BECBCAD5-448C-4854-B0F1-A37D10047E46}" type="slidenum">
              <a:rPr lang="en-US" altLang="zh-CN" smtClean="0">
                <a:ea typeface="宋体" pitchFamily="2" charset="-122"/>
              </a:rPr>
              <a:pPr/>
              <a:t>13</a:t>
            </a:fld>
            <a:endParaRPr lang="en-US" altLang="zh-CN" smtClean="0">
              <a:ea typeface="宋体" pitchFamily="2" charset="-122"/>
            </a:endParaRPr>
          </a:p>
        </p:txBody>
      </p:sp>
      <p:sp>
        <p:nvSpPr>
          <p:cNvPr id="11266" name="Rectangle 2"/>
          <p:cNvSpPr>
            <a:spLocks noGrp="1" noChangeArrowheads="1"/>
          </p:cNvSpPr>
          <p:nvPr>
            <p:ph type="title"/>
          </p:nvPr>
        </p:nvSpPr>
        <p:spPr>
          <a:xfrm>
            <a:off x="1143000" y="76200"/>
            <a:ext cx="8001000" cy="609600"/>
          </a:xfrm>
        </p:spPr>
        <p:txBody>
          <a:bodyPr/>
          <a:lstStyle/>
          <a:p>
            <a:pPr eaLnBrk="1" hangingPunct="1">
              <a:lnSpc>
                <a:spcPct val="90000"/>
              </a:lnSpc>
              <a:defRPr/>
            </a:pPr>
            <a:r>
              <a:rPr lang="en-US" sz="3000" dirty="0">
                <a:solidFill>
                  <a:schemeClr val="tx2">
                    <a:lumMod val="50000"/>
                  </a:schemeClr>
                </a:solidFill>
              </a:rPr>
              <a:t>Subsidiary Preferred Stock Outstanding: Preferred Stock </a:t>
            </a:r>
            <a:r>
              <a:rPr lang="en-US" sz="3000" dirty="0" smtClean="0">
                <a:solidFill>
                  <a:schemeClr val="tx2">
                    <a:lumMod val="50000"/>
                  </a:schemeClr>
                </a:solidFill>
              </a:rPr>
              <a:t>Owned </a:t>
            </a:r>
            <a:r>
              <a:rPr lang="en-US" sz="3000" dirty="0">
                <a:solidFill>
                  <a:schemeClr val="tx2">
                    <a:lumMod val="50000"/>
                  </a:schemeClr>
                </a:solidFill>
              </a:rPr>
              <a:t>by the </a:t>
            </a:r>
            <a:r>
              <a:rPr lang="en-US" sz="3000" dirty="0" smtClean="0">
                <a:solidFill>
                  <a:schemeClr val="tx2">
                    <a:lumMod val="50000"/>
                  </a:schemeClr>
                </a:solidFill>
              </a:rPr>
              <a:t>Parent</a:t>
            </a:r>
          </a:p>
        </p:txBody>
      </p:sp>
      <p:sp>
        <p:nvSpPr>
          <p:cNvPr id="11267" name="Rectangle 3"/>
          <p:cNvSpPr>
            <a:spLocks noGrp="1" noChangeArrowheads="1"/>
          </p:cNvSpPr>
          <p:nvPr>
            <p:ph idx="1"/>
          </p:nvPr>
        </p:nvSpPr>
        <p:spPr/>
        <p:txBody>
          <a:bodyPr/>
          <a:lstStyle/>
          <a:p>
            <a:pPr eaLnBrk="1" hangingPunct="1"/>
            <a:r>
              <a:rPr lang="en-GB" smtClean="0"/>
              <a:t>Subsidiary preferred stock held by parent</a:t>
            </a:r>
          </a:p>
          <a:p>
            <a:pPr lvl="1" eaLnBrk="1" hangingPunct="1"/>
            <a:r>
              <a:rPr lang="en-GB" smtClean="0"/>
              <a:t>Because the preferred stock held by the parent is within the consolidated entity, it must be eliminated when consolidated financial statements are prepared</a:t>
            </a:r>
          </a:p>
          <a:p>
            <a:pPr lvl="1" eaLnBrk="1" hangingPunct="1"/>
            <a:r>
              <a:rPr lang="en-GB" smtClean="0"/>
              <a:t>Any income from the preferred stock recorded by the parent also must be eliminated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animEffect transition="in" filter="wipe(left)">
                                      <p:cBhvr>
                                        <p:cTn id="7" dur="500"/>
                                        <p:tgtEl>
                                          <p:spTgt spid="1126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267">
                                            <p:txEl>
                                              <p:pRg st="2" end="2"/>
                                            </p:txEl>
                                          </p:spTgt>
                                        </p:tgtEl>
                                        <p:attrNameLst>
                                          <p:attrName>style.visibility</p:attrName>
                                        </p:attrNameLst>
                                      </p:cBhvr>
                                      <p:to>
                                        <p:strVal val="visible"/>
                                      </p:to>
                                    </p:set>
                                    <p:animEffect transition="in" filter="wipe(left)">
                                      <p:cBhvr>
                                        <p:cTn id="12" dur="500"/>
                                        <p:tgtEl>
                                          <p:spTgt spid="112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5"/>
          <p:cNvSpPr>
            <a:spLocks noGrp="1" noChangeArrowheads="1"/>
          </p:cNvSpPr>
          <p:nvPr>
            <p:ph type="sldNum" sz="quarter" idx="10"/>
          </p:nvPr>
        </p:nvSpPr>
        <p:spPr>
          <a:noFill/>
        </p:spPr>
        <p:txBody>
          <a:bodyPr/>
          <a:lstStyle/>
          <a:p>
            <a:r>
              <a:rPr lang="en-US" altLang="zh-CN" smtClean="0">
                <a:ea typeface="宋体" pitchFamily="2" charset="-122"/>
              </a:rPr>
              <a:t>9-</a:t>
            </a:r>
            <a:fld id="{DF69F071-FFA1-45BE-80D1-F98F43DBB938}" type="slidenum">
              <a:rPr lang="en-US" altLang="zh-CN" smtClean="0">
                <a:ea typeface="宋体" pitchFamily="2" charset="-122"/>
              </a:rPr>
              <a:pPr/>
              <a:t>14</a:t>
            </a:fld>
            <a:endParaRPr lang="en-US" altLang="zh-CN" smtClean="0">
              <a:ea typeface="宋体" pitchFamily="2" charset="-122"/>
            </a:endParaRPr>
          </a:p>
        </p:txBody>
      </p:sp>
      <p:sp>
        <p:nvSpPr>
          <p:cNvPr id="12290" name="Rectangle 2"/>
          <p:cNvSpPr>
            <a:spLocks noGrp="1" noChangeArrowheads="1"/>
          </p:cNvSpPr>
          <p:nvPr>
            <p:ph type="title"/>
          </p:nvPr>
        </p:nvSpPr>
        <p:spPr>
          <a:xfrm>
            <a:off x="1143000" y="0"/>
            <a:ext cx="8001000" cy="838200"/>
          </a:xfrm>
        </p:spPr>
        <p:txBody>
          <a:bodyPr/>
          <a:lstStyle/>
          <a:p>
            <a:pPr eaLnBrk="1" hangingPunct="1">
              <a:defRPr/>
            </a:pPr>
            <a:r>
              <a:rPr lang="en-US" dirty="0">
                <a:solidFill>
                  <a:schemeClr val="tx2">
                    <a:lumMod val="50000"/>
                  </a:schemeClr>
                </a:solidFill>
              </a:rPr>
              <a:t>Example </a:t>
            </a:r>
            <a:r>
              <a:rPr lang="en-US" dirty="0" smtClean="0">
                <a:solidFill>
                  <a:schemeClr val="tx2">
                    <a:lumMod val="50000"/>
                  </a:schemeClr>
                </a:solidFill>
              </a:rPr>
              <a:t>2: Parent Owns 50 Percent of Preferred Stock</a:t>
            </a:r>
          </a:p>
        </p:txBody>
      </p:sp>
      <p:sp>
        <p:nvSpPr>
          <p:cNvPr id="46083" name="Rectangle 3"/>
          <p:cNvSpPr>
            <a:spLocks noGrp="1" noChangeArrowheads="1"/>
          </p:cNvSpPr>
          <p:nvPr>
            <p:ph idx="1"/>
          </p:nvPr>
        </p:nvSpPr>
        <p:spPr/>
        <p:txBody>
          <a:bodyPr/>
          <a:lstStyle/>
          <a:p>
            <a:pPr eaLnBrk="1" hangingPunct="1">
              <a:buFontTx/>
              <a:buNone/>
            </a:pPr>
            <a:r>
              <a:rPr lang="en-US" sz="4800" smtClean="0"/>
              <a:t> </a:t>
            </a:r>
          </a:p>
        </p:txBody>
      </p:sp>
      <p:sp>
        <p:nvSpPr>
          <p:cNvPr id="8" name="Rectangle 3"/>
          <p:cNvSpPr txBox="1">
            <a:spLocks noChangeArrowheads="1"/>
          </p:cNvSpPr>
          <p:nvPr/>
        </p:nvSpPr>
        <p:spPr bwMode="auto">
          <a:xfrm>
            <a:off x="609600" y="1447800"/>
            <a:ext cx="8229600" cy="4343400"/>
          </a:xfrm>
          <a:prstGeom prst="rect">
            <a:avLst/>
          </a:prstGeom>
          <a:solidFill>
            <a:schemeClr val="bg1">
              <a:lumMod val="85000"/>
            </a:schemeClr>
          </a:solidFill>
          <a:ln w="9525">
            <a:noFill/>
            <a:miter lim="800000"/>
            <a:headEnd/>
            <a:tailEnd/>
          </a:ln>
          <a:effectLst/>
        </p:spPr>
        <p:txBody>
          <a:bodyPr/>
          <a:lstStyle/>
          <a:p>
            <a:pPr>
              <a:defRPr/>
            </a:pPr>
            <a:r>
              <a:rPr lang="en-US" sz="2800" dirty="0">
                <a:latin typeface="+mn-lt"/>
              </a:rPr>
              <a:t>Assume </a:t>
            </a:r>
            <a:r>
              <a:rPr lang="en-GB" sz="2800" dirty="0">
                <a:latin typeface="+mn-lt"/>
              </a:rPr>
              <a:t>Peanut acquired 75% of </a:t>
            </a:r>
            <a:r>
              <a:rPr lang="en-GB" sz="2800" dirty="0" err="1">
                <a:latin typeface="+mn-lt"/>
              </a:rPr>
              <a:t>Snoopy’s</a:t>
            </a:r>
            <a:r>
              <a:rPr lang="en-GB" sz="2800" dirty="0">
                <a:latin typeface="+mn-lt"/>
              </a:rPr>
              <a:t> voting stock for $300,000 (an amount equal to 75% of the book value of net assets). At the time of the acquisition, Snoopy had common stock of $150,000, retained earnings of $250,000, and </a:t>
            </a:r>
            <a:r>
              <a:rPr lang="en-GB" sz="2800" dirty="0"/>
              <a:t>$80,000 of </a:t>
            </a:r>
            <a:r>
              <a:rPr lang="en-GB" sz="2800" dirty="0">
                <a:latin typeface="+mn-lt"/>
              </a:rPr>
              <a:t>par value, 10% preferred stock.  During  20X1, the first fiscal year after the acquisition, Snoopy reported net income of $60,000 and declared dividends of $20,000. </a:t>
            </a:r>
            <a:r>
              <a:rPr lang="en-GB" sz="2800" dirty="0">
                <a:solidFill>
                  <a:srgbClr val="C00000"/>
                </a:solidFill>
                <a:latin typeface="+mn-lt"/>
              </a:rPr>
              <a:t>Assume Peanut also purchased 50% of </a:t>
            </a:r>
            <a:r>
              <a:rPr lang="en-GB" sz="2800" dirty="0" err="1">
                <a:solidFill>
                  <a:srgbClr val="C00000"/>
                </a:solidFill>
                <a:latin typeface="+mn-lt"/>
              </a:rPr>
              <a:t>Snoopy’s</a:t>
            </a:r>
            <a:r>
              <a:rPr lang="en-GB" sz="2800" dirty="0">
                <a:solidFill>
                  <a:srgbClr val="C00000"/>
                </a:solidFill>
                <a:latin typeface="+mn-lt"/>
              </a:rPr>
              <a:t> preferred stock. </a:t>
            </a: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5"/>
          <p:cNvSpPr>
            <a:spLocks noGrp="1" noChangeArrowheads="1"/>
          </p:cNvSpPr>
          <p:nvPr>
            <p:ph type="sldNum" sz="quarter" idx="10"/>
          </p:nvPr>
        </p:nvSpPr>
        <p:spPr>
          <a:noFill/>
        </p:spPr>
        <p:txBody>
          <a:bodyPr/>
          <a:lstStyle/>
          <a:p>
            <a:r>
              <a:rPr lang="en-US" altLang="zh-CN" smtClean="0">
                <a:ea typeface="宋体" pitchFamily="2" charset="-122"/>
              </a:rPr>
              <a:t>9-</a:t>
            </a:r>
            <a:fld id="{B8E19122-95D7-4A51-9DED-1148F4AD2751}" type="slidenum">
              <a:rPr lang="en-US" altLang="zh-CN" smtClean="0">
                <a:ea typeface="宋体" pitchFamily="2" charset="-122"/>
              </a:rPr>
              <a:pPr/>
              <a:t>15</a:t>
            </a:fld>
            <a:endParaRPr lang="en-US" altLang="zh-CN" smtClean="0">
              <a:ea typeface="宋体" pitchFamily="2" charset="-122"/>
            </a:endParaRPr>
          </a:p>
        </p:txBody>
      </p:sp>
      <p:sp>
        <p:nvSpPr>
          <p:cNvPr id="10" name="Title 9"/>
          <p:cNvSpPr>
            <a:spLocks noGrp="1"/>
          </p:cNvSpPr>
          <p:nvPr>
            <p:ph type="title"/>
          </p:nvPr>
        </p:nvSpPr>
        <p:spPr>
          <a:xfrm>
            <a:off x="1143000" y="0"/>
            <a:ext cx="8001000" cy="838200"/>
          </a:xfrm>
        </p:spPr>
        <p:txBody>
          <a:bodyPr/>
          <a:lstStyle/>
          <a:p>
            <a:pPr eaLnBrk="1" hangingPunct="1">
              <a:defRPr/>
            </a:pPr>
            <a:r>
              <a:rPr lang="en-US" dirty="0" smtClean="0">
                <a:solidFill>
                  <a:schemeClr val="tx2">
                    <a:lumMod val="50000"/>
                  </a:schemeClr>
                </a:solidFill>
              </a:rPr>
              <a:t>Example 2: Parent Owns 50 Percent of Preferred Stock</a:t>
            </a:r>
            <a:endParaRPr lang="en-US" dirty="0">
              <a:solidFill>
                <a:schemeClr val="tx2">
                  <a:lumMod val="50000"/>
                </a:schemeClr>
              </a:solidFill>
            </a:endParaRPr>
          </a:p>
        </p:txBody>
      </p:sp>
      <p:sp>
        <p:nvSpPr>
          <p:cNvPr id="48131" name="Content Placeholder 10"/>
          <p:cNvSpPr>
            <a:spLocks noGrp="1"/>
          </p:cNvSpPr>
          <p:nvPr>
            <p:ph idx="1"/>
          </p:nvPr>
        </p:nvSpPr>
        <p:spPr>
          <a:xfrm>
            <a:off x="533400" y="1981200"/>
            <a:ext cx="8458200" cy="609600"/>
          </a:xfrm>
          <a:solidFill>
            <a:schemeClr val="bg2"/>
          </a:solidFill>
        </p:spPr>
        <p:txBody>
          <a:bodyPr/>
          <a:lstStyle/>
          <a:p>
            <a:pPr marL="0" indent="0" eaLnBrk="1" hangingPunct="1">
              <a:spcBef>
                <a:spcPct val="0"/>
              </a:spcBef>
              <a:buFont typeface="Wingdings" pitchFamily="2" charset="2"/>
              <a:buNone/>
              <a:tabLst>
                <a:tab pos="2173288" algn="ctr"/>
                <a:tab pos="3087688" algn="ctr"/>
                <a:tab pos="4114800" algn="ctr"/>
                <a:tab pos="5141913" algn="ctr"/>
                <a:tab pos="6056313" algn="ctr"/>
                <a:tab pos="6970713" algn="ctr"/>
                <a:tab pos="7885113" algn="ctr"/>
              </a:tabLst>
            </a:pPr>
            <a:r>
              <a:rPr lang="en-US" sz="1600" smtClean="0"/>
              <a:t>	</a:t>
            </a:r>
            <a:r>
              <a:rPr lang="en-US" sz="1400" smtClean="0"/>
              <a:t>NCI	Inv. PS	Pref. Div.	Inv. CS	Preferred	Common	Retained</a:t>
            </a:r>
          </a:p>
          <a:p>
            <a:pPr marL="0" indent="0" eaLnBrk="1" hangingPunct="1">
              <a:spcBef>
                <a:spcPct val="0"/>
              </a:spcBef>
              <a:buFont typeface="Wingdings" pitchFamily="2" charset="2"/>
              <a:buNone/>
              <a:tabLst>
                <a:tab pos="2173288" algn="ctr"/>
                <a:tab pos="3087688" algn="ctr"/>
                <a:tab pos="4114800" algn="ctr"/>
                <a:tab pos="5141913" algn="ctr"/>
                <a:tab pos="6056313" algn="ctr"/>
                <a:tab pos="6970713" algn="ctr"/>
                <a:tab pos="7885113" algn="ctr"/>
              </a:tabLst>
            </a:pPr>
            <a:r>
              <a:rPr lang="en-US" sz="1400" smtClean="0"/>
              <a:t>	50%/25%	50%	Income 50%	75%	Stock	Stock	Earnings</a:t>
            </a:r>
          </a:p>
        </p:txBody>
      </p:sp>
      <p:sp>
        <p:nvSpPr>
          <p:cNvPr id="13" name="Content Placeholder 10"/>
          <p:cNvSpPr txBox="1">
            <a:spLocks/>
          </p:cNvSpPr>
          <p:nvPr/>
        </p:nvSpPr>
        <p:spPr bwMode="auto">
          <a:xfrm>
            <a:off x="457200" y="2667000"/>
            <a:ext cx="8534400" cy="1295400"/>
          </a:xfrm>
          <a:prstGeom prst="rect">
            <a:avLst/>
          </a:prstGeom>
          <a:solidFill>
            <a:schemeClr val="bg1"/>
          </a:solidFill>
          <a:ln w="9525">
            <a:noFill/>
            <a:miter lim="800000"/>
            <a:headEnd/>
            <a:tailEnd/>
          </a:ln>
          <a:effectLst/>
        </p:spPr>
        <p:txBody>
          <a:bodyPr/>
          <a:lstStyle/>
          <a:p>
            <a:pPr>
              <a:spcBef>
                <a:spcPts val="0"/>
              </a:spcBef>
              <a:buClr>
                <a:schemeClr val="accent2"/>
              </a:buClr>
              <a:tabLst>
                <a:tab pos="2630488" algn="r"/>
                <a:tab pos="3484563" algn="r"/>
                <a:tab pos="4459288" algn="r"/>
                <a:tab pos="5546725" algn="r"/>
                <a:tab pos="6461125" algn="r"/>
                <a:tab pos="7375525" algn="r"/>
                <a:tab pos="8342313" algn="r"/>
              </a:tabLst>
              <a:defRPr/>
            </a:pPr>
            <a:r>
              <a:rPr lang="en-US" kern="0" dirty="0">
                <a:latin typeface="+mn-lt"/>
                <a:ea typeface="+mn-ea"/>
              </a:rPr>
              <a:t>Original Book Value	140,000</a:t>
            </a:r>
            <a:r>
              <a:rPr lang="en-US" kern="0" dirty="0">
                <a:solidFill>
                  <a:schemeClr val="bg1"/>
                </a:solidFill>
                <a:latin typeface="+mn-lt"/>
                <a:ea typeface="+mn-ea"/>
              </a:rPr>
              <a:t>)</a:t>
            </a:r>
            <a:r>
              <a:rPr lang="en-US" kern="0" dirty="0">
                <a:latin typeface="+mn-lt"/>
                <a:ea typeface="+mn-ea"/>
              </a:rPr>
              <a:t>	40,000		300,000</a:t>
            </a:r>
            <a:r>
              <a:rPr lang="en-US" kern="0" dirty="0">
                <a:solidFill>
                  <a:schemeClr val="bg1"/>
                </a:solidFill>
                <a:latin typeface="+mn-lt"/>
                <a:ea typeface="+mn-ea"/>
              </a:rPr>
              <a:t>)</a:t>
            </a:r>
            <a:r>
              <a:rPr lang="en-US" kern="0" dirty="0">
                <a:latin typeface="+mn-lt"/>
                <a:ea typeface="+mn-ea"/>
              </a:rPr>
              <a:t>	80,000	150,000	</a:t>
            </a:r>
            <a:r>
              <a:rPr lang="en-US" b="1" kern="0" dirty="0">
                <a:solidFill>
                  <a:srgbClr val="538ED5"/>
                </a:solidFill>
                <a:latin typeface="+mn-lt"/>
                <a:ea typeface="+mn-ea"/>
              </a:rPr>
              <a:t>250,000</a:t>
            </a:r>
            <a:r>
              <a:rPr lang="en-US" b="1" kern="0" dirty="0">
                <a:solidFill>
                  <a:schemeClr val="bg1"/>
                </a:solidFill>
                <a:latin typeface="+mn-lt"/>
                <a:ea typeface="+mn-ea"/>
              </a:rPr>
              <a:t>)</a:t>
            </a:r>
          </a:p>
          <a:p>
            <a:pPr marL="173038" indent="-173038">
              <a:spcBef>
                <a:spcPts val="0"/>
              </a:spcBef>
              <a:buClr>
                <a:schemeClr val="accent2"/>
              </a:buClr>
              <a:tabLst>
                <a:tab pos="2630488" algn="r"/>
                <a:tab pos="3484563" algn="r"/>
                <a:tab pos="4459288" algn="r"/>
                <a:tab pos="5546725" algn="r"/>
                <a:tab pos="6461125" algn="r"/>
                <a:tab pos="7375525" algn="r"/>
                <a:tab pos="8342313" algn="r"/>
              </a:tabLst>
              <a:defRPr/>
            </a:pPr>
            <a:r>
              <a:rPr lang="en-US" kern="0" dirty="0">
                <a:latin typeface="+mn-lt"/>
                <a:ea typeface="+mn-ea"/>
              </a:rPr>
              <a:t>+ 	Net Income	</a:t>
            </a:r>
            <a:r>
              <a:rPr lang="en-US" b="1" kern="0" dirty="0">
                <a:solidFill>
                  <a:srgbClr val="538ED5"/>
                </a:solidFill>
                <a:latin typeface="+mn-lt"/>
                <a:ea typeface="+mn-ea"/>
              </a:rPr>
              <a:t>17,000</a:t>
            </a:r>
            <a:r>
              <a:rPr lang="en-US" b="1" kern="0" dirty="0">
                <a:solidFill>
                  <a:schemeClr val="bg1"/>
                </a:solidFill>
                <a:latin typeface="+mn-lt"/>
                <a:ea typeface="+mn-ea"/>
              </a:rPr>
              <a:t>)</a:t>
            </a:r>
            <a:r>
              <a:rPr lang="en-US" b="1" kern="0" dirty="0">
                <a:solidFill>
                  <a:srgbClr val="538ED5"/>
                </a:solidFill>
                <a:latin typeface="+mn-lt"/>
                <a:ea typeface="+mn-ea"/>
              </a:rPr>
              <a:t>		4,000</a:t>
            </a:r>
            <a:r>
              <a:rPr lang="en-US" b="1" kern="0" dirty="0">
                <a:solidFill>
                  <a:schemeClr val="bg1"/>
                </a:solidFill>
                <a:latin typeface="+mn-lt"/>
                <a:ea typeface="+mn-ea"/>
              </a:rPr>
              <a:t>)</a:t>
            </a:r>
            <a:r>
              <a:rPr lang="en-US" b="1" kern="0" dirty="0">
                <a:solidFill>
                  <a:srgbClr val="538ED5"/>
                </a:solidFill>
                <a:latin typeface="+mn-lt"/>
                <a:ea typeface="+mn-ea"/>
              </a:rPr>
              <a:t>	39,000</a:t>
            </a:r>
            <a:r>
              <a:rPr lang="en-US" b="1" kern="0" dirty="0">
                <a:solidFill>
                  <a:schemeClr val="bg1"/>
                </a:solidFill>
                <a:latin typeface="+mn-lt"/>
                <a:ea typeface="+mn-ea"/>
              </a:rPr>
              <a:t>)</a:t>
            </a:r>
            <a:r>
              <a:rPr lang="en-US" b="1" kern="0" dirty="0">
                <a:solidFill>
                  <a:srgbClr val="538ED5"/>
                </a:solidFill>
                <a:latin typeface="+mn-lt"/>
                <a:ea typeface="+mn-ea"/>
              </a:rPr>
              <a:t>			</a:t>
            </a:r>
            <a:r>
              <a:rPr lang="en-US" kern="0" dirty="0">
                <a:solidFill>
                  <a:srgbClr val="000408"/>
                </a:solidFill>
                <a:latin typeface="+mn-lt"/>
                <a:ea typeface="+mn-ea"/>
              </a:rPr>
              <a:t>60,000</a:t>
            </a:r>
            <a:r>
              <a:rPr lang="en-US" kern="0" dirty="0">
                <a:solidFill>
                  <a:schemeClr val="bg1"/>
                </a:solidFill>
                <a:latin typeface="+mn-lt"/>
                <a:ea typeface="+mn-ea"/>
              </a:rPr>
              <a:t>)</a:t>
            </a:r>
          </a:p>
          <a:p>
            <a:pPr marL="173038" indent="-173038">
              <a:spcBef>
                <a:spcPts val="0"/>
              </a:spcBef>
              <a:buClr>
                <a:schemeClr val="accent2"/>
              </a:buClr>
              <a:buFont typeface="Symbol"/>
              <a:buChar char="-"/>
              <a:tabLst>
                <a:tab pos="2630488" algn="r"/>
                <a:tab pos="3484563" algn="r"/>
                <a:tab pos="4459288" algn="r"/>
                <a:tab pos="5546725" algn="r"/>
                <a:tab pos="6461125" algn="r"/>
                <a:tab pos="7375525" algn="r"/>
                <a:tab pos="8342313" algn="r"/>
              </a:tabLst>
              <a:defRPr/>
            </a:pPr>
            <a:r>
              <a:rPr lang="en-US" kern="0" dirty="0">
                <a:latin typeface="+mn-lt"/>
                <a:ea typeface="+mn-ea"/>
                <a:sym typeface="Symbol"/>
              </a:rPr>
              <a:t>Preferred Dividends	(4,000)		(4,000)	</a:t>
            </a:r>
            <a:r>
              <a:rPr lang="en-US" kern="0" dirty="0">
                <a:solidFill>
                  <a:schemeClr val="bg1"/>
                </a:solidFill>
                <a:latin typeface="+mn-lt"/>
                <a:ea typeface="+mn-ea"/>
                <a:sym typeface="Symbol"/>
              </a:rPr>
              <a:t>)</a:t>
            </a:r>
            <a:r>
              <a:rPr lang="en-US" kern="0" dirty="0">
                <a:latin typeface="+mn-lt"/>
                <a:ea typeface="+mn-ea"/>
                <a:sym typeface="Symbol"/>
              </a:rPr>
              <a:t>			</a:t>
            </a:r>
            <a:r>
              <a:rPr lang="en-US" b="1" kern="0" dirty="0">
                <a:solidFill>
                  <a:srgbClr val="538ED5"/>
                </a:solidFill>
                <a:latin typeface="+mn-lt"/>
                <a:ea typeface="+mn-ea"/>
                <a:sym typeface="Symbol"/>
              </a:rPr>
              <a:t>(8,000)</a:t>
            </a:r>
          </a:p>
          <a:p>
            <a:pPr marL="173038" indent="-173038">
              <a:spcBef>
                <a:spcPts val="0"/>
              </a:spcBef>
              <a:buClr>
                <a:schemeClr val="accent2"/>
              </a:buClr>
              <a:buFont typeface="Symbol"/>
              <a:buChar char="-"/>
              <a:tabLst>
                <a:tab pos="2630488" algn="r"/>
                <a:tab pos="3484563" algn="r"/>
                <a:tab pos="4459288" algn="r"/>
                <a:tab pos="5546725" algn="r"/>
                <a:tab pos="6461125" algn="r"/>
                <a:tab pos="7375525" algn="r"/>
                <a:tab pos="8342313" algn="r"/>
              </a:tabLst>
              <a:defRPr/>
            </a:pPr>
            <a:r>
              <a:rPr lang="en-US" kern="0" dirty="0">
                <a:latin typeface="+mn-lt"/>
                <a:ea typeface="+mn-ea"/>
                <a:sym typeface="Symbol"/>
              </a:rPr>
              <a:t>Common Dividends	(5,000)			(15,000)			</a:t>
            </a:r>
            <a:r>
              <a:rPr lang="en-US" b="1" kern="0" dirty="0">
                <a:solidFill>
                  <a:srgbClr val="538ED5"/>
                </a:solidFill>
                <a:latin typeface="+mn-lt"/>
                <a:ea typeface="+mn-ea"/>
                <a:sym typeface="Symbol"/>
              </a:rPr>
              <a:t>(20,000)</a:t>
            </a:r>
          </a:p>
          <a:p>
            <a:pPr marL="341313" indent="-341313">
              <a:spcBef>
                <a:spcPts val="600"/>
              </a:spcBef>
              <a:buClr>
                <a:schemeClr val="accent2"/>
              </a:buClr>
              <a:tabLst>
                <a:tab pos="2630488" algn="r"/>
                <a:tab pos="3484563" algn="r"/>
                <a:tab pos="4459288" algn="r"/>
                <a:tab pos="5546725" algn="r"/>
                <a:tab pos="6461125" algn="r"/>
                <a:tab pos="7375525" algn="r"/>
                <a:tab pos="8342313" algn="r"/>
              </a:tabLst>
              <a:defRPr/>
            </a:pPr>
            <a:r>
              <a:rPr lang="en-US" kern="0" dirty="0">
                <a:latin typeface="+mn-lt"/>
                <a:ea typeface="+mn-ea"/>
                <a:sym typeface="Symbol"/>
              </a:rPr>
              <a:t>Ending Book Value	</a:t>
            </a:r>
            <a:r>
              <a:rPr lang="en-US" b="1" kern="0" dirty="0">
                <a:solidFill>
                  <a:srgbClr val="538ED5"/>
                </a:solidFill>
                <a:latin typeface="+mn-lt"/>
                <a:ea typeface="+mn-ea"/>
                <a:sym typeface="Symbol"/>
              </a:rPr>
              <a:t>148,000</a:t>
            </a:r>
            <a:r>
              <a:rPr lang="en-US" b="1" kern="0" dirty="0">
                <a:solidFill>
                  <a:schemeClr val="bg1"/>
                </a:solidFill>
                <a:latin typeface="+mn-lt"/>
                <a:ea typeface="+mn-ea"/>
                <a:sym typeface="Symbol"/>
              </a:rPr>
              <a:t>)</a:t>
            </a:r>
            <a:r>
              <a:rPr lang="en-US" b="1" kern="0" dirty="0">
                <a:solidFill>
                  <a:srgbClr val="538ED5"/>
                </a:solidFill>
                <a:latin typeface="+mn-lt"/>
                <a:ea typeface="+mn-ea"/>
                <a:sym typeface="Symbol"/>
              </a:rPr>
              <a:t>	40,000</a:t>
            </a:r>
            <a:r>
              <a:rPr lang="en-US" b="1" kern="0" dirty="0">
                <a:solidFill>
                  <a:srgbClr val="538ED5"/>
                </a:solidFill>
                <a:latin typeface="+mn-lt"/>
              </a:rPr>
              <a:t> </a:t>
            </a:r>
            <a:r>
              <a:rPr lang="en-US" b="1" kern="0" dirty="0">
                <a:solidFill>
                  <a:srgbClr val="538ED5"/>
                </a:solidFill>
                <a:latin typeface="+mn-lt"/>
                <a:ea typeface="+mn-ea"/>
                <a:sym typeface="Symbol"/>
              </a:rPr>
              <a:t>	</a:t>
            </a:r>
            <a:r>
              <a:rPr lang="en-US" kern="0" dirty="0">
                <a:solidFill>
                  <a:srgbClr val="000408"/>
                </a:solidFill>
                <a:latin typeface="+mn-lt"/>
                <a:ea typeface="+mn-ea"/>
                <a:sym typeface="Symbol"/>
              </a:rPr>
              <a:t>0</a:t>
            </a:r>
            <a:r>
              <a:rPr lang="en-US" b="1" kern="0" dirty="0">
                <a:solidFill>
                  <a:schemeClr val="bg1"/>
                </a:solidFill>
                <a:latin typeface="+mn-lt"/>
                <a:ea typeface="+mn-ea"/>
                <a:sym typeface="Symbol"/>
              </a:rPr>
              <a:t>)</a:t>
            </a:r>
            <a:r>
              <a:rPr lang="en-US" b="1" kern="0" dirty="0">
                <a:solidFill>
                  <a:srgbClr val="538ED5"/>
                </a:solidFill>
                <a:latin typeface="+mn-lt"/>
                <a:ea typeface="+mn-ea"/>
                <a:sym typeface="Symbol"/>
              </a:rPr>
              <a:t>	324,000</a:t>
            </a:r>
            <a:r>
              <a:rPr lang="en-US" kern="0" dirty="0">
                <a:solidFill>
                  <a:schemeClr val="bg1"/>
                </a:solidFill>
                <a:latin typeface="+mn-lt"/>
                <a:ea typeface="+mn-ea"/>
                <a:sym typeface="Symbol"/>
              </a:rPr>
              <a:t>)</a:t>
            </a:r>
            <a:r>
              <a:rPr lang="en-US" kern="0" dirty="0">
                <a:latin typeface="+mn-lt"/>
                <a:ea typeface="+mn-ea"/>
                <a:sym typeface="Symbol"/>
              </a:rPr>
              <a:t>	</a:t>
            </a:r>
            <a:r>
              <a:rPr lang="en-US" b="1" kern="0" dirty="0">
                <a:solidFill>
                  <a:srgbClr val="538ED5"/>
                </a:solidFill>
                <a:latin typeface="+mn-lt"/>
                <a:ea typeface="+mn-ea"/>
                <a:sym typeface="Symbol"/>
              </a:rPr>
              <a:t>80,000	150,000</a:t>
            </a:r>
            <a:r>
              <a:rPr lang="en-US" kern="0" dirty="0">
                <a:latin typeface="+mn-lt"/>
                <a:ea typeface="+mn-ea"/>
                <a:sym typeface="Symbol"/>
              </a:rPr>
              <a:t>	282,000</a:t>
            </a:r>
            <a:endParaRPr lang="en-US" kern="0" dirty="0">
              <a:latin typeface="+mn-lt"/>
              <a:ea typeface="+mn-ea"/>
            </a:endParaRPr>
          </a:p>
        </p:txBody>
      </p:sp>
      <p:cxnSp>
        <p:nvCxnSpPr>
          <p:cNvPr id="48133" name="Straight Connector 13"/>
          <p:cNvCxnSpPr>
            <a:cxnSpLocks noChangeShapeType="1"/>
          </p:cNvCxnSpPr>
          <p:nvPr/>
        </p:nvCxnSpPr>
        <p:spPr bwMode="auto">
          <a:xfrm>
            <a:off x="533400" y="1981200"/>
            <a:ext cx="8458200" cy="0"/>
          </a:xfrm>
          <a:prstGeom prst="line">
            <a:avLst/>
          </a:prstGeom>
          <a:noFill/>
          <a:ln w="38100" algn="ctr">
            <a:solidFill>
              <a:schemeClr val="tx1"/>
            </a:solidFill>
            <a:round/>
            <a:headEnd/>
            <a:tailEnd/>
          </a:ln>
        </p:spPr>
      </p:cxnSp>
      <p:cxnSp>
        <p:nvCxnSpPr>
          <p:cNvPr id="48134" name="Straight Connector 14"/>
          <p:cNvCxnSpPr>
            <a:cxnSpLocks noChangeShapeType="1"/>
          </p:cNvCxnSpPr>
          <p:nvPr/>
        </p:nvCxnSpPr>
        <p:spPr bwMode="auto">
          <a:xfrm>
            <a:off x="533400" y="2590800"/>
            <a:ext cx="8458200" cy="0"/>
          </a:xfrm>
          <a:prstGeom prst="line">
            <a:avLst/>
          </a:prstGeom>
          <a:noFill/>
          <a:ln w="38100" algn="ctr">
            <a:solidFill>
              <a:schemeClr val="tx1"/>
            </a:solidFill>
            <a:round/>
            <a:headEnd/>
            <a:tailEnd/>
          </a:ln>
        </p:spPr>
      </p:cxnSp>
      <p:cxnSp>
        <p:nvCxnSpPr>
          <p:cNvPr id="48135" name="Straight Connector 15"/>
          <p:cNvCxnSpPr>
            <a:cxnSpLocks noChangeShapeType="1"/>
          </p:cNvCxnSpPr>
          <p:nvPr/>
        </p:nvCxnSpPr>
        <p:spPr bwMode="auto">
          <a:xfrm>
            <a:off x="533400" y="3581400"/>
            <a:ext cx="8458200" cy="0"/>
          </a:xfrm>
          <a:prstGeom prst="line">
            <a:avLst/>
          </a:prstGeom>
          <a:noFill/>
          <a:ln w="38100" algn="ctr">
            <a:solidFill>
              <a:schemeClr val="tx1"/>
            </a:solidFill>
            <a:round/>
            <a:headEnd/>
            <a:tailEnd/>
          </a:ln>
        </p:spPr>
      </p:cxnSp>
      <p:cxnSp>
        <p:nvCxnSpPr>
          <p:cNvPr id="48136" name="Straight Connector 16"/>
          <p:cNvCxnSpPr>
            <a:cxnSpLocks noChangeShapeType="1"/>
          </p:cNvCxnSpPr>
          <p:nvPr/>
        </p:nvCxnSpPr>
        <p:spPr bwMode="auto">
          <a:xfrm>
            <a:off x="533400" y="3886200"/>
            <a:ext cx="8458200" cy="0"/>
          </a:xfrm>
          <a:prstGeom prst="line">
            <a:avLst/>
          </a:prstGeom>
          <a:noFill/>
          <a:ln w="38100" cmpd="dbl" algn="ctr">
            <a:solidFill>
              <a:schemeClr val="tx1"/>
            </a:solidFill>
            <a:round/>
            <a:headEnd/>
            <a:tailEnd/>
          </a:ln>
        </p:spPr>
      </p:cxnSp>
      <p:sp>
        <p:nvSpPr>
          <p:cNvPr id="18" name="TextBox 17"/>
          <p:cNvSpPr txBox="1"/>
          <p:nvPr/>
        </p:nvSpPr>
        <p:spPr>
          <a:xfrm>
            <a:off x="3198813" y="2133600"/>
            <a:ext cx="306387" cy="338138"/>
          </a:xfrm>
          <a:prstGeom prst="rect">
            <a:avLst/>
          </a:prstGeom>
          <a:noFill/>
        </p:spPr>
        <p:txBody>
          <a:bodyPr wrap="none">
            <a:spAutoFit/>
          </a:bodyPr>
          <a:lstStyle/>
          <a:p>
            <a:pPr algn="ctr">
              <a:defRPr/>
            </a:pPr>
            <a:r>
              <a:rPr lang="en-US" sz="1600" b="1" dirty="0">
                <a:latin typeface="+mn-lt"/>
              </a:rPr>
              <a:t>+</a:t>
            </a:r>
          </a:p>
        </p:txBody>
      </p:sp>
      <p:sp>
        <p:nvSpPr>
          <p:cNvPr id="19" name="TextBox 18"/>
          <p:cNvSpPr txBox="1"/>
          <p:nvPr/>
        </p:nvSpPr>
        <p:spPr>
          <a:xfrm>
            <a:off x="6018213" y="2133600"/>
            <a:ext cx="306387" cy="338138"/>
          </a:xfrm>
          <a:prstGeom prst="rect">
            <a:avLst/>
          </a:prstGeom>
          <a:noFill/>
        </p:spPr>
        <p:txBody>
          <a:bodyPr wrap="none">
            <a:spAutoFit/>
          </a:bodyPr>
          <a:lstStyle/>
          <a:p>
            <a:pPr algn="ctr">
              <a:defRPr/>
            </a:pPr>
            <a:r>
              <a:rPr lang="en-US" sz="1600" b="1" dirty="0">
                <a:latin typeface="+mn-lt"/>
              </a:rPr>
              <a:t>=</a:t>
            </a:r>
          </a:p>
        </p:txBody>
      </p:sp>
      <p:sp>
        <p:nvSpPr>
          <p:cNvPr id="20" name="TextBox 19"/>
          <p:cNvSpPr txBox="1"/>
          <p:nvPr/>
        </p:nvSpPr>
        <p:spPr>
          <a:xfrm>
            <a:off x="6992938" y="2133600"/>
            <a:ext cx="306387" cy="338138"/>
          </a:xfrm>
          <a:prstGeom prst="rect">
            <a:avLst/>
          </a:prstGeom>
          <a:noFill/>
        </p:spPr>
        <p:txBody>
          <a:bodyPr wrap="none">
            <a:spAutoFit/>
          </a:bodyPr>
          <a:lstStyle/>
          <a:p>
            <a:pPr algn="ctr">
              <a:defRPr/>
            </a:pPr>
            <a:r>
              <a:rPr lang="en-US" sz="1600" b="1" dirty="0">
                <a:latin typeface="+mn-lt"/>
              </a:rPr>
              <a:t>+</a:t>
            </a:r>
          </a:p>
        </p:txBody>
      </p:sp>
      <p:grpSp>
        <p:nvGrpSpPr>
          <p:cNvPr id="2" name="Group 23"/>
          <p:cNvGrpSpPr>
            <a:grpSpLocks/>
          </p:cNvGrpSpPr>
          <p:nvPr/>
        </p:nvGrpSpPr>
        <p:grpSpPr bwMode="auto">
          <a:xfrm>
            <a:off x="457200" y="3905250"/>
            <a:ext cx="8686800" cy="2822575"/>
            <a:chOff x="457200" y="4056888"/>
            <a:chExt cx="8686800" cy="2823199"/>
          </a:xfrm>
        </p:grpSpPr>
        <p:sp>
          <p:nvSpPr>
            <p:cNvPr id="48" name="Content Placeholder 6"/>
            <p:cNvSpPr txBox="1">
              <a:spLocks/>
            </p:cNvSpPr>
            <p:nvPr/>
          </p:nvSpPr>
          <p:spPr bwMode="auto">
            <a:xfrm>
              <a:off x="457200" y="4056888"/>
              <a:ext cx="3048000" cy="381084"/>
            </a:xfrm>
            <a:prstGeom prst="rect">
              <a:avLst/>
            </a:prstGeom>
            <a:solidFill>
              <a:schemeClr val="bg1"/>
            </a:solidFill>
            <a:ln w="9525">
              <a:noFill/>
              <a:miter lim="800000"/>
              <a:headEnd/>
              <a:tailEnd/>
            </a:ln>
            <a:effectLst/>
          </p:spPr>
          <p:txBody>
            <a:bodyPr/>
            <a:lstStyle/>
            <a:p>
              <a:pPr>
                <a:spcBef>
                  <a:spcPct val="20000"/>
                </a:spcBef>
                <a:buClr>
                  <a:schemeClr val="accent2"/>
                </a:buClr>
                <a:buFont typeface="Wingdings" pitchFamily="2" charset="2"/>
                <a:buNone/>
                <a:defRPr/>
              </a:pPr>
              <a:r>
                <a:rPr lang="en-US" sz="1800" b="1" kern="0" dirty="0">
                  <a:latin typeface="+mn-lt"/>
                  <a:ea typeface="+mn-ea"/>
                </a:rPr>
                <a:t>Basic Elimination Entry</a:t>
              </a:r>
            </a:p>
          </p:txBody>
        </p:sp>
        <p:sp>
          <p:nvSpPr>
            <p:cNvPr id="21" name="Text Box 4"/>
            <p:cNvSpPr txBox="1">
              <a:spLocks noChangeArrowheads="1"/>
            </p:cNvSpPr>
            <p:nvPr/>
          </p:nvSpPr>
          <p:spPr bwMode="auto">
            <a:xfrm>
              <a:off x="609600" y="4417331"/>
              <a:ext cx="4724400" cy="2462756"/>
            </a:xfrm>
            <a:prstGeom prst="rect">
              <a:avLst/>
            </a:prstGeom>
            <a:solidFill>
              <a:srgbClr val="8DB4E3"/>
            </a:solidFill>
            <a:ln w="12700">
              <a:solidFill>
                <a:schemeClr val="tx1"/>
              </a:solidFill>
              <a:miter lim="800000"/>
              <a:headEnd type="none" w="sm" len="sm"/>
              <a:tailEnd type="none" w="sm" len="sm"/>
            </a:ln>
            <a:effectLst/>
          </p:spPr>
          <p:txBody>
            <a:bodyPr>
              <a:spAutoFit/>
            </a:bodyPr>
            <a:lstStyle/>
            <a:p>
              <a:pPr marL="3175">
                <a:spcBef>
                  <a:spcPts val="0"/>
                </a:spcBef>
                <a:tabLst>
                  <a:tab pos="3657600" algn="r"/>
                  <a:tab pos="4511675" algn="r"/>
                </a:tabLst>
                <a:defRPr/>
              </a:pPr>
              <a:r>
                <a:rPr lang="en-US" dirty="0">
                  <a:solidFill>
                    <a:srgbClr val="000000"/>
                  </a:solidFill>
                  <a:latin typeface="+mn-lt"/>
                </a:rPr>
                <a:t>Preferred Stock	</a:t>
              </a:r>
            </a:p>
            <a:p>
              <a:pPr marL="3175">
                <a:spcBef>
                  <a:spcPts val="0"/>
                </a:spcBef>
                <a:tabLst>
                  <a:tab pos="3657600" algn="r"/>
                  <a:tab pos="4511675" algn="r"/>
                </a:tabLst>
                <a:defRPr/>
              </a:pPr>
              <a:r>
                <a:rPr lang="en-US" dirty="0">
                  <a:solidFill>
                    <a:srgbClr val="000000"/>
                  </a:solidFill>
                  <a:latin typeface="+mn-lt"/>
                </a:rPr>
                <a:t>Common Stock	</a:t>
              </a:r>
            </a:p>
            <a:p>
              <a:pPr marL="3175">
                <a:spcBef>
                  <a:spcPts val="0"/>
                </a:spcBef>
                <a:tabLst>
                  <a:tab pos="3657600" algn="r"/>
                  <a:tab pos="4511675" algn="r"/>
                </a:tabLst>
                <a:defRPr/>
              </a:pPr>
              <a:r>
                <a:rPr lang="en-US" dirty="0">
                  <a:solidFill>
                    <a:srgbClr val="000000"/>
                  </a:solidFill>
                  <a:latin typeface="+mn-lt"/>
                </a:rPr>
                <a:t>Retained Earnings	</a:t>
              </a:r>
            </a:p>
            <a:p>
              <a:pPr marL="3175">
                <a:spcBef>
                  <a:spcPts val="0"/>
                </a:spcBef>
                <a:tabLst>
                  <a:tab pos="3657600" algn="r"/>
                  <a:tab pos="4511675" algn="r"/>
                </a:tabLst>
                <a:defRPr/>
              </a:pPr>
              <a:r>
                <a:rPr lang="en-US" dirty="0">
                  <a:solidFill>
                    <a:srgbClr val="000000"/>
                  </a:solidFill>
                  <a:latin typeface="+mn-lt"/>
                </a:rPr>
                <a:t>Income from Snoopy</a:t>
              </a:r>
            </a:p>
            <a:p>
              <a:pPr marL="3175">
                <a:spcBef>
                  <a:spcPts val="0"/>
                </a:spcBef>
                <a:tabLst>
                  <a:tab pos="3657600" algn="r"/>
                  <a:tab pos="4511675" algn="r"/>
                </a:tabLst>
                <a:defRPr/>
              </a:pPr>
              <a:r>
                <a:rPr lang="en-US" dirty="0">
                  <a:solidFill>
                    <a:srgbClr val="000000"/>
                  </a:solidFill>
                  <a:latin typeface="+mn-lt"/>
                </a:rPr>
                <a:t>Dividends Income—Preferred	</a:t>
              </a:r>
            </a:p>
            <a:p>
              <a:pPr marL="3175">
                <a:spcBef>
                  <a:spcPts val="0"/>
                </a:spcBef>
                <a:tabLst>
                  <a:tab pos="3657600" algn="r"/>
                  <a:tab pos="4511675" algn="r"/>
                </a:tabLst>
                <a:defRPr/>
              </a:pPr>
              <a:r>
                <a:rPr lang="en-US" dirty="0">
                  <a:solidFill>
                    <a:srgbClr val="000000"/>
                  </a:solidFill>
                  <a:latin typeface="+mn-lt"/>
                </a:rPr>
                <a:t>NCI in NI of Snoopy	</a:t>
              </a:r>
            </a:p>
            <a:p>
              <a:pPr marL="173038" lvl="1">
                <a:spcBef>
                  <a:spcPts val="0"/>
                </a:spcBef>
                <a:tabLst>
                  <a:tab pos="3657600" algn="r"/>
                  <a:tab pos="4511675" algn="r"/>
                </a:tabLst>
                <a:defRPr/>
              </a:pPr>
              <a:r>
                <a:rPr lang="en-US" dirty="0">
                  <a:solidFill>
                    <a:srgbClr val="000000"/>
                  </a:solidFill>
                  <a:latin typeface="+mn-lt"/>
                </a:rPr>
                <a:t>Dividends Declared, Preferred		</a:t>
              </a:r>
            </a:p>
            <a:p>
              <a:pPr marL="173038" lvl="1">
                <a:spcBef>
                  <a:spcPts val="0"/>
                </a:spcBef>
                <a:tabLst>
                  <a:tab pos="3657600" algn="r"/>
                  <a:tab pos="4511675" algn="r"/>
                </a:tabLst>
                <a:defRPr/>
              </a:pPr>
              <a:r>
                <a:rPr lang="en-US" dirty="0">
                  <a:solidFill>
                    <a:srgbClr val="000000"/>
                  </a:solidFill>
                  <a:latin typeface="+mn-lt"/>
                </a:rPr>
                <a:t>Dividends Declared, Common		</a:t>
              </a:r>
            </a:p>
            <a:p>
              <a:pPr marL="173038" lvl="1">
                <a:spcBef>
                  <a:spcPts val="0"/>
                </a:spcBef>
                <a:tabLst>
                  <a:tab pos="3657600" algn="r"/>
                  <a:tab pos="4511675" algn="r"/>
                </a:tabLst>
                <a:defRPr/>
              </a:pPr>
              <a:r>
                <a:rPr lang="en-US" dirty="0">
                  <a:solidFill>
                    <a:srgbClr val="000000"/>
                  </a:solidFill>
                  <a:latin typeface="+mn-lt"/>
                </a:rPr>
                <a:t>Investment in Snoopy CS		</a:t>
              </a:r>
            </a:p>
            <a:p>
              <a:pPr marL="173038" lvl="1">
                <a:spcBef>
                  <a:spcPts val="0"/>
                </a:spcBef>
                <a:tabLst>
                  <a:tab pos="3657600" algn="r"/>
                  <a:tab pos="4511675" algn="r"/>
                </a:tabLst>
                <a:defRPr/>
              </a:pPr>
              <a:r>
                <a:rPr lang="en-US" dirty="0">
                  <a:solidFill>
                    <a:srgbClr val="000000"/>
                  </a:solidFill>
                  <a:latin typeface="+mn-lt"/>
                </a:rPr>
                <a:t>Investment in Snoopy PS		</a:t>
              </a:r>
            </a:p>
            <a:p>
              <a:pPr marL="173038" lvl="1">
                <a:spcBef>
                  <a:spcPts val="0"/>
                </a:spcBef>
                <a:tabLst>
                  <a:tab pos="3657600" algn="r"/>
                  <a:tab pos="4511675" algn="r"/>
                </a:tabLst>
                <a:defRPr/>
              </a:pPr>
              <a:r>
                <a:rPr lang="en-US" dirty="0">
                  <a:solidFill>
                    <a:srgbClr val="000000"/>
                  </a:solidFill>
                  <a:latin typeface="+mn-lt"/>
                </a:rPr>
                <a:t>NCI in NA of Snoopy		</a:t>
              </a:r>
            </a:p>
          </p:txBody>
        </p:sp>
        <p:sp>
          <p:nvSpPr>
            <p:cNvPr id="22" name="TextBox 21"/>
            <p:cNvSpPr txBox="1"/>
            <p:nvPr/>
          </p:nvSpPr>
          <p:spPr>
            <a:xfrm>
              <a:off x="5334000" y="4417331"/>
              <a:ext cx="3810000" cy="2462756"/>
            </a:xfrm>
            <a:prstGeom prst="rect">
              <a:avLst/>
            </a:prstGeom>
            <a:noFill/>
          </p:spPr>
          <p:txBody>
            <a:bodyPr>
              <a:spAutoFit/>
            </a:bodyPr>
            <a:lstStyle/>
            <a:p>
              <a:pPr marL="341313" indent="-341313">
                <a:buFont typeface="Symbol"/>
                <a:buChar char="¬"/>
                <a:defRPr/>
              </a:pPr>
              <a:r>
                <a:rPr lang="en-US" dirty="0">
                  <a:latin typeface="+mn-lt"/>
                  <a:sym typeface="Symbol"/>
                </a:rPr>
                <a:t>Balance in PS account</a:t>
              </a:r>
            </a:p>
            <a:p>
              <a:pPr marL="341313" indent="-341313">
                <a:buFont typeface="Symbol"/>
                <a:buChar char="¬"/>
                <a:defRPr/>
              </a:pPr>
              <a:r>
                <a:rPr lang="en-US" dirty="0">
                  <a:latin typeface="+mn-lt"/>
                  <a:sym typeface="Symbol"/>
                </a:rPr>
                <a:t>Balance in CS account</a:t>
              </a:r>
            </a:p>
            <a:p>
              <a:pPr marL="341313" lvl="1" indent="-341313">
                <a:buFont typeface="Symbol"/>
                <a:buChar char="¬"/>
                <a:defRPr/>
              </a:pPr>
              <a:r>
                <a:rPr lang="en-US" dirty="0">
                  <a:latin typeface="+mn-lt"/>
                  <a:sym typeface="Symbol"/>
                </a:rPr>
                <a:t>Beginning balance in RE</a:t>
              </a:r>
            </a:p>
            <a:p>
              <a:pPr marL="341313" lvl="2" indent="-341313">
                <a:buFont typeface="Symbol"/>
                <a:buChar char="¬"/>
                <a:defRPr/>
              </a:pPr>
              <a:r>
                <a:rPr lang="en-US" dirty="0">
                  <a:latin typeface="+mn-lt"/>
                  <a:sym typeface="Symbol"/>
                </a:rPr>
                <a:t>Peanut's 75% of NI to common interest</a:t>
              </a:r>
            </a:p>
            <a:p>
              <a:pPr marL="341313" lvl="2" indent="-341313">
                <a:buFont typeface="Symbol"/>
                <a:buChar char="¬"/>
                <a:defRPr/>
              </a:pPr>
              <a:r>
                <a:rPr lang="en-US" dirty="0">
                  <a:latin typeface="+mn-lt"/>
                  <a:sym typeface="Symbol"/>
                </a:rPr>
                <a:t>Peanut's share of preferred dividends</a:t>
              </a:r>
            </a:p>
            <a:p>
              <a:pPr marL="341313" lvl="2" indent="-341313">
                <a:buFont typeface="Symbol"/>
                <a:buChar char="¬"/>
                <a:defRPr/>
              </a:pPr>
              <a:r>
                <a:rPr lang="en-US" dirty="0">
                  <a:latin typeface="+mn-lt"/>
                  <a:sym typeface="Symbol"/>
                </a:rPr>
                <a:t>NCI share of NI</a:t>
              </a:r>
            </a:p>
            <a:p>
              <a:pPr marL="341313" lvl="2" indent="-341313">
                <a:buFont typeface="Symbol"/>
                <a:buChar char="¬"/>
                <a:defRPr/>
              </a:pPr>
              <a:r>
                <a:rPr lang="en-US" dirty="0">
                  <a:latin typeface="+mn-lt"/>
                  <a:sym typeface="Symbol"/>
                </a:rPr>
                <a:t>100% of Sub’s preferred dividends</a:t>
              </a:r>
            </a:p>
            <a:p>
              <a:pPr marL="341313" lvl="2" indent="-341313">
                <a:buFont typeface="Symbol"/>
                <a:buChar char="¬"/>
                <a:defRPr/>
              </a:pPr>
              <a:r>
                <a:rPr lang="en-US" dirty="0">
                  <a:latin typeface="+mn-lt"/>
                  <a:sym typeface="Symbol"/>
                </a:rPr>
                <a:t>100% of Common dividends</a:t>
              </a:r>
            </a:p>
            <a:p>
              <a:pPr marL="341313" lvl="2" indent="-341313">
                <a:buFont typeface="Symbol"/>
                <a:buChar char="¬"/>
                <a:defRPr/>
              </a:pPr>
              <a:r>
                <a:rPr lang="en-US" dirty="0">
                  <a:latin typeface="+mn-lt"/>
                  <a:sym typeface="Symbol"/>
                </a:rPr>
                <a:t>Net BV left in investment  CS account</a:t>
              </a:r>
            </a:p>
            <a:p>
              <a:pPr marL="341313" lvl="2" indent="-341313">
                <a:buFont typeface="Symbol"/>
                <a:buChar char="¬"/>
                <a:defRPr/>
              </a:pPr>
              <a:r>
                <a:rPr lang="en-US" dirty="0">
                  <a:latin typeface="+mn-lt"/>
                  <a:sym typeface="Symbol"/>
                </a:rPr>
                <a:t>Net BV left in investment PS account</a:t>
              </a:r>
            </a:p>
            <a:p>
              <a:pPr marL="341313" lvl="2" indent="-341313">
                <a:buFont typeface="Symbol"/>
                <a:buChar char="¬"/>
                <a:defRPr/>
              </a:pPr>
              <a:r>
                <a:rPr lang="en-US" dirty="0">
                  <a:latin typeface="+mn-lt"/>
                  <a:sym typeface="Symbol"/>
                </a:rPr>
                <a:t>NCI share of net book value</a:t>
              </a:r>
              <a:endParaRPr lang="en-US" dirty="0">
                <a:latin typeface="+mn-lt"/>
              </a:endParaRPr>
            </a:p>
          </p:txBody>
        </p:sp>
      </p:grpSp>
      <p:sp>
        <p:nvSpPr>
          <p:cNvPr id="23" name="TextBox 22"/>
          <p:cNvSpPr txBox="1"/>
          <p:nvPr/>
        </p:nvSpPr>
        <p:spPr bwMode="auto">
          <a:xfrm>
            <a:off x="412750" y="1646238"/>
            <a:ext cx="2787650" cy="368300"/>
          </a:xfrm>
          <a:prstGeom prst="rect">
            <a:avLst/>
          </a:prstGeom>
          <a:noFill/>
          <a:ln w="9525">
            <a:noFill/>
            <a:miter lim="800000"/>
            <a:headEnd/>
            <a:tailEnd/>
          </a:ln>
          <a:effectLst/>
        </p:spPr>
        <p:txBody>
          <a:bodyPr>
            <a:spAutoFit/>
          </a:bodyPr>
          <a:lstStyle/>
          <a:p>
            <a:pPr>
              <a:defRPr/>
            </a:pPr>
            <a:r>
              <a:rPr lang="en-US" sz="1800" b="1" dirty="0">
                <a:latin typeface="+mn-lt"/>
              </a:rPr>
              <a:t>Book Value Calculations:</a:t>
            </a:r>
          </a:p>
        </p:txBody>
      </p:sp>
      <p:sp>
        <p:nvSpPr>
          <p:cNvPr id="24" name="Rectangle 3"/>
          <p:cNvSpPr txBox="1">
            <a:spLocks noChangeArrowheads="1"/>
          </p:cNvSpPr>
          <p:nvPr/>
        </p:nvSpPr>
        <p:spPr bwMode="auto">
          <a:xfrm>
            <a:off x="457200" y="914400"/>
            <a:ext cx="8534400" cy="762000"/>
          </a:xfrm>
          <a:prstGeom prst="rect">
            <a:avLst/>
          </a:prstGeom>
          <a:solidFill>
            <a:schemeClr val="bg1">
              <a:lumMod val="85000"/>
            </a:schemeClr>
          </a:solidFill>
          <a:ln w="9525">
            <a:noFill/>
            <a:miter lim="800000"/>
            <a:headEnd/>
            <a:tailEnd/>
          </a:ln>
          <a:effectLst/>
        </p:spPr>
        <p:txBody>
          <a:bodyPr/>
          <a:lstStyle/>
          <a:p>
            <a:pPr algn="just">
              <a:lnSpc>
                <a:spcPct val="95000"/>
              </a:lnSpc>
              <a:defRPr/>
            </a:pPr>
            <a:r>
              <a:rPr lang="en-US" sz="1600" dirty="0">
                <a:latin typeface="+mn-lt"/>
              </a:rPr>
              <a:t>In order to prepare the basic eliminating entry, we first analyze the book value of equity and the related investment accounts in Peanut's common and preferred stock, the noncontrolling interest, and preferred dividend income accounts at the end of 20X1 as follows:</a:t>
            </a:r>
            <a:endParaRPr lang="en-GB" sz="1600" dirty="0">
              <a:latin typeface="+mn-lt"/>
            </a:endParaRPr>
          </a:p>
        </p:txBody>
      </p:sp>
      <p:sp>
        <p:nvSpPr>
          <p:cNvPr id="27" name="TextBox 26"/>
          <p:cNvSpPr txBox="1"/>
          <p:nvPr/>
        </p:nvSpPr>
        <p:spPr>
          <a:xfrm>
            <a:off x="7848600" y="2133600"/>
            <a:ext cx="306388" cy="338138"/>
          </a:xfrm>
          <a:prstGeom prst="rect">
            <a:avLst/>
          </a:prstGeom>
          <a:noFill/>
        </p:spPr>
        <p:txBody>
          <a:bodyPr wrap="none">
            <a:spAutoFit/>
          </a:bodyPr>
          <a:lstStyle/>
          <a:p>
            <a:pPr algn="ctr">
              <a:defRPr/>
            </a:pPr>
            <a:r>
              <a:rPr lang="en-US" sz="1600" b="1" dirty="0">
                <a:latin typeface="+mn-lt"/>
              </a:rPr>
              <a:t>+</a:t>
            </a:r>
          </a:p>
        </p:txBody>
      </p:sp>
      <p:sp>
        <p:nvSpPr>
          <p:cNvPr id="28" name="TextBox 27"/>
          <p:cNvSpPr txBox="1"/>
          <p:nvPr/>
        </p:nvSpPr>
        <p:spPr>
          <a:xfrm>
            <a:off x="3960813" y="2133600"/>
            <a:ext cx="306387" cy="338138"/>
          </a:xfrm>
          <a:prstGeom prst="rect">
            <a:avLst/>
          </a:prstGeom>
          <a:noFill/>
        </p:spPr>
        <p:txBody>
          <a:bodyPr wrap="none">
            <a:spAutoFit/>
          </a:bodyPr>
          <a:lstStyle/>
          <a:p>
            <a:pPr algn="ctr">
              <a:defRPr/>
            </a:pPr>
            <a:r>
              <a:rPr lang="en-US" sz="1600" b="1" dirty="0">
                <a:latin typeface="+mn-lt"/>
              </a:rPr>
              <a:t>+</a:t>
            </a:r>
          </a:p>
        </p:txBody>
      </p:sp>
      <p:sp>
        <p:nvSpPr>
          <p:cNvPr id="29" name="TextBox 28"/>
          <p:cNvSpPr txBox="1"/>
          <p:nvPr/>
        </p:nvSpPr>
        <p:spPr>
          <a:xfrm>
            <a:off x="5256213" y="2133600"/>
            <a:ext cx="306387" cy="338138"/>
          </a:xfrm>
          <a:prstGeom prst="rect">
            <a:avLst/>
          </a:prstGeom>
          <a:noFill/>
        </p:spPr>
        <p:txBody>
          <a:bodyPr wrap="none">
            <a:spAutoFit/>
          </a:bodyPr>
          <a:lstStyle/>
          <a:p>
            <a:pPr algn="ctr">
              <a:defRPr/>
            </a:pPr>
            <a:r>
              <a:rPr lang="en-US" sz="1600" b="1" dirty="0">
                <a:latin typeface="+mn-lt"/>
              </a:rPr>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5"/>
          <p:cNvSpPr>
            <a:spLocks noGrp="1" noChangeArrowheads="1"/>
          </p:cNvSpPr>
          <p:nvPr>
            <p:ph type="sldNum" sz="quarter" idx="10"/>
          </p:nvPr>
        </p:nvSpPr>
        <p:spPr>
          <a:noFill/>
        </p:spPr>
        <p:txBody>
          <a:bodyPr/>
          <a:lstStyle/>
          <a:p>
            <a:r>
              <a:rPr lang="en-US" altLang="zh-CN" smtClean="0">
                <a:ea typeface="宋体" pitchFamily="2" charset="-122"/>
              </a:rPr>
              <a:t>9-</a:t>
            </a:r>
            <a:fld id="{C2E40D43-2EA6-4784-A1B3-B105032DF36D}" type="slidenum">
              <a:rPr lang="en-US" altLang="zh-CN" smtClean="0">
                <a:ea typeface="宋体" pitchFamily="2" charset="-122"/>
              </a:rPr>
              <a:pPr/>
              <a:t>16</a:t>
            </a:fld>
            <a:endParaRPr lang="en-US" altLang="zh-CN" smtClean="0">
              <a:ea typeface="宋体" pitchFamily="2" charset="-122"/>
            </a:endParaRPr>
          </a:p>
        </p:txBody>
      </p:sp>
      <p:sp>
        <p:nvSpPr>
          <p:cNvPr id="14338"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Subsidiary Preferred Stock Outstanding</a:t>
            </a:r>
          </a:p>
        </p:txBody>
      </p:sp>
      <p:sp>
        <p:nvSpPr>
          <p:cNvPr id="14339" name="Rectangle 3"/>
          <p:cNvSpPr>
            <a:spLocks noGrp="1" noChangeArrowheads="1"/>
          </p:cNvSpPr>
          <p:nvPr>
            <p:ph idx="1"/>
          </p:nvPr>
        </p:nvSpPr>
        <p:spPr/>
        <p:txBody>
          <a:bodyPr/>
          <a:lstStyle/>
          <a:p>
            <a:pPr eaLnBrk="1" hangingPunct="1"/>
            <a:r>
              <a:rPr lang="en-GB" smtClean="0"/>
              <a:t>Subsidiary preferred stock with special provisions</a:t>
            </a:r>
          </a:p>
          <a:p>
            <a:pPr lvl="1" eaLnBrk="1" hangingPunct="1"/>
            <a:r>
              <a:rPr lang="en-GB" smtClean="0"/>
              <a:t>The provisions of the preferred stock agreement must be examined to determine the portion of the subsidiary’s stockholders’ equity to be assigned to the preferred stock interest</a:t>
            </a:r>
          </a:p>
          <a:p>
            <a:pPr lvl="2" eaLnBrk="1" hangingPunct="1"/>
            <a:r>
              <a:rPr lang="en-GB" smtClean="0"/>
              <a:t>Cumulative dividend provision </a:t>
            </a:r>
          </a:p>
          <a:p>
            <a:pPr lvl="2" eaLnBrk="1" hangingPunct="1"/>
            <a:r>
              <a:rPr lang="en-GB" smtClean="0"/>
              <a:t>Noncumulative preferred stock</a:t>
            </a:r>
          </a:p>
          <a:p>
            <a:pPr lvl="2" eaLnBrk="1" hangingPunct="1"/>
            <a:r>
              <a:rPr lang="en-GB" smtClean="0"/>
              <a:t>Preferred stock participation features </a:t>
            </a:r>
          </a:p>
          <a:p>
            <a:pPr lvl="2" eaLnBrk="1" hangingPunct="1"/>
            <a:r>
              <a:rPr lang="en-GB" smtClean="0"/>
              <a:t>Preferred stocks that are callable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wipe(left)">
                                      <p:cBhvr>
                                        <p:cTn id="7" dur="500"/>
                                        <p:tgtEl>
                                          <p:spTgt spid="1433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4339">
                                            <p:txEl>
                                              <p:pRg st="2" end="2"/>
                                            </p:txEl>
                                          </p:spTgt>
                                        </p:tgtEl>
                                        <p:attrNameLst>
                                          <p:attrName>style.visibility</p:attrName>
                                        </p:attrNameLst>
                                      </p:cBhvr>
                                      <p:to>
                                        <p:strVal val="visible"/>
                                      </p:to>
                                    </p:set>
                                    <p:animEffect transition="in" filter="wipe(left)">
                                      <p:cBhvr>
                                        <p:cTn id="12" dur="500"/>
                                        <p:tgtEl>
                                          <p:spTgt spid="14339">
                                            <p:txEl>
                                              <p:pRg st="2" end="2"/>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14339">
                                            <p:txEl>
                                              <p:pRg st="3" end="3"/>
                                            </p:txEl>
                                          </p:spTgt>
                                        </p:tgtEl>
                                        <p:attrNameLst>
                                          <p:attrName>style.visibility</p:attrName>
                                        </p:attrNameLst>
                                      </p:cBhvr>
                                      <p:to>
                                        <p:strVal val="visible"/>
                                      </p:to>
                                    </p:set>
                                    <p:animEffect transition="in" filter="wipe(left)">
                                      <p:cBhvr>
                                        <p:cTn id="16" dur="500"/>
                                        <p:tgtEl>
                                          <p:spTgt spid="14339">
                                            <p:txEl>
                                              <p:pRg st="3" end="3"/>
                                            </p:txEl>
                                          </p:spTgt>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14339">
                                            <p:txEl>
                                              <p:pRg st="4" end="4"/>
                                            </p:txEl>
                                          </p:spTgt>
                                        </p:tgtEl>
                                        <p:attrNameLst>
                                          <p:attrName>style.visibility</p:attrName>
                                        </p:attrNameLst>
                                      </p:cBhvr>
                                      <p:to>
                                        <p:strVal val="visible"/>
                                      </p:to>
                                    </p:set>
                                    <p:animEffect transition="in" filter="wipe(left)">
                                      <p:cBhvr>
                                        <p:cTn id="20" dur="500"/>
                                        <p:tgtEl>
                                          <p:spTgt spid="14339">
                                            <p:txEl>
                                              <p:pRg st="4" end="4"/>
                                            </p:txEl>
                                          </p:spTgt>
                                        </p:tgtEl>
                                      </p:cBhvr>
                                    </p:animEffect>
                                  </p:childTnLst>
                                </p:cTn>
                              </p:par>
                            </p:childTnLst>
                          </p:cTn>
                        </p:par>
                        <p:par>
                          <p:cTn id="21" fill="hold">
                            <p:stCondLst>
                              <p:cond delay="1500"/>
                            </p:stCondLst>
                            <p:childTnLst>
                              <p:par>
                                <p:cTn id="22" presetID="22" presetClass="entr" presetSubtype="8" fill="hold" nodeType="afterEffect">
                                  <p:stCondLst>
                                    <p:cond delay="0"/>
                                  </p:stCondLst>
                                  <p:childTnLst>
                                    <p:set>
                                      <p:cBhvr>
                                        <p:cTn id="23" dur="1" fill="hold">
                                          <p:stCondLst>
                                            <p:cond delay="0"/>
                                          </p:stCondLst>
                                        </p:cTn>
                                        <p:tgtEl>
                                          <p:spTgt spid="14339">
                                            <p:txEl>
                                              <p:pRg st="5" end="5"/>
                                            </p:txEl>
                                          </p:spTgt>
                                        </p:tgtEl>
                                        <p:attrNameLst>
                                          <p:attrName>style.visibility</p:attrName>
                                        </p:attrNameLst>
                                      </p:cBhvr>
                                      <p:to>
                                        <p:strVal val="visible"/>
                                      </p:to>
                                    </p:set>
                                    <p:animEffect transition="in" filter="wipe(left)">
                                      <p:cBhvr>
                                        <p:cTn id="24" dur="500"/>
                                        <p:tgtEl>
                                          <p:spTgt spid="143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5"/>
          <p:cNvSpPr>
            <a:spLocks noGrp="1" noChangeArrowheads="1"/>
          </p:cNvSpPr>
          <p:nvPr>
            <p:ph type="sldNum" sz="quarter" idx="10"/>
          </p:nvPr>
        </p:nvSpPr>
        <p:spPr>
          <a:noFill/>
        </p:spPr>
        <p:txBody>
          <a:bodyPr/>
          <a:lstStyle/>
          <a:p>
            <a:r>
              <a:rPr lang="en-US" altLang="zh-CN" smtClean="0">
                <a:ea typeface="宋体" pitchFamily="2" charset="-122"/>
              </a:rPr>
              <a:t>9-</a:t>
            </a:r>
            <a:fld id="{55B46175-298A-409E-86E5-CAFACC90BBA0}" type="slidenum">
              <a:rPr lang="en-US" altLang="zh-CN" smtClean="0">
                <a:ea typeface="宋体" pitchFamily="2" charset="-122"/>
              </a:rPr>
              <a:pPr/>
              <a:t>17</a:t>
            </a:fld>
            <a:endParaRPr lang="en-US" altLang="zh-CN" smtClean="0">
              <a:ea typeface="宋体" pitchFamily="2" charset="-122"/>
            </a:endParaRPr>
          </a:p>
        </p:txBody>
      </p:sp>
      <p:sp>
        <p:nvSpPr>
          <p:cNvPr id="12290" name="Rectangle 2"/>
          <p:cNvSpPr>
            <a:spLocks noGrp="1" noChangeArrowheads="1"/>
          </p:cNvSpPr>
          <p:nvPr>
            <p:ph type="title"/>
          </p:nvPr>
        </p:nvSpPr>
        <p:spPr>
          <a:xfrm>
            <a:off x="1143000" y="0"/>
            <a:ext cx="8001000" cy="762000"/>
          </a:xfrm>
        </p:spPr>
        <p:txBody>
          <a:bodyPr/>
          <a:lstStyle/>
          <a:p>
            <a:pPr eaLnBrk="1" hangingPunct="1">
              <a:defRPr/>
            </a:pPr>
            <a:r>
              <a:rPr lang="en-GB" sz="3000" dirty="0" smtClean="0">
                <a:solidFill>
                  <a:schemeClr val="tx2">
                    <a:lumMod val="50000"/>
                  </a:schemeClr>
                </a:solidFill>
              </a:rPr>
              <a:t>Example 3: Subsidiary Preferred Stock with Special Features</a:t>
            </a:r>
            <a:endParaRPr lang="en-US" sz="3000" dirty="0" smtClean="0">
              <a:solidFill>
                <a:schemeClr val="tx2">
                  <a:lumMod val="50000"/>
                </a:schemeClr>
              </a:solidFill>
            </a:endParaRPr>
          </a:p>
        </p:txBody>
      </p:sp>
      <p:sp>
        <p:nvSpPr>
          <p:cNvPr id="52227" name="Rectangle 3"/>
          <p:cNvSpPr>
            <a:spLocks noGrp="1" noChangeArrowheads="1"/>
          </p:cNvSpPr>
          <p:nvPr>
            <p:ph idx="1"/>
          </p:nvPr>
        </p:nvSpPr>
        <p:spPr>
          <a:xfrm>
            <a:off x="457200" y="1066800"/>
            <a:ext cx="8534400" cy="3581400"/>
          </a:xfrm>
        </p:spPr>
        <p:txBody>
          <a:bodyPr/>
          <a:lstStyle/>
          <a:p>
            <a:pPr eaLnBrk="1" hangingPunct="1">
              <a:buFontTx/>
              <a:buNone/>
            </a:pPr>
            <a:r>
              <a:rPr lang="en-US" smtClean="0"/>
              <a:t> </a:t>
            </a:r>
          </a:p>
        </p:txBody>
      </p:sp>
      <p:sp>
        <p:nvSpPr>
          <p:cNvPr id="8" name="Rectangle 3"/>
          <p:cNvSpPr txBox="1">
            <a:spLocks noChangeArrowheads="1"/>
          </p:cNvSpPr>
          <p:nvPr/>
        </p:nvSpPr>
        <p:spPr bwMode="auto">
          <a:xfrm>
            <a:off x="457200" y="1069975"/>
            <a:ext cx="8534400" cy="3578225"/>
          </a:xfrm>
          <a:prstGeom prst="rect">
            <a:avLst/>
          </a:prstGeom>
          <a:solidFill>
            <a:schemeClr val="bg1">
              <a:lumMod val="85000"/>
            </a:schemeClr>
          </a:solidFill>
          <a:ln w="9525">
            <a:noFill/>
            <a:miter lim="800000"/>
            <a:headEnd/>
            <a:tailEnd/>
          </a:ln>
          <a:effectLst/>
        </p:spPr>
        <p:txBody>
          <a:bodyPr/>
          <a:lstStyle/>
          <a:p>
            <a:pPr>
              <a:defRPr/>
            </a:pPr>
            <a:r>
              <a:rPr lang="en-US" sz="1600" b="1" dirty="0">
                <a:latin typeface="+mn-lt"/>
              </a:rPr>
              <a:t>To examine the consolidation treatment of subsidiary preferred stock with the most common special features, assume the following:</a:t>
            </a:r>
            <a:endParaRPr lang="en-GB" sz="1600" b="1" dirty="0">
              <a:latin typeface="+mn-lt"/>
            </a:endParaRPr>
          </a:p>
          <a:p>
            <a:pPr marL="569913" indent="-336550">
              <a:spcBef>
                <a:spcPts val="1200"/>
              </a:spcBef>
              <a:buFontTx/>
              <a:buAutoNum type="arabicPeriod"/>
              <a:defRPr/>
            </a:pPr>
            <a:r>
              <a:rPr lang="en-GB" sz="1600" dirty="0">
                <a:latin typeface="+mn-lt"/>
              </a:rPr>
              <a:t>Snoopy issues $80,000 par value 10 percent preferred stock on January 1, 20X0. It is cumulative, nonparticipating, and callable at 102. </a:t>
            </a:r>
          </a:p>
          <a:p>
            <a:pPr marL="569913" indent="-336550">
              <a:spcBef>
                <a:spcPts val="1200"/>
              </a:spcBef>
              <a:buFontTx/>
              <a:buAutoNum type="arabicPeriod"/>
              <a:defRPr/>
            </a:pPr>
            <a:r>
              <a:rPr lang="en-GB" sz="1600" dirty="0">
                <a:latin typeface="+mn-lt"/>
              </a:rPr>
              <a:t>No dividends are declared on the preferred stock during 20X0. </a:t>
            </a:r>
          </a:p>
          <a:p>
            <a:pPr marL="569913" indent="-336550">
              <a:spcBef>
                <a:spcPts val="1200"/>
              </a:spcBef>
              <a:buFontTx/>
              <a:buAutoNum type="arabicPeriod"/>
              <a:defRPr/>
            </a:pPr>
            <a:r>
              <a:rPr lang="en-GB" sz="1600" dirty="0">
                <a:latin typeface="+mn-lt"/>
              </a:rPr>
              <a:t>On January 1, 20X1, Peanut Products acquires 75 percent of Snoopy’ common stock for $300,000, when the fair value of the noncontrolling interest in Snoopy’ common stock is $150,000. </a:t>
            </a:r>
          </a:p>
          <a:p>
            <a:pPr marL="569913" indent="-336550">
              <a:spcBef>
                <a:spcPts val="1200"/>
              </a:spcBef>
              <a:buFontTx/>
              <a:buAutoNum type="arabicPeriod"/>
              <a:defRPr/>
            </a:pPr>
            <a:r>
              <a:rPr lang="en-GB" sz="1600" dirty="0">
                <a:latin typeface="+mn-lt"/>
              </a:rPr>
              <a:t>On January 1, 20X1, Peanut acquires 50 percent of the preferred stock for $42,000. </a:t>
            </a:r>
          </a:p>
          <a:p>
            <a:pPr marL="342900" indent="-342900">
              <a:buFontTx/>
              <a:buAutoNum type="arabicPeriod"/>
              <a:defRPr/>
            </a:pPr>
            <a:endParaRPr lang="en-GB" sz="1600" dirty="0">
              <a:latin typeface="+mn-lt"/>
            </a:endParaRPr>
          </a:p>
          <a:p>
            <a:pPr>
              <a:defRPr/>
            </a:pPr>
            <a:r>
              <a:rPr lang="en-GB" sz="1600" b="1" dirty="0">
                <a:latin typeface="+mn-lt"/>
              </a:rPr>
              <a:t>Stockholders’ equity accounts of Snoopy on January 1, 20X1 follow:</a:t>
            </a:r>
          </a:p>
        </p:txBody>
      </p:sp>
      <p:grpSp>
        <p:nvGrpSpPr>
          <p:cNvPr id="2" name="Group 8"/>
          <p:cNvGrpSpPr>
            <a:grpSpLocks/>
          </p:cNvGrpSpPr>
          <p:nvPr/>
        </p:nvGrpSpPr>
        <p:grpSpPr bwMode="auto">
          <a:xfrm>
            <a:off x="533400" y="4997450"/>
            <a:ext cx="8229600" cy="1327150"/>
            <a:chOff x="533400" y="3276600"/>
            <a:chExt cx="8229600" cy="1326416"/>
          </a:xfrm>
        </p:grpSpPr>
        <p:sp>
          <p:nvSpPr>
            <p:cNvPr id="10" name="TextBox 9"/>
            <p:cNvSpPr txBox="1"/>
            <p:nvPr/>
          </p:nvSpPr>
          <p:spPr>
            <a:xfrm>
              <a:off x="533400" y="3276600"/>
              <a:ext cx="8229600" cy="1323243"/>
            </a:xfrm>
            <a:prstGeom prst="rect">
              <a:avLst/>
            </a:prstGeom>
            <a:noFill/>
          </p:spPr>
          <p:txBody>
            <a:bodyPr>
              <a:spAutoFit/>
            </a:bodyPr>
            <a:lstStyle/>
            <a:p>
              <a:pPr marL="457200">
                <a:tabLst>
                  <a:tab pos="7315200" algn="r"/>
                </a:tabLst>
                <a:defRPr/>
              </a:pPr>
              <a:r>
                <a:rPr lang="en-US" sz="2000" dirty="0">
                  <a:latin typeface="+mn-lt"/>
                </a:rPr>
                <a:t>Preferred Stock	$80,000</a:t>
              </a:r>
            </a:p>
            <a:p>
              <a:pPr marL="457200">
                <a:tabLst>
                  <a:tab pos="7315200" algn="r"/>
                </a:tabLst>
                <a:defRPr/>
              </a:pPr>
              <a:r>
                <a:rPr lang="en-US" sz="2000" dirty="0">
                  <a:latin typeface="+mn-lt"/>
                </a:rPr>
                <a:t>Common Stock	150,000</a:t>
              </a:r>
            </a:p>
            <a:p>
              <a:pPr marL="457200">
                <a:tabLst>
                  <a:tab pos="7315200" algn="r"/>
                </a:tabLst>
                <a:defRPr/>
              </a:pPr>
              <a:r>
                <a:rPr lang="en-US" sz="2000" dirty="0">
                  <a:latin typeface="+mn-lt"/>
                </a:rPr>
                <a:t>Retained Earnings	250,000</a:t>
              </a:r>
            </a:p>
            <a:p>
              <a:pPr marL="457200">
                <a:tabLst>
                  <a:tab pos="7315200" algn="r"/>
                </a:tabLst>
                <a:defRPr/>
              </a:pPr>
              <a:r>
                <a:rPr lang="en-US" sz="2000" dirty="0">
                  <a:latin typeface="+mn-lt"/>
                </a:rPr>
                <a:t>Total Stockholders’ Equity	$480,000</a:t>
              </a:r>
            </a:p>
          </p:txBody>
        </p:sp>
        <p:cxnSp>
          <p:nvCxnSpPr>
            <p:cNvPr id="52231" name="Straight Connector 10"/>
            <p:cNvCxnSpPr>
              <a:cxnSpLocks noChangeShapeType="1"/>
            </p:cNvCxnSpPr>
            <p:nvPr/>
          </p:nvCxnSpPr>
          <p:spPr bwMode="auto">
            <a:xfrm>
              <a:off x="6858000" y="4222016"/>
              <a:ext cx="1143000" cy="0"/>
            </a:xfrm>
            <a:prstGeom prst="line">
              <a:avLst/>
            </a:prstGeom>
            <a:noFill/>
            <a:ln w="19050" algn="ctr">
              <a:solidFill>
                <a:srgbClr val="000408"/>
              </a:solidFill>
              <a:round/>
              <a:headEnd/>
              <a:tailEnd/>
            </a:ln>
          </p:spPr>
        </p:cxnSp>
        <p:cxnSp>
          <p:nvCxnSpPr>
            <p:cNvPr id="52232" name="Straight Connector 11"/>
            <p:cNvCxnSpPr>
              <a:cxnSpLocks noChangeShapeType="1"/>
            </p:cNvCxnSpPr>
            <p:nvPr/>
          </p:nvCxnSpPr>
          <p:spPr bwMode="auto">
            <a:xfrm>
              <a:off x="6858000" y="4603016"/>
              <a:ext cx="1143000" cy="0"/>
            </a:xfrm>
            <a:prstGeom prst="line">
              <a:avLst/>
            </a:prstGeom>
            <a:noFill/>
            <a:ln w="19050" cmpd="dbl" algn="ctr">
              <a:solidFill>
                <a:srgbClr val="000408"/>
              </a:solidFill>
              <a:round/>
              <a:headEnd/>
              <a:tailEnd/>
            </a:ln>
          </p:spPr>
        </p:cxn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5"/>
          <p:cNvSpPr>
            <a:spLocks noGrp="1" noChangeArrowheads="1"/>
          </p:cNvSpPr>
          <p:nvPr>
            <p:ph type="sldNum" sz="quarter" idx="10"/>
          </p:nvPr>
        </p:nvSpPr>
        <p:spPr>
          <a:noFill/>
        </p:spPr>
        <p:txBody>
          <a:bodyPr/>
          <a:lstStyle/>
          <a:p>
            <a:r>
              <a:rPr lang="en-US" altLang="zh-CN" smtClean="0">
                <a:ea typeface="宋体" pitchFamily="2" charset="-122"/>
              </a:rPr>
              <a:t>9-</a:t>
            </a:r>
            <a:fld id="{5EC4B9E9-B2D4-4038-85CB-735754FAC187}" type="slidenum">
              <a:rPr lang="en-US" altLang="zh-CN" smtClean="0">
                <a:ea typeface="宋体" pitchFamily="2" charset="-122"/>
              </a:rPr>
              <a:pPr/>
              <a:t>18</a:t>
            </a:fld>
            <a:endParaRPr lang="en-US" altLang="zh-CN" smtClean="0">
              <a:ea typeface="宋体" pitchFamily="2" charset="-122"/>
            </a:endParaRPr>
          </a:p>
        </p:txBody>
      </p:sp>
      <p:sp>
        <p:nvSpPr>
          <p:cNvPr id="12290" name="Rectangle 2"/>
          <p:cNvSpPr>
            <a:spLocks noGrp="1" noChangeArrowheads="1"/>
          </p:cNvSpPr>
          <p:nvPr>
            <p:ph type="title"/>
          </p:nvPr>
        </p:nvSpPr>
        <p:spPr>
          <a:xfrm>
            <a:off x="1143000" y="0"/>
            <a:ext cx="8001000" cy="762000"/>
          </a:xfrm>
        </p:spPr>
        <p:txBody>
          <a:bodyPr/>
          <a:lstStyle/>
          <a:p>
            <a:pPr eaLnBrk="1" hangingPunct="1">
              <a:defRPr/>
            </a:pPr>
            <a:r>
              <a:rPr lang="en-GB" sz="3000" dirty="0">
                <a:solidFill>
                  <a:schemeClr val="tx2">
                    <a:lumMod val="50000"/>
                  </a:schemeClr>
                </a:solidFill>
              </a:rPr>
              <a:t>Example 3: Subsidiary Preferred Stock with Special Features</a:t>
            </a:r>
            <a:endParaRPr lang="en-US" sz="3000" dirty="0" smtClean="0">
              <a:solidFill>
                <a:schemeClr val="tx2">
                  <a:lumMod val="50000"/>
                </a:schemeClr>
              </a:solidFill>
            </a:endParaRPr>
          </a:p>
        </p:txBody>
      </p:sp>
      <p:sp>
        <p:nvSpPr>
          <p:cNvPr id="54275" name="Rectangle 3"/>
          <p:cNvSpPr>
            <a:spLocks noGrp="1" noChangeArrowheads="1"/>
          </p:cNvSpPr>
          <p:nvPr>
            <p:ph idx="1"/>
          </p:nvPr>
        </p:nvSpPr>
        <p:spPr>
          <a:xfrm>
            <a:off x="457200" y="1066800"/>
            <a:ext cx="8534400" cy="3581400"/>
          </a:xfrm>
        </p:spPr>
        <p:txBody>
          <a:bodyPr/>
          <a:lstStyle/>
          <a:p>
            <a:pPr eaLnBrk="1" hangingPunct="1">
              <a:buFontTx/>
              <a:buNone/>
            </a:pPr>
            <a:r>
              <a:rPr lang="en-US" smtClean="0"/>
              <a:t> </a:t>
            </a:r>
          </a:p>
        </p:txBody>
      </p:sp>
      <p:sp>
        <p:nvSpPr>
          <p:cNvPr id="8" name="Rectangle 3"/>
          <p:cNvSpPr txBox="1">
            <a:spLocks noChangeArrowheads="1"/>
          </p:cNvSpPr>
          <p:nvPr/>
        </p:nvSpPr>
        <p:spPr bwMode="auto">
          <a:xfrm>
            <a:off x="457200" y="1069975"/>
            <a:ext cx="8534400" cy="1520825"/>
          </a:xfrm>
          <a:prstGeom prst="rect">
            <a:avLst/>
          </a:prstGeom>
          <a:solidFill>
            <a:schemeClr val="bg1">
              <a:lumMod val="85000"/>
            </a:schemeClr>
          </a:solidFill>
          <a:ln w="9525">
            <a:noFill/>
            <a:miter lim="800000"/>
            <a:headEnd/>
            <a:tailEnd/>
          </a:ln>
          <a:effectLst/>
        </p:spPr>
        <p:txBody>
          <a:bodyPr/>
          <a:lstStyle/>
          <a:p>
            <a:pPr algn="just">
              <a:defRPr/>
            </a:pPr>
            <a:r>
              <a:rPr lang="en-GB" sz="1800" dirty="0">
                <a:latin typeface="+mn-lt"/>
              </a:rPr>
              <a:t>Peanut acquires 50 percent of Snoopy’ $80,000 par value, 10 percent preferred stock for $40,000 when issued on January 1, 20X1. During 20X1 dividends of $8,000 are declared on the preferred stock. Peanut recognizes $7,200 of dividend income from its investment in preferred stock, and the remaining $4,800 is paid to the holders of the other preferred shares.</a:t>
            </a:r>
          </a:p>
          <a:p>
            <a:pPr>
              <a:defRPr/>
            </a:pPr>
            <a:endParaRPr lang="en-GB" sz="1800" b="1" dirty="0">
              <a:latin typeface="+mn-lt"/>
            </a:endParaRPr>
          </a:p>
        </p:txBody>
      </p:sp>
      <p:grpSp>
        <p:nvGrpSpPr>
          <p:cNvPr id="2" name="Group 8"/>
          <p:cNvGrpSpPr>
            <a:grpSpLocks/>
          </p:cNvGrpSpPr>
          <p:nvPr/>
        </p:nvGrpSpPr>
        <p:grpSpPr bwMode="auto">
          <a:xfrm>
            <a:off x="533400" y="2711450"/>
            <a:ext cx="8229600" cy="1327150"/>
            <a:chOff x="533400" y="3276600"/>
            <a:chExt cx="8229600" cy="1326416"/>
          </a:xfrm>
        </p:grpSpPr>
        <p:sp>
          <p:nvSpPr>
            <p:cNvPr id="10" name="TextBox 9"/>
            <p:cNvSpPr txBox="1"/>
            <p:nvPr/>
          </p:nvSpPr>
          <p:spPr>
            <a:xfrm>
              <a:off x="533400" y="3276600"/>
              <a:ext cx="8229600" cy="1323243"/>
            </a:xfrm>
            <a:prstGeom prst="rect">
              <a:avLst/>
            </a:prstGeom>
            <a:noFill/>
          </p:spPr>
          <p:txBody>
            <a:bodyPr>
              <a:spAutoFit/>
            </a:bodyPr>
            <a:lstStyle/>
            <a:p>
              <a:pPr marL="457200">
                <a:tabLst>
                  <a:tab pos="7315200" algn="r"/>
                </a:tabLst>
                <a:defRPr/>
              </a:pPr>
              <a:r>
                <a:rPr lang="en-US" sz="2000" dirty="0">
                  <a:latin typeface="+mn-lt"/>
                </a:rPr>
                <a:t>Par value of Snoopy’ preferred stock	$80,000</a:t>
              </a:r>
              <a:r>
                <a:rPr lang="en-US" sz="2000" dirty="0">
                  <a:solidFill>
                    <a:schemeClr val="bg1"/>
                  </a:solidFill>
                  <a:latin typeface="+mn-lt"/>
                </a:rPr>
                <a:t>)</a:t>
              </a:r>
            </a:p>
            <a:p>
              <a:pPr marL="457200">
                <a:tabLst>
                  <a:tab pos="7315200" algn="r"/>
                </a:tabLst>
                <a:defRPr/>
              </a:pPr>
              <a:r>
                <a:rPr lang="en-US" sz="2000" dirty="0">
                  <a:latin typeface="+mn-lt"/>
                </a:rPr>
                <a:t>Call premium	1,600</a:t>
              </a:r>
              <a:r>
                <a:rPr lang="en-US" sz="2000" dirty="0">
                  <a:solidFill>
                    <a:schemeClr val="bg1"/>
                  </a:solidFill>
                </a:rPr>
                <a:t>)</a:t>
              </a:r>
              <a:endParaRPr lang="en-US" sz="2000" dirty="0">
                <a:latin typeface="+mn-lt"/>
              </a:endParaRPr>
            </a:p>
            <a:p>
              <a:pPr marL="457200">
                <a:tabLst>
                  <a:tab pos="7315200" algn="r"/>
                </a:tabLst>
                <a:defRPr/>
              </a:pPr>
              <a:r>
                <a:rPr lang="en-US" sz="2000" dirty="0">
                  <a:latin typeface="+mn-lt"/>
                </a:rPr>
                <a:t>Dividends in arrears for 20X0	8,000</a:t>
              </a:r>
              <a:r>
                <a:rPr lang="en-US" sz="2000" dirty="0">
                  <a:solidFill>
                    <a:schemeClr val="bg1"/>
                  </a:solidFill>
                </a:rPr>
                <a:t>)</a:t>
              </a:r>
              <a:endParaRPr lang="en-US" sz="2000" dirty="0">
                <a:latin typeface="+mn-lt"/>
              </a:endParaRPr>
            </a:p>
            <a:p>
              <a:pPr marL="457200">
                <a:tabLst>
                  <a:tab pos="7315200" algn="r"/>
                </a:tabLst>
                <a:defRPr/>
              </a:pPr>
              <a:r>
                <a:rPr lang="en-US" sz="2000" dirty="0">
                  <a:latin typeface="+mn-lt"/>
                </a:rPr>
                <a:t>Total preferred stock interest, January 1, 20X1	$89,600</a:t>
              </a:r>
              <a:r>
                <a:rPr lang="en-US" sz="2000" dirty="0">
                  <a:solidFill>
                    <a:schemeClr val="bg1"/>
                  </a:solidFill>
                </a:rPr>
                <a:t>)</a:t>
              </a:r>
              <a:endParaRPr lang="en-US" sz="2000" dirty="0">
                <a:latin typeface="+mn-lt"/>
              </a:endParaRPr>
            </a:p>
          </p:txBody>
        </p:sp>
        <p:cxnSp>
          <p:nvCxnSpPr>
            <p:cNvPr id="54287" name="Straight Connector 10"/>
            <p:cNvCxnSpPr>
              <a:cxnSpLocks noChangeShapeType="1"/>
            </p:cNvCxnSpPr>
            <p:nvPr/>
          </p:nvCxnSpPr>
          <p:spPr bwMode="auto">
            <a:xfrm>
              <a:off x="6781800" y="4222016"/>
              <a:ext cx="1143000" cy="0"/>
            </a:xfrm>
            <a:prstGeom prst="line">
              <a:avLst/>
            </a:prstGeom>
            <a:noFill/>
            <a:ln w="19050" algn="ctr">
              <a:solidFill>
                <a:srgbClr val="000408"/>
              </a:solidFill>
              <a:round/>
              <a:headEnd/>
              <a:tailEnd/>
            </a:ln>
          </p:spPr>
        </p:cxnSp>
        <p:cxnSp>
          <p:nvCxnSpPr>
            <p:cNvPr id="54288" name="Straight Connector 11"/>
            <p:cNvCxnSpPr>
              <a:cxnSpLocks noChangeShapeType="1"/>
            </p:cNvCxnSpPr>
            <p:nvPr/>
          </p:nvCxnSpPr>
          <p:spPr bwMode="auto">
            <a:xfrm>
              <a:off x="6781800" y="4603016"/>
              <a:ext cx="1143000" cy="0"/>
            </a:xfrm>
            <a:prstGeom prst="line">
              <a:avLst/>
            </a:prstGeom>
            <a:noFill/>
            <a:ln w="19050" cmpd="dbl" algn="ctr">
              <a:solidFill>
                <a:srgbClr val="000408"/>
              </a:solidFill>
              <a:round/>
              <a:headEnd/>
              <a:tailEnd/>
            </a:ln>
          </p:spPr>
        </p:cxnSp>
      </p:grpSp>
      <p:sp>
        <p:nvSpPr>
          <p:cNvPr id="14" name="Rectangle 3"/>
          <p:cNvSpPr txBox="1">
            <a:spLocks noChangeArrowheads="1"/>
          </p:cNvSpPr>
          <p:nvPr/>
        </p:nvSpPr>
        <p:spPr bwMode="auto">
          <a:xfrm>
            <a:off x="457200" y="4270375"/>
            <a:ext cx="8534400" cy="377825"/>
          </a:xfrm>
          <a:prstGeom prst="rect">
            <a:avLst/>
          </a:prstGeom>
          <a:solidFill>
            <a:schemeClr val="bg1">
              <a:lumMod val="85000"/>
            </a:schemeClr>
          </a:solidFill>
          <a:ln w="9525">
            <a:noFill/>
            <a:miter lim="800000"/>
            <a:headEnd/>
            <a:tailEnd/>
          </a:ln>
          <a:effectLst/>
        </p:spPr>
        <p:txBody>
          <a:bodyPr/>
          <a:lstStyle/>
          <a:p>
            <a:pPr algn="just">
              <a:defRPr/>
            </a:pPr>
            <a:r>
              <a:rPr lang="en-GB" sz="1800" dirty="0">
                <a:latin typeface="+mn-lt"/>
              </a:rPr>
              <a:t>This amount is apportioned between Peanut and the noncontrolling shareholders:</a:t>
            </a:r>
          </a:p>
          <a:p>
            <a:pPr>
              <a:defRPr/>
            </a:pPr>
            <a:endParaRPr lang="en-GB" sz="1800" b="1" dirty="0">
              <a:latin typeface="+mn-lt"/>
            </a:endParaRPr>
          </a:p>
        </p:txBody>
      </p:sp>
      <p:grpSp>
        <p:nvGrpSpPr>
          <p:cNvPr id="15" name="Group 8"/>
          <p:cNvGrpSpPr>
            <a:grpSpLocks/>
          </p:cNvGrpSpPr>
          <p:nvPr/>
        </p:nvGrpSpPr>
        <p:grpSpPr bwMode="auto">
          <a:xfrm>
            <a:off x="533400" y="4800600"/>
            <a:ext cx="8229600" cy="1631950"/>
            <a:chOff x="533400" y="3276600"/>
            <a:chExt cx="8229600" cy="1631216"/>
          </a:xfrm>
        </p:grpSpPr>
        <p:sp>
          <p:nvSpPr>
            <p:cNvPr id="16" name="TextBox 15"/>
            <p:cNvSpPr txBox="1"/>
            <p:nvPr/>
          </p:nvSpPr>
          <p:spPr>
            <a:xfrm>
              <a:off x="533400" y="3276600"/>
              <a:ext cx="8229600" cy="1631216"/>
            </a:xfrm>
            <a:prstGeom prst="rect">
              <a:avLst/>
            </a:prstGeom>
            <a:noFill/>
          </p:spPr>
          <p:txBody>
            <a:bodyPr>
              <a:spAutoFit/>
            </a:bodyPr>
            <a:lstStyle/>
            <a:p>
              <a:pPr marL="457200">
                <a:tabLst>
                  <a:tab pos="7315200" algn="r"/>
                </a:tabLst>
                <a:defRPr/>
              </a:pPr>
              <a:r>
                <a:rPr lang="en-US" sz="2000" dirty="0">
                  <a:latin typeface="+mn-lt"/>
                </a:rPr>
                <a:t>Peanut's share of preferred stock interest</a:t>
              </a:r>
            </a:p>
            <a:p>
              <a:pPr marL="457200">
                <a:tabLst>
                  <a:tab pos="7315200" algn="r"/>
                </a:tabLst>
                <a:defRPr/>
              </a:pPr>
              <a:r>
                <a:rPr lang="en-US" sz="2000" dirty="0">
                  <a:latin typeface="+mn-lt"/>
                </a:rPr>
                <a:t>   ($89,600 </a:t>
              </a:r>
              <a:r>
                <a:rPr lang="en-US" sz="2000" i="1" dirty="0">
                  <a:latin typeface="+mn-lt"/>
                </a:rPr>
                <a:t>x</a:t>
              </a:r>
              <a:r>
                <a:rPr lang="en-US" sz="2000" dirty="0">
                  <a:latin typeface="+mn-lt"/>
                </a:rPr>
                <a:t> 0.50)	$44,800</a:t>
              </a:r>
              <a:r>
                <a:rPr lang="en-US" sz="2000" dirty="0">
                  <a:solidFill>
                    <a:schemeClr val="bg1"/>
                  </a:solidFill>
                </a:rPr>
                <a:t>)</a:t>
              </a:r>
              <a:endParaRPr lang="en-US" sz="2000" dirty="0">
                <a:latin typeface="+mn-lt"/>
              </a:endParaRPr>
            </a:p>
            <a:p>
              <a:pPr marL="457200">
                <a:tabLst>
                  <a:tab pos="7315200" algn="r"/>
                </a:tabLst>
                <a:defRPr/>
              </a:pPr>
              <a:r>
                <a:rPr lang="en-US" sz="2000" dirty="0">
                  <a:latin typeface="+mn-lt"/>
                </a:rPr>
                <a:t>Noncontrolling stockholders’ share of</a:t>
              </a:r>
            </a:p>
            <a:p>
              <a:pPr marL="457200">
                <a:tabLst>
                  <a:tab pos="7315200" algn="r"/>
                </a:tabLst>
                <a:defRPr/>
              </a:pPr>
              <a:r>
                <a:rPr lang="en-US" sz="2000" dirty="0">
                  <a:latin typeface="+mn-lt"/>
                </a:rPr>
                <a:t>   preferred stock interest </a:t>
              </a:r>
              <a:r>
                <a:rPr lang="en-US" sz="2000" dirty="0"/>
                <a:t>($89,600 </a:t>
              </a:r>
              <a:r>
                <a:rPr lang="en-US" sz="2000" i="1" dirty="0"/>
                <a:t>x</a:t>
              </a:r>
              <a:r>
                <a:rPr lang="en-US" sz="2000" dirty="0"/>
                <a:t> 0.50) </a:t>
              </a:r>
              <a:r>
                <a:rPr lang="en-US" sz="2000" dirty="0">
                  <a:latin typeface="+mn-lt"/>
                </a:rPr>
                <a:t>	</a:t>
              </a:r>
              <a:r>
                <a:rPr lang="en-US" sz="2000" dirty="0"/>
                <a:t>44</a:t>
              </a:r>
              <a:r>
                <a:rPr lang="en-US" sz="2000" dirty="0">
                  <a:latin typeface="+mn-lt"/>
                </a:rPr>
                <a:t>,800</a:t>
              </a:r>
              <a:r>
                <a:rPr lang="en-US" sz="2000" dirty="0">
                  <a:solidFill>
                    <a:schemeClr val="bg1"/>
                  </a:solidFill>
                </a:rPr>
                <a:t>)</a:t>
              </a:r>
              <a:endParaRPr lang="en-US" sz="2000" dirty="0">
                <a:latin typeface="+mn-lt"/>
              </a:endParaRPr>
            </a:p>
            <a:p>
              <a:pPr marL="457200">
                <a:tabLst>
                  <a:tab pos="7315200" algn="r"/>
                </a:tabLst>
                <a:defRPr/>
              </a:pPr>
              <a:r>
                <a:rPr lang="en-US" sz="2000" dirty="0">
                  <a:latin typeface="+mn-lt"/>
                </a:rPr>
                <a:t>Total preferred stock interest, January 1, 20X1	$89,600</a:t>
              </a:r>
              <a:r>
                <a:rPr lang="en-US" sz="2000" dirty="0">
                  <a:solidFill>
                    <a:schemeClr val="bg1"/>
                  </a:solidFill>
                </a:rPr>
                <a:t>)</a:t>
              </a:r>
              <a:endParaRPr lang="en-US" sz="2000" dirty="0">
                <a:latin typeface="+mn-lt"/>
              </a:endParaRPr>
            </a:p>
          </p:txBody>
        </p:sp>
        <p:cxnSp>
          <p:nvCxnSpPr>
            <p:cNvPr id="54284" name="Straight Connector 16"/>
            <p:cNvCxnSpPr>
              <a:cxnSpLocks noChangeShapeType="1"/>
            </p:cNvCxnSpPr>
            <p:nvPr/>
          </p:nvCxnSpPr>
          <p:spPr bwMode="auto">
            <a:xfrm>
              <a:off x="6781800" y="4526816"/>
              <a:ext cx="1143000" cy="0"/>
            </a:xfrm>
            <a:prstGeom prst="line">
              <a:avLst/>
            </a:prstGeom>
            <a:noFill/>
            <a:ln w="19050" algn="ctr">
              <a:solidFill>
                <a:srgbClr val="000408"/>
              </a:solidFill>
              <a:round/>
              <a:headEnd/>
              <a:tailEnd/>
            </a:ln>
          </p:spPr>
        </p:cxnSp>
        <p:cxnSp>
          <p:nvCxnSpPr>
            <p:cNvPr id="54285" name="Straight Connector 17"/>
            <p:cNvCxnSpPr>
              <a:cxnSpLocks noChangeShapeType="1"/>
            </p:cNvCxnSpPr>
            <p:nvPr/>
          </p:nvCxnSpPr>
          <p:spPr bwMode="auto">
            <a:xfrm>
              <a:off x="6781800" y="4831616"/>
              <a:ext cx="1143000" cy="0"/>
            </a:xfrm>
            <a:prstGeom prst="line">
              <a:avLst/>
            </a:prstGeom>
            <a:noFill/>
            <a:ln w="19050" cmpd="dbl" algn="ctr">
              <a:solidFill>
                <a:srgbClr val="000408"/>
              </a:solidFill>
              <a:round/>
              <a:headEnd/>
              <a:tailEnd/>
            </a:ln>
          </p:spPr>
        </p:cxnSp>
      </p:grpSp>
      <p:grpSp>
        <p:nvGrpSpPr>
          <p:cNvPr id="5" name="Group 4"/>
          <p:cNvGrpSpPr>
            <a:grpSpLocks/>
          </p:cNvGrpSpPr>
          <p:nvPr/>
        </p:nvGrpSpPr>
        <p:grpSpPr bwMode="auto">
          <a:xfrm>
            <a:off x="7848600" y="3048000"/>
            <a:ext cx="974725" cy="646113"/>
            <a:chOff x="7848600" y="3048000"/>
            <a:chExt cx="974317" cy="646331"/>
          </a:xfrm>
        </p:grpSpPr>
        <p:sp>
          <p:nvSpPr>
            <p:cNvPr id="54281" name="Right Brace 2"/>
            <p:cNvSpPr>
              <a:spLocks/>
            </p:cNvSpPr>
            <p:nvPr/>
          </p:nvSpPr>
          <p:spPr bwMode="auto">
            <a:xfrm>
              <a:off x="7848600" y="3048000"/>
              <a:ext cx="228600" cy="609600"/>
            </a:xfrm>
            <a:prstGeom prst="rightBrace">
              <a:avLst>
                <a:gd name="adj1" fmla="val 8333"/>
                <a:gd name="adj2" fmla="val 50000"/>
              </a:avLst>
            </a:prstGeom>
            <a:solidFill>
              <a:schemeClr val="bg1"/>
            </a:solidFill>
            <a:ln w="9525" algn="ctr">
              <a:solidFill>
                <a:schemeClr val="tx1"/>
              </a:solidFill>
              <a:round/>
              <a:headEnd/>
              <a:tailEnd/>
            </a:ln>
          </p:spPr>
          <p:txBody>
            <a:bodyPr/>
            <a:lstStyle/>
            <a:p>
              <a:pPr algn="ctr"/>
              <a:endParaRPr lang="en-US"/>
            </a:p>
          </p:txBody>
        </p:sp>
        <p:sp>
          <p:nvSpPr>
            <p:cNvPr id="4" name="TextBox 3"/>
            <p:cNvSpPr txBox="1"/>
            <p:nvPr/>
          </p:nvSpPr>
          <p:spPr bwMode="auto">
            <a:xfrm>
              <a:off x="8077104" y="3048000"/>
              <a:ext cx="745813" cy="646331"/>
            </a:xfrm>
            <a:prstGeom prst="rect">
              <a:avLst/>
            </a:prstGeom>
            <a:solidFill>
              <a:schemeClr val="bg1"/>
            </a:solidFill>
            <a:ln w="9525">
              <a:noFill/>
              <a:miter lim="800000"/>
              <a:headEnd/>
              <a:tailEnd/>
            </a:ln>
            <a:effectLst/>
          </p:spPr>
          <p:txBody>
            <a:bodyPr wrap="none">
              <a:spAutoFit/>
            </a:bodyPr>
            <a:lstStyle/>
            <a:p>
              <a:pPr>
                <a:defRPr/>
              </a:pPr>
              <a:r>
                <a:rPr lang="en-US" sz="1800" dirty="0">
                  <a:latin typeface="+mn-lt"/>
                </a:rPr>
                <a:t>9,600</a:t>
              </a:r>
            </a:p>
            <a:p>
              <a:pPr>
                <a:defRPr/>
              </a:pPr>
              <a:r>
                <a:rPr lang="en-US" sz="1800" dirty="0">
                  <a:latin typeface="+mn-lt"/>
                </a:rPr>
                <a:t>Extra</a:t>
              </a: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up)">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5"/>
          <p:cNvSpPr>
            <a:spLocks noGrp="1" noChangeArrowheads="1"/>
          </p:cNvSpPr>
          <p:nvPr>
            <p:ph type="sldNum" sz="quarter" idx="10"/>
          </p:nvPr>
        </p:nvSpPr>
        <p:spPr>
          <a:noFill/>
        </p:spPr>
        <p:txBody>
          <a:bodyPr/>
          <a:lstStyle/>
          <a:p>
            <a:r>
              <a:rPr lang="en-US" altLang="zh-CN" smtClean="0">
                <a:ea typeface="宋体" pitchFamily="2" charset="-122"/>
              </a:rPr>
              <a:t>9-</a:t>
            </a:r>
            <a:fld id="{D1DA374D-A66C-4408-ADD1-E5A1C15BF637}" type="slidenum">
              <a:rPr lang="en-US" altLang="zh-CN" smtClean="0">
                <a:ea typeface="宋体" pitchFamily="2" charset="-122"/>
              </a:rPr>
              <a:pPr/>
              <a:t>19</a:t>
            </a:fld>
            <a:endParaRPr lang="en-US" altLang="zh-CN" smtClean="0">
              <a:ea typeface="宋体" pitchFamily="2" charset="-122"/>
            </a:endParaRPr>
          </a:p>
        </p:txBody>
      </p:sp>
      <p:sp>
        <p:nvSpPr>
          <p:cNvPr id="12290" name="Rectangle 2"/>
          <p:cNvSpPr>
            <a:spLocks noGrp="1" noChangeArrowheads="1"/>
          </p:cNvSpPr>
          <p:nvPr>
            <p:ph type="title"/>
          </p:nvPr>
        </p:nvSpPr>
        <p:spPr>
          <a:xfrm>
            <a:off x="1143000" y="0"/>
            <a:ext cx="8001000" cy="762000"/>
          </a:xfrm>
        </p:spPr>
        <p:txBody>
          <a:bodyPr/>
          <a:lstStyle/>
          <a:p>
            <a:pPr eaLnBrk="1" hangingPunct="1">
              <a:defRPr/>
            </a:pPr>
            <a:r>
              <a:rPr lang="en-GB" sz="3000" dirty="0">
                <a:solidFill>
                  <a:schemeClr val="tx2">
                    <a:lumMod val="50000"/>
                  </a:schemeClr>
                </a:solidFill>
              </a:rPr>
              <a:t>Example 3: Subsidiary Preferred Stock with Special Features</a:t>
            </a:r>
            <a:endParaRPr lang="en-US" sz="3000" dirty="0" smtClean="0">
              <a:solidFill>
                <a:schemeClr val="tx2">
                  <a:lumMod val="50000"/>
                </a:schemeClr>
              </a:solidFill>
            </a:endParaRPr>
          </a:p>
        </p:txBody>
      </p:sp>
      <p:sp>
        <p:nvSpPr>
          <p:cNvPr id="56323" name="Rectangle 3"/>
          <p:cNvSpPr>
            <a:spLocks noGrp="1" noChangeArrowheads="1"/>
          </p:cNvSpPr>
          <p:nvPr>
            <p:ph idx="1"/>
          </p:nvPr>
        </p:nvSpPr>
        <p:spPr>
          <a:xfrm>
            <a:off x="457200" y="1066800"/>
            <a:ext cx="8534400" cy="1219200"/>
          </a:xfrm>
        </p:spPr>
        <p:txBody>
          <a:bodyPr/>
          <a:lstStyle/>
          <a:p>
            <a:pPr eaLnBrk="1" hangingPunct="1">
              <a:buFontTx/>
              <a:buNone/>
            </a:pPr>
            <a:r>
              <a:rPr lang="en-US" smtClean="0"/>
              <a:t> </a:t>
            </a:r>
          </a:p>
        </p:txBody>
      </p:sp>
      <p:sp>
        <p:nvSpPr>
          <p:cNvPr id="8" name="Rectangle 3"/>
          <p:cNvSpPr txBox="1">
            <a:spLocks noChangeArrowheads="1"/>
          </p:cNvSpPr>
          <p:nvPr/>
        </p:nvSpPr>
        <p:spPr bwMode="auto">
          <a:xfrm>
            <a:off x="457200" y="1069975"/>
            <a:ext cx="8534400" cy="1216025"/>
          </a:xfrm>
          <a:prstGeom prst="rect">
            <a:avLst/>
          </a:prstGeom>
          <a:solidFill>
            <a:schemeClr val="bg1">
              <a:lumMod val="85000"/>
            </a:schemeClr>
          </a:solidFill>
          <a:ln w="9525">
            <a:noFill/>
            <a:miter lim="800000"/>
            <a:headEnd/>
            <a:tailEnd/>
          </a:ln>
          <a:effectLst/>
        </p:spPr>
        <p:txBody>
          <a:bodyPr/>
          <a:lstStyle/>
          <a:p>
            <a:pPr>
              <a:defRPr/>
            </a:pPr>
            <a:r>
              <a:rPr lang="en-GB" sz="1800" dirty="0">
                <a:latin typeface="+mn-lt"/>
              </a:rPr>
              <a:t>Because the preferred stock interest exceeds the par value by $9,600, the portion of Snoopy’ retained earnings accruing to the common shareholders is reduced by that amount. Therefore, Snoopy’ common stockholders have a total claim on the company’s net assets as follows:</a:t>
            </a:r>
          </a:p>
        </p:txBody>
      </p:sp>
      <p:grpSp>
        <p:nvGrpSpPr>
          <p:cNvPr id="2" name="Group 8"/>
          <p:cNvGrpSpPr>
            <a:grpSpLocks/>
          </p:cNvGrpSpPr>
          <p:nvPr/>
        </p:nvGrpSpPr>
        <p:grpSpPr bwMode="auto">
          <a:xfrm>
            <a:off x="533400" y="2787650"/>
            <a:ext cx="8229600" cy="1022350"/>
            <a:chOff x="533400" y="3276600"/>
            <a:chExt cx="8229600" cy="1021616"/>
          </a:xfrm>
        </p:grpSpPr>
        <p:sp>
          <p:nvSpPr>
            <p:cNvPr id="10" name="TextBox 9"/>
            <p:cNvSpPr txBox="1"/>
            <p:nvPr/>
          </p:nvSpPr>
          <p:spPr>
            <a:xfrm>
              <a:off x="533400" y="3276600"/>
              <a:ext cx="8229600" cy="1015271"/>
            </a:xfrm>
            <a:prstGeom prst="rect">
              <a:avLst/>
            </a:prstGeom>
            <a:noFill/>
          </p:spPr>
          <p:txBody>
            <a:bodyPr>
              <a:spAutoFit/>
            </a:bodyPr>
            <a:lstStyle/>
            <a:p>
              <a:pPr marL="457200">
                <a:tabLst>
                  <a:tab pos="7315200" algn="r"/>
                </a:tabLst>
                <a:defRPr/>
              </a:pPr>
              <a:r>
                <a:rPr lang="en-US" sz="2000" dirty="0">
                  <a:latin typeface="+mn-lt"/>
                </a:rPr>
                <a:t>Common Stock	$150,000</a:t>
              </a:r>
              <a:r>
                <a:rPr lang="en-US" sz="2000" dirty="0">
                  <a:solidFill>
                    <a:schemeClr val="bg1"/>
                  </a:solidFill>
                  <a:latin typeface="+mn-lt"/>
                </a:rPr>
                <a:t>)</a:t>
              </a:r>
            </a:p>
            <a:p>
              <a:pPr marL="457200">
                <a:tabLst>
                  <a:tab pos="7315200" algn="r"/>
                </a:tabLst>
                <a:defRPr/>
              </a:pPr>
              <a:r>
                <a:rPr lang="en-US" sz="2000" dirty="0">
                  <a:latin typeface="+mn-lt"/>
                </a:rPr>
                <a:t>Retained Earnings ($250,000 </a:t>
              </a:r>
              <a:r>
                <a:rPr lang="en-US" sz="2000" dirty="0">
                  <a:latin typeface="+mn-lt"/>
                  <a:sym typeface="Symbol"/>
                </a:rPr>
                <a:t> $9,600)</a:t>
              </a:r>
              <a:r>
                <a:rPr lang="en-US" sz="2000" dirty="0">
                  <a:latin typeface="+mn-lt"/>
                </a:rPr>
                <a:t>	240,400</a:t>
              </a:r>
              <a:r>
                <a:rPr lang="en-US" sz="2000" dirty="0">
                  <a:solidFill>
                    <a:schemeClr val="bg1"/>
                  </a:solidFill>
                  <a:latin typeface="+mn-lt"/>
                </a:rPr>
                <a:t>)</a:t>
              </a:r>
            </a:p>
            <a:p>
              <a:pPr marL="457200">
                <a:tabLst>
                  <a:tab pos="7315200" algn="r"/>
                </a:tabLst>
                <a:defRPr/>
              </a:pPr>
              <a:r>
                <a:rPr lang="en-US" sz="2000" dirty="0">
                  <a:latin typeface="+mn-lt"/>
                </a:rPr>
                <a:t>Total common stock interest, January 1, 20X1	$390,400</a:t>
              </a:r>
              <a:r>
                <a:rPr lang="en-US" sz="2000" dirty="0">
                  <a:solidFill>
                    <a:schemeClr val="bg1"/>
                  </a:solidFill>
                  <a:latin typeface="+mn-lt"/>
                </a:rPr>
                <a:t>)</a:t>
              </a:r>
            </a:p>
          </p:txBody>
        </p:sp>
        <p:cxnSp>
          <p:nvCxnSpPr>
            <p:cNvPr id="56327" name="Straight Connector 10"/>
            <p:cNvCxnSpPr>
              <a:cxnSpLocks noChangeShapeType="1"/>
            </p:cNvCxnSpPr>
            <p:nvPr/>
          </p:nvCxnSpPr>
          <p:spPr bwMode="auto">
            <a:xfrm>
              <a:off x="6781800" y="3962400"/>
              <a:ext cx="1143000" cy="0"/>
            </a:xfrm>
            <a:prstGeom prst="line">
              <a:avLst/>
            </a:prstGeom>
            <a:noFill/>
            <a:ln w="19050" algn="ctr">
              <a:solidFill>
                <a:srgbClr val="000408"/>
              </a:solidFill>
              <a:round/>
              <a:headEnd/>
              <a:tailEnd/>
            </a:ln>
          </p:spPr>
        </p:cxnSp>
        <p:cxnSp>
          <p:nvCxnSpPr>
            <p:cNvPr id="56328" name="Straight Connector 11"/>
            <p:cNvCxnSpPr>
              <a:cxnSpLocks noChangeShapeType="1"/>
            </p:cNvCxnSpPr>
            <p:nvPr/>
          </p:nvCxnSpPr>
          <p:spPr bwMode="auto">
            <a:xfrm>
              <a:off x="6781800" y="4298216"/>
              <a:ext cx="1143000" cy="0"/>
            </a:xfrm>
            <a:prstGeom prst="line">
              <a:avLst/>
            </a:prstGeom>
            <a:noFill/>
            <a:ln w="19050" cmpd="dbl" algn="ctr">
              <a:solidFill>
                <a:srgbClr val="000408"/>
              </a:solidFill>
              <a:round/>
              <a:headEnd/>
              <a:tailEnd/>
            </a:ln>
          </p:spPr>
        </p:cxn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5"/>
          <p:cNvSpPr>
            <a:spLocks noGrp="1" noChangeArrowheads="1"/>
          </p:cNvSpPr>
          <p:nvPr>
            <p:ph type="sldNum" sz="quarter" idx="10"/>
          </p:nvPr>
        </p:nvSpPr>
        <p:spPr>
          <a:noFill/>
        </p:spPr>
        <p:txBody>
          <a:bodyPr/>
          <a:lstStyle/>
          <a:p>
            <a:r>
              <a:rPr lang="en-US" altLang="zh-CN" smtClean="0">
                <a:ea typeface="宋体" pitchFamily="2" charset="-122"/>
              </a:rPr>
              <a:t>9-</a:t>
            </a:r>
            <a:fld id="{A1A40EF3-56A3-48A9-B0A1-F6865DE29906}" type="slidenum">
              <a:rPr lang="en-US" altLang="zh-CN" smtClean="0">
                <a:ea typeface="宋体" pitchFamily="2" charset="-122"/>
              </a:rPr>
              <a:pPr/>
              <a:t>2</a:t>
            </a:fld>
            <a:endParaRPr lang="en-US" altLang="zh-CN" smtClean="0">
              <a:ea typeface="宋体" pitchFamily="2" charset="-122"/>
            </a:endParaRPr>
          </a:p>
        </p:txBody>
      </p:sp>
      <p:sp>
        <p:nvSpPr>
          <p:cNvPr id="4098"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General Overview</a:t>
            </a:r>
          </a:p>
        </p:txBody>
      </p:sp>
      <p:sp>
        <p:nvSpPr>
          <p:cNvPr id="4099" name="Rectangle 3"/>
          <p:cNvSpPr>
            <a:spLocks noGrp="1" noChangeArrowheads="1"/>
          </p:cNvSpPr>
          <p:nvPr>
            <p:ph idx="1"/>
          </p:nvPr>
        </p:nvSpPr>
        <p:spPr/>
        <p:txBody>
          <a:bodyPr/>
          <a:lstStyle/>
          <a:p>
            <a:pPr marL="457200" indent="-457200" eaLnBrk="1" hangingPunct="1"/>
            <a:r>
              <a:rPr lang="en-GB" smtClean="0"/>
              <a:t>The following topics are discussed in this chapter:</a:t>
            </a:r>
          </a:p>
          <a:p>
            <a:pPr marL="908050" lvl="1" eaLnBrk="1" hangingPunct="1">
              <a:buSzPct val="100000"/>
              <a:buFont typeface="Calibri" pitchFamily="34" charset="0"/>
              <a:buAutoNum type="arabicPeriod"/>
            </a:pPr>
            <a:r>
              <a:rPr lang="en-GB" smtClean="0"/>
              <a:t>Subsidiary preferred stock outstanding</a:t>
            </a:r>
          </a:p>
          <a:p>
            <a:pPr marL="908050" lvl="1" eaLnBrk="1" hangingPunct="1">
              <a:buSzPct val="100000"/>
              <a:buFont typeface="Calibri" pitchFamily="34" charset="0"/>
              <a:buAutoNum type="arabicPeriod"/>
            </a:pPr>
            <a:r>
              <a:rPr lang="en-GB" smtClean="0"/>
              <a:t>Changes in the parent’s ownership interest in the subsidiary</a:t>
            </a:r>
          </a:p>
          <a:p>
            <a:pPr marL="908050" lvl="1" eaLnBrk="1" hangingPunct="1">
              <a:buSzPct val="100000"/>
              <a:buFont typeface="Calibri" pitchFamily="34" charset="0"/>
              <a:buAutoNum type="arabicPeriod"/>
            </a:pPr>
            <a:r>
              <a:rPr lang="en-GB" smtClean="0"/>
              <a:t>Multiple ownership levels</a:t>
            </a:r>
          </a:p>
          <a:p>
            <a:pPr marL="908050" lvl="1" eaLnBrk="1" hangingPunct="1">
              <a:buSzPct val="100000"/>
              <a:buFont typeface="Calibri" pitchFamily="34" charset="0"/>
              <a:buAutoNum type="arabicPeriod"/>
            </a:pPr>
            <a:r>
              <a:rPr lang="en-GB" smtClean="0"/>
              <a:t>Reciprocal or mutual ownership</a:t>
            </a:r>
          </a:p>
          <a:p>
            <a:pPr marL="908050" lvl="1" eaLnBrk="1" hangingPunct="1">
              <a:buSzPct val="100000"/>
              <a:buFont typeface="Calibri" pitchFamily="34" charset="0"/>
              <a:buAutoNum type="arabicPeriod"/>
            </a:pPr>
            <a:r>
              <a:rPr lang="en-GB" smtClean="0"/>
              <a:t>Subsidiary stock dividends</a:t>
            </a:r>
          </a:p>
          <a:p>
            <a:pPr marL="908050" lvl="1" eaLnBrk="1" hangingPunct="1">
              <a:buSzPct val="100000"/>
              <a:buFont typeface="Calibri" pitchFamily="34" charset="0"/>
              <a:buAutoNum type="arabicPeriod"/>
            </a:pPr>
            <a:r>
              <a:rPr lang="en-GB" smtClean="0"/>
              <a:t>Ownership interests other than common stock</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wipe(left)">
                                      <p:cBhvr>
                                        <p:cTn id="7" dur="500"/>
                                        <p:tgtEl>
                                          <p:spTgt spid="40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Effect transition="in" filter="wipe(left)">
                                      <p:cBhvr>
                                        <p:cTn id="12" dur="500"/>
                                        <p:tgtEl>
                                          <p:spTgt spid="40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099">
                                            <p:txEl>
                                              <p:pRg st="3" end="3"/>
                                            </p:txEl>
                                          </p:spTgt>
                                        </p:tgtEl>
                                        <p:attrNameLst>
                                          <p:attrName>style.visibility</p:attrName>
                                        </p:attrNameLst>
                                      </p:cBhvr>
                                      <p:to>
                                        <p:strVal val="visible"/>
                                      </p:to>
                                    </p:set>
                                    <p:animEffect transition="in" filter="wipe(left)">
                                      <p:cBhvr>
                                        <p:cTn id="17" dur="500"/>
                                        <p:tgtEl>
                                          <p:spTgt spid="40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099">
                                            <p:txEl>
                                              <p:pRg st="4" end="4"/>
                                            </p:txEl>
                                          </p:spTgt>
                                        </p:tgtEl>
                                        <p:attrNameLst>
                                          <p:attrName>style.visibility</p:attrName>
                                        </p:attrNameLst>
                                      </p:cBhvr>
                                      <p:to>
                                        <p:strVal val="visible"/>
                                      </p:to>
                                    </p:set>
                                    <p:animEffect transition="in" filter="wipe(left)">
                                      <p:cBhvr>
                                        <p:cTn id="22" dur="500"/>
                                        <p:tgtEl>
                                          <p:spTgt spid="409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Effect transition="in" filter="wipe(left)">
                                      <p:cBhvr>
                                        <p:cTn id="27" dur="500"/>
                                        <p:tgtEl>
                                          <p:spTgt spid="409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099">
                                            <p:txEl>
                                              <p:pRg st="6" end="6"/>
                                            </p:txEl>
                                          </p:spTgt>
                                        </p:tgtEl>
                                        <p:attrNameLst>
                                          <p:attrName>style.visibility</p:attrName>
                                        </p:attrNameLst>
                                      </p:cBhvr>
                                      <p:to>
                                        <p:strVal val="visible"/>
                                      </p:to>
                                    </p:set>
                                    <p:animEffect transition="in" filter="wipe(left)">
                                      <p:cBhvr>
                                        <p:cTn id="32" dur="500"/>
                                        <p:tgtEl>
                                          <p:spTgt spid="40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69" name="Rectangle 5"/>
          <p:cNvSpPr>
            <a:spLocks noGrp="1" noChangeArrowheads="1"/>
          </p:cNvSpPr>
          <p:nvPr>
            <p:ph type="sldNum" sz="quarter" idx="10"/>
          </p:nvPr>
        </p:nvSpPr>
        <p:spPr>
          <a:noFill/>
        </p:spPr>
        <p:txBody>
          <a:bodyPr/>
          <a:lstStyle/>
          <a:p>
            <a:r>
              <a:rPr lang="en-US" altLang="zh-CN" smtClean="0">
                <a:ea typeface="宋体" pitchFamily="2" charset="-122"/>
              </a:rPr>
              <a:t>9-</a:t>
            </a:r>
            <a:fld id="{85EE2908-003D-4760-A4D2-58AB0D9BB766}" type="slidenum">
              <a:rPr lang="en-US" altLang="zh-CN" smtClean="0">
                <a:ea typeface="宋体" pitchFamily="2" charset="-122"/>
              </a:rPr>
              <a:pPr/>
              <a:t>20</a:t>
            </a:fld>
            <a:endParaRPr lang="en-US" altLang="zh-CN" smtClean="0">
              <a:ea typeface="宋体" pitchFamily="2" charset="-122"/>
            </a:endParaRPr>
          </a:p>
        </p:txBody>
      </p:sp>
      <p:sp>
        <p:nvSpPr>
          <p:cNvPr id="10" name="Title 9"/>
          <p:cNvSpPr>
            <a:spLocks noGrp="1"/>
          </p:cNvSpPr>
          <p:nvPr>
            <p:ph type="title"/>
          </p:nvPr>
        </p:nvSpPr>
        <p:spPr>
          <a:xfrm>
            <a:off x="1143000" y="0"/>
            <a:ext cx="8001000" cy="762000"/>
          </a:xfrm>
        </p:spPr>
        <p:txBody>
          <a:bodyPr/>
          <a:lstStyle/>
          <a:p>
            <a:pPr eaLnBrk="1" hangingPunct="1">
              <a:defRPr/>
            </a:pPr>
            <a:r>
              <a:rPr lang="en-GB" sz="3000" dirty="0">
                <a:solidFill>
                  <a:schemeClr val="tx2">
                    <a:lumMod val="50000"/>
                  </a:schemeClr>
                </a:solidFill>
              </a:rPr>
              <a:t>Example 3: Subsidiary Preferred Stock with Special Features</a:t>
            </a:r>
            <a:endParaRPr lang="en-US" sz="3000" dirty="0">
              <a:solidFill>
                <a:schemeClr val="tx2">
                  <a:lumMod val="50000"/>
                </a:schemeClr>
              </a:solidFill>
            </a:endParaRPr>
          </a:p>
        </p:txBody>
      </p:sp>
      <p:sp>
        <p:nvSpPr>
          <p:cNvPr id="58371" name="Content Placeholder 10"/>
          <p:cNvSpPr>
            <a:spLocks noGrp="1"/>
          </p:cNvSpPr>
          <p:nvPr>
            <p:ph idx="1"/>
          </p:nvPr>
        </p:nvSpPr>
        <p:spPr>
          <a:xfrm>
            <a:off x="533400" y="1219200"/>
            <a:ext cx="8458200" cy="609600"/>
          </a:xfrm>
          <a:solidFill>
            <a:schemeClr val="bg2"/>
          </a:solidFill>
        </p:spPr>
        <p:txBody>
          <a:bodyPr/>
          <a:lstStyle/>
          <a:p>
            <a:pPr marL="0" indent="0" eaLnBrk="1" hangingPunct="1">
              <a:spcBef>
                <a:spcPct val="0"/>
              </a:spcBef>
              <a:buFont typeface="Wingdings" pitchFamily="2" charset="2"/>
              <a:buNone/>
              <a:tabLst>
                <a:tab pos="2519363" algn="ctr"/>
                <a:tab pos="3597275" algn="ctr"/>
                <a:tab pos="4572000" algn="ctr"/>
                <a:tab pos="5599113" algn="ctr"/>
                <a:tab pos="6745288" algn="ctr"/>
                <a:tab pos="7885113" algn="ctr"/>
              </a:tabLst>
            </a:pPr>
            <a:r>
              <a:rPr lang="en-US" sz="1800" smtClean="0"/>
              <a:t>	</a:t>
            </a:r>
            <a:r>
              <a:rPr lang="en-US" sz="1600" smtClean="0"/>
              <a:t>NCI	Inv. PS	Inv. CS	Preferred	Common	Retained</a:t>
            </a:r>
          </a:p>
          <a:p>
            <a:pPr marL="0" indent="0" eaLnBrk="1" hangingPunct="1">
              <a:spcBef>
                <a:spcPct val="0"/>
              </a:spcBef>
              <a:buFont typeface="Wingdings" pitchFamily="2" charset="2"/>
              <a:buNone/>
              <a:tabLst>
                <a:tab pos="2519363" algn="ctr"/>
                <a:tab pos="3597275" algn="ctr"/>
                <a:tab pos="4572000" algn="ctr"/>
                <a:tab pos="5599113" algn="ctr"/>
                <a:tab pos="6745288" algn="ctr"/>
                <a:tab pos="7885113" algn="ctr"/>
              </a:tabLst>
            </a:pPr>
            <a:r>
              <a:rPr lang="en-US" sz="1600" smtClean="0"/>
              <a:t>	50%/25%	50%	75%	Stock	Stock	Earnings</a:t>
            </a:r>
          </a:p>
        </p:txBody>
      </p:sp>
      <p:sp>
        <p:nvSpPr>
          <p:cNvPr id="13" name="Content Placeholder 10"/>
          <p:cNvSpPr txBox="1">
            <a:spLocks/>
          </p:cNvSpPr>
          <p:nvPr/>
        </p:nvSpPr>
        <p:spPr bwMode="auto">
          <a:xfrm>
            <a:off x="457200" y="1828800"/>
            <a:ext cx="8686800" cy="304800"/>
          </a:xfrm>
          <a:prstGeom prst="rect">
            <a:avLst/>
          </a:prstGeom>
          <a:solidFill>
            <a:schemeClr val="bg1"/>
          </a:solidFill>
          <a:ln w="9525">
            <a:noFill/>
            <a:miter lim="800000"/>
            <a:headEnd/>
            <a:tailEnd/>
          </a:ln>
          <a:effectLst/>
        </p:spPr>
        <p:txBody>
          <a:bodyPr/>
          <a:lstStyle/>
          <a:p>
            <a:pPr>
              <a:spcBef>
                <a:spcPts val="0"/>
              </a:spcBef>
              <a:buClr>
                <a:schemeClr val="accent2"/>
              </a:buClr>
              <a:tabLst>
                <a:tab pos="2916238" algn="r"/>
                <a:tab pos="3941763" algn="r"/>
                <a:tab pos="4916488" algn="r"/>
                <a:tab pos="6116638" algn="r"/>
                <a:tab pos="7202488" algn="r"/>
                <a:tab pos="8342313" algn="r"/>
              </a:tabLst>
              <a:defRPr/>
            </a:pPr>
            <a:r>
              <a:rPr lang="en-US" sz="1600" kern="0" dirty="0">
                <a:latin typeface="+mn-lt"/>
                <a:ea typeface="+mn-ea"/>
              </a:rPr>
              <a:t>Original Book Value	</a:t>
            </a:r>
            <a:r>
              <a:rPr lang="en-US" sz="1600" b="1" kern="0" dirty="0">
                <a:solidFill>
                  <a:srgbClr val="538ED5"/>
                </a:solidFill>
                <a:latin typeface="+mn-lt"/>
                <a:ea typeface="+mn-ea"/>
              </a:rPr>
              <a:t>140,000	40,000	300,000	80,000	150,000	250,000</a:t>
            </a:r>
          </a:p>
        </p:txBody>
      </p:sp>
      <p:cxnSp>
        <p:nvCxnSpPr>
          <p:cNvPr id="58373" name="Straight Connector 13"/>
          <p:cNvCxnSpPr>
            <a:cxnSpLocks noChangeShapeType="1"/>
          </p:cNvCxnSpPr>
          <p:nvPr/>
        </p:nvCxnSpPr>
        <p:spPr bwMode="auto">
          <a:xfrm>
            <a:off x="533400" y="1219200"/>
            <a:ext cx="8458200" cy="0"/>
          </a:xfrm>
          <a:prstGeom prst="line">
            <a:avLst/>
          </a:prstGeom>
          <a:noFill/>
          <a:ln w="38100" algn="ctr">
            <a:solidFill>
              <a:schemeClr val="tx1"/>
            </a:solidFill>
            <a:round/>
            <a:headEnd/>
            <a:tailEnd/>
          </a:ln>
        </p:spPr>
      </p:cxnSp>
      <p:cxnSp>
        <p:nvCxnSpPr>
          <p:cNvPr id="58374" name="Straight Connector 14"/>
          <p:cNvCxnSpPr>
            <a:cxnSpLocks noChangeShapeType="1"/>
          </p:cNvCxnSpPr>
          <p:nvPr/>
        </p:nvCxnSpPr>
        <p:spPr bwMode="auto">
          <a:xfrm>
            <a:off x="533400" y="1828800"/>
            <a:ext cx="8458200" cy="0"/>
          </a:xfrm>
          <a:prstGeom prst="line">
            <a:avLst/>
          </a:prstGeom>
          <a:noFill/>
          <a:ln w="38100" algn="ctr">
            <a:solidFill>
              <a:schemeClr val="tx1"/>
            </a:solidFill>
            <a:round/>
            <a:headEnd/>
            <a:tailEnd/>
          </a:ln>
        </p:spPr>
      </p:cxnSp>
      <p:cxnSp>
        <p:nvCxnSpPr>
          <p:cNvPr id="58375" name="Straight Connector 16"/>
          <p:cNvCxnSpPr>
            <a:cxnSpLocks noChangeShapeType="1"/>
          </p:cNvCxnSpPr>
          <p:nvPr/>
        </p:nvCxnSpPr>
        <p:spPr bwMode="auto">
          <a:xfrm>
            <a:off x="533400" y="2209800"/>
            <a:ext cx="8458200" cy="0"/>
          </a:xfrm>
          <a:prstGeom prst="line">
            <a:avLst/>
          </a:prstGeom>
          <a:noFill/>
          <a:ln w="38100" cmpd="dbl" algn="ctr">
            <a:solidFill>
              <a:schemeClr val="tx1"/>
            </a:solidFill>
            <a:round/>
            <a:headEnd/>
            <a:tailEnd/>
          </a:ln>
        </p:spPr>
      </p:cxnSp>
      <p:sp>
        <p:nvSpPr>
          <p:cNvPr id="18" name="TextBox 17"/>
          <p:cNvSpPr txBox="1"/>
          <p:nvPr/>
        </p:nvSpPr>
        <p:spPr>
          <a:xfrm>
            <a:off x="3641725" y="1382713"/>
            <a:ext cx="320675" cy="369887"/>
          </a:xfrm>
          <a:prstGeom prst="rect">
            <a:avLst/>
          </a:prstGeom>
          <a:noFill/>
        </p:spPr>
        <p:txBody>
          <a:bodyPr wrap="none">
            <a:spAutoFit/>
          </a:bodyPr>
          <a:lstStyle/>
          <a:p>
            <a:pPr algn="ctr">
              <a:defRPr/>
            </a:pPr>
            <a:r>
              <a:rPr lang="en-US" sz="1800" b="1" dirty="0">
                <a:latin typeface="+mn-lt"/>
              </a:rPr>
              <a:t>+</a:t>
            </a:r>
          </a:p>
        </p:txBody>
      </p:sp>
      <p:sp>
        <p:nvSpPr>
          <p:cNvPr id="19" name="TextBox 18"/>
          <p:cNvSpPr txBox="1"/>
          <p:nvPr/>
        </p:nvSpPr>
        <p:spPr>
          <a:xfrm>
            <a:off x="5470525" y="1382713"/>
            <a:ext cx="320675" cy="369887"/>
          </a:xfrm>
          <a:prstGeom prst="rect">
            <a:avLst/>
          </a:prstGeom>
          <a:noFill/>
        </p:spPr>
        <p:txBody>
          <a:bodyPr wrap="none">
            <a:spAutoFit/>
          </a:bodyPr>
          <a:lstStyle/>
          <a:p>
            <a:pPr algn="ctr">
              <a:defRPr/>
            </a:pPr>
            <a:r>
              <a:rPr lang="en-US" sz="1800" b="1" dirty="0">
                <a:latin typeface="+mn-lt"/>
              </a:rPr>
              <a:t>=</a:t>
            </a:r>
          </a:p>
        </p:txBody>
      </p:sp>
      <p:sp>
        <p:nvSpPr>
          <p:cNvPr id="20" name="TextBox 19"/>
          <p:cNvSpPr txBox="1"/>
          <p:nvPr/>
        </p:nvSpPr>
        <p:spPr>
          <a:xfrm>
            <a:off x="6689725" y="1382713"/>
            <a:ext cx="320675" cy="369887"/>
          </a:xfrm>
          <a:prstGeom prst="rect">
            <a:avLst/>
          </a:prstGeom>
          <a:noFill/>
        </p:spPr>
        <p:txBody>
          <a:bodyPr wrap="none">
            <a:spAutoFit/>
          </a:bodyPr>
          <a:lstStyle/>
          <a:p>
            <a:pPr algn="ctr">
              <a:defRPr/>
            </a:pPr>
            <a:r>
              <a:rPr lang="en-US" sz="1800" b="1" dirty="0">
                <a:latin typeface="+mn-lt"/>
              </a:rPr>
              <a:t>+</a:t>
            </a:r>
          </a:p>
        </p:txBody>
      </p:sp>
      <p:grpSp>
        <p:nvGrpSpPr>
          <p:cNvPr id="2" name="Group 23"/>
          <p:cNvGrpSpPr>
            <a:grpSpLocks/>
          </p:cNvGrpSpPr>
          <p:nvPr/>
        </p:nvGrpSpPr>
        <p:grpSpPr bwMode="auto">
          <a:xfrm>
            <a:off x="381000" y="2751138"/>
            <a:ext cx="8534400" cy="1947862"/>
            <a:chOff x="457200" y="4038600"/>
            <a:chExt cx="8534400" cy="1948934"/>
          </a:xfrm>
        </p:grpSpPr>
        <p:sp>
          <p:nvSpPr>
            <p:cNvPr id="48" name="Content Placeholder 6"/>
            <p:cNvSpPr txBox="1">
              <a:spLocks/>
            </p:cNvSpPr>
            <p:nvPr/>
          </p:nvSpPr>
          <p:spPr bwMode="auto">
            <a:xfrm>
              <a:off x="457200" y="4038600"/>
              <a:ext cx="3048000" cy="381210"/>
            </a:xfrm>
            <a:prstGeom prst="rect">
              <a:avLst/>
            </a:prstGeom>
            <a:solidFill>
              <a:schemeClr val="bg1"/>
            </a:solidFill>
            <a:ln w="9525">
              <a:noFill/>
              <a:miter lim="800000"/>
              <a:headEnd/>
              <a:tailEnd/>
            </a:ln>
            <a:effectLst/>
          </p:spPr>
          <p:txBody>
            <a:bodyPr/>
            <a:lstStyle/>
            <a:p>
              <a:pPr>
                <a:spcBef>
                  <a:spcPct val="20000"/>
                </a:spcBef>
                <a:buClr>
                  <a:schemeClr val="accent2"/>
                </a:buClr>
                <a:buFont typeface="Wingdings" pitchFamily="2" charset="2"/>
                <a:buNone/>
                <a:defRPr/>
              </a:pPr>
              <a:r>
                <a:rPr lang="en-US" sz="1800" b="1" kern="0" dirty="0">
                  <a:latin typeface="+mn-lt"/>
                  <a:ea typeface="+mn-ea"/>
                </a:rPr>
                <a:t>Basic Elimination Entry</a:t>
              </a:r>
            </a:p>
          </p:txBody>
        </p:sp>
        <p:sp>
          <p:nvSpPr>
            <p:cNvPr id="21" name="Text Box 4"/>
            <p:cNvSpPr txBox="1">
              <a:spLocks noChangeArrowheads="1"/>
            </p:cNvSpPr>
            <p:nvPr/>
          </p:nvSpPr>
          <p:spPr bwMode="auto">
            <a:xfrm>
              <a:off x="609600" y="4418221"/>
              <a:ext cx="4724400" cy="1569313"/>
            </a:xfrm>
            <a:prstGeom prst="rect">
              <a:avLst/>
            </a:prstGeom>
            <a:solidFill>
              <a:srgbClr val="8DB4E3"/>
            </a:solidFill>
            <a:ln w="12700">
              <a:solidFill>
                <a:schemeClr val="tx1"/>
              </a:solidFill>
              <a:miter lim="800000"/>
              <a:headEnd type="none" w="sm" len="sm"/>
              <a:tailEnd type="none" w="sm" len="sm"/>
            </a:ln>
            <a:effectLst/>
          </p:spPr>
          <p:txBody>
            <a:bodyPr>
              <a:spAutoFit/>
            </a:bodyPr>
            <a:lstStyle/>
            <a:p>
              <a:pPr marL="3175">
                <a:spcBef>
                  <a:spcPts val="0"/>
                </a:spcBef>
                <a:tabLst>
                  <a:tab pos="3657600" algn="r"/>
                  <a:tab pos="4511675" algn="r"/>
                </a:tabLst>
                <a:defRPr/>
              </a:pPr>
              <a:r>
                <a:rPr lang="en-US" sz="1600" dirty="0">
                  <a:solidFill>
                    <a:srgbClr val="000000"/>
                  </a:solidFill>
                  <a:latin typeface="+mn-lt"/>
                </a:rPr>
                <a:t>Preferred Stock	</a:t>
              </a:r>
            </a:p>
            <a:p>
              <a:pPr marL="3175">
                <a:spcBef>
                  <a:spcPts val="0"/>
                </a:spcBef>
                <a:tabLst>
                  <a:tab pos="3657600" algn="r"/>
                  <a:tab pos="4511675" algn="r"/>
                </a:tabLst>
                <a:defRPr/>
              </a:pPr>
              <a:r>
                <a:rPr lang="en-US" sz="1600" dirty="0">
                  <a:solidFill>
                    <a:srgbClr val="000000"/>
                  </a:solidFill>
                  <a:latin typeface="+mn-lt"/>
                </a:rPr>
                <a:t>Common Stock	</a:t>
              </a:r>
            </a:p>
            <a:p>
              <a:pPr marL="3175">
                <a:spcBef>
                  <a:spcPts val="0"/>
                </a:spcBef>
                <a:tabLst>
                  <a:tab pos="3657600" algn="r"/>
                  <a:tab pos="4511675" algn="r"/>
                </a:tabLst>
                <a:defRPr/>
              </a:pPr>
              <a:r>
                <a:rPr lang="en-US" sz="1600" dirty="0">
                  <a:solidFill>
                    <a:srgbClr val="000000"/>
                  </a:solidFill>
                  <a:latin typeface="+mn-lt"/>
                </a:rPr>
                <a:t>Retained Earnings	</a:t>
              </a:r>
            </a:p>
            <a:p>
              <a:pPr marL="173038" lvl="1">
                <a:spcBef>
                  <a:spcPts val="0"/>
                </a:spcBef>
                <a:tabLst>
                  <a:tab pos="3657600" algn="r"/>
                  <a:tab pos="4511675" algn="r"/>
                </a:tabLst>
                <a:defRPr/>
              </a:pPr>
              <a:r>
                <a:rPr lang="en-US" sz="1600" dirty="0">
                  <a:solidFill>
                    <a:srgbClr val="000000"/>
                  </a:solidFill>
                  <a:latin typeface="+mn-lt"/>
                </a:rPr>
                <a:t>Investment in Snoopy CS		</a:t>
              </a:r>
            </a:p>
            <a:p>
              <a:pPr marL="173038" lvl="1">
                <a:spcBef>
                  <a:spcPts val="0"/>
                </a:spcBef>
                <a:tabLst>
                  <a:tab pos="3657600" algn="r"/>
                  <a:tab pos="4511675" algn="r"/>
                </a:tabLst>
                <a:defRPr/>
              </a:pPr>
              <a:r>
                <a:rPr lang="en-US" sz="1600" dirty="0">
                  <a:solidFill>
                    <a:srgbClr val="000000"/>
                  </a:solidFill>
                  <a:latin typeface="+mn-lt"/>
                </a:rPr>
                <a:t>Investment in Snoopy PS		</a:t>
              </a:r>
            </a:p>
            <a:p>
              <a:pPr marL="173038" lvl="1">
                <a:spcBef>
                  <a:spcPts val="0"/>
                </a:spcBef>
                <a:tabLst>
                  <a:tab pos="3657600" algn="r"/>
                  <a:tab pos="4511675" algn="r"/>
                </a:tabLst>
                <a:defRPr/>
              </a:pPr>
              <a:r>
                <a:rPr lang="en-US" sz="1600" dirty="0">
                  <a:solidFill>
                    <a:srgbClr val="000000"/>
                  </a:solidFill>
                  <a:latin typeface="+mn-lt"/>
                </a:rPr>
                <a:t>NCI in NA of Snoopy		</a:t>
              </a:r>
            </a:p>
          </p:txBody>
        </p:sp>
        <p:sp>
          <p:nvSpPr>
            <p:cNvPr id="22" name="TextBox 21"/>
            <p:cNvSpPr txBox="1"/>
            <p:nvPr/>
          </p:nvSpPr>
          <p:spPr>
            <a:xfrm>
              <a:off x="5334000" y="4418221"/>
              <a:ext cx="3657600" cy="1569313"/>
            </a:xfrm>
            <a:prstGeom prst="rect">
              <a:avLst/>
            </a:prstGeom>
            <a:noFill/>
          </p:spPr>
          <p:txBody>
            <a:bodyPr>
              <a:spAutoFit/>
            </a:bodyPr>
            <a:lstStyle/>
            <a:p>
              <a:pPr marL="341313" indent="-341313">
                <a:buFont typeface="Symbol"/>
                <a:buChar char="¬"/>
                <a:defRPr/>
              </a:pPr>
              <a:r>
                <a:rPr lang="en-US" sz="1600" dirty="0">
                  <a:latin typeface="+mn-lt"/>
                  <a:sym typeface="Symbol"/>
                </a:rPr>
                <a:t>Balance in PS account</a:t>
              </a:r>
            </a:p>
            <a:p>
              <a:pPr marL="341313" indent="-341313">
                <a:buFont typeface="Symbol"/>
                <a:buChar char="¬"/>
                <a:defRPr/>
              </a:pPr>
              <a:r>
                <a:rPr lang="en-US" sz="1600" dirty="0">
                  <a:latin typeface="+mn-lt"/>
                  <a:sym typeface="Symbol"/>
                </a:rPr>
                <a:t>Balance in CS account</a:t>
              </a:r>
            </a:p>
            <a:p>
              <a:pPr marL="341313" lvl="1" indent="-341313">
                <a:buFont typeface="Symbol"/>
                <a:buChar char="¬"/>
                <a:defRPr/>
              </a:pPr>
              <a:r>
                <a:rPr lang="en-US" sz="1600" dirty="0">
                  <a:latin typeface="+mn-lt"/>
                  <a:sym typeface="Symbol"/>
                </a:rPr>
                <a:t>Beginning balance in RE</a:t>
              </a:r>
            </a:p>
            <a:p>
              <a:pPr marL="341313" lvl="2" indent="-341313">
                <a:buFont typeface="Symbol"/>
                <a:buChar char="¬"/>
                <a:defRPr/>
              </a:pPr>
              <a:r>
                <a:rPr lang="en-US" sz="1600" dirty="0">
                  <a:latin typeface="+mn-lt"/>
                  <a:sym typeface="Symbol"/>
                </a:rPr>
                <a:t>Net BV left in inv. in CS</a:t>
              </a:r>
            </a:p>
            <a:p>
              <a:pPr marL="341313" lvl="2" indent="-341313">
                <a:buFont typeface="Symbol"/>
                <a:buChar char="¬"/>
                <a:defRPr/>
              </a:pPr>
              <a:r>
                <a:rPr lang="en-US" sz="1600" dirty="0">
                  <a:latin typeface="+mn-lt"/>
                  <a:sym typeface="Symbol"/>
                </a:rPr>
                <a:t>Net BV left in inv. In PS</a:t>
              </a:r>
            </a:p>
            <a:p>
              <a:pPr marL="341313" lvl="2" indent="-341313">
                <a:buFont typeface="Symbol"/>
                <a:buChar char="¬"/>
                <a:defRPr/>
              </a:pPr>
              <a:r>
                <a:rPr lang="en-US" sz="1600" dirty="0">
                  <a:latin typeface="+mn-lt"/>
                  <a:sym typeface="Symbol"/>
                </a:rPr>
                <a:t>NCI share of net book value</a:t>
              </a:r>
              <a:endParaRPr lang="en-US" sz="1600" b="1" dirty="0">
                <a:latin typeface="+mn-lt"/>
              </a:endParaRPr>
            </a:p>
          </p:txBody>
        </p:sp>
      </p:grpSp>
      <p:sp>
        <p:nvSpPr>
          <p:cNvPr id="23" name="TextBox 22"/>
          <p:cNvSpPr txBox="1"/>
          <p:nvPr/>
        </p:nvSpPr>
        <p:spPr bwMode="auto">
          <a:xfrm>
            <a:off x="412750" y="838200"/>
            <a:ext cx="2787650" cy="369888"/>
          </a:xfrm>
          <a:prstGeom prst="rect">
            <a:avLst/>
          </a:prstGeom>
          <a:noFill/>
          <a:ln w="9525">
            <a:noFill/>
            <a:miter lim="800000"/>
            <a:headEnd/>
            <a:tailEnd/>
          </a:ln>
          <a:effectLst/>
        </p:spPr>
        <p:txBody>
          <a:bodyPr wrap="none">
            <a:spAutoFit/>
          </a:bodyPr>
          <a:lstStyle/>
          <a:p>
            <a:pPr>
              <a:defRPr/>
            </a:pPr>
            <a:r>
              <a:rPr lang="en-US" sz="1800" b="1" dirty="0">
                <a:latin typeface="+mn-lt"/>
              </a:rPr>
              <a:t>Book Value Calculations:</a:t>
            </a:r>
          </a:p>
        </p:txBody>
      </p:sp>
      <p:sp>
        <p:nvSpPr>
          <p:cNvPr id="27" name="TextBox 26"/>
          <p:cNvSpPr txBox="1"/>
          <p:nvPr/>
        </p:nvSpPr>
        <p:spPr>
          <a:xfrm>
            <a:off x="7756525" y="1382713"/>
            <a:ext cx="320675" cy="369887"/>
          </a:xfrm>
          <a:prstGeom prst="rect">
            <a:avLst/>
          </a:prstGeom>
          <a:noFill/>
        </p:spPr>
        <p:txBody>
          <a:bodyPr wrap="none">
            <a:spAutoFit/>
          </a:bodyPr>
          <a:lstStyle/>
          <a:p>
            <a:pPr algn="ctr">
              <a:defRPr/>
            </a:pPr>
            <a:r>
              <a:rPr lang="en-US" sz="1800" b="1" dirty="0">
                <a:latin typeface="+mn-lt"/>
              </a:rPr>
              <a:t>+</a:t>
            </a:r>
          </a:p>
        </p:txBody>
      </p:sp>
      <p:sp>
        <p:nvSpPr>
          <p:cNvPr id="28" name="TextBox 27"/>
          <p:cNvSpPr txBox="1"/>
          <p:nvPr/>
        </p:nvSpPr>
        <p:spPr>
          <a:xfrm>
            <a:off x="4556125" y="1382713"/>
            <a:ext cx="320675" cy="369887"/>
          </a:xfrm>
          <a:prstGeom prst="rect">
            <a:avLst/>
          </a:prstGeom>
          <a:noFill/>
        </p:spPr>
        <p:txBody>
          <a:bodyPr wrap="none">
            <a:spAutoFit/>
          </a:bodyPr>
          <a:lstStyle/>
          <a:p>
            <a:pPr algn="ctr">
              <a:defRPr/>
            </a:pPr>
            <a:r>
              <a:rPr lang="en-US" sz="1800" b="1" dirty="0">
                <a:latin typeface="+mn-lt"/>
              </a:rPr>
              <a:t>+</a:t>
            </a:r>
          </a:p>
        </p:txBody>
      </p:sp>
      <p:sp>
        <p:nvSpPr>
          <p:cNvPr id="29" name="Rectangle 3"/>
          <p:cNvSpPr txBox="1">
            <a:spLocks noChangeArrowheads="1"/>
          </p:cNvSpPr>
          <p:nvPr/>
        </p:nvSpPr>
        <p:spPr bwMode="auto">
          <a:xfrm>
            <a:off x="457200" y="2362200"/>
            <a:ext cx="8534400" cy="381000"/>
          </a:xfrm>
          <a:prstGeom prst="rect">
            <a:avLst/>
          </a:prstGeom>
          <a:solidFill>
            <a:schemeClr val="bg1">
              <a:lumMod val="85000"/>
            </a:schemeClr>
          </a:solidFill>
          <a:ln w="9525">
            <a:noFill/>
            <a:miter lim="800000"/>
            <a:headEnd/>
            <a:tailEnd/>
          </a:ln>
          <a:effectLst/>
        </p:spPr>
        <p:txBody>
          <a:bodyPr/>
          <a:lstStyle/>
          <a:p>
            <a:pPr>
              <a:defRPr/>
            </a:pPr>
            <a:r>
              <a:rPr lang="en-GB" sz="1800" dirty="0">
                <a:latin typeface="+mn-lt"/>
              </a:rPr>
              <a:t>This analysis leads to the following basic elimination entry:</a:t>
            </a:r>
          </a:p>
          <a:p>
            <a:pPr>
              <a:defRPr/>
            </a:pPr>
            <a:endParaRPr lang="en-GB" sz="1800" b="1" dirty="0">
              <a:latin typeface="+mn-lt"/>
            </a:endParaRPr>
          </a:p>
        </p:txBody>
      </p:sp>
      <p:sp>
        <p:nvSpPr>
          <p:cNvPr id="31" name="Rectangle 3"/>
          <p:cNvSpPr txBox="1">
            <a:spLocks noChangeArrowheads="1"/>
          </p:cNvSpPr>
          <p:nvPr/>
        </p:nvSpPr>
        <p:spPr bwMode="auto">
          <a:xfrm>
            <a:off x="457200" y="4783138"/>
            <a:ext cx="8534400" cy="685800"/>
          </a:xfrm>
          <a:prstGeom prst="rect">
            <a:avLst/>
          </a:prstGeom>
          <a:solidFill>
            <a:schemeClr val="bg1">
              <a:lumMod val="85000"/>
            </a:schemeClr>
          </a:solidFill>
          <a:ln w="9525">
            <a:noFill/>
            <a:miter lim="800000"/>
            <a:headEnd/>
            <a:tailEnd/>
          </a:ln>
          <a:effectLst/>
        </p:spPr>
        <p:txBody>
          <a:bodyPr/>
          <a:lstStyle/>
          <a:p>
            <a:pPr>
              <a:defRPr/>
            </a:pPr>
            <a:r>
              <a:rPr lang="en-GB" sz="1800" dirty="0">
                <a:latin typeface="+mn-lt"/>
              </a:rPr>
              <a:t>The next elimination entry allocates the $9,600 reduction in retained earnings to the preferred interest:</a:t>
            </a:r>
          </a:p>
          <a:p>
            <a:pPr>
              <a:defRPr/>
            </a:pPr>
            <a:endParaRPr lang="en-GB" sz="1800" b="1" dirty="0">
              <a:latin typeface="+mn-lt"/>
            </a:endParaRPr>
          </a:p>
        </p:txBody>
      </p:sp>
      <p:grpSp>
        <p:nvGrpSpPr>
          <p:cNvPr id="32" name="Group 23"/>
          <p:cNvGrpSpPr>
            <a:grpSpLocks/>
          </p:cNvGrpSpPr>
          <p:nvPr/>
        </p:nvGrpSpPr>
        <p:grpSpPr bwMode="auto">
          <a:xfrm>
            <a:off x="533400" y="5551488"/>
            <a:ext cx="8382000" cy="1077912"/>
            <a:chOff x="609600" y="4417874"/>
            <a:chExt cx="8382000" cy="1077218"/>
          </a:xfrm>
        </p:grpSpPr>
        <p:sp>
          <p:nvSpPr>
            <p:cNvPr id="34" name="Text Box 4"/>
            <p:cNvSpPr txBox="1">
              <a:spLocks noChangeArrowheads="1"/>
            </p:cNvSpPr>
            <p:nvPr/>
          </p:nvSpPr>
          <p:spPr bwMode="auto">
            <a:xfrm>
              <a:off x="609600" y="4417874"/>
              <a:ext cx="4724400" cy="1077218"/>
            </a:xfrm>
            <a:prstGeom prst="rect">
              <a:avLst/>
            </a:prstGeom>
            <a:solidFill>
              <a:srgbClr val="E0EBF8"/>
            </a:solidFill>
            <a:ln w="12700">
              <a:solidFill>
                <a:schemeClr val="tx1"/>
              </a:solidFill>
              <a:miter lim="800000"/>
              <a:headEnd type="none" w="sm" len="sm"/>
              <a:tailEnd type="none" w="sm" len="sm"/>
            </a:ln>
            <a:effectLst/>
          </p:spPr>
          <p:txBody>
            <a:bodyPr>
              <a:spAutoFit/>
            </a:bodyPr>
            <a:lstStyle/>
            <a:p>
              <a:pPr marL="3175">
                <a:spcBef>
                  <a:spcPts val="0"/>
                </a:spcBef>
                <a:tabLst>
                  <a:tab pos="3657600" algn="r"/>
                  <a:tab pos="4511675" algn="r"/>
                </a:tabLst>
                <a:defRPr/>
              </a:pPr>
              <a:r>
                <a:rPr lang="en-US" sz="1600" dirty="0">
                  <a:solidFill>
                    <a:srgbClr val="000000"/>
                  </a:solidFill>
                  <a:latin typeface="+mn-lt"/>
                </a:rPr>
                <a:t>Retained Earnings	9,600</a:t>
              </a:r>
            </a:p>
            <a:p>
              <a:pPr marL="173038" lvl="1">
                <a:spcBef>
                  <a:spcPts val="0"/>
                </a:spcBef>
                <a:tabLst>
                  <a:tab pos="3657600" algn="r"/>
                  <a:tab pos="4511675" algn="r"/>
                </a:tabLst>
                <a:defRPr/>
              </a:pPr>
              <a:r>
                <a:rPr lang="en-US" sz="1600" dirty="0">
                  <a:solidFill>
                    <a:srgbClr val="000000"/>
                  </a:solidFill>
                  <a:latin typeface="+mn-lt"/>
                </a:rPr>
                <a:t>Investment in Snoopy PS		2,000</a:t>
              </a:r>
            </a:p>
            <a:p>
              <a:pPr marL="173038" lvl="1">
                <a:spcBef>
                  <a:spcPts val="0"/>
                </a:spcBef>
                <a:tabLst>
                  <a:tab pos="3657600" algn="r"/>
                  <a:tab pos="4511675" algn="r"/>
                </a:tabLst>
                <a:defRPr/>
              </a:pPr>
              <a:r>
                <a:rPr lang="en-US" sz="1600" dirty="0">
                  <a:solidFill>
                    <a:srgbClr val="000000"/>
                  </a:solidFill>
                  <a:latin typeface="+mn-lt"/>
                </a:rPr>
                <a:t>Additional Paid-In Capital		2,800</a:t>
              </a:r>
            </a:p>
            <a:p>
              <a:pPr marL="173038" lvl="1">
                <a:spcBef>
                  <a:spcPts val="0"/>
                </a:spcBef>
                <a:tabLst>
                  <a:tab pos="3657600" algn="r"/>
                  <a:tab pos="4511675" algn="r"/>
                </a:tabLst>
                <a:defRPr/>
              </a:pPr>
              <a:r>
                <a:rPr lang="en-US" sz="1600" dirty="0">
                  <a:solidFill>
                    <a:srgbClr val="000000"/>
                  </a:solidFill>
                  <a:latin typeface="+mn-lt"/>
                </a:rPr>
                <a:t>NCI in NA of Snoopy		4,800</a:t>
              </a:r>
            </a:p>
          </p:txBody>
        </p:sp>
        <p:sp>
          <p:nvSpPr>
            <p:cNvPr id="35" name="TextBox 34"/>
            <p:cNvSpPr txBox="1"/>
            <p:nvPr/>
          </p:nvSpPr>
          <p:spPr>
            <a:xfrm>
              <a:off x="5334000" y="4417874"/>
              <a:ext cx="3657600" cy="1077218"/>
            </a:xfrm>
            <a:prstGeom prst="rect">
              <a:avLst/>
            </a:prstGeom>
            <a:noFill/>
          </p:spPr>
          <p:txBody>
            <a:bodyPr>
              <a:spAutoFit/>
            </a:bodyPr>
            <a:lstStyle/>
            <a:p>
              <a:pPr marL="341313" indent="-341313">
                <a:buFont typeface="Symbol"/>
                <a:buChar char="¬"/>
                <a:defRPr/>
              </a:pPr>
              <a:r>
                <a:rPr lang="en-US" sz="1600" dirty="0">
                  <a:latin typeface="+mn-lt"/>
                  <a:sym typeface="Symbol"/>
                </a:rPr>
                <a:t>RE to preferred shareholders</a:t>
              </a:r>
            </a:p>
            <a:p>
              <a:pPr marL="341313" indent="-341313">
                <a:buFont typeface="Symbol"/>
                <a:buChar char="¬"/>
                <a:defRPr/>
              </a:pPr>
              <a:r>
                <a:rPr lang="en-US" sz="1600" dirty="0">
                  <a:latin typeface="+mn-lt"/>
                  <a:sym typeface="Symbol"/>
                </a:rPr>
                <a:t>Excess value in inv. in PS</a:t>
              </a:r>
            </a:p>
            <a:p>
              <a:pPr marL="341313" indent="-341313">
                <a:buFont typeface="Symbol"/>
                <a:buChar char="¬"/>
                <a:defRPr/>
              </a:pPr>
              <a:r>
                <a:rPr lang="en-US" sz="1600" dirty="0">
                  <a:latin typeface="+mn-lt"/>
                  <a:sym typeface="Symbol"/>
                </a:rPr>
                <a:t>“Loss” to NCI on sale of PS</a:t>
              </a:r>
            </a:p>
            <a:p>
              <a:pPr marL="341313" indent="-341313">
                <a:buFont typeface="Symbol"/>
                <a:buChar char="¬"/>
                <a:defRPr/>
              </a:pPr>
              <a:r>
                <a:rPr lang="en-US" sz="1600" dirty="0">
                  <a:latin typeface="+mn-lt"/>
                  <a:sym typeface="Symbol"/>
                </a:rPr>
                <a:t>50% of RE to common equity</a:t>
              </a:r>
              <a:endParaRPr lang="en-US" sz="1600" dirty="0">
                <a:latin typeface="+mn-lt"/>
              </a:endParaRP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left)">
                                      <p:cBhvr>
                                        <p:cTn id="17" dur="5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up)">
                                      <p:cBhvr>
                                        <p:cTn id="2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1"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7" name="Rectangle 5"/>
          <p:cNvSpPr>
            <a:spLocks noGrp="1" noChangeArrowheads="1"/>
          </p:cNvSpPr>
          <p:nvPr>
            <p:ph type="sldNum" sz="quarter" idx="10"/>
          </p:nvPr>
        </p:nvSpPr>
        <p:spPr>
          <a:noFill/>
        </p:spPr>
        <p:txBody>
          <a:bodyPr/>
          <a:lstStyle/>
          <a:p>
            <a:r>
              <a:rPr lang="en-US" altLang="zh-CN" smtClean="0">
                <a:ea typeface="宋体" pitchFamily="2" charset="-122"/>
              </a:rPr>
              <a:t>9-</a:t>
            </a:r>
            <a:fld id="{5D479EFE-6FE1-45E3-9F37-60D70260C0F5}" type="slidenum">
              <a:rPr lang="en-US" altLang="zh-CN" smtClean="0">
                <a:ea typeface="宋体" pitchFamily="2" charset="-122"/>
              </a:rPr>
              <a:pPr/>
              <a:t>21</a:t>
            </a:fld>
            <a:endParaRPr lang="en-US" altLang="zh-CN" smtClean="0">
              <a:ea typeface="宋体" pitchFamily="2" charset="-122"/>
            </a:endParaRPr>
          </a:p>
        </p:txBody>
      </p:sp>
      <p:sp>
        <p:nvSpPr>
          <p:cNvPr id="10" name="Title 9"/>
          <p:cNvSpPr>
            <a:spLocks noGrp="1"/>
          </p:cNvSpPr>
          <p:nvPr>
            <p:ph type="title"/>
          </p:nvPr>
        </p:nvSpPr>
        <p:spPr>
          <a:xfrm>
            <a:off x="1143000" y="0"/>
            <a:ext cx="8001000" cy="762000"/>
          </a:xfrm>
        </p:spPr>
        <p:txBody>
          <a:bodyPr/>
          <a:lstStyle/>
          <a:p>
            <a:pPr eaLnBrk="1" hangingPunct="1">
              <a:defRPr/>
            </a:pPr>
            <a:r>
              <a:rPr lang="en-GB" sz="3000" dirty="0">
                <a:solidFill>
                  <a:schemeClr val="tx2">
                    <a:lumMod val="50000"/>
                  </a:schemeClr>
                </a:solidFill>
              </a:rPr>
              <a:t>Example 3: Subsidiary Preferred Stock with Special Features</a:t>
            </a:r>
            <a:endParaRPr lang="en-US" sz="3000" dirty="0">
              <a:solidFill>
                <a:schemeClr val="tx2">
                  <a:lumMod val="50000"/>
                </a:schemeClr>
              </a:solidFill>
            </a:endParaRPr>
          </a:p>
        </p:txBody>
      </p:sp>
      <p:sp>
        <p:nvSpPr>
          <p:cNvPr id="31" name="Rectangle 3"/>
          <p:cNvSpPr txBox="1">
            <a:spLocks noChangeArrowheads="1"/>
          </p:cNvSpPr>
          <p:nvPr/>
        </p:nvSpPr>
        <p:spPr bwMode="auto">
          <a:xfrm>
            <a:off x="457200" y="4267200"/>
            <a:ext cx="8534400" cy="1524000"/>
          </a:xfrm>
          <a:prstGeom prst="rect">
            <a:avLst/>
          </a:prstGeom>
          <a:solidFill>
            <a:schemeClr val="bg1">
              <a:lumMod val="85000"/>
            </a:schemeClr>
          </a:solidFill>
          <a:ln w="9525">
            <a:noFill/>
            <a:miter lim="800000"/>
            <a:headEnd/>
            <a:tailEnd/>
          </a:ln>
          <a:effectLst/>
        </p:spPr>
        <p:txBody>
          <a:bodyPr/>
          <a:lstStyle/>
          <a:p>
            <a:pPr>
              <a:defRPr/>
            </a:pPr>
            <a:r>
              <a:rPr lang="en-GB" sz="1800" dirty="0">
                <a:latin typeface="+mn-lt"/>
              </a:rPr>
              <a:t>Stated differently, because of the combination date the sum of the fair values of the consideration exchanged ($300,000)  and the noncontrolling interest in Snoopy’ common stock ($100,000) exceeds the book value of the common shares ($390,400), a differential arises. This $9,600 differential is assigned to the appropriate assets and liabilities in the worksheet.</a:t>
            </a:r>
          </a:p>
          <a:p>
            <a:pPr>
              <a:defRPr/>
            </a:pPr>
            <a:endParaRPr lang="en-GB" sz="1800" b="1" dirty="0">
              <a:latin typeface="+mn-lt"/>
            </a:endParaRPr>
          </a:p>
        </p:txBody>
      </p:sp>
      <p:sp>
        <p:nvSpPr>
          <p:cNvPr id="24" name="Content Placeholder 23"/>
          <p:cNvSpPr>
            <a:spLocks noGrp="1"/>
          </p:cNvSpPr>
          <p:nvPr>
            <p:ph idx="1"/>
          </p:nvPr>
        </p:nvSpPr>
        <p:spPr>
          <a:xfrm>
            <a:off x="457200" y="1066800"/>
            <a:ext cx="8534400" cy="1066800"/>
          </a:xfrm>
          <a:solidFill>
            <a:schemeClr val="bg1">
              <a:lumMod val="85000"/>
            </a:schemeClr>
          </a:solidFill>
        </p:spPr>
        <p:txBody>
          <a:bodyPr/>
          <a:lstStyle/>
          <a:p>
            <a:pPr marL="0" indent="0" eaLnBrk="1" hangingPunct="1">
              <a:buFont typeface="Wingdings" pitchFamily="2" charset="2"/>
              <a:buNone/>
              <a:defRPr/>
            </a:pPr>
            <a:r>
              <a:rPr lang="en-US" sz="2000" b="0" dirty="0" smtClean="0"/>
              <a:t>Because the book value of Snoopy’ common stock is only $390,400 on January 1, 20X1, Peanut's acquisition of 75 percent of Snoopy’ common stock for $300,000 results in a differential:</a:t>
            </a:r>
            <a:endParaRPr lang="en-US" sz="2000" b="0" dirty="0"/>
          </a:p>
        </p:txBody>
      </p:sp>
      <p:grpSp>
        <p:nvGrpSpPr>
          <p:cNvPr id="45" name="Group 44"/>
          <p:cNvGrpSpPr>
            <a:grpSpLocks/>
          </p:cNvGrpSpPr>
          <p:nvPr/>
        </p:nvGrpSpPr>
        <p:grpSpPr bwMode="auto">
          <a:xfrm>
            <a:off x="533400" y="2286000"/>
            <a:ext cx="8229600" cy="1828800"/>
            <a:chOff x="533400" y="2286000"/>
            <a:chExt cx="8229600" cy="1828800"/>
          </a:xfrm>
        </p:grpSpPr>
        <p:sp>
          <p:nvSpPr>
            <p:cNvPr id="30" name="Rectangle 29"/>
            <p:cNvSpPr/>
            <p:nvPr/>
          </p:nvSpPr>
          <p:spPr bwMode="auto">
            <a:xfrm>
              <a:off x="762000" y="2286000"/>
              <a:ext cx="7391400" cy="1828800"/>
            </a:xfrm>
            <a:prstGeom prst="rect">
              <a:avLst/>
            </a:prstGeom>
            <a:solidFill>
              <a:schemeClr val="bg1">
                <a:lumMod val="95000"/>
              </a:schemeClr>
            </a:solidFill>
            <a:ln w="9525" cap="flat" cmpd="sng" algn="ctr">
              <a:noFill/>
              <a:prstDash val="solid"/>
              <a:round/>
              <a:headEnd type="none" w="med" len="med"/>
              <a:tailEnd type="none" w="med" len="med"/>
            </a:ln>
            <a:effectLst/>
          </p:spPr>
          <p:txBody>
            <a:bodyPr/>
            <a:lstStyle/>
            <a:p>
              <a:pPr>
                <a:defRPr/>
              </a:pPr>
              <a:endParaRPr lang="en-US" dirty="0">
                <a:latin typeface="+mn-lt"/>
              </a:endParaRPr>
            </a:p>
          </p:txBody>
        </p:sp>
        <p:grpSp>
          <p:nvGrpSpPr>
            <p:cNvPr id="60424" name="Group 8"/>
            <p:cNvGrpSpPr>
              <a:grpSpLocks/>
            </p:cNvGrpSpPr>
            <p:nvPr/>
          </p:nvGrpSpPr>
          <p:grpSpPr bwMode="auto">
            <a:xfrm>
              <a:off x="533400" y="2286000"/>
              <a:ext cx="8229600" cy="1785104"/>
              <a:chOff x="533400" y="3276600"/>
              <a:chExt cx="8229600" cy="1785104"/>
            </a:xfrm>
          </p:grpSpPr>
          <p:sp>
            <p:nvSpPr>
              <p:cNvPr id="33" name="TextBox 32"/>
              <p:cNvSpPr txBox="1"/>
              <p:nvPr/>
            </p:nvSpPr>
            <p:spPr>
              <a:xfrm>
                <a:off x="533400" y="3276600"/>
                <a:ext cx="8229600" cy="1784350"/>
              </a:xfrm>
              <a:prstGeom prst="rect">
                <a:avLst/>
              </a:prstGeom>
              <a:noFill/>
            </p:spPr>
            <p:txBody>
              <a:bodyPr>
                <a:spAutoFit/>
              </a:bodyPr>
              <a:lstStyle/>
              <a:p>
                <a:pPr marL="457200">
                  <a:tabLst>
                    <a:tab pos="7315200" algn="r"/>
                  </a:tabLst>
                  <a:defRPr/>
                </a:pPr>
                <a:r>
                  <a:rPr lang="en-US" sz="1800" dirty="0">
                    <a:latin typeface="+mn-lt"/>
                  </a:rPr>
                  <a:t>Consideration given by Peanut Products	$300,000</a:t>
                </a:r>
                <a:r>
                  <a:rPr lang="en-US" sz="1800" dirty="0">
                    <a:solidFill>
                      <a:schemeClr val="bg1">
                        <a:lumMod val="95000"/>
                      </a:schemeClr>
                    </a:solidFill>
                    <a:latin typeface="+mn-lt"/>
                  </a:rPr>
                  <a:t>)</a:t>
                </a:r>
              </a:p>
              <a:p>
                <a:pPr marL="457200">
                  <a:tabLst>
                    <a:tab pos="7315200" algn="r"/>
                  </a:tabLst>
                  <a:defRPr/>
                </a:pPr>
                <a:r>
                  <a:rPr lang="en-US" sz="1800" dirty="0">
                    <a:latin typeface="+mn-lt"/>
                  </a:rPr>
                  <a:t>Fair value of noncontrolling interest in</a:t>
                </a:r>
              </a:p>
              <a:p>
                <a:pPr marL="457200">
                  <a:tabLst>
                    <a:tab pos="7315200" algn="r"/>
                  </a:tabLst>
                  <a:defRPr/>
                </a:pPr>
                <a:r>
                  <a:rPr lang="en-US" sz="1800" dirty="0">
                    <a:latin typeface="+mn-lt"/>
                  </a:rPr>
                  <a:t>    Snoopy’ common stock	100,000</a:t>
                </a:r>
                <a:r>
                  <a:rPr lang="en-US" sz="1800" dirty="0">
                    <a:solidFill>
                      <a:schemeClr val="bg1">
                        <a:lumMod val="95000"/>
                      </a:schemeClr>
                    </a:solidFill>
                    <a:latin typeface="+mn-lt"/>
                  </a:rPr>
                  <a:t>)</a:t>
                </a:r>
              </a:p>
              <a:p>
                <a:pPr marL="457200">
                  <a:tabLst>
                    <a:tab pos="7315200" algn="r"/>
                  </a:tabLst>
                  <a:defRPr/>
                </a:pPr>
                <a:r>
                  <a:rPr lang="en-US" sz="1800" dirty="0">
                    <a:latin typeface="+mn-lt"/>
                  </a:rPr>
                  <a:t>	$400,000</a:t>
                </a:r>
                <a:r>
                  <a:rPr lang="en-US" sz="1800" dirty="0">
                    <a:solidFill>
                      <a:schemeClr val="bg1">
                        <a:lumMod val="95000"/>
                      </a:schemeClr>
                    </a:solidFill>
                    <a:latin typeface="+mn-lt"/>
                  </a:rPr>
                  <a:t>)</a:t>
                </a:r>
              </a:p>
              <a:p>
                <a:pPr marL="457200">
                  <a:tabLst>
                    <a:tab pos="7315200" algn="r"/>
                  </a:tabLst>
                  <a:defRPr/>
                </a:pPr>
                <a:r>
                  <a:rPr lang="en-US" sz="1800" dirty="0">
                    <a:latin typeface="+mn-lt"/>
                  </a:rPr>
                  <a:t>Book value of Snoopy’ common stock	(390,400)</a:t>
                </a:r>
              </a:p>
              <a:p>
                <a:pPr marL="457200">
                  <a:tabLst>
                    <a:tab pos="7315200" algn="r"/>
                  </a:tabLst>
                  <a:defRPr/>
                </a:pPr>
                <a:r>
                  <a:rPr lang="en-US" sz="1800" dirty="0">
                    <a:latin typeface="+mn-lt"/>
                  </a:rPr>
                  <a:t>Differential	$9,600</a:t>
                </a:r>
                <a:r>
                  <a:rPr lang="en-US" sz="2000" dirty="0">
                    <a:solidFill>
                      <a:schemeClr val="bg1">
                        <a:lumMod val="95000"/>
                      </a:schemeClr>
                    </a:solidFill>
                    <a:latin typeface="+mn-lt"/>
                  </a:rPr>
                  <a:t>)</a:t>
                </a:r>
              </a:p>
            </p:txBody>
          </p:sp>
          <p:cxnSp>
            <p:nvCxnSpPr>
              <p:cNvPr id="60429" name="Straight Connector 35"/>
              <p:cNvCxnSpPr>
                <a:cxnSpLocks noChangeShapeType="1"/>
              </p:cNvCxnSpPr>
              <p:nvPr/>
            </p:nvCxnSpPr>
            <p:spPr bwMode="auto">
              <a:xfrm>
                <a:off x="6781800" y="4724400"/>
                <a:ext cx="1143000" cy="0"/>
              </a:xfrm>
              <a:prstGeom prst="line">
                <a:avLst/>
              </a:prstGeom>
              <a:noFill/>
              <a:ln w="19050" algn="ctr">
                <a:solidFill>
                  <a:srgbClr val="000408"/>
                </a:solidFill>
                <a:round/>
                <a:headEnd/>
                <a:tailEnd/>
              </a:ln>
            </p:spPr>
          </p:cxnSp>
          <p:cxnSp>
            <p:nvCxnSpPr>
              <p:cNvPr id="60430" name="Straight Connector 36"/>
              <p:cNvCxnSpPr>
                <a:cxnSpLocks noChangeShapeType="1"/>
              </p:cNvCxnSpPr>
              <p:nvPr/>
            </p:nvCxnSpPr>
            <p:spPr bwMode="auto">
              <a:xfrm>
                <a:off x="6781800" y="5029200"/>
                <a:ext cx="1143000" cy="0"/>
              </a:xfrm>
              <a:prstGeom prst="line">
                <a:avLst/>
              </a:prstGeom>
              <a:noFill/>
              <a:ln w="19050" cmpd="dbl" algn="ctr">
                <a:solidFill>
                  <a:srgbClr val="000408"/>
                </a:solidFill>
                <a:round/>
                <a:headEnd/>
                <a:tailEnd/>
              </a:ln>
            </p:spPr>
          </p:cxnSp>
        </p:grpSp>
        <p:cxnSp>
          <p:nvCxnSpPr>
            <p:cNvPr id="60425" name="Straight Connector 37"/>
            <p:cNvCxnSpPr>
              <a:cxnSpLocks noChangeShapeType="1"/>
            </p:cNvCxnSpPr>
            <p:nvPr/>
          </p:nvCxnSpPr>
          <p:spPr bwMode="auto">
            <a:xfrm>
              <a:off x="6781800" y="3124200"/>
              <a:ext cx="1143000" cy="0"/>
            </a:xfrm>
            <a:prstGeom prst="line">
              <a:avLst/>
            </a:prstGeom>
            <a:noFill/>
            <a:ln w="19050" algn="ctr">
              <a:solidFill>
                <a:srgbClr val="000408"/>
              </a:solidFill>
              <a:round/>
              <a:headEnd/>
              <a:tailEnd/>
            </a:ln>
          </p:spPr>
        </p:cxnSp>
        <p:cxnSp>
          <p:nvCxnSpPr>
            <p:cNvPr id="60426" name="Straight Connector 38"/>
            <p:cNvCxnSpPr>
              <a:cxnSpLocks noChangeShapeType="1"/>
            </p:cNvCxnSpPr>
            <p:nvPr/>
          </p:nvCxnSpPr>
          <p:spPr bwMode="auto">
            <a:xfrm>
              <a:off x="762000" y="2286000"/>
              <a:ext cx="7391400" cy="0"/>
            </a:xfrm>
            <a:prstGeom prst="line">
              <a:avLst/>
            </a:prstGeom>
            <a:noFill/>
            <a:ln w="28575" algn="ctr">
              <a:solidFill>
                <a:srgbClr val="000408"/>
              </a:solidFill>
              <a:round/>
              <a:headEnd/>
              <a:tailEnd/>
            </a:ln>
          </p:spPr>
        </p:cxnSp>
        <p:cxnSp>
          <p:nvCxnSpPr>
            <p:cNvPr id="60427" name="Straight Connector 39"/>
            <p:cNvCxnSpPr>
              <a:cxnSpLocks noChangeShapeType="1"/>
            </p:cNvCxnSpPr>
            <p:nvPr/>
          </p:nvCxnSpPr>
          <p:spPr bwMode="auto">
            <a:xfrm>
              <a:off x="762000" y="4114800"/>
              <a:ext cx="7391400" cy="0"/>
            </a:xfrm>
            <a:prstGeom prst="line">
              <a:avLst/>
            </a:prstGeom>
            <a:noFill/>
            <a:ln w="28575" algn="ctr">
              <a:solidFill>
                <a:srgbClr val="000408"/>
              </a:solidFill>
              <a:round/>
              <a:headEnd/>
              <a:tailEnd/>
            </a:ln>
          </p:spPr>
        </p:cxnSp>
      </p:grpSp>
      <p:sp>
        <p:nvSpPr>
          <p:cNvPr id="43" name="Rectangle 42"/>
          <p:cNvSpPr/>
          <p:nvPr/>
        </p:nvSpPr>
        <p:spPr bwMode="auto">
          <a:xfrm>
            <a:off x="1447800" y="5943600"/>
            <a:ext cx="6629400" cy="685800"/>
          </a:xfrm>
          <a:prstGeom prst="rect">
            <a:avLst/>
          </a:prstGeom>
          <a:solidFill>
            <a:srgbClr val="E0EBF8"/>
          </a:solidFill>
          <a:ln w="9525" cap="flat" cmpd="sng" algn="ctr">
            <a:solidFill>
              <a:srgbClr val="000408"/>
            </a:solidFill>
            <a:prstDash val="solid"/>
            <a:round/>
            <a:headEnd type="none" w="med" len="med"/>
            <a:tailEnd type="none" w="med" len="med"/>
          </a:ln>
          <a:effectLst/>
        </p:spPr>
        <p:txBody>
          <a:bodyPr/>
          <a:lstStyle/>
          <a:p>
            <a:pPr marL="344488" indent="-344488">
              <a:tabLst>
                <a:tab pos="5029200" algn="r"/>
                <a:tab pos="6400800" algn="r"/>
              </a:tabLst>
              <a:defRPr/>
            </a:pPr>
            <a:r>
              <a:rPr lang="en-US" sz="2000" dirty="0">
                <a:latin typeface="+mn-lt"/>
              </a:rPr>
              <a:t>Differential	9,600</a:t>
            </a:r>
          </a:p>
          <a:p>
            <a:pPr marL="344488" indent="-344488">
              <a:tabLst>
                <a:tab pos="5029200" algn="r"/>
                <a:tab pos="6400800" algn="r"/>
              </a:tabLst>
              <a:defRPr/>
            </a:pPr>
            <a:r>
              <a:rPr lang="en-US" sz="2000" dirty="0">
                <a:latin typeface="+mn-lt"/>
              </a:rPr>
              <a:t>	Retained Earnings		9,600</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up)">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ipe(left)">
                                      <p:cBhvr>
                                        <p:cTn id="12" dur="5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wipe(up)">
                                      <p:cBhvr>
                                        <p:cTn id="1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4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5"/>
          <p:cNvSpPr>
            <a:spLocks noGrp="1" noChangeArrowheads="1"/>
          </p:cNvSpPr>
          <p:nvPr>
            <p:ph type="sldNum" sz="quarter" idx="10"/>
          </p:nvPr>
        </p:nvSpPr>
        <p:spPr>
          <a:noFill/>
        </p:spPr>
        <p:txBody>
          <a:bodyPr/>
          <a:lstStyle/>
          <a:p>
            <a:r>
              <a:rPr lang="en-US" altLang="zh-CN" smtClean="0">
                <a:ea typeface="宋体" pitchFamily="2" charset="-122"/>
              </a:rPr>
              <a:t>9-</a:t>
            </a:r>
            <a:fld id="{51768D89-0C9F-41B2-A243-B7389C5124AD}" type="slidenum">
              <a:rPr lang="en-US" altLang="zh-CN" smtClean="0">
                <a:ea typeface="宋体" pitchFamily="2" charset="-122"/>
              </a:rPr>
              <a:pPr/>
              <a:t>22</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3</a:t>
            </a:r>
            <a:endParaRPr lang="en-US" dirty="0">
              <a:solidFill>
                <a:schemeClr val="tx2">
                  <a:lumMod val="50000"/>
                </a:schemeClr>
              </a:solidFill>
            </a:endParaRPr>
          </a:p>
        </p:txBody>
      </p:sp>
      <p:sp>
        <p:nvSpPr>
          <p:cNvPr id="5" name="Title 5"/>
          <p:cNvSpPr txBox="1">
            <a:spLocks/>
          </p:cNvSpPr>
          <p:nvPr/>
        </p:nvSpPr>
        <p:spPr bwMode="auto">
          <a:xfrm>
            <a:off x="1676400" y="2057400"/>
            <a:ext cx="58674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Make calculations and explain how consolidation procedures differ when the parents’ ownership interest changes during the accounting period.</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5"/>
          <p:cNvSpPr>
            <a:spLocks noGrp="1" noChangeArrowheads="1"/>
          </p:cNvSpPr>
          <p:nvPr>
            <p:ph type="sldNum" sz="quarter" idx="10"/>
          </p:nvPr>
        </p:nvSpPr>
        <p:spPr>
          <a:noFill/>
        </p:spPr>
        <p:txBody>
          <a:bodyPr/>
          <a:lstStyle/>
          <a:p>
            <a:r>
              <a:rPr lang="en-US" altLang="zh-CN" smtClean="0">
                <a:ea typeface="宋体" pitchFamily="2" charset="-122"/>
              </a:rPr>
              <a:t>9-</a:t>
            </a:r>
            <a:fld id="{2902E292-16BD-4675-A5DB-653CE726884A}" type="slidenum">
              <a:rPr lang="en-US" altLang="zh-CN" smtClean="0">
                <a:ea typeface="宋体" pitchFamily="2" charset="-122"/>
              </a:rPr>
              <a:pPr/>
              <a:t>23</a:t>
            </a:fld>
            <a:endParaRPr lang="en-US" altLang="zh-CN" smtClean="0">
              <a:ea typeface="宋体" pitchFamily="2" charset="-122"/>
            </a:endParaRPr>
          </a:p>
        </p:txBody>
      </p:sp>
      <p:sp>
        <p:nvSpPr>
          <p:cNvPr id="19458"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Example 4: Parent Buys Additional Shares</a:t>
            </a:r>
            <a:endParaRPr lang="en-US" dirty="0" smtClean="0">
              <a:solidFill>
                <a:schemeClr val="tx2">
                  <a:lumMod val="50000"/>
                </a:schemeClr>
              </a:solidFill>
            </a:endParaRPr>
          </a:p>
        </p:txBody>
      </p:sp>
      <p:sp>
        <p:nvSpPr>
          <p:cNvPr id="19459" name="Rectangle 3"/>
          <p:cNvSpPr>
            <a:spLocks noGrp="1" noChangeArrowheads="1"/>
          </p:cNvSpPr>
          <p:nvPr>
            <p:ph idx="1"/>
          </p:nvPr>
        </p:nvSpPr>
        <p:spPr>
          <a:xfrm>
            <a:off x="457200" y="1066800"/>
            <a:ext cx="8534400" cy="2286000"/>
          </a:xfrm>
        </p:spPr>
        <p:txBody>
          <a:bodyPr/>
          <a:lstStyle/>
          <a:p>
            <a:pPr eaLnBrk="1" hangingPunct="1"/>
            <a:r>
              <a:rPr lang="en-GB" sz="2800" smtClean="0"/>
              <a:t>Parent’s purchase of additional shares from non-affiliate:</a:t>
            </a:r>
          </a:p>
          <a:p>
            <a:pPr lvl="1" eaLnBrk="1" hangingPunct="1"/>
            <a:r>
              <a:rPr lang="en-GB" sz="2400" smtClean="0"/>
              <a:t>Effects of multiple purchases of a subsidiary’s stock on the consolidation process are illustrated in the following example:</a:t>
            </a:r>
          </a:p>
        </p:txBody>
      </p:sp>
      <p:sp>
        <p:nvSpPr>
          <p:cNvPr id="7" name="Content Placeholder 23"/>
          <p:cNvSpPr txBox="1">
            <a:spLocks/>
          </p:cNvSpPr>
          <p:nvPr/>
        </p:nvSpPr>
        <p:spPr bwMode="auto">
          <a:xfrm>
            <a:off x="457200" y="3505200"/>
            <a:ext cx="8534400" cy="1066800"/>
          </a:xfrm>
          <a:prstGeom prst="rect">
            <a:avLst/>
          </a:prstGeom>
          <a:solidFill>
            <a:schemeClr val="bg1">
              <a:lumMod val="85000"/>
            </a:schemeClr>
          </a:solidFill>
          <a:ln w="9525">
            <a:noFill/>
            <a:miter lim="800000"/>
            <a:headEnd/>
            <a:tailEnd/>
          </a:ln>
          <a:effectLst/>
        </p:spPr>
        <p:txBody>
          <a:bodyPr/>
          <a:lstStyle/>
          <a:p>
            <a:pPr>
              <a:spcBef>
                <a:spcPts val="1200"/>
              </a:spcBef>
              <a:buClr>
                <a:schemeClr val="accent2"/>
              </a:buClr>
              <a:buFont typeface="Wingdings" pitchFamily="2" charset="2"/>
              <a:buNone/>
              <a:defRPr/>
            </a:pPr>
            <a:r>
              <a:rPr lang="en-US" sz="2000" kern="0" dirty="0">
                <a:latin typeface="+mn-lt"/>
                <a:ea typeface="+mn-ea"/>
              </a:rPr>
              <a:t>Assume that on January 1, 20X1, Snoopy has $150,000 of common stock outstanding and retained earnings of $250,000. During 20X0, 20X1, and 20X2, Snoopy reports the following information:</a:t>
            </a:r>
          </a:p>
        </p:txBody>
      </p:sp>
      <p:graphicFrame>
        <p:nvGraphicFramePr>
          <p:cNvPr id="8" name="Table 7"/>
          <p:cNvGraphicFramePr>
            <a:graphicFrameLocks noGrp="1"/>
          </p:cNvGraphicFramePr>
          <p:nvPr/>
        </p:nvGraphicFramePr>
        <p:xfrm>
          <a:off x="1714500" y="4876800"/>
          <a:ext cx="6019800" cy="1477963"/>
        </p:xfrm>
        <a:graphic>
          <a:graphicData uri="http://schemas.openxmlformats.org/drawingml/2006/table">
            <a:tbl>
              <a:tblPr firstRow="1" bandRow="1">
                <a:tableStyleId>{2D5ABB26-0587-4C30-8999-92F81FD0307C}</a:tableStyleId>
              </a:tblPr>
              <a:tblGrid>
                <a:gridCol w="1026102"/>
                <a:gridCol w="1368136"/>
                <a:gridCol w="1449730"/>
                <a:gridCol w="2175831"/>
              </a:tblGrid>
              <a:tr h="304800">
                <a:tc>
                  <a:txBody>
                    <a:bodyPr/>
                    <a:lstStyle/>
                    <a:p>
                      <a:pPr algn="ctr"/>
                      <a:r>
                        <a:rPr lang="en-US" dirty="0" smtClean="0"/>
                        <a:t>Period</a:t>
                      </a:r>
                      <a:endParaRPr lang="en-US" dirty="0"/>
                    </a:p>
                  </a:txBody>
                  <a:tcPr>
                    <a:lnB w="12700" cap="flat" cmpd="sng" algn="ctr">
                      <a:noFill/>
                      <a:prstDash val="solid"/>
                      <a:round/>
                      <a:headEnd type="none" w="med" len="med"/>
                      <a:tailEnd type="none" w="med" len="med"/>
                    </a:lnB>
                    <a:solidFill>
                      <a:schemeClr val="tx1">
                        <a:lumMod val="20000"/>
                        <a:lumOff val="80000"/>
                      </a:schemeClr>
                    </a:solidFill>
                  </a:tcPr>
                </a:tc>
                <a:tc>
                  <a:txBody>
                    <a:bodyPr/>
                    <a:lstStyle/>
                    <a:p>
                      <a:pPr algn="ctr"/>
                      <a:r>
                        <a:rPr lang="en-US" dirty="0" smtClean="0"/>
                        <a:t>Net Income</a:t>
                      </a:r>
                      <a:endParaRPr lang="en-US" dirty="0"/>
                    </a:p>
                  </a:txBody>
                  <a:tcPr>
                    <a:lnB w="12700" cap="flat" cmpd="sng" algn="ctr">
                      <a:noFill/>
                      <a:prstDash val="solid"/>
                      <a:round/>
                      <a:headEnd type="none" w="med" len="med"/>
                      <a:tailEnd type="none" w="med" len="med"/>
                    </a:lnB>
                    <a:solidFill>
                      <a:schemeClr val="tx1">
                        <a:lumMod val="20000"/>
                        <a:lumOff val="80000"/>
                      </a:schemeClr>
                    </a:solidFill>
                  </a:tcPr>
                </a:tc>
                <a:tc>
                  <a:txBody>
                    <a:bodyPr/>
                    <a:lstStyle/>
                    <a:p>
                      <a:pPr algn="ctr"/>
                      <a:r>
                        <a:rPr lang="en-US" dirty="0" smtClean="0"/>
                        <a:t>Dividends</a:t>
                      </a:r>
                      <a:endParaRPr lang="en-US" dirty="0"/>
                    </a:p>
                  </a:txBody>
                  <a:tcPr>
                    <a:lnB w="12700" cap="flat" cmpd="sng" algn="ctr">
                      <a:noFill/>
                      <a:prstDash val="solid"/>
                      <a:round/>
                      <a:headEnd type="none" w="med" len="med"/>
                      <a:tailEnd type="none" w="med" len="med"/>
                    </a:lnB>
                    <a:solidFill>
                      <a:schemeClr val="tx1">
                        <a:lumMod val="20000"/>
                        <a:lumOff val="80000"/>
                      </a:schemeClr>
                    </a:solidFill>
                  </a:tcPr>
                </a:tc>
                <a:tc>
                  <a:txBody>
                    <a:bodyPr/>
                    <a:lstStyle/>
                    <a:p>
                      <a:pPr algn="ctr"/>
                      <a:r>
                        <a:rPr lang="en-US" dirty="0" smtClean="0"/>
                        <a:t>Ending Book Value</a:t>
                      </a:r>
                      <a:endParaRPr lang="en-US" dirty="0"/>
                    </a:p>
                  </a:txBody>
                  <a:tcPr>
                    <a:lnB w="12700" cap="flat" cmpd="sng" algn="ctr">
                      <a:noFill/>
                      <a:prstDash val="solid"/>
                      <a:round/>
                      <a:headEnd type="none" w="med" len="med"/>
                      <a:tailEnd type="none" w="med" len="med"/>
                    </a:lnB>
                    <a:solidFill>
                      <a:schemeClr val="tx1">
                        <a:lumMod val="20000"/>
                        <a:lumOff val="80000"/>
                      </a:schemeClr>
                    </a:solidFill>
                  </a:tcPr>
                </a:tc>
              </a:tr>
              <a:tr h="370840">
                <a:tc>
                  <a:txBody>
                    <a:bodyPr/>
                    <a:lstStyle/>
                    <a:p>
                      <a:pPr algn="ctr"/>
                      <a:r>
                        <a:rPr lang="en-US" dirty="0" smtClean="0"/>
                        <a:t>20X0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$150,000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20X1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   60,000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$10,000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   300,000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20X2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   35,000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   20,000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   320,000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459">
                                            <p:bg/>
                                          </p:spTgt>
                                        </p:tgtEl>
                                        <p:attrNameLst>
                                          <p:attrName>style.visibility</p:attrName>
                                        </p:attrNameLst>
                                      </p:cBhvr>
                                      <p:to>
                                        <p:strVal val="visible"/>
                                      </p:to>
                                    </p:set>
                                    <p:animEffect transition="in" filter="wipe(left)">
                                      <p:cBhvr>
                                        <p:cTn id="7" dur="500"/>
                                        <p:tgtEl>
                                          <p:spTgt spid="19459">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459">
                                            <p:txEl>
                                              <p:pRg st="0" end="0"/>
                                            </p:txEl>
                                          </p:spTgt>
                                        </p:tgtEl>
                                        <p:attrNameLst>
                                          <p:attrName>style.visibility</p:attrName>
                                        </p:attrNameLst>
                                      </p:cBhvr>
                                      <p:to>
                                        <p:strVal val="visible"/>
                                      </p:to>
                                    </p:set>
                                    <p:animEffect transition="in" filter="wipe(left)">
                                      <p:cBhvr>
                                        <p:cTn id="12" dur="500"/>
                                        <p:tgtEl>
                                          <p:spTgt spid="1945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459">
                                            <p:txEl>
                                              <p:pRg st="1" end="1"/>
                                            </p:txEl>
                                          </p:spTgt>
                                        </p:tgtEl>
                                        <p:attrNameLst>
                                          <p:attrName>style.visibility</p:attrName>
                                        </p:attrNameLst>
                                      </p:cBhvr>
                                      <p:to>
                                        <p:strVal val="visible"/>
                                      </p:to>
                                    </p:set>
                                    <p:animEffect transition="in" filter="wipe(left)">
                                      <p:cBhvr>
                                        <p:cTn id="17" dur="500"/>
                                        <p:tgtEl>
                                          <p:spTgt spid="1945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up)">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5"/>
          <p:cNvSpPr>
            <a:spLocks noGrp="1" noChangeArrowheads="1"/>
          </p:cNvSpPr>
          <p:nvPr>
            <p:ph type="sldNum" sz="quarter" idx="10"/>
          </p:nvPr>
        </p:nvSpPr>
        <p:spPr>
          <a:noFill/>
        </p:spPr>
        <p:txBody>
          <a:bodyPr/>
          <a:lstStyle/>
          <a:p>
            <a:r>
              <a:rPr lang="en-US" altLang="zh-CN" smtClean="0">
                <a:ea typeface="宋体" pitchFamily="2" charset="-122"/>
              </a:rPr>
              <a:t>9-</a:t>
            </a:r>
            <a:fld id="{8D3DA8A7-4167-4152-A3E8-0B2B2C919098}" type="slidenum">
              <a:rPr lang="en-US" altLang="zh-CN" smtClean="0">
                <a:ea typeface="宋体" pitchFamily="2" charset="-122"/>
              </a:rPr>
              <a:pPr/>
              <a:t>24</a:t>
            </a:fld>
            <a:endParaRPr lang="en-US" altLang="zh-CN" smtClean="0">
              <a:ea typeface="宋体" pitchFamily="2" charset="-122"/>
            </a:endParaRPr>
          </a:p>
        </p:txBody>
      </p:sp>
      <p:sp>
        <p:nvSpPr>
          <p:cNvPr id="8" name="Content Placeholder 23"/>
          <p:cNvSpPr txBox="1">
            <a:spLocks/>
          </p:cNvSpPr>
          <p:nvPr/>
        </p:nvSpPr>
        <p:spPr bwMode="auto">
          <a:xfrm>
            <a:off x="457200" y="1066800"/>
            <a:ext cx="8534400" cy="762000"/>
          </a:xfrm>
          <a:prstGeom prst="rect">
            <a:avLst/>
          </a:prstGeom>
          <a:solidFill>
            <a:schemeClr val="bg1">
              <a:lumMod val="85000"/>
            </a:schemeClr>
          </a:solidFill>
          <a:ln w="9525">
            <a:noFill/>
            <a:miter lim="800000"/>
            <a:headEnd/>
            <a:tailEnd/>
          </a:ln>
          <a:effectLst/>
        </p:spPr>
        <p:txBody>
          <a:bodyPr/>
          <a:lstStyle/>
          <a:p>
            <a:pPr>
              <a:spcBef>
                <a:spcPts val="1200"/>
              </a:spcBef>
              <a:buClr>
                <a:schemeClr val="accent2"/>
              </a:buClr>
              <a:buFont typeface="Wingdings" pitchFamily="2" charset="2"/>
              <a:buNone/>
              <a:defRPr/>
            </a:pPr>
            <a:r>
              <a:rPr lang="en-US" sz="2000" kern="0" dirty="0">
                <a:latin typeface="+mn-lt"/>
                <a:ea typeface="+mn-ea"/>
              </a:rPr>
              <a:t>Peanut Products purchases its 75 percent interest in Snoopy in several blocks, as follows:</a:t>
            </a:r>
          </a:p>
        </p:txBody>
      </p:sp>
      <p:sp>
        <p:nvSpPr>
          <p:cNvPr id="9" name="Content Placeholder 23"/>
          <p:cNvSpPr txBox="1">
            <a:spLocks/>
          </p:cNvSpPr>
          <p:nvPr/>
        </p:nvSpPr>
        <p:spPr bwMode="auto">
          <a:xfrm>
            <a:off x="457200" y="4572000"/>
            <a:ext cx="8534400" cy="762000"/>
          </a:xfrm>
          <a:prstGeom prst="rect">
            <a:avLst/>
          </a:prstGeom>
          <a:solidFill>
            <a:schemeClr val="bg1">
              <a:lumMod val="85000"/>
            </a:schemeClr>
          </a:solidFill>
          <a:ln w="9525">
            <a:noFill/>
            <a:miter lim="800000"/>
            <a:headEnd/>
            <a:tailEnd/>
          </a:ln>
          <a:effectLst/>
        </p:spPr>
        <p:txBody>
          <a:bodyPr/>
          <a:lstStyle/>
          <a:p>
            <a:pPr>
              <a:spcBef>
                <a:spcPts val="1200"/>
              </a:spcBef>
              <a:buClr>
                <a:schemeClr val="accent2"/>
              </a:buClr>
              <a:buFont typeface="Wingdings" pitchFamily="2" charset="2"/>
              <a:buNone/>
              <a:defRPr/>
            </a:pPr>
            <a:r>
              <a:rPr lang="en-US" sz="2000" kern="0" dirty="0">
                <a:latin typeface="+mn-lt"/>
                <a:ea typeface="+mn-ea"/>
              </a:rPr>
              <a:t>All of the differential relates to land held by Snoopy. Note that Peanut does not gain control of Snoopy until January 1, 20X2.</a:t>
            </a:r>
          </a:p>
        </p:txBody>
      </p:sp>
      <p:graphicFrame>
        <p:nvGraphicFramePr>
          <p:cNvPr id="10" name="Table 9"/>
          <p:cNvGraphicFramePr>
            <a:graphicFrameLocks noGrp="1"/>
          </p:cNvGraphicFramePr>
          <p:nvPr/>
        </p:nvGraphicFramePr>
        <p:xfrm>
          <a:off x="457200" y="2362200"/>
          <a:ext cx="8534400" cy="2027238"/>
        </p:xfrm>
        <a:graphic>
          <a:graphicData uri="http://schemas.openxmlformats.org/drawingml/2006/table">
            <a:tbl>
              <a:tblPr firstRow="1" bandRow="1">
                <a:tableStyleId>{2D5ABB26-0587-4C30-8999-92F81FD0307C}</a:tableStyleId>
              </a:tblPr>
              <a:tblGrid>
                <a:gridCol w="1828800"/>
                <a:gridCol w="2209800"/>
                <a:gridCol w="1600200"/>
                <a:gridCol w="1447800"/>
                <a:gridCol w="1447800"/>
              </a:tblGrid>
              <a:tr h="370840">
                <a:tc>
                  <a:txBody>
                    <a:bodyPr/>
                    <a:lstStyle/>
                    <a:p>
                      <a:pPr algn="ctr"/>
                      <a:r>
                        <a:rPr lang="en-US" dirty="0" smtClean="0"/>
                        <a:t>Purchase Date</a:t>
                      </a:r>
                      <a:endParaRPr lang="en-US" dirty="0"/>
                    </a:p>
                  </a:txBody>
                  <a:tcPr anchor="ctr">
                    <a:lnB w="12700" cap="flat" cmpd="sng" algn="ctr">
                      <a:noFill/>
                      <a:prstDash val="solid"/>
                      <a:round/>
                      <a:headEnd type="none" w="med" len="med"/>
                      <a:tailEnd type="none" w="med" len="med"/>
                    </a:lnB>
                    <a:solidFill>
                      <a:schemeClr val="tx1">
                        <a:lumMod val="20000"/>
                        <a:lumOff val="80000"/>
                      </a:schemeClr>
                    </a:solidFill>
                  </a:tcPr>
                </a:tc>
                <a:tc>
                  <a:txBody>
                    <a:bodyPr/>
                    <a:lstStyle/>
                    <a:p>
                      <a:pPr algn="ctr"/>
                      <a:r>
                        <a:rPr lang="en-US" dirty="0" smtClean="0"/>
                        <a:t>Ownership Percentage</a:t>
                      </a:r>
                      <a:r>
                        <a:rPr lang="en-US" baseline="0" dirty="0" smtClean="0"/>
                        <a:t> Acquired</a:t>
                      </a:r>
                      <a:endParaRPr lang="en-US" dirty="0"/>
                    </a:p>
                  </a:txBody>
                  <a:tcPr anchor="ctr">
                    <a:lnB w="12700" cap="flat" cmpd="sng" algn="ctr">
                      <a:noFill/>
                      <a:prstDash val="solid"/>
                      <a:round/>
                      <a:headEnd type="none" w="med" len="med"/>
                      <a:tailEnd type="none" w="med" len="med"/>
                    </a:lnB>
                    <a:solidFill>
                      <a:schemeClr val="tx1">
                        <a:lumMod val="20000"/>
                        <a:lumOff val="80000"/>
                      </a:schemeClr>
                    </a:solidFill>
                  </a:tcPr>
                </a:tc>
                <a:tc>
                  <a:txBody>
                    <a:bodyPr/>
                    <a:lstStyle/>
                    <a:p>
                      <a:pPr algn="ctr"/>
                      <a:r>
                        <a:rPr lang="en-US" dirty="0" smtClean="0"/>
                        <a:t>Cost</a:t>
                      </a:r>
                      <a:endParaRPr lang="en-US" dirty="0"/>
                    </a:p>
                  </a:txBody>
                  <a:tcPr anchor="ctr">
                    <a:lnB w="12700" cap="flat" cmpd="sng" algn="ctr">
                      <a:noFill/>
                      <a:prstDash val="solid"/>
                      <a:round/>
                      <a:headEnd type="none" w="med" len="med"/>
                      <a:tailEnd type="none" w="med" len="med"/>
                    </a:lnB>
                    <a:solidFill>
                      <a:schemeClr val="tx1">
                        <a:lumMod val="20000"/>
                        <a:lumOff val="80000"/>
                      </a:schemeClr>
                    </a:solidFill>
                  </a:tcPr>
                </a:tc>
                <a:tc>
                  <a:txBody>
                    <a:bodyPr/>
                    <a:lstStyle/>
                    <a:p>
                      <a:pPr algn="ctr"/>
                      <a:r>
                        <a:rPr lang="en-US" dirty="0" smtClean="0"/>
                        <a:t>Book Value</a:t>
                      </a:r>
                      <a:endParaRPr lang="en-US" dirty="0"/>
                    </a:p>
                  </a:txBody>
                  <a:tcPr anchor="ctr">
                    <a:lnB w="12700" cap="flat" cmpd="sng" algn="ctr">
                      <a:noFill/>
                      <a:prstDash val="solid"/>
                      <a:round/>
                      <a:headEnd type="none" w="med" len="med"/>
                      <a:tailEnd type="none" w="med" len="med"/>
                    </a:lnB>
                    <a:solidFill>
                      <a:schemeClr val="tx1">
                        <a:lumMod val="20000"/>
                        <a:lumOff val="80000"/>
                      </a:schemeClr>
                    </a:solidFill>
                  </a:tcPr>
                </a:tc>
                <a:tc>
                  <a:txBody>
                    <a:bodyPr/>
                    <a:lstStyle/>
                    <a:p>
                      <a:pPr algn="ctr"/>
                      <a:r>
                        <a:rPr lang="en-US" dirty="0" smtClean="0"/>
                        <a:t>Differential</a:t>
                      </a:r>
                      <a:endParaRPr lang="en-US" dirty="0"/>
                    </a:p>
                  </a:txBody>
                  <a:tcPr anchor="ctr">
                    <a:lnB w="12700" cap="flat" cmpd="sng" algn="ctr">
                      <a:noFill/>
                      <a:prstDash val="solid"/>
                      <a:round/>
                      <a:headEnd type="none" w="med" len="med"/>
                      <a:tailEnd type="none" w="med" len="med"/>
                    </a:lnB>
                    <a:solidFill>
                      <a:schemeClr val="tx1">
                        <a:lumMod val="20000"/>
                        <a:lumOff val="80000"/>
                      </a:schemeClr>
                    </a:solidFill>
                  </a:tcPr>
                </a:tc>
              </a:tr>
              <a:tr h="370840">
                <a:tc>
                  <a:txBody>
                    <a:bodyPr/>
                    <a:lstStyle/>
                    <a:p>
                      <a:pPr algn="l"/>
                      <a:r>
                        <a:rPr lang="en-US" dirty="0" smtClean="0"/>
                        <a:t>January 1, 20X1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25%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   105,000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   100,000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$5,000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l"/>
                      <a:r>
                        <a:rPr lang="en-US" dirty="0" smtClean="0"/>
                        <a:t>January 1, 20X2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50%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      240,000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      225,000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   15,000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l"/>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75%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ysDash"/>
                      <a:round/>
                      <a:headEnd type="none" w="med" len="med"/>
                      <a:tailEnd type="none" w="med" len="med"/>
                    </a:lnB>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3"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Example 4: Parent Buys Additional Shares</a:t>
            </a:r>
            <a:endParaRPr lang="en-US" dirty="0" smtClean="0">
              <a:solidFill>
                <a:schemeClr val="tx2">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5"/>
          <p:cNvSpPr>
            <a:spLocks noGrp="1" noChangeArrowheads="1"/>
          </p:cNvSpPr>
          <p:nvPr>
            <p:ph type="sldNum" sz="quarter" idx="10"/>
          </p:nvPr>
        </p:nvSpPr>
        <p:spPr>
          <a:noFill/>
        </p:spPr>
        <p:txBody>
          <a:bodyPr/>
          <a:lstStyle/>
          <a:p>
            <a:r>
              <a:rPr lang="en-US" altLang="zh-CN" smtClean="0">
                <a:ea typeface="宋体" pitchFamily="2" charset="-122"/>
              </a:rPr>
              <a:t>9-</a:t>
            </a:r>
            <a:fld id="{DE548461-C9E6-4753-82DB-B387CD37A29C}" type="slidenum">
              <a:rPr lang="en-US" altLang="zh-CN" smtClean="0">
                <a:ea typeface="宋体" pitchFamily="2" charset="-122"/>
              </a:rPr>
              <a:pPr/>
              <a:t>25</a:t>
            </a:fld>
            <a:endParaRPr lang="en-US" altLang="zh-CN" smtClean="0">
              <a:ea typeface="宋体" pitchFamily="2" charset="-122"/>
            </a:endParaRPr>
          </a:p>
        </p:txBody>
      </p:sp>
      <p:sp>
        <p:nvSpPr>
          <p:cNvPr id="68610" name="Rectangle 3"/>
          <p:cNvSpPr>
            <a:spLocks noGrp="1" noChangeArrowheads="1"/>
          </p:cNvSpPr>
          <p:nvPr>
            <p:ph idx="1"/>
          </p:nvPr>
        </p:nvSpPr>
        <p:spPr>
          <a:xfrm>
            <a:off x="457200" y="1066800"/>
            <a:ext cx="8534400" cy="762000"/>
          </a:xfrm>
        </p:spPr>
        <p:txBody>
          <a:bodyPr/>
          <a:lstStyle/>
          <a:p>
            <a:pPr eaLnBrk="1" hangingPunct="1">
              <a:buFontTx/>
              <a:buNone/>
            </a:pPr>
            <a:r>
              <a:rPr lang="en-US" smtClean="0"/>
              <a:t> </a:t>
            </a:r>
          </a:p>
        </p:txBody>
      </p:sp>
      <p:sp>
        <p:nvSpPr>
          <p:cNvPr id="7" name="Rectangle 3"/>
          <p:cNvSpPr txBox="1">
            <a:spLocks noChangeArrowheads="1"/>
          </p:cNvSpPr>
          <p:nvPr/>
        </p:nvSpPr>
        <p:spPr bwMode="auto">
          <a:xfrm>
            <a:off x="457200" y="1066800"/>
            <a:ext cx="8534400" cy="1219200"/>
          </a:xfrm>
          <a:prstGeom prst="rect">
            <a:avLst/>
          </a:prstGeom>
          <a:solidFill>
            <a:schemeClr val="bg1"/>
          </a:solidFill>
          <a:ln w="9525">
            <a:noFill/>
            <a:miter lim="800000"/>
            <a:headEnd/>
            <a:tailEnd/>
          </a:ln>
          <a:effectLst/>
        </p:spPr>
        <p:txBody>
          <a:bodyPr/>
          <a:lstStyle/>
          <a:p>
            <a:pPr marL="461963" indent="-461963">
              <a:spcBef>
                <a:spcPts val="1200"/>
              </a:spcBef>
              <a:buClr>
                <a:schemeClr val="accent2"/>
              </a:buClr>
              <a:defRPr/>
            </a:pPr>
            <a:r>
              <a:rPr lang="en-US" sz="3200" b="1" kern="0" dirty="0">
                <a:latin typeface="+mn-lt"/>
                <a:ea typeface="+mn-ea"/>
              </a:rPr>
              <a:t> </a:t>
            </a:r>
          </a:p>
        </p:txBody>
      </p:sp>
      <p:sp>
        <p:nvSpPr>
          <p:cNvPr id="8" name="Rectangle 3"/>
          <p:cNvSpPr txBox="1">
            <a:spLocks noChangeArrowheads="1"/>
          </p:cNvSpPr>
          <p:nvPr/>
        </p:nvSpPr>
        <p:spPr bwMode="auto">
          <a:xfrm>
            <a:off x="457200" y="1069975"/>
            <a:ext cx="8534400" cy="911225"/>
          </a:xfrm>
          <a:prstGeom prst="rect">
            <a:avLst/>
          </a:prstGeom>
          <a:solidFill>
            <a:schemeClr val="bg1">
              <a:lumMod val="85000"/>
            </a:schemeClr>
          </a:solidFill>
          <a:ln w="9525">
            <a:noFill/>
            <a:miter lim="800000"/>
            <a:headEnd/>
            <a:tailEnd/>
          </a:ln>
          <a:effectLst/>
        </p:spPr>
        <p:txBody>
          <a:bodyPr/>
          <a:lstStyle/>
          <a:p>
            <a:pPr>
              <a:defRPr/>
            </a:pPr>
            <a:r>
              <a:rPr lang="en-GB" sz="2400" dirty="0">
                <a:latin typeface="+mn-lt"/>
              </a:rPr>
              <a:t>The investment account on Peanut's books includes the following amounts through 20X1:</a:t>
            </a:r>
          </a:p>
        </p:txBody>
      </p:sp>
      <p:grpSp>
        <p:nvGrpSpPr>
          <p:cNvPr id="68613" name="Group 8"/>
          <p:cNvGrpSpPr>
            <a:grpSpLocks/>
          </p:cNvGrpSpPr>
          <p:nvPr/>
        </p:nvGrpSpPr>
        <p:grpSpPr bwMode="auto">
          <a:xfrm>
            <a:off x="533400" y="2514600"/>
            <a:ext cx="8229600" cy="2632075"/>
            <a:chOff x="533400" y="3276600"/>
            <a:chExt cx="8229600" cy="2631490"/>
          </a:xfrm>
        </p:grpSpPr>
        <p:sp>
          <p:nvSpPr>
            <p:cNvPr id="10" name="TextBox 9"/>
            <p:cNvSpPr txBox="1"/>
            <p:nvPr/>
          </p:nvSpPr>
          <p:spPr>
            <a:xfrm>
              <a:off x="533400" y="3276600"/>
              <a:ext cx="8229600" cy="2631490"/>
            </a:xfrm>
            <a:prstGeom prst="rect">
              <a:avLst/>
            </a:prstGeom>
            <a:noFill/>
          </p:spPr>
          <p:txBody>
            <a:bodyPr>
              <a:spAutoFit/>
            </a:bodyPr>
            <a:lstStyle/>
            <a:p>
              <a:pPr marL="457200">
                <a:tabLst>
                  <a:tab pos="7315200" algn="r"/>
                </a:tabLst>
                <a:defRPr/>
              </a:pPr>
              <a:r>
                <a:rPr lang="en-US" sz="2000" dirty="0">
                  <a:solidFill>
                    <a:srgbClr val="003366"/>
                  </a:solidFill>
                  <a:latin typeface="+mn-lt"/>
                </a:rPr>
                <a:t>20X0</a:t>
              </a:r>
            </a:p>
            <a:p>
              <a:pPr marL="690563" indent="-233363">
                <a:tabLst>
                  <a:tab pos="7315200" algn="r"/>
                </a:tabLst>
                <a:defRPr/>
              </a:pPr>
              <a:r>
                <a:rPr lang="en-US" sz="2000" dirty="0">
                  <a:solidFill>
                    <a:srgbClr val="003366"/>
                  </a:solidFill>
                  <a:latin typeface="+mn-lt"/>
                </a:rPr>
                <a:t>	Purchase shares (January 1)	$105,000)</a:t>
              </a:r>
            </a:p>
            <a:p>
              <a:pPr marL="690563" indent="-233363">
                <a:tabLst>
                  <a:tab pos="7315200" algn="r"/>
                </a:tabLst>
                <a:defRPr/>
              </a:pPr>
              <a:r>
                <a:rPr lang="en-US" sz="2000" dirty="0">
                  <a:solidFill>
                    <a:srgbClr val="003366"/>
                  </a:solidFill>
                  <a:latin typeface="+mn-lt"/>
                </a:rPr>
                <a:t>	Equity-method income ($60,000 </a:t>
              </a:r>
              <a:r>
                <a:rPr lang="en-US" sz="2000" i="1" dirty="0">
                  <a:solidFill>
                    <a:srgbClr val="003366"/>
                  </a:solidFill>
                  <a:latin typeface="+mn-lt"/>
                </a:rPr>
                <a:t>x</a:t>
              </a:r>
              <a:r>
                <a:rPr lang="en-US" sz="2000" dirty="0">
                  <a:solidFill>
                    <a:srgbClr val="003366"/>
                  </a:solidFill>
                  <a:latin typeface="+mn-lt"/>
                </a:rPr>
                <a:t> 0.25)	15,000</a:t>
              </a:r>
              <a:r>
                <a:rPr lang="en-US" sz="2000" dirty="0">
                  <a:solidFill>
                    <a:schemeClr val="bg1"/>
                  </a:solidFill>
                  <a:latin typeface="+mn-lt"/>
                </a:rPr>
                <a:t>)</a:t>
              </a:r>
            </a:p>
            <a:p>
              <a:pPr marL="690563" indent="-233363">
                <a:tabLst>
                  <a:tab pos="7315200" algn="r"/>
                </a:tabLst>
                <a:defRPr/>
              </a:pPr>
              <a:r>
                <a:rPr lang="en-US" sz="2000" dirty="0">
                  <a:solidFill>
                    <a:srgbClr val="003366"/>
                  </a:solidFill>
                  <a:latin typeface="+mn-lt"/>
                </a:rPr>
                <a:t>	Dividends ($10,000 x 0.25)	(2,500)</a:t>
              </a:r>
            </a:p>
            <a:p>
              <a:pPr marL="690563" indent="-233363">
                <a:spcBef>
                  <a:spcPts val="600"/>
                </a:spcBef>
                <a:tabLst>
                  <a:tab pos="7315200" algn="r"/>
                </a:tabLst>
                <a:defRPr/>
              </a:pPr>
              <a:r>
                <a:rPr lang="en-US" sz="2000" dirty="0">
                  <a:solidFill>
                    <a:srgbClr val="003366"/>
                  </a:solidFill>
                  <a:latin typeface="+mn-lt"/>
                </a:rPr>
                <a:t>	Balance in investment account (December 31)	$117,500</a:t>
              </a:r>
              <a:r>
                <a:rPr lang="en-US" sz="2000" dirty="0">
                  <a:solidFill>
                    <a:schemeClr val="bg1"/>
                  </a:solidFill>
                  <a:latin typeface="+mn-lt"/>
                </a:rPr>
                <a:t>)</a:t>
              </a:r>
            </a:p>
            <a:p>
              <a:pPr marL="690563" indent="-233363">
                <a:tabLst>
                  <a:tab pos="7315200" algn="r"/>
                </a:tabLst>
                <a:defRPr/>
              </a:pPr>
              <a:endParaRPr lang="en-US" sz="2000" dirty="0">
                <a:solidFill>
                  <a:srgbClr val="003366"/>
                </a:solidFill>
                <a:latin typeface="+mn-lt"/>
              </a:endParaRPr>
            </a:p>
            <a:p>
              <a:pPr marL="690563" indent="-233363">
                <a:tabLst>
                  <a:tab pos="7315200" algn="r"/>
                </a:tabLst>
                <a:defRPr/>
              </a:pPr>
              <a:endParaRPr lang="en-US" sz="2000" dirty="0">
                <a:solidFill>
                  <a:schemeClr val="bg1"/>
                </a:solidFill>
                <a:latin typeface="+mn-lt"/>
              </a:endParaRPr>
            </a:p>
            <a:p>
              <a:pPr marL="690563" indent="-233363">
                <a:tabLst>
                  <a:tab pos="7315200" algn="r"/>
                </a:tabLst>
                <a:defRPr/>
              </a:pPr>
              <a:endParaRPr lang="en-US" sz="2000" dirty="0">
                <a:solidFill>
                  <a:schemeClr val="bg1"/>
                </a:solidFill>
                <a:latin typeface="+mn-lt"/>
              </a:endParaRPr>
            </a:p>
          </p:txBody>
        </p:sp>
        <p:cxnSp>
          <p:nvCxnSpPr>
            <p:cNvPr id="68616" name="Straight Connector 10"/>
            <p:cNvCxnSpPr>
              <a:cxnSpLocks noChangeShapeType="1"/>
            </p:cNvCxnSpPr>
            <p:nvPr/>
          </p:nvCxnSpPr>
          <p:spPr bwMode="auto">
            <a:xfrm>
              <a:off x="6781800" y="4572000"/>
              <a:ext cx="1066800" cy="0"/>
            </a:xfrm>
            <a:prstGeom prst="line">
              <a:avLst/>
            </a:prstGeom>
            <a:noFill/>
            <a:ln w="19050" algn="ctr">
              <a:solidFill>
                <a:srgbClr val="000408"/>
              </a:solidFill>
              <a:round/>
              <a:headEnd/>
              <a:tailEnd/>
            </a:ln>
          </p:spPr>
        </p:cxnSp>
      </p:grpSp>
      <p:sp>
        <p:nvSpPr>
          <p:cNvPr id="13"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Example 4: Parent Buys Additional Shares</a:t>
            </a:r>
            <a:endParaRPr lang="en-US" dirty="0" smtClean="0">
              <a:solidFill>
                <a:schemeClr val="tx2">
                  <a:lumMod val="50000"/>
                </a:schemeClr>
              </a:solidFill>
            </a:endParaRP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5"/>
          <p:cNvSpPr>
            <a:spLocks noGrp="1" noChangeArrowheads="1"/>
          </p:cNvSpPr>
          <p:nvPr>
            <p:ph type="sldNum" sz="quarter" idx="10"/>
          </p:nvPr>
        </p:nvSpPr>
        <p:spPr>
          <a:noFill/>
        </p:spPr>
        <p:txBody>
          <a:bodyPr/>
          <a:lstStyle/>
          <a:p>
            <a:r>
              <a:rPr lang="en-US" altLang="zh-CN" smtClean="0">
                <a:ea typeface="宋体" pitchFamily="2" charset="-122"/>
              </a:rPr>
              <a:t>9-</a:t>
            </a:r>
            <a:fld id="{EE8E615C-D08E-4600-99C0-9A1E984D99DE}" type="slidenum">
              <a:rPr lang="en-US" altLang="zh-CN" smtClean="0">
                <a:ea typeface="宋体" pitchFamily="2" charset="-122"/>
              </a:rPr>
              <a:pPr/>
              <a:t>26</a:t>
            </a:fld>
            <a:endParaRPr lang="en-US" altLang="zh-CN" smtClean="0">
              <a:ea typeface="宋体" pitchFamily="2" charset="-122"/>
            </a:endParaRPr>
          </a:p>
        </p:txBody>
      </p:sp>
      <p:sp>
        <p:nvSpPr>
          <p:cNvPr id="70658" name="Rectangle 3"/>
          <p:cNvSpPr>
            <a:spLocks noGrp="1" noChangeArrowheads="1"/>
          </p:cNvSpPr>
          <p:nvPr>
            <p:ph idx="1"/>
          </p:nvPr>
        </p:nvSpPr>
        <p:spPr>
          <a:xfrm>
            <a:off x="457200" y="1066800"/>
            <a:ext cx="8534400" cy="762000"/>
          </a:xfrm>
        </p:spPr>
        <p:txBody>
          <a:bodyPr/>
          <a:lstStyle/>
          <a:p>
            <a:pPr eaLnBrk="1" hangingPunct="1">
              <a:buFontTx/>
              <a:buNone/>
            </a:pPr>
            <a:r>
              <a:rPr lang="en-US" smtClean="0"/>
              <a:t> </a:t>
            </a:r>
          </a:p>
        </p:txBody>
      </p:sp>
      <p:sp>
        <p:nvSpPr>
          <p:cNvPr id="7" name="Rectangle 3"/>
          <p:cNvSpPr txBox="1">
            <a:spLocks noChangeArrowheads="1"/>
          </p:cNvSpPr>
          <p:nvPr/>
        </p:nvSpPr>
        <p:spPr bwMode="auto">
          <a:xfrm>
            <a:off x="457200" y="1066800"/>
            <a:ext cx="8534400" cy="1219200"/>
          </a:xfrm>
          <a:prstGeom prst="rect">
            <a:avLst/>
          </a:prstGeom>
          <a:solidFill>
            <a:schemeClr val="bg1"/>
          </a:solidFill>
          <a:ln w="9525">
            <a:noFill/>
            <a:miter lim="800000"/>
            <a:headEnd/>
            <a:tailEnd/>
          </a:ln>
          <a:effectLst/>
        </p:spPr>
        <p:txBody>
          <a:bodyPr/>
          <a:lstStyle/>
          <a:p>
            <a:pPr marL="461963" indent="-461963">
              <a:spcBef>
                <a:spcPts val="1200"/>
              </a:spcBef>
              <a:buClr>
                <a:schemeClr val="accent2"/>
              </a:buClr>
              <a:defRPr/>
            </a:pPr>
            <a:r>
              <a:rPr lang="en-US" sz="3200" b="1" kern="0" dirty="0">
                <a:latin typeface="+mn-lt"/>
                <a:ea typeface="+mn-ea"/>
              </a:rPr>
              <a:t> </a:t>
            </a:r>
          </a:p>
        </p:txBody>
      </p:sp>
      <p:sp>
        <p:nvSpPr>
          <p:cNvPr id="8" name="Rectangle 3"/>
          <p:cNvSpPr txBox="1">
            <a:spLocks noChangeArrowheads="1"/>
          </p:cNvSpPr>
          <p:nvPr/>
        </p:nvSpPr>
        <p:spPr bwMode="auto">
          <a:xfrm>
            <a:off x="457200" y="1069975"/>
            <a:ext cx="8534400" cy="987425"/>
          </a:xfrm>
          <a:prstGeom prst="rect">
            <a:avLst/>
          </a:prstGeom>
          <a:solidFill>
            <a:schemeClr val="bg1">
              <a:lumMod val="85000"/>
            </a:schemeClr>
          </a:solidFill>
          <a:ln w="9525">
            <a:noFill/>
            <a:miter lim="800000"/>
            <a:headEnd/>
            <a:tailEnd/>
          </a:ln>
          <a:effectLst/>
        </p:spPr>
        <p:txBody>
          <a:bodyPr/>
          <a:lstStyle/>
          <a:p>
            <a:pPr>
              <a:defRPr/>
            </a:pPr>
            <a:r>
              <a:rPr lang="en-GB" sz="2000" dirty="0">
                <a:latin typeface="+mn-lt"/>
              </a:rPr>
              <a:t>Under </a:t>
            </a:r>
            <a:r>
              <a:rPr lang="en-GB" sz="2000" b="1" dirty="0">
                <a:latin typeface="+mn-lt"/>
              </a:rPr>
              <a:t>FASB 141R</a:t>
            </a:r>
            <a:r>
              <a:rPr lang="en-GB" sz="2000" dirty="0">
                <a:latin typeface="+mn-lt"/>
              </a:rPr>
              <a:t>, Peanut must remeasure the equity interest it already held in Snoopy to its fair value at the date of combination and recognize a gain or loss for the difference between the fair value and its carrying amount:</a:t>
            </a:r>
          </a:p>
        </p:txBody>
      </p:sp>
      <p:grpSp>
        <p:nvGrpSpPr>
          <p:cNvPr id="29" name="Group 28"/>
          <p:cNvGrpSpPr>
            <a:grpSpLocks/>
          </p:cNvGrpSpPr>
          <p:nvPr/>
        </p:nvGrpSpPr>
        <p:grpSpPr bwMode="auto">
          <a:xfrm>
            <a:off x="533400" y="2286000"/>
            <a:ext cx="8229600" cy="2092325"/>
            <a:chOff x="533400" y="2286001"/>
            <a:chExt cx="8229600" cy="2092881"/>
          </a:xfrm>
        </p:grpSpPr>
        <p:grpSp>
          <p:nvGrpSpPr>
            <p:cNvPr id="70668" name="Group 8"/>
            <p:cNvGrpSpPr>
              <a:grpSpLocks/>
            </p:cNvGrpSpPr>
            <p:nvPr/>
          </p:nvGrpSpPr>
          <p:grpSpPr bwMode="auto">
            <a:xfrm>
              <a:off x="533400" y="2286001"/>
              <a:ext cx="8229600" cy="2092881"/>
              <a:chOff x="533400" y="3276600"/>
              <a:chExt cx="8229600" cy="4119964"/>
            </a:xfrm>
          </p:grpSpPr>
          <p:sp>
            <p:nvSpPr>
              <p:cNvPr id="10" name="TextBox 9"/>
              <p:cNvSpPr txBox="1"/>
              <p:nvPr/>
            </p:nvSpPr>
            <p:spPr>
              <a:xfrm>
                <a:off x="533400" y="3276600"/>
                <a:ext cx="8229600" cy="4119964"/>
              </a:xfrm>
              <a:prstGeom prst="rect">
                <a:avLst/>
              </a:prstGeom>
              <a:noFill/>
            </p:spPr>
            <p:txBody>
              <a:bodyPr>
                <a:spAutoFit/>
              </a:bodyPr>
              <a:lstStyle/>
              <a:p>
                <a:pPr marL="457200">
                  <a:tabLst>
                    <a:tab pos="7772400" algn="r"/>
                  </a:tabLst>
                  <a:defRPr/>
                </a:pPr>
                <a:r>
                  <a:rPr lang="en-US" sz="2000" dirty="0">
                    <a:latin typeface="+mn-lt"/>
                  </a:rPr>
                  <a:t>Fair value of equity interest already held	$120,000</a:t>
                </a:r>
                <a:r>
                  <a:rPr lang="en-US" sz="2000" dirty="0">
                    <a:solidFill>
                      <a:schemeClr val="bg1"/>
                    </a:solidFill>
                    <a:latin typeface="+mn-lt"/>
                  </a:rPr>
                  <a:t>)</a:t>
                </a:r>
              </a:p>
              <a:p>
                <a:pPr marL="690563" indent="-233363">
                  <a:tabLst>
                    <a:tab pos="7772400" algn="r"/>
                  </a:tabLst>
                  <a:defRPr/>
                </a:pPr>
                <a:r>
                  <a:rPr lang="en-US" sz="2000" dirty="0">
                    <a:latin typeface="+mn-lt"/>
                  </a:rPr>
                  <a:t>Carrying amount of investment, December 31, 20X1	(117,500)</a:t>
                </a:r>
              </a:p>
              <a:p>
                <a:pPr marL="690563" indent="-233363">
                  <a:spcBef>
                    <a:spcPts val="600"/>
                  </a:spcBef>
                  <a:tabLst>
                    <a:tab pos="7772400" algn="r"/>
                  </a:tabLst>
                  <a:defRPr/>
                </a:pPr>
                <a:r>
                  <a:rPr lang="en-US" sz="2000" dirty="0">
                    <a:latin typeface="+mn-lt"/>
                  </a:rPr>
                  <a:t>Gain on increase in value of investment in Snoopy	$     2,500</a:t>
                </a:r>
                <a:r>
                  <a:rPr lang="en-US" sz="2000" dirty="0">
                    <a:solidFill>
                      <a:schemeClr val="bg1"/>
                    </a:solidFill>
                    <a:latin typeface="+mn-lt"/>
                  </a:rPr>
                  <a:t>)</a:t>
                </a:r>
              </a:p>
              <a:p>
                <a:pPr marL="690563" indent="-233363">
                  <a:spcBef>
                    <a:spcPts val="600"/>
                  </a:spcBef>
                  <a:tabLst>
                    <a:tab pos="7772400" algn="r"/>
                  </a:tabLst>
                  <a:defRPr/>
                </a:pPr>
                <a:r>
                  <a:rPr lang="en-US" sz="2000" dirty="0">
                    <a:latin typeface="+mn-lt"/>
                  </a:rPr>
                  <a:t>		</a:t>
                </a:r>
                <a:endParaRPr lang="en-US" sz="2000" dirty="0">
                  <a:solidFill>
                    <a:schemeClr val="bg1"/>
                  </a:solidFill>
                  <a:latin typeface="+mn-lt"/>
                </a:endParaRPr>
              </a:p>
              <a:p>
                <a:pPr marL="690563" indent="-233363">
                  <a:tabLst>
                    <a:tab pos="7315200" algn="r"/>
                  </a:tabLst>
                  <a:defRPr/>
                </a:pPr>
                <a:endParaRPr lang="en-US" sz="2000" dirty="0">
                  <a:solidFill>
                    <a:schemeClr val="bg1"/>
                  </a:solidFill>
                  <a:latin typeface="+mn-lt"/>
                </a:endParaRPr>
              </a:p>
              <a:p>
                <a:pPr marL="690563" indent="-233363">
                  <a:tabLst>
                    <a:tab pos="7315200" algn="r"/>
                  </a:tabLst>
                  <a:defRPr/>
                </a:pPr>
                <a:endParaRPr lang="en-US" sz="2000" dirty="0">
                  <a:solidFill>
                    <a:schemeClr val="bg1"/>
                  </a:solidFill>
                  <a:latin typeface="+mn-lt"/>
                </a:endParaRPr>
              </a:p>
            </p:txBody>
          </p:sp>
          <p:cxnSp>
            <p:nvCxnSpPr>
              <p:cNvPr id="70671" name="Straight Connector 10"/>
              <p:cNvCxnSpPr>
                <a:cxnSpLocks noChangeShapeType="1"/>
              </p:cNvCxnSpPr>
              <p:nvPr/>
            </p:nvCxnSpPr>
            <p:spPr bwMode="auto">
              <a:xfrm>
                <a:off x="7162800" y="4626637"/>
                <a:ext cx="1143000" cy="0"/>
              </a:xfrm>
              <a:prstGeom prst="line">
                <a:avLst/>
              </a:prstGeom>
              <a:noFill/>
              <a:ln w="19050" algn="ctr">
                <a:solidFill>
                  <a:srgbClr val="000408"/>
                </a:solidFill>
                <a:round/>
                <a:headEnd/>
                <a:tailEnd/>
              </a:ln>
            </p:spPr>
          </p:cxnSp>
        </p:grpSp>
        <p:cxnSp>
          <p:nvCxnSpPr>
            <p:cNvPr id="70669" name="Straight Connector 13"/>
            <p:cNvCxnSpPr>
              <a:cxnSpLocks noChangeShapeType="1"/>
            </p:cNvCxnSpPr>
            <p:nvPr/>
          </p:nvCxnSpPr>
          <p:spPr bwMode="auto">
            <a:xfrm>
              <a:off x="7162800" y="3352800"/>
              <a:ext cx="1143000" cy="0"/>
            </a:xfrm>
            <a:prstGeom prst="line">
              <a:avLst/>
            </a:prstGeom>
            <a:noFill/>
            <a:ln w="19050" cmpd="dbl" algn="ctr">
              <a:solidFill>
                <a:srgbClr val="000408"/>
              </a:solidFill>
              <a:round/>
              <a:headEnd/>
              <a:tailEnd/>
            </a:ln>
          </p:spPr>
        </p:cxnSp>
      </p:grpSp>
      <p:sp>
        <p:nvSpPr>
          <p:cNvPr id="15" name="Rectangle 3"/>
          <p:cNvSpPr txBox="1">
            <a:spLocks noChangeArrowheads="1"/>
          </p:cNvSpPr>
          <p:nvPr/>
        </p:nvSpPr>
        <p:spPr bwMode="auto">
          <a:xfrm>
            <a:off x="457200" y="3733800"/>
            <a:ext cx="8534400" cy="685800"/>
          </a:xfrm>
          <a:prstGeom prst="rect">
            <a:avLst/>
          </a:prstGeom>
          <a:solidFill>
            <a:schemeClr val="bg1">
              <a:lumMod val="85000"/>
            </a:schemeClr>
          </a:solidFill>
          <a:ln w="9525">
            <a:noFill/>
            <a:miter lim="800000"/>
            <a:headEnd/>
            <a:tailEnd/>
          </a:ln>
          <a:effectLst/>
        </p:spPr>
        <p:txBody>
          <a:bodyPr/>
          <a:lstStyle/>
          <a:p>
            <a:pPr>
              <a:defRPr/>
            </a:pPr>
            <a:r>
              <a:rPr lang="en-GB" sz="2000" dirty="0">
                <a:latin typeface="+mn-lt"/>
              </a:rPr>
              <a:t>The total balance of the investment account on Peanut's books immediately after the combination is:</a:t>
            </a:r>
          </a:p>
        </p:txBody>
      </p:sp>
      <p:grpSp>
        <p:nvGrpSpPr>
          <p:cNvPr id="30" name="Group 29"/>
          <p:cNvGrpSpPr>
            <a:grpSpLocks/>
          </p:cNvGrpSpPr>
          <p:nvPr/>
        </p:nvGrpSpPr>
        <p:grpSpPr bwMode="auto">
          <a:xfrm>
            <a:off x="533400" y="4841875"/>
            <a:ext cx="8229600" cy="1400175"/>
            <a:chOff x="533400" y="4841319"/>
            <a:chExt cx="8229600" cy="1400383"/>
          </a:xfrm>
        </p:grpSpPr>
        <p:sp>
          <p:nvSpPr>
            <p:cNvPr id="21" name="TextBox 20"/>
            <p:cNvSpPr txBox="1"/>
            <p:nvPr/>
          </p:nvSpPr>
          <p:spPr>
            <a:xfrm>
              <a:off x="533400" y="4841319"/>
              <a:ext cx="8229600" cy="1400383"/>
            </a:xfrm>
            <a:prstGeom prst="rect">
              <a:avLst/>
            </a:prstGeom>
            <a:noFill/>
          </p:spPr>
          <p:txBody>
            <a:bodyPr>
              <a:spAutoFit/>
            </a:bodyPr>
            <a:lstStyle/>
            <a:p>
              <a:pPr marL="457200">
                <a:tabLst>
                  <a:tab pos="7772400" algn="r"/>
                </a:tabLst>
                <a:defRPr/>
              </a:pPr>
              <a:r>
                <a:rPr lang="en-US" sz="2000" dirty="0">
                  <a:latin typeface="+mn-lt"/>
                </a:rPr>
                <a:t>Carrying amount of investment, December 31, 20X1	$117,500</a:t>
              </a:r>
              <a:r>
                <a:rPr lang="en-US" sz="2000" dirty="0">
                  <a:solidFill>
                    <a:schemeClr val="bg1"/>
                  </a:solidFill>
                  <a:latin typeface="+mn-lt"/>
                </a:rPr>
                <a:t>)</a:t>
              </a:r>
            </a:p>
            <a:p>
              <a:pPr marL="690563" indent="-233363">
                <a:tabLst>
                  <a:tab pos="7772400" algn="r"/>
                </a:tabLst>
                <a:defRPr/>
              </a:pPr>
              <a:r>
                <a:rPr lang="en-US" sz="2000" dirty="0">
                  <a:latin typeface="+mn-lt"/>
                </a:rPr>
                <a:t>Increase in value of investment in Snoopy	2,500</a:t>
              </a:r>
              <a:r>
                <a:rPr lang="en-US" sz="2000" dirty="0">
                  <a:solidFill>
                    <a:schemeClr val="bg1"/>
                  </a:solidFill>
                  <a:latin typeface="+mn-lt"/>
                </a:rPr>
                <a:t>)</a:t>
              </a:r>
              <a:endParaRPr lang="en-US" sz="2000" dirty="0">
                <a:latin typeface="+mn-lt"/>
              </a:endParaRPr>
            </a:p>
            <a:p>
              <a:pPr marL="690563" indent="-233363">
                <a:tabLst>
                  <a:tab pos="7772400" algn="r"/>
                </a:tabLst>
                <a:defRPr/>
              </a:pPr>
              <a:r>
                <a:rPr lang="en-US" sz="2000" dirty="0">
                  <a:latin typeface="+mn-lt"/>
                </a:rPr>
                <a:t>Cost of January 1, 20X2, shares acquired	240,000</a:t>
              </a:r>
              <a:r>
                <a:rPr lang="en-US" sz="2000" dirty="0">
                  <a:solidFill>
                    <a:schemeClr val="bg1"/>
                  </a:solidFill>
                  <a:latin typeface="+mn-lt"/>
                </a:rPr>
                <a:t>)</a:t>
              </a:r>
            </a:p>
            <a:p>
              <a:pPr marL="690563" indent="-233363">
                <a:spcBef>
                  <a:spcPts val="600"/>
                </a:spcBef>
                <a:tabLst>
                  <a:tab pos="7772400" algn="r"/>
                </a:tabLst>
                <a:defRPr/>
              </a:pPr>
              <a:r>
                <a:rPr lang="en-US" sz="2000" dirty="0">
                  <a:latin typeface="+mn-lt"/>
                </a:rPr>
                <a:t>Peanut's total recorded amount of investment	$360,000</a:t>
              </a:r>
              <a:r>
                <a:rPr lang="en-US" sz="2000" dirty="0">
                  <a:solidFill>
                    <a:schemeClr val="bg1"/>
                  </a:solidFill>
                  <a:latin typeface="+mn-lt"/>
                </a:rPr>
                <a:t>)</a:t>
              </a:r>
            </a:p>
          </p:txBody>
        </p:sp>
        <p:cxnSp>
          <p:nvCxnSpPr>
            <p:cNvPr id="70666" name="Straight Connector 26"/>
            <p:cNvCxnSpPr>
              <a:cxnSpLocks noChangeShapeType="1"/>
            </p:cNvCxnSpPr>
            <p:nvPr/>
          </p:nvCxnSpPr>
          <p:spPr bwMode="auto">
            <a:xfrm>
              <a:off x="7162800" y="6172200"/>
              <a:ext cx="1143000" cy="0"/>
            </a:xfrm>
            <a:prstGeom prst="line">
              <a:avLst/>
            </a:prstGeom>
            <a:noFill/>
            <a:ln w="19050" cmpd="dbl" algn="ctr">
              <a:solidFill>
                <a:srgbClr val="000408"/>
              </a:solidFill>
              <a:round/>
              <a:headEnd/>
              <a:tailEnd/>
            </a:ln>
          </p:spPr>
        </p:cxnSp>
        <p:cxnSp>
          <p:nvCxnSpPr>
            <p:cNvPr id="70667" name="Straight Connector 27"/>
            <p:cNvCxnSpPr>
              <a:cxnSpLocks noChangeShapeType="1"/>
            </p:cNvCxnSpPr>
            <p:nvPr/>
          </p:nvCxnSpPr>
          <p:spPr bwMode="auto">
            <a:xfrm>
              <a:off x="7162800" y="5867400"/>
              <a:ext cx="1143000" cy="0"/>
            </a:xfrm>
            <a:prstGeom prst="line">
              <a:avLst/>
            </a:prstGeom>
            <a:noFill/>
            <a:ln w="19050" algn="ctr">
              <a:solidFill>
                <a:srgbClr val="000408"/>
              </a:solidFill>
              <a:round/>
              <a:headEnd/>
              <a:tailEnd/>
            </a:ln>
          </p:spPr>
        </p:cxnSp>
      </p:grpSp>
      <p:sp>
        <p:nvSpPr>
          <p:cNvPr id="19"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Example 4: Parent Buys Additional Shares</a:t>
            </a:r>
            <a:endParaRPr lang="en-US" dirty="0" smtClean="0">
              <a:solidFill>
                <a:schemeClr val="tx2">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up)">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wipe(up)">
                                      <p:cBhvr>
                                        <p:cTn id="1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5"/>
          <p:cNvSpPr>
            <a:spLocks noGrp="1" noChangeArrowheads="1"/>
          </p:cNvSpPr>
          <p:nvPr>
            <p:ph type="sldNum" sz="quarter" idx="10"/>
          </p:nvPr>
        </p:nvSpPr>
        <p:spPr>
          <a:noFill/>
        </p:spPr>
        <p:txBody>
          <a:bodyPr/>
          <a:lstStyle/>
          <a:p>
            <a:r>
              <a:rPr lang="en-US" altLang="zh-CN" smtClean="0">
                <a:ea typeface="宋体" pitchFamily="2" charset="-122"/>
              </a:rPr>
              <a:t>9-</a:t>
            </a:r>
            <a:fld id="{D38CA534-B0B6-4460-B9EE-34755FAF7363}" type="slidenum">
              <a:rPr lang="en-US" altLang="zh-CN" smtClean="0">
                <a:ea typeface="宋体" pitchFamily="2" charset="-122"/>
              </a:rPr>
              <a:pPr/>
              <a:t>27</a:t>
            </a:fld>
            <a:endParaRPr lang="en-US" altLang="zh-CN" smtClean="0">
              <a:ea typeface="宋体" pitchFamily="2" charset="-122"/>
            </a:endParaRPr>
          </a:p>
        </p:txBody>
      </p:sp>
      <p:sp>
        <p:nvSpPr>
          <p:cNvPr id="8" name="Rectangle 3"/>
          <p:cNvSpPr txBox="1">
            <a:spLocks noChangeArrowheads="1"/>
          </p:cNvSpPr>
          <p:nvPr/>
        </p:nvSpPr>
        <p:spPr bwMode="auto">
          <a:xfrm>
            <a:off x="457200" y="990600"/>
            <a:ext cx="8534400" cy="1295400"/>
          </a:xfrm>
          <a:prstGeom prst="rect">
            <a:avLst/>
          </a:prstGeom>
          <a:solidFill>
            <a:schemeClr val="bg1">
              <a:lumMod val="85000"/>
            </a:schemeClr>
          </a:solidFill>
          <a:ln w="9525">
            <a:noFill/>
            <a:miter lim="800000"/>
            <a:headEnd/>
            <a:tailEnd/>
          </a:ln>
          <a:effectLst/>
        </p:spPr>
        <p:txBody>
          <a:bodyPr/>
          <a:lstStyle/>
          <a:p>
            <a:pPr>
              <a:defRPr/>
            </a:pPr>
            <a:r>
              <a:rPr lang="en-US" sz="2000" dirty="0">
                <a:latin typeface="+mn-lt"/>
              </a:rPr>
              <a:t>Because Peanut Products gains control of Snoopy on January 1, 20X2, consolidated statements are prepared for the year 20X2. The ending balance in the Investment in Snoopy account at the end of 20X2 is calculated as follows:</a:t>
            </a:r>
            <a:endParaRPr lang="en-US" sz="2000" i="1" dirty="0">
              <a:latin typeface="+mn-lt"/>
            </a:endParaRPr>
          </a:p>
        </p:txBody>
      </p:sp>
      <p:grpSp>
        <p:nvGrpSpPr>
          <p:cNvPr id="58" name="Group 57"/>
          <p:cNvGrpSpPr>
            <a:grpSpLocks/>
          </p:cNvGrpSpPr>
          <p:nvPr/>
        </p:nvGrpSpPr>
        <p:grpSpPr bwMode="auto">
          <a:xfrm>
            <a:off x="168275" y="2727325"/>
            <a:ext cx="8594725" cy="3368675"/>
            <a:chOff x="168876" y="2726591"/>
            <a:chExt cx="8594124" cy="3369409"/>
          </a:xfrm>
        </p:grpSpPr>
        <p:sp>
          <p:nvSpPr>
            <p:cNvPr id="32" name="TextBox 31"/>
            <p:cNvSpPr txBox="1"/>
            <p:nvPr/>
          </p:nvSpPr>
          <p:spPr>
            <a:xfrm>
              <a:off x="2515037" y="2726591"/>
              <a:ext cx="5333627" cy="462064"/>
            </a:xfrm>
            <a:prstGeom prst="rect">
              <a:avLst/>
            </a:prstGeom>
            <a:noFill/>
          </p:spPr>
          <p:txBody>
            <a:bodyPr>
              <a:spAutoFit/>
            </a:bodyPr>
            <a:lstStyle/>
            <a:p>
              <a:pPr algn="ctr">
                <a:defRPr/>
              </a:pPr>
              <a:r>
                <a:rPr lang="en-US" sz="2400" b="1" dirty="0">
                  <a:solidFill>
                    <a:srgbClr val="000408"/>
                  </a:solidFill>
                  <a:latin typeface="+mn-lt"/>
                </a:rPr>
                <a:t>Investment in Snoopy</a:t>
              </a:r>
            </a:p>
          </p:txBody>
        </p:sp>
        <p:cxnSp>
          <p:nvCxnSpPr>
            <p:cNvPr id="72710" name="Straight Connector 32"/>
            <p:cNvCxnSpPr>
              <a:cxnSpLocks noChangeShapeType="1"/>
            </p:cNvCxnSpPr>
            <p:nvPr/>
          </p:nvCxnSpPr>
          <p:spPr bwMode="auto">
            <a:xfrm rot="5400000">
              <a:off x="3657599" y="4555392"/>
              <a:ext cx="2743202" cy="0"/>
            </a:xfrm>
            <a:prstGeom prst="line">
              <a:avLst/>
            </a:prstGeom>
            <a:noFill/>
            <a:ln w="25400" algn="ctr">
              <a:solidFill>
                <a:schemeClr val="tx1"/>
              </a:solidFill>
              <a:round/>
              <a:headEnd/>
              <a:tailEnd/>
            </a:ln>
          </p:spPr>
        </p:cxnSp>
        <p:cxnSp>
          <p:nvCxnSpPr>
            <p:cNvPr id="72711" name="Straight Connector 33"/>
            <p:cNvCxnSpPr>
              <a:cxnSpLocks noChangeShapeType="1"/>
            </p:cNvCxnSpPr>
            <p:nvPr/>
          </p:nvCxnSpPr>
          <p:spPr bwMode="auto">
            <a:xfrm>
              <a:off x="3200400" y="3183791"/>
              <a:ext cx="3962400" cy="0"/>
            </a:xfrm>
            <a:prstGeom prst="line">
              <a:avLst/>
            </a:prstGeom>
            <a:noFill/>
            <a:ln w="25400" algn="ctr">
              <a:solidFill>
                <a:schemeClr val="tx1"/>
              </a:solidFill>
              <a:round/>
              <a:headEnd/>
              <a:tailEnd/>
            </a:ln>
          </p:spPr>
        </p:cxnSp>
        <p:sp>
          <p:nvSpPr>
            <p:cNvPr id="39" name="Text Box 14"/>
            <p:cNvSpPr txBox="1">
              <a:spLocks noChangeArrowheads="1"/>
            </p:cNvSpPr>
            <p:nvPr/>
          </p:nvSpPr>
          <p:spPr bwMode="auto">
            <a:xfrm>
              <a:off x="3445247" y="3264871"/>
              <a:ext cx="1584214" cy="2831129"/>
            </a:xfrm>
            <a:prstGeom prst="rect">
              <a:avLst/>
            </a:prstGeom>
            <a:noFill/>
            <a:ln w="12700">
              <a:noFill/>
              <a:miter lim="800000"/>
              <a:headEnd type="none" w="sm" len="sm"/>
              <a:tailEnd type="none" w="sm" len="sm"/>
            </a:ln>
            <a:effectLst/>
          </p:spPr>
          <p:txBody>
            <a:bodyPr>
              <a:spAutoFit/>
            </a:bodyPr>
            <a:lstStyle/>
            <a:p>
              <a:pPr algn="r">
                <a:defRPr/>
              </a:pPr>
              <a:r>
                <a:rPr lang="en-US" sz="2400" b="1" dirty="0">
                  <a:latin typeface="+mn-lt"/>
                </a:rPr>
                <a:t>117,500</a:t>
              </a:r>
            </a:p>
            <a:p>
              <a:pPr algn="r">
                <a:defRPr/>
              </a:pPr>
              <a:r>
                <a:rPr lang="en-US" sz="2400" b="1" dirty="0">
                  <a:latin typeface="+mn-lt"/>
                </a:rPr>
                <a:t>2,500</a:t>
              </a:r>
            </a:p>
            <a:p>
              <a:pPr algn="r">
                <a:spcBef>
                  <a:spcPts val="600"/>
                </a:spcBef>
                <a:defRPr/>
              </a:pPr>
              <a:r>
                <a:rPr lang="en-US" sz="2400" b="1" dirty="0">
                  <a:latin typeface="+mn-lt"/>
                </a:rPr>
                <a:t>240,000</a:t>
              </a:r>
            </a:p>
            <a:p>
              <a:pPr algn="r">
                <a:spcBef>
                  <a:spcPts val="600"/>
                </a:spcBef>
                <a:defRPr/>
              </a:pPr>
              <a:r>
                <a:rPr lang="en-US" sz="2400" b="1" dirty="0">
                  <a:latin typeface="+mn-lt"/>
                </a:rPr>
                <a:t>360,000</a:t>
              </a:r>
            </a:p>
            <a:p>
              <a:pPr algn="r">
                <a:defRPr/>
              </a:pPr>
              <a:r>
                <a:rPr lang="en-US" sz="2400" b="1" dirty="0">
                  <a:latin typeface="+mn-lt"/>
                </a:rPr>
                <a:t>26,250</a:t>
              </a:r>
            </a:p>
            <a:p>
              <a:pPr algn="r">
                <a:defRPr/>
              </a:pPr>
              <a:endParaRPr lang="en-US" sz="2400" b="1" dirty="0">
                <a:latin typeface="+mn-lt"/>
              </a:endParaRPr>
            </a:p>
            <a:p>
              <a:pPr algn="r">
                <a:defRPr/>
              </a:pPr>
              <a:r>
                <a:rPr lang="en-US" sz="2400" b="1" dirty="0">
                  <a:latin typeface="+mn-lt"/>
                </a:rPr>
                <a:t>371,250</a:t>
              </a:r>
            </a:p>
          </p:txBody>
        </p:sp>
        <p:sp>
          <p:nvSpPr>
            <p:cNvPr id="51" name="Text Box 14"/>
            <p:cNvSpPr txBox="1">
              <a:spLocks noChangeArrowheads="1"/>
            </p:cNvSpPr>
            <p:nvPr/>
          </p:nvSpPr>
          <p:spPr bwMode="auto">
            <a:xfrm>
              <a:off x="5181850" y="5165522"/>
              <a:ext cx="1203241" cy="460475"/>
            </a:xfrm>
            <a:prstGeom prst="rect">
              <a:avLst/>
            </a:prstGeom>
            <a:noFill/>
            <a:ln w="12700">
              <a:noFill/>
              <a:miter lim="800000"/>
              <a:headEnd type="none" w="sm" len="sm"/>
              <a:tailEnd type="none" w="sm" len="sm"/>
            </a:ln>
            <a:effectLst/>
          </p:spPr>
          <p:txBody>
            <a:bodyPr>
              <a:spAutoFit/>
            </a:bodyPr>
            <a:lstStyle/>
            <a:p>
              <a:pPr algn="r">
                <a:defRPr/>
              </a:pPr>
              <a:r>
                <a:rPr lang="en-US" sz="2400" b="1" dirty="0">
                  <a:latin typeface="+mn-lt"/>
                </a:rPr>
                <a:t>15,000</a:t>
              </a:r>
            </a:p>
          </p:txBody>
        </p:sp>
        <p:sp>
          <p:nvSpPr>
            <p:cNvPr id="52" name="Text Box 14"/>
            <p:cNvSpPr txBox="1">
              <a:spLocks noChangeArrowheads="1"/>
            </p:cNvSpPr>
            <p:nvPr/>
          </p:nvSpPr>
          <p:spPr bwMode="auto">
            <a:xfrm>
              <a:off x="168876" y="3260107"/>
              <a:ext cx="3412886" cy="2831130"/>
            </a:xfrm>
            <a:prstGeom prst="rect">
              <a:avLst/>
            </a:prstGeom>
            <a:noFill/>
            <a:ln w="12700">
              <a:noFill/>
              <a:miter lim="800000"/>
              <a:headEnd type="none" w="sm" len="sm"/>
              <a:tailEnd type="none" w="sm" len="sm"/>
            </a:ln>
            <a:effectLst/>
          </p:spPr>
          <p:txBody>
            <a:bodyPr>
              <a:spAutoFit/>
            </a:bodyPr>
            <a:lstStyle/>
            <a:p>
              <a:pPr algn="r">
                <a:defRPr/>
              </a:pPr>
              <a:r>
                <a:rPr lang="en-US" sz="2400" dirty="0">
                  <a:latin typeface="+mn-lt"/>
                </a:rPr>
                <a:t>12/31/X1 Balance</a:t>
              </a:r>
            </a:p>
            <a:p>
              <a:pPr algn="r">
                <a:defRPr/>
              </a:pPr>
              <a:r>
                <a:rPr lang="en-US" sz="2400" dirty="0">
                  <a:latin typeface="+mn-lt"/>
                </a:rPr>
                <a:t>Fair Value Adjustment</a:t>
              </a:r>
            </a:p>
            <a:p>
              <a:pPr algn="r">
                <a:spcBef>
                  <a:spcPts val="600"/>
                </a:spcBef>
                <a:defRPr/>
              </a:pPr>
              <a:r>
                <a:rPr lang="en-US" sz="2400" dirty="0">
                  <a:latin typeface="+mn-lt"/>
                </a:rPr>
                <a:t>Purchase 50% CS</a:t>
              </a:r>
            </a:p>
            <a:p>
              <a:pPr algn="r">
                <a:spcBef>
                  <a:spcPts val="600"/>
                </a:spcBef>
                <a:defRPr/>
              </a:pPr>
              <a:r>
                <a:rPr lang="en-US" sz="2400" dirty="0">
                  <a:latin typeface="+mn-lt"/>
                </a:rPr>
                <a:t>1/1/X2 Balance</a:t>
              </a:r>
            </a:p>
            <a:p>
              <a:pPr algn="r">
                <a:defRPr/>
              </a:pPr>
              <a:r>
                <a:rPr lang="en-US" sz="2400" dirty="0">
                  <a:latin typeface="+mn-lt"/>
                </a:rPr>
                <a:t>75% Net Income</a:t>
              </a:r>
            </a:p>
            <a:p>
              <a:pPr algn="r">
                <a:defRPr/>
              </a:pPr>
              <a:endParaRPr lang="en-US" sz="2400" dirty="0">
                <a:latin typeface="+mn-lt"/>
              </a:endParaRPr>
            </a:p>
            <a:p>
              <a:pPr algn="r">
                <a:defRPr/>
              </a:pPr>
              <a:r>
                <a:rPr lang="en-US" sz="2400" dirty="0">
                  <a:latin typeface="+mn-lt"/>
                </a:rPr>
                <a:t>12/31/X2 Balance</a:t>
              </a:r>
            </a:p>
          </p:txBody>
        </p:sp>
        <p:sp>
          <p:nvSpPr>
            <p:cNvPr id="53" name="Text Box 14"/>
            <p:cNvSpPr txBox="1">
              <a:spLocks noChangeArrowheads="1"/>
            </p:cNvSpPr>
            <p:nvPr/>
          </p:nvSpPr>
          <p:spPr bwMode="auto">
            <a:xfrm>
              <a:off x="6340644" y="5165522"/>
              <a:ext cx="2422356" cy="460475"/>
            </a:xfrm>
            <a:prstGeom prst="rect">
              <a:avLst/>
            </a:prstGeom>
            <a:noFill/>
            <a:ln w="12700">
              <a:noFill/>
              <a:miter lim="800000"/>
              <a:headEnd type="none" w="sm" len="sm"/>
              <a:tailEnd type="none" w="sm" len="sm"/>
            </a:ln>
            <a:effectLst/>
          </p:spPr>
          <p:txBody>
            <a:bodyPr>
              <a:spAutoFit/>
            </a:bodyPr>
            <a:lstStyle/>
            <a:p>
              <a:pPr algn="r">
                <a:defRPr/>
              </a:pPr>
              <a:r>
                <a:rPr lang="en-US" sz="2400" dirty="0">
                  <a:latin typeface="+mn-lt"/>
                </a:rPr>
                <a:t>75% of Dividend</a:t>
              </a:r>
            </a:p>
          </p:txBody>
        </p:sp>
        <p:cxnSp>
          <p:nvCxnSpPr>
            <p:cNvPr id="72716" name="Straight Connector 55"/>
            <p:cNvCxnSpPr>
              <a:cxnSpLocks noChangeShapeType="1"/>
            </p:cNvCxnSpPr>
            <p:nvPr/>
          </p:nvCxnSpPr>
          <p:spPr bwMode="auto">
            <a:xfrm>
              <a:off x="3200400" y="4479191"/>
              <a:ext cx="3962400" cy="0"/>
            </a:xfrm>
            <a:prstGeom prst="line">
              <a:avLst/>
            </a:prstGeom>
            <a:noFill/>
            <a:ln w="25400" algn="ctr">
              <a:solidFill>
                <a:schemeClr val="tx1"/>
              </a:solidFill>
              <a:round/>
              <a:headEnd/>
              <a:tailEnd/>
            </a:ln>
          </p:spPr>
        </p:cxnSp>
        <p:cxnSp>
          <p:nvCxnSpPr>
            <p:cNvPr id="72717" name="Straight Connector 56"/>
            <p:cNvCxnSpPr>
              <a:cxnSpLocks noChangeShapeType="1"/>
            </p:cNvCxnSpPr>
            <p:nvPr/>
          </p:nvCxnSpPr>
          <p:spPr bwMode="auto">
            <a:xfrm>
              <a:off x="3200400" y="5622191"/>
              <a:ext cx="3962400" cy="0"/>
            </a:xfrm>
            <a:prstGeom prst="line">
              <a:avLst/>
            </a:prstGeom>
            <a:noFill/>
            <a:ln w="25400" algn="ctr">
              <a:solidFill>
                <a:schemeClr val="tx1"/>
              </a:solidFill>
              <a:round/>
              <a:headEnd/>
              <a:tailEnd/>
            </a:ln>
          </p:spPr>
        </p:cxnSp>
      </p:grpSp>
      <p:sp>
        <p:nvSpPr>
          <p:cNvPr id="17"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Example 4: Parent Buys Additional Shares</a:t>
            </a:r>
            <a:endParaRPr lang="en-US" dirty="0" smtClean="0">
              <a:solidFill>
                <a:schemeClr val="tx2">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up)">
                                      <p:cBhvr>
                                        <p:cTn id="7"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5"/>
          <p:cNvSpPr>
            <a:spLocks noGrp="1" noChangeArrowheads="1"/>
          </p:cNvSpPr>
          <p:nvPr>
            <p:ph type="sldNum" sz="quarter" idx="10"/>
          </p:nvPr>
        </p:nvSpPr>
        <p:spPr>
          <a:noFill/>
        </p:spPr>
        <p:txBody>
          <a:bodyPr/>
          <a:lstStyle/>
          <a:p>
            <a:r>
              <a:rPr lang="en-US" altLang="zh-CN" smtClean="0">
                <a:ea typeface="宋体" pitchFamily="2" charset="-122"/>
              </a:rPr>
              <a:t>9-</a:t>
            </a:r>
            <a:fld id="{B365FEE9-2014-4D6B-B507-58233ACA4725}" type="slidenum">
              <a:rPr lang="en-US" altLang="zh-CN" smtClean="0">
                <a:ea typeface="宋体" pitchFamily="2" charset="-122"/>
              </a:rPr>
              <a:pPr/>
              <a:t>28</a:t>
            </a:fld>
            <a:endParaRPr lang="en-US" altLang="zh-CN" smtClean="0">
              <a:ea typeface="宋体" pitchFamily="2" charset="-122"/>
            </a:endParaRPr>
          </a:p>
        </p:txBody>
      </p:sp>
      <p:sp>
        <p:nvSpPr>
          <p:cNvPr id="74754" name="Rectangle 3"/>
          <p:cNvSpPr>
            <a:spLocks noGrp="1" noChangeArrowheads="1"/>
          </p:cNvSpPr>
          <p:nvPr>
            <p:ph idx="1"/>
          </p:nvPr>
        </p:nvSpPr>
        <p:spPr>
          <a:xfrm>
            <a:off x="457200" y="1066800"/>
            <a:ext cx="8534400" cy="762000"/>
          </a:xfrm>
        </p:spPr>
        <p:txBody>
          <a:bodyPr/>
          <a:lstStyle/>
          <a:p>
            <a:pPr eaLnBrk="1" hangingPunct="1">
              <a:buFontTx/>
              <a:buNone/>
            </a:pPr>
            <a:r>
              <a:rPr lang="en-US" smtClean="0"/>
              <a:t> </a:t>
            </a:r>
          </a:p>
        </p:txBody>
      </p:sp>
      <p:sp>
        <p:nvSpPr>
          <p:cNvPr id="7" name="Rectangle 3"/>
          <p:cNvSpPr txBox="1">
            <a:spLocks noChangeArrowheads="1"/>
          </p:cNvSpPr>
          <p:nvPr/>
        </p:nvSpPr>
        <p:spPr bwMode="auto">
          <a:xfrm>
            <a:off x="457200" y="1066800"/>
            <a:ext cx="8534400" cy="1219200"/>
          </a:xfrm>
          <a:prstGeom prst="rect">
            <a:avLst/>
          </a:prstGeom>
          <a:solidFill>
            <a:schemeClr val="bg1"/>
          </a:solidFill>
          <a:ln w="9525">
            <a:noFill/>
            <a:miter lim="800000"/>
            <a:headEnd/>
            <a:tailEnd/>
          </a:ln>
          <a:effectLst/>
        </p:spPr>
        <p:txBody>
          <a:bodyPr/>
          <a:lstStyle/>
          <a:p>
            <a:pPr marL="461963" indent="-461963">
              <a:spcBef>
                <a:spcPts val="1200"/>
              </a:spcBef>
              <a:buClr>
                <a:schemeClr val="accent2"/>
              </a:buClr>
              <a:defRPr/>
            </a:pPr>
            <a:r>
              <a:rPr lang="en-US" sz="3200" b="1" kern="0" dirty="0">
                <a:latin typeface="+mn-lt"/>
                <a:ea typeface="+mn-ea"/>
              </a:rPr>
              <a:t> </a:t>
            </a:r>
          </a:p>
        </p:txBody>
      </p:sp>
      <p:sp>
        <p:nvSpPr>
          <p:cNvPr id="8" name="Rectangle 3"/>
          <p:cNvSpPr txBox="1">
            <a:spLocks noChangeArrowheads="1"/>
          </p:cNvSpPr>
          <p:nvPr/>
        </p:nvSpPr>
        <p:spPr bwMode="auto">
          <a:xfrm>
            <a:off x="457200" y="1069975"/>
            <a:ext cx="8534400" cy="682625"/>
          </a:xfrm>
          <a:prstGeom prst="rect">
            <a:avLst/>
          </a:prstGeom>
          <a:solidFill>
            <a:schemeClr val="bg1">
              <a:lumMod val="85000"/>
            </a:schemeClr>
          </a:solidFill>
          <a:ln w="9525">
            <a:noFill/>
            <a:miter lim="800000"/>
            <a:headEnd/>
            <a:tailEnd/>
          </a:ln>
          <a:effectLst/>
        </p:spPr>
        <p:txBody>
          <a:bodyPr/>
          <a:lstStyle/>
          <a:p>
            <a:pPr>
              <a:defRPr/>
            </a:pPr>
            <a:r>
              <a:rPr lang="en-GB" sz="2000" dirty="0">
                <a:latin typeface="+mn-lt"/>
              </a:rPr>
              <a:t>The investment account on Peanut's books includes the following amounts through 20X1:</a:t>
            </a:r>
          </a:p>
        </p:txBody>
      </p:sp>
      <p:grpSp>
        <p:nvGrpSpPr>
          <p:cNvPr id="15" name="Group 14"/>
          <p:cNvGrpSpPr>
            <a:grpSpLocks/>
          </p:cNvGrpSpPr>
          <p:nvPr/>
        </p:nvGrpSpPr>
        <p:grpSpPr bwMode="auto">
          <a:xfrm>
            <a:off x="533400" y="2514600"/>
            <a:ext cx="8229600" cy="4554538"/>
            <a:chOff x="533400" y="2514600"/>
            <a:chExt cx="8229600" cy="4555093"/>
          </a:xfrm>
        </p:grpSpPr>
        <p:grpSp>
          <p:nvGrpSpPr>
            <p:cNvPr id="74759" name="Group 8"/>
            <p:cNvGrpSpPr>
              <a:grpSpLocks/>
            </p:cNvGrpSpPr>
            <p:nvPr/>
          </p:nvGrpSpPr>
          <p:grpSpPr bwMode="auto">
            <a:xfrm>
              <a:off x="533400" y="2514600"/>
              <a:ext cx="8229600" cy="4555093"/>
              <a:chOff x="533400" y="3276600"/>
              <a:chExt cx="8229600" cy="4555093"/>
            </a:xfrm>
          </p:grpSpPr>
          <p:sp>
            <p:nvSpPr>
              <p:cNvPr id="10" name="TextBox 9"/>
              <p:cNvSpPr txBox="1"/>
              <p:nvPr/>
            </p:nvSpPr>
            <p:spPr>
              <a:xfrm>
                <a:off x="533400" y="3276600"/>
                <a:ext cx="8229600" cy="4555093"/>
              </a:xfrm>
              <a:prstGeom prst="rect">
                <a:avLst/>
              </a:prstGeom>
              <a:noFill/>
            </p:spPr>
            <p:txBody>
              <a:bodyPr>
                <a:spAutoFit/>
              </a:bodyPr>
              <a:lstStyle/>
              <a:p>
                <a:pPr marL="457200">
                  <a:tabLst>
                    <a:tab pos="7315200" algn="r"/>
                  </a:tabLst>
                  <a:defRPr/>
                </a:pPr>
                <a:r>
                  <a:rPr lang="en-US" sz="2000" dirty="0">
                    <a:solidFill>
                      <a:srgbClr val="003366"/>
                    </a:solidFill>
                    <a:latin typeface="+mn-lt"/>
                  </a:rPr>
                  <a:t>20X0</a:t>
                </a:r>
              </a:p>
              <a:p>
                <a:pPr marL="690563" indent="-233363">
                  <a:tabLst>
                    <a:tab pos="7315200" algn="r"/>
                  </a:tabLst>
                  <a:defRPr/>
                </a:pPr>
                <a:r>
                  <a:rPr lang="en-US" sz="2000" dirty="0">
                    <a:solidFill>
                      <a:srgbClr val="003366"/>
                    </a:solidFill>
                    <a:latin typeface="+mn-lt"/>
                  </a:rPr>
                  <a:t>	Purchase shares (January 1)	$105,000)</a:t>
                </a:r>
              </a:p>
              <a:p>
                <a:pPr marL="690563" indent="-233363">
                  <a:tabLst>
                    <a:tab pos="7315200" algn="r"/>
                  </a:tabLst>
                  <a:defRPr/>
                </a:pPr>
                <a:r>
                  <a:rPr lang="en-US" sz="2000" dirty="0">
                    <a:solidFill>
                      <a:srgbClr val="003366"/>
                    </a:solidFill>
                    <a:latin typeface="+mn-lt"/>
                  </a:rPr>
                  <a:t>	Equity-method income ($60,000 </a:t>
                </a:r>
                <a:r>
                  <a:rPr lang="en-US" sz="2000" i="1" dirty="0">
                    <a:solidFill>
                      <a:srgbClr val="003366"/>
                    </a:solidFill>
                    <a:latin typeface="+mn-lt"/>
                  </a:rPr>
                  <a:t>x</a:t>
                </a:r>
                <a:r>
                  <a:rPr lang="en-US" sz="2000" dirty="0">
                    <a:solidFill>
                      <a:srgbClr val="003366"/>
                    </a:solidFill>
                    <a:latin typeface="+mn-lt"/>
                  </a:rPr>
                  <a:t> 0.25)	15,000</a:t>
                </a:r>
                <a:r>
                  <a:rPr lang="en-US" sz="2000" dirty="0">
                    <a:solidFill>
                      <a:schemeClr val="bg1"/>
                    </a:solidFill>
                    <a:latin typeface="+mn-lt"/>
                  </a:rPr>
                  <a:t>)</a:t>
                </a:r>
              </a:p>
              <a:p>
                <a:pPr marL="690563" indent="-233363">
                  <a:tabLst>
                    <a:tab pos="7315200" algn="r"/>
                  </a:tabLst>
                  <a:defRPr/>
                </a:pPr>
                <a:r>
                  <a:rPr lang="en-US" sz="2000" dirty="0">
                    <a:solidFill>
                      <a:srgbClr val="003366"/>
                    </a:solidFill>
                    <a:latin typeface="+mn-lt"/>
                  </a:rPr>
                  <a:t>	Dividends ($10,000 x 0.25)	(2,500)</a:t>
                </a:r>
              </a:p>
              <a:p>
                <a:pPr marL="690563" indent="-233363">
                  <a:spcBef>
                    <a:spcPts val="600"/>
                  </a:spcBef>
                  <a:tabLst>
                    <a:tab pos="7315200" algn="r"/>
                  </a:tabLst>
                  <a:defRPr/>
                </a:pPr>
                <a:r>
                  <a:rPr lang="en-US" sz="2000" dirty="0">
                    <a:solidFill>
                      <a:srgbClr val="003366"/>
                    </a:solidFill>
                    <a:latin typeface="+mn-lt"/>
                  </a:rPr>
                  <a:t>	Balance in investment account (December 31)	$117,500</a:t>
                </a:r>
                <a:r>
                  <a:rPr lang="en-US" sz="2000" dirty="0">
                    <a:solidFill>
                      <a:schemeClr val="bg1"/>
                    </a:solidFill>
                    <a:latin typeface="+mn-lt"/>
                  </a:rPr>
                  <a:t>)</a:t>
                </a:r>
              </a:p>
              <a:p>
                <a:pPr marL="690563" indent="-233363">
                  <a:tabLst>
                    <a:tab pos="7315200" algn="r"/>
                  </a:tabLst>
                  <a:defRPr/>
                </a:pPr>
                <a:endParaRPr lang="en-US" sz="2000" dirty="0">
                  <a:solidFill>
                    <a:srgbClr val="003366"/>
                  </a:solidFill>
                  <a:latin typeface="+mn-lt"/>
                </a:endParaRPr>
              </a:p>
              <a:p>
                <a:pPr marL="690563" indent="-233363">
                  <a:tabLst>
                    <a:tab pos="7315200" algn="r"/>
                  </a:tabLst>
                  <a:defRPr/>
                </a:pPr>
                <a:r>
                  <a:rPr lang="en-US" sz="2000" dirty="0">
                    <a:latin typeface="+mn-lt"/>
                  </a:rPr>
                  <a:t>20X1</a:t>
                </a:r>
              </a:p>
              <a:p>
                <a:pPr marL="690563" indent="-233363">
                  <a:tabLst>
                    <a:tab pos="7315200" algn="r"/>
                  </a:tabLst>
                  <a:defRPr/>
                </a:pPr>
                <a:r>
                  <a:rPr lang="en-US" sz="2000" dirty="0"/>
                  <a:t>	Fair value </a:t>
                </a:r>
                <a:r>
                  <a:rPr lang="en-US" sz="2000" dirty="0"/>
                  <a:t>adjustment                                                          2,500</a:t>
                </a:r>
                <a:r>
                  <a:rPr lang="en-US" sz="2000" dirty="0">
                    <a:solidFill>
                      <a:schemeClr val="bg1"/>
                    </a:solidFill>
                  </a:rPr>
                  <a:t>)</a:t>
                </a:r>
              </a:p>
              <a:p>
                <a:pPr marL="690563" indent="-233363">
                  <a:tabLst>
                    <a:tab pos="7315200" algn="r"/>
                  </a:tabLst>
                  <a:defRPr/>
                </a:pPr>
                <a:r>
                  <a:rPr lang="en-US" sz="2000" dirty="0">
                    <a:solidFill>
                      <a:srgbClr val="003366"/>
                    </a:solidFill>
                  </a:rPr>
                  <a:t>	Purchase of shares (January </a:t>
                </a:r>
                <a:r>
                  <a:rPr lang="en-US" sz="2000" dirty="0">
                    <a:solidFill>
                      <a:srgbClr val="003366"/>
                    </a:solidFill>
                  </a:rPr>
                  <a:t>1)                                        240,000</a:t>
                </a:r>
                <a:r>
                  <a:rPr lang="en-US" sz="2000" dirty="0">
                    <a:solidFill>
                      <a:schemeClr val="bg1"/>
                    </a:solidFill>
                  </a:rPr>
                  <a:t>)</a:t>
                </a:r>
              </a:p>
              <a:p>
                <a:pPr marL="690563" indent="-233363">
                  <a:tabLst>
                    <a:tab pos="7315200" algn="r"/>
                  </a:tabLst>
                  <a:defRPr/>
                </a:pPr>
                <a:r>
                  <a:rPr lang="en-US" sz="2000" dirty="0">
                    <a:latin typeface="+mn-lt"/>
                  </a:rPr>
                  <a:t>	Equity-method income ($35,000 </a:t>
                </a:r>
                <a:r>
                  <a:rPr lang="en-US" sz="2000" i="1" dirty="0">
                    <a:latin typeface="+mn-lt"/>
                  </a:rPr>
                  <a:t>x</a:t>
                </a:r>
                <a:r>
                  <a:rPr lang="en-US" sz="2000" dirty="0">
                    <a:latin typeface="+mn-lt"/>
                  </a:rPr>
                  <a:t> 0.75)	</a:t>
                </a:r>
                <a:r>
                  <a:rPr lang="en-US" sz="2000" dirty="0">
                    <a:latin typeface="+mn-lt"/>
                  </a:rPr>
                  <a:t>                     26,250</a:t>
                </a:r>
                <a:r>
                  <a:rPr lang="en-US" sz="2000" dirty="0">
                    <a:solidFill>
                      <a:schemeClr val="bg1"/>
                    </a:solidFill>
                    <a:latin typeface="+mn-lt"/>
                  </a:rPr>
                  <a:t>)</a:t>
                </a:r>
              </a:p>
              <a:p>
                <a:pPr marL="690563" indent="-233363">
                  <a:tabLst>
                    <a:tab pos="7315200" algn="r"/>
                  </a:tabLst>
                  <a:defRPr/>
                </a:pPr>
                <a:r>
                  <a:rPr lang="en-US" sz="2000" dirty="0">
                    <a:latin typeface="+mn-lt"/>
                  </a:rPr>
                  <a:t>	Dividends ($20,000 </a:t>
                </a:r>
                <a:r>
                  <a:rPr lang="en-US" sz="2000" i="1" dirty="0">
                    <a:latin typeface="+mn-lt"/>
                  </a:rPr>
                  <a:t>x</a:t>
                </a:r>
                <a:r>
                  <a:rPr lang="en-US" sz="2000" dirty="0">
                    <a:latin typeface="+mn-lt"/>
                  </a:rPr>
                  <a:t> 0.75)	(15,000)</a:t>
                </a:r>
              </a:p>
              <a:p>
                <a:pPr marL="690563" indent="-233363">
                  <a:spcBef>
                    <a:spcPts val="600"/>
                  </a:spcBef>
                  <a:tabLst>
                    <a:tab pos="7315200" algn="r"/>
                  </a:tabLst>
                  <a:defRPr/>
                </a:pPr>
                <a:r>
                  <a:rPr lang="en-US" sz="2000" dirty="0">
                    <a:latin typeface="+mn-lt"/>
                  </a:rPr>
                  <a:t>	Balance in investment account (December 31</a:t>
                </a:r>
                <a:r>
                  <a:rPr lang="en-US" sz="2000" dirty="0">
                    <a:latin typeface="+mn-lt"/>
                  </a:rPr>
                  <a:t>)        $</a:t>
                </a:r>
                <a:r>
                  <a:rPr lang="en-US" sz="2000" dirty="0">
                    <a:latin typeface="+mn-lt"/>
                  </a:rPr>
                  <a:t>371,250</a:t>
                </a:r>
                <a:r>
                  <a:rPr lang="en-US" sz="2000" dirty="0">
                    <a:solidFill>
                      <a:schemeClr val="bg1"/>
                    </a:solidFill>
                    <a:latin typeface="+mn-lt"/>
                  </a:rPr>
                  <a:t>)</a:t>
                </a:r>
              </a:p>
              <a:p>
                <a:pPr marL="690563" indent="-233363">
                  <a:tabLst>
                    <a:tab pos="7315200" algn="r"/>
                  </a:tabLst>
                  <a:defRPr/>
                </a:pPr>
                <a:endParaRPr lang="en-US" sz="2000" dirty="0">
                  <a:solidFill>
                    <a:schemeClr val="bg1"/>
                  </a:solidFill>
                  <a:latin typeface="+mn-lt"/>
                </a:endParaRPr>
              </a:p>
              <a:p>
                <a:pPr marL="690563" indent="-233363">
                  <a:tabLst>
                    <a:tab pos="7315200" algn="r"/>
                  </a:tabLst>
                  <a:defRPr/>
                </a:pPr>
                <a:endParaRPr lang="en-US" sz="2000" dirty="0">
                  <a:solidFill>
                    <a:schemeClr val="bg1"/>
                  </a:solidFill>
                  <a:latin typeface="+mn-lt"/>
                </a:endParaRPr>
              </a:p>
            </p:txBody>
          </p:sp>
          <p:cxnSp>
            <p:nvCxnSpPr>
              <p:cNvPr id="74762" name="Straight Connector 10"/>
              <p:cNvCxnSpPr>
                <a:cxnSpLocks noChangeShapeType="1"/>
              </p:cNvCxnSpPr>
              <p:nvPr/>
            </p:nvCxnSpPr>
            <p:spPr bwMode="auto">
              <a:xfrm>
                <a:off x="6781800" y="4572000"/>
                <a:ext cx="1143000" cy="0"/>
              </a:xfrm>
              <a:prstGeom prst="line">
                <a:avLst/>
              </a:prstGeom>
              <a:noFill/>
              <a:ln w="19050" algn="ctr">
                <a:solidFill>
                  <a:srgbClr val="000408"/>
                </a:solidFill>
                <a:round/>
                <a:headEnd/>
                <a:tailEnd/>
              </a:ln>
            </p:spPr>
          </p:cxnSp>
        </p:grpSp>
        <p:cxnSp>
          <p:nvCxnSpPr>
            <p:cNvPr id="74760" name="Straight Connector 13"/>
            <p:cNvCxnSpPr>
              <a:cxnSpLocks noChangeShapeType="1"/>
            </p:cNvCxnSpPr>
            <p:nvPr/>
          </p:nvCxnSpPr>
          <p:spPr bwMode="auto">
            <a:xfrm>
              <a:off x="6781800" y="6019800"/>
              <a:ext cx="1143000" cy="0"/>
            </a:xfrm>
            <a:prstGeom prst="line">
              <a:avLst/>
            </a:prstGeom>
            <a:noFill/>
            <a:ln w="19050" cmpd="dbl" algn="ctr">
              <a:solidFill>
                <a:srgbClr val="000408"/>
              </a:solidFill>
              <a:round/>
              <a:headEnd/>
              <a:tailEnd/>
            </a:ln>
          </p:spPr>
        </p:cxnSp>
      </p:grpSp>
      <p:sp>
        <p:nvSpPr>
          <p:cNvPr id="13"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Example 4: Parent Buys Additional Shares</a:t>
            </a:r>
            <a:endParaRPr lang="en-US" dirty="0" smtClean="0">
              <a:solidFill>
                <a:schemeClr val="tx2">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1" name="Rectangle 5"/>
          <p:cNvSpPr>
            <a:spLocks noGrp="1" noChangeArrowheads="1"/>
          </p:cNvSpPr>
          <p:nvPr>
            <p:ph type="sldNum" sz="quarter" idx="10"/>
          </p:nvPr>
        </p:nvSpPr>
        <p:spPr>
          <a:noFill/>
        </p:spPr>
        <p:txBody>
          <a:bodyPr/>
          <a:lstStyle/>
          <a:p>
            <a:r>
              <a:rPr lang="en-US" altLang="zh-CN" smtClean="0">
                <a:ea typeface="宋体" pitchFamily="2" charset="-122"/>
              </a:rPr>
              <a:t>9-</a:t>
            </a:r>
            <a:fld id="{5B7E237C-2D9C-4929-B470-258CC5966E5A}" type="slidenum">
              <a:rPr lang="en-US" altLang="zh-CN" smtClean="0">
                <a:ea typeface="宋体" pitchFamily="2" charset="-122"/>
              </a:rPr>
              <a:pPr/>
              <a:t>29</a:t>
            </a:fld>
            <a:endParaRPr lang="en-US" altLang="zh-CN" smtClean="0">
              <a:ea typeface="宋体" pitchFamily="2" charset="-122"/>
            </a:endParaRPr>
          </a:p>
        </p:txBody>
      </p:sp>
      <p:sp>
        <p:nvSpPr>
          <p:cNvPr id="76802" name="Content Placeholder 10"/>
          <p:cNvSpPr>
            <a:spLocks noGrp="1"/>
          </p:cNvSpPr>
          <p:nvPr>
            <p:ph idx="1"/>
          </p:nvPr>
        </p:nvSpPr>
        <p:spPr>
          <a:xfrm>
            <a:off x="533400" y="2057400"/>
            <a:ext cx="8458200" cy="609600"/>
          </a:xfrm>
          <a:solidFill>
            <a:schemeClr val="bg2"/>
          </a:solidFill>
        </p:spPr>
        <p:txBody>
          <a:bodyPr/>
          <a:lstStyle/>
          <a:p>
            <a:pPr marL="0" indent="0" eaLnBrk="1" hangingPunct="1">
              <a:spcBef>
                <a:spcPct val="0"/>
              </a:spcBef>
              <a:buFont typeface="Wingdings" pitchFamily="2" charset="2"/>
              <a:buNone/>
              <a:tabLst>
                <a:tab pos="3313113" algn="ctr"/>
                <a:tab pos="4572000" algn="ctr"/>
                <a:tab pos="6176963" algn="ctr"/>
                <a:tab pos="7548563" algn="ctr"/>
              </a:tabLst>
            </a:pPr>
            <a:r>
              <a:rPr lang="en-US" sz="1800" smtClean="0"/>
              <a:t>	NCI	Peanut	Common	Retained</a:t>
            </a:r>
          </a:p>
          <a:p>
            <a:pPr marL="0" indent="0" eaLnBrk="1" hangingPunct="1">
              <a:spcBef>
                <a:spcPct val="0"/>
              </a:spcBef>
              <a:buFont typeface="Wingdings" pitchFamily="2" charset="2"/>
              <a:buNone/>
              <a:tabLst>
                <a:tab pos="3313113" algn="ctr"/>
                <a:tab pos="4572000" algn="ctr"/>
                <a:tab pos="6176963" algn="ctr"/>
                <a:tab pos="7548563" algn="ctr"/>
              </a:tabLst>
            </a:pPr>
            <a:r>
              <a:rPr lang="en-US" sz="1800" smtClean="0"/>
              <a:t>	25%	75%	Stock	Earnings</a:t>
            </a:r>
          </a:p>
        </p:txBody>
      </p:sp>
      <p:sp>
        <p:nvSpPr>
          <p:cNvPr id="13" name="Content Placeholder 10"/>
          <p:cNvSpPr txBox="1">
            <a:spLocks/>
          </p:cNvSpPr>
          <p:nvPr/>
        </p:nvSpPr>
        <p:spPr bwMode="auto">
          <a:xfrm>
            <a:off x="457200" y="2743200"/>
            <a:ext cx="8534400" cy="1295400"/>
          </a:xfrm>
          <a:prstGeom prst="rect">
            <a:avLst/>
          </a:prstGeom>
          <a:solidFill>
            <a:schemeClr val="bg1"/>
          </a:solidFill>
          <a:ln w="9525">
            <a:noFill/>
            <a:miter lim="800000"/>
            <a:headEnd/>
            <a:tailEnd/>
          </a:ln>
          <a:effectLst/>
        </p:spPr>
        <p:txBody>
          <a:bodyPr/>
          <a:lstStyle/>
          <a:p>
            <a:pPr>
              <a:spcBef>
                <a:spcPts val="0"/>
              </a:spcBef>
              <a:buClr>
                <a:schemeClr val="accent2"/>
              </a:buClr>
              <a:tabLst>
                <a:tab pos="3717925" algn="r"/>
                <a:tab pos="5141913" algn="r"/>
                <a:tab pos="6745288" algn="r"/>
                <a:tab pos="8056563" algn="r"/>
              </a:tabLst>
              <a:defRPr/>
            </a:pPr>
            <a:r>
              <a:rPr lang="en-US" sz="1600" kern="0" dirty="0">
                <a:latin typeface="+mn-lt"/>
                <a:ea typeface="+mn-ea"/>
              </a:rPr>
              <a:t>Original Book Value	112,500</a:t>
            </a:r>
            <a:r>
              <a:rPr lang="en-US" sz="1600" kern="0" dirty="0">
                <a:solidFill>
                  <a:schemeClr val="bg1"/>
                </a:solidFill>
                <a:latin typeface="+mn-lt"/>
                <a:ea typeface="+mn-ea"/>
              </a:rPr>
              <a:t>)</a:t>
            </a:r>
            <a:r>
              <a:rPr lang="en-US" sz="1600" kern="0" dirty="0">
                <a:latin typeface="+mn-lt"/>
                <a:ea typeface="+mn-ea"/>
              </a:rPr>
              <a:t>	337,500</a:t>
            </a:r>
            <a:r>
              <a:rPr lang="en-US" sz="1600" kern="0" dirty="0">
                <a:solidFill>
                  <a:schemeClr val="bg1"/>
                </a:solidFill>
                <a:latin typeface="+mn-lt"/>
              </a:rPr>
              <a:t>) </a:t>
            </a:r>
            <a:r>
              <a:rPr lang="en-US" sz="1600" kern="0" dirty="0">
                <a:latin typeface="+mn-lt"/>
                <a:ea typeface="+mn-ea"/>
              </a:rPr>
              <a:t>	150,000	300,000</a:t>
            </a:r>
            <a:r>
              <a:rPr lang="en-US" sz="1600" kern="0" dirty="0">
                <a:solidFill>
                  <a:schemeClr val="bg1"/>
                </a:solidFill>
                <a:latin typeface="+mn-lt"/>
                <a:ea typeface="+mn-ea"/>
              </a:rPr>
              <a:t>)</a:t>
            </a:r>
            <a:endParaRPr lang="en-US" sz="1600" b="1" kern="0" dirty="0">
              <a:solidFill>
                <a:schemeClr val="bg1"/>
              </a:solidFill>
              <a:latin typeface="+mn-lt"/>
              <a:ea typeface="+mn-ea"/>
            </a:endParaRPr>
          </a:p>
          <a:p>
            <a:pPr marL="341313" indent="-341313">
              <a:spcBef>
                <a:spcPts val="0"/>
              </a:spcBef>
              <a:buClr>
                <a:schemeClr val="accent2"/>
              </a:buClr>
              <a:tabLst>
                <a:tab pos="3717925" algn="r"/>
                <a:tab pos="5141913" algn="r"/>
                <a:tab pos="6745288" algn="r"/>
                <a:tab pos="8056563" algn="r"/>
              </a:tabLst>
              <a:defRPr/>
            </a:pPr>
            <a:r>
              <a:rPr lang="en-US" sz="1600" kern="0" dirty="0">
                <a:latin typeface="+mn-lt"/>
                <a:ea typeface="+mn-ea"/>
              </a:rPr>
              <a:t>+ 	Net Income	</a:t>
            </a:r>
            <a:r>
              <a:rPr lang="en-US" sz="1600" b="1" kern="0" dirty="0">
                <a:solidFill>
                  <a:srgbClr val="538ED5"/>
                </a:solidFill>
                <a:latin typeface="+mn-lt"/>
                <a:ea typeface="+mn-ea"/>
              </a:rPr>
              <a:t>8,750</a:t>
            </a:r>
            <a:r>
              <a:rPr lang="en-US" sz="1600" kern="0" dirty="0">
                <a:solidFill>
                  <a:schemeClr val="bg1"/>
                </a:solidFill>
                <a:latin typeface="+mn-lt"/>
                <a:ea typeface="+mn-ea"/>
              </a:rPr>
              <a:t>)</a:t>
            </a:r>
            <a:r>
              <a:rPr lang="en-US" sz="1600" kern="0" dirty="0">
                <a:solidFill>
                  <a:srgbClr val="538ED5"/>
                </a:solidFill>
                <a:latin typeface="+mn-lt"/>
                <a:ea typeface="+mn-ea"/>
              </a:rPr>
              <a:t>	</a:t>
            </a:r>
            <a:r>
              <a:rPr lang="en-US" sz="1600" b="1" kern="0" dirty="0">
                <a:solidFill>
                  <a:srgbClr val="538ED5"/>
                </a:solidFill>
                <a:latin typeface="+mn-lt"/>
              </a:rPr>
              <a:t>26,250</a:t>
            </a:r>
            <a:r>
              <a:rPr lang="en-US" sz="1600" kern="0" dirty="0">
                <a:solidFill>
                  <a:schemeClr val="bg1"/>
                </a:solidFill>
                <a:latin typeface="+mn-lt"/>
              </a:rPr>
              <a:t>)</a:t>
            </a:r>
            <a:r>
              <a:rPr lang="en-US" sz="1600" kern="0" dirty="0">
                <a:latin typeface="+mn-lt"/>
                <a:ea typeface="+mn-ea"/>
              </a:rPr>
              <a:t>		35,000</a:t>
            </a:r>
            <a:r>
              <a:rPr lang="en-US" sz="1600" kern="0" dirty="0">
                <a:solidFill>
                  <a:schemeClr val="bg1"/>
                </a:solidFill>
                <a:latin typeface="+mn-lt"/>
                <a:ea typeface="+mn-ea"/>
              </a:rPr>
              <a:t>)</a:t>
            </a:r>
          </a:p>
          <a:p>
            <a:pPr marL="341313" indent="-341313">
              <a:spcBef>
                <a:spcPts val="0"/>
              </a:spcBef>
              <a:buClr>
                <a:schemeClr val="accent2"/>
              </a:buClr>
              <a:buFont typeface="Symbol"/>
              <a:buChar char="-"/>
              <a:tabLst>
                <a:tab pos="3717925" algn="r"/>
                <a:tab pos="5141913" algn="r"/>
                <a:tab pos="6745288" algn="r"/>
                <a:tab pos="8056563" algn="r"/>
              </a:tabLst>
              <a:defRPr/>
            </a:pPr>
            <a:r>
              <a:rPr lang="en-US" sz="1600" kern="0" dirty="0">
                <a:latin typeface="+mn-lt"/>
                <a:ea typeface="+mn-ea"/>
                <a:sym typeface="Symbol"/>
              </a:rPr>
              <a:t>Preferred </a:t>
            </a:r>
            <a:r>
              <a:rPr lang="en-US" sz="1600" kern="0" dirty="0">
                <a:latin typeface="+mn-lt"/>
                <a:ea typeface="+mn-ea"/>
                <a:sym typeface="Symbol"/>
              </a:rPr>
              <a:t>Dividends                      (5,000</a:t>
            </a:r>
            <a:r>
              <a:rPr lang="en-US" sz="1600" kern="0" dirty="0">
                <a:latin typeface="+mn-lt"/>
                <a:ea typeface="+mn-ea"/>
                <a:sym typeface="Symbol"/>
              </a:rPr>
              <a:t>)	(15,000)</a:t>
            </a:r>
            <a:r>
              <a:rPr lang="en-US" sz="1600" kern="0" dirty="0">
                <a:solidFill>
                  <a:schemeClr val="bg1"/>
                </a:solidFill>
                <a:latin typeface="+mn-lt"/>
                <a:ea typeface="+mn-ea"/>
                <a:sym typeface="Symbol"/>
              </a:rPr>
              <a:t>		</a:t>
            </a:r>
            <a:r>
              <a:rPr lang="en-US" sz="1600" b="1" kern="0" dirty="0">
                <a:solidFill>
                  <a:srgbClr val="538ED5"/>
                </a:solidFill>
                <a:latin typeface="+mn-lt"/>
                <a:ea typeface="+mn-ea"/>
                <a:sym typeface="Symbol"/>
              </a:rPr>
              <a:t>(20,000)</a:t>
            </a:r>
          </a:p>
          <a:p>
            <a:pPr marL="341313" indent="-341313">
              <a:spcBef>
                <a:spcPts val="600"/>
              </a:spcBef>
              <a:buClr>
                <a:schemeClr val="accent2"/>
              </a:buClr>
              <a:tabLst>
                <a:tab pos="3717925" algn="r"/>
                <a:tab pos="5141913" algn="r"/>
                <a:tab pos="6745288" algn="r"/>
                <a:tab pos="8056563" algn="r"/>
              </a:tabLst>
              <a:defRPr/>
            </a:pPr>
            <a:r>
              <a:rPr lang="en-US" sz="1600" kern="0" dirty="0">
                <a:latin typeface="+mn-lt"/>
                <a:ea typeface="+mn-ea"/>
                <a:sym typeface="Symbol"/>
              </a:rPr>
              <a:t>Ending Book Value	</a:t>
            </a:r>
            <a:r>
              <a:rPr lang="en-US" sz="1600" b="1" kern="0" dirty="0">
                <a:solidFill>
                  <a:srgbClr val="538ED5"/>
                </a:solidFill>
                <a:latin typeface="+mn-lt"/>
                <a:ea typeface="+mn-ea"/>
                <a:sym typeface="Symbol"/>
              </a:rPr>
              <a:t>116,250</a:t>
            </a:r>
            <a:r>
              <a:rPr lang="en-US" sz="1600" b="1" kern="0" dirty="0">
                <a:solidFill>
                  <a:schemeClr val="bg1"/>
                </a:solidFill>
                <a:latin typeface="+mn-lt"/>
                <a:ea typeface="+mn-ea"/>
                <a:sym typeface="Symbol"/>
              </a:rPr>
              <a:t>)</a:t>
            </a:r>
            <a:r>
              <a:rPr lang="en-US" sz="1600" b="1" kern="0" dirty="0">
                <a:solidFill>
                  <a:srgbClr val="538ED5"/>
                </a:solidFill>
                <a:latin typeface="+mn-lt"/>
                <a:ea typeface="+mn-ea"/>
                <a:sym typeface="Symbol"/>
              </a:rPr>
              <a:t>	348,750</a:t>
            </a:r>
            <a:r>
              <a:rPr lang="en-US" sz="1600" b="1" kern="0" dirty="0">
                <a:solidFill>
                  <a:schemeClr val="bg1"/>
                </a:solidFill>
                <a:latin typeface="+mn-lt"/>
              </a:rPr>
              <a:t>)</a:t>
            </a:r>
            <a:r>
              <a:rPr lang="en-US" sz="1600" b="1" kern="0" dirty="0">
                <a:solidFill>
                  <a:srgbClr val="538ED5"/>
                </a:solidFill>
                <a:latin typeface="+mn-lt"/>
                <a:ea typeface="+mn-ea"/>
                <a:sym typeface="Symbol"/>
              </a:rPr>
              <a:t>	150,000	</a:t>
            </a:r>
            <a:r>
              <a:rPr lang="en-US" sz="1600" kern="0" dirty="0">
                <a:latin typeface="+mn-lt"/>
                <a:ea typeface="+mn-ea"/>
                <a:sym typeface="Symbol"/>
              </a:rPr>
              <a:t>315,000</a:t>
            </a:r>
            <a:r>
              <a:rPr lang="en-US" sz="1600" b="1" kern="0" dirty="0">
                <a:solidFill>
                  <a:schemeClr val="bg1"/>
                </a:solidFill>
                <a:latin typeface="+mn-lt"/>
                <a:ea typeface="+mn-ea"/>
                <a:sym typeface="Symbol"/>
              </a:rPr>
              <a:t>)</a:t>
            </a:r>
            <a:endParaRPr lang="en-US" sz="1600" kern="0" dirty="0">
              <a:solidFill>
                <a:schemeClr val="bg1"/>
              </a:solidFill>
              <a:latin typeface="+mn-lt"/>
              <a:ea typeface="+mn-ea"/>
            </a:endParaRPr>
          </a:p>
        </p:txBody>
      </p:sp>
      <p:cxnSp>
        <p:nvCxnSpPr>
          <p:cNvPr id="76804" name="Straight Connector 13"/>
          <p:cNvCxnSpPr>
            <a:cxnSpLocks noChangeShapeType="1"/>
          </p:cNvCxnSpPr>
          <p:nvPr/>
        </p:nvCxnSpPr>
        <p:spPr bwMode="auto">
          <a:xfrm>
            <a:off x="533400" y="2057400"/>
            <a:ext cx="8458200" cy="0"/>
          </a:xfrm>
          <a:prstGeom prst="line">
            <a:avLst/>
          </a:prstGeom>
          <a:noFill/>
          <a:ln w="38100" algn="ctr">
            <a:solidFill>
              <a:schemeClr val="tx1"/>
            </a:solidFill>
            <a:round/>
            <a:headEnd/>
            <a:tailEnd/>
          </a:ln>
        </p:spPr>
      </p:cxnSp>
      <p:cxnSp>
        <p:nvCxnSpPr>
          <p:cNvPr id="76805" name="Straight Connector 14"/>
          <p:cNvCxnSpPr>
            <a:cxnSpLocks noChangeShapeType="1"/>
          </p:cNvCxnSpPr>
          <p:nvPr/>
        </p:nvCxnSpPr>
        <p:spPr bwMode="auto">
          <a:xfrm>
            <a:off x="533400" y="2667000"/>
            <a:ext cx="8458200" cy="0"/>
          </a:xfrm>
          <a:prstGeom prst="line">
            <a:avLst/>
          </a:prstGeom>
          <a:noFill/>
          <a:ln w="38100" algn="ctr">
            <a:solidFill>
              <a:schemeClr val="tx1"/>
            </a:solidFill>
            <a:round/>
            <a:headEnd/>
            <a:tailEnd/>
          </a:ln>
        </p:spPr>
      </p:cxnSp>
      <p:cxnSp>
        <p:nvCxnSpPr>
          <p:cNvPr id="76806" name="Straight Connector 15"/>
          <p:cNvCxnSpPr>
            <a:cxnSpLocks noChangeShapeType="1"/>
          </p:cNvCxnSpPr>
          <p:nvPr/>
        </p:nvCxnSpPr>
        <p:spPr bwMode="auto">
          <a:xfrm>
            <a:off x="533400" y="3581400"/>
            <a:ext cx="8458200" cy="0"/>
          </a:xfrm>
          <a:prstGeom prst="line">
            <a:avLst/>
          </a:prstGeom>
          <a:noFill/>
          <a:ln w="38100" algn="ctr">
            <a:solidFill>
              <a:schemeClr val="tx1"/>
            </a:solidFill>
            <a:round/>
            <a:headEnd/>
            <a:tailEnd/>
          </a:ln>
        </p:spPr>
      </p:cxnSp>
      <p:cxnSp>
        <p:nvCxnSpPr>
          <p:cNvPr id="76807" name="Straight Connector 16"/>
          <p:cNvCxnSpPr>
            <a:cxnSpLocks noChangeShapeType="1"/>
          </p:cNvCxnSpPr>
          <p:nvPr/>
        </p:nvCxnSpPr>
        <p:spPr bwMode="auto">
          <a:xfrm>
            <a:off x="533400" y="3886200"/>
            <a:ext cx="8458200" cy="0"/>
          </a:xfrm>
          <a:prstGeom prst="line">
            <a:avLst/>
          </a:prstGeom>
          <a:noFill/>
          <a:ln w="38100" cmpd="dbl" algn="ctr">
            <a:solidFill>
              <a:schemeClr val="tx1"/>
            </a:solidFill>
            <a:round/>
            <a:headEnd/>
            <a:tailEnd/>
          </a:ln>
        </p:spPr>
      </p:cxnSp>
      <p:sp>
        <p:nvSpPr>
          <p:cNvPr id="18" name="TextBox 17"/>
          <p:cNvSpPr txBox="1"/>
          <p:nvPr/>
        </p:nvSpPr>
        <p:spPr>
          <a:xfrm>
            <a:off x="4327525" y="2220913"/>
            <a:ext cx="320675" cy="369887"/>
          </a:xfrm>
          <a:prstGeom prst="rect">
            <a:avLst/>
          </a:prstGeom>
          <a:noFill/>
        </p:spPr>
        <p:txBody>
          <a:bodyPr wrap="none">
            <a:spAutoFit/>
          </a:bodyPr>
          <a:lstStyle/>
          <a:p>
            <a:pPr algn="ctr">
              <a:defRPr/>
            </a:pPr>
            <a:r>
              <a:rPr lang="en-US" sz="1800" b="1" dirty="0">
                <a:latin typeface="+mn-lt"/>
              </a:rPr>
              <a:t>+</a:t>
            </a:r>
          </a:p>
        </p:txBody>
      </p:sp>
      <p:sp>
        <p:nvSpPr>
          <p:cNvPr id="19" name="TextBox 18"/>
          <p:cNvSpPr txBox="1"/>
          <p:nvPr/>
        </p:nvSpPr>
        <p:spPr>
          <a:xfrm>
            <a:off x="5867400" y="2220913"/>
            <a:ext cx="320675" cy="369887"/>
          </a:xfrm>
          <a:prstGeom prst="rect">
            <a:avLst/>
          </a:prstGeom>
          <a:noFill/>
        </p:spPr>
        <p:txBody>
          <a:bodyPr wrap="none">
            <a:spAutoFit/>
          </a:bodyPr>
          <a:lstStyle/>
          <a:p>
            <a:pPr algn="ctr">
              <a:defRPr/>
            </a:pPr>
            <a:r>
              <a:rPr lang="en-US" sz="1800" b="1" dirty="0">
                <a:latin typeface="+mn-lt"/>
              </a:rPr>
              <a:t>=</a:t>
            </a:r>
          </a:p>
        </p:txBody>
      </p:sp>
      <p:sp>
        <p:nvSpPr>
          <p:cNvPr id="20" name="TextBox 19"/>
          <p:cNvSpPr txBox="1"/>
          <p:nvPr/>
        </p:nvSpPr>
        <p:spPr>
          <a:xfrm>
            <a:off x="7299325" y="2220913"/>
            <a:ext cx="320675" cy="369887"/>
          </a:xfrm>
          <a:prstGeom prst="rect">
            <a:avLst/>
          </a:prstGeom>
          <a:noFill/>
        </p:spPr>
        <p:txBody>
          <a:bodyPr wrap="none">
            <a:spAutoFit/>
          </a:bodyPr>
          <a:lstStyle/>
          <a:p>
            <a:pPr algn="ctr">
              <a:defRPr/>
            </a:pPr>
            <a:r>
              <a:rPr lang="en-US" sz="1800" b="1" dirty="0">
                <a:latin typeface="+mn-lt"/>
              </a:rPr>
              <a:t>+</a:t>
            </a:r>
          </a:p>
        </p:txBody>
      </p:sp>
      <p:grpSp>
        <p:nvGrpSpPr>
          <p:cNvPr id="2" name="Group 23"/>
          <p:cNvGrpSpPr>
            <a:grpSpLocks/>
          </p:cNvGrpSpPr>
          <p:nvPr/>
        </p:nvGrpSpPr>
        <p:grpSpPr bwMode="auto">
          <a:xfrm>
            <a:off x="457200" y="4205288"/>
            <a:ext cx="8534400" cy="2195512"/>
            <a:chOff x="457200" y="4038600"/>
            <a:chExt cx="8534400" cy="2195156"/>
          </a:xfrm>
        </p:grpSpPr>
        <p:sp>
          <p:nvSpPr>
            <p:cNvPr id="48" name="Content Placeholder 6"/>
            <p:cNvSpPr txBox="1">
              <a:spLocks/>
            </p:cNvSpPr>
            <p:nvPr/>
          </p:nvSpPr>
          <p:spPr bwMode="auto">
            <a:xfrm>
              <a:off x="457200" y="4038600"/>
              <a:ext cx="3048000" cy="380938"/>
            </a:xfrm>
            <a:prstGeom prst="rect">
              <a:avLst/>
            </a:prstGeom>
            <a:solidFill>
              <a:schemeClr val="bg1"/>
            </a:solidFill>
            <a:ln w="9525">
              <a:noFill/>
              <a:miter lim="800000"/>
              <a:headEnd/>
              <a:tailEnd/>
            </a:ln>
            <a:effectLst/>
          </p:spPr>
          <p:txBody>
            <a:bodyPr/>
            <a:lstStyle/>
            <a:p>
              <a:pPr>
                <a:spcBef>
                  <a:spcPct val="20000"/>
                </a:spcBef>
                <a:buClr>
                  <a:schemeClr val="accent2"/>
                </a:buClr>
                <a:buFont typeface="Wingdings" pitchFamily="2" charset="2"/>
                <a:buNone/>
                <a:defRPr/>
              </a:pPr>
              <a:r>
                <a:rPr lang="en-US" sz="1800" b="1" kern="0" dirty="0">
                  <a:latin typeface="+mn-lt"/>
                  <a:ea typeface="+mn-ea"/>
                </a:rPr>
                <a:t>Basic Elimination Entry</a:t>
              </a:r>
            </a:p>
          </p:txBody>
        </p:sp>
        <p:sp>
          <p:nvSpPr>
            <p:cNvPr id="21" name="Text Box 4"/>
            <p:cNvSpPr txBox="1">
              <a:spLocks noChangeArrowheads="1"/>
            </p:cNvSpPr>
            <p:nvPr/>
          </p:nvSpPr>
          <p:spPr bwMode="auto">
            <a:xfrm>
              <a:off x="609600" y="4417950"/>
              <a:ext cx="4724400" cy="1815806"/>
            </a:xfrm>
            <a:prstGeom prst="rect">
              <a:avLst/>
            </a:prstGeom>
            <a:solidFill>
              <a:srgbClr val="8DB4E3"/>
            </a:solidFill>
            <a:ln w="12700">
              <a:solidFill>
                <a:schemeClr val="tx1"/>
              </a:solidFill>
              <a:miter lim="800000"/>
              <a:headEnd type="none" w="sm" len="sm"/>
              <a:tailEnd type="none" w="sm" len="sm"/>
            </a:ln>
            <a:effectLst/>
          </p:spPr>
          <p:txBody>
            <a:bodyPr>
              <a:spAutoFit/>
            </a:bodyPr>
            <a:lstStyle/>
            <a:p>
              <a:pPr marL="3175">
                <a:spcBef>
                  <a:spcPts val="0"/>
                </a:spcBef>
                <a:tabLst>
                  <a:tab pos="3657600" algn="r"/>
                  <a:tab pos="4511675" algn="r"/>
                </a:tabLst>
                <a:defRPr/>
              </a:pPr>
              <a:r>
                <a:rPr lang="en-US" sz="1600" dirty="0">
                  <a:solidFill>
                    <a:srgbClr val="000000"/>
                  </a:solidFill>
                  <a:latin typeface="+mn-lt"/>
                </a:rPr>
                <a:t>Common Stock	</a:t>
              </a:r>
            </a:p>
            <a:p>
              <a:pPr marL="3175">
                <a:spcBef>
                  <a:spcPts val="0"/>
                </a:spcBef>
                <a:tabLst>
                  <a:tab pos="3657600" algn="r"/>
                  <a:tab pos="4511675" algn="r"/>
                </a:tabLst>
                <a:defRPr/>
              </a:pPr>
              <a:r>
                <a:rPr lang="en-US" sz="1600" dirty="0">
                  <a:solidFill>
                    <a:srgbClr val="000000"/>
                  </a:solidFill>
                  <a:latin typeface="+mn-lt"/>
                </a:rPr>
                <a:t>Retained Earnings	</a:t>
              </a:r>
            </a:p>
            <a:p>
              <a:pPr marL="3175">
                <a:spcBef>
                  <a:spcPts val="0"/>
                </a:spcBef>
                <a:tabLst>
                  <a:tab pos="3657600" algn="r"/>
                  <a:tab pos="4511675" algn="r"/>
                </a:tabLst>
                <a:defRPr/>
              </a:pPr>
              <a:r>
                <a:rPr lang="en-US" sz="1600" dirty="0">
                  <a:solidFill>
                    <a:srgbClr val="000000"/>
                  </a:solidFill>
                  <a:latin typeface="+mn-lt"/>
                </a:rPr>
                <a:t>Income from Snoopy	</a:t>
              </a:r>
            </a:p>
            <a:p>
              <a:pPr marL="3175">
                <a:spcBef>
                  <a:spcPts val="0"/>
                </a:spcBef>
                <a:tabLst>
                  <a:tab pos="3657600" algn="r"/>
                  <a:tab pos="4511675" algn="r"/>
                </a:tabLst>
                <a:defRPr/>
              </a:pPr>
              <a:r>
                <a:rPr lang="en-US" sz="1600" dirty="0">
                  <a:solidFill>
                    <a:srgbClr val="000000"/>
                  </a:solidFill>
                  <a:latin typeface="+mn-lt"/>
                </a:rPr>
                <a:t>NCI in NI of Snoopy	</a:t>
              </a:r>
            </a:p>
            <a:p>
              <a:pPr marL="173038" lvl="1">
                <a:spcBef>
                  <a:spcPts val="0"/>
                </a:spcBef>
                <a:tabLst>
                  <a:tab pos="3657600" algn="r"/>
                  <a:tab pos="4511675" algn="r"/>
                </a:tabLst>
                <a:defRPr/>
              </a:pPr>
              <a:r>
                <a:rPr lang="en-US" sz="1600" dirty="0">
                  <a:solidFill>
                    <a:srgbClr val="000000"/>
                  </a:solidFill>
                  <a:latin typeface="+mn-lt"/>
                </a:rPr>
                <a:t>Dividends Declared		</a:t>
              </a:r>
            </a:p>
            <a:p>
              <a:pPr marL="173038" lvl="1">
                <a:spcBef>
                  <a:spcPts val="0"/>
                </a:spcBef>
                <a:tabLst>
                  <a:tab pos="3657600" algn="r"/>
                  <a:tab pos="4511675" algn="r"/>
                </a:tabLst>
                <a:defRPr/>
              </a:pPr>
              <a:r>
                <a:rPr lang="en-US" sz="1600" dirty="0">
                  <a:solidFill>
                    <a:srgbClr val="000000"/>
                  </a:solidFill>
                  <a:latin typeface="+mn-lt"/>
                </a:rPr>
                <a:t>Investment in Snoopy 	</a:t>
              </a:r>
            </a:p>
            <a:p>
              <a:pPr marL="173038" lvl="1">
                <a:spcBef>
                  <a:spcPts val="0"/>
                </a:spcBef>
                <a:tabLst>
                  <a:tab pos="3657600" algn="r"/>
                  <a:tab pos="4511675" algn="r"/>
                </a:tabLst>
                <a:defRPr/>
              </a:pPr>
              <a:r>
                <a:rPr lang="en-US" sz="1600" dirty="0">
                  <a:solidFill>
                    <a:srgbClr val="000000"/>
                  </a:solidFill>
                  <a:latin typeface="+mn-lt"/>
                </a:rPr>
                <a:t>NCI in NA of Snoopy		</a:t>
              </a:r>
            </a:p>
          </p:txBody>
        </p:sp>
        <p:sp>
          <p:nvSpPr>
            <p:cNvPr id="22" name="TextBox 21"/>
            <p:cNvSpPr txBox="1"/>
            <p:nvPr/>
          </p:nvSpPr>
          <p:spPr>
            <a:xfrm>
              <a:off x="5334000" y="4417950"/>
              <a:ext cx="3657600" cy="1815806"/>
            </a:xfrm>
            <a:prstGeom prst="rect">
              <a:avLst/>
            </a:prstGeom>
            <a:noFill/>
          </p:spPr>
          <p:txBody>
            <a:bodyPr>
              <a:spAutoFit/>
            </a:bodyPr>
            <a:lstStyle/>
            <a:p>
              <a:pPr marL="341313" indent="-341313">
                <a:buFont typeface="Symbol"/>
                <a:buChar char="¬"/>
                <a:defRPr/>
              </a:pPr>
              <a:r>
                <a:rPr lang="en-US" sz="1600" dirty="0">
                  <a:latin typeface="+mn-lt"/>
                  <a:sym typeface="Symbol"/>
                </a:rPr>
                <a:t>Original amount invested (100%)</a:t>
              </a:r>
            </a:p>
            <a:p>
              <a:pPr marL="341313" indent="-341313">
                <a:buFont typeface="Symbol"/>
                <a:buChar char="¬"/>
                <a:defRPr/>
              </a:pPr>
              <a:r>
                <a:rPr lang="en-US" sz="1600" dirty="0">
                  <a:latin typeface="+mn-lt"/>
                  <a:sym typeface="Symbol"/>
                </a:rPr>
                <a:t>Beginning balance in RE</a:t>
              </a:r>
            </a:p>
            <a:p>
              <a:pPr marL="341313" lvl="2" indent="-341313">
                <a:buFont typeface="Symbol"/>
                <a:buChar char="¬"/>
                <a:defRPr/>
              </a:pPr>
              <a:r>
                <a:rPr lang="en-US" sz="1600" dirty="0">
                  <a:latin typeface="+mn-lt"/>
                  <a:sym typeface="Symbol"/>
                </a:rPr>
                <a:t>Peanut's share of reported NI</a:t>
              </a:r>
              <a:endParaRPr lang="en-US" sz="1600" b="1" dirty="0">
                <a:solidFill>
                  <a:schemeClr val="tx1">
                    <a:lumMod val="60000"/>
                    <a:lumOff val="40000"/>
                  </a:schemeClr>
                </a:solidFill>
                <a:latin typeface="+mn-lt"/>
                <a:sym typeface="Symbol"/>
              </a:endParaRPr>
            </a:p>
            <a:p>
              <a:pPr marL="341313" lvl="2" indent="-341313">
                <a:buFont typeface="Symbol"/>
                <a:buChar char="¬"/>
                <a:defRPr/>
              </a:pPr>
              <a:r>
                <a:rPr lang="en-US" sz="1600" dirty="0">
                  <a:latin typeface="+mn-lt"/>
                  <a:sym typeface="Symbol"/>
                </a:rPr>
                <a:t>NCI share of reported NI</a:t>
              </a:r>
              <a:endParaRPr lang="en-US" sz="1600" b="1" dirty="0">
                <a:latin typeface="+mn-lt"/>
                <a:sym typeface="Symbol"/>
              </a:endParaRPr>
            </a:p>
            <a:p>
              <a:pPr marL="341313" lvl="2" indent="-341313">
                <a:buFont typeface="Symbol"/>
                <a:buChar char="¬"/>
                <a:defRPr/>
              </a:pPr>
              <a:r>
                <a:rPr lang="en-US" sz="1600" dirty="0">
                  <a:latin typeface="+mn-lt"/>
                  <a:sym typeface="Symbol"/>
                </a:rPr>
                <a:t>100% of dividends</a:t>
              </a:r>
            </a:p>
            <a:p>
              <a:pPr marL="341313" lvl="2" indent="-341313">
                <a:buFont typeface="Symbol"/>
                <a:buChar char="¬"/>
                <a:defRPr/>
              </a:pPr>
              <a:r>
                <a:rPr lang="en-US" sz="1600" dirty="0">
                  <a:latin typeface="+mn-lt"/>
                  <a:sym typeface="Symbol"/>
                </a:rPr>
                <a:t>Net amount of BV left in inv. acct.</a:t>
              </a:r>
              <a:endParaRPr lang="en-US" sz="1600" b="1" dirty="0">
                <a:latin typeface="+mn-lt"/>
                <a:sym typeface="Symbol"/>
              </a:endParaRPr>
            </a:p>
            <a:p>
              <a:pPr marL="341313" lvl="2" indent="-341313">
                <a:buFont typeface="Symbol"/>
                <a:buChar char="¬"/>
                <a:defRPr/>
              </a:pPr>
              <a:r>
                <a:rPr lang="en-US" sz="1600" dirty="0">
                  <a:latin typeface="+mn-lt"/>
                  <a:sym typeface="Symbol"/>
                </a:rPr>
                <a:t>NCI’s share of net book value</a:t>
              </a:r>
              <a:endParaRPr lang="en-US" sz="1600" b="1" dirty="0">
                <a:latin typeface="+mn-lt"/>
              </a:endParaRPr>
            </a:p>
          </p:txBody>
        </p:sp>
      </p:grpSp>
      <p:sp>
        <p:nvSpPr>
          <p:cNvPr id="23" name="TextBox 22"/>
          <p:cNvSpPr txBox="1"/>
          <p:nvPr/>
        </p:nvSpPr>
        <p:spPr bwMode="auto">
          <a:xfrm>
            <a:off x="412750" y="1676400"/>
            <a:ext cx="2787650" cy="369888"/>
          </a:xfrm>
          <a:prstGeom prst="rect">
            <a:avLst/>
          </a:prstGeom>
          <a:noFill/>
          <a:ln w="9525">
            <a:noFill/>
            <a:miter lim="800000"/>
            <a:headEnd/>
            <a:tailEnd/>
          </a:ln>
          <a:effectLst/>
        </p:spPr>
        <p:txBody>
          <a:bodyPr wrap="none">
            <a:spAutoFit/>
          </a:bodyPr>
          <a:lstStyle/>
          <a:p>
            <a:pPr>
              <a:defRPr/>
            </a:pPr>
            <a:r>
              <a:rPr lang="en-US" sz="1800" b="1" dirty="0">
                <a:latin typeface="+mn-lt"/>
              </a:rPr>
              <a:t>Book Value Calculations:</a:t>
            </a:r>
          </a:p>
        </p:txBody>
      </p:sp>
      <p:sp>
        <p:nvSpPr>
          <p:cNvPr id="24" name="Rectangle 3"/>
          <p:cNvSpPr txBox="1">
            <a:spLocks noChangeArrowheads="1"/>
          </p:cNvSpPr>
          <p:nvPr/>
        </p:nvSpPr>
        <p:spPr bwMode="auto">
          <a:xfrm>
            <a:off x="457200" y="990600"/>
            <a:ext cx="8534400" cy="609600"/>
          </a:xfrm>
          <a:prstGeom prst="rect">
            <a:avLst/>
          </a:prstGeom>
          <a:solidFill>
            <a:schemeClr val="bg1">
              <a:lumMod val="85000"/>
            </a:schemeClr>
          </a:solidFill>
          <a:ln w="9525">
            <a:noFill/>
            <a:miter lim="800000"/>
            <a:headEnd/>
            <a:tailEnd/>
          </a:ln>
          <a:effectLst/>
        </p:spPr>
        <p:txBody>
          <a:bodyPr/>
          <a:lstStyle/>
          <a:p>
            <a:pPr>
              <a:defRPr/>
            </a:pPr>
            <a:r>
              <a:rPr lang="en-US" sz="1800" dirty="0">
                <a:latin typeface="+mn-lt"/>
              </a:rPr>
              <a:t>In order to prepare the consolidation worksheet at the end of the year, we first analyze the book value component to construct the basic elimination entry:</a:t>
            </a:r>
            <a:endParaRPr lang="en-US" sz="1800" i="1" dirty="0">
              <a:latin typeface="+mn-lt"/>
            </a:endParaRPr>
          </a:p>
        </p:txBody>
      </p:sp>
      <p:sp>
        <p:nvSpPr>
          <p:cNvPr id="27"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Example 4: Parent Buys Additional Shares</a:t>
            </a:r>
            <a:endParaRPr lang="en-US" dirty="0" smtClean="0">
              <a:solidFill>
                <a:schemeClr val="tx2">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5"/>
          <p:cNvSpPr>
            <a:spLocks noGrp="1" noChangeArrowheads="1"/>
          </p:cNvSpPr>
          <p:nvPr>
            <p:ph type="sldNum" sz="quarter" idx="10"/>
          </p:nvPr>
        </p:nvSpPr>
        <p:spPr>
          <a:noFill/>
        </p:spPr>
        <p:txBody>
          <a:bodyPr/>
          <a:lstStyle/>
          <a:p>
            <a:r>
              <a:rPr lang="en-US" altLang="zh-CN" smtClean="0">
                <a:ea typeface="宋体" pitchFamily="2" charset="-122"/>
              </a:rPr>
              <a:t>9-</a:t>
            </a:r>
            <a:fld id="{2C396A86-D0AE-4C37-9FE8-8CEDAFFBEF15}" type="slidenum">
              <a:rPr lang="en-US" altLang="zh-CN" smtClean="0">
                <a:ea typeface="宋体" pitchFamily="2" charset="-122"/>
              </a:rPr>
              <a:pPr/>
              <a:t>3</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1</a:t>
            </a:r>
            <a:endParaRPr lang="en-US" dirty="0">
              <a:solidFill>
                <a:schemeClr val="tx2">
                  <a:lumMod val="50000"/>
                </a:schemeClr>
              </a:solidFill>
            </a:endParaRPr>
          </a:p>
        </p:txBody>
      </p:sp>
      <p:sp>
        <p:nvSpPr>
          <p:cNvPr id="5" name="Title 5"/>
          <p:cNvSpPr txBox="1">
            <a:spLocks/>
          </p:cNvSpPr>
          <p:nvPr/>
        </p:nvSpPr>
        <p:spPr bwMode="auto">
          <a:xfrm>
            <a:off x="1676400" y="2057400"/>
            <a:ext cx="58674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4000" dirty="0"/>
              <a:t>Understand and explain how the consolidation process differs when the subsidiary has preferred stock outstanding.</a:t>
            </a:r>
            <a:endParaRPr lang="en-US" sz="40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5"/>
          <p:cNvSpPr>
            <a:spLocks noGrp="1" noChangeArrowheads="1"/>
          </p:cNvSpPr>
          <p:nvPr>
            <p:ph type="sldNum" sz="quarter" idx="10"/>
          </p:nvPr>
        </p:nvSpPr>
        <p:spPr>
          <a:noFill/>
        </p:spPr>
        <p:txBody>
          <a:bodyPr/>
          <a:lstStyle/>
          <a:p>
            <a:r>
              <a:rPr lang="en-US" altLang="zh-CN" smtClean="0">
                <a:ea typeface="宋体" pitchFamily="2" charset="-122"/>
              </a:rPr>
              <a:t>9-</a:t>
            </a:r>
            <a:fld id="{F1BCEB09-9BF0-4BA7-B73D-FDE1276C0191}" type="slidenum">
              <a:rPr lang="en-US" altLang="zh-CN" smtClean="0">
                <a:ea typeface="宋体" pitchFamily="2" charset="-122"/>
              </a:rPr>
              <a:pPr/>
              <a:t>30</a:t>
            </a:fld>
            <a:endParaRPr lang="en-US" altLang="zh-CN" smtClean="0">
              <a:ea typeface="宋体" pitchFamily="2" charset="-122"/>
            </a:endParaRPr>
          </a:p>
        </p:txBody>
      </p:sp>
      <p:sp>
        <p:nvSpPr>
          <p:cNvPr id="78850" name="Rectangle 3"/>
          <p:cNvSpPr>
            <a:spLocks noGrp="1" noChangeArrowheads="1"/>
          </p:cNvSpPr>
          <p:nvPr>
            <p:ph idx="1"/>
          </p:nvPr>
        </p:nvSpPr>
        <p:spPr>
          <a:xfrm>
            <a:off x="457200" y="1066800"/>
            <a:ext cx="8534400" cy="762000"/>
          </a:xfrm>
        </p:spPr>
        <p:txBody>
          <a:bodyPr/>
          <a:lstStyle/>
          <a:p>
            <a:pPr eaLnBrk="1" hangingPunct="1">
              <a:buFontTx/>
              <a:buNone/>
            </a:pPr>
            <a:r>
              <a:rPr lang="en-US" smtClean="0"/>
              <a:t> </a:t>
            </a:r>
          </a:p>
        </p:txBody>
      </p:sp>
      <p:sp>
        <p:nvSpPr>
          <p:cNvPr id="7" name="Rectangle 3"/>
          <p:cNvSpPr txBox="1">
            <a:spLocks noChangeArrowheads="1"/>
          </p:cNvSpPr>
          <p:nvPr/>
        </p:nvSpPr>
        <p:spPr bwMode="auto">
          <a:xfrm>
            <a:off x="457200" y="1066800"/>
            <a:ext cx="8534400" cy="1219200"/>
          </a:xfrm>
          <a:prstGeom prst="rect">
            <a:avLst/>
          </a:prstGeom>
          <a:solidFill>
            <a:schemeClr val="bg1"/>
          </a:solidFill>
          <a:ln w="9525">
            <a:noFill/>
            <a:miter lim="800000"/>
            <a:headEnd/>
            <a:tailEnd/>
          </a:ln>
          <a:effectLst/>
        </p:spPr>
        <p:txBody>
          <a:bodyPr/>
          <a:lstStyle/>
          <a:p>
            <a:pPr marL="461963" indent="-461963">
              <a:spcBef>
                <a:spcPts val="1200"/>
              </a:spcBef>
              <a:buClr>
                <a:schemeClr val="accent2"/>
              </a:buClr>
              <a:defRPr/>
            </a:pPr>
            <a:r>
              <a:rPr lang="en-US" sz="3200" b="1" kern="0" dirty="0">
                <a:latin typeface="+mn-lt"/>
                <a:ea typeface="+mn-ea"/>
              </a:rPr>
              <a:t> </a:t>
            </a:r>
          </a:p>
        </p:txBody>
      </p:sp>
      <p:sp>
        <p:nvSpPr>
          <p:cNvPr id="8" name="Rectangle 3"/>
          <p:cNvSpPr txBox="1">
            <a:spLocks noChangeArrowheads="1"/>
          </p:cNvSpPr>
          <p:nvPr/>
        </p:nvSpPr>
        <p:spPr bwMode="auto">
          <a:xfrm>
            <a:off x="457200" y="1069975"/>
            <a:ext cx="8534400" cy="1901825"/>
          </a:xfrm>
          <a:prstGeom prst="rect">
            <a:avLst/>
          </a:prstGeom>
          <a:solidFill>
            <a:schemeClr val="bg1">
              <a:lumMod val="85000"/>
            </a:schemeClr>
          </a:solidFill>
          <a:ln w="9525">
            <a:noFill/>
            <a:miter lim="800000"/>
            <a:headEnd/>
            <a:tailEnd/>
          </a:ln>
          <a:effectLst/>
        </p:spPr>
        <p:txBody>
          <a:bodyPr/>
          <a:lstStyle/>
          <a:p>
            <a:pPr>
              <a:defRPr/>
            </a:pPr>
            <a:r>
              <a:rPr lang="en-GB" sz="2000" dirty="0">
                <a:latin typeface="+mn-lt"/>
              </a:rPr>
              <a:t>When Peanut gains control of Snoopy on January 1, 20X2, assume that the fair value of the 25 percent equity interest it already holds in Snoopy is $120,000, and the fair value of Snoopy’ 25 percent remaining </a:t>
            </a:r>
            <a:r>
              <a:rPr lang="en-GB" sz="2000" dirty="0" err="1">
                <a:latin typeface="+mn-lt"/>
              </a:rPr>
              <a:t>noncontrolling</a:t>
            </a:r>
            <a:r>
              <a:rPr lang="en-GB" sz="2000" dirty="0">
                <a:latin typeface="+mn-lt"/>
              </a:rPr>
              <a:t> interest after the additional purchase  is also $120,000. The book value of Snoopy as a whole on that date is $450,000. Under </a:t>
            </a:r>
            <a:r>
              <a:rPr lang="en-GB" sz="2000" b="1" dirty="0">
                <a:latin typeface="+mn-lt"/>
              </a:rPr>
              <a:t>FASB 141R</a:t>
            </a:r>
            <a:r>
              <a:rPr lang="en-GB" sz="2000" dirty="0">
                <a:latin typeface="+mn-lt"/>
              </a:rPr>
              <a:t>, the differential at the date of combination is computed as follows:</a:t>
            </a:r>
          </a:p>
        </p:txBody>
      </p:sp>
      <p:grpSp>
        <p:nvGrpSpPr>
          <p:cNvPr id="18" name="Group 17"/>
          <p:cNvGrpSpPr>
            <a:grpSpLocks/>
          </p:cNvGrpSpPr>
          <p:nvPr/>
        </p:nvGrpSpPr>
        <p:grpSpPr bwMode="auto">
          <a:xfrm>
            <a:off x="533400" y="3233738"/>
            <a:ext cx="8229600" cy="2786062"/>
            <a:chOff x="533400" y="3234422"/>
            <a:chExt cx="8229600" cy="2785378"/>
          </a:xfrm>
        </p:grpSpPr>
        <p:grpSp>
          <p:nvGrpSpPr>
            <p:cNvPr id="78856" name="Group 8"/>
            <p:cNvGrpSpPr>
              <a:grpSpLocks/>
            </p:cNvGrpSpPr>
            <p:nvPr/>
          </p:nvGrpSpPr>
          <p:grpSpPr bwMode="auto">
            <a:xfrm>
              <a:off x="533400" y="3234422"/>
              <a:ext cx="8229600" cy="2785378"/>
              <a:chOff x="533400" y="3503746"/>
              <a:chExt cx="8229600" cy="3393845"/>
            </a:xfrm>
          </p:grpSpPr>
          <p:sp>
            <p:nvSpPr>
              <p:cNvPr id="10" name="TextBox 9"/>
              <p:cNvSpPr txBox="1"/>
              <p:nvPr/>
            </p:nvSpPr>
            <p:spPr>
              <a:xfrm>
                <a:off x="533400" y="3503746"/>
                <a:ext cx="8229600" cy="3393845"/>
              </a:xfrm>
              <a:prstGeom prst="rect">
                <a:avLst/>
              </a:prstGeom>
              <a:noFill/>
            </p:spPr>
            <p:txBody>
              <a:bodyPr>
                <a:spAutoFit/>
              </a:bodyPr>
              <a:lstStyle/>
              <a:p>
                <a:pPr marL="690563" indent="-233363">
                  <a:tabLst>
                    <a:tab pos="7315200" algn="r"/>
                  </a:tabLst>
                  <a:defRPr/>
                </a:pPr>
                <a:r>
                  <a:rPr lang="en-US" sz="2000" dirty="0">
                    <a:latin typeface="+mn-lt"/>
                  </a:rPr>
                  <a:t>	Fair value of consideration exchanged	$240,000</a:t>
                </a:r>
                <a:r>
                  <a:rPr lang="en-US" sz="2000" dirty="0">
                    <a:solidFill>
                      <a:schemeClr val="bg1"/>
                    </a:solidFill>
                    <a:latin typeface="+mn-lt"/>
                  </a:rPr>
                  <a:t>)</a:t>
                </a:r>
              </a:p>
              <a:p>
                <a:pPr marL="690563" indent="-233363">
                  <a:tabLst>
                    <a:tab pos="7315200" algn="r"/>
                  </a:tabLst>
                  <a:defRPr/>
                </a:pPr>
                <a:r>
                  <a:rPr lang="en-US" sz="2000" dirty="0">
                    <a:latin typeface="+mn-lt"/>
                  </a:rPr>
                  <a:t>	Fair value of equity interest already held	120,000</a:t>
                </a:r>
                <a:r>
                  <a:rPr lang="en-US" sz="2000" dirty="0">
                    <a:solidFill>
                      <a:schemeClr val="bg1"/>
                    </a:solidFill>
                    <a:latin typeface="+mn-lt"/>
                  </a:rPr>
                  <a:t>)</a:t>
                </a:r>
              </a:p>
              <a:p>
                <a:pPr marL="690563" indent="-233363">
                  <a:tabLst>
                    <a:tab pos="7315200" algn="r"/>
                  </a:tabLst>
                  <a:defRPr/>
                </a:pPr>
                <a:r>
                  <a:rPr lang="en-US" sz="2000" dirty="0">
                    <a:latin typeface="+mn-lt"/>
                  </a:rPr>
                  <a:t>	Fair value of noncontrolling interest	120,000</a:t>
                </a:r>
                <a:r>
                  <a:rPr lang="en-US" sz="2000" dirty="0">
                    <a:solidFill>
                      <a:schemeClr val="bg1"/>
                    </a:solidFill>
                    <a:latin typeface="+mn-lt"/>
                  </a:rPr>
                  <a:t>)</a:t>
                </a:r>
              </a:p>
              <a:p>
                <a:pPr marL="690563" indent="-233363">
                  <a:spcBef>
                    <a:spcPts val="600"/>
                  </a:spcBef>
                  <a:tabLst>
                    <a:tab pos="7315200" algn="r"/>
                  </a:tabLst>
                  <a:defRPr/>
                </a:pPr>
                <a:r>
                  <a:rPr lang="en-US" sz="2000" dirty="0">
                    <a:latin typeface="+mn-lt"/>
                  </a:rPr>
                  <a:t>		$480,000</a:t>
                </a:r>
                <a:r>
                  <a:rPr lang="en-US" sz="2000" dirty="0">
                    <a:solidFill>
                      <a:schemeClr val="bg1"/>
                    </a:solidFill>
                    <a:latin typeface="+mn-lt"/>
                  </a:rPr>
                  <a:t>)</a:t>
                </a:r>
              </a:p>
              <a:p>
                <a:pPr marL="690563" indent="-233363">
                  <a:spcBef>
                    <a:spcPts val="600"/>
                  </a:spcBef>
                  <a:tabLst>
                    <a:tab pos="7315200" algn="r"/>
                  </a:tabLst>
                  <a:defRPr/>
                </a:pPr>
                <a:r>
                  <a:rPr lang="en-US" sz="2000" dirty="0">
                    <a:solidFill>
                      <a:schemeClr val="bg1"/>
                    </a:solidFill>
                    <a:latin typeface="+mn-lt"/>
                  </a:rPr>
                  <a:t>	</a:t>
                </a:r>
                <a:r>
                  <a:rPr lang="en-US" sz="2000" dirty="0">
                    <a:latin typeface="+mn-lt"/>
                  </a:rPr>
                  <a:t>Book value of Snoopy	(450,000)</a:t>
                </a:r>
              </a:p>
              <a:p>
                <a:pPr marL="690563" indent="-233363">
                  <a:spcBef>
                    <a:spcPts val="600"/>
                  </a:spcBef>
                  <a:tabLst>
                    <a:tab pos="7315200" algn="r"/>
                  </a:tabLst>
                  <a:defRPr/>
                </a:pPr>
                <a:r>
                  <a:rPr lang="en-US" sz="2000" dirty="0">
                    <a:solidFill>
                      <a:schemeClr val="bg1"/>
                    </a:solidFill>
                    <a:latin typeface="+mn-lt"/>
                  </a:rPr>
                  <a:t>	</a:t>
                </a:r>
                <a:r>
                  <a:rPr lang="en-US" sz="2000" dirty="0">
                    <a:latin typeface="+mn-lt"/>
                  </a:rPr>
                  <a:t>Differential	$  30,000</a:t>
                </a:r>
                <a:r>
                  <a:rPr lang="en-US" sz="2000" dirty="0">
                    <a:solidFill>
                      <a:schemeClr val="bg1"/>
                    </a:solidFill>
                    <a:latin typeface="+mn-lt"/>
                  </a:rPr>
                  <a:t>)</a:t>
                </a:r>
              </a:p>
              <a:p>
                <a:pPr marL="690563" indent="-233363">
                  <a:tabLst>
                    <a:tab pos="7315200" algn="r"/>
                  </a:tabLst>
                  <a:defRPr/>
                </a:pPr>
                <a:endParaRPr lang="en-US" sz="2000" dirty="0">
                  <a:solidFill>
                    <a:schemeClr val="bg1"/>
                  </a:solidFill>
                  <a:latin typeface="+mn-lt"/>
                </a:endParaRPr>
              </a:p>
              <a:p>
                <a:pPr marL="690563" indent="-233363">
                  <a:tabLst>
                    <a:tab pos="7315200" algn="r"/>
                  </a:tabLst>
                  <a:defRPr/>
                </a:pPr>
                <a:endParaRPr lang="en-US" sz="2000" dirty="0">
                  <a:solidFill>
                    <a:schemeClr val="bg1"/>
                  </a:solidFill>
                  <a:latin typeface="+mn-lt"/>
                </a:endParaRPr>
              </a:p>
            </p:txBody>
          </p:sp>
          <p:cxnSp>
            <p:nvCxnSpPr>
              <p:cNvPr id="78860" name="Straight Connector 10"/>
              <p:cNvCxnSpPr>
                <a:cxnSpLocks noChangeShapeType="1"/>
              </p:cNvCxnSpPr>
              <p:nvPr/>
            </p:nvCxnSpPr>
            <p:spPr bwMode="auto">
              <a:xfrm>
                <a:off x="6705600" y="4762135"/>
                <a:ext cx="1143000" cy="0"/>
              </a:xfrm>
              <a:prstGeom prst="line">
                <a:avLst/>
              </a:prstGeom>
              <a:noFill/>
              <a:ln w="19050" algn="ctr">
                <a:solidFill>
                  <a:srgbClr val="000408"/>
                </a:solidFill>
                <a:round/>
                <a:headEnd/>
                <a:tailEnd/>
              </a:ln>
            </p:spPr>
          </p:cxnSp>
        </p:grpSp>
        <p:cxnSp>
          <p:nvCxnSpPr>
            <p:cNvPr id="78857" name="Straight Connector 12"/>
            <p:cNvCxnSpPr>
              <a:cxnSpLocks noChangeShapeType="1"/>
            </p:cNvCxnSpPr>
            <p:nvPr/>
          </p:nvCxnSpPr>
          <p:spPr bwMode="auto">
            <a:xfrm>
              <a:off x="6705600" y="5029200"/>
              <a:ext cx="1143000" cy="0"/>
            </a:xfrm>
            <a:prstGeom prst="line">
              <a:avLst/>
            </a:prstGeom>
            <a:noFill/>
            <a:ln w="19050" algn="ctr">
              <a:solidFill>
                <a:srgbClr val="000408"/>
              </a:solidFill>
              <a:round/>
              <a:headEnd/>
              <a:tailEnd/>
            </a:ln>
          </p:spPr>
        </p:cxnSp>
        <p:cxnSp>
          <p:nvCxnSpPr>
            <p:cNvPr id="78858" name="Straight Connector 13"/>
            <p:cNvCxnSpPr>
              <a:cxnSpLocks noChangeShapeType="1"/>
            </p:cNvCxnSpPr>
            <p:nvPr/>
          </p:nvCxnSpPr>
          <p:spPr bwMode="auto">
            <a:xfrm>
              <a:off x="6705600" y="5410200"/>
              <a:ext cx="1143000" cy="0"/>
            </a:xfrm>
            <a:prstGeom prst="line">
              <a:avLst/>
            </a:prstGeom>
            <a:noFill/>
            <a:ln w="19050" cmpd="dbl" algn="ctr">
              <a:solidFill>
                <a:srgbClr val="000408"/>
              </a:solidFill>
              <a:round/>
              <a:headEnd/>
              <a:tailEnd/>
            </a:ln>
          </p:spPr>
        </p:cxnSp>
      </p:grpSp>
      <p:sp>
        <p:nvSpPr>
          <p:cNvPr id="15" name="Rectangle 3"/>
          <p:cNvSpPr txBox="1">
            <a:spLocks noChangeArrowheads="1"/>
          </p:cNvSpPr>
          <p:nvPr/>
        </p:nvSpPr>
        <p:spPr bwMode="auto">
          <a:xfrm>
            <a:off x="457200" y="5562600"/>
            <a:ext cx="8534400" cy="685800"/>
          </a:xfrm>
          <a:prstGeom prst="rect">
            <a:avLst/>
          </a:prstGeom>
          <a:solidFill>
            <a:schemeClr val="bg1">
              <a:lumMod val="85000"/>
            </a:schemeClr>
          </a:solidFill>
          <a:ln w="9525">
            <a:noFill/>
            <a:miter lim="800000"/>
            <a:headEnd/>
            <a:tailEnd/>
          </a:ln>
          <a:effectLst/>
        </p:spPr>
        <p:txBody>
          <a:bodyPr/>
          <a:lstStyle/>
          <a:p>
            <a:pPr>
              <a:defRPr/>
            </a:pPr>
            <a:r>
              <a:rPr lang="en-GB" sz="2000" dirty="0">
                <a:latin typeface="+mn-lt"/>
              </a:rPr>
              <a:t>Because all of the differential relates to land, it is not amortized or written off either on Peanut's books or for consolidation.</a:t>
            </a:r>
          </a:p>
        </p:txBody>
      </p:sp>
      <p:sp>
        <p:nvSpPr>
          <p:cNvPr id="17"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Example 4: Parent Buys Additional Shares</a:t>
            </a:r>
            <a:endParaRPr lang="en-US" dirty="0" smtClean="0">
              <a:solidFill>
                <a:schemeClr val="tx2">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up)">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7" name="Rectangle 5"/>
          <p:cNvSpPr>
            <a:spLocks noGrp="1" noChangeArrowheads="1"/>
          </p:cNvSpPr>
          <p:nvPr>
            <p:ph type="sldNum" sz="quarter" idx="10"/>
          </p:nvPr>
        </p:nvSpPr>
        <p:spPr>
          <a:noFill/>
        </p:spPr>
        <p:txBody>
          <a:bodyPr/>
          <a:lstStyle/>
          <a:p>
            <a:r>
              <a:rPr lang="en-US" altLang="zh-CN" smtClean="0">
                <a:ea typeface="宋体" pitchFamily="2" charset="-122"/>
              </a:rPr>
              <a:t>9-</a:t>
            </a:r>
            <a:fld id="{78E47A94-D19A-4D37-8BF4-E2B84D370E37}" type="slidenum">
              <a:rPr lang="en-US" altLang="zh-CN" smtClean="0">
                <a:ea typeface="宋体" pitchFamily="2" charset="-122"/>
              </a:rPr>
              <a:pPr/>
              <a:t>31</a:t>
            </a:fld>
            <a:endParaRPr lang="en-US" altLang="zh-CN" smtClean="0">
              <a:ea typeface="宋体" pitchFamily="2" charset="-122"/>
            </a:endParaRPr>
          </a:p>
        </p:txBody>
      </p:sp>
      <p:sp>
        <p:nvSpPr>
          <p:cNvPr id="24" name="Content Placeholder 23"/>
          <p:cNvSpPr>
            <a:spLocks noGrp="1"/>
          </p:cNvSpPr>
          <p:nvPr>
            <p:ph idx="1"/>
          </p:nvPr>
        </p:nvSpPr>
        <p:spPr>
          <a:xfrm>
            <a:off x="457200" y="1066800"/>
            <a:ext cx="8458200" cy="914400"/>
          </a:xfrm>
          <a:solidFill>
            <a:schemeClr val="bg1">
              <a:lumMod val="85000"/>
            </a:schemeClr>
          </a:solidFill>
        </p:spPr>
        <p:txBody>
          <a:bodyPr/>
          <a:lstStyle/>
          <a:p>
            <a:pPr marL="0" indent="0" eaLnBrk="1" hangingPunct="1">
              <a:buFont typeface="Wingdings" pitchFamily="2" charset="2"/>
              <a:buNone/>
              <a:defRPr/>
            </a:pPr>
            <a:r>
              <a:rPr lang="en-US" sz="2400" b="0" dirty="0" smtClean="0"/>
              <a:t>We then analyze the differential and its changes during the period:</a:t>
            </a:r>
            <a:endParaRPr lang="en-US" sz="2400" b="0" dirty="0"/>
          </a:p>
        </p:txBody>
      </p:sp>
      <p:grpSp>
        <p:nvGrpSpPr>
          <p:cNvPr id="42" name="Group 41"/>
          <p:cNvGrpSpPr>
            <a:grpSpLocks/>
          </p:cNvGrpSpPr>
          <p:nvPr/>
        </p:nvGrpSpPr>
        <p:grpSpPr bwMode="auto">
          <a:xfrm>
            <a:off x="762000" y="2209800"/>
            <a:ext cx="7391400" cy="2133600"/>
            <a:chOff x="762000" y="1828800"/>
            <a:chExt cx="7391400" cy="2133600"/>
          </a:xfrm>
        </p:grpSpPr>
        <p:sp>
          <p:nvSpPr>
            <p:cNvPr id="30" name="Rectangle 29"/>
            <p:cNvSpPr/>
            <p:nvPr/>
          </p:nvSpPr>
          <p:spPr bwMode="auto">
            <a:xfrm>
              <a:off x="762000" y="2286000"/>
              <a:ext cx="7391400" cy="1676400"/>
            </a:xfrm>
            <a:prstGeom prst="rect">
              <a:avLst/>
            </a:prstGeom>
            <a:noFill/>
            <a:ln w="28575" cap="flat" cmpd="sng" algn="ctr">
              <a:solidFill>
                <a:srgbClr val="000408"/>
              </a:solidFill>
              <a:prstDash val="solid"/>
              <a:round/>
              <a:headEnd type="none" w="med" len="med"/>
              <a:tailEnd type="none" w="med" len="med"/>
            </a:ln>
            <a:effectLst/>
          </p:spPr>
          <p:txBody>
            <a:bodyPr/>
            <a:lstStyle/>
            <a:p>
              <a:pPr>
                <a:defRPr/>
              </a:pPr>
              <a:endParaRPr lang="en-US" dirty="0">
                <a:latin typeface="+mn-lt"/>
              </a:endParaRPr>
            </a:p>
          </p:txBody>
        </p:sp>
        <p:sp>
          <p:nvSpPr>
            <p:cNvPr id="17" name="Content Placeholder 23"/>
            <p:cNvSpPr txBox="1">
              <a:spLocks/>
            </p:cNvSpPr>
            <p:nvPr/>
          </p:nvSpPr>
          <p:spPr bwMode="auto">
            <a:xfrm>
              <a:off x="762000" y="1828800"/>
              <a:ext cx="4953000" cy="457200"/>
            </a:xfrm>
            <a:prstGeom prst="rect">
              <a:avLst/>
            </a:prstGeom>
            <a:noFill/>
            <a:ln w="9525">
              <a:noFill/>
              <a:miter lim="800000"/>
              <a:headEnd/>
              <a:tailEnd/>
            </a:ln>
            <a:effectLst/>
          </p:spPr>
          <p:txBody>
            <a:bodyPr/>
            <a:lstStyle/>
            <a:p>
              <a:pPr>
                <a:spcBef>
                  <a:spcPts val="1200"/>
                </a:spcBef>
                <a:buClr>
                  <a:schemeClr val="accent2"/>
                </a:buClr>
                <a:buFont typeface="Wingdings" pitchFamily="2" charset="2"/>
                <a:buNone/>
                <a:defRPr/>
              </a:pPr>
              <a:r>
                <a:rPr lang="en-US" sz="2000" b="1" kern="0" dirty="0">
                  <a:latin typeface="+mn-lt"/>
                  <a:ea typeface="+mn-ea"/>
                </a:rPr>
                <a:t>Excess Value (Differential) Calculations:</a:t>
              </a:r>
            </a:p>
          </p:txBody>
        </p:sp>
        <p:sp>
          <p:nvSpPr>
            <p:cNvPr id="18" name="Content Placeholder 10"/>
            <p:cNvSpPr txBox="1">
              <a:spLocks/>
            </p:cNvSpPr>
            <p:nvPr/>
          </p:nvSpPr>
          <p:spPr bwMode="auto">
            <a:xfrm>
              <a:off x="762000" y="2286000"/>
              <a:ext cx="7391400" cy="457200"/>
            </a:xfrm>
            <a:prstGeom prst="rect">
              <a:avLst/>
            </a:prstGeom>
            <a:noFill/>
            <a:ln w="9525">
              <a:noFill/>
              <a:miter lim="800000"/>
              <a:headEnd/>
              <a:tailEnd/>
            </a:ln>
            <a:effectLst/>
          </p:spPr>
          <p:txBody>
            <a:bodyPr/>
            <a:lstStyle/>
            <a:p>
              <a:pPr>
                <a:spcBef>
                  <a:spcPts val="0"/>
                </a:spcBef>
                <a:buClr>
                  <a:schemeClr val="accent2"/>
                </a:buClr>
                <a:buFont typeface="Wingdings" pitchFamily="2" charset="2"/>
                <a:buNone/>
                <a:tabLst>
                  <a:tab pos="3313113" algn="ctr"/>
                  <a:tab pos="5089525" algn="ctr"/>
                  <a:tab pos="6513513" algn="ctr"/>
                </a:tabLst>
                <a:defRPr/>
              </a:pPr>
              <a:r>
                <a:rPr lang="en-US" sz="1800" b="1" kern="0" dirty="0">
                  <a:latin typeface="+mn-lt"/>
                  <a:ea typeface="+mn-ea"/>
                </a:rPr>
                <a:t>	NCI 25%  +	Peanut 25% =	Land</a:t>
              </a:r>
            </a:p>
          </p:txBody>
        </p:sp>
        <p:cxnSp>
          <p:nvCxnSpPr>
            <p:cNvPr id="80907" name="Straight Connector 18"/>
            <p:cNvCxnSpPr>
              <a:cxnSpLocks noChangeShapeType="1"/>
            </p:cNvCxnSpPr>
            <p:nvPr/>
          </p:nvCxnSpPr>
          <p:spPr bwMode="auto">
            <a:xfrm>
              <a:off x="838200" y="2667000"/>
              <a:ext cx="7239000" cy="0"/>
            </a:xfrm>
            <a:prstGeom prst="line">
              <a:avLst/>
            </a:prstGeom>
            <a:noFill/>
            <a:ln w="38100" algn="ctr">
              <a:solidFill>
                <a:schemeClr val="tx1"/>
              </a:solidFill>
              <a:round/>
              <a:headEnd/>
              <a:tailEnd/>
            </a:ln>
          </p:spPr>
        </p:cxnSp>
        <p:sp>
          <p:nvSpPr>
            <p:cNvPr id="22" name="Content Placeholder 10"/>
            <p:cNvSpPr txBox="1">
              <a:spLocks/>
            </p:cNvSpPr>
            <p:nvPr/>
          </p:nvSpPr>
          <p:spPr bwMode="auto">
            <a:xfrm>
              <a:off x="838200" y="2743200"/>
              <a:ext cx="7239000" cy="990600"/>
            </a:xfrm>
            <a:prstGeom prst="rect">
              <a:avLst/>
            </a:prstGeom>
            <a:noFill/>
            <a:ln w="9525">
              <a:noFill/>
              <a:miter lim="800000"/>
              <a:headEnd/>
              <a:tailEnd/>
            </a:ln>
            <a:effectLst/>
          </p:spPr>
          <p:txBody>
            <a:bodyPr/>
            <a:lstStyle/>
            <a:p>
              <a:pPr>
                <a:spcBef>
                  <a:spcPts val="600"/>
                </a:spcBef>
                <a:buClr>
                  <a:schemeClr val="accent2"/>
                </a:buClr>
                <a:tabLst>
                  <a:tab pos="3717925" algn="r"/>
                  <a:tab pos="5599113" algn="r"/>
                  <a:tab pos="6858000" algn="r"/>
                  <a:tab pos="8056563" algn="r"/>
                </a:tabLst>
                <a:defRPr/>
              </a:pPr>
              <a:r>
                <a:rPr lang="en-US" sz="1600" kern="0" dirty="0">
                  <a:latin typeface="+mn-lt"/>
                  <a:ea typeface="+mn-ea"/>
                </a:rPr>
                <a:t>Beginning Balance	7,500	22,500	30,000</a:t>
              </a:r>
            </a:p>
            <a:p>
              <a:pPr>
                <a:spcBef>
                  <a:spcPts val="600"/>
                </a:spcBef>
                <a:buClr>
                  <a:schemeClr val="accent2"/>
                </a:buClr>
                <a:tabLst>
                  <a:tab pos="3717925" algn="r"/>
                  <a:tab pos="5599113" algn="r"/>
                  <a:tab pos="6858000" algn="r"/>
                  <a:tab pos="8056563" algn="r"/>
                </a:tabLst>
                <a:defRPr/>
              </a:pPr>
              <a:r>
                <a:rPr lang="en-US" sz="1600" kern="0" dirty="0">
                  <a:latin typeface="+mn-lt"/>
                  <a:ea typeface="+mn-ea"/>
                </a:rPr>
                <a:t>Amortization	0	0	0</a:t>
              </a:r>
            </a:p>
            <a:p>
              <a:pPr>
                <a:spcBef>
                  <a:spcPts val="1200"/>
                </a:spcBef>
                <a:buClr>
                  <a:schemeClr val="accent2"/>
                </a:buClr>
                <a:tabLst>
                  <a:tab pos="3717925" algn="r"/>
                  <a:tab pos="5599113" algn="r"/>
                  <a:tab pos="6858000" algn="r"/>
                  <a:tab pos="8056563" algn="r"/>
                </a:tabLst>
                <a:defRPr/>
              </a:pPr>
              <a:r>
                <a:rPr lang="en-US" sz="1600" kern="0" dirty="0">
                  <a:latin typeface="+mn-lt"/>
                  <a:ea typeface="+mn-ea"/>
                </a:rPr>
                <a:t>Ending Balance	7,500	22,500	30,000</a:t>
              </a:r>
            </a:p>
          </p:txBody>
        </p:sp>
        <p:cxnSp>
          <p:nvCxnSpPr>
            <p:cNvPr id="80909" name="Straight Connector 25"/>
            <p:cNvCxnSpPr>
              <a:cxnSpLocks noChangeShapeType="1"/>
            </p:cNvCxnSpPr>
            <p:nvPr/>
          </p:nvCxnSpPr>
          <p:spPr bwMode="auto">
            <a:xfrm>
              <a:off x="838200" y="3429000"/>
              <a:ext cx="7239000" cy="0"/>
            </a:xfrm>
            <a:prstGeom prst="line">
              <a:avLst/>
            </a:prstGeom>
            <a:noFill/>
            <a:ln w="38100" algn="ctr">
              <a:solidFill>
                <a:schemeClr val="tx1"/>
              </a:solidFill>
              <a:round/>
              <a:headEnd/>
              <a:tailEnd/>
            </a:ln>
          </p:spPr>
        </p:cxnSp>
        <p:cxnSp>
          <p:nvCxnSpPr>
            <p:cNvPr id="80910" name="Straight Connector 26"/>
            <p:cNvCxnSpPr>
              <a:cxnSpLocks noChangeShapeType="1"/>
            </p:cNvCxnSpPr>
            <p:nvPr/>
          </p:nvCxnSpPr>
          <p:spPr bwMode="auto">
            <a:xfrm>
              <a:off x="838200" y="3810000"/>
              <a:ext cx="7242048" cy="0"/>
            </a:xfrm>
            <a:prstGeom prst="line">
              <a:avLst/>
            </a:prstGeom>
            <a:noFill/>
            <a:ln w="38100" cmpd="dbl" algn="ctr">
              <a:solidFill>
                <a:schemeClr val="tx1"/>
              </a:solidFill>
              <a:round/>
              <a:headEnd/>
              <a:tailEnd/>
            </a:ln>
          </p:spPr>
        </p:cxnSp>
      </p:grpSp>
      <p:grpSp>
        <p:nvGrpSpPr>
          <p:cNvPr id="28" name="Group 23"/>
          <p:cNvGrpSpPr>
            <a:grpSpLocks/>
          </p:cNvGrpSpPr>
          <p:nvPr/>
        </p:nvGrpSpPr>
        <p:grpSpPr bwMode="auto">
          <a:xfrm>
            <a:off x="533400" y="4960938"/>
            <a:ext cx="8382000" cy="830262"/>
            <a:chOff x="609600" y="4417874"/>
            <a:chExt cx="8382000" cy="830997"/>
          </a:xfrm>
        </p:grpSpPr>
        <p:sp>
          <p:nvSpPr>
            <p:cNvPr id="32" name="Text Box 4"/>
            <p:cNvSpPr txBox="1">
              <a:spLocks noChangeArrowheads="1"/>
            </p:cNvSpPr>
            <p:nvPr/>
          </p:nvSpPr>
          <p:spPr bwMode="auto">
            <a:xfrm>
              <a:off x="609600" y="4417874"/>
              <a:ext cx="4724400" cy="830997"/>
            </a:xfrm>
            <a:prstGeom prst="rect">
              <a:avLst/>
            </a:prstGeom>
            <a:solidFill>
              <a:srgbClr val="E0EBF8"/>
            </a:solidFill>
            <a:ln w="12700">
              <a:solidFill>
                <a:schemeClr val="tx1"/>
              </a:solidFill>
              <a:miter lim="800000"/>
              <a:headEnd type="none" w="sm" len="sm"/>
              <a:tailEnd type="none" w="sm" len="sm"/>
            </a:ln>
            <a:effectLst/>
          </p:spPr>
          <p:txBody>
            <a:bodyPr>
              <a:spAutoFit/>
            </a:bodyPr>
            <a:lstStyle/>
            <a:p>
              <a:pPr marL="3175">
                <a:spcBef>
                  <a:spcPts val="0"/>
                </a:spcBef>
                <a:tabLst>
                  <a:tab pos="3657600" algn="r"/>
                  <a:tab pos="4511675" algn="r"/>
                </a:tabLst>
                <a:defRPr/>
              </a:pPr>
              <a:r>
                <a:rPr lang="en-US" sz="1600" dirty="0">
                  <a:solidFill>
                    <a:srgbClr val="000000"/>
                  </a:solidFill>
                  <a:latin typeface="+mn-lt"/>
                </a:rPr>
                <a:t>Land	30,000</a:t>
              </a:r>
            </a:p>
            <a:p>
              <a:pPr marL="176213">
                <a:spcBef>
                  <a:spcPts val="0"/>
                </a:spcBef>
                <a:tabLst>
                  <a:tab pos="3657600" algn="r"/>
                  <a:tab pos="4511675" algn="r"/>
                </a:tabLst>
                <a:defRPr/>
              </a:pPr>
              <a:r>
                <a:rPr lang="en-US" sz="1600" dirty="0">
                  <a:solidFill>
                    <a:srgbClr val="000000"/>
                  </a:solidFill>
                  <a:latin typeface="+mn-lt"/>
                </a:rPr>
                <a:t>Investment in Snoopy		22,500</a:t>
              </a:r>
            </a:p>
            <a:p>
              <a:pPr marL="176213">
                <a:spcBef>
                  <a:spcPts val="0"/>
                </a:spcBef>
                <a:tabLst>
                  <a:tab pos="3657600" algn="r"/>
                  <a:tab pos="4511675" algn="r"/>
                </a:tabLst>
                <a:defRPr/>
              </a:pPr>
              <a:r>
                <a:rPr lang="en-US" sz="1600" dirty="0">
                  <a:solidFill>
                    <a:srgbClr val="000000"/>
                  </a:solidFill>
                  <a:latin typeface="+mn-lt"/>
                </a:rPr>
                <a:t>NCI in NA of Snoopy		7,500</a:t>
              </a:r>
            </a:p>
          </p:txBody>
        </p:sp>
        <p:sp>
          <p:nvSpPr>
            <p:cNvPr id="34" name="TextBox 33"/>
            <p:cNvSpPr txBox="1"/>
            <p:nvPr/>
          </p:nvSpPr>
          <p:spPr>
            <a:xfrm>
              <a:off x="5334000" y="4417874"/>
              <a:ext cx="3657600" cy="830997"/>
            </a:xfrm>
            <a:prstGeom prst="rect">
              <a:avLst/>
            </a:prstGeom>
            <a:noFill/>
          </p:spPr>
          <p:txBody>
            <a:bodyPr>
              <a:spAutoFit/>
            </a:bodyPr>
            <a:lstStyle/>
            <a:p>
              <a:pPr marL="341313" indent="-341313">
                <a:buFont typeface="Symbol"/>
                <a:buChar char="¬"/>
                <a:defRPr/>
              </a:pPr>
              <a:r>
                <a:rPr lang="en-US" sz="1600" dirty="0">
                  <a:latin typeface="+mn-lt"/>
                  <a:sym typeface="Symbol"/>
                </a:rPr>
                <a:t>Excess value from undervalued land</a:t>
              </a:r>
            </a:p>
            <a:p>
              <a:pPr marL="341313" indent="-341313">
                <a:buFont typeface="Symbol"/>
                <a:buChar char="¬"/>
                <a:defRPr/>
              </a:pPr>
              <a:r>
                <a:rPr lang="en-US" sz="1600" dirty="0">
                  <a:latin typeface="+mn-lt"/>
                  <a:sym typeface="Symbol"/>
                </a:rPr>
                <a:t>Peanut's share of excess value</a:t>
              </a:r>
            </a:p>
            <a:p>
              <a:pPr marL="341313" indent="-341313">
                <a:buFont typeface="Symbol"/>
                <a:buChar char="¬"/>
                <a:defRPr/>
              </a:pPr>
              <a:r>
                <a:rPr lang="en-US" sz="1600" dirty="0">
                  <a:latin typeface="+mn-lt"/>
                  <a:sym typeface="Symbol"/>
                </a:rPr>
                <a:t>NCI’s share of excess value</a:t>
              </a:r>
            </a:p>
          </p:txBody>
        </p:sp>
      </p:grpSp>
      <p:sp>
        <p:nvSpPr>
          <p:cNvPr id="20"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Example 4: Parent Buys Additional Shares</a:t>
            </a:r>
            <a:endParaRPr lang="en-US" dirty="0" smtClean="0">
              <a:solidFill>
                <a:schemeClr val="tx2">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up)">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up)">
                                      <p:cBhvr>
                                        <p:cTn id="1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5"/>
          <p:cNvSpPr>
            <a:spLocks noGrp="1" noChangeArrowheads="1"/>
          </p:cNvSpPr>
          <p:nvPr>
            <p:ph type="sldNum" sz="quarter" idx="10"/>
          </p:nvPr>
        </p:nvSpPr>
        <p:spPr>
          <a:noFill/>
        </p:spPr>
        <p:txBody>
          <a:bodyPr/>
          <a:lstStyle/>
          <a:p>
            <a:r>
              <a:rPr lang="en-US" altLang="zh-CN" smtClean="0">
                <a:ea typeface="宋体" pitchFamily="2" charset="-122"/>
              </a:rPr>
              <a:t>9-</a:t>
            </a:r>
            <a:fld id="{78B36DC7-F83C-47A6-AC36-8CB61CA1C93A}" type="slidenum">
              <a:rPr lang="en-US" altLang="zh-CN" smtClean="0">
                <a:ea typeface="宋体" pitchFamily="2" charset="-122"/>
              </a:rPr>
              <a:pPr/>
              <a:t>32</a:t>
            </a:fld>
            <a:endParaRPr lang="en-US" altLang="zh-CN" smtClean="0">
              <a:ea typeface="宋体" pitchFamily="2" charset="-122"/>
            </a:endParaRPr>
          </a:p>
        </p:txBody>
      </p:sp>
      <p:sp>
        <p:nvSpPr>
          <p:cNvPr id="25602"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Changes in Parent Company Ownership</a:t>
            </a:r>
            <a:endParaRPr lang="en-US" dirty="0" smtClean="0">
              <a:solidFill>
                <a:schemeClr val="tx2">
                  <a:lumMod val="50000"/>
                </a:schemeClr>
              </a:solidFill>
            </a:endParaRPr>
          </a:p>
        </p:txBody>
      </p:sp>
      <p:sp>
        <p:nvSpPr>
          <p:cNvPr id="25603" name="Rectangle 3"/>
          <p:cNvSpPr>
            <a:spLocks noGrp="1" noChangeArrowheads="1"/>
          </p:cNvSpPr>
          <p:nvPr>
            <p:ph idx="1"/>
          </p:nvPr>
        </p:nvSpPr>
        <p:spPr/>
        <p:txBody>
          <a:bodyPr/>
          <a:lstStyle/>
          <a:p>
            <a:pPr eaLnBrk="1" hangingPunct="1"/>
            <a:r>
              <a:rPr lang="en-GB" smtClean="0"/>
              <a:t>A parent’s sale of subsidiary shares to a non-affiliate:</a:t>
            </a:r>
          </a:p>
          <a:p>
            <a:pPr lvl="1" eaLnBrk="1" hangingPunct="1"/>
            <a:r>
              <a:rPr lang="en-GB" smtClean="0"/>
              <a:t>When a parent sells some shares of a subsidiary but continues to hold a controlling interest, </a:t>
            </a:r>
            <a:r>
              <a:rPr lang="en-GB" b="1" smtClean="0"/>
              <a:t>FASB 160</a:t>
            </a:r>
            <a:r>
              <a:rPr lang="en-GB" smtClean="0"/>
              <a:t> makes clear that this is considered to be an equity transaction and no gain or loss may be recognized in consolidated net income.</a:t>
            </a:r>
          </a:p>
          <a:p>
            <a:pPr lvl="1" eaLnBrk="1" hangingPunct="1"/>
            <a:r>
              <a:rPr lang="en-GB" smtClean="0"/>
              <a:t>An adjustment is required to the amount assigned to the noncontrolling interest to reflect its change in ownership of the subsidiary.</a:t>
            </a:r>
          </a:p>
          <a:p>
            <a:pPr lvl="1" eaLnBrk="1" hangingPunct="1"/>
            <a:endParaRPr lang="en-GB"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5603">
                                            <p:txEl>
                                              <p:pRg st="1" end="1"/>
                                            </p:txEl>
                                          </p:spTgt>
                                        </p:tgtEl>
                                        <p:attrNameLst>
                                          <p:attrName>style.visibility</p:attrName>
                                        </p:attrNameLst>
                                      </p:cBhvr>
                                      <p:to>
                                        <p:strVal val="visible"/>
                                      </p:to>
                                    </p:set>
                                    <p:animEffect transition="in" filter="wipe(left)">
                                      <p:cBhvr>
                                        <p:cTn id="7" dur="500"/>
                                        <p:tgtEl>
                                          <p:spTgt spid="2560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5603">
                                            <p:txEl>
                                              <p:pRg st="2" end="2"/>
                                            </p:txEl>
                                          </p:spTgt>
                                        </p:tgtEl>
                                        <p:attrNameLst>
                                          <p:attrName>style.visibility</p:attrName>
                                        </p:attrNameLst>
                                      </p:cBhvr>
                                      <p:to>
                                        <p:strVal val="visible"/>
                                      </p:to>
                                    </p:set>
                                    <p:animEffect transition="in" filter="wipe(left)">
                                      <p:cBhvr>
                                        <p:cTn id="12" dur="500"/>
                                        <p:tgtEl>
                                          <p:spTgt spid="25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5"/>
          <p:cNvSpPr>
            <a:spLocks noGrp="1" noChangeArrowheads="1"/>
          </p:cNvSpPr>
          <p:nvPr>
            <p:ph type="sldNum" sz="quarter" idx="10"/>
          </p:nvPr>
        </p:nvSpPr>
        <p:spPr>
          <a:noFill/>
        </p:spPr>
        <p:txBody>
          <a:bodyPr/>
          <a:lstStyle/>
          <a:p>
            <a:r>
              <a:rPr lang="en-US" altLang="zh-CN" smtClean="0">
                <a:ea typeface="宋体" pitchFamily="2" charset="-122"/>
              </a:rPr>
              <a:t>9-</a:t>
            </a:r>
            <a:fld id="{D74BB3C7-A4D3-4DD1-941C-3B694BF3EA47}" type="slidenum">
              <a:rPr lang="en-US" altLang="zh-CN" smtClean="0">
                <a:ea typeface="宋体" pitchFamily="2" charset="-122"/>
              </a:rPr>
              <a:pPr/>
              <a:t>33</a:t>
            </a:fld>
            <a:endParaRPr lang="en-US" altLang="zh-CN" smtClean="0">
              <a:ea typeface="宋体" pitchFamily="2" charset="-122"/>
            </a:endParaRPr>
          </a:p>
        </p:txBody>
      </p:sp>
      <p:sp>
        <p:nvSpPr>
          <p:cNvPr id="26626"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Changes in Parent Company Ownership</a:t>
            </a:r>
            <a:endParaRPr lang="en-US" dirty="0" smtClean="0">
              <a:solidFill>
                <a:schemeClr val="tx2">
                  <a:lumMod val="50000"/>
                </a:schemeClr>
              </a:solidFill>
            </a:endParaRPr>
          </a:p>
        </p:txBody>
      </p:sp>
      <p:sp>
        <p:nvSpPr>
          <p:cNvPr id="26627" name="Rectangle 3"/>
          <p:cNvSpPr>
            <a:spLocks noGrp="1" noChangeArrowheads="1"/>
          </p:cNvSpPr>
          <p:nvPr>
            <p:ph idx="1"/>
          </p:nvPr>
        </p:nvSpPr>
        <p:spPr>
          <a:xfrm>
            <a:off x="457200" y="1066800"/>
            <a:ext cx="8534400" cy="5562600"/>
          </a:xfrm>
        </p:spPr>
        <p:txBody>
          <a:bodyPr/>
          <a:lstStyle/>
          <a:p>
            <a:pPr eaLnBrk="1" hangingPunct="1"/>
            <a:r>
              <a:rPr lang="en-GB" smtClean="0"/>
              <a:t>A parent’s sale of subsidiary shares to a non-affiliate:</a:t>
            </a:r>
          </a:p>
          <a:p>
            <a:pPr lvl="1" eaLnBrk="1" hangingPunct="1"/>
            <a:r>
              <a:rPr lang="en-GB" smtClean="0"/>
              <a:t>The difference between the fair value of the consideration exchanged and the adjustment to the noncontrolling interest results in an adjustment to the stockholders’ equity attributable to the controlling interest.</a:t>
            </a:r>
          </a:p>
          <a:p>
            <a:pPr lvl="1" eaLnBrk="1" hangingPunct="1"/>
            <a:r>
              <a:rPr lang="en-GB" smtClean="0"/>
              <a:t>Some parent companies might choose to recognize a gain on their separate books.</a:t>
            </a:r>
          </a:p>
          <a:p>
            <a:pPr lvl="2" eaLnBrk="1" hangingPunct="1"/>
            <a:r>
              <a:rPr lang="en-GB" smtClean="0"/>
              <a:t>A better alternative is to avoid recognizing a gain that later will have to be eliminated and instead recognize an increase in additional paid-in capital.</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animEffect transition="in" filter="wipe(left)">
                                      <p:cBhvr>
                                        <p:cTn id="7" dur="500"/>
                                        <p:tgtEl>
                                          <p:spTgt spid="2662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6627">
                                            <p:txEl>
                                              <p:pRg st="2" end="2"/>
                                            </p:txEl>
                                          </p:spTgt>
                                        </p:tgtEl>
                                        <p:attrNameLst>
                                          <p:attrName>style.visibility</p:attrName>
                                        </p:attrNameLst>
                                      </p:cBhvr>
                                      <p:to>
                                        <p:strVal val="visible"/>
                                      </p:to>
                                    </p:set>
                                    <p:animEffect transition="in" filter="wipe(left)">
                                      <p:cBhvr>
                                        <p:cTn id="12" dur="500"/>
                                        <p:tgtEl>
                                          <p:spTgt spid="2662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6627">
                                            <p:txEl>
                                              <p:pRg st="3" end="3"/>
                                            </p:txEl>
                                          </p:spTgt>
                                        </p:tgtEl>
                                        <p:attrNameLst>
                                          <p:attrName>style.visibility</p:attrName>
                                        </p:attrNameLst>
                                      </p:cBhvr>
                                      <p:to>
                                        <p:strVal val="visible"/>
                                      </p:to>
                                    </p:set>
                                    <p:animEffect transition="in" filter="wipe(left)">
                                      <p:cBhvr>
                                        <p:cTn id="17" dur="5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5"/>
          <p:cNvSpPr>
            <a:spLocks noGrp="1" noChangeArrowheads="1"/>
          </p:cNvSpPr>
          <p:nvPr>
            <p:ph type="sldNum" sz="quarter" idx="10"/>
          </p:nvPr>
        </p:nvSpPr>
        <p:spPr>
          <a:noFill/>
        </p:spPr>
        <p:txBody>
          <a:bodyPr/>
          <a:lstStyle/>
          <a:p>
            <a:r>
              <a:rPr lang="en-US" altLang="zh-CN" smtClean="0">
                <a:ea typeface="宋体" pitchFamily="2" charset="-122"/>
              </a:rPr>
              <a:t>9-</a:t>
            </a:r>
            <a:fld id="{19255E42-FD99-4B68-B090-813BAB1813E7}" type="slidenum">
              <a:rPr lang="en-US" altLang="zh-CN" smtClean="0">
                <a:ea typeface="宋体" pitchFamily="2" charset="-122"/>
              </a:rPr>
              <a:pPr/>
              <a:t>34</a:t>
            </a:fld>
            <a:endParaRPr lang="en-US" altLang="zh-CN" smtClean="0">
              <a:ea typeface="宋体" pitchFamily="2" charset="-122"/>
            </a:endParaRPr>
          </a:p>
        </p:txBody>
      </p:sp>
      <p:sp>
        <p:nvSpPr>
          <p:cNvPr id="27650"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Changes in Parent Company Ownership</a:t>
            </a:r>
            <a:endParaRPr lang="en-US" dirty="0" smtClean="0">
              <a:solidFill>
                <a:schemeClr val="tx2">
                  <a:lumMod val="50000"/>
                </a:schemeClr>
              </a:solidFill>
            </a:endParaRPr>
          </a:p>
        </p:txBody>
      </p:sp>
      <p:sp>
        <p:nvSpPr>
          <p:cNvPr id="27651" name="Rectangle 3"/>
          <p:cNvSpPr>
            <a:spLocks noGrp="1" noChangeArrowheads="1"/>
          </p:cNvSpPr>
          <p:nvPr>
            <p:ph idx="1"/>
          </p:nvPr>
        </p:nvSpPr>
        <p:spPr/>
        <p:txBody>
          <a:bodyPr/>
          <a:lstStyle/>
          <a:p>
            <a:pPr eaLnBrk="1" hangingPunct="1"/>
            <a:r>
              <a:rPr lang="en-GB" smtClean="0"/>
              <a:t>A subsidiary’s sale of additional shares to a non-affiliate:</a:t>
            </a:r>
          </a:p>
          <a:p>
            <a:pPr lvl="1" eaLnBrk="1" hangingPunct="1"/>
            <a:r>
              <a:rPr lang="en-GB" smtClean="0"/>
              <a:t>Increases the total stockholders’ equity of the consolidated entity by the amount received by the subsidiary from the sale</a:t>
            </a:r>
          </a:p>
          <a:p>
            <a:pPr lvl="1" eaLnBrk="1" hangingPunct="1"/>
            <a:r>
              <a:rPr lang="en-GB" smtClean="0"/>
              <a:t>Increases the subsidiary’s total shares outstanding and reduces the percentage ownership held by the parent </a:t>
            </a:r>
          </a:p>
          <a:p>
            <a:pPr lvl="1" eaLnBrk="1" hangingPunct="1"/>
            <a:r>
              <a:rPr lang="en-GB" smtClean="0"/>
              <a:t>The dollar amount assigned to the noncontrolling interest in the consolidated financial statements increases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animEffect transition="in" filter="wipe(left)">
                                      <p:cBhvr>
                                        <p:cTn id="7" dur="500"/>
                                        <p:tgtEl>
                                          <p:spTgt spid="276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7651">
                                            <p:txEl>
                                              <p:pRg st="2" end="2"/>
                                            </p:txEl>
                                          </p:spTgt>
                                        </p:tgtEl>
                                        <p:attrNameLst>
                                          <p:attrName>style.visibility</p:attrName>
                                        </p:attrNameLst>
                                      </p:cBhvr>
                                      <p:to>
                                        <p:strVal val="visible"/>
                                      </p:to>
                                    </p:set>
                                    <p:animEffect transition="in" filter="wipe(left)">
                                      <p:cBhvr>
                                        <p:cTn id="12" dur="500"/>
                                        <p:tgtEl>
                                          <p:spTgt spid="276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7651">
                                            <p:txEl>
                                              <p:pRg st="3" end="3"/>
                                            </p:txEl>
                                          </p:spTgt>
                                        </p:tgtEl>
                                        <p:attrNameLst>
                                          <p:attrName>style.visibility</p:attrName>
                                        </p:attrNameLst>
                                      </p:cBhvr>
                                      <p:to>
                                        <p:strVal val="visible"/>
                                      </p:to>
                                    </p:set>
                                    <p:animEffect transition="in" filter="wipe(left)">
                                      <p:cBhvr>
                                        <p:cTn id="17"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5"/>
          <p:cNvSpPr>
            <a:spLocks noGrp="1" noChangeArrowheads="1"/>
          </p:cNvSpPr>
          <p:nvPr>
            <p:ph type="sldNum" sz="quarter" idx="10"/>
          </p:nvPr>
        </p:nvSpPr>
        <p:spPr>
          <a:noFill/>
        </p:spPr>
        <p:txBody>
          <a:bodyPr/>
          <a:lstStyle/>
          <a:p>
            <a:r>
              <a:rPr lang="en-US" altLang="zh-CN" smtClean="0">
                <a:ea typeface="宋体" pitchFamily="2" charset="-122"/>
              </a:rPr>
              <a:t>9-</a:t>
            </a:r>
            <a:fld id="{92F16F27-33B5-4A8E-9301-5A668BDDEE64}" type="slidenum">
              <a:rPr lang="en-US" altLang="zh-CN" smtClean="0">
                <a:ea typeface="宋体" pitchFamily="2" charset="-122"/>
              </a:rPr>
              <a:pPr/>
              <a:t>35</a:t>
            </a:fld>
            <a:endParaRPr lang="en-US" altLang="zh-CN" smtClean="0">
              <a:ea typeface="宋体" pitchFamily="2" charset="-122"/>
            </a:endParaRPr>
          </a:p>
        </p:txBody>
      </p:sp>
      <p:sp>
        <p:nvSpPr>
          <p:cNvPr id="28674"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Changes in Parent Company Ownership</a:t>
            </a:r>
            <a:endParaRPr lang="en-US" dirty="0" smtClean="0">
              <a:solidFill>
                <a:schemeClr val="tx2">
                  <a:lumMod val="50000"/>
                </a:schemeClr>
              </a:solidFill>
            </a:endParaRPr>
          </a:p>
        </p:txBody>
      </p:sp>
      <p:sp>
        <p:nvSpPr>
          <p:cNvPr id="28675" name="Rectangle 3"/>
          <p:cNvSpPr>
            <a:spLocks noGrp="1" noChangeArrowheads="1"/>
          </p:cNvSpPr>
          <p:nvPr>
            <p:ph idx="1"/>
          </p:nvPr>
        </p:nvSpPr>
        <p:spPr>
          <a:xfrm>
            <a:off x="457200" y="1066800"/>
            <a:ext cx="8534400" cy="3657600"/>
          </a:xfrm>
        </p:spPr>
        <p:txBody>
          <a:bodyPr/>
          <a:lstStyle/>
          <a:p>
            <a:pPr marL="457200" indent="-457200" eaLnBrk="1" hangingPunct="1">
              <a:defRPr/>
            </a:pPr>
            <a:r>
              <a:rPr lang="en-GB" dirty="0" smtClean="0"/>
              <a:t>The resulting amounts of the controlling and noncontrolling interests are affected by two factors:</a:t>
            </a:r>
          </a:p>
          <a:p>
            <a:pPr lvl="1" eaLnBrk="1" hangingPunct="1">
              <a:buSzPct val="100000"/>
              <a:buFontTx/>
              <a:buAutoNum type="arabicPeriod"/>
              <a:defRPr/>
            </a:pPr>
            <a:r>
              <a:rPr lang="en-GB" dirty="0" smtClean="0"/>
              <a:t>The number of shares sold to non-affiliates</a:t>
            </a:r>
          </a:p>
          <a:p>
            <a:pPr lvl="1" eaLnBrk="1" hangingPunct="1">
              <a:buSzPct val="100000"/>
              <a:buFontTx/>
              <a:buAutoNum type="arabicPeriod"/>
              <a:defRPr/>
            </a:pPr>
            <a:r>
              <a:rPr lang="en-GB" dirty="0" smtClean="0"/>
              <a:t>The price at which the shares are sold to non-affiliates</a:t>
            </a:r>
          </a:p>
          <a:p>
            <a:pPr marL="571500" indent="-571500" eaLnBrk="1" hangingPunct="1">
              <a:buFontTx/>
              <a:buNone/>
              <a:defRPr/>
            </a:pPr>
            <a:endParaRPr lang="en-GB"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8675">
                                            <p:txEl>
                                              <p:pRg st="1" end="1"/>
                                            </p:txEl>
                                          </p:spTgt>
                                        </p:tgtEl>
                                        <p:attrNameLst>
                                          <p:attrName>style.visibility</p:attrName>
                                        </p:attrNameLst>
                                      </p:cBhvr>
                                      <p:to>
                                        <p:strVal val="visible"/>
                                      </p:to>
                                    </p:set>
                                    <p:animEffect transition="in" filter="wipe(left)">
                                      <p:cBhvr>
                                        <p:cTn id="7" dur="500"/>
                                        <p:tgtEl>
                                          <p:spTgt spid="286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8675">
                                            <p:txEl>
                                              <p:pRg st="2" end="2"/>
                                            </p:txEl>
                                          </p:spTgt>
                                        </p:tgtEl>
                                        <p:attrNameLst>
                                          <p:attrName>style.visibility</p:attrName>
                                        </p:attrNameLst>
                                      </p:cBhvr>
                                      <p:to>
                                        <p:strVal val="visible"/>
                                      </p:to>
                                    </p:set>
                                    <p:animEffect transition="in" filter="wipe(left)">
                                      <p:cBhvr>
                                        <p:cTn id="12" dur="500"/>
                                        <p:tgtEl>
                                          <p:spTgt spid="286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5"/>
          <p:cNvSpPr>
            <a:spLocks noGrp="1" noChangeArrowheads="1"/>
          </p:cNvSpPr>
          <p:nvPr>
            <p:ph type="sldNum" sz="quarter" idx="10"/>
          </p:nvPr>
        </p:nvSpPr>
        <p:spPr>
          <a:noFill/>
        </p:spPr>
        <p:txBody>
          <a:bodyPr/>
          <a:lstStyle/>
          <a:p>
            <a:r>
              <a:rPr lang="en-US" altLang="zh-CN" smtClean="0">
                <a:ea typeface="宋体" pitchFamily="2" charset="-122"/>
              </a:rPr>
              <a:t>9-</a:t>
            </a:r>
            <a:fld id="{0C9395C5-AABD-4B15-8474-3738A966912C}" type="slidenum">
              <a:rPr lang="en-US" altLang="zh-CN" smtClean="0">
                <a:ea typeface="宋体" pitchFamily="2" charset="-122"/>
              </a:rPr>
              <a:pPr/>
              <a:t>36</a:t>
            </a:fld>
            <a:endParaRPr lang="en-US" altLang="zh-CN" smtClean="0">
              <a:ea typeface="宋体" pitchFamily="2" charset="-122"/>
            </a:endParaRPr>
          </a:p>
        </p:txBody>
      </p:sp>
      <p:sp>
        <p:nvSpPr>
          <p:cNvPr id="29698"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Changes in Parent Company Ownership</a:t>
            </a:r>
            <a:endParaRPr lang="en-US" dirty="0" smtClean="0">
              <a:solidFill>
                <a:schemeClr val="tx2">
                  <a:lumMod val="50000"/>
                </a:schemeClr>
              </a:solidFill>
            </a:endParaRPr>
          </a:p>
        </p:txBody>
      </p:sp>
      <p:sp>
        <p:nvSpPr>
          <p:cNvPr id="29699" name="Rectangle 3"/>
          <p:cNvSpPr>
            <a:spLocks noGrp="1" noChangeArrowheads="1"/>
          </p:cNvSpPr>
          <p:nvPr>
            <p:ph idx="1"/>
          </p:nvPr>
        </p:nvSpPr>
        <p:spPr/>
        <p:txBody>
          <a:bodyPr/>
          <a:lstStyle/>
          <a:p>
            <a:pPr eaLnBrk="1" hangingPunct="1"/>
            <a:r>
              <a:rPr lang="en-GB" smtClean="0"/>
              <a:t>Difference between book value and sale price of subsidiary shares:</a:t>
            </a:r>
          </a:p>
          <a:p>
            <a:pPr lvl="1" eaLnBrk="1" hangingPunct="1"/>
            <a:r>
              <a:rPr lang="en-GB" smtClean="0"/>
              <a:t>If the sale price of new shares equals the book value of outstanding shares, there is no change in the existing shareholders’ claim.</a:t>
            </a:r>
          </a:p>
          <a:p>
            <a:pPr lvl="1" eaLnBrk="1" hangingPunct="1"/>
            <a:r>
              <a:rPr lang="en-GB" smtClean="0"/>
              <a:t>The consolidation eliminating entries are changed to recognize the increase in the claim of the noncontrolling shareholders and the corresponding increase in the stockholders’ equity balances of the subsidiary.</a:t>
            </a:r>
          </a:p>
          <a:p>
            <a:pPr eaLnBrk="1" hangingPunct="1"/>
            <a:endParaRPr lang="en-GB"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animEffect transition="in" filter="wipe(left)">
                                      <p:cBhvr>
                                        <p:cTn id="7" dur="500"/>
                                        <p:tgtEl>
                                          <p:spTgt spid="296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9699">
                                            <p:txEl>
                                              <p:pRg st="2" end="2"/>
                                            </p:txEl>
                                          </p:spTgt>
                                        </p:tgtEl>
                                        <p:attrNameLst>
                                          <p:attrName>style.visibility</p:attrName>
                                        </p:attrNameLst>
                                      </p:cBhvr>
                                      <p:to>
                                        <p:strVal val="visible"/>
                                      </p:to>
                                    </p:set>
                                    <p:animEffect transition="in" filter="wipe(left)">
                                      <p:cBhvr>
                                        <p:cTn id="12" dur="500"/>
                                        <p:tgtEl>
                                          <p:spTgt spid="29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5"/>
          <p:cNvSpPr>
            <a:spLocks noGrp="1" noChangeArrowheads="1"/>
          </p:cNvSpPr>
          <p:nvPr>
            <p:ph type="sldNum" sz="quarter" idx="10"/>
          </p:nvPr>
        </p:nvSpPr>
        <p:spPr>
          <a:noFill/>
        </p:spPr>
        <p:txBody>
          <a:bodyPr/>
          <a:lstStyle/>
          <a:p>
            <a:r>
              <a:rPr lang="en-US" altLang="zh-CN" smtClean="0">
                <a:ea typeface="宋体" pitchFamily="2" charset="-122"/>
              </a:rPr>
              <a:t>9-</a:t>
            </a:r>
            <a:fld id="{ED88FB6A-A20C-4149-88B3-644EF0790385}" type="slidenum">
              <a:rPr lang="en-US" altLang="zh-CN" smtClean="0">
                <a:ea typeface="宋体" pitchFamily="2" charset="-122"/>
              </a:rPr>
              <a:pPr/>
              <a:t>37</a:t>
            </a:fld>
            <a:endParaRPr lang="en-US" altLang="zh-CN" smtClean="0">
              <a:ea typeface="宋体" pitchFamily="2" charset="-122"/>
            </a:endParaRPr>
          </a:p>
        </p:txBody>
      </p:sp>
      <p:sp>
        <p:nvSpPr>
          <p:cNvPr id="30722"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Changes in Parent Company Ownership</a:t>
            </a:r>
            <a:endParaRPr lang="en-US" dirty="0" smtClean="0">
              <a:solidFill>
                <a:schemeClr val="tx2">
                  <a:lumMod val="50000"/>
                </a:schemeClr>
              </a:solidFill>
            </a:endParaRPr>
          </a:p>
        </p:txBody>
      </p:sp>
      <p:sp>
        <p:nvSpPr>
          <p:cNvPr id="30723" name="Rectangle 3"/>
          <p:cNvSpPr>
            <a:spLocks noGrp="1" noChangeArrowheads="1"/>
          </p:cNvSpPr>
          <p:nvPr>
            <p:ph idx="1"/>
          </p:nvPr>
        </p:nvSpPr>
        <p:spPr/>
        <p:txBody>
          <a:bodyPr/>
          <a:lstStyle/>
          <a:p>
            <a:pPr eaLnBrk="1" hangingPunct="1">
              <a:spcBef>
                <a:spcPts val="600"/>
              </a:spcBef>
            </a:pPr>
            <a:r>
              <a:rPr lang="en-GB" smtClean="0"/>
              <a:t>When the sale price and book value are not the same:</a:t>
            </a:r>
          </a:p>
          <a:p>
            <a:pPr lvl="1" eaLnBrk="1" hangingPunct="1">
              <a:spcBef>
                <a:spcPts val="600"/>
              </a:spcBef>
            </a:pPr>
            <a:r>
              <a:rPr lang="en-GB" smtClean="0"/>
              <a:t>All common shareholders are assigned a pro rata portion of the difference</a:t>
            </a:r>
          </a:p>
          <a:p>
            <a:pPr lvl="1" eaLnBrk="1" hangingPunct="1">
              <a:spcBef>
                <a:spcPts val="600"/>
              </a:spcBef>
            </a:pPr>
            <a:r>
              <a:rPr lang="en-GB" smtClean="0"/>
              <a:t>The book value of the subsidiary’s shares held by the parent changes </a:t>
            </a:r>
          </a:p>
          <a:p>
            <a:pPr lvl="1" eaLnBrk="1" hangingPunct="1">
              <a:spcBef>
                <a:spcPts val="600"/>
              </a:spcBef>
            </a:pPr>
            <a:r>
              <a:rPr lang="en-GB" smtClean="0"/>
              <a:t>This change is recognized by the parent by adjusting the carrying amount of its investment in the subsidiary and additional paid-in capital</a:t>
            </a:r>
          </a:p>
          <a:p>
            <a:pPr lvl="1" eaLnBrk="1" hangingPunct="1">
              <a:spcBef>
                <a:spcPts val="600"/>
              </a:spcBef>
            </a:pPr>
            <a:r>
              <a:rPr lang="en-GB" smtClean="0"/>
              <a:t>The parent’s additional paid-in capital is then carried to the workpaper in consolidation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animEffect transition="in" filter="wipe(left)">
                                      <p:cBhvr>
                                        <p:cTn id="7" dur="500"/>
                                        <p:tgtEl>
                                          <p:spTgt spid="3072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0723">
                                            <p:txEl>
                                              <p:pRg st="2" end="2"/>
                                            </p:txEl>
                                          </p:spTgt>
                                        </p:tgtEl>
                                        <p:attrNameLst>
                                          <p:attrName>style.visibility</p:attrName>
                                        </p:attrNameLst>
                                      </p:cBhvr>
                                      <p:to>
                                        <p:strVal val="visible"/>
                                      </p:to>
                                    </p:set>
                                    <p:animEffect transition="in" filter="wipe(left)">
                                      <p:cBhvr>
                                        <p:cTn id="12" dur="500"/>
                                        <p:tgtEl>
                                          <p:spTgt spid="3072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0723">
                                            <p:txEl>
                                              <p:pRg st="3" end="3"/>
                                            </p:txEl>
                                          </p:spTgt>
                                        </p:tgtEl>
                                        <p:attrNameLst>
                                          <p:attrName>style.visibility</p:attrName>
                                        </p:attrNameLst>
                                      </p:cBhvr>
                                      <p:to>
                                        <p:strVal val="visible"/>
                                      </p:to>
                                    </p:set>
                                    <p:animEffect transition="in" filter="wipe(left)">
                                      <p:cBhvr>
                                        <p:cTn id="17" dur="500"/>
                                        <p:tgtEl>
                                          <p:spTgt spid="3072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0723">
                                            <p:txEl>
                                              <p:pRg st="4" end="4"/>
                                            </p:txEl>
                                          </p:spTgt>
                                        </p:tgtEl>
                                        <p:attrNameLst>
                                          <p:attrName>style.visibility</p:attrName>
                                        </p:attrNameLst>
                                      </p:cBhvr>
                                      <p:to>
                                        <p:strVal val="visible"/>
                                      </p:to>
                                    </p:set>
                                    <p:animEffect transition="in" filter="wipe(left)">
                                      <p:cBhvr>
                                        <p:cTn id="22" dur="500"/>
                                        <p:tgtEl>
                                          <p:spTgt spid="30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5"/>
          <p:cNvSpPr>
            <a:spLocks noGrp="1" noChangeArrowheads="1"/>
          </p:cNvSpPr>
          <p:nvPr>
            <p:ph type="sldNum" sz="quarter" idx="10"/>
          </p:nvPr>
        </p:nvSpPr>
        <p:spPr>
          <a:noFill/>
        </p:spPr>
        <p:txBody>
          <a:bodyPr/>
          <a:lstStyle/>
          <a:p>
            <a:r>
              <a:rPr lang="en-US" altLang="zh-CN" smtClean="0">
                <a:ea typeface="宋体" pitchFamily="2" charset="-122"/>
              </a:rPr>
              <a:t>9-</a:t>
            </a:r>
            <a:fld id="{FEFF6BF1-0083-488D-81ED-7036C9498531}" type="slidenum">
              <a:rPr lang="en-US" altLang="zh-CN" smtClean="0">
                <a:ea typeface="宋体" pitchFamily="2" charset="-122"/>
              </a:rPr>
              <a:pPr/>
              <a:t>38</a:t>
            </a:fld>
            <a:endParaRPr lang="en-US" altLang="zh-CN" smtClean="0">
              <a:ea typeface="宋体" pitchFamily="2" charset="-122"/>
            </a:endParaRPr>
          </a:p>
        </p:txBody>
      </p:sp>
      <p:sp>
        <p:nvSpPr>
          <p:cNvPr id="6" name="Title 5"/>
          <p:cNvSpPr>
            <a:spLocks noGrp="1"/>
          </p:cNvSpPr>
          <p:nvPr>
            <p:ph type="title"/>
          </p:nvPr>
        </p:nvSpPr>
        <p:spPr/>
        <p:txBody>
          <a:bodyPr/>
          <a:lstStyle/>
          <a:p>
            <a:pPr eaLnBrk="1" hangingPunct="1">
              <a:defRPr/>
            </a:pPr>
            <a:r>
              <a:rPr lang="en-US" dirty="0" smtClean="0">
                <a:solidFill>
                  <a:schemeClr val="tx2">
                    <a:lumMod val="50000"/>
                  </a:schemeClr>
                </a:solidFill>
              </a:rPr>
              <a:t>Example 5: Parent Sells Stock to Non-Affiliate</a:t>
            </a:r>
            <a:endParaRPr lang="en-US" dirty="0">
              <a:solidFill>
                <a:schemeClr val="tx2">
                  <a:lumMod val="50000"/>
                </a:schemeClr>
              </a:solidFill>
            </a:endParaRPr>
          </a:p>
        </p:txBody>
      </p:sp>
      <p:sp>
        <p:nvSpPr>
          <p:cNvPr id="95235" name="Rectangle 3"/>
          <p:cNvSpPr>
            <a:spLocks noGrp="1" noChangeArrowheads="1"/>
          </p:cNvSpPr>
          <p:nvPr>
            <p:ph idx="1"/>
          </p:nvPr>
        </p:nvSpPr>
        <p:spPr/>
        <p:txBody>
          <a:bodyPr/>
          <a:lstStyle/>
          <a:p>
            <a:pPr eaLnBrk="1" hangingPunct="1">
              <a:buFontTx/>
              <a:buNone/>
            </a:pPr>
            <a:r>
              <a:rPr lang="en-US" sz="4800" smtClean="0"/>
              <a:t> </a:t>
            </a:r>
          </a:p>
        </p:txBody>
      </p:sp>
      <p:sp>
        <p:nvSpPr>
          <p:cNvPr id="8" name="Rectangle 3"/>
          <p:cNvSpPr txBox="1">
            <a:spLocks noChangeArrowheads="1"/>
          </p:cNvSpPr>
          <p:nvPr/>
        </p:nvSpPr>
        <p:spPr bwMode="auto">
          <a:xfrm>
            <a:off x="609600" y="990600"/>
            <a:ext cx="8229600" cy="5638800"/>
          </a:xfrm>
          <a:prstGeom prst="rect">
            <a:avLst/>
          </a:prstGeom>
          <a:solidFill>
            <a:schemeClr val="bg1">
              <a:lumMod val="85000"/>
            </a:schemeClr>
          </a:solidFill>
          <a:ln w="9525">
            <a:noFill/>
            <a:miter lim="800000"/>
            <a:headEnd/>
            <a:tailEnd/>
          </a:ln>
          <a:effectLst/>
        </p:spPr>
        <p:txBody>
          <a:bodyPr/>
          <a:lstStyle/>
          <a:p>
            <a:pPr>
              <a:defRPr/>
            </a:pPr>
            <a:r>
              <a:rPr lang="en-US" sz="2800" dirty="0">
                <a:latin typeface="+mn-lt"/>
              </a:rPr>
              <a:t>Assume </a:t>
            </a:r>
            <a:r>
              <a:rPr lang="en-GB" sz="2800" dirty="0">
                <a:latin typeface="+mn-lt"/>
              </a:rPr>
              <a:t>Peanut acquired 75% of </a:t>
            </a:r>
            <a:r>
              <a:rPr lang="en-GB" sz="2800" dirty="0" err="1">
                <a:latin typeface="+mn-lt"/>
              </a:rPr>
              <a:t>Snoopy’s</a:t>
            </a:r>
            <a:r>
              <a:rPr lang="en-GB" sz="2800" dirty="0">
                <a:latin typeface="+mn-lt"/>
              </a:rPr>
              <a:t> voting stock for $300,000 (an amount equal to 75% of the book value of net assets). At the time of the acquisition, Snoopy had common stock of $150,000, retained earnings of $250,000.  During  20X1, the first fiscal year after the acquisition, Snoopy reported net income of $60,000 and declared dividends of $20,000. </a:t>
            </a:r>
            <a:r>
              <a:rPr lang="en-GB" sz="2800" dirty="0">
                <a:solidFill>
                  <a:srgbClr val="C00000"/>
                </a:solidFill>
                <a:latin typeface="+mn-lt"/>
              </a:rPr>
              <a:t>Assume Peanut sold some of its shares to a non-affiliated party for $25,000 cash, recording a gain of $3,000. Peanut’s new post-sale ownership percentage was 70%. In 20X2, Snoopy had income of $70,000 and paid dividends of $30,000.</a:t>
            </a:r>
          </a:p>
        </p:txBody>
      </p:sp>
    </p:spTree>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5"/>
          <p:cNvSpPr>
            <a:spLocks noGrp="1" noChangeArrowheads="1"/>
          </p:cNvSpPr>
          <p:nvPr>
            <p:ph type="sldNum" sz="quarter" idx="10"/>
          </p:nvPr>
        </p:nvSpPr>
        <p:spPr>
          <a:noFill/>
        </p:spPr>
        <p:txBody>
          <a:bodyPr/>
          <a:lstStyle/>
          <a:p>
            <a:r>
              <a:rPr lang="en-US" altLang="zh-CN" smtClean="0">
                <a:ea typeface="宋体" pitchFamily="2" charset="-122"/>
              </a:rPr>
              <a:t>9-</a:t>
            </a:r>
            <a:fld id="{2B8E0E4F-5D14-4F0C-8890-CF9C19AEAD45}" type="slidenum">
              <a:rPr lang="en-US" altLang="zh-CN" smtClean="0">
                <a:ea typeface="宋体" pitchFamily="2" charset="-122"/>
              </a:rPr>
              <a:pPr/>
              <a:t>39</a:t>
            </a:fld>
            <a:endParaRPr lang="en-US" altLang="zh-CN" smtClean="0">
              <a:ea typeface="宋体" pitchFamily="2" charset="-122"/>
            </a:endParaRPr>
          </a:p>
        </p:txBody>
      </p:sp>
      <p:grpSp>
        <p:nvGrpSpPr>
          <p:cNvPr id="97282" name="Group 8"/>
          <p:cNvGrpSpPr>
            <a:grpSpLocks/>
          </p:cNvGrpSpPr>
          <p:nvPr/>
        </p:nvGrpSpPr>
        <p:grpSpPr bwMode="auto">
          <a:xfrm>
            <a:off x="19050" y="1443038"/>
            <a:ext cx="8743950" cy="3738562"/>
            <a:chOff x="19050" y="1442859"/>
            <a:chExt cx="8743950" cy="3738741"/>
          </a:xfrm>
        </p:grpSpPr>
        <p:grpSp>
          <p:nvGrpSpPr>
            <p:cNvPr id="97286" name="Group 57"/>
            <p:cNvGrpSpPr>
              <a:grpSpLocks/>
            </p:cNvGrpSpPr>
            <p:nvPr/>
          </p:nvGrpSpPr>
          <p:grpSpPr bwMode="auto">
            <a:xfrm>
              <a:off x="19050" y="1442859"/>
              <a:ext cx="8594124" cy="3738741"/>
              <a:chOff x="168876" y="2726591"/>
              <a:chExt cx="8594124" cy="3738741"/>
            </a:xfrm>
          </p:grpSpPr>
          <p:sp>
            <p:nvSpPr>
              <p:cNvPr id="32" name="TextBox 31"/>
              <p:cNvSpPr txBox="1"/>
              <p:nvPr/>
            </p:nvSpPr>
            <p:spPr>
              <a:xfrm>
                <a:off x="2515201" y="2726591"/>
                <a:ext cx="5334000" cy="461984"/>
              </a:xfrm>
              <a:prstGeom prst="rect">
                <a:avLst/>
              </a:prstGeom>
              <a:noFill/>
            </p:spPr>
            <p:txBody>
              <a:bodyPr>
                <a:spAutoFit/>
              </a:bodyPr>
              <a:lstStyle/>
              <a:p>
                <a:pPr algn="ctr">
                  <a:defRPr/>
                </a:pPr>
                <a:r>
                  <a:rPr lang="en-US" sz="2400" b="1" dirty="0">
                    <a:solidFill>
                      <a:srgbClr val="000408"/>
                    </a:solidFill>
                    <a:latin typeface="+mn-lt"/>
                  </a:rPr>
                  <a:t>Investment in Snoopy</a:t>
                </a:r>
              </a:p>
            </p:txBody>
          </p:sp>
          <p:cxnSp>
            <p:nvCxnSpPr>
              <p:cNvPr id="97292" name="Straight Connector 32"/>
              <p:cNvCxnSpPr>
                <a:cxnSpLocks noChangeShapeType="1"/>
              </p:cNvCxnSpPr>
              <p:nvPr/>
            </p:nvCxnSpPr>
            <p:spPr bwMode="auto">
              <a:xfrm>
                <a:off x="5029200" y="3183791"/>
                <a:ext cx="0" cy="3277076"/>
              </a:xfrm>
              <a:prstGeom prst="line">
                <a:avLst/>
              </a:prstGeom>
              <a:noFill/>
              <a:ln w="25400" algn="ctr">
                <a:solidFill>
                  <a:schemeClr val="tx1"/>
                </a:solidFill>
                <a:round/>
                <a:headEnd/>
                <a:tailEnd/>
              </a:ln>
            </p:spPr>
          </p:cxnSp>
          <p:cxnSp>
            <p:nvCxnSpPr>
              <p:cNvPr id="97293" name="Straight Connector 33"/>
              <p:cNvCxnSpPr>
                <a:cxnSpLocks noChangeShapeType="1"/>
              </p:cNvCxnSpPr>
              <p:nvPr/>
            </p:nvCxnSpPr>
            <p:spPr bwMode="auto">
              <a:xfrm>
                <a:off x="3200400" y="3183791"/>
                <a:ext cx="3962400" cy="0"/>
              </a:xfrm>
              <a:prstGeom prst="line">
                <a:avLst/>
              </a:prstGeom>
              <a:noFill/>
              <a:ln w="25400" algn="ctr">
                <a:solidFill>
                  <a:schemeClr val="tx1"/>
                </a:solidFill>
                <a:round/>
                <a:headEnd/>
                <a:tailEnd/>
              </a:ln>
            </p:spPr>
          </p:cxnSp>
          <p:sp>
            <p:nvSpPr>
              <p:cNvPr id="39" name="Text Box 14"/>
              <p:cNvSpPr txBox="1">
                <a:spLocks noChangeArrowheads="1"/>
              </p:cNvSpPr>
              <p:nvPr/>
            </p:nvSpPr>
            <p:spPr bwMode="auto">
              <a:xfrm>
                <a:off x="3445476" y="3264779"/>
                <a:ext cx="1584325" cy="3200553"/>
              </a:xfrm>
              <a:prstGeom prst="rect">
                <a:avLst/>
              </a:prstGeom>
              <a:noFill/>
              <a:ln w="12700">
                <a:noFill/>
                <a:miter lim="800000"/>
                <a:headEnd type="none" w="sm" len="sm"/>
                <a:tailEnd type="none" w="sm" len="sm"/>
              </a:ln>
              <a:effectLst/>
            </p:spPr>
            <p:txBody>
              <a:bodyPr>
                <a:spAutoFit/>
              </a:bodyPr>
              <a:lstStyle/>
              <a:p>
                <a:pPr algn="r">
                  <a:defRPr/>
                </a:pPr>
                <a:r>
                  <a:rPr lang="en-US" sz="2400" b="1" dirty="0">
                    <a:latin typeface="+mn-lt"/>
                  </a:rPr>
                  <a:t>300,000</a:t>
                </a:r>
              </a:p>
              <a:p>
                <a:pPr algn="r">
                  <a:defRPr/>
                </a:pPr>
                <a:r>
                  <a:rPr lang="en-US" sz="2400" b="1" dirty="0">
                    <a:latin typeface="+mn-lt"/>
                  </a:rPr>
                  <a:t>45,000</a:t>
                </a:r>
              </a:p>
              <a:p>
                <a:pPr algn="r">
                  <a:spcBef>
                    <a:spcPts val="600"/>
                  </a:spcBef>
                  <a:defRPr/>
                </a:pPr>
                <a:endParaRPr lang="en-US" sz="2400" b="1" dirty="0">
                  <a:latin typeface="+mn-lt"/>
                </a:endParaRPr>
              </a:p>
              <a:p>
                <a:pPr algn="r">
                  <a:spcBef>
                    <a:spcPts val="600"/>
                  </a:spcBef>
                  <a:defRPr/>
                </a:pPr>
                <a:r>
                  <a:rPr lang="en-US" sz="2400" b="1" dirty="0">
                    <a:latin typeface="+mn-lt"/>
                  </a:rPr>
                  <a:t>330,000</a:t>
                </a:r>
              </a:p>
              <a:p>
                <a:pPr algn="r">
                  <a:defRPr/>
                </a:pPr>
                <a:endParaRPr lang="en-US" sz="2400" b="1" dirty="0">
                  <a:latin typeface="+mn-lt"/>
                </a:endParaRPr>
              </a:p>
              <a:p>
                <a:pPr algn="r">
                  <a:defRPr/>
                </a:pPr>
                <a:r>
                  <a:rPr lang="en-US" sz="2400" b="1" dirty="0">
                    <a:latin typeface="+mn-lt"/>
                  </a:rPr>
                  <a:t>49,000</a:t>
                </a:r>
              </a:p>
              <a:p>
                <a:pPr algn="r">
                  <a:defRPr/>
                </a:pPr>
                <a:endParaRPr lang="en-US" sz="2400" b="1" dirty="0">
                  <a:latin typeface="+mn-lt"/>
                </a:endParaRPr>
              </a:p>
              <a:p>
                <a:pPr algn="r">
                  <a:defRPr/>
                </a:pPr>
                <a:r>
                  <a:rPr lang="en-US" sz="2400" b="1" dirty="0">
                    <a:latin typeface="+mn-lt"/>
                  </a:rPr>
                  <a:t>336,000</a:t>
                </a:r>
              </a:p>
            </p:txBody>
          </p:sp>
          <p:sp>
            <p:nvSpPr>
              <p:cNvPr id="51" name="Text Box 14"/>
              <p:cNvSpPr txBox="1">
                <a:spLocks noChangeArrowheads="1"/>
              </p:cNvSpPr>
              <p:nvPr/>
            </p:nvSpPr>
            <p:spPr bwMode="auto">
              <a:xfrm>
                <a:off x="5182201" y="5571527"/>
                <a:ext cx="1203325" cy="460397"/>
              </a:xfrm>
              <a:prstGeom prst="rect">
                <a:avLst/>
              </a:prstGeom>
              <a:noFill/>
              <a:ln w="12700">
                <a:noFill/>
                <a:miter lim="800000"/>
                <a:headEnd type="none" w="sm" len="sm"/>
                <a:tailEnd type="none" w="sm" len="sm"/>
              </a:ln>
              <a:effectLst/>
            </p:spPr>
            <p:txBody>
              <a:bodyPr>
                <a:spAutoFit/>
              </a:bodyPr>
              <a:lstStyle/>
              <a:p>
                <a:pPr algn="r">
                  <a:defRPr/>
                </a:pPr>
                <a:r>
                  <a:rPr lang="en-US" sz="2400" b="1" dirty="0">
                    <a:latin typeface="+mn-lt"/>
                  </a:rPr>
                  <a:t>21,000</a:t>
                </a:r>
              </a:p>
            </p:txBody>
          </p:sp>
          <p:sp>
            <p:nvSpPr>
              <p:cNvPr id="52" name="Text Box 14"/>
              <p:cNvSpPr txBox="1">
                <a:spLocks noChangeArrowheads="1"/>
              </p:cNvSpPr>
              <p:nvPr/>
            </p:nvSpPr>
            <p:spPr bwMode="auto">
              <a:xfrm>
                <a:off x="168876" y="3260017"/>
                <a:ext cx="3413125" cy="3200553"/>
              </a:xfrm>
              <a:prstGeom prst="rect">
                <a:avLst/>
              </a:prstGeom>
              <a:noFill/>
              <a:ln w="12700">
                <a:noFill/>
                <a:miter lim="800000"/>
                <a:headEnd type="none" w="sm" len="sm"/>
                <a:tailEnd type="none" w="sm" len="sm"/>
              </a:ln>
              <a:effectLst/>
            </p:spPr>
            <p:txBody>
              <a:bodyPr>
                <a:spAutoFit/>
              </a:bodyPr>
              <a:lstStyle/>
              <a:p>
                <a:pPr algn="r">
                  <a:defRPr/>
                </a:pPr>
                <a:r>
                  <a:rPr lang="en-US" sz="2400" dirty="0">
                    <a:latin typeface="+mn-lt"/>
                  </a:rPr>
                  <a:t>Acquisition</a:t>
                </a:r>
              </a:p>
              <a:p>
                <a:pPr algn="r">
                  <a:defRPr/>
                </a:pPr>
                <a:r>
                  <a:rPr lang="en-US" sz="2400" dirty="0">
                    <a:latin typeface="+mn-lt"/>
                  </a:rPr>
                  <a:t>75% of 20X1 NI</a:t>
                </a:r>
              </a:p>
              <a:p>
                <a:pPr algn="r">
                  <a:spcBef>
                    <a:spcPts val="600"/>
                  </a:spcBef>
                  <a:defRPr/>
                </a:pPr>
                <a:endParaRPr lang="en-US" sz="2400" dirty="0">
                  <a:latin typeface="+mn-lt"/>
                </a:endParaRPr>
              </a:p>
              <a:p>
                <a:pPr algn="r">
                  <a:spcBef>
                    <a:spcPts val="600"/>
                  </a:spcBef>
                  <a:defRPr/>
                </a:pPr>
                <a:r>
                  <a:rPr lang="en-US" sz="2400" dirty="0">
                    <a:latin typeface="+mn-lt"/>
                  </a:rPr>
                  <a:t>12/31/X1 Balance</a:t>
                </a:r>
              </a:p>
              <a:p>
                <a:pPr algn="r">
                  <a:defRPr/>
                </a:pPr>
                <a:endParaRPr lang="en-US" sz="2400" dirty="0">
                  <a:latin typeface="+mn-lt"/>
                </a:endParaRPr>
              </a:p>
              <a:p>
                <a:pPr algn="r">
                  <a:defRPr/>
                </a:pPr>
                <a:r>
                  <a:rPr lang="en-US" sz="2400" dirty="0">
                    <a:latin typeface="+mn-lt"/>
                  </a:rPr>
                  <a:t>70% of 20X2 NI</a:t>
                </a:r>
              </a:p>
              <a:p>
                <a:pPr algn="r">
                  <a:defRPr/>
                </a:pPr>
                <a:endParaRPr lang="en-US" sz="2400" dirty="0">
                  <a:latin typeface="+mn-lt"/>
                </a:endParaRPr>
              </a:p>
              <a:p>
                <a:pPr algn="r">
                  <a:defRPr/>
                </a:pPr>
                <a:r>
                  <a:rPr lang="en-US" sz="2400" dirty="0">
                    <a:latin typeface="+mn-lt"/>
                  </a:rPr>
                  <a:t>12/31/X2 Balance</a:t>
                </a:r>
              </a:p>
            </p:txBody>
          </p:sp>
          <p:sp>
            <p:nvSpPr>
              <p:cNvPr id="53" name="Text Box 14"/>
              <p:cNvSpPr txBox="1">
                <a:spLocks noChangeArrowheads="1"/>
              </p:cNvSpPr>
              <p:nvPr/>
            </p:nvSpPr>
            <p:spPr bwMode="auto">
              <a:xfrm>
                <a:off x="6341076" y="5571527"/>
                <a:ext cx="2422525" cy="460397"/>
              </a:xfrm>
              <a:prstGeom prst="rect">
                <a:avLst/>
              </a:prstGeom>
              <a:noFill/>
              <a:ln w="12700">
                <a:noFill/>
                <a:miter lim="800000"/>
                <a:headEnd type="none" w="sm" len="sm"/>
                <a:tailEnd type="none" w="sm" len="sm"/>
              </a:ln>
              <a:effectLst/>
            </p:spPr>
            <p:txBody>
              <a:bodyPr>
                <a:spAutoFit/>
              </a:bodyPr>
              <a:lstStyle/>
              <a:p>
                <a:pPr algn="r">
                  <a:defRPr/>
                </a:pPr>
                <a:r>
                  <a:rPr lang="en-US" sz="2400" dirty="0">
                    <a:latin typeface="+mn-lt"/>
                  </a:rPr>
                  <a:t>70% of 20X2 Div.</a:t>
                </a:r>
              </a:p>
            </p:txBody>
          </p:sp>
          <p:cxnSp>
            <p:nvCxnSpPr>
              <p:cNvPr id="97298" name="Straight Connector 55"/>
              <p:cNvCxnSpPr>
                <a:cxnSpLocks noChangeShapeType="1"/>
              </p:cNvCxnSpPr>
              <p:nvPr/>
            </p:nvCxnSpPr>
            <p:spPr bwMode="auto">
              <a:xfrm>
                <a:off x="3200400" y="4479191"/>
                <a:ext cx="3962400" cy="0"/>
              </a:xfrm>
              <a:prstGeom prst="line">
                <a:avLst/>
              </a:prstGeom>
              <a:noFill/>
              <a:ln w="25400" algn="ctr">
                <a:solidFill>
                  <a:schemeClr val="tx1"/>
                </a:solidFill>
                <a:round/>
                <a:headEnd/>
                <a:tailEnd/>
              </a:ln>
            </p:spPr>
          </p:cxnSp>
          <p:cxnSp>
            <p:nvCxnSpPr>
              <p:cNvPr id="97299" name="Straight Connector 56"/>
              <p:cNvCxnSpPr>
                <a:cxnSpLocks noChangeShapeType="1"/>
              </p:cNvCxnSpPr>
              <p:nvPr/>
            </p:nvCxnSpPr>
            <p:spPr bwMode="auto">
              <a:xfrm>
                <a:off x="3200400" y="6028105"/>
                <a:ext cx="3962400" cy="0"/>
              </a:xfrm>
              <a:prstGeom prst="line">
                <a:avLst/>
              </a:prstGeom>
              <a:noFill/>
              <a:ln w="25400" algn="ctr">
                <a:solidFill>
                  <a:schemeClr val="tx1"/>
                </a:solidFill>
                <a:round/>
                <a:headEnd/>
                <a:tailEnd/>
              </a:ln>
            </p:spPr>
          </p:cxnSp>
        </p:grpSp>
        <p:sp>
          <p:nvSpPr>
            <p:cNvPr id="15" name="Text Box 14"/>
            <p:cNvSpPr txBox="1">
              <a:spLocks noChangeArrowheads="1"/>
            </p:cNvSpPr>
            <p:nvPr/>
          </p:nvSpPr>
          <p:spPr bwMode="auto">
            <a:xfrm>
              <a:off x="5029200" y="2738321"/>
              <a:ext cx="1203325" cy="461984"/>
            </a:xfrm>
            <a:prstGeom prst="rect">
              <a:avLst/>
            </a:prstGeom>
            <a:noFill/>
            <a:ln w="12700">
              <a:noFill/>
              <a:miter lim="800000"/>
              <a:headEnd type="none" w="sm" len="sm"/>
              <a:tailEnd type="none" w="sm" len="sm"/>
            </a:ln>
            <a:effectLst/>
          </p:spPr>
          <p:txBody>
            <a:bodyPr>
              <a:spAutoFit/>
            </a:bodyPr>
            <a:lstStyle/>
            <a:p>
              <a:pPr algn="r">
                <a:defRPr/>
              </a:pPr>
              <a:r>
                <a:rPr lang="en-US" sz="2400" b="1" dirty="0">
                  <a:latin typeface="+mn-lt"/>
                </a:rPr>
                <a:t>15,000</a:t>
              </a:r>
            </a:p>
          </p:txBody>
        </p:sp>
        <p:sp>
          <p:nvSpPr>
            <p:cNvPr id="16" name="Text Box 14"/>
            <p:cNvSpPr txBox="1">
              <a:spLocks noChangeArrowheads="1"/>
            </p:cNvSpPr>
            <p:nvPr/>
          </p:nvSpPr>
          <p:spPr bwMode="auto">
            <a:xfrm>
              <a:off x="6188075" y="2738321"/>
              <a:ext cx="2422525" cy="461984"/>
            </a:xfrm>
            <a:prstGeom prst="rect">
              <a:avLst/>
            </a:prstGeom>
            <a:noFill/>
            <a:ln w="12700">
              <a:noFill/>
              <a:miter lim="800000"/>
              <a:headEnd type="none" w="sm" len="sm"/>
              <a:tailEnd type="none" w="sm" len="sm"/>
            </a:ln>
            <a:effectLst/>
          </p:spPr>
          <p:txBody>
            <a:bodyPr>
              <a:spAutoFit/>
            </a:bodyPr>
            <a:lstStyle/>
            <a:p>
              <a:pPr algn="r">
                <a:defRPr/>
              </a:pPr>
              <a:r>
                <a:rPr lang="en-US" sz="2400" dirty="0">
                  <a:latin typeface="+mn-lt"/>
                </a:rPr>
                <a:t>75% of 20X1 Div.</a:t>
              </a:r>
            </a:p>
          </p:txBody>
        </p:sp>
        <p:sp>
          <p:nvSpPr>
            <p:cNvPr id="17" name="Text Box 14"/>
            <p:cNvSpPr txBox="1">
              <a:spLocks noChangeArrowheads="1"/>
            </p:cNvSpPr>
            <p:nvPr/>
          </p:nvSpPr>
          <p:spPr bwMode="auto">
            <a:xfrm>
              <a:off x="5029200" y="3576561"/>
              <a:ext cx="1203325" cy="461984"/>
            </a:xfrm>
            <a:prstGeom prst="rect">
              <a:avLst/>
            </a:prstGeom>
            <a:noFill/>
            <a:ln w="12700">
              <a:noFill/>
              <a:miter lim="800000"/>
              <a:headEnd type="none" w="sm" len="sm"/>
              <a:tailEnd type="none" w="sm" len="sm"/>
            </a:ln>
            <a:effectLst/>
          </p:spPr>
          <p:txBody>
            <a:bodyPr>
              <a:spAutoFit/>
            </a:bodyPr>
            <a:lstStyle/>
            <a:p>
              <a:pPr algn="r">
                <a:defRPr/>
              </a:pPr>
              <a:r>
                <a:rPr lang="en-US" sz="2400" b="1" dirty="0">
                  <a:latin typeface="+mn-lt"/>
                </a:rPr>
                <a:t>22,000</a:t>
              </a:r>
            </a:p>
          </p:txBody>
        </p:sp>
        <p:sp>
          <p:nvSpPr>
            <p:cNvPr id="18" name="Text Box 14"/>
            <p:cNvSpPr txBox="1">
              <a:spLocks noChangeArrowheads="1"/>
            </p:cNvSpPr>
            <p:nvPr/>
          </p:nvSpPr>
          <p:spPr bwMode="auto">
            <a:xfrm>
              <a:off x="6172200" y="3576561"/>
              <a:ext cx="2590800" cy="461984"/>
            </a:xfrm>
            <a:prstGeom prst="rect">
              <a:avLst/>
            </a:prstGeom>
            <a:noFill/>
            <a:ln w="12700">
              <a:noFill/>
              <a:miter lim="800000"/>
              <a:headEnd type="none" w="sm" len="sm"/>
              <a:tailEnd type="none" w="sm" len="sm"/>
            </a:ln>
            <a:effectLst/>
          </p:spPr>
          <p:txBody>
            <a:bodyPr>
              <a:spAutoFit/>
            </a:bodyPr>
            <a:lstStyle/>
            <a:p>
              <a:pPr>
                <a:defRPr/>
              </a:pPr>
              <a:r>
                <a:rPr lang="en-US" sz="2400" dirty="0">
                  <a:latin typeface="+mn-lt"/>
                </a:rPr>
                <a:t>Shares sold to NCI</a:t>
              </a:r>
            </a:p>
          </p:txBody>
        </p:sp>
      </p:grpSp>
      <p:sp>
        <p:nvSpPr>
          <p:cNvPr id="22" name="Rectangle 21"/>
          <p:cNvSpPr/>
          <p:nvPr/>
        </p:nvSpPr>
        <p:spPr bwMode="auto">
          <a:xfrm>
            <a:off x="1447800" y="5562600"/>
            <a:ext cx="6629400" cy="1066800"/>
          </a:xfrm>
          <a:prstGeom prst="rect">
            <a:avLst/>
          </a:prstGeom>
          <a:solidFill>
            <a:schemeClr val="bg1"/>
          </a:solidFill>
          <a:ln w="9525" cap="flat" cmpd="sng" algn="ctr">
            <a:solidFill>
              <a:srgbClr val="000408"/>
            </a:solidFill>
            <a:prstDash val="solid"/>
            <a:round/>
            <a:headEnd type="none" w="med" len="med"/>
            <a:tailEnd type="none" w="med" len="med"/>
          </a:ln>
          <a:effectLst/>
        </p:spPr>
        <p:txBody>
          <a:bodyPr/>
          <a:lstStyle/>
          <a:p>
            <a:pPr marL="344488" indent="-344488">
              <a:tabLst>
                <a:tab pos="5029200" algn="r"/>
                <a:tab pos="6400800" algn="r"/>
              </a:tabLst>
              <a:defRPr/>
            </a:pPr>
            <a:r>
              <a:rPr lang="en-US" sz="2000" dirty="0">
                <a:latin typeface="+mn-lt"/>
              </a:rPr>
              <a:t>Cash	25,000</a:t>
            </a:r>
          </a:p>
          <a:p>
            <a:pPr marL="344488" indent="-344488">
              <a:tabLst>
                <a:tab pos="5029200" algn="r"/>
                <a:tab pos="6400800" algn="r"/>
              </a:tabLst>
              <a:defRPr/>
            </a:pPr>
            <a:r>
              <a:rPr lang="en-US" sz="2000" dirty="0">
                <a:latin typeface="+mn-lt"/>
              </a:rPr>
              <a:t>	Investment in Snoopy		22,000</a:t>
            </a:r>
          </a:p>
          <a:p>
            <a:pPr marL="344488" indent="-344488">
              <a:tabLst>
                <a:tab pos="5029200" algn="r"/>
                <a:tab pos="6400800" algn="r"/>
              </a:tabLst>
              <a:defRPr/>
            </a:pPr>
            <a:r>
              <a:rPr lang="en-US" sz="2000" dirty="0">
                <a:latin typeface="+mn-lt"/>
              </a:rPr>
              <a:t>	Gain on Sale of Snoopy Stock		3,000</a:t>
            </a:r>
          </a:p>
        </p:txBody>
      </p:sp>
      <p:cxnSp>
        <p:nvCxnSpPr>
          <p:cNvPr id="4" name="Elbow Connector 3"/>
          <p:cNvCxnSpPr>
            <a:cxnSpLocks noChangeShapeType="1"/>
            <a:stCxn id="18" idx="3"/>
            <a:endCxn id="22" idx="3"/>
          </p:cNvCxnSpPr>
          <p:nvPr/>
        </p:nvCxnSpPr>
        <p:spPr bwMode="auto">
          <a:xfrm flipH="1">
            <a:off x="8077200" y="3808413"/>
            <a:ext cx="685800" cy="2287587"/>
          </a:xfrm>
          <a:prstGeom prst="bentConnector3">
            <a:avLst>
              <a:gd name="adj1" fmla="val -33333"/>
            </a:avLst>
          </a:prstGeom>
          <a:noFill/>
          <a:ln w="38100" algn="ctr">
            <a:solidFill>
              <a:schemeClr val="tx1"/>
            </a:solidFill>
            <a:round/>
            <a:headEnd/>
            <a:tailEnd type="arrow" w="med" len="med"/>
          </a:ln>
        </p:spPr>
      </p:cxnSp>
      <p:sp>
        <p:nvSpPr>
          <p:cNvPr id="21" name="Title 20"/>
          <p:cNvSpPr>
            <a:spLocks noGrp="1"/>
          </p:cNvSpPr>
          <p:nvPr>
            <p:ph type="title"/>
          </p:nvPr>
        </p:nvSpPr>
        <p:spPr/>
        <p:txBody>
          <a:bodyPr/>
          <a:lstStyle/>
          <a:p>
            <a:pPr eaLnBrk="1" hangingPunct="1">
              <a:defRPr/>
            </a:pPr>
            <a:r>
              <a:rPr lang="en-US" dirty="0" smtClean="0">
                <a:solidFill>
                  <a:schemeClr val="tx2">
                    <a:lumMod val="50000"/>
                  </a:schemeClr>
                </a:solidFill>
              </a:rPr>
              <a:t>Example 5: Parent Sells Stock to Non-Affiliate</a:t>
            </a:r>
            <a:endParaRPr lang="en-US" dirty="0">
              <a:solidFill>
                <a:schemeClr val="tx2">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up)">
                                      <p:cBhvr>
                                        <p:cTn id="1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5"/>
          <p:cNvSpPr>
            <a:spLocks noGrp="1" noChangeArrowheads="1"/>
          </p:cNvSpPr>
          <p:nvPr>
            <p:ph type="sldNum" sz="quarter" idx="10"/>
          </p:nvPr>
        </p:nvSpPr>
        <p:spPr>
          <a:noFill/>
        </p:spPr>
        <p:txBody>
          <a:bodyPr/>
          <a:lstStyle/>
          <a:p>
            <a:r>
              <a:rPr lang="en-US" altLang="zh-CN" smtClean="0">
                <a:ea typeface="宋体" pitchFamily="2" charset="-122"/>
              </a:rPr>
              <a:t>9-</a:t>
            </a:r>
            <a:fld id="{DE9C549A-CE0A-4D25-9CF5-122EE3E53481}" type="slidenum">
              <a:rPr lang="en-US" altLang="zh-CN" smtClean="0">
                <a:ea typeface="宋体" pitchFamily="2" charset="-122"/>
              </a:rPr>
              <a:pPr/>
              <a:t>4</a:t>
            </a:fld>
            <a:endParaRPr lang="en-US" altLang="zh-CN" smtClean="0">
              <a:ea typeface="宋体" pitchFamily="2" charset="-122"/>
            </a:endParaRPr>
          </a:p>
        </p:txBody>
      </p:sp>
      <p:sp>
        <p:nvSpPr>
          <p:cNvPr id="5122"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Subsidiary Preferred Stock Outstanding</a:t>
            </a:r>
          </a:p>
        </p:txBody>
      </p:sp>
      <p:sp>
        <p:nvSpPr>
          <p:cNvPr id="5123" name="Rectangle 3"/>
          <p:cNvSpPr>
            <a:spLocks noGrp="1" noChangeArrowheads="1"/>
          </p:cNvSpPr>
          <p:nvPr>
            <p:ph idx="1"/>
          </p:nvPr>
        </p:nvSpPr>
        <p:spPr/>
        <p:txBody>
          <a:bodyPr/>
          <a:lstStyle/>
          <a:p>
            <a:pPr eaLnBrk="1" hangingPunct="1"/>
            <a:r>
              <a:rPr lang="en-GB" smtClean="0"/>
              <a:t>Preferred stockholders normally have preference over common shareholders with respect to dividends and the distribution of assets in a liquidation.</a:t>
            </a:r>
          </a:p>
          <a:p>
            <a:pPr lvl="1" eaLnBrk="1" hangingPunct="1"/>
            <a:r>
              <a:rPr lang="en-GB" smtClean="0"/>
              <a:t>The right to vote usually is withheld </a:t>
            </a:r>
          </a:p>
          <a:p>
            <a:pPr lvl="1" eaLnBrk="1" hangingPunct="1"/>
            <a:r>
              <a:rPr lang="en-GB" smtClean="0"/>
              <a:t>Special attention must be given to the claim of a subsidiary’s preferred shareholders on the net assets of the subsidiary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Effect transition="in" filter="wipe(left)">
                                      <p:cBhvr>
                                        <p:cTn id="7" dur="500"/>
                                        <p:tgtEl>
                                          <p:spTgt spid="512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123">
                                            <p:txEl>
                                              <p:pRg st="2" end="2"/>
                                            </p:txEl>
                                          </p:spTgt>
                                        </p:tgtEl>
                                        <p:attrNameLst>
                                          <p:attrName>style.visibility</p:attrName>
                                        </p:attrNameLst>
                                      </p:cBhvr>
                                      <p:to>
                                        <p:strVal val="visible"/>
                                      </p:to>
                                    </p:set>
                                    <p:animEffect transition="in" filter="wipe(left)">
                                      <p:cBhvr>
                                        <p:cTn id="12" dur="5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29" name="Rectangle 5"/>
          <p:cNvSpPr>
            <a:spLocks noGrp="1" noChangeArrowheads="1"/>
          </p:cNvSpPr>
          <p:nvPr>
            <p:ph type="sldNum" sz="quarter" idx="10"/>
          </p:nvPr>
        </p:nvSpPr>
        <p:spPr>
          <a:noFill/>
        </p:spPr>
        <p:txBody>
          <a:bodyPr/>
          <a:lstStyle/>
          <a:p>
            <a:r>
              <a:rPr lang="en-US" altLang="zh-CN" smtClean="0">
                <a:ea typeface="宋体" pitchFamily="2" charset="-122"/>
              </a:rPr>
              <a:t>9-</a:t>
            </a:r>
            <a:fld id="{D1092B8A-691F-4484-90A4-533A8B44B125}" type="slidenum">
              <a:rPr lang="en-US" altLang="zh-CN" smtClean="0">
                <a:ea typeface="宋体" pitchFamily="2" charset="-122"/>
              </a:rPr>
              <a:pPr/>
              <a:t>40</a:t>
            </a:fld>
            <a:endParaRPr lang="en-US" altLang="zh-CN" smtClean="0">
              <a:ea typeface="宋体" pitchFamily="2" charset="-122"/>
            </a:endParaRPr>
          </a:p>
        </p:txBody>
      </p:sp>
      <p:sp>
        <p:nvSpPr>
          <p:cNvPr id="99330" name="Content Placeholder 10"/>
          <p:cNvSpPr>
            <a:spLocks noGrp="1"/>
          </p:cNvSpPr>
          <p:nvPr>
            <p:ph idx="1"/>
          </p:nvPr>
        </p:nvSpPr>
        <p:spPr>
          <a:xfrm>
            <a:off x="533400" y="2057400"/>
            <a:ext cx="8458200" cy="609600"/>
          </a:xfrm>
          <a:solidFill>
            <a:schemeClr val="bg2"/>
          </a:solidFill>
        </p:spPr>
        <p:txBody>
          <a:bodyPr/>
          <a:lstStyle/>
          <a:p>
            <a:pPr marL="0" indent="0" eaLnBrk="1" hangingPunct="1">
              <a:spcBef>
                <a:spcPct val="0"/>
              </a:spcBef>
              <a:buFont typeface="Wingdings" pitchFamily="2" charset="2"/>
              <a:buNone/>
              <a:tabLst>
                <a:tab pos="3313113" algn="ctr"/>
                <a:tab pos="4572000" algn="ctr"/>
                <a:tab pos="6176963" algn="ctr"/>
                <a:tab pos="7548563" algn="ctr"/>
              </a:tabLst>
            </a:pPr>
            <a:r>
              <a:rPr lang="en-US" sz="1800" smtClean="0"/>
              <a:t>	NCI	Peanut	Common	Retained</a:t>
            </a:r>
          </a:p>
          <a:p>
            <a:pPr marL="0" indent="0" eaLnBrk="1" hangingPunct="1">
              <a:spcBef>
                <a:spcPct val="0"/>
              </a:spcBef>
              <a:buFont typeface="Wingdings" pitchFamily="2" charset="2"/>
              <a:buNone/>
              <a:tabLst>
                <a:tab pos="3313113" algn="ctr"/>
                <a:tab pos="4572000" algn="ctr"/>
                <a:tab pos="6176963" algn="ctr"/>
                <a:tab pos="7548563" algn="ctr"/>
              </a:tabLst>
            </a:pPr>
            <a:r>
              <a:rPr lang="en-US" sz="1800" smtClean="0"/>
              <a:t>	30%	70%	Stock	Earnings</a:t>
            </a:r>
          </a:p>
        </p:txBody>
      </p:sp>
      <p:sp>
        <p:nvSpPr>
          <p:cNvPr id="13" name="Content Placeholder 10"/>
          <p:cNvSpPr txBox="1">
            <a:spLocks/>
          </p:cNvSpPr>
          <p:nvPr/>
        </p:nvSpPr>
        <p:spPr bwMode="auto">
          <a:xfrm>
            <a:off x="457200" y="2743200"/>
            <a:ext cx="8534400" cy="1295400"/>
          </a:xfrm>
          <a:prstGeom prst="rect">
            <a:avLst/>
          </a:prstGeom>
          <a:solidFill>
            <a:schemeClr val="bg1"/>
          </a:solidFill>
          <a:ln w="9525">
            <a:noFill/>
            <a:miter lim="800000"/>
            <a:headEnd/>
            <a:tailEnd/>
          </a:ln>
          <a:effectLst/>
        </p:spPr>
        <p:txBody>
          <a:bodyPr/>
          <a:lstStyle/>
          <a:p>
            <a:pPr>
              <a:spcBef>
                <a:spcPts val="0"/>
              </a:spcBef>
              <a:buClr>
                <a:schemeClr val="accent2"/>
              </a:buClr>
              <a:tabLst>
                <a:tab pos="3717925" algn="r"/>
                <a:tab pos="5141913" algn="r"/>
                <a:tab pos="6745288" algn="r"/>
                <a:tab pos="8056563" algn="r"/>
              </a:tabLst>
              <a:defRPr/>
            </a:pPr>
            <a:r>
              <a:rPr lang="en-US" sz="1600" kern="0" dirty="0">
                <a:latin typeface="+mn-lt"/>
                <a:ea typeface="+mn-ea"/>
              </a:rPr>
              <a:t>Original Book Value	132,000</a:t>
            </a:r>
            <a:r>
              <a:rPr lang="en-US" sz="1600" kern="0" dirty="0">
                <a:solidFill>
                  <a:schemeClr val="bg1"/>
                </a:solidFill>
                <a:latin typeface="+mn-lt"/>
                <a:ea typeface="+mn-ea"/>
              </a:rPr>
              <a:t>)</a:t>
            </a:r>
            <a:r>
              <a:rPr lang="en-US" sz="1600" kern="0" dirty="0">
                <a:latin typeface="+mn-lt"/>
                <a:ea typeface="+mn-ea"/>
              </a:rPr>
              <a:t>	308,000</a:t>
            </a:r>
            <a:r>
              <a:rPr lang="en-US" sz="1600" kern="0" dirty="0">
                <a:solidFill>
                  <a:schemeClr val="bg1"/>
                </a:solidFill>
                <a:latin typeface="+mn-lt"/>
              </a:rPr>
              <a:t>) </a:t>
            </a:r>
            <a:r>
              <a:rPr lang="en-US" sz="1600" kern="0" dirty="0">
                <a:latin typeface="+mn-lt"/>
                <a:ea typeface="+mn-ea"/>
              </a:rPr>
              <a:t>	150,000	290,000</a:t>
            </a:r>
            <a:r>
              <a:rPr lang="en-US" sz="1600" kern="0" dirty="0">
                <a:solidFill>
                  <a:schemeClr val="bg1"/>
                </a:solidFill>
                <a:latin typeface="+mn-lt"/>
                <a:ea typeface="+mn-ea"/>
              </a:rPr>
              <a:t>)</a:t>
            </a:r>
            <a:endParaRPr lang="en-US" sz="1600" b="1" kern="0" dirty="0">
              <a:solidFill>
                <a:schemeClr val="bg1"/>
              </a:solidFill>
              <a:latin typeface="+mn-lt"/>
              <a:ea typeface="+mn-ea"/>
            </a:endParaRPr>
          </a:p>
          <a:p>
            <a:pPr marL="341313" indent="-341313">
              <a:spcBef>
                <a:spcPts val="0"/>
              </a:spcBef>
              <a:buClr>
                <a:schemeClr val="accent2"/>
              </a:buClr>
              <a:tabLst>
                <a:tab pos="3717925" algn="r"/>
                <a:tab pos="5141913" algn="r"/>
                <a:tab pos="6745288" algn="r"/>
                <a:tab pos="8056563" algn="r"/>
              </a:tabLst>
              <a:defRPr/>
            </a:pPr>
            <a:r>
              <a:rPr lang="en-US" sz="1600" kern="0" dirty="0">
                <a:latin typeface="+mn-lt"/>
                <a:ea typeface="+mn-ea"/>
              </a:rPr>
              <a:t>+ 	Net Income	</a:t>
            </a:r>
            <a:r>
              <a:rPr lang="en-US" sz="1600" b="1" kern="0" dirty="0">
                <a:solidFill>
                  <a:srgbClr val="538ED5"/>
                </a:solidFill>
                <a:latin typeface="+mn-lt"/>
                <a:ea typeface="+mn-ea"/>
              </a:rPr>
              <a:t>21,000</a:t>
            </a:r>
            <a:r>
              <a:rPr lang="en-US" sz="1600" kern="0" dirty="0">
                <a:solidFill>
                  <a:schemeClr val="bg1"/>
                </a:solidFill>
                <a:latin typeface="+mn-lt"/>
                <a:ea typeface="+mn-ea"/>
              </a:rPr>
              <a:t>)</a:t>
            </a:r>
            <a:r>
              <a:rPr lang="en-US" sz="1600" kern="0" dirty="0">
                <a:solidFill>
                  <a:srgbClr val="538ED5"/>
                </a:solidFill>
                <a:latin typeface="+mn-lt"/>
                <a:ea typeface="+mn-ea"/>
              </a:rPr>
              <a:t>	</a:t>
            </a:r>
            <a:r>
              <a:rPr lang="en-US" sz="1600" b="1" kern="0" dirty="0">
                <a:solidFill>
                  <a:srgbClr val="538ED5"/>
                </a:solidFill>
                <a:latin typeface="+mn-lt"/>
              </a:rPr>
              <a:t>49,000</a:t>
            </a:r>
            <a:r>
              <a:rPr lang="en-US" sz="1600" kern="0" dirty="0">
                <a:solidFill>
                  <a:schemeClr val="bg1"/>
                </a:solidFill>
                <a:latin typeface="+mn-lt"/>
              </a:rPr>
              <a:t>)</a:t>
            </a:r>
            <a:r>
              <a:rPr lang="en-US" sz="1600" kern="0" dirty="0">
                <a:latin typeface="+mn-lt"/>
                <a:ea typeface="+mn-ea"/>
              </a:rPr>
              <a:t>		70,000</a:t>
            </a:r>
            <a:r>
              <a:rPr lang="en-US" sz="1600" kern="0" dirty="0">
                <a:solidFill>
                  <a:schemeClr val="bg1"/>
                </a:solidFill>
                <a:latin typeface="+mn-lt"/>
                <a:ea typeface="+mn-ea"/>
              </a:rPr>
              <a:t>)</a:t>
            </a:r>
          </a:p>
          <a:p>
            <a:pPr marL="341313" indent="-341313">
              <a:spcBef>
                <a:spcPts val="0"/>
              </a:spcBef>
              <a:buClr>
                <a:schemeClr val="accent2"/>
              </a:buClr>
              <a:buFont typeface="Symbol"/>
              <a:buChar char="-"/>
              <a:tabLst>
                <a:tab pos="3717925" algn="r"/>
                <a:tab pos="5141913" algn="r"/>
                <a:tab pos="6745288" algn="r"/>
                <a:tab pos="8056563" algn="r"/>
              </a:tabLst>
              <a:defRPr/>
            </a:pPr>
            <a:r>
              <a:rPr lang="en-US" sz="1600" kern="0" dirty="0">
                <a:latin typeface="+mn-lt"/>
                <a:ea typeface="+mn-ea"/>
                <a:sym typeface="Symbol"/>
              </a:rPr>
              <a:t>Preferred Dividends	(9,000)	(21,000)</a:t>
            </a:r>
            <a:r>
              <a:rPr lang="en-US" sz="1600" kern="0" dirty="0">
                <a:solidFill>
                  <a:schemeClr val="bg1"/>
                </a:solidFill>
                <a:latin typeface="+mn-lt"/>
                <a:ea typeface="+mn-ea"/>
                <a:sym typeface="Symbol"/>
              </a:rPr>
              <a:t>		</a:t>
            </a:r>
            <a:r>
              <a:rPr lang="en-US" sz="1600" b="1" kern="0" dirty="0">
                <a:solidFill>
                  <a:srgbClr val="538ED5"/>
                </a:solidFill>
                <a:latin typeface="+mn-lt"/>
                <a:ea typeface="+mn-ea"/>
                <a:sym typeface="Symbol"/>
              </a:rPr>
              <a:t>(30,000)</a:t>
            </a:r>
          </a:p>
          <a:p>
            <a:pPr marL="341313" indent="-341313">
              <a:spcBef>
                <a:spcPts val="600"/>
              </a:spcBef>
              <a:buClr>
                <a:schemeClr val="accent2"/>
              </a:buClr>
              <a:tabLst>
                <a:tab pos="3717925" algn="r"/>
                <a:tab pos="5141913" algn="r"/>
                <a:tab pos="6745288" algn="r"/>
                <a:tab pos="8056563" algn="r"/>
              </a:tabLst>
              <a:defRPr/>
            </a:pPr>
            <a:r>
              <a:rPr lang="en-US" sz="1600" kern="0" dirty="0">
                <a:latin typeface="+mn-lt"/>
                <a:ea typeface="+mn-ea"/>
                <a:sym typeface="Symbol"/>
              </a:rPr>
              <a:t>Ending Book Value	</a:t>
            </a:r>
            <a:r>
              <a:rPr lang="en-US" sz="1600" b="1" kern="0" dirty="0">
                <a:solidFill>
                  <a:srgbClr val="538ED5"/>
                </a:solidFill>
                <a:latin typeface="+mn-lt"/>
                <a:ea typeface="+mn-ea"/>
                <a:sym typeface="Symbol"/>
              </a:rPr>
              <a:t>144,000</a:t>
            </a:r>
            <a:r>
              <a:rPr lang="en-US" sz="1600" b="1" kern="0" dirty="0">
                <a:solidFill>
                  <a:schemeClr val="bg1"/>
                </a:solidFill>
                <a:latin typeface="+mn-lt"/>
                <a:ea typeface="+mn-ea"/>
                <a:sym typeface="Symbol"/>
              </a:rPr>
              <a:t>)</a:t>
            </a:r>
            <a:r>
              <a:rPr lang="en-US" sz="1600" b="1" kern="0" dirty="0">
                <a:solidFill>
                  <a:srgbClr val="538ED5"/>
                </a:solidFill>
                <a:latin typeface="+mn-lt"/>
                <a:ea typeface="+mn-ea"/>
                <a:sym typeface="Symbol"/>
              </a:rPr>
              <a:t>	336,000</a:t>
            </a:r>
            <a:r>
              <a:rPr lang="en-US" sz="1600" b="1" kern="0" dirty="0">
                <a:solidFill>
                  <a:schemeClr val="bg1"/>
                </a:solidFill>
                <a:latin typeface="+mn-lt"/>
              </a:rPr>
              <a:t>)</a:t>
            </a:r>
            <a:r>
              <a:rPr lang="en-US" sz="1600" b="1" kern="0" dirty="0">
                <a:solidFill>
                  <a:srgbClr val="538ED5"/>
                </a:solidFill>
                <a:latin typeface="+mn-lt"/>
                <a:ea typeface="+mn-ea"/>
                <a:sym typeface="Symbol"/>
              </a:rPr>
              <a:t>	150,000	</a:t>
            </a:r>
            <a:r>
              <a:rPr lang="en-US" sz="1600" kern="0" dirty="0">
                <a:latin typeface="+mn-lt"/>
                <a:ea typeface="+mn-ea"/>
                <a:sym typeface="Symbol"/>
              </a:rPr>
              <a:t>330,000</a:t>
            </a:r>
            <a:r>
              <a:rPr lang="en-US" sz="1600" b="1" kern="0" dirty="0">
                <a:solidFill>
                  <a:schemeClr val="bg1"/>
                </a:solidFill>
                <a:latin typeface="+mn-lt"/>
                <a:ea typeface="+mn-ea"/>
                <a:sym typeface="Symbol"/>
              </a:rPr>
              <a:t>)</a:t>
            </a:r>
            <a:endParaRPr lang="en-US" sz="1600" kern="0" dirty="0">
              <a:solidFill>
                <a:schemeClr val="bg1"/>
              </a:solidFill>
              <a:latin typeface="+mn-lt"/>
              <a:ea typeface="+mn-ea"/>
            </a:endParaRPr>
          </a:p>
        </p:txBody>
      </p:sp>
      <p:cxnSp>
        <p:nvCxnSpPr>
          <p:cNvPr id="99332" name="Straight Connector 13"/>
          <p:cNvCxnSpPr>
            <a:cxnSpLocks noChangeShapeType="1"/>
          </p:cNvCxnSpPr>
          <p:nvPr/>
        </p:nvCxnSpPr>
        <p:spPr bwMode="auto">
          <a:xfrm>
            <a:off x="533400" y="2057400"/>
            <a:ext cx="8458200" cy="0"/>
          </a:xfrm>
          <a:prstGeom prst="line">
            <a:avLst/>
          </a:prstGeom>
          <a:noFill/>
          <a:ln w="38100" algn="ctr">
            <a:solidFill>
              <a:schemeClr val="tx1"/>
            </a:solidFill>
            <a:round/>
            <a:headEnd/>
            <a:tailEnd/>
          </a:ln>
        </p:spPr>
      </p:cxnSp>
      <p:cxnSp>
        <p:nvCxnSpPr>
          <p:cNvPr id="99333" name="Straight Connector 14"/>
          <p:cNvCxnSpPr>
            <a:cxnSpLocks noChangeShapeType="1"/>
          </p:cNvCxnSpPr>
          <p:nvPr/>
        </p:nvCxnSpPr>
        <p:spPr bwMode="auto">
          <a:xfrm>
            <a:off x="533400" y="2667000"/>
            <a:ext cx="8458200" cy="0"/>
          </a:xfrm>
          <a:prstGeom prst="line">
            <a:avLst/>
          </a:prstGeom>
          <a:noFill/>
          <a:ln w="38100" algn="ctr">
            <a:solidFill>
              <a:schemeClr val="tx1"/>
            </a:solidFill>
            <a:round/>
            <a:headEnd/>
            <a:tailEnd/>
          </a:ln>
        </p:spPr>
      </p:cxnSp>
      <p:cxnSp>
        <p:nvCxnSpPr>
          <p:cNvPr id="99334" name="Straight Connector 15"/>
          <p:cNvCxnSpPr>
            <a:cxnSpLocks noChangeShapeType="1"/>
          </p:cNvCxnSpPr>
          <p:nvPr/>
        </p:nvCxnSpPr>
        <p:spPr bwMode="auto">
          <a:xfrm>
            <a:off x="533400" y="3581400"/>
            <a:ext cx="8458200" cy="0"/>
          </a:xfrm>
          <a:prstGeom prst="line">
            <a:avLst/>
          </a:prstGeom>
          <a:noFill/>
          <a:ln w="38100" algn="ctr">
            <a:solidFill>
              <a:schemeClr val="tx1"/>
            </a:solidFill>
            <a:round/>
            <a:headEnd/>
            <a:tailEnd/>
          </a:ln>
        </p:spPr>
      </p:cxnSp>
      <p:cxnSp>
        <p:nvCxnSpPr>
          <p:cNvPr id="99335" name="Straight Connector 16"/>
          <p:cNvCxnSpPr>
            <a:cxnSpLocks noChangeShapeType="1"/>
          </p:cNvCxnSpPr>
          <p:nvPr/>
        </p:nvCxnSpPr>
        <p:spPr bwMode="auto">
          <a:xfrm>
            <a:off x="533400" y="3886200"/>
            <a:ext cx="8458200" cy="0"/>
          </a:xfrm>
          <a:prstGeom prst="line">
            <a:avLst/>
          </a:prstGeom>
          <a:noFill/>
          <a:ln w="38100" cmpd="dbl" algn="ctr">
            <a:solidFill>
              <a:schemeClr val="tx1"/>
            </a:solidFill>
            <a:round/>
            <a:headEnd/>
            <a:tailEnd/>
          </a:ln>
        </p:spPr>
      </p:cxnSp>
      <p:sp>
        <p:nvSpPr>
          <p:cNvPr id="18" name="TextBox 17"/>
          <p:cNvSpPr txBox="1"/>
          <p:nvPr/>
        </p:nvSpPr>
        <p:spPr>
          <a:xfrm>
            <a:off x="4327525" y="2220913"/>
            <a:ext cx="320675" cy="369887"/>
          </a:xfrm>
          <a:prstGeom prst="rect">
            <a:avLst/>
          </a:prstGeom>
          <a:noFill/>
        </p:spPr>
        <p:txBody>
          <a:bodyPr wrap="none">
            <a:spAutoFit/>
          </a:bodyPr>
          <a:lstStyle/>
          <a:p>
            <a:pPr algn="ctr">
              <a:defRPr/>
            </a:pPr>
            <a:r>
              <a:rPr lang="en-US" sz="1800" b="1" dirty="0">
                <a:latin typeface="+mn-lt"/>
              </a:rPr>
              <a:t>+</a:t>
            </a:r>
          </a:p>
        </p:txBody>
      </p:sp>
      <p:sp>
        <p:nvSpPr>
          <p:cNvPr id="19" name="TextBox 18"/>
          <p:cNvSpPr txBox="1"/>
          <p:nvPr/>
        </p:nvSpPr>
        <p:spPr>
          <a:xfrm>
            <a:off x="5867400" y="2220913"/>
            <a:ext cx="320675" cy="369887"/>
          </a:xfrm>
          <a:prstGeom prst="rect">
            <a:avLst/>
          </a:prstGeom>
          <a:noFill/>
        </p:spPr>
        <p:txBody>
          <a:bodyPr wrap="none">
            <a:spAutoFit/>
          </a:bodyPr>
          <a:lstStyle/>
          <a:p>
            <a:pPr algn="ctr">
              <a:defRPr/>
            </a:pPr>
            <a:r>
              <a:rPr lang="en-US" sz="1800" b="1" dirty="0">
                <a:latin typeface="+mn-lt"/>
              </a:rPr>
              <a:t>=</a:t>
            </a:r>
          </a:p>
        </p:txBody>
      </p:sp>
      <p:sp>
        <p:nvSpPr>
          <p:cNvPr id="20" name="TextBox 19"/>
          <p:cNvSpPr txBox="1"/>
          <p:nvPr/>
        </p:nvSpPr>
        <p:spPr>
          <a:xfrm>
            <a:off x="7299325" y="2220913"/>
            <a:ext cx="320675" cy="369887"/>
          </a:xfrm>
          <a:prstGeom prst="rect">
            <a:avLst/>
          </a:prstGeom>
          <a:noFill/>
        </p:spPr>
        <p:txBody>
          <a:bodyPr wrap="none">
            <a:spAutoFit/>
          </a:bodyPr>
          <a:lstStyle/>
          <a:p>
            <a:pPr algn="ctr">
              <a:defRPr/>
            </a:pPr>
            <a:r>
              <a:rPr lang="en-US" sz="1800" b="1" dirty="0">
                <a:latin typeface="+mn-lt"/>
              </a:rPr>
              <a:t>+</a:t>
            </a:r>
          </a:p>
        </p:txBody>
      </p:sp>
      <p:grpSp>
        <p:nvGrpSpPr>
          <p:cNvPr id="2" name="Group 23"/>
          <p:cNvGrpSpPr>
            <a:grpSpLocks/>
          </p:cNvGrpSpPr>
          <p:nvPr/>
        </p:nvGrpSpPr>
        <p:grpSpPr bwMode="auto">
          <a:xfrm>
            <a:off x="457200" y="4205288"/>
            <a:ext cx="8534400" cy="2195512"/>
            <a:chOff x="457200" y="4038600"/>
            <a:chExt cx="8534400" cy="2195156"/>
          </a:xfrm>
        </p:grpSpPr>
        <p:sp>
          <p:nvSpPr>
            <p:cNvPr id="48" name="Content Placeholder 6"/>
            <p:cNvSpPr txBox="1">
              <a:spLocks/>
            </p:cNvSpPr>
            <p:nvPr/>
          </p:nvSpPr>
          <p:spPr bwMode="auto">
            <a:xfrm>
              <a:off x="457200" y="4038600"/>
              <a:ext cx="3048000" cy="380938"/>
            </a:xfrm>
            <a:prstGeom prst="rect">
              <a:avLst/>
            </a:prstGeom>
            <a:solidFill>
              <a:schemeClr val="bg1"/>
            </a:solidFill>
            <a:ln w="9525">
              <a:noFill/>
              <a:miter lim="800000"/>
              <a:headEnd/>
              <a:tailEnd/>
            </a:ln>
            <a:effectLst/>
          </p:spPr>
          <p:txBody>
            <a:bodyPr/>
            <a:lstStyle/>
            <a:p>
              <a:pPr>
                <a:spcBef>
                  <a:spcPct val="20000"/>
                </a:spcBef>
                <a:buClr>
                  <a:schemeClr val="accent2"/>
                </a:buClr>
                <a:buFont typeface="Wingdings" pitchFamily="2" charset="2"/>
                <a:buNone/>
                <a:defRPr/>
              </a:pPr>
              <a:r>
                <a:rPr lang="en-US" sz="1800" b="1" kern="0" dirty="0">
                  <a:latin typeface="+mn-lt"/>
                  <a:ea typeface="+mn-ea"/>
                </a:rPr>
                <a:t>Basic Elimination Entry</a:t>
              </a:r>
            </a:p>
          </p:txBody>
        </p:sp>
        <p:sp>
          <p:nvSpPr>
            <p:cNvPr id="21" name="Text Box 4"/>
            <p:cNvSpPr txBox="1">
              <a:spLocks noChangeArrowheads="1"/>
            </p:cNvSpPr>
            <p:nvPr/>
          </p:nvSpPr>
          <p:spPr bwMode="auto">
            <a:xfrm>
              <a:off x="609600" y="4417950"/>
              <a:ext cx="4724400" cy="1815806"/>
            </a:xfrm>
            <a:prstGeom prst="rect">
              <a:avLst/>
            </a:prstGeom>
            <a:solidFill>
              <a:srgbClr val="8DB4E3"/>
            </a:solidFill>
            <a:ln w="12700">
              <a:solidFill>
                <a:schemeClr val="tx1"/>
              </a:solidFill>
              <a:miter lim="800000"/>
              <a:headEnd type="none" w="sm" len="sm"/>
              <a:tailEnd type="none" w="sm" len="sm"/>
            </a:ln>
            <a:effectLst/>
          </p:spPr>
          <p:txBody>
            <a:bodyPr>
              <a:spAutoFit/>
            </a:bodyPr>
            <a:lstStyle/>
            <a:p>
              <a:pPr marL="3175">
                <a:spcBef>
                  <a:spcPts val="0"/>
                </a:spcBef>
                <a:tabLst>
                  <a:tab pos="3657600" algn="r"/>
                  <a:tab pos="4511675" algn="r"/>
                </a:tabLst>
                <a:defRPr/>
              </a:pPr>
              <a:r>
                <a:rPr lang="en-US" sz="1600" dirty="0">
                  <a:solidFill>
                    <a:srgbClr val="000000"/>
                  </a:solidFill>
                  <a:latin typeface="+mn-lt"/>
                </a:rPr>
                <a:t>Common Stock	</a:t>
              </a:r>
            </a:p>
            <a:p>
              <a:pPr marL="3175">
                <a:spcBef>
                  <a:spcPts val="0"/>
                </a:spcBef>
                <a:tabLst>
                  <a:tab pos="3657600" algn="r"/>
                  <a:tab pos="4511675" algn="r"/>
                </a:tabLst>
                <a:defRPr/>
              </a:pPr>
              <a:r>
                <a:rPr lang="en-US" sz="1600" dirty="0">
                  <a:solidFill>
                    <a:srgbClr val="000000"/>
                  </a:solidFill>
                  <a:latin typeface="+mn-lt"/>
                </a:rPr>
                <a:t>Retained Earnings	</a:t>
              </a:r>
            </a:p>
            <a:p>
              <a:pPr marL="3175">
                <a:spcBef>
                  <a:spcPts val="0"/>
                </a:spcBef>
                <a:tabLst>
                  <a:tab pos="3657600" algn="r"/>
                  <a:tab pos="4511675" algn="r"/>
                </a:tabLst>
                <a:defRPr/>
              </a:pPr>
              <a:r>
                <a:rPr lang="en-US" sz="1600" dirty="0">
                  <a:solidFill>
                    <a:srgbClr val="000000"/>
                  </a:solidFill>
                  <a:latin typeface="+mn-lt"/>
                </a:rPr>
                <a:t>Income from Snoopy	</a:t>
              </a:r>
            </a:p>
            <a:p>
              <a:pPr marL="3175">
                <a:spcBef>
                  <a:spcPts val="0"/>
                </a:spcBef>
                <a:tabLst>
                  <a:tab pos="3657600" algn="r"/>
                  <a:tab pos="4511675" algn="r"/>
                </a:tabLst>
                <a:defRPr/>
              </a:pPr>
              <a:r>
                <a:rPr lang="en-US" sz="1600" dirty="0">
                  <a:solidFill>
                    <a:srgbClr val="000000"/>
                  </a:solidFill>
                  <a:latin typeface="+mn-lt"/>
                </a:rPr>
                <a:t>NCI in NI of Snoopy	</a:t>
              </a:r>
            </a:p>
            <a:p>
              <a:pPr marL="173038" lvl="1">
                <a:spcBef>
                  <a:spcPts val="0"/>
                </a:spcBef>
                <a:tabLst>
                  <a:tab pos="3657600" algn="r"/>
                  <a:tab pos="4511675" algn="r"/>
                </a:tabLst>
                <a:defRPr/>
              </a:pPr>
              <a:r>
                <a:rPr lang="en-US" sz="1600" dirty="0">
                  <a:solidFill>
                    <a:srgbClr val="000000"/>
                  </a:solidFill>
                  <a:latin typeface="+mn-lt"/>
                </a:rPr>
                <a:t>Dividends Declared		</a:t>
              </a:r>
            </a:p>
            <a:p>
              <a:pPr marL="173038" lvl="1">
                <a:spcBef>
                  <a:spcPts val="0"/>
                </a:spcBef>
                <a:tabLst>
                  <a:tab pos="3657600" algn="r"/>
                  <a:tab pos="4511675" algn="r"/>
                </a:tabLst>
                <a:defRPr/>
              </a:pPr>
              <a:r>
                <a:rPr lang="en-US" sz="1600" dirty="0">
                  <a:solidFill>
                    <a:srgbClr val="000000"/>
                  </a:solidFill>
                  <a:latin typeface="+mn-lt"/>
                </a:rPr>
                <a:t>Investment in Snoopy 		</a:t>
              </a:r>
            </a:p>
            <a:p>
              <a:pPr marL="173038" lvl="1">
                <a:spcBef>
                  <a:spcPts val="0"/>
                </a:spcBef>
                <a:tabLst>
                  <a:tab pos="3657600" algn="r"/>
                  <a:tab pos="4511675" algn="r"/>
                </a:tabLst>
                <a:defRPr/>
              </a:pPr>
              <a:r>
                <a:rPr lang="en-US" sz="1600" dirty="0">
                  <a:solidFill>
                    <a:srgbClr val="000000"/>
                  </a:solidFill>
                  <a:latin typeface="+mn-lt"/>
                </a:rPr>
                <a:t>NCI in NA of Snoopy		</a:t>
              </a:r>
            </a:p>
          </p:txBody>
        </p:sp>
        <p:sp>
          <p:nvSpPr>
            <p:cNvPr id="22" name="TextBox 21"/>
            <p:cNvSpPr txBox="1"/>
            <p:nvPr/>
          </p:nvSpPr>
          <p:spPr>
            <a:xfrm>
              <a:off x="5334000" y="4417950"/>
              <a:ext cx="3657600" cy="1815806"/>
            </a:xfrm>
            <a:prstGeom prst="rect">
              <a:avLst/>
            </a:prstGeom>
            <a:noFill/>
          </p:spPr>
          <p:txBody>
            <a:bodyPr>
              <a:spAutoFit/>
            </a:bodyPr>
            <a:lstStyle/>
            <a:p>
              <a:pPr marL="341313" indent="-341313">
                <a:buFont typeface="Symbol"/>
                <a:buChar char="¬"/>
                <a:defRPr/>
              </a:pPr>
              <a:r>
                <a:rPr lang="en-US" sz="1600" dirty="0">
                  <a:latin typeface="+mn-lt"/>
                  <a:sym typeface="Symbol"/>
                </a:rPr>
                <a:t>Original amount invested (100%)</a:t>
              </a:r>
            </a:p>
            <a:p>
              <a:pPr marL="341313" indent="-341313">
                <a:buFont typeface="Symbol"/>
                <a:buChar char="¬"/>
                <a:defRPr/>
              </a:pPr>
              <a:r>
                <a:rPr lang="en-US" sz="1600" dirty="0">
                  <a:latin typeface="+mn-lt"/>
                  <a:sym typeface="Symbol"/>
                </a:rPr>
                <a:t>Beginning balance in RE</a:t>
              </a:r>
            </a:p>
            <a:p>
              <a:pPr marL="341313" lvl="2" indent="-341313">
                <a:buFont typeface="Symbol"/>
                <a:buChar char="¬"/>
                <a:defRPr/>
              </a:pPr>
              <a:r>
                <a:rPr lang="en-US" sz="1600" dirty="0">
                  <a:latin typeface="+mn-lt"/>
                  <a:sym typeface="Symbol"/>
                </a:rPr>
                <a:t>Peanut's share of reported NI</a:t>
              </a:r>
              <a:endParaRPr lang="en-US" sz="1600" b="1" dirty="0">
                <a:solidFill>
                  <a:schemeClr val="tx1">
                    <a:lumMod val="60000"/>
                    <a:lumOff val="40000"/>
                  </a:schemeClr>
                </a:solidFill>
                <a:latin typeface="+mn-lt"/>
                <a:sym typeface="Symbol"/>
              </a:endParaRPr>
            </a:p>
            <a:p>
              <a:pPr marL="341313" lvl="2" indent="-341313">
                <a:buFont typeface="Symbol"/>
                <a:buChar char="¬"/>
                <a:defRPr/>
              </a:pPr>
              <a:r>
                <a:rPr lang="en-US" sz="1600" dirty="0">
                  <a:latin typeface="+mn-lt"/>
                  <a:sym typeface="Symbol"/>
                </a:rPr>
                <a:t>NCI share of reported NI</a:t>
              </a:r>
              <a:endParaRPr lang="en-US" sz="1600" b="1" dirty="0">
                <a:latin typeface="+mn-lt"/>
                <a:sym typeface="Symbol"/>
              </a:endParaRPr>
            </a:p>
            <a:p>
              <a:pPr marL="341313" lvl="2" indent="-341313">
                <a:buFont typeface="Symbol"/>
                <a:buChar char="¬"/>
                <a:defRPr/>
              </a:pPr>
              <a:r>
                <a:rPr lang="en-US" sz="1600" dirty="0">
                  <a:latin typeface="+mn-lt"/>
                  <a:sym typeface="Symbol"/>
                </a:rPr>
                <a:t>100% of dividends</a:t>
              </a:r>
            </a:p>
            <a:p>
              <a:pPr marL="341313" lvl="2" indent="-341313">
                <a:buFont typeface="Symbol"/>
                <a:buChar char="¬"/>
                <a:defRPr/>
              </a:pPr>
              <a:r>
                <a:rPr lang="en-US" sz="1600" dirty="0">
                  <a:latin typeface="+mn-lt"/>
                  <a:sym typeface="Symbol"/>
                </a:rPr>
                <a:t>Net amount of BV left in inv. acct.</a:t>
              </a:r>
              <a:endParaRPr lang="en-US" sz="1600" b="1" dirty="0">
                <a:latin typeface="+mn-lt"/>
                <a:sym typeface="Symbol"/>
              </a:endParaRPr>
            </a:p>
            <a:p>
              <a:pPr marL="341313" lvl="2" indent="-341313">
                <a:buFont typeface="Symbol"/>
                <a:buChar char="¬"/>
                <a:defRPr/>
              </a:pPr>
              <a:r>
                <a:rPr lang="en-US" sz="1600" dirty="0">
                  <a:latin typeface="+mn-lt"/>
                  <a:sym typeface="Symbol"/>
                </a:rPr>
                <a:t>NCI’s share of net book value</a:t>
              </a:r>
              <a:endParaRPr lang="en-US" sz="1600" b="1" dirty="0">
                <a:latin typeface="+mn-lt"/>
              </a:endParaRPr>
            </a:p>
          </p:txBody>
        </p:sp>
      </p:grpSp>
      <p:sp>
        <p:nvSpPr>
          <p:cNvPr id="23" name="TextBox 22"/>
          <p:cNvSpPr txBox="1"/>
          <p:nvPr/>
        </p:nvSpPr>
        <p:spPr bwMode="auto">
          <a:xfrm>
            <a:off x="412750" y="1676400"/>
            <a:ext cx="2787650" cy="369888"/>
          </a:xfrm>
          <a:prstGeom prst="rect">
            <a:avLst/>
          </a:prstGeom>
          <a:noFill/>
          <a:ln w="9525">
            <a:noFill/>
            <a:miter lim="800000"/>
            <a:headEnd/>
            <a:tailEnd/>
          </a:ln>
          <a:effectLst/>
        </p:spPr>
        <p:txBody>
          <a:bodyPr wrap="none">
            <a:spAutoFit/>
          </a:bodyPr>
          <a:lstStyle/>
          <a:p>
            <a:pPr>
              <a:defRPr/>
            </a:pPr>
            <a:r>
              <a:rPr lang="en-US" sz="1800" b="1" dirty="0">
                <a:latin typeface="+mn-lt"/>
              </a:rPr>
              <a:t>Book Value Calculations:</a:t>
            </a:r>
          </a:p>
        </p:txBody>
      </p:sp>
      <p:sp>
        <p:nvSpPr>
          <p:cNvPr id="24" name="Rectangle 3"/>
          <p:cNvSpPr txBox="1">
            <a:spLocks noChangeArrowheads="1"/>
          </p:cNvSpPr>
          <p:nvPr/>
        </p:nvSpPr>
        <p:spPr bwMode="auto">
          <a:xfrm>
            <a:off x="457200" y="990600"/>
            <a:ext cx="8534400" cy="609600"/>
          </a:xfrm>
          <a:prstGeom prst="rect">
            <a:avLst/>
          </a:prstGeom>
          <a:solidFill>
            <a:schemeClr val="bg1">
              <a:lumMod val="85000"/>
            </a:schemeClr>
          </a:solidFill>
          <a:ln w="9525">
            <a:noFill/>
            <a:miter lim="800000"/>
            <a:headEnd/>
            <a:tailEnd/>
          </a:ln>
          <a:effectLst/>
        </p:spPr>
        <p:txBody>
          <a:bodyPr/>
          <a:lstStyle/>
          <a:p>
            <a:pPr>
              <a:defRPr/>
            </a:pPr>
            <a:r>
              <a:rPr lang="en-US" sz="1800" dirty="0">
                <a:latin typeface="+mn-lt"/>
              </a:rPr>
              <a:t>In order to prepare the consolidation worksheet at the end of the year, we first analyze the book value component to construct the basic elimination entry:</a:t>
            </a:r>
            <a:endParaRPr lang="en-US" sz="1800" i="1" dirty="0">
              <a:latin typeface="+mn-lt"/>
            </a:endParaRPr>
          </a:p>
        </p:txBody>
      </p:sp>
      <p:sp>
        <p:nvSpPr>
          <p:cNvPr id="26" name="Title 25"/>
          <p:cNvSpPr>
            <a:spLocks noGrp="1"/>
          </p:cNvSpPr>
          <p:nvPr>
            <p:ph type="title"/>
          </p:nvPr>
        </p:nvSpPr>
        <p:spPr/>
        <p:txBody>
          <a:bodyPr/>
          <a:lstStyle/>
          <a:p>
            <a:pPr eaLnBrk="1" hangingPunct="1">
              <a:defRPr/>
            </a:pPr>
            <a:r>
              <a:rPr lang="en-US" dirty="0" smtClean="0">
                <a:solidFill>
                  <a:schemeClr val="tx2">
                    <a:lumMod val="50000"/>
                  </a:schemeClr>
                </a:solidFill>
              </a:rPr>
              <a:t>Example 5: Parent Sells Stock to Non-Affiliate</a:t>
            </a:r>
            <a:endParaRPr lang="en-US" dirty="0">
              <a:solidFill>
                <a:schemeClr val="tx2">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7" name="Rectangle 5"/>
          <p:cNvSpPr>
            <a:spLocks noGrp="1" noChangeArrowheads="1"/>
          </p:cNvSpPr>
          <p:nvPr>
            <p:ph type="sldNum" sz="quarter" idx="10"/>
          </p:nvPr>
        </p:nvSpPr>
        <p:spPr>
          <a:noFill/>
        </p:spPr>
        <p:txBody>
          <a:bodyPr/>
          <a:lstStyle/>
          <a:p>
            <a:r>
              <a:rPr lang="en-US" altLang="zh-CN" smtClean="0">
                <a:ea typeface="宋体" pitchFamily="2" charset="-122"/>
              </a:rPr>
              <a:t>9-</a:t>
            </a:r>
            <a:fld id="{69E75505-8152-4683-91F3-A940DCBF3F1A}" type="slidenum">
              <a:rPr lang="en-US" altLang="zh-CN" smtClean="0">
                <a:ea typeface="宋体" pitchFamily="2" charset="-122"/>
              </a:rPr>
              <a:pPr/>
              <a:t>41</a:t>
            </a:fld>
            <a:endParaRPr lang="en-US" altLang="zh-CN" smtClean="0">
              <a:ea typeface="宋体" pitchFamily="2" charset="-122"/>
            </a:endParaRPr>
          </a:p>
        </p:txBody>
      </p:sp>
      <p:sp>
        <p:nvSpPr>
          <p:cNvPr id="24" name="Content Placeholder 23"/>
          <p:cNvSpPr>
            <a:spLocks noGrp="1"/>
          </p:cNvSpPr>
          <p:nvPr>
            <p:ph idx="1"/>
          </p:nvPr>
        </p:nvSpPr>
        <p:spPr>
          <a:xfrm>
            <a:off x="457200" y="1066800"/>
            <a:ext cx="8534400" cy="914400"/>
          </a:xfrm>
          <a:solidFill>
            <a:schemeClr val="bg1">
              <a:lumMod val="85000"/>
            </a:schemeClr>
          </a:solidFill>
        </p:spPr>
        <p:txBody>
          <a:bodyPr/>
          <a:lstStyle/>
          <a:p>
            <a:pPr marL="0" indent="0" eaLnBrk="1" hangingPunct="1">
              <a:buFont typeface="Wingdings" pitchFamily="2" charset="2"/>
              <a:buNone/>
              <a:defRPr/>
            </a:pPr>
            <a:r>
              <a:rPr lang="en-US" sz="2400" b="0" dirty="0" smtClean="0"/>
              <a:t>In 20X2, the gain on the sale of the shares is reclassified to additional </a:t>
            </a:r>
            <a:r>
              <a:rPr lang="en-US" sz="2400" b="0" dirty="0"/>
              <a:t>paid-in capital with an elimination entry :</a:t>
            </a:r>
          </a:p>
        </p:txBody>
      </p:sp>
      <p:sp>
        <p:nvSpPr>
          <p:cNvPr id="16" name="Rectangle 15"/>
          <p:cNvSpPr/>
          <p:nvPr/>
        </p:nvSpPr>
        <p:spPr bwMode="auto">
          <a:xfrm>
            <a:off x="1390650" y="2514600"/>
            <a:ext cx="6629400" cy="838200"/>
          </a:xfrm>
          <a:prstGeom prst="rect">
            <a:avLst/>
          </a:prstGeom>
          <a:solidFill>
            <a:srgbClr val="E0EBF8"/>
          </a:solidFill>
          <a:ln w="9525" cap="flat" cmpd="sng" algn="ctr">
            <a:solidFill>
              <a:srgbClr val="000408"/>
            </a:solidFill>
            <a:prstDash val="solid"/>
            <a:round/>
            <a:headEnd type="none" w="med" len="med"/>
            <a:tailEnd type="none" w="med" len="med"/>
          </a:ln>
          <a:effectLst/>
        </p:spPr>
        <p:txBody>
          <a:bodyPr/>
          <a:lstStyle/>
          <a:p>
            <a:pPr marL="344488" indent="-344488">
              <a:tabLst>
                <a:tab pos="5029200" algn="r"/>
                <a:tab pos="6400800" algn="r"/>
              </a:tabLst>
              <a:defRPr/>
            </a:pPr>
            <a:r>
              <a:rPr lang="en-US" sz="2400" dirty="0">
                <a:latin typeface="+mn-lt"/>
              </a:rPr>
              <a:t>Gain on the Sale of Stock	3,000</a:t>
            </a:r>
          </a:p>
          <a:p>
            <a:pPr marL="344488" indent="-344488">
              <a:tabLst>
                <a:tab pos="5029200" algn="r"/>
                <a:tab pos="6400800" algn="r"/>
              </a:tabLst>
              <a:defRPr/>
            </a:pPr>
            <a:r>
              <a:rPr lang="en-US" sz="2400" dirty="0">
                <a:latin typeface="+mn-lt"/>
              </a:rPr>
              <a:t>	Additional Paid-in Capital		3,000</a:t>
            </a:r>
          </a:p>
        </p:txBody>
      </p:sp>
      <p:sp>
        <p:nvSpPr>
          <p:cNvPr id="17" name="Content Placeholder 23"/>
          <p:cNvSpPr txBox="1">
            <a:spLocks/>
          </p:cNvSpPr>
          <p:nvPr/>
        </p:nvSpPr>
        <p:spPr bwMode="auto">
          <a:xfrm>
            <a:off x="457200" y="3810000"/>
            <a:ext cx="8534400" cy="1295400"/>
          </a:xfrm>
          <a:prstGeom prst="rect">
            <a:avLst/>
          </a:prstGeom>
          <a:solidFill>
            <a:schemeClr val="bg1">
              <a:lumMod val="85000"/>
            </a:schemeClr>
          </a:solidFill>
          <a:ln w="9525">
            <a:noFill/>
            <a:miter lim="800000"/>
            <a:headEnd/>
            <a:tailEnd/>
          </a:ln>
          <a:effectLst/>
        </p:spPr>
        <p:txBody>
          <a:bodyPr/>
          <a:lstStyle>
            <a:lvl1pPr marL="461963" indent="-461963" algn="l" rtl="0" eaLnBrk="1" fontAlgn="base" hangingPunct="1">
              <a:spcBef>
                <a:spcPts val="1200"/>
              </a:spcBef>
              <a:spcAft>
                <a:spcPct val="0"/>
              </a:spcAft>
              <a:buClr>
                <a:schemeClr val="accent2"/>
              </a:buClr>
              <a:buFont typeface="Wingdings" pitchFamily="2" charset="2"/>
              <a:buChar char="w"/>
              <a:defRPr sz="3200" b="1">
                <a:solidFill>
                  <a:schemeClr val="tx1"/>
                </a:solidFill>
                <a:latin typeface="+mn-lt"/>
                <a:ea typeface="+mn-ea"/>
                <a:cs typeface="+mn-cs"/>
              </a:defRPr>
            </a:lvl1pPr>
            <a:lvl2pPr marL="914400" indent="-457200" algn="l" rtl="0" eaLnBrk="1" fontAlgn="base" hangingPunct="1">
              <a:spcBef>
                <a:spcPts val="1200"/>
              </a:spcBef>
              <a:spcAft>
                <a:spcPct val="0"/>
              </a:spcAft>
              <a:buClr>
                <a:srgbClr val="FF0000"/>
              </a:buClr>
              <a:buSzPct val="55000"/>
              <a:buFont typeface="Wingdings" pitchFamily="2" charset="2"/>
              <a:buChar char="n"/>
              <a:defRPr sz="2800">
                <a:solidFill>
                  <a:schemeClr val="tx1"/>
                </a:solidFill>
                <a:latin typeface="+mn-lt"/>
              </a:defRPr>
            </a:lvl2pPr>
            <a:lvl3pPr marL="1376363" indent="-461963" algn="l" rtl="0" eaLnBrk="1" fontAlgn="base" hangingPunct="1">
              <a:spcBef>
                <a:spcPts val="1200"/>
              </a:spcBef>
              <a:spcAft>
                <a:spcPct val="0"/>
              </a:spcAft>
              <a:buClr>
                <a:srgbClr val="00B050"/>
              </a:buClr>
              <a:buSzPct val="65000"/>
              <a:buFont typeface="Wingdings" pitchFamily="2" charset="2"/>
              <a:buChar char="l"/>
              <a:defRPr sz="2400" b="0">
                <a:solidFill>
                  <a:schemeClr val="tx1"/>
                </a:solidFill>
                <a:latin typeface="+mn-lt"/>
              </a:defRPr>
            </a:lvl3pPr>
            <a:lvl4pPr marL="1828800" indent="-452438" algn="l" rtl="0" eaLnBrk="1" fontAlgn="base" hangingPunct="1">
              <a:spcBef>
                <a:spcPts val="1200"/>
              </a:spcBef>
              <a:spcAft>
                <a:spcPct val="0"/>
              </a:spcAft>
              <a:buClr>
                <a:srgbClr val="7030A0"/>
              </a:buClr>
              <a:buSzPct val="85000"/>
              <a:buFont typeface="Wingdings" pitchFamily="2" charset="2"/>
              <a:buChar char="w"/>
              <a:defRPr sz="2000" b="1">
                <a:solidFill>
                  <a:schemeClr val="tx1"/>
                </a:solidFill>
                <a:latin typeface="+mn-lt"/>
              </a:defRPr>
            </a:lvl4pPr>
            <a:lvl5pPr marL="1771650" indent="-228600" algn="l" rtl="0" eaLnBrk="1" fontAlgn="base" hangingPunct="1">
              <a:spcBef>
                <a:spcPct val="20000"/>
              </a:spcBef>
              <a:spcAft>
                <a:spcPct val="0"/>
              </a:spcAft>
              <a:buClr>
                <a:schemeClr val="accent2"/>
              </a:buClr>
              <a:buSzPct val="80000"/>
              <a:buFont typeface="Wingdings" pitchFamily="2" charset="2"/>
              <a:buChar char="§"/>
              <a:defRPr sz="1200">
                <a:solidFill>
                  <a:schemeClr val="tx1"/>
                </a:solidFill>
                <a:latin typeface="+mn-lt"/>
              </a:defRPr>
            </a:lvl5pPr>
            <a:lvl6pPr marL="22288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6pPr>
            <a:lvl7pPr marL="26860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7pPr>
            <a:lvl8pPr marL="31432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8pPr>
            <a:lvl9pPr marL="36004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9pPr>
          </a:lstStyle>
          <a:p>
            <a:pPr marL="0" indent="0">
              <a:buFont typeface="Wingdings" pitchFamily="2" charset="2"/>
              <a:buNone/>
              <a:defRPr/>
            </a:pPr>
            <a:r>
              <a:rPr lang="en-US" sz="2400" b="0" dirty="0" smtClean="0"/>
              <a:t>In subsequent years, an additional elimination entry must be made to continue to reclassify the gain from retained earnings to additional paid-in capital :</a:t>
            </a:r>
            <a:endParaRPr lang="en-US" sz="2400" b="0" dirty="0"/>
          </a:p>
        </p:txBody>
      </p:sp>
      <p:sp>
        <p:nvSpPr>
          <p:cNvPr id="18" name="Rectangle 17"/>
          <p:cNvSpPr/>
          <p:nvPr/>
        </p:nvSpPr>
        <p:spPr bwMode="auto">
          <a:xfrm>
            <a:off x="1390650" y="5410200"/>
            <a:ext cx="6629400" cy="838200"/>
          </a:xfrm>
          <a:prstGeom prst="rect">
            <a:avLst/>
          </a:prstGeom>
          <a:solidFill>
            <a:srgbClr val="E0EBF8"/>
          </a:solidFill>
          <a:ln w="9525" cap="flat" cmpd="sng" algn="ctr">
            <a:solidFill>
              <a:srgbClr val="000408"/>
            </a:solidFill>
            <a:prstDash val="solid"/>
            <a:round/>
            <a:headEnd type="none" w="med" len="med"/>
            <a:tailEnd type="none" w="med" len="med"/>
          </a:ln>
          <a:effectLst/>
        </p:spPr>
        <p:txBody>
          <a:bodyPr/>
          <a:lstStyle/>
          <a:p>
            <a:pPr marL="344488" indent="-344488">
              <a:tabLst>
                <a:tab pos="5029200" algn="r"/>
                <a:tab pos="6400800" algn="r"/>
              </a:tabLst>
              <a:defRPr/>
            </a:pPr>
            <a:r>
              <a:rPr lang="en-US" sz="2400" dirty="0">
                <a:latin typeface="+mn-lt"/>
              </a:rPr>
              <a:t>Retained Earnings	3,000</a:t>
            </a:r>
          </a:p>
          <a:p>
            <a:pPr marL="344488" indent="-344488">
              <a:tabLst>
                <a:tab pos="5029200" algn="r"/>
                <a:tab pos="6400800" algn="r"/>
              </a:tabLst>
              <a:defRPr/>
            </a:pPr>
            <a:r>
              <a:rPr lang="en-US" sz="2400" dirty="0">
                <a:latin typeface="+mn-lt"/>
              </a:rPr>
              <a:t>	Additional Paid-in Capital		3,000</a:t>
            </a:r>
          </a:p>
        </p:txBody>
      </p:sp>
      <p:sp>
        <p:nvSpPr>
          <p:cNvPr id="8" name="Title 7"/>
          <p:cNvSpPr>
            <a:spLocks noGrp="1"/>
          </p:cNvSpPr>
          <p:nvPr>
            <p:ph type="title"/>
          </p:nvPr>
        </p:nvSpPr>
        <p:spPr/>
        <p:txBody>
          <a:bodyPr/>
          <a:lstStyle/>
          <a:p>
            <a:pPr eaLnBrk="1" hangingPunct="1">
              <a:defRPr/>
            </a:pPr>
            <a:r>
              <a:rPr lang="en-US" dirty="0" smtClean="0">
                <a:solidFill>
                  <a:schemeClr val="tx2">
                    <a:lumMod val="50000"/>
                  </a:schemeClr>
                </a:solidFill>
              </a:rPr>
              <a:t>Example 5: Parent Sells Stock to Non-Affiliate</a:t>
            </a:r>
            <a:endParaRPr lang="en-US" dirty="0">
              <a:solidFill>
                <a:schemeClr val="tx2">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up)">
                                      <p:cBhvr>
                                        <p:cTn id="1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5"/>
          <p:cNvSpPr>
            <a:spLocks noGrp="1" noChangeArrowheads="1"/>
          </p:cNvSpPr>
          <p:nvPr>
            <p:ph type="sldNum" sz="quarter" idx="10"/>
          </p:nvPr>
        </p:nvSpPr>
        <p:spPr>
          <a:noFill/>
        </p:spPr>
        <p:txBody>
          <a:bodyPr/>
          <a:lstStyle/>
          <a:p>
            <a:r>
              <a:rPr lang="en-US" altLang="zh-CN" smtClean="0">
                <a:ea typeface="宋体" pitchFamily="2" charset="-122"/>
              </a:rPr>
              <a:t>9-</a:t>
            </a:r>
            <a:fld id="{98107965-3D50-4593-857F-459DEAE5138F}" type="slidenum">
              <a:rPr lang="en-US" altLang="zh-CN" smtClean="0">
                <a:ea typeface="宋体" pitchFamily="2" charset="-122"/>
              </a:rPr>
              <a:pPr/>
              <a:t>42</a:t>
            </a:fld>
            <a:endParaRPr lang="en-US" altLang="zh-CN" smtClean="0">
              <a:ea typeface="宋体" pitchFamily="2" charset="-122"/>
            </a:endParaRPr>
          </a:p>
        </p:txBody>
      </p:sp>
      <p:sp>
        <p:nvSpPr>
          <p:cNvPr id="31746"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Changes in Parent Company Ownership</a:t>
            </a:r>
            <a:endParaRPr lang="en-US" dirty="0" smtClean="0">
              <a:solidFill>
                <a:schemeClr val="tx2">
                  <a:lumMod val="50000"/>
                </a:schemeClr>
              </a:solidFill>
            </a:endParaRPr>
          </a:p>
        </p:txBody>
      </p:sp>
      <p:sp>
        <p:nvSpPr>
          <p:cNvPr id="31747" name="Rectangle 3"/>
          <p:cNvSpPr>
            <a:spLocks noGrp="1" noChangeArrowheads="1"/>
          </p:cNvSpPr>
          <p:nvPr>
            <p:ph idx="1"/>
          </p:nvPr>
        </p:nvSpPr>
        <p:spPr/>
        <p:txBody>
          <a:bodyPr/>
          <a:lstStyle/>
          <a:p>
            <a:pPr eaLnBrk="1" hangingPunct="1">
              <a:spcBef>
                <a:spcPts val="600"/>
              </a:spcBef>
            </a:pPr>
            <a:r>
              <a:rPr lang="en-GB" smtClean="0"/>
              <a:t>A subsidiary’s sale of additional shares to the parent at a price equal to the book value of the existing shares</a:t>
            </a:r>
          </a:p>
          <a:p>
            <a:pPr lvl="1" eaLnBrk="1" hangingPunct="1">
              <a:spcBef>
                <a:spcPts val="600"/>
              </a:spcBef>
            </a:pPr>
            <a:r>
              <a:rPr lang="en-GB" sz="2400" smtClean="0"/>
              <a:t>A sale of additional shares directly from a less-than-wholly owned subsidiary to its parent increases the parent’s ownership percentage</a:t>
            </a:r>
          </a:p>
          <a:p>
            <a:pPr lvl="1" eaLnBrk="1" hangingPunct="1">
              <a:spcBef>
                <a:spcPts val="600"/>
              </a:spcBef>
            </a:pPr>
            <a:r>
              <a:rPr lang="en-GB" sz="2400" smtClean="0"/>
              <a:t>The increase in the parent’s investment account equals the increase in the stockholders’ equity of the subsidiary</a:t>
            </a:r>
          </a:p>
          <a:p>
            <a:pPr lvl="1" eaLnBrk="1" hangingPunct="1">
              <a:spcBef>
                <a:spcPts val="600"/>
              </a:spcBef>
            </a:pPr>
            <a:r>
              <a:rPr lang="en-GB" sz="2400" smtClean="0"/>
              <a:t>The net book value assigned to the noncontrolling interest remains unchanged</a:t>
            </a:r>
          </a:p>
          <a:p>
            <a:pPr lvl="1" eaLnBrk="1" hangingPunct="1">
              <a:spcBef>
                <a:spcPts val="600"/>
              </a:spcBef>
            </a:pPr>
            <a:r>
              <a:rPr lang="en-GB" sz="2400" smtClean="0"/>
              <a:t>Normal elimination entries are made based on the parent’s new ownership percentage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animEffect transition="in" filter="wipe(left)">
                                      <p:cBhvr>
                                        <p:cTn id="7" dur="500"/>
                                        <p:tgtEl>
                                          <p:spTgt spid="317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1747">
                                            <p:txEl>
                                              <p:pRg st="2" end="2"/>
                                            </p:txEl>
                                          </p:spTgt>
                                        </p:tgtEl>
                                        <p:attrNameLst>
                                          <p:attrName>style.visibility</p:attrName>
                                        </p:attrNameLst>
                                      </p:cBhvr>
                                      <p:to>
                                        <p:strVal val="visible"/>
                                      </p:to>
                                    </p:set>
                                    <p:animEffect transition="in" filter="wipe(left)">
                                      <p:cBhvr>
                                        <p:cTn id="12" dur="500"/>
                                        <p:tgtEl>
                                          <p:spTgt spid="317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1747">
                                            <p:txEl>
                                              <p:pRg st="3" end="3"/>
                                            </p:txEl>
                                          </p:spTgt>
                                        </p:tgtEl>
                                        <p:attrNameLst>
                                          <p:attrName>style.visibility</p:attrName>
                                        </p:attrNameLst>
                                      </p:cBhvr>
                                      <p:to>
                                        <p:strVal val="visible"/>
                                      </p:to>
                                    </p:set>
                                    <p:animEffect transition="in" filter="wipe(left)">
                                      <p:cBhvr>
                                        <p:cTn id="17" dur="500"/>
                                        <p:tgtEl>
                                          <p:spTgt spid="3174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1747">
                                            <p:txEl>
                                              <p:pRg st="4" end="4"/>
                                            </p:txEl>
                                          </p:spTgt>
                                        </p:tgtEl>
                                        <p:attrNameLst>
                                          <p:attrName>style.visibility</p:attrName>
                                        </p:attrNameLst>
                                      </p:cBhvr>
                                      <p:to>
                                        <p:strVal val="visible"/>
                                      </p:to>
                                    </p:set>
                                    <p:animEffect transition="in" filter="wipe(left)">
                                      <p:cBhvr>
                                        <p:cTn id="22" dur="500"/>
                                        <p:tgtEl>
                                          <p:spTgt spid="317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5"/>
          <p:cNvSpPr>
            <a:spLocks noGrp="1" noChangeArrowheads="1"/>
          </p:cNvSpPr>
          <p:nvPr>
            <p:ph type="sldNum" sz="quarter" idx="10"/>
          </p:nvPr>
        </p:nvSpPr>
        <p:spPr>
          <a:noFill/>
        </p:spPr>
        <p:txBody>
          <a:bodyPr/>
          <a:lstStyle/>
          <a:p>
            <a:r>
              <a:rPr lang="en-US" altLang="zh-CN" smtClean="0">
                <a:ea typeface="宋体" pitchFamily="2" charset="-122"/>
              </a:rPr>
              <a:t>9-</a:t>
            </a:r>
            <a:fld id="{D3D8337C-785C-4EC1-9514-1D09957931DE}" type="slidenum">
              <a:rPr lang="en-US" altLang="zh-CN" smtClean="0">
                <a:ea typeface="宋体" pitchFamily="2" charset="-122"/>
              </a:rPr>
              <a:pPr/>
              <a:t>43</a:t>
            </a:fld>
            <a:endParaRPr lang="en-US" altLang="zh-CN" smtClean="0">
              <a:ea typeface="宋体" pitchFamily="2" charset="-122"/>
            </a:endParaRPr>
          </a:p>
        </p:txBody>
      </p:sp>
      <p:sp>
        <p:nvSpPr>
          <p:cNvPr id="32770"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Changes in Parent Company Ownership</a:t>
            </a:r>
            <a:endParaRPr lang="en-US" dirty="0" smtClean="0">
              <a:solidFill>
                <a:schemeClr val="tx2">
                  <a:lumMod val="50000"/>
                </a:schemeClr>
              </a:solidFill>
            </a:endParaRPr>
          </a:p>
        </p:txBody>
      </p:sp>
      <p:sp>
        <p:nvSpPr>
          <p:cNvPr id="32771" name="Rectangle 3"/>
          <p:cNvSpPr>
            <a:spLocks noGrp="1" noChangeArrowheads="1"/>
          </p:cNvSpPr>
          <p:nvPr>
            <p:ph idx="1"/>
          </p:nvPr>
        </p:nvSpPr>
        <p:spPr>
          <a:xfrm>
            <a:off x="457200" y="1066800"/>
            <a:ext cx="8534400" cy="5562600"/>
          </a:xfrm>
        </p:spPr>
        <p:txBody>
          <a:bodyPr/>
          <a:lstStyle/>
          <a:p>
            <a:pPr eaLnBrk="1" hangingPunct="1">
              <a:spcBef>
                <a:spcPts val="600"/>
              </a:spcBef>
            </a:pPr>
            <a:r>
              <a:rPr lang="en-GB" smtClean="0"/>
              <a:t>A subsidiary’s sale of additional shares to the parent at an amount other than book value</a:t>
            </a:r>
          </a:p>
          <a:p>
            <a:pPr lvl="1" eaLnBrk="1" hangingPunct="1">
              <a:spcBef>
                <a:spcPts val="600"/>
              </a:spcBef>
            </a:pPr>
            <a:r>
              <a:rPr lang="en-GB" sz="2400" smtClean="0"/>
              <a:t>It increases the carrying amount of its investment by the fair value of the consideration given</a:t>
            </a:r>
          </a:p>
          <a:p>
            <a:pPr lvl="1" eaLnBrk="1" hangingPunct="1">
              <a:spcBef>
                <a:spcPts val="600"/>
              </a:spcBef>
            </a:pPr>
            <a:r>
              <a:rPr lang="en-GB" sz="2400" smtClean="0"/>
              <a:t>In consolidation, the amount of the noncontrolling interest must be adjusted to reflect the change in its interest in the subsidiary </a:t>
            </a:r>
          </a:p>
          <a:p>
            <a:pPr lvl="1" eaLnBrk="1" hangingPunct="1">
              <a:spcBef>
                <a:spcPts val="600"/>
              </a:spcBef>
            </a:pPr>
            <a:r>
              <a:rPr lang="en-GB" sz="2400" smtClean="0"/>
              <a:t>FASB 160 then requires an adjustment to consolidated additional paid-in capital for the difference between any consideration given or received by the consolidated entity and the amount of the adjustment to the noncontrolling interest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2771">
                                            <p:txEl>
                                              <p:pRg st="1" end="1"/>
                                            </p:txEl>
                                          </p:spTgt>
                                        </p:tgtEl>
                                        <p:attrNameLst>
                                          <p:attrName>style.visibility</p:attrName>
                                        </p:attrNameLst>
                                      </p:cBhvr>
                                      <p:to>
                                        <p:strVal val="visible"/>
                                      </p:to>
                                    </p:set>
                                    <p:animEffect transition="in" filter="wipe(left)">
                                      <p:cBhvr>
                                        <p:cTn id="7" dur="500"/>
                                        <p:tgtEl>
                                          <p:spTgt spid="327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2771">
                                            <p:txEl>
                                              <p:pRg st="2" end="2"/>
                                            </p:txEl>
                                          </p:spTgt>
                                        </p:tgtEl>
                                        <p:attrNameLst>
                                          <p:attrName>style.visibility</p:attrName>
                                        </p:attrNameLst>
                                      </p:cBhvr>
                                      <p:to>
                                        <p:strVal val="visible"/>
                                      </p:to>
                                    </p:set>
                                    <p:animEffect transition="in" filter="wipe(left)">
                                      <p:cBhvr>
                                        <p:cTn id="12" dur="500"/>
                                        <p:tgtEl>
                                          <p:spTgt spid="327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2771">
                                            <p:txEl>
                                              <p:pRg st="3" end="3"/>
                                            </p:txEl>
                                          </p:spTgt>
                                        </p:tgtEl>
                                        <p:attrNameLst>
                                          <p:attrName>style.visibility</p:attrName>
                                        </p:attrNameLst>
                                      </p:cBhvr>
                                      <p:to>
                                        <p:strVal val="visible"/>
                                      </p:to>
                                    </p:set>
                                    <p:animEffect transition="in" filter="wipe(left)">
                                      <p:cBhvr>
                                        <p:cTn id="17" dur="500"/>
                                        <p:tgtEl>
                                          <p:spTgt spid="327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5"/>
          <p:cNvSpPr>
            <a:spLocks noGrp="1" noChangeArrowheads="1"/>
          </p:cNvSpPr>
          <p:nvPr>
            <p:ph type="sldNum" sz="quarter" idx="10"/>
          </p:nvPr>
        </p:nvSpPr>
        <p:spPr>
          <a:noFill/>
        </p:spPr>
        <p:txBody>
          <a:bodyPr/>
          <a:lstStyle/>
          <a:p>
            <a:r>
              <a:rPr lang="en-US" altLang="zh-CN" smtClean="0">
                <a:ea typeface="宋体" pitchFamily="2" charset="-122"/>
              </a:rPr>
              <a:t>9-</a:t>
            </a:r>
            <a:fld id="{99799593-6070-4F33-A886-D8C13D5462D7}" type="slidenum">
              <a:rPr lang="en-US" altLang="zh-CN" smtClean="0">
                <a:ea typeface="宋体" pitchFamily="2" charset="-122"/>
              </a:rPr>
              <a:pPr/>
              <a:t>44</a:t>
            </a:fld>
            <a:endParaRPr lang="en-US" altLang="zh-CN" smtClean="0">
              <a:ea typeface="宋体" pitchFamily="2" charset="-122"/>
            </a:endParaRPr>
          </a:p>
        </p:txBody>
      </p:sp>
      <p:sp>
        <p:nvSpPr>
          <p:cNvPr id="32770"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Changes in Parent Company Ownership</a:t>
            </a:r>
            <a:endParaRPr lang="en-US" dirty="0" smtClean="0">
              <a:solidFill>
                <a:schemeClr val="tx2">
                  <a:lumMod val="50000"/>
                </a:schemeClr>
              </a:solidFill>
            </a:endParaRPr>
          </a:p>
        </p:txBody>
      </p:sp>
      <p:sp>
        <p:nvSpPr>
          <p:cNvPr id="32771" name="Rectangle 3"/>
          <p:cNvSpPr>
            <a:spLocks noGrp="1" noChangeArrowheads="1"/>
          </p:cNvSpPr>
          <p:nvPr>
            <p:ph idx="1"/>
          </p:nvPr>
        </p:nvSpPr>
        <p:spPr>
          <a:xfrm>
            <a:off x="457200" y="1066800"/>
            <a:ext cx="8534400" cy="5257800"/>
          </a:xfrm>
        </p:spPr>
        <p:txBody>
          <a:bodyPr/>
          <a:lstStyle/>
          <a:p>
            <a:pPr eaLnBrk="1" hangingPunct="1">
              <a:spcBef>
                <a:spcPts val="600"/>
              </a:spcBef>
            </a:pPr>
            <a:r>
              <a:rPr lang="en-GB" smtClean="0"/>
              <a:t>A subsidiary’s sale of additional shares to the parent at an amount other than book value</a:t>
            </a:r>
          </a:p>
          <a:p>
            <a:pPr lvl="1" eaLnBrk="1" hangingPunct="1">
              <a:spcBef>
                <a:spcPts val="600"/>
              </a:spcBef>
            </a:pPr>
            <a:r>
              <a:rPr lang="en-GB" sz="2400" smtClean="0"/>
              <a:t>If the shares are sold at an amount </a:t>
            </a:r>
            <a:r>
              <a:rPr lang="en-GB" sz="2400" b="1" smtClean="0"/>
              <a:t>equal</a:t>
            </a:r>
            <a:r>
              <a:rPr lang="en-GB" sz="2400" smtClean="0"/>
              <a:t> to the book value of common equity, the value of the NCI in net assets </a:t>
            </a:r>
            <a:r>
              <a:rPr lang="en-GB" sz="2400" b="1" smtClean="0"/>
              <a:t>will not change</a:t>
            </a:r>
            <a:r>
              <a:rPr lang="en-GB" sz="2400" smtClean="0"/>
              <a:t>.</a:t>
            </a:r>
          </a:p>
          <a:p>
            <a:pPr lvl="1" eaLnBrk="1" hangingPunct="1">
              <a:spcBef>
                <a:spcPts val="600"/>
              </a:spcBef>
            </a:pPr>
            <a:r>
              <a:rPr lang="en-GB" sz="2400" smtClean="0"/>
              <a:t>If the shares are sold at an amount </a:t>
            </a:r>
            <a:r>
              <a:rPr lang="en-GB" sz="2400" b="1" smtClean="0"/>
              <a:t>greater</a:t>
            </a:r>
            <a:r>
              <a:rPr lang="en-GB" sz="2400" smtClean="0"/>
              <a:t> than the book value of common equity, the value of the NCI in net assets </a:t>
            </a:r>
            <a:r>
              <a:rPr lang="en-GB" sz="2400" b="1" smtClean="0"/>
              <a:t>will increase</a:t>
            </a:r>
            <a:r>
              <a:rPr lang="en-GB" sz="2400" smtClean="0"/>
              <a:t>.</a:t>
            </a:r>
          </a:p>
          <a:p>
            <a:pPr lvl="1" eaLnBrk="1" hangingPunct="1">
              <a:spcBef>
                <a:spcPts val="600"/>
              </a:spcBef>
            </a:pPr>
            <a:r>
              <a:rPr lang="en-GB" sz="2400" smtClean="0"/>
              <a:t>If the shares are sold at an amount </a:t>
            </a:r>
            <a:r>
              <a:rPr lang="en-GB" sz="2400" b="1" smtClean="0"/>
              <a:t>less</a:t>
            </a:r>
            <a:r>
              <a:rPr lang="en-GB" sz="2400" smtClean="0"/>
              <a:t> than the book value of common equity, the value of the NCI in net assets </a:t>
            </a:r>
            <a:r>
              <a:rPr lang="en-GB" sz="2400" b="1" smtClean="0"/>
              <a:t>will decrease</a:t>
            </a:r>
            <a:r>
              <a:rPr lang="en-GB" sz="2400" smtClean="0"/>
              <a:t>.</a:t>
            </a:r>
          </a:p>
          <a:p>
            <a:pPr lvl="1" eaLnBrk="1" hangingPunct="1">
              <a:spcBef>
                <a:spcPts val="600"/>
              </a:spcBef>
            </a:pPr>
            <a:endParaRPr lang="en-GB" sz="240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2771">
                                            <p:txEl>
                                              <p:pRg st="1" end="1"/>
                                            </p:txEl>
                                          </p:spTgt>
                                        </p:tgtEl>
                                        <p:attrNameLst>
                                          <p:attrName>style.visibility</p:attrName>
                                        </p:attrNameLst>
                                      </p:cBhvr>
                                      <p:to>
                                        <p:strVal val="visible"/>
                                      </p:to>
                                    </p:set>
                                    <p:animEffect transition="in" filter="wipe(left)">
                                      <p:cBhvr>
                                        <p:cTn id="7" dur="500"/>
                                        <p:tgtEl>
                                          <p:spTgt spid="327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2771">
                                            <p:txEl>
                                              <p:pRg st="2" end="2"/>
                                            </p:txEl>
                                          </p:spTgt>
                                        </p:tgtEl>
                                        <p:attrNameLst>
                                          <p:attrName>style.visibility</p:attrName>
                                        </p:attrNameLst>
                                      </p:cBhvr>
                                      <p:to>
                                        <p:strVal val="visible"/>
                                      </p:to>
                                    </p:set>
                                    <p:animEffect transition="in" filter="wipe(left)">
                                      <p:cBhvr>
                                        <p:cTn id="12" dur="500"/>
                                        <p:tgtEl>
                                          <p:spTgt spid="327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2771">
                                            <p:txEl>
                                              <p:pRg st="3" end="3"/>
                                            </p:txEl>
                                          </p:spTgt>
                                        </p:tgtEl>
                                        <p:attrNameLst>
                                          <p:attrName>style.visibility</p:attrName>
                                        </p:attrNameLst>
                                      </p:cBhvr>
                                      <p:to>
                                        <p:strVal val="visible"/>
                                      </p:to>
                                    </p:set>
                                    <p:animEffect transition="in" filter="wipe(left)">
                                      <p:cBhvr>
                                        <p:cTn id="17" dur="500"/>
                                        <p:tgtEl>
                                          <p:spTgt spid="327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5"/>
          <p:cNvSpPr>
            <a:spLocks noGrp="1" noChangeArrowheads="1"/>
          </p:cNvSpPr>
          <p:nvPr>
            <p:ph type="sldNum" sz="quarter" idx="10"/>
          </p:nvPr>
        </p:nvSpPr>
        <p:spPr>
          <a:noFill/>
        </p:spPr>
        <p:txBody>
          <a:bodyPr/>
          <a:lstStyle/>
          <a:p>
            <a:r>
              <a:rPr lang="en-US" altLang="zh-CN" smtClean="0">
                <a:ea typeface="宋体" pitchFamily="2" charset="-122"/>
              </a:rPr>
              <a:t>9-</a:t>
            </a:r>
            <a:fld id="{D30D068D-BDAB-4CD3-A07F-8A6640B8CE0C}" type="slidenum">
              <a:rPr lang="en-US" altLang="zh-CN" smtClean="0">
                <a:ea typeface="宋体" pitchFamily="2" charset="-122"/>
              </a:rPr>
              <a:pPr/>
              <a:t>45</a:t>
            </a:fld>
            <a:endParaRPr lang="en-US" altLang="zh-CN" smtClean="0">
              <a:ea typeface="宋体" pitchFamily="2" charset="-122"/>
            </a:endParaRPr>
          </a:p>
        </p:txBody>
      </p:sp>
      <p:sp>
        <p:nvSpPr>
          <p:cNvPr id="6" name="Title 5"/>
          <p:cNvSpPr>
            <a:spLocks noGrp="1"/>
          </p:cNvSpPr>
          <p:nvPr>
            <p:ph type="title"/>
          </p:nvPr>
        </p:nvSpPr>
        <p:spPr>
          <a:xfrm>
            <a:off x="1143000" y="0"/>
            <a:ext cx="8001000" cy="838200"/>
          </a:xfrm>
        </p:spPr>
        <p:txBody>
          <a:bodyPr/>
          <a:lstStyle/>
          <a:p>
            <a:pPr eaLnBrk="1" hangingPunct="1">
              <a:defRPr/>
            </a:pPr>
            <a:r>
              <a:rPr lang="en-US" dirty="0" smtClean="0">
                <a:solidFill>
                  <a:schemeClr val="tx2">
                    <a:lumMod val="50000"/>
                  </a:schemeClr>
                </a:solidFill>
              </a:rPr>
              <a:t>Example 6a: Sub Sells Parent Additional Shares</a:t>
            </a:r>
            <a:endParaRPr lang="en-US" dirty="0">
              <a:solidFill>
                <a:schemeClr val="tx2">
                  <a:lumMod val="50000"/>
                </a:schemeClr>
              </a:solidFill>
            </a:endParaRPr>
          </a:p>
        </p:txBody>
      </p:sp>
      <p:sp>
        <p:nvSpPr>
          <p:cNvPr id="109571" name="Rectangle 3"/>
          <p:cNvSpPr>
            <a:spLocks noGrp="1" noChangeArrowheads="1"/>
          </p:cNvSpPr>
          <p:nvPr>
            <p:ph idx="1"/>
          </p:nvPr>
        </p:nvSpPr>
        <p:spPr/>
        <p:txBody>
          <a:bodyPr/>
          <a:lstStyle/>
          <a:p>
            <a:pPr eaLnBrk="1" hangingPunct="1">
              <a:buFontTx/>
              <a:buNone/>
            </a:pPr>
            <a:r>
              <a:rPr lang="en-US" sz="4800" smtClean="0"/>
              <a:t> </a:t>
            </a:r>
          </a:p>
        </p:txBody>
      </p:sp>
      <p:sp>
        <p:nvSpPr>
          <p:cNvPr id="8" name="Rectangle 3"/>
          <p:cNvSpPr txBox="1">
            <a:spLocks noChangeArrowheads="1"/>
          </p:cNvSpPr>
          <p:nvPr/>
        </p:nvSpPr>
        <p:spPr bwMode="auto">
          <a:xfrm>
            <a:off x="609600" y="1371600"/>
            <a:ext cx="8229600" cy="4876800"/>
          </a:xfrm>
          <a:prstGeom prst="rect">
            <a:avLst/>
          </a:prstGeom>
          <a:solidFill>
            <a:schemeClr val="bg1">
              <a:lumMod val="85000"/>
            </a:schemeClr>
          </a:solidFill>
          <a:ln w="9525">
            <a:noFill/>
            <a:miter lim="800000"/>
            <a:headEnd/>
            <a:tailEnd/>
          </a:ln>
          <a:effectLst/>
        </p:spPr>
        <p:txBody>
          <a:bodyPr/>
          <a:lstStyle/>
          <a:p>
            <a:pPr>
              <a:defRPr/>
            </a:pPr>
            <a:r>
              <a:rPr lang="en-US" sz="2800" dirty="0">
                <a:latin typeface="+mn-lt"/>
              </a:rPr>
              <a:t>Assume </a:t>
            </a:r>
            <a:r>
              <a:rPr lang="en-GB" sz="2800" dirty="0">
                <a:latin typeface="+mn-lt"/>
              </a:rPr>
              <a:t>Peanut acquired 75% of </a:t>
            </a:r>
            <a:r>
              <a:rPr lang="en-GB" sz="2800" dirty="0" err="1">
                <a:latin typeface="+mn-lt"/>
              </a:rPr>
              <a:t>Snoopy’s</a:t>
            </a:r>
            <a:r>
              <a:rPr lang="en-GB" sz="2800" dirty="0">
                <a:latin typeface="+mn-lt"/>
              </a:rPr>
              <a:t> </a:t>
            </a:r>
            <a:r>
              <a:rPr lang="en-GB" sz="2800" dirty="0">
                <a:solidFill>
                  <a:srgbClr val="C00000"/>
                </a:solidFill>
                <a:latin typeface="+mn-lt"/>
              </a:rPr>
              <a:t>no par </a:t>
            </a:r>
            <a:r>
              <a:rPr lang="en-GB" sz="2800" dirty="0">
                <a:latin typeface="+mn-lt"/>
              </a:rPr>
              <a:t>voting stock </a:t>
            </a:r>
            <a:r>
              <a:rPr lang="en-GB" sz="2800" dirty="0">
                <a:solidFill>
                  <a:srgbClr val="C00000"/>
                </a:solidFill>
                <a:latin typeface="+mn-lt"/>
              </a:rPr>
              <a:t>(7,500 shares) </a:t>
            </a:r>
            <a:r>
              <a:rPr lang="en-GB" sz="2800" dirty="0">
                <a:latin typeface="+mn-lt"/>
              </a:rPr>
              <a:t>on 1/1 20X1 for $300,000 (an amount equal to 75% of the book value of net assets). At the time of the acquisition, Snoopy had common stock of $150,000, retained earnings of $250,000.  During  20X1, the first fiscal year after the acquisition, Snoopy reported net income of $60,000 and declared dividends of $20,000. </a:t>
            </a:r>
            <a:r>
              <a:rPr lang="en-GB" sz="2800" dirty="0">
                <a:solidFill>
                  <a:srgbClr val="C00000"/>
                </a:solidFill>
                <a:latin typeface="+mn-lt"/>
              </a:rPr>
              <a:t>Assume Snoopy sold Peanut 2,500 additional shares for $130,000 on 1/1/20X2, increasing Peanut’s ownership percentage to 80%.</a:t>
            </a:r>
          </a:p>
        </p:txBody>
      </p:sp>
    </p:spTree>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5"/>
          <p:cNvSpPr>
            <a:spLocks noGrp="1" noChangeArrowheads="1"/>
          </p:cNvSpPr>
          <p:nvPr>
            <p:ph type="sldNum" sz="quarter" idx="10"/>
          </p:nvPr>
        </p:nvSpPr>
        <p:spPr>
          <a:noFill/>
        </p:spPr>
        <p:txBody>
          <a:bodyPr/>
          <a:lstStyle/>
          <a:p>
            <a:r>
              <a:rPr lang="en-US" altLang="zh-CN" smtClean="0">
                <a:ea typeface="宋体" pitchFamily="2" charset="-122"/>
              </a:rPr>
              <a:t>9-</a:t>
            </a:r>
            <a:fld id="{129FBBFA-4A95-43E1-87A2-245035DEC790}" type="slidenum">
              <a:rPr lang="en-US" altLang="zh-CN" smtClean="0">
                <a:ea typeface="宋体" pitchFamily="2" charset="-122"/>
              </a:rPr>
              <a:pPr/>
              <a:t>46</a:t>
            </a:fld>
            <a:endParaRPr lang="en-US" altLang="zh-CN" smtClean="0">
              <a:ea typeface="宋体" pitchFamily="2" charset="-122"/>
            </a:endParaRPr>
          </a:p>
        </p:txBody>
      </p:sp>
      <p:sp>
        <p:nvSpPr>
          <p:cNvPr id="3" name="TextBox 2"/>
          <p:cNvSpPr txBox="1"/>
          <p:nvPr/>
        </p:nvSpPr>
        <p:spPr bwMode="auto">
          <a:xfrm>
            <a:off x="533400" y="1066800"/>
            <a:ext cx="8305800" cy="5221288"/>
          </a:xfrm>
          <a:prstGeom prst="rect">
            <a:avLst/>
          </a:prstGeom>
          <a:noFill/>
          <a:ln w="9525">
            <a:noFill/>
            <a:miter lim="800000"/>
            <a:headEnd/>
            <a:tailEnd/>
          </a:ln>
          <a:effectLst/>
        </p:spPr>
        <p:txBody>
          <a:bodyPr>
            <a:spAutoFit/>
          </a:bodyPr>
          <a:lstStyle/>
          <a:p>
            <a:pPr>
              <a:lnSpc>
                <a:spcPts val="3400"/>
              </a:lnSpc>
              <a:defRPr/>
            </a:pPr>
            <a:r>
              <a:rPr lang="en-US" sz="2800" dirty="0">
                <a:latin typeface="+mn-lt"/>
              </a:rPr>
              <a:t>The book value per share of common equity prior to the issuance of the new shares is:</a:t>
            </a:r>
          </a:p>
          <a:p>
            <a:pPr>
              <a:lnSpc>
                <a:spcPts val="2000"/>
              </a:lnSpc>
              <a:defRPr/>
            </a:pPr>
            <a:endParaRPr lang="en-US" sz="2800" dirty="0">
              <a:latin typeface="+mn-lt"/>
            </a:endParaRPr>
          </a:p>
          <a:p>
            <a:pPr marL="233363">
              <a:lnSpc>
                <a:spcPts val="3400"/>
              </a:lnSpc>
              <a:tabLst>
                <a:tab pos="5486400" algn="r"/>
              </a:tabLst>
              <a:defRPr/>
            </a:pPr>
            <a:r>
              <a:rPr lang="en-US" sz="2800" dirty="0">
                <a:latin typeface="+mn-lt"/>
              </a:rPr>
              <a:t>Common Stock	$150,000</a:t>
            </a:r>
          </a:p>
          <a:p>
            <a:pPr marL="233363">
              <a:lnSpc>
                <a:spcPts val="3400"/>
              </a:lnSpc>
              <a:tabLst>
                <a:tab pos="5486400" algn="r"/>
              </a:tabLst>
              <a:defRPr/>
            </a:pPr>
            <a:r>
              <a:rPr lang="en-US" sz="2800" dirty="0">
                <a:latin typeface="+mn-lt"/>
              </a:rPr>
              <a:t>Retained Earnings	  290,000 </a:t>
            </a:r>
          </a:p>
          <a:p>
            <a:pPr marL="233363">
              <a:lnSpc>
                <a:spcPts val="3400"/>
              </a:lnSpc>
              <a:tabLst>
                <a:tab pos="5486400" algn="r"/>
              </a:tabLst>
              <a:defRPr/>
            </a:pPr>
            <a:r>
              <a:rPr lang="en-US" sz="2800" dirty="0">
                <a:latin typeface="+mn-lt"/>
              </a:rPr>
              <a:t>Total BV of Equity	$440,000 </a:t>
            </a:r>
          </a:p>
          <a:p>
            <a:pPr>
              <a:lnSpc>
                <a:spcPts val="2000"/>
              </a:lnSpc>
              <a:defRPr/>
            </a:pPr>
            <a:endParaRPr lang="en-US" sz="2800" dirty="0">
              <a:latin typeface="+mn-lt"/>
            </a:endParaRPr>
          </a:p>
          <a:p>
            <a:pPr>
              <a:lnSpc>
                <a:spcPts val="3400"/>
              </a:lnSpc>
              <a:defRPr/>
            </a:pPr>
            <a:r>
              <a:rPr lang="en-US" sz="2800" dirty="0">
                <a:latin typeface="+mn-lt"/>
              </a:rPr>
              <a:t>BV per share = $440,000 ÷ 10,000 = $44/share</a:t>
            </a:r>
          </a:p>
          <a:p>
            <a:pPr>
              <a:lnSpc>
                <a:spcPts val="2000"/>
              </a:lnSpc>
              <a:defRPr/>
            </a:pPr>
            <a:endParaRPr lang="en-US" sz="2800" dirty="0">
              <a:latin typeface="+mn-lt"/>
            </a:endParaRPr>
          </a:p>
          <a:p>
            <a:pPr>
              <a:lnSpc>
                <a:spcPts val="3400"/>
              </a:lnSpc>
              <a:defRPr/>
            </a:pPr>
            <a:r>
              <a:rPr lang="en-US" sz="2800" dirty="0">
                <a:latin typeface="+mn-lt"/>
              </a:rPr>
              <a:t>Since the new shares are issued at $52/share ($130,000 ÷ 2,500), which is greater than the $44 BV per share, the value of the NCI in NA will </a:t>
            </a:r>
            <a:r>
              <a:rPr lang="en-US" sz="2800" dirty="0">
                <a:solidFill>
                  <a:srgbClr val="C00000"/>
                </a:solidFill>
                <a:latin typeface="+mn-lt"/>
              </a:rPr>
              <a:t>INCREASE by $4,000:</a:t>
            </a:r>
            <a:endParaRPr lang="en-US" sz="2800" dirty="0">
              <a:latin typeface="+mn-lt"/>
            </a:endParaRPr>
          </a:p>
        </p:txBody>
      </p:sp>
      <p:sp>
        <p:nvSpPr>
          <p:cNvPr id="5" name="Title 4"/>
          <p:cNvSpPr>
            <a:spLocks noGrp="1"/>
          </p:cNvSpPr>
          <p:nvPr>
            <p:ph type="title"/>
          </p:nvPr>
        </p:nvSpPr>
        <p:spPr>
          <a:xfrm>
            <a:off x="1143000" y="0"/>
            <a:ext cx="8001000" cy="838200"/>
          </a:xfrm>
        </p:spPr>
        <p:txBody>
          <a:bodyPr/>
          <a:lstStyle/>
          <a:p>
            <a:pPr eaLnBrk="1" hangingPunct="1">
              <a:defRPr/>
            </a:pPr>
            <a:r>
              <a:rPr lang="en-US" dirty="0" smtClean="0">
                <a:solidFill>
                  <a:schemeClr val="tx2">
                    <a:lumMod val="50000"/>
                  </a:schemeClr>
                </a:solidFill>
              </a:rPr>
              <a:t>Example 6a: Sub Sells Parent Additional Shares</a:t>
            </a:r>
            <a:endParaRPr lang="en-US" dirty="0">
              <a:solidFill>
                <a:schemeClr val="tx2">
                  <a:lumMod val="50000"/>
                </a:schemeClr>
              </a:solidFill>
            </a:endParaRPr>
          </a:p>
        </p:txBody>
      </p:sp>
      <p:cxnSp>
        <p:nvCxnSpPr>
          <p:cNvPr id="8" name="Straight Connector 7"/>
          <p:cNvCxnSpPr>
            <a:cxnSpLocks noChangeShapeType="1"/>
          </p:cNvCxnSpPr>
          <p:nvPr/>
        </p:nvCxnSpPr>
        <p:spPr bwMode="auto">
          <a:xfrm>
            <a:off x="4648200" y="3048000"/>
            <a:ext cx="1447800" cy="0"/>
          </a:xfrm>
          <a:prstGeom prst="line">
            <a:avLst/>
          </a:prstGeom>
          <a:noFill/>
          <a:ln w="28575" algn="ctr">
            <a:solidFill>
              <a:srgbClr val="003366"/>
            </a:solidFill>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left)">
                                      <p:cBhvr>
                                        <p:cTn id="10" dur="500"/>
                                        <p:tgtEl>
                                          <p:spTgt spid="3">
                                            <p:txEl>
                                              <p:pRg st="3" end="3"/>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left)">
                                      <p:cBhvr>
                                        <p:cTn id="13" dur="500"/>
                                        <p:tgtEl>
                                          <p:spTgt spid="3">
                                            <p:txEl>
                                              <p:pRg st="4" end="4"/>
                                            </p:txEl>
                                          </p:spTgt>
                                        </p:tgtEl>
                                      </p:cBhvr>
                                    </p:animEffect>
                                  </p:childTnLst>
                                </p:cTn>
                              </p:par>
                            </p:childTnLst>
                          </p:cTn>
                        </p:par>
                        <p:par>
                          <p:cTn id="14" fill="hold">
                            <p:stCondLst>
                              <p:cond delay="500"/>
                            </p:stCondLst>
                            <p:childTnLst>
                              <p:par>
                                <p:cTn id="15" presetID="22" presetClass="entr" presetSubtype="8"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left)">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left)">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5"/>
          <p:cNvSpPr>
            <a:spLocks noGrp="1" noChangeArrowheads="1"/>
          </p:cNvSpPr>
          <p:nvPr>
            <p:ph type="sldNum" sz="quarter" idx="10"/>
          </p:nvPr>
        </p:nvSpPr>
        <p:spPr>
          <a:noFill/>
        </p:spPr>
        <p:txBody>
          <a:bodyPr/>
          <a:lstStyle/>
          <a:p>
            <a:r>
              <a:rPr lang="en-US" altLang="zh-CN" smtClean="0">
                <a:ea typeface="宋体" pitchFamily="2" charset="-122"/>
              </a:rPr>
              <a:t>9-</a:t>
            </a:r>
            <a:fld id="{6A6E95C9-3AC5-4A82-A015-879EA8B216BD}" type="slidenum">
              <a:rPr lang="en-US" altLang="zh-CN" smtClean="0">
                <a:ea typeface="宋体" pitchFamily="2" charset="-122"/>
              </a:rPr>
              <a:pPr/>
              <a:t>47</a:t>
            </a:fld>
            <a:endParaRPr lang="en-US" altLang="zh-CN" smtClean="0">
              <a:ea typeface="宋体" pitchFamily="2" charset="-122"/>
            </a:endParaRPr>
          </a:p>
        </p:txBody>
      </p:sp>
      <p:sp>
        <p:nvSpPr>
          <p:cNvPr id="9218" name="Rectangle 2"/>
          <p:cNvSpPr>
            <a:spLocks noGrp="1" noChangeArrowheads="1"/>
          </p:cNvSpPr>
          <p:nvPr>
            <p:ph type="title"/>
          </p:nvPr>
        </p:nvSpPr>
        <p:spPr>
          <a:xfrm>
            <a:off x="1143000" y="0"/>
            <a:ext cx="8001000" cy="838200"/>
          </a:xfrm>
        </p:spPr>
        <p:txBody>
          <a:bodyPr/>
          <a:lstStyle/>
          <a:p>
            <a:pPr eaLnBrk="1" hangingPunct="1">
              <a:defRPr/>
            </a:pPr>
            <a:r>
              <a:rPr lang="en-US" dirty="0" smtClean="0">
                <a:solidFill>
                  <a:schemeClr val="tx2">
                    <a:lumMod val="50000"/>
                  </a:schemeClr>
                </a:solidFill>
              </a:rPr>
              <a:t>Example 6a: Sub Sells Parent Additional Shares</a:t>
            </a:r>
          </a:p>
        </p:txBody>
      </p:sp>
      <p:graphicFrame>
        <p:nvGraphicFramePr>
          <p:cNvPr id="2" name="Table 1"/>
          <p:cNvGraphicFramePr>
            <a:graphicFrameLocks noGrp="1"/>
          </p:cNvGraphicFramePr>
          <p:nvPr/>
        </p:nvGraphicFramePr>
        <p:xfrm>
          <a:off x="685800" y="1066800"/>
          <a:ext cx="8077200" cy="5586413"/>
        </p:xfrm>
        <a:graphic>
          <a:graphicData uri="http://schemas.openxmlformats.org/drawingml/2006/table">
            <a:tbl>
              <a:tblPr>
                <a:tableStyleId>{5C22544A-7EE6-4342-B048-85BDC9FD1C3A}</a:tableStyleId>
              </a:tblPr>
              <a:tblGrid>
                <a:gridCol w="4265482"/>
                <a:gridCol w="1279341"/>
                <a:gridCol w="303015"/>
                <a:gridCol w="303015"/>
                <a:gridCol w="1926348"/>
              </a:tblGrid>
              <a:tr h="676186">
                <a:tc>
                  <a:txBody>
                    <a:bodyPr/>
                    <a:lstStyle/>
                    <a:p>
                      <a:pPr algn="l" fontAlgn="b"/>
                      <a:endParaRPr lang="en-US" sz="2200" b="0" i="0" u="none" strike="noStrike" dirty="0">
                        <a:solidFill>
                          <a:srgbClr val="000000"/>
                        </a:solidFill>
                        <a:effectLst/>
                        <a:latin typeface="+mn-lt"/>
                      </a:endParaRPr>
                    </a:p>
                  </a:txBody>
                  <a:tcPr marL="9525" marR="9525" marT="9525" marB="0" anchor="b">
                    <a:noFill/>
                  </a:tcPr>
                </a:tc>
                <a:tc gridSpan="2">
                  <a:txBody>
                    <a:bodyPr/>
                    <a:lstStyle/>
                    <a:p>
                      <a:pPr algn="l" fontAlgn="b"/>
                      <a:r>
                        <a:rPr lang="en-US" sz="2200" b="1" u="none" strike="noStrike" dirty="0">
                          <a:effectLst/>
                          <a:latin typeface="+mn-lt"/>
                        </a:rPr>
                        <a:t>Before Sale</a:t>
                      </a:r>
                      <a:endParaRPr lang="en-US" sz="2200" b="1" i="0" u="none" strike="noStrike" dirty="0">
                        <a:solidFill>
                          <a:srgbClr val="000000"/>
                        </a:solidFill>
                        <a:effectLst/>
                        <a:latin typeface="+mn-lt"/>
                      </a:endParaRPr>
                    </a:p>
                  </a:txBody>
                  <a:tcPr marL="9525" marR="9525" marT="9525" marB="0" anchor="b">
                    <a:lnR w="12700" cmpd="sng">
                      <a:noFill/>
                    </a:lnR>
                    <a:lnB w="381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l" fontAlgn="b"/>
                      <a:endParaRPr lang="en-US" sz="2200" b="1" i="0" u="none" strike="noStrike" dirty="0">
                        <a:solidFill>
                          <a:srgbClr val="000000"/>
                        </a:solidFill>
                        <a:effectLst/>
                        <a:latin typeface="+mn-lt"/>
                      </a:endParaRPr>
                    </a:p>
                  </a:txBody>
                  <a:tcPr marL="9525" marR="9525" marT="9525" marB="0" anchor="b">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2200" b="1" u="none" strike="noStrike" dirty="0">
                          <a:effectLst/>
                          <a:latin typeface="+mn-lt"/>
                        </a:rPr>
                        <a:t>Following Sale</a:t>
                      </a:r>
                      <a:endParaRPr lang="en-US" sz="2200" b="1" i="0" u="none" strike="noStrike" dirty="0">
                        <a:solidFill>
                          <a:srgbClr val="000000"/>
                        </a:solidFill>
                        <a:effectLst/>
                        <a:latin typeface="+mn-lt"/>
                      </a:endParaRPr>
                    </a:p>
                  </a:txBody>
                  <a:tcPr marL="9525" marR="9525" marT="9525" marB="0" anchor="b">
                    <a:lnL w="12700" cmpd="sng">
                      <a:noFill/>
                    </a:lnL>
                    <a:lnB w="38100" cap="flat" cmpd="sng" algn="ctr">
                      <a:solidFill>
                        <a:schemeClr val="tx1"/>
                      </a:solidFill>
                      <a:prstDash val="solid"/>
                      <a:round/>
                      <a:headEnd type="none" w="med" len="med"/>
                      <a:tailEnd type="none" w="med" len="med"/>
                    </a:lnB>
                    <a:noFill/>
                  </a:tcPr>
                </a:tc>
              </a:tr>
              <a:tr h="373583">
                <a:tc>
                  <a:txBody>
                    <a:bodyPr/>
                    <a:lstStyle/>
                    <a:p>
                      <a:pPr algn="l" fontAlgn="b"/>
                      <a:r>
                        <a:rPr lang="en-US" sz="2200" u="none" strike="noStrike" dirty="0">
                          <a:effectLst/>
                          <a:latin typeface="+mn-lt"/>
                        </a:rPr>
                        <a:t>Common stock</a:t>
                      </a:r>
                      <a:endParaRPr lang="en-US" sz="2200" b="0" i="0" u="none" strike="noStrike" dirty="0">
                        <a:solidFill>
                          <a:srgbClr val="000000"/>
                        </a:solidFill>
                        <a:effectLst/>
                        <a:latin typeface="+mn-lt"/>
                      </a:endParaRPr>
                    </a:p>
                  </a:txBody>
                  <a:tcPr marL="9525" marR="9525" marT="9525" marB="0" anchor="b">
                    <a:noFill/>
                  </a:tcPr>
                </a:tc>
                <a:tc>
                  <a:txBody>
                    <a:bodyPr/>
                    <a:lstStyle/>
                    <a:p>
                      <a:pPr algn="r" fontAlgn="b"/>
                      <a:r>
                        <a:rPr lang="en-US" sz="2200" u="none" strike="noStrike" dirty="0">
                          <a:effectLst/>
                          <a:latin typeface="+mn-lt"/>
                        </a:rPr>
                        <a:t>$</a:t>
                      </a:r>
                      <a:r>
                        <a:rPr lang="en-US" sz="2200" u="none" strike="noStrike" dirty="0" smtClean="0">
                          <a:effectLst/>
                          <a:latin typeface="+mn-lt"/>
                        </a:rPr>
                        <a:t>150,000</a:t>
                      </a:r>
                      <a:r>
                        <a:rPr lang="en-US" sz="2200" u="none" strike="noStrike" dirty="0" smtClean="0">
                          <a:solidFill>
                            <a:schemeClr val="bg1"/>
                          </a:solidFill>
                          <a:effectLst/>
                          <a:latin typeface="+mn-lt"/>
                        </a:rPr>
                        <a:t>)</a:t>
                      </a:r>
                      <a:r>
                        <a:rPr lang="en-US" sz="2200" u="none" strike="noStrike" dirty="0" smtClean="0">
                          <a:effectLst/>
                          <a:latin typeface="+mn-lt"/>
                        </a:rPr>
                        <a:t> </a:t>
                      </a:r>
                      <a:endParaRPr lang="en-US" sz="2200" b="0" i="0" u="none" strike="noStrike" dirty="0">
                        <a:solidFill>
                          <a:srgbClr val="000000"/>
                        </a:solidFill>
                        <a:effectLst/>
                        <a:latin typeface="+mn-lt"/>
                      </a:endParaRPr>
                    </a:p>
                  </a:txBody>
                  <a:tcPr marL="9525" marR="9525" marT="9525" marB="0" anchor="b">
                    <a:lnT w="38100" cap="flat" cmpd="sng" algn="ctr">
                      <a:solidFill>
                        <a:schemeClr val="tx1"/>
                      </a:solidFill>
                      <a:prstDash val="solid"/>
                      <a:round/>
                      <a:headEnd type="none" w="med" len="med"/>
                      <a:tailEnd type="none" w="med" len="med"/>
                    </a:lnT>
                    <a:noFill/>
                  </a:tcPr>
                </a:tc>
                <a:tc>
                  <a:txBody>
                    <a:bodyPr/>
                    <a:lstStyle/>
                    <a:p>
                      <a:pPr algn="l" fontAlgn="b"/>
                      <a:endParaRPr lang="en-US" sz="2200" b="0" i="0" u="none" strike="noStrike">
                        <a:solidFill>
                          <a:srgbClr val="000000"/>
                        </a:solidFill>
                        <a:effectLst/>
                        <a:latin typeface="+mn-lt"/>
                      </a:endParaRPr>
                    </a:p>
                  </a:txBody>
                  <a:tcPr marL="9525" marR="9525" marT="9525" marB="0" anchor="b">
                    <a:lnR w="12700" cmpd="sng">
                      <a:noFill/>
                    </a:lnR>
                    <a:lnT w="38100" cap="flat" cmpd="sng" algn="ctr">
                      <a:solidFill>
                        <a:schemeClr val="tx1"/>
                      </a:solidFill>
                      <a:prstDash val="solid"/>
                      <a:round/>
                      <a:headEnd type="none" w="med" len="med"/>
                      <a:tailEnd type="none" w="med" len="med"/>
                    </a:lnT>
                    <a:noFill/>
                  </a:tcPr>
                </a:tc>
                <a:tc>
                  <a:txBody>
                    <a:bodyPr/>
                    <a:lstStyle/>
                    <a:p>
                      <a:pPr algn="l" fontAlgn="b"/>
                      <a:endParaRPr lang="en-US" sz="2200" b="0" i="0" u="none" strike="noStrike" dirty="0">
                        <a:solidFill>
                          <a:srgbClr val="000000"/>
                        </a:solidFill>
                        <a:effectLst/>
                        <a:latin typeface="+mn-lt"/>
                      </a:endParaRPr>
                    </a:p>
                  </a:txBody>
                  <a:tcPr marL="9525" marR="9525" marT="9525" marB="0" anchor="b">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fontAlgn="b"/>
                      <a:r>
                        <a:rPr lang="en-US" sz="2200" u="none" strike="noStrike" dirty="0">
                          <a:effectLst/>
                          <a:latin typeface="+mn-lt"/>
                        </a:rPr>
                        <a:t>$</a:t>
                      </a:r>
                      <a:r>
                        <a:rPr lang="en-US" sz="2200" u="none" strike="noStrike" dirty="0" smtClean="0">
                          <a:effectLst/>
                          <a:latin typeface="+mn-lt"/>
                        </a:rPr>
                        <a:t>280,000 </a:t>
                      </a:r>
                      <a:endParaRPr lang="en-US" sz="2200" b="0" i="0" u="none" strike="noStrike" dirty="0">
                        <a:solidFill>
                          <a:srgbClr val="000000"/>
                        </a:solidFill>
                        <a:effectLst/>
                        <a:latin typeface="+mn-lt"/>
                      </a:endParaRPr>
                    </a:p>
                  </a:txBody>
                  <a:tcPr marL="9525" marR="9525" marT="9525" marB="0" anchor="b">
                    <a:lnL w="12700" cmpd="sng">
                      <a:noFill/>
                    </a:lnL>
                    <a:lnT w="38100" cap="flat" cmpd="sng" algn="ctr">
                      <a:solidFill>
                        <a:schemeClr val="tx1"/>
                      </a:solidFill>
                      <a:prstDash val="solid"/>
                      <a:round/>
                      <a:headEnd type="none" w="med" len="med"/>
                      <a:tailEnd type="none" w="med" len="med"/>
                    </a:lnT>
                    <a:noFill/>
                  </a:tcPr>
                </a:tc>
              </a:tr>
              <a:tr h="373583">
                <a:tc>
                  <a:txBody>
                    <a:bodyPr/>
                    <a:lstStyle/>
                    <a:p>
                      <a:pPr algn="l" fontAlgn="b"/>
                      <a:r>
                        <a:rPr lang="en-US" sz="2200" u="none" strike="noStrike" dirty="0">
                          <a:effectLst/>
                          <a:latin typeface="+mn-lt"/>
                        </a:rPr>
                        <a:t>Retained earnings</a:t>
                      </a:r>
                      <a:endParaRPr lang="en-US" sz="2200" b="0" i="0" u="none" strike="noStrike" dirty="0">
                        <a:solidFill>
                          <a:srgbClr val="000000"/>
                        </a:solidFill>
                        <a:effectLst/>
                        <a:latin typeface="+mn-lt"/>
                      </a:endParaRPr>
                    </a:p>
                  </a:txBody>
                  <a:tcPr marL="9525" marR="9525" marT="9525" marB="0" anchor="b">
                    <a:noFill/>
                  </a:tcPr>
                </a:tc>
                <a:tc>
                  <a:txBody>
                    <a:bodyPr/>
                    <a:lstStyle/>
                    <a:p>
                      <a:pPr algn="r" fontAlgn="b"/>
                      <a:r>
                        <a:rPr lang="en-US" sz="2200" u="sng" strike="noStrike" dirty="0" smtClean="0">
                          <a:effectLst/>
                          <a:latin typeface="+mn-lt"/>
                        </a:rPr>
                        <a:t>   290,000</a:t>
                      </a:r>
                      <a:r>
                        <a:rPr lang="en-US" sz="2200" u="none" strike="noStrike" dirty="0" smtClean="0">
                          <a:solidFill>
                            <a:schemeClr val="bg1"/>
                          </a:solidFill>
                          <a:effectLst/>
                          <a:latin typeface="+mn-lt"/>
                        </a:rPr>
                        <a:t>)</a:t>
                      </a:r>
                      <a:r>
                        <a:rPr lang="en-US" sz="2200" u="none" strike="noStrike" dirty="0" smtClean="0">
                          <a:effectLst/>
                          <a:latin typeface="+mn-lt"/>
                        </a:rPr>
                        <a:t> </a:t>
                      </a:r>
                      <a:endParaRPr lang="en-US" sz="2200" b="0" i="0" u="none" strike="noStrike" dirty="0">
                        <a:solidFill>
                          <a:srgbClr val="000000"/>
                        </a:solidFill>
                        <a:effectLst/>
                        <a:latin typeface="+mn-lt"/>
                      </a:endParaRPr>
                    </a:p>
                  </a:txBody>
                  <a:tcPr marL="9525" marR="9525" marT="9525" marB="0" anchor="b">
                    <a:noFill/>
                  </a:tcPr>
                </a:tc>
                <a:tc>
                  <a:txBody>
                    <a:bodyPr/>
                    <a:lstStyle/>
                    <a:p>
                      <a:pPr algn="l" fontAlgn="b"/>
                      <a:endParaRPr lang="en-US" sz="2200" b="0" i="0" u="none" strike="noStrike">
                        <a:solidFill>
                          <a:srgbClr val="000000"/>
                        </a:solidFill>
                        <a:effectLst/>
                        <a:latin typeface="+mn-lt"/>
                      </a:endParaRPr>
                    </a:p>
                  </a:txBody>
                  <a:tcPr marL="9525" marR="9525" marT="9525" marB="0" anchor="b">
                    <a:lnR w="12700" cmpd="sng">
                      <a:noFill/>
                    </a:lnR>
                    <a:noFill/>
                  </a:tcPr>
                </a:tc>
                <a:tc>
                  <a:txBody>
                    <a:bodyPr/>
                    <a:lstStyle/>
                    <a:p>
                      <a:pPr algn="l" fontAlgn="b"/>
                      <a:endParaRPr lang="en-US" sz="2200" b="0" i="0" u="none" strike="noStrike" dirty="0">
                        <a:solidFill>
                          <a:srgbClr val="000000"/>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2200" u="sng" strike="noStrike" dirty="0" smtClean="0">
                          <a:effectLst/>
                          <a:latin typeface="+mn-lt"/>
                        </a:rPr>
                        <a:t>   290,000</a:t>
                      </a:r>
                      <a:r>
                        <a:rPr lang="en-US" sz="2200" u="none" strike="noStrike" dirty="0" smtClean="0">
                          <a:effectLst/>
                          <a:latin typeface="+mn-lt"/>
                        </a:rPr>
                        <a:t> </a:t>
                      </a:r>
                      <a:endParaRPr lang="en-US" sz="2200" b="0" i="0" u="none" strike="noStrike" dirty="0">
                        <a:solidFill>
                          <a:srgbClr val="000000"/>
                        </a:solidFill>
                        <a:effectLst/>
                        <a:latin typeface="+mn-lt"/>
                      </a:endParaRPr>
                    </a:p>
                  </a:txBody>
                  <a:tcPr marL="9525" marR="9525" marT="9525" marB="0" anchor="b">
                    <a:lnL w="12700" cmpd="sng">
                      <a:noFill/>
                    </a:lnL>
                    <a:noFill/>
                  </a:tcPr>
                </a:tc>
              </a:tr>
              <a:tr h="392262">
                <a:tc>
                  <a:txBody>
                    <a:bodyPr/>
                    <a:lstStyle/>
                    <a:p>
                      <a:pPr algn="l" fontAlgn="b"/>
                      <a:r>
                        <a:rPr lang="en-US" sz="2200" u="none" strike="noStrike" dirty="0">
                          <a:effectLst/>
                          <a:latin typeface="+mn-lt"/>
                        </a:rPr>
                        <a:t>Total Stockholders' Equity</a:t>
                      </a:r>
                      <a:endParaRPr lang="en-US" sz="2200" b="0" i="0" u="none" strike="noStrike" dirty="0">
                        <a:solidFill>
                          <a:srgbClr val="000000"/>
                        </a:solidFill>
                        <a:effectLst/>
                        <a:latin typeface="+mn-lt"/>
                      </a:endParaRPr>
                    </a:p>
                  </a:txBody>
                  <a:tcPr marL="9525" marR="9525" marT="9525" marB="0" anchor="b">
                    <a:noFill/>
                  </a:tcPr>
                </a:tc>
                <a:tc>
                  <a:txBody>
                    <a:bodyPr/>
                    <a:lstStyle/>
                    <a:p>
                      <a:pPr algn="r" fontAlgn="b"/>
                      <a:r>
                        <a:rPr lang="en-US" sz="2200" u="none" strike="noStrike" dirty="0">
                          <a:effectLst/>
                          <a:latin typeface="+mn-lt"/>
                        </a:rPr>
                        <a:t>$</a:t>
                      </a:r>
                      <a:r>
                        <a:rPr lang="en-US" sz="2200" u="none" strike="noStrike" dirty="0" smtClean="0">
                          <a:effectLst/>
                          <a:latin typeface="+mn-lt"/>
                        </a:rPr>
                        <a:t>440,000</a:t>
                      </a:r>
                      <a:r>
                        <a:rPr lang="en-US" sz="2200" u="none" strike="noStrike" dirty="0" smtClean="0">
                          <a:solidFill>
                            <a:schemeClr val="bg1"/>
                          </a:solidFill>
                          <a:effectLst/>
                          <a:latin typeface="+mn-lt"/>
                        </a:rPr>
                        <a:t>)</a:t>
                      </a:r>
                      <a:r>
                        <a:rPr lang="en-US" sz="2200" u="none" strike="noStrike" dirty="0" smtClean="0">
                          <a:effectLst/>
                          <a:latin typeface="+mn-lt"/>
                        </a:rPr>
                        <a:t> </a:t>
                      </a:r>
                      <a:endParaRPr lang="en-US" sz="2200" b="0" i="0" u="none" strike="noStrike" dirty="0">
                        <a:solidFill>
                          <a:srgbClr val="000000"/>
                        </a:solidFill>
                        <a:effectLst/>
                        <a:latin typeface="+mn-lt"/>
                      </a:endParaRPr>
                    </a:p>
                  </a:txBody>
                  <a:tcPr marL="9525" marR="9525" marT="9525" marB="0" anchor="b">
                    <a:noFill/>
                  </a:tcPr>
                </a:tc>
                <a:tc>
                  <a:txBody>
                    <a:bodyPr/>
                    <a:lstStyle/>
                    <a:p>
                      <a:pPr algn="l" fontAlgn="b"/>
                      <a:endParaRPr lang="en-US" sz="2200" b="0" i="0" u="none" strike="noStrike">
                        <a:solidFill>
                          <a:srgbClr val="000000"/>
                        </a:solidFill>
                        <a:effectLst/>
                        <a:latin typeface="+mn-lt"/>
                      </a:endParaRPr>
                    </a:p>
                  </a:txBody>
                  <a:tcPr marL="9525" marR="9525" marT="9525" marB="0" anchor="b">
                    <a:lnR w="12700" cmpd="sng">
                      <a:noFill/>
                    </a:lnR>
                    <a:noFill/>
                  </a:tcPr>
                </a:tc>
                <a:tc>
                  <a:txBody>
                    <a:bodyPr/>
                    <a:lstStyle/>
                    <a:p>
                      <a:pPr algn="l" fontAlgn="b"/>
                      <a:endParaRPr lang="en-US" sz="2200" b="0" i="0" u="none" strike="noStrike" dirty="0">
                        <a:solidFill>
                          <a:srgbClr val="000000"/>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2200" u="none" strike="noStrike" dirty="0">
                          <a:effectLst/>
                          <a:latin typeface="+mn-lt"/>
                        </a:rPr>
                        <a:t>$</a:t>
                      </a:r>
                      <a:r>
                        <a:rPr lang="en-US" sz="2200" u="none" strike="noStrike" dirty="0" smtClean="0">
                          <a:effectLst/>
                          <a:latin typeface="+mn-lt"/>
                        </a:rPr>
                        <a:t>570,000 </a:t>
                      </a:r>
                      <a:endParaRPr lang="en-US" sz="2200" b="0" i="0" u="none" strike="noStrike" dirty="0">
                        <a:solidFill>
                          <a:srgbClr val="000000"/>
                        </a:solidFill>
                        <a:effectLst/>
                        <a:latin typeface="+mn-lt"/>
                      </a:endParaRPr>
                    </a:p>
                  </a:txBody>
                  <a:tcPr marL="9525" marR="9525" marT="9525" marB="0" anchor="b">
                    <a:lnL w="12700" cmpd="sng">
                      <a:noFill/>
                    </a:lnL>
                    <a:noFill/>
                  </a:tcPr>
                </a:tc>
              </a:tr>
              <a:tr h="392262">
                <a:tc>
                  <a:txBody>
                    <a:bodyPr/>
                    <a:lstStyle/>
                    <a:p>
                      <a:pPr algn="l" fontAlgn="b"/>
                      <a:endParaRPr lang="en-US" sz="2200" b="0" i="0" u="none" strike="noStrike" dirty="0">
                        <a:solidFill>
                          <a:srgbClr val="000000"/>
                        </a:solidFill>
                        <a:effectLst/>
                        <a:latin typeface="+mn-lt"/>
                      </a:endParaRPr>
                    </a:p>
                  </a:txBody>
                  <a:tcPr marL="9525" marR="9525" marT="9525" marB="0" anchor="b">
                    <a:noFill/>
                  </a:tcPr>
                </a:tc>
                <a:tc>
                  <a:txBody>
                    <a:bodyPr/>
                    <a:lstStyle/>
                    <a:p>
                      <a:pPr algn="l" fontAlgn="b"/>
                      <a:endParaRPr lang="en-US" sz="2200" b="0" i="0" u="none" strike="noStrike" dirty="0">
                        <a:solidFill>
                          <a:srgbClr val="000000"/>
                        </a:solidFill>
                        <a:effectLst/>
                        <a:latin typeface="+mn-lt"/>
                      </a:endParaRPr>
                    </a:p>
                  </a:txBody>
                  <a:tcPr marL="9525" marR="9525" marT="9525" marB="0" anchor="b">
                    <a:noFill/>
                  </a:tcPr>
                </a:tc>
                <a:tc>
                  <a:txBody>
                    <a:bodyPr/>
                    <a:lstStyle/>
                    <a:p>
                      <a:pPr algn="l" fontAlgn="b"/>
                      <a:endParaRPr lang="en-US" sz="2200" b="0" i="0" u="none" strike="noStrike" dirty="0">
                        <a:solidFill>
                          <a:srgbClr val="000000"/>
                        </a:solidFill>
                        <a:effectLst/>
                        <a:latin typeface="+mn-lt"/>
                      </a:endParaRPr>
                    </a:p>
                  </a:txBody>
                  <a:tcPr marL="9525" marR="9525" marT="9525" marB="0" anchor="b">
                    <a:lnR w="12700" cmpd="sng">
                      <a:noFill/>
                    </a:lnR>
                    <a:noFill/>
                  </a:tcPr>
                </a:tc>
                <a:tc>
                  <a:txBody>
                    <a:bodyPr/>
                    <a:lstStyle/>
                    <a:p>
                      <a:pPr algn="l" fontAlgn="b"/>
                      <a:endParaRPr lang="en-US" sz="2200" b="0" i="0" u="none" strike="noStrike" dirty="0">
                        <a:solidFill>
                          <a:srgbClr val="000000"/>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2200" b="0" i="0" u="none" strike="noStrike" dirty="0">
                        <a:solidFill>
                          <a:srgbClr val="000000"/>
                        </a:solidFill>
                        <a:effectLst/>
                        <a:latin typeface="+mn-lt"/>
                      </a:endParaRPr>
                    </a:p>
                  </a:txBody>
                  <a:tcPr marL="9525" marR="9525" marT="9525" marB="0" anchor="b">
                    <a:lnL w="12700" cmpd="sng">
                      <a:noFill/>
                    </a:lnL>
                    <a:noFill/>
                  </a:tcPr>
                </a:tc>
              </a:tr>
              <a:tr h="392262">
                <a:tc>
                  <a:txBody>
                    <a:bodyPr/>
                    <a:lstStyle/>
                    <a:p>
                      <a:pPr algn="l" fontAlgn="b"/>
                      <a:endParaRPr lang="en-US" sz="2200" b="0" i="0" u="none" strike="noStrike" dirty="0">
                        <a:solidFill>
                          <a:srgbClr val="000000"/>
                        </a:solidFill>
                        <a:effectLst/>
                        <a:latin typeface="+mn-lt"/>
                      </a:endParaRPr>
                    </a:p>
                  </a:txBody>
                  <a:tcPr marL="9525" marR="9525" marT="9525" marB="0" anchor="b">
                    <a:noFill/>
                  </a:tcPr>
                </a:tc>
                <a:tc gridSpan="2">
                  <a:txBody>
                    <a:bodyPr/>
                    <a:lstStyle/>
                    <a:p>
                      <a:pPr algn="l" fontAlgn="b"/>
                      <a:r>
                        <a:rPr lang="en-US" sz="2200" b="1" u="none" strike="noStrike" dirty="0">
                          <a:effectLst/>
                          <a:latin typeface="+mn-lt"/>
                        </a:rPr>
                        <a:t>Before Sale</a:t>
                      </a:r>
                      <a:endParaRPr lang="en-US" sz="2200" b="1" i="0" u="none" strike="noStrike" dirty="0">
                        <a:solidFill>
                          <a:srgbClr val="000000"/>
                        </a:solidFill>
                        <a:effectLst/>
                        <a:latin typeface="+mn-lt"/>
                      </a:endParaRPr>
                    </a:p>
                  </a:txBody>
                  <a:tcPr marL="9525" marR="9525" marT="9525" marB="0" anchor="b">
                    <a:lnR w="12700" cmpd="sng">
                      <a:noFill/>
                    </a:lnR>
                    <a:lnB w="381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l" fontAlgn="b"/>
                      <a:endParaRPr lang="en-US" sz="2200" b="1" i="0" u="none" strike="noStrike" dirty="0">
                        <a:solidFill>
                          <a:srgbClr val="000000"/>
                        </a:solidFill>
                        <a:effectLst/>
                        <a:latin typeface="+mn-lt"/>
                      </a:endParaRPr>
                    </a:p>
                  </a:txBody>
                  <a:tcPr marL="9525" marR="9525" marT="9525" marB="0" anchor="b">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2200" b="1" u="none" strike="noStrike" dirty="0">
                          <a:effectLst/>
                          <a:latin typeface="+mn-lt"/>
                        </a:rPr>
                        <a:t>Following Sale</a:t>
                      </a:r>
                      <a:endParaRPr lang="en-US" sz="2200" b="1" i="0" u="none" strike="noStrike" dirty="0">
                        <a:solidFill>
                          <a:srgbClr val="000000"/>
                        </a:solidFill>
                        <a:effectLst/>
                        <a:latin typeface="+mn-lt"/>
                      </a:endParaRPr>
                    </a:p>
                  </a:txBody>
                  <a:tcPr marL="9525" marR="9525" marT="9525" marB="0" anchor="b">
                    <a:lnL w="12700" cmpd="sng">
                      <a:noFill/>
                    </a:lnL>
                    <a:lnB w="38100" cap="flat" cmpd="sng" algn="ctr">
                      <a:solidFill>
                        <a:schemeClr val="tx1"/>
                      </a:solidFill>
                      <a:prstDash val="solid"/>
                      <a:round/>
                      <a:headEnd type="none" w="med" len="med"/>
                      <a:tailEnd type="none" w="med" len="med"/>
                    </a:lnB>
                    <a:noFill/>
                  </a:tcPr>
                </a:tc>
              </a:tr>
              <a:tr h="373583">
                <a:tc>
                  <a:txBody>
                    <a:bodyPr/>
                    <a:lstStyle/>
                    <a:p>
                      <a:pPr algn="l" fontAlgn="b"/>
                      <a:r>
                        <a:rPr lang="en-US" sz="2200" u="none" strike="noStrike">
                          <a:effectLst/>
                          <a:latin typeface="+mn-lt"/>
                        </a:rPr>
                        <a:t>Snoopy's total stockholders' equity</a:t>
                      </a:r>
                      <a:endParaRPr lang="en-US" sz="2200" b="0" i="0" u="none" strike="noStrike">
                        <a:solidFill>
                          <a:srgbClr val="000000"/>
                        </a:solidFill>
                        <a:effectLst/>
                        <a:latin typeface="+mn-lt"/>
                      </a:endParaRPr>
                    </a:p>
                  </a:txBody>
                  <a:tcPr marL="9525" marR="9525" marT="9525" marB="0" anchor="b">
                    <a:noFill/>
                  </a:tcPr>
                </a:tc>
                <a:tc>
                  <a:txBody>
                    <a:bodyPr/>
                    <a:lstStyle/>
                    <a:p>
                      <a:pPr algn="r" fontAlgn="b"/>
                      <a:r>
                        <a:rPr lang="en-US" sz="2200" u="none" strike="noStrike" dirty="0">
                          <a:effectLst/>
                          <a:latin typeface="+mn-lt"/>
                        </a:rPr>
                        <a:t>$</a:t>
                      </a:r>
                      <a:r>
                        <a:rPr lang="en-US" sz="2200" u="none" strike="noStrike" dirty="0" smtClean="0">
                          <a:effectLst/>
                          <a:latin typeface="+mn-lt"/>
                        </a:rPr>
                        <a:t>440,000</a:t>
                      </a:r>
                      <a:r>
                        <a:rPr lang="en-US" sz="2200" u="none" strike="noStrike" dirty="0" smtClean="0">
                          <a:solidFill>
                            <a:schemeClr val="bg1"/>
                          </a:solidFill>
                          <a:effectLst/>
                          <a:latin typeface="+mn-lt"/>
                        </a:rPr>
                        <a:t>)</a:t>
                      </a:r>
                      <a:r>
                        <a:rPr lang="en-US" sz="2200" u="none" strike="noStrike" dirty="0" smtClean="0">
                          <a:effectLst/>
                          <a:latin typeface="+mn-lt"/>
                        </a:rPr>
                        <a:t> </a:t>
                      </a:r>
                      <a:endParaRPr lang="en-US" sz="2200" b="0" i="0" u="none" strike="noStrike" dirty="0">
                        <a:solidFill>
                          <a:srgbClr val="000000"/>
                        </a:solidFill>
                        <a:effectLst/>
                        <a:latin typeface="+mn-lt"/>
                      </a:endParaRPr>
                    </a:p>
                  </a:txBody>
                  <a:tcPr marL="9525" marR="9525" marT="9525" marB="0" anchor="b">
                    <a:lnT w="38100" cap="flat" cmpd="sng" algn="ctr">
                      <a:solidFill>
                        <a:schemeClr val="tx1"/>
                      </a:solidFill>
                      <a:prstDash val="solid"/>
                      <a:round/>
                      <a:headEnd type="none" w="med" len="med"/>
                      <a:tailEnd type="none" w="med" len="med"/>
                    </a:lnT>
                    <a:noFill/>
                  </a:tcPr>
                </a:tc>
                <a:tc>
                  <a:txBody>
                    <a:bodyPr/>
                    <a:lstStyle/>
                    <a:p>
                      <a:pPr algn="l" fontAlgn="b"/>
                      <a:endParaRPr lang="en-US" sz="2200" b="0" i="0" u="none" strike="noStrike" dirty="0">
                        <a:solidFill>
                          <a:srgbClr val="000000"/>
                        </a:solidFill>
                        <a:effectLst/>
                        <a:latin typeface="+mn-lt"/>
                      </a:endParaRPr>
                    </a:p>
                  </a:txBody>
                  <a:tcPr marL="9525" marR="9525" marT="9525" marB="0" anchor="b">
                    <a:lnR w="12700" cmpd="sng">
                      <a:noFill/>
                    </a:lnR>
                    <a:lnT w="38100" cap="flat" cmpd="sng" algn="ctr">
                      <a:solidFill>
                        <a:schemeClr val="tx1"/>
                      </a:solidFill>
                      <a:prstDash val="solid"/>
                      <a:round/>
                      <a:headEnd type="none" w="med" len="med"/>
                      <a:tailEnd type="none" w="med" len="med"/>
                    </a:lnT>
                    <a:noFill/>
                  </a:tcPr>
                </a:tc>
                <a:tc>
                  <a:txBody>
                    <a:bodyPr/>
                    <a:lstStyle/>
                    <a:p>
                      <a:pPr algn="l" fontAlgn="b"/>
                      <a:endParaRPr lang="en-US" sz="2200" b="0" i="0" u="none" strike="noStrike" dirty="0">
                        <a:solidFill>
                          <a:srgbClr val="000000"/>
                        </a:solidFill>
                        <a:effectLst/>
                        <a:latin typeface="+mn-lt"/>
                      </a:endParaRPr>
                    </a:p>
                  </a:txBody>
                  <a:tcPr marL="9525" marR="9525" marT="9525" marB="0" anchor="b">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fontAlgn="b"/>
                      <a:r>
                        <a:rPr lang="en-US" sz="2200" u="none" strike="noStrike" dirty="0">
                          <a:effectLst/>
                          <a:latin typeface="+mn-lt"/>
                        </a:rPr>
                        <a:t>$</a:t>
                      </a:r>
                      <a:r>
                        <a:rPr lang="en-US" sz="2200" u="none" strike="noStrike" dirty="0" smtClean="0">
                          <a:effectLst/>
                          <a:latin typeface="+mn-lt"/>
                        </a:rPr>
                        <a:t>570,000 </a:t>
                      </a:r>
                      <a:endParaRPr lang="en-US" sz="2200" b="0" i="0" u="none" strike="noStrike" dirty="0">
                        <a:solidFill>
                          <a:srgbClr val="000000"/>
                        </a:solidFill>
                        <a:effectLst/>
                        <a:latin typeface="+mn-lt"/>
                      </a:endParaRPr>
                    </a:p>
                  </a:txBody>
                  <a:tcPr marL="9525" marR="9525" marT="9525" marB="0" anchor="b">
                    <a:lnL w="12700" cmpd="sng">
                      <a:noFill/>
                    </a:lnL>
                    <a:lnT w="38100" cap="flat" cmpd="sng" algn="ctr">
                      <a:solidFill>
                        <a:schemeClr val="tx1"/>
                      </a:solidFill>
                      <a:prstDash val="solid"/>
                      <a:round/>
                      <a:headEnd type="none" w="med" len="med"/>
                      <a:tailEnd type="none" w="med" len="med"/>
                    </a:lnT>
                    <a:noFill/>
                  </a:tcPr>
                </a:tc>
              </a:tr>
              <a:tr h="373583">
                <a:tc>
                  <a:txBody>
                    <a:bodyPr/>
                    <a:lstStyle/>
                    <a:p>
                      <a:pPr algn="l" fontAlgn="b"/>
                      <a:r>
                        <a:rPr lang="en-US" sz="2200" u="none" strike="noStrike">
                          <a:effectLst/>
                          <a:latin typeface="+mn-lt"/>
                        </a:rPr>
                        <a:t>Peanut's proportionate share</a:t>
                      </a:r>
                      <a:endParaRPr lang="en-US" sz="2200" b="0" i="0" u="none" strike="noStrike">
                        <a:solidFill>
                          <a:srgbClr val="000000"/>
                        </a:solidFill>
                        <a:effectLst/>
                        <a:latin typeface="+mn-lt"/>
                      </a:endParaRPr>
                    </a:p>
                  </a:txBody>
                  <a:tcPr marL="9525" marR="9525" marT="9525" marB="0" anchor="b">
                    <a:noFill/>
                  </a:tcPr>
                </a:tc>
                <a:tc>
                  <a:txBody>
                    <a:bodyPr/>
                    <a:lstStyle/>
                    <a:p>
                      <a:pPr algn="r" fontAlgn="b"/>
                      <a:r>
                        <a:rPr lang="en-US" sz="2200" u="sng" strike="noStrike" dirty="0" smtClean="0">
                          <a:effectLst/>
                          <a:latin typeface="+mn-lt"/>
                        </a:rPr>
                        <a:t>         75%</a:t>
                      </a:r>
                      <a:r>
                        <a:rPr lang="en-US" sz="2200" u="none" strike="noStrike" dirty="0" smtClean="0">
                          <a:solidFill>
                            <a:schemeClr val="bg1"/>
                          </a:solidFill>
                          <a:effectLst/>
                          <a:latin typeface="+mn-lt"/>
                        </a:rPr>
                        <a:t>)</a:t>
                      </a:r>
                      <a:endParaRPr lang="en-US" sz="2200" b="0" i="0" u="sng" strike="noStrike" dirty="0">
                        <a:solidFill>
                          <a:srgbClr val="000000"/>
                        </a:solidFill>
                        <a:effectLst/>
                        <a:latin typeface="+mn-lt"/>
                      </a:endParaRPr>
                    </a:p>
                  </a:txBody>
                  <a:tcPr marL="9525" marR="9525" marT="9525" marB="0" anchor="b">
                    <a:noFill/>
                  </a:tcPr>
                </a:tc>
                <a:tc>
                  <a:txBody>
                    <a:bodyPr/>
                    <a:lstStyle/>
                    <a:p>
                      <a:pPr algn="l" fontAlgn="b"/>
                      <a:endParaRPr lang="en-US" sz="2200" b="0" i="0" u="none" strike="noStrike">
                        <a:solidFill>
                          <a:srgbClr val="000000"/>
                        </a:solidFill>
                        <a:effectLst/>
                        <a:latin typeface="+mn-lt"/>
                      </a:endParaRPr>
                    </a:p>
                  </a:txBody>
                  <a:tcPr marL="9525" marR="9525" marT="9525" marB="0" anchor="b">
                    <a:noFill/>
                  </a:tcPr>
                </a:tc>
                <a:tc>
                  <a:txBody>
                    <a:bodyPr/>
                    <a:lstStyle/>
                    <a:p>
                      <a:pPr algn="l" fontAlgn="b"/>
                      <a:endParaRPr lang="en-US" sz="2200" b="0" i="0" u="none" strike="noStrike">
                        <a:solidFill>
                          <a:srgbClr val="000000"/>
                        </a:solidFill>
                        <a:effectLst/>
                        <a:latin typeface="+mn-lt"/>
                      </a:endParaRPr>
                    </a:p>
                  </a:txBody>
                  <a:tcPr marL="9525" marR="9525" marT="9525" marB="0" anchor="b">
                    <a:lnT w="12700" cmpd="sng">
                      <a:noFill/>
                    </a:lnT>
                    <a:noFill/>
                  </a:tcPr>
                </a:tc>
                <a:tc>
                  <a:txBody>
                    <a:bodyPr/>
                    <a:lstStyle/>
                    <a:p>
                      <a:pPr algn="r" fontAlgn="b"/>
                      <a:r>
                        <a:rPr lang="en-US" sz="2200" u="sng" strike="noStrike" dirty="0" smtClean="0">
                          <a:effectLst/>
                          <a:latin typeface="+mn-lt"/>
                        </a:rPr>
                        <a:t>          80</a:t>
                      </a:r>
                      <a:r>
                        <a:rPr lang="en-US" sz="2200" u="sng" strike="noStrike" dirty="0">
                          <a:effectLst/>
                          <a:latin typeface="+mn-lt"/>
                        </a:rPr>
                        <a:t>%</a:t>
                      </a:r>
                      <a:endParaRPr lang="en-US" sz="2200" b="0" i="0" u="sng" strike="noStrike" dirty="0">
                        <a:solidFill>
                          <a:srgbClr val="000000"/>
                        </a:solidFill>
                        <a:effectLst/>
                        <a:latin typeface="+mn-lt"/>
                      </a:endParaRPr>
                    </a:p>
                  </a:txBody>
                  <a:tcPr marL="9525" marR="9525" marT="9525" marB="0" anchor="b">
                    <a:noFill/>
                  </a:tcPr>
                </a:tc>
              </a:tr>
              <a:tr h="392262">
                <a:tc>
                  <a:txBody>
                    <a:bodyPr/>
                    <a:lstStyle/>
                    <a:p>
                      <a:pPr algn="l" fontAlgn="b"/>
                      <a:r>
                        <a:rPr lang="en-US" sz="2200" u="none" strike="noStrike">
                          <a:effectLst/>
                          <a:latin typeface="+mn-lt"/>
                        </a:rPr>
                        <a:t>Book value of Peanut's investment</a:t>
                      </a:r>
                      <a:endParaRPr lang="en-US" sz="2200" b="0" i="0" u="none" strike="noStrike">
                        <a:solidFill>
                          <a:srgbClr val="000000"/>
                        </a:solidFill>
                        <a:effectLst/>
                        <a:latin typeface="+mn-lt"/>
                      </a:endParaRPr>
                    </a:p>
                  </a:txBody>
                  <a:tcPr marL="9525" marR="9525" marT="9525" marB="0" anchor="b">
                    <a:noFill/>
                  </a:tcPr>
                </a:tc>
                <a:tc>
                  <a:txBody>
                    <a:bodyPr/>
                    <a:lstStyle/>
                    <a:p>
                      <a:pPr algn="r" fontAlgn="b"/>
                      <a:r>
                        <a:rPr lang="en-US" sz="2200" u="none" strike="noStrike" dirty="0">
                          <a:effectLst/>
                          <a:latin typeface="+mn-lt"/>
                        </a:rPr>
                        <a:t>$</a:t>
                      </a:r>
                      <a:r>
                        <a:rPr lang="en-US" sz="2200" u="none" strike="noStrike" dirty="0" smtClean="0">
                          <a:effectLst/>
                          <a:latin typeface="+mn-lt"/>
                        </a:rPr>
                        <a:t>330,000</a:t>
                      </a:r>
                      <a:r>
                        <a:rPr lang="en-US" sz="2200" u="none" strike="noStrike" dirty="0" smtClean="0">
                          <a:solidFill>
                            <a:schemeClr val="bg1"/>
                          </a:solidFill>
                          <a:effectLst/>
                          <a:latin typeface="+mn-lt"/>
                        </a:rPr>
                        <a:t>)</a:t>
                      </a:r>
                      <a:r>
                        <a:rPr lang="en-US" sz="2200" u="none" strike="noStrike" dirty="0" smtClean="0">
                          <a:effectLst/>
                          <a:latin typeface="+mn-lt"/>
                        </a:rPr>
                        <a:t> </a:t>
                      </a:r>
                      <a:endParaRPr lang="en-US" sz="2200" b="0" i="0" u="none" strike="noStrike" dirty="0">
                        <a:solidFill>
                          <a:srgbClr val="000000"/>
                        </a:solidFill>
                        <a:effectLst/>
                        <a:latin typeface="+mn-lt"/>
                      </a:endParaRPr>
                    </a:p>
                  </a:txBody>
                  <a:tcPr marL="9525" marR="9525" marT="9525" marB="0" anchor="b">
                    <a:noFill/>
                  </a:tcPr>
                </a:tc>
                <a:tc>
                  <a:txBody>
                    <a:bodyPr/>
                    <a:lstStyle/>
                    <a:p>
                      <a:pPr algn="l" fontAlgn="b"/>
                      <a:endParaRPr lang="en-US" sz="2200" b="0" i="0" u="none" strike="noStrike">
                        <a:solidFill>
                          <a:srgbClr val="000000"/>
                        </a:solidFill>
                        <a:effectLst/>
                        <a:latin typeface="+mn-lt"/>
                      </a:endParaRPr>
                    </a:p>
                  </a:txBody>
                  <a:tcPr marL="9525" marR="9525" marT="9525" marB="0" anchor="b">
                    <a:noFill/>
                  </a:tcPr>
                </a:tc>
                <a:tc>
                  <a:txBody>
                    <a:bodyPr/>
                    <a:lstStyle/>
                    <a:p>
                      <a:pPr algn="l" fontAlgn="b"/>
                      <a:endParaRPr lang="en-US" sz="2200" b="0" i="0" u="none" strike="noStrike">
                        <a:solidFill>
                          <a:srgbClr val="000000"/>
                        </a:solidFill>
                        <a:effectLst/>
                        <a:latin typeface="+mn-lt"/>
                      </a:endParaRPr>
                    </a:p>
                  </a:txBody>
                  <a:tcPr marL="9525" marR="9525" marT="9525" marB="0" anchor="b">
                    <a:noFill/>
                  </a:tcPr>
                </a:tc>
                <a:tc>
                  <a:txBody>
                    <a:bodyPr/>
                    <a:lstStyle/>
                    <a:p>
                      <a:pPr algn="r" fontAlgn="b"/>
                      <a:r>
                        <a:rPr lang="en-US" sz="2200" u="none" strike="noStrike" dirty="0">
                          <a:effectLst/>
                          <a:latin typeface="+mn-lt"/>
                        </a:rPr>
                        <a:t>$</a:t>
                      </a:r>
                      <a:r>
                        <a:rPr lang="en-US" sz="2200" u="none" strike="noStrike" dirty="0" smtClean="0">
                          <a:effectLst/>
                          <a:latin typeface="+mn-lt"/>
                        </a:rPr>
                        <a:t>456,000 </a:t>
                      </a:r>
                      <a:endParaRPr lang="en-US" sz="2200" b="0" i="0" u="none" strike="noStrike" dirty="0">
                        <a:solidFill>
                          <a:srgbClr val="000000"/>
                        </a:solidFill>
                        <a:effectLst/>
                        <a:latin typeface="+mn-lt"/>
                      </a:endParaRPr>
                    </a:p>
                  </a:txBody>
                  <a:tcPr marL="9525" marR="9525" marT="9525" marB="0" anchor="b">
                    <a:noFill/>
                  </a:tcPr>
                </a:tc>
              </a:tr>
              <a:tr h="392262">
                <a:tc>
                  <a:txBody>
                    <a:bodyPr/>
                    <a:lstStyle/>
                    <a:p>
                      <a:pPr algn="l" fontAlgn="b"/>
                      <a:endParaRPr lang="en-US" sz="2200" b="0" i="0" u="none" strike="noStrike">
                        <a:solidFill>
                          <a:srgbClr val="000000"/>
                        </a:solidFill>
                        <a:effectLst/>
                        <a:latin typeface="+mn-lt"/>
                      </a:endParaRPr>
                    </a:p>
                  </a:txBody>
                  <a:tcPr marL="9525" marR="9525" marT="9525" marB="0" anchor="b">
                    <a:noFill/>
                  </a:tcPr>
                </a:tc>
                <a:tc>
                  <a:txBody>
                    <a:bodyPr/>
                    <a:lstStyle/>
                    <a:p>
                      <a:pPr algn="l" fontAlgn="b"/>
                      <a:endParaRPr lang="en-US" sz="2200" b="0" i="0" u="none" strike="noStrike" dirty="0">
                        <a:solidFill>
                          <a:srgbClr val="000000"/>
                        </a:solidFill>
                        <a:effectLst/>
                        <a:latin typeface="+mn-lt"/>
                      </a:endParaRPr>
                    </a:p>
                  </a:txBody>
                  <a:tcPr marL="9525" marR="9525" marT="9525" marB="0" anchor="b">
                    <a:noFill/>
                  </a:tcPr>
                </a:tc>
                <a:tc>
                  <a:txBody>
                    <a:bodyPr/>
                    <a:lstStyle/>
                    <a:p>
                      <a:pPr algn="l" fontAlgn="b"/>
                      <a:endParaRPr lang="en-US" sz="2200" b="0" i="0" u="none" strike="noStrike">
                        <a:solidFill>
                          <a:srgbClr val="000000"/>
                        </a:solidFill>
                        <a:effectLst/>
                        <a:latin typeface="+mn-lt"/>
                      </a:endParaRPr>
                    </a:p>
                  </a:txBody>
                  <a:tcPr marL="9525" marR="9525" marT="9525" marB="0" anchor="b">
                    <a:noFill/>
                  </a:tcPr>
                </a:tc>
                <a:tc>
                  <a:txBody>
                    <a:bodyPr/>
                    <a:lstStyle/>
                    <a:p>
                      <a:pPr algn="l" fontAlgn="b"/>
                      <a:endParaRPr lang="en-US" sz="2200" b="0" i="0" u="none" strike="noStrike">
                        <a:solidFill>
                          <a:srgbClr val="000000"/>
                        </a:solidFill>
                        <a:effectLst/>
                        <a:latin typeface="+mn-lt"/>
                      </a:endParaRPr>
                    </a:p>
                  </a:txBody>
                  <a:tcPr marL="9525" marR="9525" marT="9525" marB="0" anchor="b">
                    <a:noFill/>
                  </a:tcPr>
                </a:tc>
                <a:tc>
                  <a:txBody>
                    <a:bodyPr/>
                    <a:lstStyle/>
                    <a:p>
                      <a:pPr algn="r" fontAlgn="b"/>
                      <a:endParaRPr lang="en-US" sz="2200" b="0" i="0" u="none" strike="noStrike" dirty="0">
                        <a:solidFill>
                          <a:srgbClr val="000000"/>
                        </a:solidFill>
                        <a:effectLst/>
                        <a:latin typeface="+mn-lt"/>
                      </a:endParaRPr>
                    </a:p>
                  </a:txBody>
                  <a:tcPr marL="9525" marR="9525" marT="9525" marB="0" anchor="b">
                    <a:noFill/>
                  </a:tcPr>
                </a:tc>
              </a:tr>
              <a:tr h="373583">
                <a:tc>
                  <a:txBody>
                    <a:bodyPr/>
                    <a:lstStyle/>
                    <a:p>
                      <a:pPr algn="l" fontAlgn="b"/>
                      <a:r>
                        <a:rPr lang="en-US" sz="2200" u="none" strike="noStrike" dirty="0">
                          <a:effectLst/>
                          <a:latin typeface="+mn-lt"/>
                        </a:rPr>
                        <a:t>NCI after </a:t>
                      </a:r>
                      <a:r>
                        <a:rPr lang="en-US" sz="2200" u="none" strike="noStrike" dirty="0" smtClean="0">
                          <a:effectLst/>
                          <a:latin typeface="+mn-lt"/>
                        </a:rPr>
                        <a:t>sale ($570,000 x 0.20)</a:t>
                      </a:r>
                      <a:endParaRPr lang="en-US" sz="2200" b="0" i="0" u="none" strike="noStrike" dirty="0">
                        <a:solidFill>
                          <a:srgbClr val="000000"/>
                        </a:solidFill>
                        <a:effectLst/>
                        <a:latin typeface="+mn-lt"/>
                      </a:endParaRPr>
                    </a:p>
                  </a:txBody>
                  <a:tcPr marL="9525" marR="9525" marT="9525" marB="0" anchor="b">
                    <a:noFill/>
                  </a:tcPr>
                </a:tc>
                <a:tc>
                  <a:txBody>
                    <a:bodyPr/>
                    <a:lstStyle/>
                    <a:p>
                      <a:pPr algn="r" fontAlgn="b"/>
                      <a:r>
                        <a:rPr lang="en-US" sz="2200" u="none" strike="noStrike" dirty="0">
                          <a:effectLst/>
                          <a:latin typeface="+mn-lt"/>
                        </a:rPr>
                        <a:t>$</a:t>
                      </a:r>
                      <a:r>
                        <a:rPr lang="en-US" sz="2200" u="none" strike="noStrike" dirty="0" smtClean="0">
                          <a:effectLst/>
                          <a:latin typeface="+mn-lt"/>
                        </a:rPr>
                        <a:t>114,000</a:t>
                      </a:r>
                      <a:r>
                        <a:rPr lang="en-US" sz="2200" u="none" strike="noStrike" dirty="0" smtClean="0">
                          <a:solidFill>
                            <a:schemeClr val="bg1"/>
                          </a:solidFill>
                          <a:effectLst/>
                          <a:latin typeface="+mn-lt"/>
                        </a:rPr>
                        <a:t>)</a:t>
                      </a:r>
                      <a:r>
                        <a:rPr lang="en-US" sz="2200" u="none" strike="noStrike" dirty="0" smtClean="0">
                          <a:effectLst/>
                          <a:latin typeface="+mn-lt"/>
                        </a:rPr>
                        <a:t> </a:t>
                      </a:r>
                      <a:endParaRPr lang="en-US" sz="2200" b="0" i="0" u="none" strike="noStrike" dirty="0">
                        <a:solidFill>
                          <a:srgbClr val="000000"/>
                        </a:solidFill>
                        <a:effectLst/>
                        <a:latin typeface="+mn-lt"/>
                      </a:endParaRPr>
                    </a:p>
                  </a:txBody>
                  <a:tcPr marL="9525" marR="9525" marT="9525" marB="0" anchor="b">
                    <a:noFill/>
                  </a:tcPr>
                </a:tc>
                <a:tc>
                  <a:txBody>
                    <a:bodyPr/>
                    <a:lstStyle/>
                    <a:p>
                      <a:pPr algn="l" fontAlgn="b"/>
                      <a:endParaRPr lang="en-US" sz="2200" b="0" i="0" u="none" strike="noStrike">
                        <a:solidFill>
                          <a:srgbClr val="000000"/>
                        </a:solidFill>
                        <a:effectLst/>
                        <a:latin typeface="+mn-lt"/>
                      </a:endParaRPr>
                    </a:p>
                  </a:txBody>
                  <a:tcPr marL="9525" marR="9525" marT="9525" marB="0" anchor="b">
                    <a:noFill/>
                  </a:tcPr>
                </a:tc>
                <a:tc>
                  <a:txBody>
                    <a:bodyPr/>
                    <a:lstStyle/>
                    <a:p>
                      <a:pPr algn="l" fontAlgn="b"/>
                      <a:endParaRPr lang="en-US" sz="2200" b="0" i="0" u="none" strike="noStrike">
                        <a:solidFill>
                          <a:srgbClr val="000000"/>
                        </a:solidFill>
                        <a:effectLst/>
                        <a:latin typeface="+mn-lt"/>
                      </a:endParaRPr>
                    </a:p>
                  </a:txBody>
                  <a:tcPr marL="9525" marR="9525" marT="9525" marB="0" anchor="b">
                    <a:noFill/>
                  </a:tcPr>
                </a:tc>
                <a:tc>
                  <a:txBody>
                    <a:bodyPr/>
                    <a:lstStyle/>
                    <a:p>
                      <a:pPr algn="r" fontAlgn="b"/>
                      <a:endParaRPr lang="en-US" sz="2200" b="0" i="0" u="none" strike="noStrike" dirty="0">
                        <a:solidFill>
                          <a:srgbClr val="000000"/>
                        </a:solidFill>
                        <a:effectLst/>
                        <a:latin typeface="+mn-lt"/>
                      </a:endParaRPr>
                    </a:p>
                  </a:txBody>
                  <a:tcPr marL="9525" marR="9525" marT="9525" marB="0" anchor="b">
                    <a:noFill/>
                  </a:tcPr>
                </a:tc>
              </a:tr>
              <a:tr h="382651">
                <a:tc>
                  <a:txBody>
                    <a:bodyPr/>
                    <a:lstStyle/>
                    <a:p>
                      <a:pPr algn="l" fontAlgn="b"/>
                      <a:r>
                        <a:rPr lang="en-US" sz="2200" u="none" strike="noStrike" dirty="0">
                          <a:effectLst/>
                          <a:latin typeface="+mn-lt"/>
                        </a:rPr>
                        <a:t>NCI before </a:t>
                      </a:r>
                      <a:r>
                        <a:rPr lang="en-US" sz="2200" u="none" strike="noStrike" dirty="0" smtClean="0">
                          <a:effectLst/>
                          <a:latin typeface="+mn-lt"/>
                        </a:rPr>
                        <a:t>sale ($440,000 x 0.25)</a:t>
                      </a:r>
                      <a:endParaRPr lang="en-US" sz="2200" b="0" i="0" u="none" strike="noStrike" dirty="0">
                        <a:solidFill>
                          <a:srgbClr val="000000"/>
                        </a:solidFill>
                        <a:effectLst/>
                        <a:latin typeface="+mn-lt"/>
                      </a:endParaRPr>
                    </a:p>
                  </a:txBody>
                  <a:tcPr marL="9525" marR="9525" marT="9525" marB="0" anchor="b">
                    <a:noFill/>
                  </a:tcPr>
                </a:tc>
                <a:tc>
                  <a:txBody>
                    <a:bodyPr/>
                    <a:lstStyle/>
                    <a:p>
                      <a:pPr algn="r" fontAlgn="b"/>
                      <a:r>
                        <a:rPr lang="en-US" sz="2200" u="sng" strike="noStrike" dirty="0">
                          <a:effectLst/>
                          <a:latin typeface="+mn-lt"/>
                        </a:rPr>
                        <a:t>(110,000</a:t>
                      </a:r>
                      <a:r>
                        <a:rPr lang="en-US" sz="2200" u="none" strike="noStrike" dirty="0">
                          <a:effectLst/>
                          <a:latin typeface="+mn-lt"/>
                        </a:rPr>
                        <a:t>)</a:t>
                      </a:r>
                      <a:endParaRPr lang="en-US" sz="2200" b="0" i="0" u="none" strike="noStrike" dirty="0">
                        <a:solidFill>
                          <a:srgbClr val="000000"/>
                        </a:solidFill>
                        <a:effectLst/>
                        <a:latin typeface="+mn-lt"/>
                      </a:endParaRPr>
                    </a:p>
                  </a:txBody>
                  <a:tcPr marL="9525" marR="9525" marT="9525" marB="0" anchor="b">
                    <a:noFill/>
                  </a:tcPr>
                </a:tc>
                <a:tc>
                  <a:txBody>
                    <a:bodyPr/>
                    <a:lstStyle/>
                    <a:p>
                      <a:pPr algn="l" fontAlgn="b"/>
                      <a:endParaRPr lang="en-US" sz="2200" b="0" i="0" u="none" strike="noStrike">
                        <a:solidFill>
                          <a:srgbClr val="000000"/>
                        </a:solidFill>
                        <a:effectLst/>
                        <a:latin typeface="+mn-lt"/>
                      </a:endParaRPr>
                    </a:p>
                  </a:txBody>
                  <a:tcPr marL="9525" marR="9525" marT="9525" marB="0" anchor="b">
                    <a:noFill/>
                  </a:tcPr>
                </a:tc>
                <a:tc>
                  <a:txBody>
                    <a:bodyPr/>
                    <a:lstStyle/>
                    <a:p>
                      <a:pPr algn="l" fontAlgn="b"/>
                      <a:endParaRPr lang="en-US" sz="2200" b="0" i="0" u="none" strike="noStrike">
                        <a:solidFill>
                          <a:srgbClr val="000000"/>
                        </a:solidFill>
                        <a:effectLst/>
                        <a:latin typeface="+mn-lt"/>
                      </a:endParaRPr>
                    </a:p>
                  </a:txBody>
                  <a:tcPr marL="9525" marR="9525" marT="9525" marB="0" anchor="b">
                    <a:noFill/>
                  </a:tcPr>
                </a:tc>
                <a:tc>
                  <a:txBody>
                    <a:bodyPr/>
                    <a:lstStyle/>
                    <a:p>
                      <a:pPr algn="r" fontAlgn="b"/>
                      <a:endParaRPr lang="en-US" sz="2200" b="0" i="0" u="none" strike="noStrike" dirty="0">
                        <a:solidFill>
                          <a:srgbClr val="000000"/>
                        </a:solidFill>
                        <a:effectLst/>
                        <a:latin typeface="+mn-lt"/>
                      </a:endParaRPr>
                    </a:p>
                  </a:txBody>
                  <a:tcPr marL="9525" marR="9525" marT="9525" marB="0" anchor="b">
                    <a:noFill/>
                  </a:tcPr>
                </a:tc>
              </a:tr>
              <a:tr h="392262">
                <a:tc>
                  <a:txBody>
                    <a:bodyPr/>
                    <a:lstStyle/>
                    <a:p>
                      <a:pPr algn="l" fontAlgn="b"/>
                      <a:r>
                        <a:rPr lang="en-US" sz="2200" u="none" strike="noStrike" dirty="0" smtClean="0">
                          <a:effectLst/>
                          <a:latin typeface="+mn-lt"/>
                        </a:rPr>
                        <a:t>Increase </a:t>
                      </a:r>
                      <a:r>
                        <a:rPr lang="en-US" sz="2200" u="none" strike="noStrike" dirty="0">
                          <a:effectLst/>
                          <a:latin typeface="+mn-lt"/>
                        </a:rPr>
                        <a:t>in book value of NCI</a:t>
                      </a:r>
                      <a:endParaRPr lang="en-US" sz="2200" b="0" i="0" u="none" strike="noStrike" dirty="0">
                        <a:solidFill>
                          <a:srgbClr val="000000"/>
                        </a:solidFill>
                        <a:effectLst/>
                        <a:latin typeface="+mn-lt"/>
                      </a:endParaRPr>
                    </a:p>
                  </a:txBody>
                  <a:tcPr marL="9525" marR="9525" marT="9525" marB="0" anchor="b">
                    <a:noFill/>
                  </a:tcPr>
                </a:tc>
                <a:tc>
                  <a:txBody>
                    <a:bodyPr/>
                    <a:lstStyle/>
                    <a:p>
                      <a:pPr algn="r" fontAlgn="b"/>
                      <a:r>
                        <a:rPr lang="en-US" sz="2200" b="1" u="none" strike="noStrike" dirty="0" smtClean="0">
                          <a:solidFill>
                            <a:srgbClr val="C00000"/>
                          </a:solidFill>
                          <a:effectLst/>
                          <a:latin typeface="+mn-lt"/>
                        </a:rPr>
                        <a:t>$4,000</a:t>
                      </a:r>
                      <a:r>
                        <a:rPr lang="en-US" sz="2200" u="none" strike="noStrike" dirty="0">
                          <a:solidFill>
                            <a:schemeClr val="bg1"/>
                          </a:solidFill>
                          <a:effectLst/>
                          <a:latin typeface="+mn-lt"/>
                        </a:rPr>
                        <a:t>)</a:t>
                      </a:r>
                      <a:endParaRPr lang="en-US" sz="2200" b="0" i="0" u="none" strike="noStrike" dirty="0">
                        <a:solidFill>
                          <a:schemeClr val="bg1"/>
                        </a:solidFill>
                        <a:effectLst/>
                        <a:latin typeface="+mn-lt"/>
                      </a:endParaRPr>
                    </a:p>
                  </a:txBody>
                  <a:tcPr marL="9525" marR="9525" marT="9525" marB="0" anchor="b">
                    <a:noFill/>
                  </a:tcPr>
                </a:tc>
                <a:tc>
                  <a:txBody>
                    <a:bodyPr/>
                    <a:lstStyle/>
                    <a:p>
                      <a:pPr algn="l" fontAlgn="b"/>
                      <a:endParaRPr lang="en-US" sz="2200" b="0" i="0" u="none" strike="noStrike">
                        <a:solidFill>
                          <a:srgbClr val="000000"/>
                        </a:solidFill>
                        <a:effectLst/>
                        <a:latin typeface="+mn-lt"/>
                      </a:endParaRPr>
                    </a:p>
                  </a:txBody>
                  <a:tcPr marL="9525" marR="9525" marT="9525" marB="0" anchor="b">
                    <a:noFill/>
                  </a:tcPr>
                </a:tc>
                <a:tc>
                  <a:txBody>
                    <a:bodyPr/>
                    <a:lstStyle/>
                    <a:p>
                      <a:pPr algn="l" fontAlgn="b"/>
                      <a:endParaRPr lang="en-US" sz="2200" b="0" i="0" u="none" strike="noStrike" dirty="0">
                        <a:solidFill>
                          <a:srgbClr val="000000"/>
                        </a:solidFill>
                        <a:effectLst/>
                        <a:latin typeface="+mn-lt"/>
                      </a:endParaRPr>
                    </a:p>
                  </a:txBody>
                  <a:tcPr marL="9525" marR="9525" marT="9525" marB="0" anchor="b">
                    <a:noFill/>
                  </a:tcPr>
                </a:tc>
                <a:tc>
                  <a:txBody>
                    <a:bodyPr/>
                    <a:lstStyle/>
                    <a:p>
                      <a:pPr algn="r" fontAlgn="b"/>
                      <a:endParaRPr lang="en-US" sz="2200" b="0" i="0" u="none" strike="noStrike" dirty="0">
                        <a:solidFill>
                          <a:srgbClr val="000000"/>
                        </a:solidFill>
                        <a:effectLst/>
                        <a:latin typeface="+mn-lt"/>
                      </a:endParaRPr>
                    </a:p>
                  </a:txBody>
                  <a:tcPr marL="9525" marR="9525" marT="9525" marB="0" anchor="b">
                    <a:noFill/>
                  </a:tcPr>
                </a:tc>
              </a:tr>
            </a:tbl>
          </a:graphicData>
        </a:graphic>
      </p:graphicFrame>
    </p:spTree>
  </p:cSld>
  <p:clrMapOvr>
    <a:masterClrMapping/>
  </p:clrMapOvr>
  <p:transition spd="med"/>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5"/>
          <p:cNvSpPr>
            <a:spLocks noGrp="1" noChangeArrowheads="1"/>
          </p:cNvSpPr>
          <p:nvPr>
            <p:ph type="sldNum" sz="quarter" idx="10"/>
          </p:nvPr>
        </p:nvSpPr>
        <p:spPr>
          <a:noFill/>
        </p:spPr>
        <p:txBody>
          <a:bodyPr/>
          <a:lstStyle/>
          <a:p>
            <a:r>
              <a:rPr lang="en-US" altLang="zh-CN" smtClean="0">
                <a:ea typeface="宋体" pitchFamily="2" charset="-122"/>
              </a:rPr>
              <a:t>9-</a:t>
            </a:r>
            <a:fld id="{0C9C0F2C-D77B-44AB-835F-7F6C74A3E170}" type="slidenum">
              <a:rPr lang="en-US" altLang="zh-CN" smtClean="0">
                <a:ea typeface="宋体" pitchFamily="2" charset="-122"/>
              </a:rPr>
              <a:pPr/>
              <a:t>48</a:t>
            </a:fld>
            <a:endParaRPr lang="en-US" altLang="zh-CN" smtClean="0">
              <a:ea typeface="宋体" pitchFamily="2" charset="-122"/>
            </a:endParaRPr>
          </a:p>
        </p:txBody>
      </p:sp>
      <p:grpSp>
        <p:nvGrpSpPr>
          <p:cNvPr id="115714" name="Group 8"/>
          <p:cNvGrpSpPr>
            <a:grpSpLocks/>
          </p:cNvGrpSpPr>
          <p:nvPr/>
        </p:nvGrpSpPr>
        <p:grpSpPr bwMode="auto">
          <a:xfrm>
            <a:off x="19050" y="2662238"/>
            <a:ext cx="8591550" cy="3738562"/>
            <a:chOff x="19050" y="1442859"/>
            <a:chExt cx="8591550" cy="3738741"/>
          </a:xfrm>
        </p:grpSpPr>
        <p:grpSp>
          <p:nvGrpSpPr>
            <p:cNvPr id="115717" name="Group 57"/>
            <p:cNvGrpSpPr>
              <a:grpSpLocks/>
            </p:cNvGrpSpPr>
            <p:nvPr/>
          </p:nvGrpSpPr>
          <p:grpSpPr bwMode="auto">
            <a:xfrm>
              <a:off x="19050" y="1442859"/>
              <a:ext cx="7679724" cy="3738741"/>
              <a:chOff x="168876" y="2726591"/>
              <a:chExt cx="7679724" cy="3738741"/>
            </a:xfrm>
          </p:grpSpPr>
          <p:sp>
            <p:nvSpPr>
              <p:cNvPr id="32" name="TextBox 31"/>
              <p:cNvSpPr txBox="1"/>
              <p:nvPr/>
            </p:nvSpPr>
            <p:spPr>
              <a:xfrm>
                <a:off x="2515201" y="2726591"/>
                <a:ext cx="5334000" cy="461984"/>
              </a:xfrm>
              <a:prstGeom prst="rect">
                <a:avLst/>
              </a:prstGeom>
              <a:noFill/>
            </p:spPr>
            <p:txBody>
              <a:bodyPr>
                <a:spAutoFit/>
              </a:bodyPr>
              <a:lstStyle/>
              <a:p>
                <a:pPr algn="ctr">
                  <a:defRPr/>
                </a:pPr>
                <a:r>
                  <a:rPr lang="en-US" sz="2400" b="1" dirty="0">
                    <a:solidFill>
                      <a:srgbClr val="000408"/>
                    </a:solidFill>
                    <a:latin typeface="+mn-lt"/>
                  </a:rPr>
                  <a:t>Investment in Snoopy</a:t>
                </a:r>
              </a:p>
            </p:txBody>
          </p:sp>
          <p:cxnSp>
            <p:nvCxnSpPr>
              <p:cNvPr id="115721" name="Straight Connector 32"/>
              <p:cNvCxnSpPr>
                <a:cxnSpLocks noChangeShapeType="1"/>
              </p:cNvCxnSpPr>
              <p:nvPr/>
            </p:nvCxnSpPr>
            <p:spPr bwMode="auto">
              <a:xfrm>
                <a:off x="5029200" y="3183791"/>
                <a:ext cx="0" cy="3277076"/>
              </a:xfrm>
              <a:prstGeom prst="line">
                <a:avLst/>
              </a:prstGeom>
              <a:noFill/>
              <a:ln w="25400" algn="ctr">
                <a:solidFill>
                  <a:schemeClr val="tx1"/>
                </a:solidFill>
                <a:round/>
                <a:headEnd/>
                <a:tailEnd/>
              </a:ln>
            </p:spPr>
          </p:cxnSp>
          <p:cxnSp>
            <p:nvCxnSpPr>
              <p:cNvPr id="115722" name="Straight Connector 33"/>
              <p:cNvCxnSpPr>
                <a:cxnSpLocks noChangeShapeType="1"/>
              </p:cNvCxnSpPr>
              <p:nvPr/>
            </p:nvCxnSpPr>
            <p:spPr bwMode="auto">
              <a:xfrm>
                <a:off x="3200400" y="3183791"/>
                <a:ext cx="3962400" cy="0"/>
              </a:xfrm>
              <a:prstGeom prst="line">
                <a:avLst/>
              </a:prstGeom>
              <a:noFill/>
              <a:ln w="25400" algn="ctr">
                <a:solidFill>
                  <a:schemeClr val="tx1"/>
                </a:solidFill>
                <a:round/>
                <a:headEnd/>
                <a:tailEnd/>
              </a:ln>
            </p:spPr>
          </p:cxnSp>
          <p:sp>
            <p:nvSpPr>
              <p:cNvPr id="39" name="Text Box 14"/>
              <p:cNvSpPr txBox="1">
                <a:spLocks noChangeArrowheads="1"/>
              </p:cNvSpPr>
              <p:nvPr/>
            </p:nvSpPr>
            <p:spPr bwMode="auto">
              <a:xfrm>
                <a:off x="3445476" y="3264779"/>
                <a:ext cx="1584325" cy="3200553"/>
              </a:xfrm>
              <a:prstGeom prst="rect">
                <a:avLst/>
              </a:prstGeom>
              <a:noFill/>
              <a:ln w="12700">
                <a:noFill/>
                <a:miter lim="800000"/>
                <a:headEnd type="none" w="sm" len="sm"/>
                <a:tailEnd type="none" w="sm" len="sm"/>
              </a:ln>
              <a:effectLst/>
            </p:spPr>
            <p:txBody>
              <a:bodyPr>
                <a:spAutoFit/>
              </a:bodyPr>
              <a:lstStyle/>
              <a:p>
                <a:pPr algn="r">
                  <a:defRPr/>
                </a:pPr>
                <a:r>
                  <a:rPr lang="en-US" sz="2400" b="1" dirty="0">
                    <a:latin typeface="+mn-lt"/>
                  </a:rPr>
                  <a:t>300,000</a:t>
                </a:r>
              </a:p>
              <a:p>
                <a:pPr algn="r">
                  <a:defRPr/>
                </a:pPr>
                <a:r>
                  <a:rPr lang="en-US" sz="2400" b="1" dirty="0">
                    <a:latin typeface="+mn-lt"/>
                  </a:rPr>
                  <a:t>45,000</a:t>
                </a:r>
              </a:p>
              <a:p>
                <a:pPr algn="r">
                  <a:spcBef>
                    <a:spcPts val="600"/>
                  </a:spcBef>
                  <a:defRPr/>
                </a:pPr>
                <a:endParaRPr lang="en-US" sz="2400" b="1" dirty="0">
                  <a:latin typeface="+mn-lt"/>
                </a:endParaRPr>
              </a:p>
              <a:p>
                <a:pPr algn="r">
                  <a:spcBef>
                    <a:spcPts val="600"/>
                  </a:spcBef>
                  <a:defRPr/>
                </a:pPr>
                <a:r>
                  <a:rPr lang="en-US" sz="2400" b="1" dirty="0">
                    <a:latin typeface="+mn-lt"/>
                  </a:rPr>
                  <a:t>330,000</a:t>
                </a:r>
              </a:p>
              <a:p>
                <a:pPr algn="r">
                  <a:defRPr/>
                </a:pPr>
                <a:endParaRPr lang="en-US" sz="2400" b="1" dirty="0">
                  <a:latin typeface="+mn-lt"/>
                </a:endParaRPr>
              </a:p>
              <a:p>
                <a:pPr algn="r">
                  <a:defRPr/>
                </a:pPr>
                <a:r>
                  <a:rPr lang="en-US" sz="2400" b="1" dirty="0">
                    <a:latin typeface="+mn-lt"/>
                  </a:rPr>
                  <a:t>126,000</a:t>
                </a:r>
              </a:p>
              <a:p>
                <a:pPr algn="r">
                  <a:defRPr/>
                </a:pPr>
                <a:endParaRPr lang="en-US" sz="2400" b="1" dirty="0">
                  <a:latin typeface="+mn-lt"/>
                </a:endParaRPr>
              </a:p>
              <a:p>
                <a:pPr algn="r">
                  <a:defRPr/>
                </a:pPr>
                <a:r>
                  <a:rPr lang="en-US" sz="2400" b="1" dirty="0">
                    <a:latin typeface="+mn-lt"/>
                  </a:rPr>
                  <a:t>456,000</a:t>
                </a:r>
              </a:p>
            </p:txBody>
          </p:sp>
          <p:sp>
            <p:nvSpPr>
              <p:cNvPr id="52" name="Text Box 14"/>
              <p:cNvSpPr txBox="1">
                <a:spLocks noChangeArrowheads="1"/>
              </p:cNvSpPr>
              <p:nvPr/>
            </p:nvSpPr>
            <p:spPr bwMode="auto">
              <a:xfrm>
                <a:off x="168876" y="3260017"/>
                <a:ext cx="3413125" cy="3200553"/>
              </a:xfrm>
              <a:prstGeom prst="rect">
                <a:avLst/>
              </a:prstGeom>
              <a:noFill/>
              <a:ln w="12700">
                <a:noFill/>
                <a:miter lim="800000"/>
                <a:headEnd type="none" w="sm" len="sm"/>
                <a:tailEnd type="none" w="sm" len="sm"/>
              </a:ln>
              <a:effectLst/>
            </p:spPr>
            <p:txBody>
              <a:bodyPr>
                <a:spAutoFit/>
              </a:bodyPr>
              <a:lstStyle/>
              <a:p>
                <a:pPr algn="r">
                  <a:defRPr/>
                </a:pPr>
                <a:r>
                  <a:rPr lang="en-US" sz="2400" dirty="0">
                    <a:latin typeface="+mn-lt"/>
                  </a:rPr>
                  <a:t>Acquisition</a:t>
                </a:r>
              </a:p>
              <a:p>
                <a:pPr algn="r">
                  <a:defRPr/>
                </a:pPr>
                <a:r>
                  <a:rPr lang="en-US" sz="2400" dirty="0">
                    <a:latin typeface="+mn-lt"/>
                  </a:rPr>
                  <a:t>75% of 20X1 NI</a:t>
                </a:r>
              </a:p>
              <a:p>
                <a:pPr algn="r">
                  <a:spcBef>
                    <a:spcPts val="600"/>
                  </a:spcBef>
                  <a:defRPr/>
                </a:pPr>
                <a:endParaRPr lang="en-US" sz="2400" dirty="0">
                  <a:latin typeface="+mn-lt"/>
                </a:endParaRPr>
              </a:p>
              <a:p>
                <a:pPr algn="r">
                  <a:spcBef>
                    <a:spcPts val="600"/>
                  </a:spcBef>
                  <a:defRPr/>
                </a:pPr>
                <a:r>
                  <a:rPr lang="en-US" sz="2400" dirty="0">
                    <a:latin typeface="+mn-lt"/>
                  </a:rPr>
                  <a:t>12/31/X1 Balance</a:t>
                </a:r>
              </a:p>
              <a:p>
                <a:pPr algn="r">
                  <a:defRPr/>
                </a:pPr>
                <a:r>
                  <a:rPr lang="en-US" sz="2400" dirty="0">
                    <a:latin typeface="+mn-lt"/>
                  </a:rPr>
                  <a:t>Value of the </a:t>
                </a:r>
              </a:p>
              <a:p>
                <a:pPr algn="r">
                  <a:defRPr/>
                </a:pPr>
                <a:r>
                  <a:rPr lang="en-US" sz="2400" dirty="0">
                    <a:latin typeface="+mn-lt"/>
                  </a:rPr>
                  <a:t>shares purchased</a:t>
                </a:r>
              </a:p>
              <a:p>
                <a:pPr algn="r">
                  <a:defRPr/>
                </a:pPr>
                <a:endParaRPr lang="en-US" sz="2400" dirty="0">
                  <a:latin typeface="+mn-lt"/>
                </a:endParaRPr>
              </a:p>
              <a:p>
                <a:pPr algn="r">
                  <a:defRPr/>
                </a:pPr>
                <a:r>
                  <a:rPr lang="en-US" sz="2400" dirty="0">
                    <a:latin typeface="+mn-lt"/>
                  </a:rPr>
                  <a:t>1/1/X2 Balance</a:t>
                </a:r>
              </a:p>
            </p:txBody>
          </p:sp>
          <p:cxnSp>
            <p:nvCxnSpPr>
              <p:cNvPr id="115725" name="Straight Connector 55"/>
              <p:cNvCxnSpPr>
                <a:cxnSpLocks noChangeShapeType="1"/>
              </p:cNvCxnSpPr>
              <p:nvPr/>
            </p:nvCxnSpPr>
            <p:spPr bwMode="auto">
              <a:xfrm>
                <a:off x="3200400" y="4479191"/>
                <a:ext cx="3962400" cy="0"/>
              </a:xfrm>
              <a:prstGeom prst="line">
                <a:avLst/>
              </a:prstGeom>
              <a:noFill/>
              <a:ln w="25400" algn="ctr">
                <a:solidFill>
                  <a:schemeClr val="tx1"/>
                </a:solidFill>
                <a:round/>
                <a:headEnd/>
                <a:tailEnd/>
              </a:ln>
            </p:spPr>
          </p:cxnSp>
          <p:cxnSp>
            <p:nvCxnSpPr>
              <p:cNvPr id="115726" name="Straight Connector 56"/>
              <p:cNvCxnSpPr>
                <a:cxnSpLocks noChangeShapeType="1"/>
              </p:cNvCxnSpPr>
              <p:nvPr/>
            </p:nvCxnSpPr>
            <p:spPr bwMode="auto">
              <a:xfrm>
                <a:off x="3200400" y="5779532"/>
                <a:ext cx="3962400" cy="0"/>
              </a:xfrm>
              <a:prstGeom prst="line">
                <a:avLst/>
              </a:prstGeom>
              <a:noFill/>
              <a:ln w="25400" algn="ctr">
                <a:solidFill>
                  <a:schemeClr val="tx1"/>
                </a:solidFill>
                <a:round/>
                <a:headEnd/>
                <a:tailEnd/>
              </a:ln>
            </p:spPr>
          </p:cxnSp>
        </p:grpSp>
        <p:sp>
          <p:nvSpPr>
            <p:cNvPr id="15" name="Text Box 14"/>
            <p:cNvSpPr txBox="1">
              <a:spLocks noChangeArrowheads="1"/>
            </p:cNvSpPr>
            <p:nvPr/>
          </p:nvSpPr>
          <p:spPr bwMode="auto">
            <a:xfrm>
              <a:off x="5029200" y="2738321"/>
              <a:ext cx="1203325" cy="461984"/>
            </a:xfrm>
            <a:prstGeom prst="rect">
              <a:avLst/>
            </a:prstGeom>
            <a:noFill/>
            <a:ln w="12700">
              <a:noFill/>
              <a:miter lim="800000"/>
              <a:headEnd type="none" w="sm" len="sm"/>
              <a:tailEnd type="none" w="sm" len="sm"/>
            </a:ln>
            <a:effectLst/>
          </p:spPr>
          <p:txBody>
            <a:bodyPr>
              <a:spAutoFit/>
            </a:bodyPr>
            <a:lstStyle/>
            <a:p>
              <a:pPr algn="r">
                <a:defRPr/>
              </a:pPr>
              <a:r>
                <a:rPr lang="en-US" sz="2400" b="1" dirty="0">
                  <a:latin typeface="+mn-lt"/>
                </a:rPr>
                <a:t>15,000</a:t>
              </a:r>
            </a:p>
          </p:txBody>
        </p:sp>
        <p:sp>
          <p:nvSpPr>
            <p:cNvPr id="16" name="Text Box 14"/>
            <p:cNvSpPr txBox="1">
              <a:spLocks noChangeArrowheads="1"/>
            </p:cNvSpPr>
            <p:nvPr/>
          </p:nvSpPr>
          <p:spPr bwMode="auto">
            <a:xfrm>
              <a:off x="6188075" y="2738321"/>
              <a:ext cx="2422525" cy="461984"/>
            </a:xfrm>
            <a:prstGeom prst="rect">
              <a:avLst/>
            </a:prstGeom>
            <a:noFill/>
            <a:ln w="12700">
              <a:noFill/>
              <a:miter lim="800000"/>
              <a:headEnd type="none" w="sm" len="sm"/>
              <a:tailEnd type="none" w="sm" len="sm"/>
            </a:ln>
            <a:effectLst/>
          </p:spPr>
          <p:txBody>
            <a:bodyPr>
              <a:spAutoFit/>
            </a:bodyPr>
            <a:lstStyle/>
            <a:p>
              <a:pPr algn="r">
                <a:defRPr/>
              </a:pPr>
              <a:r>
                <a:rPr lang="en-US" sz="2400" dirty="0">
                  <a:latin typeface="+mn-lt"/>
                </a:rPr>
                <a:t>75% of 20X1 Div.</a:t>
              </a:r>
            </a:p>
          </p:txBody>
        </p:sp>
      </p:grpSp>
      <p:sp>
        <p:nvSpPr>
          <p:cNvPr id="17" name="TextBox 16"/>
          <p:cNvSpPr txBox="1"/>
          <p:nvPr/>
        </p:nvSpPr>
        <p:spPr bwMode="auto">
          <a:xfrm>
            <a:off x="533400" y="1143000"/>
            <a:ext cx="8458200" cy="1200150"/>
          </a:xfrm>
          <a:prstGeom prst="rect">
            <a:avLst/>
          </a:prstGeom>
          <a:noFill/>
          <a:ln w="9525">
            <a:noFill/>
            <a:miter lim="800000"/>
            <a:headEnd/>
            <a:tailEnd/>
          </a:ln>
          <a:effectLst/>
        </p:spPr>
        <p:txBody>
          <a:bodyPr>
            <a:spAutoFit/>
          </a:bodyPr>
          <a:lstStyle/>
          <a:p>
            <a:pPr>
              <a:defRPr/>
            </a:pPr>
            <a:r>
              <a:rPr lang="en-US" sz="2400" dirty="0">
                <a:latin typeface="+mn-lt"/>
              </a:rPr>
              <a:t>Although Peanut pays $130,000 for the additional 2,500 shares, the NCI increases by $4,000, reducing the value of Peanut’s investment in these shares to $126,000 (130,000 – 4,000):</a:t>
            </a:r>
          </a:p>
        </p:txBody>
      </p:sp>
      <p:sp>
        <p:nvSpPr>
          <p:cNvPr id="18" name="Title 17"/>
          <p:cNvSpPr>
            <a:spLocks noGrp="1"/>
          </p:cNvSpPr>
          <p:nvPr>
            <p:ph type="title"/>
          </p:nvPr>
        </p:nvSpPr>
        <p:spPr>
          <a:xfrm>
            <a:off x="1143000" y="0"/>
            <a:ext cx="8001000" cy="838200"/>
          </a:xfrm>
        </p:spPr>
        <p:txBody>
          <a:bodyPr/>
          <a:lstStyle/>
          <a:p>
            <a:pPr eaLnBrk="1" hangingPunct="1">
              <a:defRPr/>
            </a:pPr>
            <a:r>
              <a:rPr lang="en-US" dirty="0" smtClean="0">
                <a:solidFill>
                  <a:schemeClr val="tx2">
                    <a:lumMod val="50000"/>
                  </a:schemeClr>
                </a:solidFill>
              </a:rPr>
              <a:t>Example 6a: Sub Sells Parent Additional Shares</a:t>
            </a:r>
            <a:endParaRPr lang="en-US" dirty="0">
              <a:solidFill>
                <a:schemeClr val="tx2">
                  <a:lumMod val="50000"/>
                </a:schemeClr>
              </a:solidFill>
            </a:endParaRPr>
          </a:p>
        </p:txBody>
      </p:sp>
    </p:spTree>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1" name="Rectangle 5"/>
          <p:cNvSpPr>
            <a:spLocks noGrp="1" noChangeArrowheads="1"/>
          </p:cNvSpPr>
          <p:nvPr>
            <p:ph type="sldNum" sz="quarter" idx="10"/>
          </p:nvPr>
        </p:nvSpPr>
        <p:spPr>
          <a:noFill/>
        </p:spPr>
        <p:txBody>
          <a:bodyPr/>
          <a:lstStyle/>
          <a:p>
            <a:r>
              <a:rPr lang="en-US" altLang="zh-CN" smtClean="0">
                <a:ea typeface="宋体" pitchFamily="2" charset="-122"/>
              </a:rPr>
              <a:t>9-</a:t>
            </a:r>
            <a:fld id="{9CA1E2AA-4401-40BF-A17D-1E4F7681BBCC}" type="slidenum">
              <a:rPr lang="en-US" altLang="zh-CN" smtClean="0">
                <a:ea typeface="宋体" pitchFamily="2" charset="-122"/>
              </a:rPr>
              <a:pPr/>
              <a:t>49</a:t>
            </a:fld>
            <a:endParaRPr lang="en-US" altLang="zh-CN" smtClean="0">
              <a:ea typeface="宋体" pitchFamily="2" charset="-122"/>
            </a:endParaRPr>
          </a:p>
        </p:txBody>
      </p:sp>
      <p:sp>
        <p:nvSpPr>
          <p:cNvPr id="117762" name="Content Placeholder 10"/>
          <p:cNvSpPr>
            <a:spLocks noGrp="1"/>
          </p:cNvSpPr>
          <p:nvPr>
            <p:ph idx="1"/>
          </p:nvPr>
        </p:nvSpPr>
        <p:spPr>
          <a:xfrm>
            <a:off x="533400" y="2590800"/>
            <a:ext cx="8458200" cy="609600"/>
          </a:xfrm>
          <a:solidFill>
            <a:schemeClr val="bg2"/>
          </a:solidFill>
        </p:spPr>
        <p:txBody>
          <a:bodyPr/>
          <a:lstStyle/>
          <a:p>
            <a:pPr marL="0" indent="0" eaLnBrk="1" hangingPunct="1">
              <a:spcBef>
                <a:spcPct val="0"/>
              </a:spcBef>
              <a:buFont typeface="Wingdings" pitchFamily="2" charset="2"/>
              <a:buNone/>
              <a:tabLst>
                <a:tab pos="3200400" algn="ctr"/>
                <a:tab pos="4684713" algn="ctr"/>
                <a:tab pos="6176963" algn="ctr"/>
                <a:tab pos="7548563" algn="ctr"/>
              </a:tabLst>
            </a:pPr>
            <a:r>
              <a:rPr lang="en-US" sz="1800" smtClean="0"/>
              <a:t>	NCI	Peanut	Common	Retained</a:t>
            </a:r>
          </a:p>
          <a:p>
            <a:pPr marL="0" indent="0" eaLnBrk="1" hangingPunct="1">
              <a:spcBef>
                <a:spcPct val="0"/>
              </a:spcBef>
              <a:buFont typeface="Wingdings" pitchFamily="2" charset="2"/>
              <a:buNone/>
              <a:tabLst>
                <a:tab pos="3200400" algn="ctr"/>
                <a:tab pos="4684713" algn="ctr"/>
                <a:tab pos="6176963" algn="ctr"/>
                <a:tab pos="7548563" algn="ctr"/>
              </a:tabLst>
            </a:pPr>
            <a:r>
              <a:rPr lang="en-US" sz="1800" smtClean="0"/>
              <a:t>	25%/20%	75%/80%	Stock	Earnings</a:t>
            </a:r>
          </a:p>
        </p:txBody>
      </p:sp>
      <p:sp>
        <p:nvSpPr>
          <p:cNvPr id="13" name="Content Placeholder 10"/>
          <p:cNvSpPr txBox="1">
            <a:spLocks/>
          </p:cNvSpPr>
          <p:nvPr/>
        </p:nvSpPr>
        <p:spPr bwMode="auto">
          <a:xfrm>
            <a:off x="457200" y="3276600"/>
            <a:ext cx="8534400" cy="1295400"/>
          </a:xfrm>
          <a:prstGeom prst="rect">
            <a:avLst/>
          </a:prstGeom>
          <a:solidFill>
            <a:schemeClr val="bg1"/>
          </a:solidFill>
          <a:ln w="9525">
            <a:noFill/>
            <a:miter lim="800000"/>
            <a:headEnd/>
            <a:tailEnd/>
          </a:ln>
          <a:effectLst/>
        </p:spPr>
        <p:txBody>
          <a:bodyPr/>
          <a:lstStyle/>
          <a:p>
            <a:pPr>
              <a:spcBef>
                <a:spcPts val="0"/>
              </a:spcBef>
              <a:buClr>
                <a:schemeClr val="accent2"/>
              </a:buClr>
              <a:tabLst>
                <a:tab pos="3717925" algn="r"/>
                <a:tab pos="5141913" algn="r"/>
                <a:tab pos="6745288" algn="r"/>
                <a:tab pos="8056563" algn="r"/>
              </a:tabLst>
              <a:defRPr/>
            </a:pPr>
            <a:r>
              <a:rPr lang="en-US" sz="1600" kern="0" dirty="0">
                <a:latin typeface="+mn-lt"/>
                <a:ea typeface="+mn-ea"/>
              </a:rPr>
              <a:t>Before Purchase Book Value	110,000</a:t>
            </a:r>
            <a:r>
              <a:rPr lang="en-US" sz="1600" kern="0" dirty="0">
                <a:solidFill>
                  <a:schemeClr val="bg1"/>
                </a:solidFill>
                <a:latin typeface="+mn-lt"/>
                <a:ea typeface="+mn-ea"/>
              </a:rPr>
              <a:t>)</a:t>
            </a:r>
            <a:r>
              <a:rPr lang="en-US" sz="1600" kern="0" dirty="0">
                <a:latin typeface="+mn-lt"/>
                <a:ea typeface="+mn-ea"/>
              </a:rPr>
              <a:t>	330,000</a:t>
            </a:r>
            <a:r>
              <a:rPr lang="en-US" sz="1600" kern="0" dirty="0">
                <a:solidFill>
                  <a:schemeClr val="bg1"/>
                </a:solidFill>
                <a:latin typeface="+mn-lt"/>
              </a:rPr>
              <a:t>) </a:t>
            </a:r>
            <a:r>
              <a:rPr lang="en-US" sz="1600" kern="0" dirty="0">
                <a:latin typeface="+mn-lt"/>
                <a:ea typeface="+mn-ea"/>
              </a:rPr>
              <a:t>	150,000	290,000  </a:t>
            </a:r>
          </a:p>
          <a:p>
            <a:pPr>
              <a:spcBef>
                <a:spcPts val="0"/>
              </a:spcBef>
              <a:buClr>
                <a:schemeClr val="accent2"/>
              </a:buClr>
              <a:tabLst>
                <a:tab pos="3717925" algn="r"/>
                <a:tab pos="5141913" algn="r"/>
                <a:tab pos="6745288" algn="r"/>
                <a:tab pos="8056563" algn="r"/>
              </a:tabLst>
              <a:defRPr/>
            </a:pPr>
            <a:r>
              <a:rPr lang="en-US" sz="1600" kern="0" dirty="0">
                <a:latin typeface="+mn-lt"/>
                <a:ea typeface="+mn-ea"/>
                <a:sym typeface="Symbol"/>
              </a:rPr>
              <a:t>New Shares Issued	     4,000</a:t>
            </a:r>
            <a:r>
              <a:rPr lang="en-US" sz="1600" u="sng" kern="0" dirty="0">
                <a:solidFill>
                  <a:schemeClr val="bg1"/>
                </a:solidFill>
                <a:latin typeface="+mn-lt"/>
                <a:ea typeface="+mn-ea"/>
                <a:sym typeface="Symbol"/>
              </a:rPr>
              <a:t>)</a:t>
            </a:r>
            <a:r>
              <a:rPr lang="en-US" sz="1600" kern="0" dirty="0">
                <a:latin typeface="+mn-lt"/>
                <a:ea typeface="+mn-ea"/>
                <a:sym typeface="Symbol"/>
              </a:rPr>
              <a:t>	   126,00</a:t>
            </a:r>
            <a:r>
              <a:rPr lang="en-US" sz="1600" kern="0" dirty="0">
                <a:solidFill>
                  <a:srgbClr val="003366"/>
                </a:solidFill>
                <a:latin typeface="+mn-lt"/>
                <a:ea typeface="+mn-ea"/>
                <a:sym typeface="Symbol"/>
              </a:rPr>
              <a:t>0</a:t>
            </a:r>
            <a:r>
              <a:rPr lang="en-US" sz="1600" kern="0" dirty="0">
                <a:solidFill>
                  <a:schemeClr val="bg1"/>
                </a:solidFill>
                <a:latin typeface="+mn-lt"/>
                <a:ea typeface="+mn-ea"/>
                <a:sym typeface="Symbol"/>
              </a:rPr>
              <a:t>)	 </a:t>
            </a:r>
            <a:r>
              <a:rPr lang="en-US" sz="1600" kern="0" dirty="0">
                <a:solidFill>
                  <a:srgbClr val="003366"/>
                </a:solidFill>
                <a:latin typeface="+mn-lt"/>
                <a:ea typeface="+mn-ea"/>
                <a:sym typeface="Symbol"/>
              </a:rPr>
              <a:t>  130,000 </a:t>
            </a:r>
            <a:r>
              <a:rPr lang="en-US" sz="1600" kern="0" dirty="0">
                <a:solidFill>
                  <a:schemeClr val="bg1"/>
                </a:solidFill>
                <a:latin typeface="+mn-lt"/>
                <a:ea typeface="+mn-ea"/>
                <a:sym typeface="Symbol"/>
              </a:rPr>
              <a:t>          </a:t>
            </a:r>
            <a:r>
              <a:rPr lang="en-US" sz="1600" kern="0" dirty="0">
                <a:solidFill>
                  <a:srgbClr val="003366"/>
                </a:solidFill>
                <a:latin typeface="+mn-lt"/>
                <a:ea typeface="+mn-ea"/>
                <a:sym typeface="Symbol"/>
              </a:rPr>
              <a:t>	</a:t>
            </a:r>
            <a:r>
              <a:rPr lang="en-US" sz="1600" kern="0" dirty="0">
                <a:solidFill>
                  <a:schemeClr val="bg1"/>
                </a:solidFill>
                <a:latin typeface="+mn-lt"/>
                <a:ea typeface="+mn-ea"/>
                <a:sym typeface="Symbol"/>
              </a:rPr>
              <a:t>                                       </a:t>
            </a:r>
            <a:endParaRPr lang="en-US" sz="1600" b="1" kern="0" dirty="0">
              <a:solidFill>
                <a:srgbClr val="538ED5"/>
              </a:solidFill>
              <a:latin typeface="+mn-lt"/>
              <a:ea typeface="+mn-ea"/>
              <a:sym typeface="Symbol"/>
            </a:endParaRPr>
          </a:p>
          <a:p>
            <a:pPr marL="341313" indent="-341313">
              <a:spcBef>
                <a:spcPts val="600"/>
              </a:spcBef>
              <a:buClr>
                <a:schemeClr val="accent2"/>
              </a:buClr>
              <a:tabLst>
                <a:tab pos="3717925" algn="r"/>
                <a:tab pos="5141913" algn="r"/>
                <a:tab pos="6745288" algn="r"/>
                <a:tab pos="8056563" algn="r"/>
              </a:tabLst>
              <a:defRPr/>
            </a:pPr>
            <a:r>
              <a:rPr lang="en-US" sz="1600" kern="0" dirty="0">
                <a:latin typeface="+mn-lt"/>
                <a:ea typeface="+mn-ea"/>
                <a:sym typeface="Symbol"/>
              </a:rPr>
              <a:t>Ending Book Value	</a:t>
            </a:r>
            <a:r>
              <a:rPr lang="en-US" sz="1600" b="1" kern="0" dirty="0">
                <a:solidFill>
                  <a:srgbClr val="538ED5"/>
                </a:solidFill>
                <a:latin typeface="+mn-lt"/>
                <a:ea typeface="+mn-ea"/>
                <a:sym typeface="Symbol"/>
              </a:rPr>
              <a:t>114,000</a:t>
            </a:r>
            <a:r>
              <a:rPr lang="en-US" sz="1600" b="1" kern="0" dirty="0">
                <a:solidFill>
                  <a:schemeClr val="bg1"/>
                </a:solidFill>
                <a:latin typeface="+mn-lt"/>
                <a:ea typeface="+mn-ea"/>
                <a:sym typeface="Symbol"/>
              </a:rPr>
              <a:t>)</a:t>
            </a:r>
            <a:r>
              <a:rPr lang="en-US" sz="1600" b="1" kern="0" dirty="0">
                <a:solidFill>
                  <a:srgbClr val="538ED5"/>
                </a:solidFill>
                <a:latin typeface="+mn-lt"/>
                <a:ea typeface="+mn-ea"/>
                <a:sym typeface="Symbol"/>
              </a:rPr>
              <a:t>	456,000</a:t>
            </a:r>
            <a:r>
              <a:rPr lang="en-US" sz="1600" b="1" kern="0" dirty="0">
                <a:solidFill>
                  <a:schemeClr val="bg1"/>
                </a:solidFill>
                <a:latin typeface="+mn-lt"/>
              </a:rPr>
              <a:t>)</a:t>
            </a:r>
            <a:r>
              <a:rPr lang="en-US" sz="1600" b="1" kern="0" dirty="0">
                <a:solidFill>
                  <a:srgbClr val="538ED5"/>
                </a:solidFill>
                <a:latin typeface="+mn-lt"/>
                <a:ea typeface="+mn-ea"/>
                <a:sym typeface="Symbol"/>
              </a:rPr>
              <a:t>	280,000	290,000</a:t>
            </a:r>
            <a:endParaRPr lang="en-US" sz="1600" kern="0" dirty="0">
              <a:solidFill>
                <a:schemeClr val="bg1"/>
              </a:solidFill>
              <a:latin typeface="+mn-lt"/>
              <a:ea typeface="+mn-ea"/>
            </a:endParaRPr>
          </a:p>
        </p:txBody>
      </p:sp>
      <p:cxnSp>
        <p:nvCxnSpPr>
          <p:cNvPr id="117764" name="Straight Connector 13"/>
          <p:cNvCxnSpPr>
            <a:cxnSpLocks noChangeShapeType="1"/>
          </p:cNvCxnSpPr>
          <p:nvPr/>
        </p:nvCxnSpPr>
        <p:spPr bwMode="auto">
          <a:xfrm>
            <a:off x="533400" y="2590800"/>
            <a:ext cx="8458200" cy="0"/>
          </a:xfrm>
          <a:prstGeom prst="line">
            <a:avLst/>
          </a:prstGeom>
          <a:noFill/>
          <a:ln w="38100" algn="ctr">
            <a:solidFill>
              <a:schemeClr val="tx1"/>
            </a:solidFill>
            <a:round/>
            <a:headEnd/>
            <a:tailEnd/>
          </a:ln>
        </p:spPr>
      </p:cxnSp>
      <p:cxnSp>
        <p:nvCxnSpPr>
          <p:cNvPr id="117765" name="Straight Connector 14"/>
          <p:cNvCxnSpPr>
            <a:cxnSpLocks noChangeShapeType="1"/>
          </p:cNvCxnSpPr>
          <p:nvPr/>
        </p:nvCxnSpPr>
        <p:spPr bwMode="auto">
          <a:xfrm>
            <a:off x="533400" y="3200400"/>
            <a:ext cx="8458200" cy="0"/>
          </a:xfrm>
          <a:prstGeom prst="line">
            <a:avLst/>
          </a:prstGeom>
          <a:noFill/>
          <a:ln w="38100" algn="ctr">
            <a:solidFill>
              <a:schemeClr val="tx1"/>
            </a:solidFill>
            <a:round/>
            <a:headEnd/>
            <a:tailEnd/>
          </a:ln>
        </p:spPr>
      </p:cxnSp>
      <p:cxnSp>
        <p:nvCxnSpPr>
          <p:cNvPr id="117766" name="Straight Connector 15"/>
          <p:cNvCxnSpPr>
            <a:cxnSpLocks noChangeShapeType="1"/>
          </p:cNvCxnSpPr>
          <p:nvPr/>
        </p:nvCxnSpPr>
        <p:spPr bwMode="auto">
          <a:xfrm>
            <a:off x="533400" y="3810000"/>
            <a:ext cx="8458200" cy="0"/>
          </a:xfrm>
          <a:prstGeom prst="line">
            <a:avLst/>
          </a:prstGeom>
          <a:noFill/>
          <a:ln w="38100" algn="ctr">
            <a:solidFill>
              <a:schemeClr val="tx1"/>
            </a:solidFill>
            <a:round/>
            <a:headEnd/>
            <a:tailEnd/>
          </a:ln>
        </p:spPr>
      </p:cxnSp>
      <p:cxnSp>
        <p:nvCxnSpPr>
          <p:cNvPr id="117767" name="Straight Connector 16"/>
          <p:cNvCxnSpPr>
            <a:cxnSpLocks noChangeShapeType="1"/>
          </p:cNvCxnSpPr>
          <p:nvPr/>
        </p:nvCxnSpPr>
        <p:spPr bwMode="auto">
          <a:xfrm>
            <a:off x="533400" y="4191000"/>
            <a:ext cx="8458200" cy="0"/>
          </a:xfrm>
          <a:prstGeom prst="line">
            <a:avLst/>
          </a:prstGeom>
          <a:noFill/>
          <a:ln w="38100" cmpd="dbl" algn="ctr">
            <a:solidFill>
              <a:schemeClr val="tx1"/>
            </a:solidFill>
            <a:round/>
            <a:headEnd/>
            <a:tailEnd/>
          </a:ln>
        </p:spPr>
      </p:cxnSp>
      <p:sp>
        <p:nvSpPr>
          <p:cNvPr id="18" name="TextBox 17"/>
          <p:cNvSpPr txBox="1"/>
          <p:nvPr/>
        </p:nvSpPr>
        <p:spPr>
          <a:xfrm>
            <a:off x="4403725" y="2754313"/>
            <a:ext cx="320675" cy="369887"/>
          </a:xfrm>
          <a:prstGeom prst="rect">
            <a:avLst/>
          </a:prstGeom>
          <a:noFill/>
        </p:spPr>
        <p:txBody>
          <a:bodyPr wrap="none">
            <a:spAutoFit/>
          </a:bodyPr>
          <a:lstStyle/>
          <a:p>
            <a:pPr algn="ctr">
              <a:defRPr/>
            </a:pPr>
            <a:r>
              <a:rPr lang="en-US" sz="1800" b="1" dirty="0">
                <a:latin typeface="+mn-lt"/>
              </a:rPr>
              <a:t>+</a:t>
            </a:r>
          </a:p>
        </p:txBody>
      </p:sp>
      <p:sp>
        <p:nvSpPr>
          <p:cNvPr id="19" name="TextBox 18"/>
          <p:cNvSpPr txBox="1"/>
          <p:nvPr/>
        </p:nvSpPr>
        <p:spPr>
          <a:xfrm>
            <a:off x="5867400" y="2754313"/>
            <a:ext cx="320675" cy="369887"/>
          </a:xfrm>
          <a:prstGeom prst="rect">
            <a:avLst/>
          </a:prstGeom>
          <a:noFill/>
        </p:spPr>
        <p:txBody>
          <a:bodyPr wrap="none">
            <a:spAutoFit/>
          </a:bodyPr>
          <a:lstStyle/>
          <a:p>
            <a:pPr algn="ctr">
              <a:defRPr/>
            </a:pPr>
            <a:r>
              <a:rPr lang="en-US" sz="1800" b="1" dirty="0">
                <a:latin typeface="+mn-lt"/>
              </a:rPr>
              <a:t>=</a:t>
            </a:r>
          </a:p>
        </p:txBody>
      </p:sp>
      <p:sp>
        <p:nvSpPr>
          <p:cNvPr id="20" name="TextBox 19"/>
          <p:cNvSpPr txBox="1"/>
          <p:nvPr/>
        </p:nvSpPr>
        <p:spPr>
          <a:xfrm>
            <a:off x="7299325" y="2754313"/>
            <a:ext cx="320675" cy="369887"/>
          </a:xfrm>
          <a:prstGeom prst="rect">
            <a:avLst/>
          </a:prstGeom>
          <a:noFill/>
        </p:spPr>
        <p:txBody>
          <a:bodyPr wrap="none">
            <a:spAutoFit/>
          </a:bodyPr>
          <a:lstStyle/>
          <a:p>
            <a:pPr algn="ctr">
              <a:defRPr/>
            </a:pPr>
            <a:r>
              <a:rPr lang="en-US" sz="1800" b="1" dirty="0">
                <a:latin typeface="+mn-lt"/>
              </a:rPr>
              <a:t>+</a:t>
            </a:r>
          </a:p>
        </p:txBody>
      </p:sp>
      <p:grpSp>
        <p:nvGrpSpPr>
          <p:cNvPr id="2" name="Group 23"/>
          <p:cNvGrpSpPr>
            <a:grpSpLocks/>
          </p:cNvGrpSpPr>
          <p:nvPr/>
        </p:nvGrpSpPr>
        <p:grpSpPr bwMode="auto">
          <a:xfrm>
            <a:off x="457200" y="4487863"/>
            <a:ext cx="8534400" cy="1455737"/>
            <a:chOff x="457200" y="4038600"/>
            <a:chExt cx="8534400" cy="1456492"/>
          </a:xfrm>
        </p:grpSpPr>
        <p:sp>
          <p:nvSpPr>
            <p:cNvPr id="48" name="Content Placeholder 6"/>
            <p:cNvSpPr txBox="1">
              <a:spLocks/>
            </p:cNvSpPr>
            <p:nvPr/>
          </p:nvSpPr>
          <p:spPr bwMode="auto">
            <a:xfrm>
              <a:off x="457200" y="4038600"/>
              <a:ext cx="3048000" cy="381198"/>
            </a:xfrm>
            <a:prstGeom prst="rect">
              <a:avLst/>
            </a:prstGeom>
            <a:solidFill>
              <a:schemeClr val="bg1"/>
            </a:solidFill>
            <a:ln w="9525">
              <a:noFill/>
              <a:miter lim="800000"/>
              <a:headEnd/>
              <a:tailEnd/>
            </a:ln>
            <a:effectLst/>
          </p:spPr>
          <p:txBody>
            <a:bodyPr/>
            <a:lstStyle/>
            <a:p>
              <a:pPr>
                <a:spcBef>
                  <a:spcPct val="20000"/>
                </a:spcBef>
                <a:buClr>
                  <a:schemeClr val="accent2"/>
                </a:buClr>
                <a:buFont typeface="Wingdings" pitchFamily="2" charset="2"/>
                <a:buNone/>
                <a:defRPr/>
              </a:pPr>
              <a:r>
                <a:rPr lang="en-US" sz="1800" b="1" kern="0" dirty="0">
                  <a:latin typeface="+mn-lt"/>
                  <a:ea typeface="+mn-ea"/>
                </a:rPr>
                <a:t>Basic Elimination Entry</a:t>
              </a:r>
            </a:p>
          </p:txBody>
        </p:sp>
        <p:sp>
          <p:nvSpPr>
            <p:cNvPr id="21" name="Text Box 4"/>
            <p:cNvSpPr txBox="1">
              <a:spLocks noChangeArrowheads="1"/>
            </p:cNvSpPr>
            <p:nvPr/>
          </p:nvSpPr>
          <p:spPr bwMode="auto">
            <a:xfrm>
              <a:off x="609600" y="4418209"/>
              <a:ext cx="4724400" cy="1076883"/>
            </a:xfrm>
            <a:prstGeom prst="rect">
              <a:avLst/>
            </a:prstGeom>
            <a:solidFill>
              <a:srgbClr val="8DB4E3"/>
            </a:solidFill>
            <a:ln w="12700">
              <a:solidFill>
                <a:schemeClr val="tx1"/>
              </a:solidFill>
              <a:miter lim="800000"/>
              <a:headEnd type="none" w="sm" len="sm"/>
              <a:tailEnd type="none" w="sm" len="sm"/>
            </a:ln>
            <a:effectLst/>
          </p:spPr>
          <p:txBody>
            <a:bodyPr>
              <a:spAutoFit/>
            </a:bodyPr>
            <a:lstStyle/>
            <a:p>
              <a:pPr marL="3175">
                <a:spcBef>
                  <a:spcPts val="0"/>
                </a:spcBef>
                <a:tabLst>
                  <a:tab pos="3657600" algn="r"/>
                  <a:tab pos="4511675" algn="r"/>
                </a:tabLst>
                <a:defRPr/>
              </a:pPr>
              <a:r>
                <a:rPr lang="en-US" sz="1600" dirty="0">
                  <a:solidFill>
                    <a:srgbClr val="000000"/>
                  </a:solidFill>
                  <a:latin typeface="+mn-lt"/>
                </a:rPr>
                <a:t>Common Stock	</a:t>
              </a:r>
            </a:p>
            <a:p>
              <a:pPr marL="3175">
                <a:spcBef>
                  <a:spcPts val="0"/>
                </a:spcBef>
                <a:tabLst>
                  <a:tab pos="3657600" algn="r"/>
                  <a:tab pos="4511675" algn="r"/>
                </a:tabLst>
                <a:defRPr/>
              </a:pPr>
              <a:r>
                <a:rPr lang="en-US" sz="1600" dirty="0">
                  <a:solidFill>
                    <a:srgbClr val="000000"/>
                  </a:solidFill>
                  <a:latin typeface="+mn-lt"/>
                </a:rPr>
                <a:t>Retained Earnings	</a:t>
              </a:r>
            </a:p>
            <a:p>
              <a:pPr marL="173038" lvl="1">
                <a:spcBef>
                  <a:spcPts val="0"/>
                </a:spcBef>
                <a:tabLst>
                  <a:tab pos="3657600" algn="r"/>
                  <a:tab pos="4511675" algn="r"/>
                </a:tabLst>
                <a:defRPr/>
              </a:pPr>
              <a:r>
                <a:rPr lang="en-US" sz="1600" dirty="0">
                  <a:solidFill>
                    <a:srgbClr val="000000"/>
                  </a:solidFill>
                  <a:latin typeface="+mn-lt"/>
                </a:rPr>
                <a:t>Investment in Snoopy 		</a:t>
              </a:r>
            </a:p>
            <a:p>
              <a:pPr marL="173038" lvl="1">
                <a:spcBef>
                  <a:spcPts val="0"/>
                </a:spcBef>
                <a:tabLst>
                  <a:tab pos="3657600" algn="r"/>
                  <a:tab pos="4511675" algn="r"/>
                </a:tabLst>
                <a:defRPr/>
              </a:pPr>
              <a:r>
                <a:rPr lang="en-US" sz="1600" dirty="0">
                  <a:solidFill>
                    <a:srgbClr val="000000"/>
                  </a:solidFill>
                  <a:latin typeface="+mn-lt"/>
                </a:rPr>
                <a:t>NCI in NA of Snoopy		</a:t>
              </a:r>
            </a:p>
          </p:txBody>
        </p:sp>
        <p:sp>
          <p:nvSpPr>
            <p:cNvPr id="22" name="TextBox 21"/>
            <p:cNvSpPr txBox="1"/>
            <p:nvPr/>
          </p:nvSpPr>
          <p:spPr>
            <a:xfrm>
              <a:off x="5334000" y="4418209"/>
              <a:ext cx="3657600" cy="1076883"/>
            </a:xfrm>
            <a:prstGeom prst="rect">
              <a:avLst/>
            </a:prstGeom>
            <a:noFill/>
          </p:spPr>
          <p:txBody>
            <a:bodyPr>
              <a:spAutoFit/>
            </a:bodyPr>
            <a:lstStyle/>
            <a:p>
              <a:pPr marL="341313" indent="-341313">
                <a:buFont typeface="Symbol"/>
                <a:buChar char="¬"/>
                <a:defRPr/>
              </a:pPr>
              <a:r>
                <a:rPr lang="en-US" sz="1600" dirty="0">
                  <a:latin typeface="+mn-lt"/>
                  <a:sym typeface="Symbol"/>
                </a:rPr>
                <a:t>Original amount invested (100%)</a:t>
              </a:r>
            </a:p>
            <a:p>
              <a:pPr marL="341313" indent="-341313">
                <a:buFont typeface="Symbol"/>
                <a:buChar char="¬"/>
                <a:defRPr/>
              </a:pPr>
              <a:r>
                <a:rPr lang="en-US" sz="1600" dirty="0">
                  <a:latin typeface="+mn-lt"/>
                  <a:sym typeface="Symbol"/>
                </a:rPr>
                <a:t>Beginning balance in RE</a:t>
              </a:r>
            </a:p>
            <a:p>
              <a:pPr marL="341313" lvl="2" indent="-341313">
                <a:buFont typeface="Symbol"/>
                <a:buChar char="¬"/>
                <a:defRPr/>
              </a:pPr>
              <a:r>
                <a:rPr lang="en-US" sz="1600" dirty="0">
                  <a:latin typeface="+mn-lt"/>
                  <a:sym typeface="Symbol"/>
                </a:rPr>
                <a:t>Net amount of BV left in inv. acct.</a:t>
              </a:r>
              <a:endParaRPr lang="en-US" sz="1600" b="1" dirty="0">
                <a:latin typeface="+mn-lt"/>
                <a:sym typeface="Symbol"/>
              </a:endParaRPr>
            </a:p>
            <a:p>
              <a:pPr marL="341313" lvl="2" indent="-341313">
                <a:buFont typeface="Symbol"/>
                <a:buChar char="¬"/>
                <a:defRPr/>
              </a:pPr>
              <a:r>
                <a:rPr lang="en-US" sz="1600" dirty="0">
                  <a:latin typeface="+mn-lt"/>
                  <a:sym typeface="Symbol"/>
                </a:rPr>
                <a:t>NCI’s share of net book value</a:t>
              </a:r>
              <a:endParaRPr lang="en-US" sz="1600" b="1" dirty="0">
                <a:latin typeface="+mn-lt"/>
              </a:endParaRPr>
            </a:p>
          </p:txBody>
        </p:sp>
      </p:grpSp>
      <p:sp>
        <p:nvSpPr>
          <p:cNvPr id="23" name="TextBox 22"/>
          <p:cNvSpPr txBox="1"/>
          <p:nvPr/>
        </p:nvSpPr>
        <p:spPr bwMode="auto">
          <a:xfrm>
            <a:off x="412750" y="2209800"/>
            <a:ext cx="2787650" cy="369888"/>
          </a:xfrm>
          <a:prstGeom prst="rect">
            <a:avLst/>
          </a:prstGeom>
          <a:noFill/>
          <a:ln w="9525">
            <a:noFill/>
            <a:miter lim="800000"/>
            <a:headEnd/>
            <a:tailEnd/>
          </a:ln>
          <a:effectLst/>
        </p:spPr>
        <p:txBody>
          <a:bodyPr wrap="none">
            <a:spAutoFit/>
          </a:bodyPr>
          <a:lstStyle/>
          <a:p>
            <a:pPr>
              <a:defRPr/>
            </a:pPr>
            <a:r>
              <a:rPr lang="en-US" sz="1800" b="1" dirty="0">
                <a:latin typeface="+mn-lt"/>
              </a:rPr>
              <a:t>Book Value Calculations:</a:t>
            </a:r>
          </a:p>
        </p:txBody>
      </p:sp>
      <p:sp>
        <p:nvSpPr>
          <p:cNvPr id="24" name="Rectangle 3"/>
          <p:cNvSpPr txBox="1">
            <a:spLocks noChangeArrowheads="1"/>
          </p:cNvSpPr>
          <p:nvPr/>
        </p:nvSpPr>
        <p:spPr bwMode="auto">
          <a:xfrm>
            <a:off x="457200" y="990600"/>
            <a:ext cx="8534400" cy="914400"/>
          </a:xfrm>
          <a:prstGeom prst="rect">
            <a:avLst/>
          </a:prstGeom>
          <a:solidFill>
            <a:schemeClr val="bg1">
              <a:lumMod val="85000"/>
            </a:schemeClr>
          </a:solidFill>
          <a:ln w="9525">
            <a:noFill/>
            <a:miter lim="800000"/>
            <a:headEnd/>
            <a:tailEnd/>
          </a:ln>
          <a:effectLst/>
        </p:spPr>
        <p:txBody>
          <a:bodyPr/>
          <a:lstStyle/>
          <a:p>
            <a:pPr>
              <a:defRPr/>
            </a:pPr>
            <a:r>
              <a:rPr lang="en-US" sz="1800" dirty="0">
                <a:latin typeface="+mn-lt"/>
              </a:rPr>
              <a:t>In order to prepare the consolidation worksheet on the date the additional shares are purchased, we first analyze the book value component to construct the basic elimination entry:</a:t>
            </a:r>
            <a:endParaRPr lang="en-US" sz="1800" i="1" dirty="0">
              <a:latin typeface="+mn-lt"/>
            </a:endParaRPr>
          </a:p>
        </p:txBody>
      </p:sp>
      <p:sp>
        <p:nvSpPr>
          <p:cNvPr id="26" name="Title 25"/>
          <p:cNvSpPr>
            <a:spLocks noGrp="1"/>
          </p:cNvSpPr>
          <p:nvPr>
            <p:ph type="title"/>
          </p:nvPr>
        </p:nvSpPr>
        <p:spPr>
          <a:xfrm>
            <a:off x="1143000" y="0"/>
            <a:ext cx="8001000" cy="838200"/>
          </a:xfrm>
        </p:spPr>
        <p:txBody>
          <a:bodyPr/>
          <a:lstStyle/>
          <a:p>
            <a:pPr eaLnBrk="1" hangingPunct="1">
              <a:defRPr/>
            </a:pPr>
            <a:r>
              <a:rPr lang="en-US" dirty="0" smtClean="0">
                <a:solidFill>
                  <a:schemeClr val="tx2">
                    <a:lumMod val="50000"/>
                  </a:schemeClr>
                </a:solidFill>
              </a:rPr>
              <a:t>Example 6a: Sub Sells Parent Additional Shares</a:t>
            </a:r>
            <a:endParaRPr lang="en-US" dirty="0">
              <a:solidFill>
                <a:schemeClr val="tx2">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5"/>
          <p:cNvSpPr>
            <a:spLocks noGrp="1" noChangeArrowheads="1"/>
          </p:cNvSpPr>
          <p:nvPr>
            <p:ph type="sldNum" sz="quarter" idx="10"/>
          </p:nvPr>
        </p:nvSpPr>
        <p:spPr>
          <a:noFill/>
        </p:spPr>
        <p:txBody>
          <a:bodyPr/>
          <a:lstStyle/>
          <a:p>
            <a:r>
              <a:rPr lang="en-US" altLang="zh-CN" smtClean="0">
                <a:ea typeface="宋体" pitchFamily="2" charset="-122"/>
              </a:rPr>
              <a:t>9-</a:t>
            </a:r>
            <a:fld id="{5559290A-4517-463E-9762-DA1B1FFDA8C1}" type="slidenum">
              <a:rPr lang="en-US" altLang="zh-CN" smtClean="0">
                <a:ea typeface="宋体" pitchFamily="2" charset="-122"/>
              </a:rPr>
              <a:pPr/>
              <a:t>5</a:t>
            </a:fld>
            <a:endParaRPr lang="en-US" altLang="zh-CN" smtClean="0">
              <a:ea typeface="宋体" pitchFamily="2" charset="-122"/>
            </a:endParaRPr>
          </a:p>
        </p:txBody>
      </p:sp>
      <p:sp>
        <p:nvSpPr>
          <p:cNvPr id="6146"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Subsidiary Preferred Stock Outstanding</a:t>
            </a:r>
          </a:p>
        </p:txBody>
      </p:sp>
      <p:sp>
        <p:nvSpPr>
          <p:cNvPr id="6147" name="Rectangle 3"/>
          <p:cNvSpPr>
            <a:spLocks noGrp="1" noChangeArrowheads="1"/>
          </p:cNvSpPr>
          <p:nvPr>
            <p:ph idx="1"/>
          </p:nvPr>
        </p:nvSpPr>
        <p:spPr>
          <a:xfrm>
            <a:off x="457200" y="1066800"/>
            <a:ext cx="8534400" cy="5562600"/>
          </a:xfrm>
        </p:spPr>
        <p:txBody>
          <a:bodyPr/>
          <a:lstStyle/>
          <a:p>
            <a:pPr eaLnBrk="1" hangingPunct="1">
              <a:spcBef>
                <a:spcPts val="600"/>
              </a:spcBef>
            </a:pPr>
            <a:r>
              <a:rPr lang="en-GB" smtClean="0"/>
              <a:t>Consolidation with subsidiary preferred stock outstanding</a:t>
            </a:r>
          </a:p>
          <a:p>
            <a:pPr lvl="1" eaLnBrk="1" hangingPunct="1">
              <a:spcBef>
                <a:spcPts val="600"/>
              </a:spcBef>
            </a:pPr>
            <a:r>
              <a:rPr lang="en-GB" smtClean="0"/>
              <a:t>The amount of subsidiary stockholders’ equity accruing to preferred shareholders must be considered with the elimination of the intercompany common stock ownership.</a:t>
            </a:r>
          </a:p>
          <a:p>
            <a:pPr lvl="1" eaLnBrk="1" hangingPunct="1">
              <a:spcBef>
                <a:spcPts val="600"/>
              </a:spcBef>
            </a:pPr>
            <a:r>
              <a:rPr lang="en-GB" smtClean="0"/>
              <a:t>If the parent holds some of the subsidiary’s preferred stock, its portion of the preferred stock interest must be eliminated.</a:t>
            </a:r>
          </a:p>
          <a:p>
            <a:pPr lvl="1" eaLnBrk="1" hangingPunct="1">
              <a:spcBef>
                <a:spcPts val="600"/>
              </a:spcBef>
            </a:pPr>
            <a:r>
              <a:rPr lang="en-GB" smtClean="0"/>
              <a:t>Any portion of the subsidiary’s preferred stock interest not held by the parent is assigned to the noncontrolling interest.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Effect transition="in" filter="wipe(left)">
                                      <p:cBhvr>
                                        <p:cTn id="7" dur="500"/>
                                        <p:tgtEl>
                                          <p:spTgt spid="61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animEffect transition="in" filter="wipe(left)">
                                      <p:cBhvr>
                                        <p:cTn id="12" dur="500"/>
                                        <p:tgtEl>
                                          <p:spTgt spid="61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147">
                                            <p:txEl>
                                              <p:pRg st="3" end="3"/>
                                            </p:txEl>
                                          </p:spTgt>
                                        </p:tgtEl>
                                        <p:attrNameLst>
                                          <p:attrName>style.visibility</p:attrName>
                                        </p:attrNameLst>
                                      </p:cBhvr>
                                      <p:to>
                                        <p:strVal val="visible"/>
                                      </p:to>
                                    </p:set>
                                    <p:animEffect transition="in" filter="wipe(left)">
                                      <p:cBhvr>
                                        <p:cTn id="17"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5"/>
          <p:cNvSpPr>
            <a:spLocks noGrp="1" noChangeArrowheads="1"/>
          </p:cNvSpPr>
          <p:nvPr>
            <p:ph type="sldNum" sz="quarter" idx="10"/>
          </p:nvPr>
        </p:nvSpPr>
        <p:spPr>
          <a:noFill/>
        </p:spPr>
        <p:txBody>
          <a:bodyPr/>
          <a:lstStyle/>
          <a:p>
            <a:r>
              <a:rPr lang="en-US" altLang="zh-CN" smtClean="0">
                <a:ea typeface="宋体" pitchFamily="2" charset="-122"/>
              </a:rPr>
              <a:t>9-</a:t>
            </a:r>
            <a:fld id="{244B1273-4BA5-48FD-B324-1D59834BB85C}" type="slidenum">
              <a:rPr lang="en-US" altLang="zh-CN" smtClean="0">
                <a:ea typeface="宋体" pitchFamily="2" charset="-122"/>
              </a:rPr>
              <a:pPr/>
              <a:t>50</a:t>
            </a:fld>
            <a:endParaRPr lang="en-US" altLang="zh-CN" smtClean="0">
              <a:ea typeface="宋体" pitchFamily="2" charset="-122"/>
            </a:endParaRPr>
          </a:p>
        </p:txBody>
      </p:sp>
      <p:sp>
        <p:nvSpPr>
          <p:cNvPr id="6" name="Title 5"/>
          <p:cNvSpPr>
            <a:spLocks noGrp="1"/>
          </p:cNvSpPr>
          <p:nvPr>
            <p:ph type="title"/>
          </p:nvPr>
        </p:nvSpPr>
        <p:spPr>
          <a:xfrm>
            <a:off x="1143000" y="0"/>
            <a:ext cx="8001000" cy="838200"/>
          </a:xfrm>
        </p:spPr>
        <p:txBody>
          <a:bodyPr/>
          <a:lstStyle/>
          <a:p>
            <a:pPr eaLnBrk="1" hangingPunct="1">
              <a:defRPr/>
            </a:pPr>
            <a:r>
              <a:rPr lang="en-US" dirty="0" smtClean="0">
                <a:solidFill>
                  <a:schemeClr val="tx2">
                    <a:lumMod val="50000"/>
                  </a:schemeClr>
                </a:solidFill>
              </a:rPr>
              <a:t>Example 6b: Sub Sells Parent Additional Shares</a:t>
            </a:r>
            <a:endParaRPr lang="en-US" dirty="0">
              <a:solidFill>
                <a:schemeClr val="tx2">
                  <a:lumMod val="50000"/>
                </a:schemeClr>
              </a:solidFill>
            </a:endParaRPr>
          </a:p>
        </p:txBody>
      </p:sp>
      <p:sp>
        <p:nvSpPr>
          <p:cNvPr id="119811" name="Rectangle 3"/>
          <p:cNvSpPr>
            <a:spLocks noGrp="1" noChangeArrowheads="1"/>
          </p:cNvSpPr>
          <p:nvPr>
            <p:ph idx="1"/>
          </p:nvPr>
        </p:nvSpPr>
        <p:spPr/>
        <p:txBody>
          <a:bodyPr/>
          <a:lstStyle/>
          <a:p>
            <a:pPr eaLnBrk="1" hangingPunct="1">
              <a:buFontTx/>
              <a:buNone/>
            </a:pPr>
            <a:r>
              <a:rPr lang="en-US" sz="4800" smtClean="0"/>
              <a:t> </a:t>
            </a:r>
          </a:p>
        </p:txBody>
      </p:sp>
      <p:sp>
        <p:nvSpPr>
          <p:cNvPr id="8" name="Rectangle 3"/>
          <p:cNvSpPr txBox="1">
            <a:spLocks noChangeArrowheads="1"/>
          </p:cNvSpPr>
          <p:nvPr/>
        </p:nvSpPr>
        <p:spPr bwMode="auto">
          <a:xfrm>
            <a:off x="609600" y="1219200"/>
            <a:ext cx="8229600" cy="4876800"/>
          </a:xfrm>
          <a:prstGeom prst="rect">
            <a:avLst/>
          </a:prstGeom>
          <a:solidFill>
            <a:schemeClr val="bg1">
              <a:lumMod val="85000"/>
            </a:schemeClr>
          </a:solidFill>
          <a:ln w="9525">
            <a:noFill/>
            <a:miter lim="800000"/>
            <a:headEnd/>
            <a:tailEnd/>
          </a:ln>
          <a:effectLst/>
        </p:spPr>
        <p:txBody>
          <a:bodyPr/>
          <a:lstStyle/>
          <a:p>
            <a:pPr>
              <a:defRPr/>
            </a:pPr>
            <a:r>
              <a:rPr lang="en-US" sz="2800" dirty="0">
                <a:latin typeface="+mn-lt"/>
              </a:rPr>
              <a:t>Assume </a:t>
            </a:r>
            <a:r>
              <a:rPr lang="en-GB" sz="2800" dirty="0">
                <a:latin typeface="+mn-lt"/>
              </a:rPr>
              <a:t>Peanut acquired 75% of </a:t>
            </a:r>
            <a:r>
              <a:rPr lang="en-GB" sz="2800" dirty="0" err="1">
                <a:latin typeface="+mn-lt"/>
              </a:rPr>
              <a:t>Snoopy’s</a:t>
            </a:r>
            <a:r>
              <a:rPr lang="en-GB" sz="2800" dirty="0">
                <a:latin typeface="+mn-lt"/>
              </a:rPr>
              <a:t> </a:t>
            </a:r>
            <a:r>
              <a:rPr lang="en-GB" sz="2800" dirty="0">
                <a:solidFill>
                  <a:srgbClr val="C00000"/>
                </a:solidFill>
              </a:rPr>
              <a:t>no par </a:t>
            </a:r>
            <a:r>
              <a:rPr lang="en-GB" sz="2800" dirty="0">
                <a:latin typeface="+mn-lt"/>
              </a:rPr>
              <a:t>voting stock </a:t>
            </a:r>
            <a:r>
              <a:rPr lang="en-GB" sz="2800" dirty="0">
                <a:solidFill>
                  <a:srgbClr val="C00000"/>
                </a:solidFill>
                <a:latin typeface="+mn-lt"/>
              </a:rPr>
              <a:t>(7,500 shares) </a:t>
            </a:r>
            <a:r>
              <a:rPr lang="en-GB" sz="2800" dirty="0">
                <a:latin typeface="+mn-lt"/>
              </a:rPr>
              <a:t>on 1/1 20X1 for $300,000 (an amount equal to 75% of the book value of net assets). At the time of the acquisition, Snoopy had common stock of $150,000, retained earnings of $250,000.  During  20X1, the first fiscal year after the acquisition, Snoopy reported net income of $60,000 and declared dividends of $20,000. </a:t>
            </a:r>
            <a:r>
              <a:rPr lang="en-GB" sz="2800" dirty="0">
                <a:solidFill>
                  <a:srgbClr val="C00000"/>
                </a:solidFill>
                <a:latin typeface="+mn-lt"/>
              </a:rPr>
              <a:t>Assume Snoopy sold Peanut 2,500 additional shares for $80,000 on 1/1/20X2, increasing Peanut’s ownership percentage to 80%.</a:t>
            </a:r>
          </a:p>
        </p:txBody>
      </p:sp>
    </p:spTree>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5"/>
          <p:cNvSpPr>
            <a:spLocks noGrp="1" noChangeArrowheads="1"/>
          </p:cNvSpPr>
          <p:nvPr>
            <p:ph type="sldNum" sz="quarter" idx="10"/>
          </p:nvPr>
        </p:nvSpPr>
        <p:spPr>
          <a:noFill/>
        </p:spPr>
        <p:txBody>
          <a:bodyPr/>
          <a:lstStyle/>
          <a:p>
            <a:r>
              <a:rPr lang="en-US" altLang="zh-CN" smtClean="0">
                <a:ea typeface="宋体" pitchFamily="2" charset="-122"/>
              </a:rPr>
              <a:t>9-</a:t>
            </a:r>
            <a:fld id="{E7109FA1-F479-420F-9C58-440D83780854}" type="slidenum">
              <a:rPr lang="en-US" altLang="zh-CN" smtClean="0">
                <a:ea typeface="宋体" pitchFamily="2" charset="-122"/>
              </a:rPr>
              <a:pPr/>
              <a:t>51</a:t>
            </a:fld>
            <a:endParaRPr lang="en-US" altLang="zh-CN" smtClean="0">
              <a:ea typeface="宋体" pitchFamily="2" charset="-122"/>
            </a:endParaRPr>
          </a:p>
        </p:txBody>
      </p:sp>
      <p:sp>
        <p:nvSpPr>
          <p:cNvPr id="3" name="TextBox 2"/>
          <p:cNvSpPr txBox="1"/>
          <p:nvPr/>
        </p:nvSpPr>
        <p:spPr bwMode="auto">
          <a:xfrm>
            <a:off x="457200" y="963613"/>
            <a:ext cx="8458200" cy="4786312"/>
          </a:xfrm>
          <a:prstGeom prst="rect">
            <a:avLst/>
          </a:prstGeom>
          <a:noFill/>
          <a:ln w="9525">
            <a:noFill/>
            <a:miter lim="800000"/>
            <a:headEnd/>
            <a:tailEnd/>
          </a:ln>
          <a:effectLst/>
        </p:spPr>
        <p:txBody>
          <a:bodyPr>
            <a:spAutoFit/>
          </a:bodyPr>
          <a:lstStyle/>
          <a:p>
            <a:pPr>
              <a:lnSpc>
                <a:spcPts val="3400"/>
              </a:lnSpc>
              <a:defRPr/>
            </a:pPr>
            <a:r>
              <a:rPr lang="en-US" sz="2800" dirty="0">
                <a:latin typeface="+mn-lt"/>
              </a:rPr>
              <a:t>The book value per share of common equity prior to the issuance of the new shares is:</a:t>
            </a:r>
          </a:p>
          <a:p>
            <a:pPr>
              <a:lnSpc>
                <a:spcPts val="2000"/>
              </a:lnSpc>
              <a:defRPr/>
            </a:pPr>
            <a:endParaRPr lang="en-US" sz="2800" dirty="0">
              <a:latin typeface="+mn-lt"/>
            </a:endParaRPr>
          </a:p>
          <a:p>
            <a:pPr marL="233363">
              <a:lnSpc>
                <a:spcPts val="3400"/>
              </a:lnSpc>
              <a:tabLst>
                <a:tab pos="5486400" algn="r"/>
              </a:tabLst>
              <a:defRPr/>
            </a:pPr>
            <a:r>
              <a:rPr lang="en-US" sz="2800" dirty="0">
                <a:latin typeface="+mn-lt"/>
              </a:rPr>
              <a:t>Common Stock	$150,000</a:t>
            </a:r>
          </a:p>
          <a:p>
            <a:pPr marL="233363">
              <a:lnSpc>
                <a:spcPts val="3400"/>
              </a:lnSpc>
              <a:tabLst>
                <a:tab pos="5486400" algn="r"/>
              </a:tabLst>
              <a:defRPr/>
            </a:pPr>
            <a:r>
              <a:rPr lang="en-US" sz="2800" dirty="0">
                <a:latin typeface="+mn-lt"/>
              </a:rPr>
              <a:t>Retained Earnings	  290,000 </a:t>
            </a:r>
          </a:p>
          <a:p>
            <a:pPr marL="233363">
              <a:lnSpc>
                <a:spcPts val="3400"/>
              </a:lnSpc>
              <a:tabLst>
                <a:tab pos="5486400" algn="r"/>
              </a:tabLst>
              <a:defRPr/>
            </a:pPr>
            <a:r>
              <a:rPr lang="en-US" sz="2800" dirty="0">
                <a:latin typeface="+mn-lt"/>
              </a:rPr>
              <a:t>Total BV of Equity	$440,000 </a:t>
            </a:r>
          </a:p>
          <a:p>
            <a:pPr>
              <a:lnSpc>
                <a:spcPts val="2000"/>
              </a:lnSpc>
              <a:defRPr/>
            </a:pPr>
            <a:endParaRPr lang="en-US" sz="2800" dirty="0">
              <a:latin typeface="+mn-lt"/>
            </a:endParaRPr>
          </a:p>
          <a:p>
            <a:pPr>
              <a:lnSpc>
                <a:spcPts val="3400"/>
              </a:lnSpc>
              <a:defRPr/>
            </a:pPr>
            <a:r>
              <a:rPr lang="en-US" sz="2800" dirty="0">
                <a:latin typeface="+mn-lt"/>
              </a:rPr>
              <a:t>BV per share = $440,000 ÷ 10,000 = $44/share</a:t>
            </a:r>
          </a:p>
          <a:p>
            <a:pPr>
              <a:lnSpc>
                <a:spcPts val="2000"/>
              </a:lnSpc>
              <a:defRPr/>
            </a:pPr>
            <a:endParaRPr lang="en-US" sz="2800" dirty="0">
              <a:latin typeface="+mn-lt"/>
            </a:endParaRPr>
          </a:p>
          <a:p>
            <a:pPr>
              <a:lnSpc>
                <a:spcPts val="3400"/>
              </a:lnSpc>
              <a:defRPr/>
            </a:pPr>
            <a:r>
              <a:rPr lang="en-US" sz="2800" dirty="0">
                <a:latin typeface="+mn-lt"/>
              </a:rPr>
              <a:t>Since the new shares are issued at $32/share ($80,000 ÷ 2,500 ), which is less than the $44 BV per share, the value of the NCI in NA will </a:t>
            </a:r>
            <a:r>
              <a:rPr lang="en-US" sz="2800" dirty="0">
                <a:solidFill>
                  <a:srgbClr val="C00000"/>
                </a:solidFill>
                <a:latin typeface="+mn-lt"/>
              </a:rPr>
              <a:t>DECREASE by $6,000:</a:t>
            </a:r>
          </a:p>
        </p:txBody>
      </p:sp>
      <p:sp>
        <p:nvSpPr>
          <p:cNvPr id="5" name="Title 4"/>
          <p:cNvSpPr>
            <a:spLocks noGrp="1"/>
          </p:cNvSpPr>
          <p:nvPr>
            <p:ph type="title"/>
          </p:nvPr>
        </p:nvSpPr>
        <p:spPr>
          <a:xfrm>
            <a:off x="1143000" y="0"/>
            <a:ext cx="8001000" cy="838200"/>
          </a:xfrm>
        </p:spPr>
        <p:txBody>
          <a:bodyPr/>
          <a:lstStyle/>
          <a:p>
            <a:pPr eaLnBrk="1" hangingPunct="1">
              <a:defRPr/>
            </a:pPr>
            <a:r>
              <a:rPr lang="en-US" dirty="0" smtClean="0">
                <a:solidFill>
                  <a:schemeClr val="tx2">
                    <a:lumMod val="50000"/>
                  </a:schemeClr>
                </a:solidFill>
              </a:rPr>
              <a:t>Example 6b: Sub Sells Parent Additional Shares</a:t>
            </a:r>
            <a:endParaRPr lang="en-US" dirty="0">
              <a:solidFill>
                <a:schemeClr val="tx2">
                  <a:lumMod val="50000"/>
                </a:schemeClr>
              </a:solidFill>
            </a:endParaRPr>
          </a:p>
        </p:txBody>
      </p:sp>
      <p:cxnSp>
        <p:nvCxnSpPr>
          <p:cNvPr id="6" name="Straight Connector 5"/>
          <p:cNvCxnSpPr>
            <a:cxnSpLocks noChangeShapeType="1"/>
          </p:cNvCxnSpPr>
          <p:nvPr/>
        </p:nvCxnSpPr>
        <p:spPr bwMode="auto">
          <a:xfrm>
            <a:off x="4572000" y="2971800"/>
            <a:ext cx="1447800" cy="0"/>
          </a:xfrm>
          <a:prstGeom prst="line">
            <a:avLst/>
          </a:prstGeom>
          <a:noFill/>
          <a:ln w="28575" algn="ctr">
            <a:solidFill>
              <a:srgbClr val="003366"/>
            </a:solidFill>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left)">
                                      <p:cBhvr>
                                        <p:cTn id="10" dur="500"/>
                                        <p:tgtEl>
                                          <p:spTgt spid="3">
                                            <p:txEl>
                                              <p:pRg st="3" end="3"/>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left)">
                                      <p:cBhvr>
                                        <p:cTn id="13" dur="500"/>
                                        <p:tgtEl>
                                          <p:spTgt spid="3">
                                            <p:txEl>
                                              <p:pRg st="4" end="4"/>
                                            </p:txEl>
                                          </p:spTgt>
                                        </p:tgtEl>
                                      </p:cBhvr>
                                    </p:animEffect>
                                  </p:childTnLst>
                                </p:cTn>
                              </p:par>
                            </p:childTnLst>
                          </p:cTn>
                        </p:par>
                        <p:par>
                          <p:cTn id="14" fill="hold">
                            <p:stCondLst>
                              <p:cond delay="500"/>
                            </p:stCondLst>
                            <p:childTnLst>
                              <p:par>
                                <p:cTn id="15" presetID="22" presetClass="entr" presetSubtype="8"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left)">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left)">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5"/>
          <p:cNvSpPr>
            <a:spLocks noGrp="1" noChangeArrowheads="1"/>
          </p:cNvSpPr>
          <p:nvPr>
            <p:ph type="sldNum" sz="quarter" idx="10"/>
          </p:nvPr>
        </p:nvSpPr>
        <p:spPr>
          <a:noFill/>
        </p:spPr>
        <p:txBody>
          <a:bodyPr/>
          <a:lstStyle/>
          <a:p>
            <a:r>
              <a:rPr lang="en-US" altLang="zh-CN" smtClean="0">
                <a:ea typeface="宋体" pitchFamily="2" charset="-122"/>
              </a:rPr>
              <a:t>9-</a:t>
            </a:r>
            <a:fld id="{7D46E85D-5957-4A9D-B4D9-A281F9EA1141}" type="slidenum">
              <a:rPr lang="en-US" altLang="zh-CN" smtClean="0">
                <a:ea typeface="宋体" pitchFamily="2" charset="-122"/>
              </a:rPr>
              <a:pPr/>
              <a:t>52</a:t>
            </a:fld>
            <a:endParaRPr lang="en-US" altLang="zh-CN" smtClean="0">
              <a:ea typeface="宋体" pitchFamily="2" charset="-122"/>
            </a:endParaRPr>
          </a:p>
        </p:txBody>
      </p:sp>
      <p:graphicFrame>
        <p:nvGraphicFramePr>
          <p:cNvPr id="2" name="Table 1"/>
          <p:cNvGraphicFramePr>
            <a:graphicFrameLocks noGrp="1"/>
          </p:cNvGraphicFramePr>
          <p:nvPr/>
        </p:nvGraphicFramePr>
        <p:xfrm>
          <a:off x="685800" y="1066800"/>
          <a:ext cx="8077200" cy="5586413"/>
        </p:xfrm>
        <a:graphic>
          <a:graphicData uri="http://schemas.openxmlformats.org/drawingml/2006/table">
            <a:tbl>
              <a:tblPr>
                <a:tableStyleId>{5C22544A-7EE6-4342-B048-85BDC9FD1C3A}</a:tableStyleId>
              </a:tblPr>
              <a:tblGrid>
                <a:gridCol w="4265482"/>
                <a:gridCol w="1279341"/>
                <a:gridCol w="303015"/>
                <a:gridCol w="303015"/>
                <a:gridCol w="1926348"/>
              </a:tblGrid>
              <a:tr h="676186">
                <a:tc>
                  <a:txBody>
                    <a:bodyPr/>
                    <a:lstStyle/>
                    <a:p>
                      <a:pPr algn="l" fontAlgn="b"/>
                      <a:endParaRPr lang="en-US" sz="2200" b="0" i="0" u="none" strike="noStrike" dirty="0">
                        <a:solidFill>
                          <a:srgbClr val="000000"/>
                        </a:solidFill>
                        <a:effectLst/>
                        <a:latin typeface="Calibri"/>
                      </a:endParaRPr>
                    </a:p>
                  </a:txBody>
                  <a:tcPr marL="9525" marR="9525" marT="9525" marB="0" anchor="b">
                    <a:noFill/>
                  </a:tcPr>
                </a:tc>
                <a:tc gridSpan="2">
                  <a:txBody>
                    <a:bodyPr/>
                    <a:lstStyle/>
                    <a:p>
                      <a:pPr algn="l" fontAlgn="b"/>
                      <a:r>
                        <a:rPr lang="en-US" sz="2200" b="1" u="none" strike="noStrike" dirty="0">
                          <a:effectLst/>
                        </a:rPr>
                        <a:t>Before Sale</a:t>
                      </a:r>
                      <a:endParaRPr lang="en-US" sz="2200" b="1" i="0" u="none" strike="noStrike" dirty="0">
                        <a:solidFill>
                          <a:srgbClr val="000000"/>
                        </a:solidFill>
                        <a:effectLst/>
                        <a:latin typeface="Calibri"/>
                      </a:endParaRPr>
                    </a:p>
                  </a:txBody>
                  <a:tcPr marL="9525" marR="9525" marT="9525" marB="0" anchor="b">
                    <a:lnR w="12700" cmpd="sng">
                      <a:noFill/>
                    </a:lnR>
                    <a:lnB w="381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l" fontAlgn="b"/>
                      <a:endParaRPr lang="en-US" sz="22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2200" b="1" u="none" strike="noStrike" dirty="0">
                          <a:effectLst/>
                        </a:rPr>
                        <a:t>Following Sale</a:t>
                      </a:r>
                      <a:endParaRPr lang="en-US" sz="2200" b="1" i="0" u="none" strike="noStrike" dirty="0">
                        <a:solidFill>
                          <a:srgbClr val="000000"/>
                        </a:solidFill>
                        <a:effectLst/>
                        <a:latin typeface="Calibri"/>
                      </a:endParaRPr>
                    </a:p>
                  </a:txBody>
                  <a:tcPr marL="9525" marR="9525" marT="9525" marB="0" anchor="b">
                    <a:lnL w="12700" cmpd="sng">
                      <a:noFill/>
                    </a:lnL>
                    <a:lnB w="38100" cap="flat" cmpd="sng" algn="ctr">
                      <a:solidFill>
                        <a:schemeClr val="tx1"/>
                      </a:solidFill>
                      <a:prstDash val="solid"/>
                      <a:round/>
                      <a:headEnd type="none" w="med" len="med"/>
                      <a:tailEnd type="none" w="med" len="med"/>
                    </a:lnB>
                    <a:noFill/>
                  </a:tcPr>
                </a:tc>
              </a:tr>
              <a:tr h="373583">
                <a:tc>
                  <a:txBody>
                    <a:bodyPr/>
                    <a:lstStyle/>
                    <a:p>
                      <a:pPr algn="l" fontAlgn="b"/>
                      <a:r>
                        <a:rPr lang="en-US" sz="2200" u="none" strike="noStrike">
                          <a:effectLst/>
                        </a:rPr>
                        <a:t>Common stock</a:t>
                      </a:r>
                      <a:endParaRPr lang="en-US" sz="2200" b="0" i="0" u="none" strike="noStrike">
                        <a:solidFill>
                          <a:srgbClr val="000000"/>
                        </a:solidFill>
                        <a:effectLst/>
                        <a:latin typeface="Calibri"/>
                      </a:endParaRPr>
                    </a:p>
                  </a:txBody>
                  <a:tcPr marL="9525" marR="9525" marT="9525" marB="0" anchor="b">
                    <a:noFill/>
                  </a:tcPr>
                </a:tc>
                <a:tc>
                  <a:txBody>
                    <a:bodyPr/>
                    <a:lstStyle/>
                    <a:p>
                      <a:pPr algn="r" fontAlgn="b"/>
                      <a:r>
                        <a:rPr lang="en-US" sz="2200" u="none" strike="noStrike" dirty="0">
                          <a:effectLst/>
                        </a:rPr>
                        <a:t>$</a:t>
                      </a:r>
                      <a:r>
                        <a:rPr lang="en-US" sz="2200" u="none" strike="noStrike" dirty="0" smtClean="0">
                          <a:effectLst/>
                        </a:rPr>
                        <a:t>150,000</a:t>
                      </a:r>
                      <a:r>
                        <a:rPr lang="en-US" sz="2200" u="none" strike="noStrike" dirty="0" smtClean="0">
                          <a:solidFill>
                            <a:schemeClr val="bg1"/>
                          </a:solidFill>
                          <a:effectLst/>
                        </a:rPr>
                        <a:t>)</a:t>
                      </a:r>
                      <a:r>
                        <a:rPr lang="en-US" sz="2200" u="none" strike="noStrike" dirty="0" smtClean="0">
                          <a:effectLst/>
                        </a:rPr>
                        <a:t> </a:t>
                      </a:r>
                      <a:endParaRPr lang="en-US" sz="2200" b="0" i="0" u="none" strike="noStrike" dirty="0">
                        <a:solidFill>
                          <a:srgbClr val="000000"/>
                        </a:solidFill>
                        <a:effectLst/>
                        <a:latin typeface="Calibri"/>
                      </a:endParaRPr>
                    </a:p>
                  </a:txBody>
                  <a:tcPr marL="9525" marR="9525" marT="9525" marB="0" anchor="b">
                    <a:lnT w="38100" cap="flat" cmpd="sng" algn="ctr">
                      <a:solidFill>
                        <a:schemeClr val="tx1"/>
                      </a:solidFill>
                      <a:prstDash val="solid"/>
                      <a:round/>
                      <a:headEnd type="none" w="med" len="med"/>
                      <a:tailEnd type="none" w="med" len="med"/>
                    </a:lnT>
                    <a:noFill/>
                  </a:tcPr>
                </a:tc>
                <a:tc>
                  <a:txBody>
                    <a:bodyPr/>
                    <a:lstStyle/>
                    <a:p>
                      <a:pPr algn="l" fontAlgn="b"/>
                      <a:endParaRPr lang="en-US" sz="2200" b="0" i="0" u="none" strike="noStrike">
                        <a:solidFill>
                          <a:srgbClr val="000000"/>
                        </a:solidFill>
                        <a:effectLst/>
                        <a:latin typeface="Calibri"/>
                      </a:endParaRPr>
                    </a:p>
                  </a:txBody>
                  <a:tcPr marL="9525" marR="9525" marT="9525" marB="0" anchor="b">
                    <a:lnR w="12700" cmpd="sng">
                      <a:noFill/>
                    </a:lnR>
                    <a:lnT w="38100" cap="flat" cmpd="sng" algn="ctr">
                      <a:solidFill>
                        <a:schemeClr val="tx1"/>
                      </a:solidFill>
                      <a:prstDash val="solid"/>
                      <a:round/>
                      <a:headEnd type="none" w="med" len="med"/>
                      <a:tailEnd type="none" w="med" len="med"/>
                    </a:lnT>
                    <a:noFill/>
                  </a:tcPr>
                </a:tc>
                <a:tc>
                  <a:txBody>
                    <a:bodyPr/>
                    <a:lstStyle/>
                    <a:p>
                      <a:pPr algn="l" fontAlgn="b"/>
                      <a:endParaRPr lang="en-US" sz="2200" b="0" i="0" u="none" strike="noStrike" dirty="0">
                        <a:solidFill>
                          <a:srgbClr val="000000"/>
                        </a:solidFill>
                        <a:effectLst/>
                        <a:latin typeface="Calibri"/>
                      </a:endParaRPr>
                    </a:p>
                  </a:txBody>
                  <a:tcPr marL="9525" marR="9525" marT="9525" marB="0" anchor="b">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fontAlgn="b"/>
                      <a:r>
                        <a:rPr lang="en-US" sz="2200" u="none" strike="noStrike" dirty="0">
                          <a:effectLst/>
                        </a:rPr>
                        <a:t>$230,000 </a:t>
                      </a:r>
                      <a:endParaRPr lang="en-US" sz="2200" b="0" i="0" u="none" strike="noStrike" dirty="0">
                        <a:solidFill>
                          <a:srgbClr val="000000"/>
                        </a:solidFill>
                        <a:effectLst/>
                        <a:latin typeface="Calibri"/>
                      </a:endParaRPr>
                    </a:p>
                  </a:txBody>
                  <a:tcPr marL="9525" marR="9525" marT="9525" marB="0" anchor="b">
                    <a:lnL w="12700" cmpd="sng">
                      <a:noFill/>
                    </a:lnL>
                    <a:lnT w="38100" cap="flat" cmpd="sng" algn="ctr">
                      <a:solidFill>
                        <a:schemeClr val="tx1"/>
                      </a:solidFill>
                      <a:prstDash val="solid"/>
                      <a:round/>
                      <a:headEnd type="none" w="med" len="med"/>
                      <a:tailEnd type="none" w="med" len="med"/>
                    </a:lnT>
                    <a:noFill/>
                  </a:tcPr>
                </a:tc>
              </a:tr>
              <a:tr h="373583">
                <a:tc>
                  <a:txBody>
                    <a:bodyPr/>
                    <a:lstStyle/>
                    <a:p>
                      <a:pPr algn="l" fontAlgn="b"/>
                      <a:r>
                        <a:rPr lang="en-US" sz="2200" u="none" strike="noStrike">
                          <a:effectLst/>
                        </a:rPr>
                        <a:t>Retained earnings</a:t>
                      </a:r>
                      <a:endParaRPr lang="en-US" sz="2200" b="0" i="0" u="none" strike="noStrike">
                        <a:solidFill>
                          <a:srgbClr val="000000"/>
                        </a:solidFill>
                        <a:effectLst/>
                        <a:latin typeface="Calibri"/>
                      </a:endParaRPr>
                    </a:p>
                  </a:txBody>
                  <a:tcPr marL="9525" marR="9525" marT="9525" marB="0" anchor="b">
                    <a:noFill/>
                  </a:tcPr>
                </a:tc>
                <a:tc>
                  <a:txBody>
                    <a:bodyPr/>
                    <a:lstStyle/>
                    <a:p>
                      <a:pPr algn="r" fontAlgn="b"/>
                      <a:r>
                        <a:rPr lang="en-US" sz="2200" u="sng" strike="noStrike" dirty="0" smtClean="0">
                          <a:effectLst/>
                        </a:rPr>
                        <a:t>   290,000</a:t>
                      </a:r>
                      <a:r>
                        <a:rPr lang="en-US" sz="2200" u="none" strike="noStrike" dirty="0" smtClean="0">
                          <a:solidFill>
                            <a:schemeClr val="bg1"/>
                          </a:solidFill>
                          <a:effectLst/>
                        </a:rPr>
                        <a:t>)</a:t>
                      </a:r>
                      <a:r>
                        <a:rPr lang="en-US" sz="2200" u="none" strike="noStrike" dirty="0" smtClean="0">
                          <a:effectLst/>
                        </a:rPr>
                        <a:t> </a:t>
                      </a:r>
                      <a:endParaRPr lang="en-US" sz="2200" b="0" i="0" u="none" strike="noStrike" dirty="0">
                        <a:solidFill>
                          <a:srgbClr val="000000"/>
                        </a:solidFill>
                        <a:effectLst/>
                        <a:latin typeface="Calibri"/>
                      </a:endParaRPr>
                    </a:p>
                  </a:txBody>
                  <a:tcPr marL="9525" marR="9525" marT="9525" marB="0" anchor="b">
                    <a:noFill/>
                  </a:tcPr>
                </a:tc>
                <a:tc>
                  <a:txBody>
                    <a:bodyPr/>
                    <a:lstStyle/>
                    <a:p>
                      <a:pPr algn="l" fontAlgn="b"/>
                      <a:endParaRPr lang="en-US" sz="2200" b="0" i="0" u="none" strike="noStrike">
                        <a:solidFill>
                          <a:srgbClr val="000000"/>
                        </a:solidFill>
                        <a:effectLst/>
                        <a:latin typeface="Calibri"/>
                      </a:endParaRPr>
                    </a:p>
                  </a:txBody>
                  <a:tcPr marL="9525" marR="9525" marT="9525" marB="0" anchor="b">
                    <a:lnR w="12700" cmpd="sng">
                      <a:noFill/>
                    </a:lnR>
                    <a:noFill/>
                  </a:tcPr>
                </a:tc>
                <a:tc>
                  <a:txBody>
                    <a:bodyPr/>
                    <a:lstStyle/>
                    <a:p>
                      <a:pPr algn="l" fontAlgn="b"/>
                      <a:endParaRPr lang="en-US" sz="2200" b="0"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2200" u="sng" strike="noStrike" dirty="0" smtClean="0">
                          <a:effectLst/>
                        </a:rPr>
                        <a:t>   290,000</a:t>
                      </a:r>
                      <a:r>
                        <a:rPr lang="en-US" sz="2200" u="none" strike="noStrike" dirty="0" smtClean="0">
                          <a:effectLst/>
                        </a:rPr>
                        <a:t> </a:t>
                      </a:r>
                      <a:endParaRPr lang="en-US" sz="2200" b="0" i="0" u="none" strike="noStrike" dirty="0">
                        <a:solidFill>
                          <a:srgbClr val="000000"/>
                        </a:solidFill>
                        <a:effectLst/>
                        <a:latin typeface="Calibri"/>
                      </a:endParaRPr>
                    </a:p>
                  </a:txBody>
                  <a:tcPr marL="9525" marR="9525" marT="9525" marB="0" anchor="b">
                    <a:lnL w="12700" cmpd="sng">
                      <a:noFill/>
                    </a:lnL>
                    <a:noFill/>
                  </a:tcPr>
                </a:tc>
              </a:tr>
              <a:tr h="392262">
                <a:tc>
                  <a:txBody>
                    <a:bodyPr/>
                    <a:lstStyle/>
                    <a:p>
                      <a:pPr algn="l" fontAlgn="b"/>
                      <a:r>
                        <a:rPr lang="en-US" sz="2200" u="none" strike="noStrike">
                          <a:effectLst/>
                        </a:rPr>
                        <a:t>Total Stockholders' Equity</a:t>
                      </a:r>
                      <a:endParaRPr lang="en-US" sz="2200" b="0" i="0" u="none" strike="noStrike">
                        <a:solidFill>
                          <a:srgbClr val="000000"/>
                        </a:solidFill>
                        <a:effectLst/>
                        <a:latin typeface="Calibri"/>
                      </a:endParaRPr>
                    </a:p>
                  </a:txBody>
                  <a:tcPr marL="9525" marR="9525" marT="9525" marB="0" anchor="b">
                    <a:noFill/>
                  </a:tcPr>
                </a:tc>
                <a:tc>
                  <a:txBody>
                    <a:bodyPr/>
                    <a:lstStyle/>
                    <a:p>
                      <a:pPr algn="r" fontAlgn="b"/>
                      <a:r>
                        <a:rPr lang="en-US" sz="2200" u="none" strike="noStrike" dirty="0">
                          <a:effectLst/>
                        </a:rPr>
                        <a:t>$</a:t>
                      </a:r>
                      <a:r>
                        <a:rPr lang="en-US" sz="2200" u="none" strike="noStrike" dirty="0" smtClean="0">
                          <a:effectLst/>
                        </a:rPr>
                        <a:t>440,000</a:t>
                      </a:r>
                      <a:r>
                        <a:rPr lang="en-US" sz="2200" u="none" strike="noStrike" dirty="0" smtClean="0">
                          <a:solidFill>
                            <a:schemeClr val="bg1"/>
                          </a:solidFill>
                          <a:effectLst/>
                        </a:rPr>
                        <a:t>)</a:t>
                      </a:r>
                      <a:r>
                        <a:rPr lang="en-US" sz="2200" u="none" strike="noStrike" dirty="0" smtClean="0">
                          <a:effectLst/>
                        </a:rPr>
                        <a:t> </a:t>
                      </a:r>
                      <a:endParaRPr lang="en-US" sz="2200" b="0" i="0" u="none" strike="noStrike" dirty="0">
                        <a:solidFill>
                          <a:srgbClr val="000000"/>
                        </a:solidFill>
                        <a:effectLst/>
                        <a:latin typeface="Calibri"/>
                      </a:endParaRPr>
                    </a:p>
                  </a:txBody>
                  <a:tcPr marL="9525" marR="9525" marT="9525" marB="0" anchor="b">
                    <a:noFill/>
                  </a:tcPr>
                </a:tc>
                <a:tc>
                  <a:txBody>
                    <a:bodyPr/>
                    <a:lstStyle/>
                    <a:p>
                      <a:pPr algn="l" fontAlgn="b"/>
                      <a:endParaRPr lang="en-US" sz="2200" b="0" i="0" u="none" strike="noStrike">
                        <a:solidFill>
                          <a:srgbClr val="000000"/>
                        </a:solidFill>
                        <a:effectLst/>
                        <a:latin typeface="Calibri"/>
                      </a:endParaRPr>
                    </a:p>
                  </a:txBody>
                  <a:tcPr marL="9525" marR="9525" marT="9525" marB="0" anchor="b">
                    <a:lnR w="12700" cmpd="sng">
                      <a:noFill/>
                    </a:lnR>
                    <a:noFill/>
                  </a:tcPr>
                </a:tc>
                <a:tc>
                  <a:txBody>
                    <a:bodyPr/>
                    <a:lstStyle/>
                    <a:p>
                      <a:pPr algn="l" fontAlgn="b"/>
                      <a:endParaRPr lang="en-US" sz="2200" b="0"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2200" u="none" strike="noStrike" dirty="0">
                          <a:effectLst/>
                        </a:rPr>
                        <a:t>$520,000 </a:t>
                      </a:r>
                      <a:endParaRPr lang="en-US" sz="2200" b="0" i="0" u="none" strike="noStrike" dirty="0">
                        <a:solidFill>
                          <a:srgbClr val="000000"/>
                        </a:solidFill>
                        <a:effectLst/>
                        <a:latin typeface="Calibri"/>
                      </a:endParaRPr>
                    </a:p>
                  </a:txBody>
                  <a:tcPr marL="9525" marR="9525" marT="9525" marB="0" anchor="b">
                    <a:lnL w="12700" cmpd="sng">
                      <a:noFill/>
                    </a:lnL>
                    <a:noFill/>
                  </a:tcPr>
                </a:tc>
              </a:tr>
              <a:tr h="392262">
                <a:tc>
                  <a:txBody>
                    <a:bodyPr/>
                    <a:lstStyle/>
                    <a:p>
                      <a:pPr algn="l" fontAlgn="b"/>
                      <a:endParaRPr lang="en-US" sz="2200" b="0" i="0" u="none" strike="noStrike" dirty="0">
                        <a:solidFill>
                          <a:srgbClr val="000000"/>
                        </a:solidFill>
                        <a:effectLst/>
                        <a:latin typeface="Calibri"/>
                      </a:endParaRPr>
                    </a:p>
                  </a:txBody>
                  <a:tcPr marL="9525" marR="9525" marT="9525" marB="0" anchor="b">
                    <a:noFill/>
                  </a:tcPr>
                </a:tc>
                <a:tc>
                  <a:txBody>
                    <a:bodyPr/>
                    <a:lstStyle/>
                    <a:p>
                      <a:pPr algn="l" fontAlgn="b"/>
                      <a:endParaRPr lang="en-US" sz="2200" b="0" i="0" u="none" strike="noStrike" dirty="0">
                        <a:solidFill>
                          <a:srgbClr val="000000"/>
                        </a:solidFill>
                        <a:effectLst/>
                        <a:latin typeface="Calibri"/>
                      </a:endParaRPr>
                    </a:p>
                  </a:txBody>
                  <a:tcPr marL="9525" marR="9525" marT="9525" marB="0" anchor="b">
                    <a:noFill/>
                  </a:tcPr>
                </a:tc>
                <a:tc>
                  <a:txBody>
                    <a:bodyPr/>
                    <a:lstStyle/>
                    <a:p>
                      <a:pPr algn="l" fontAlgn="b"/>
                      <a:endParaRPr lang="en-US" sz="2200" b="0" i="0" u="none" strike="noStrike" dirty="0">
                        <a:solidFill>
                          <a:srgbClr val="000000"/>
                        </a:solidFill>
                        <a:effectLst/>
                        <a:latin typeface="Calibri"/>
                      </a:endParaRPr>
                    </a:p>
                  </a:txBody>
                  <a:tcPr marL="9525" marR="9525" marT="9525" marB="0" anchor="b">
                    <a:lnR w="12700" cmpd="sng">
                      <a:noFill/>
                    </a:lnR>
                    <a:noFill/>
                  </a:tcPr>
                </a:tc>
                <a:tc>
                  <a:txBody>
                    <a:bodyPr/>
                    <a:lstStyle/>
                    <a:p>
                      <a:pPr algn="l" fontAlgn="b"/>
                      <a:endParaRPr lang="en-US" sz="2200" b="0"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2200" b="0" i="0" u="none" strike="noStrike" dirty="0">
                        <a:solidFill>
                          <a:srgbClr val="000000"/>
                        </a:solidFill>
                        <a:effectLst/>
                        <a:latin typeface="Calibri"/>
                      </a:endParaRPr>
                    </a:p>
                  </a:txBody>
                  <a:tcPr marL="9525" marR="9525" marT="9525" marB="0" anchor="b">
                    <a:lnL w="12700" cmpd="sng">
                      <a:noFill/>
                    </a:lnL>
                    <a:noFill/>
                  </a:tcPr>
                </a:tc>
              </a:tr>
              <a:tr h="392262">
                <a:tc>
                  <a:txBody>
                    <a:bodyPr/>
                    <a:lstStyle/>
                    <a:p>
                      <a:pPr algn="l" fontAlgn="b"/>
                      <a:endParaRPr lang="en-US" sz="2200" b="0" i="0" u="none" strike="noStrike" dirty="0">
                        <a:solidFill>
                          <a:srgbClr val="000000"/>
                        </a:solidFill>
                        <a:effectLst/>
                        <a:latin typeface="Calibri"/>
                      </a:endParaRPr>
                    </a:p>
                  </a:txBody>
                  <a:tcPr marL="9525" marR="9525" marT="9525" marB="0" anchor="b">
                    <a:noFill/>
                  </a:tcPr>
                </a:tc>
                <a:tc gridSpan="2">
                  <a:txBody>
                    <a:bodyPr/>
                    <a:lstStyle/>
                    <a:p>
                      <a:pPr algn="l" fontAlgn="b"/>
                      <a:r>
                        <a:rPr lang="en-US" sz="2200" b="1" u="none" strike="noStrike" dirty="0">
                          <a:effectLst/>
                        </a:rPr>
                        <a:t>Before Sale</a:t>
                      </a:r>
                      <a:endParaRPr lang="en-US" sz="2200" b="1" i="0" u="none" strike="noStrike" dirty="0">
                        <a:solidFill>
                          <a:srgbClr val="000000"/>
                        </a:solidFill>
                        <a:effectLst/>
                        <a:latin typeface="Calibri"/>
                      </a:endParaRPr>
                    </a:p>
                  </a:txBody>
                  <a:tcPr marL="9525" marR="9525" marT="9525" marB="0" anchor="b">
                    <a:lnR w="12700" cmpd="sng">
                      <a:noFill/>
                    </a:lnR>
                    <a:lnB w="381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l" fontAlgn="b"/>
                      <a:endParaRPr lang="en-US" sz="22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2200" b="1" u="none" strike="noStrike" dirty="0">
                          <a:effectLst/>
                        </a:rPr>
                        <a:t>Following Sale</a:t>
                      </a:r>
                      <a:endParaRPr lang="en-US" sz="2200" b="1" i="0" u="none" strike="noStrike" dirty="0">
                        <a:solidFill>
                          <a:srgbClr val="000000"/>
                        </a:solidFill>
                        <a:effectLst/>
                        <a:latin typeface="Calibri"/>
                      </a:endParaRPr>
                    </a:p>
                  </a:txBody>
                  <a:tcPr marL="9525" marR="9525" marT="9525" marB="0" anchor="b">
                    <a:lnL w="12700" cmpd="sng">
                      <a:noFill/>
                    </a:lnL>
                    <a:lnB w="38100" cap="flat" cmpd="sng" algn="ctr">
                      <a:solidFill>
                        <a:schemeClr val="tx1"/>
                      </a:solidFill>
                      <a:prstDash val="solid"/>
                      <a:round/>
                      <a:headEnd type="none" w="med" len="med"/>
                      <a:tailEnd type="none" w="med" len="med"/>
                    </a:lnB>
                    <a:noFill/>
                  </a:tcPr>
                </a:tc>
              </a:tr>
              <a:tr h="373583">
                <a:tc>
                  <a:txBody>
                    <a:bodyPr/>
                    <a:lstStyle/>
                    <a:p>
                      <a:pPr algn="l" fontAlgn="b"/>
                      <a:r>
                        <a:rPr lang="en-US" sz="2200" u="none" strike="noStrike">
                          <a:effectLst/>
                        </a:rPr>
                        <a:t>Snoopy's total stockholders' equity</a:t>
                      </a:r>
                      <a:endParaRPr lang="en-US" sz="2200" b="0" i="0" u="none" strike="noStrike">
                        <a:solidFill>
                          <a:srgbClr val="000000"/>
                        </a:solidFill>
                        <a:effectLst/>
                        <a:latin typeface="Calibri"/>
                      </a:endParaRPr>
                    </a:p>
                  </a:txBody>
                  <a:tcPr marL="9525" marR="9525" marT="9525" marB="0" anchor="b">
                    <a:noFill/>
                  </a:tcPr>
                </a:tc>
                <a:tc>
                  <a:txBody>
                    <a:bodyPr/>
                    <a:lstStyle/>
                    <a:p>
                      <a:pPr algn="r" fontAlgn="b"/>
                      <a:r>
                        <a:rPr lang="en-US" sz="2200" u="none" strike="noStrike" dirty="0">
                          <a:effectLst/>
                        </a:rPr>
                        <a:t>$</a:t>
                      </a:r>
                      <a:r>
                        <a:rPr lang="en-US" sz="2200" u="none" strike="noStrike" dirty="0" smtClean="0">
                          <a:effectLst/>
                        </a:rPr>
                        <a:t>440,000</a:t>
                      </a:r>
                      <a:r>
                        <a:rPr lang="en-US" sz="2200" u="none" strike="noStrike" dirty="0" smtClean="0">
                          <a:solidFill>
                            <a:schemeClr val="bg1"/>
                          </a:solidFill>
                          <a:effectLst/>
                        </a:rPr>
                        <a:t>)</a:t>
                      </a:r>
                      <a:r>
                        <a:rPr lang="en-US" sz="2200" u="none" strike="noStrike" dirty="0" smtClean="0">
                          <a:effectLst/>
                        </a:rPr>
                        <a:t> </a:t>
                      </a:r>
                      <a:endParaRPr lang="en-US" sz="2200" b="0" i="0" u="none" strike="noStrike" dirty="0">
                        <a:solidFill>
                          <a:srgbClr val="000000"/>
                        </a:solidFill>
                        <a:effectLst/>
                        <a:latin typeface="Calibri"/>
                      </a:endParaRPr>
                    </a:p>
                  </a:txBody>
                  <a:tcPr marL="9525" marR="9525" marT="9525" marB="0" anchor="b">
                    <a:lnT w="38100" cap="flat" cmpd="sng" algn="ctr">
                      <a:solidFill>
                        <a:schemeClr val="tx1"/>
                      </a:solidFill>
                      <a:prstDash val="solid"/>
                      <a:round/>
                      <a:headEnd type="none" w="med" len="med"/>
                      <a:tailEnd type="none" w="med" len="med"/>
                    </a:lnT>
                    <a:noFill/>
                  </a:tcPr>
                </a:tc>
                <a:tc>
                  <a:txBody>
                    <a:bodyPr/>
                    <a:lstStyle/>
                    <a:p>
                      <a:pPr algn="l" fontAlgn="b"/>
                      <a:endParaRPr lang="en-US" sz="2200" b="0" i="0" u="none" strike="noStrike" dirty="0">
                        <a:solidFill>
                          <a:srgbClr val="000000"/>
                        </a:solidFill>
                        <a:effectLst/>
                        <a:latin typeface="Calibri"/>
                      </a:endParaRPr>
                    </a:p>
                  </a:txBody>
                  <a:tcPr marL="9525" marR="9525" marT="9525" marB="0" anchor="b">
                    <a:lnR w="12700" cmpd="sng">
                      <a:noFill/>
                    </a:lnR>
                    <a:lnT w="38100" cap="flat" cmpd="sng" algn="ctr">
                      <a:solidFill>
                        <a:schemeClr val="tx1"/>
                      </a:solidFill>
                      <a:prstDash val="solid"/>
                      <a:round/>
                      <a:headEnd type="none" w="med" len="med"/>
                      <a:tailEnd type="none" w="med" len="med"/>
                    </a:lnT>
                    <a:noFill/>
                  </a:tcPr>
                </a:tc>
                <a:tc>
                  <a:txBody>
                    <a:bodyPr/>
                    <a:lstStyle/>
                    <a:p>
                      <a:pPr algn="l" fontAlgn="b"/>
                      <a:endParaRPr lang="en-US" sz="2200" b="0" i="0" u="none" strike="noStrike" dirty="0">
                        <a:solidFill>
                          <a:srgbClr val="000000"/>
                        </a:solidFill>
                        <a:effectLst/>
                        <a:latin typeface="Calibri"/>
                      </a:endParaRPr>
                    </a:p>
                  </a:txBody>
                  <a:tcPr marL="9525" marR="9525" marT="9525" marB="0" anchor="b">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fontAlgn="b"/>
                      <a:r>
                        <a:rPr lang="en-US" sz="2200" u="none" strike="noStrike" dirty="0">
                          <a:effectLst/>
                        </a:rPr>
                        <a:t>$520,000 </a:t>
                      </a:r>
                      <a:endParaRPr lang="en-US" sz="2200" b="0" i="0" u="none" strike="noStrike" dirty="0">
                        <a:solidFill>
                          <a:srgbClr val="000000"/>
                        </a:solidFill>
                        <a:effectLst/>
                        <a:latin typeface="Calibri"/>
                      </a:endParaRPr>
                    </a:p>
                  </a:txBody>
                  <a:tcPr marL="9525" marR="9525" marT="9525" marB="0" anchor="b">
                    <a:lnL w="12700" cmpd="sng">
                      <a:noFill/>
                    </a:lnL>
                    <a:lnT w="38100" cap="flat" cmpd="sng" algn="ctr">
                      <a:solidFill>
                        <a:schemeClr val="tx1"/>
                      </a:solidFill>
                      <a:prstDash val="solid"/>
                      <a:round/>
                      <a:headEnd type="none" w="med" len="med"/>
                      <a:tailEnd type="none" w="med" len="med"/>
                    </a:lnT>
                    <a:noFill/>
                  </a:tcPr>
                </a:tc>
              </a:tr>
              <a:tr h="373583">
                <a:tc>
                  <a:txBody>
                    <a:bodyPr/>
                    <a:lstStyle/>
                    <a:p>
                      <a:pPr algn="l" fontAlgn="b"/>
                      <a:r>
                        <a:rPr lang="en-US" sz="2200" u="none" strike="noStrike">
                          <a:effectLst/>
                        </a:rPr>
                        <a:t>Peanut's proportionate share</a:t>
                      </a:r>
                      <a:endParaRPr lang="en-US" sz="2200" b="0" i="0" u="none" strike="noStrike">
                        <a:solidFill>
                          <a:srgbClr val="000000"/>
                        </a:solidFill>
                        <a:effectLst/>
                        <a:latin typeface="Calibri"/>
                      </a:endParaRPr>
                    </a:p>
                  </a:txBody>
                  <a:tcPr marL="9525" marR="9525" marT="9525" marB="0" anchor="b">
                    <a:noFill/>
                  </a:tcPr>
                </a:tc>
                <a:tc>
                  <a:txBody>
                    <a:bodyPr/>
                    <a:lstStyle/>
                    <a:p>
                      <a:pPr algn="r" fontAlgn="b"/>
                      <a:r>
                        <a:rPr lang="en-US" sz="2200" u="sng" strike="noStrike" dirty="0" smtClean="0">
                          <a:effectLst/>
                        </a:rPr>
                        <a:t>         75%</a:t>
                      </a:r>
                      <a:r>
                        <a:rPr lang="en-US" sz="2200" u="none" strike="noStrike" dirty="0" smtClean="0">
                          <a:solidFill>
                            <a:schemeClr val="bg1"/>
                          </a:solidFill>
                          <a:effectLst/>
                        </a:rPr>
                        <a:t>)</a:t>
                      </a:r>
                      <a:endParaRPr lang="en-US" sz="2200" b="0" i="0" u="none" strike="noStrike" dirty="0">
                        <a:solidFill>
                          <a:schemeClr val="bg1"/>
                        </a:solidFill>
                        <a:effectLst/>
                        <a:latin typeface="Calibri"/>
                      </a:endParaRPr>
                    </a:p>
                  </a:txBody>
                  <a:tcPr marL="9525" marR="9525" marT="9525" marB="0" anchor="b">
                    <a:noFill/>
                  </a:tcPr>
                </a:tc>
                <a:tc>
                  <a:txBody>
                    <a:bodyPr/>
                    <a:lstStyle/>
                    <a:p>
                      <a:pPr algn="l" fontAlgn="b"/>
                      <a:endParaRPr lang="en-US" sz="2200" b="0" i="0" u="none" strike="noStrike">
                        <a:solidFill>
                          <a:srgbClr val="000000"/>
                        </a:solidFill>
                        <a:effectLst/>
                        <a:latin typeface="Calibri"/>
                      </a:endParaRPr>
                    </a:p>
                  </a:txBody>
                  <a:tcPr marL="9525" marR="9525" marT="9525" marB="0" anchor="b">
                    <a:noFill/>
                  </a:tcPr>
                </a:tc>
                <a:tc>
                  <a:txBody>
                    <a:bodyPr/>
                    <a:lstStyle/>
                    <a:p>
                      <a:pPr algn="l" fontAlgn="b"/>
                      <a:endParaRPr lang="en-US" sz="2200" b="0" i="0" u="none" strike="noStrike">
                        <a:solidFill>
                          <a:srgbClr val="000000"/>
                        </a:solidFill>
                        <a:effectLst/>
                        <a:latin typeface="Calibri"/>
                      </a:endParaRPr>
                    </a:p>
                  </a:txBody>
                  <a:tcPr marL="9525" marR="9525" marT="9525" marB="0" anchor="b">
                    <a:lnT w="12700" cmpd="sng">
                      <a:noFill/>
                    </a:lnT>
                    <a:noFill/>
                  </a:tcPr>
                </a:tc>
                <a:tc>
                  <a:txBody>
                    <a:bodyPr/>
                    <a:lstStyle/>
                    <a:p>
                      <a:pPr algn="r" fontAlgn="b"/>
                      <a:r>
                        <a:rPr lang="en-US" sz="2200" u="sng" strike="noStrike" dirty="0" smtClean="0">
                          <a:effectLst/>
                        </a:rPr>
                        <a:t>          80</a:t>
                      </a:r>
                      <a:r>
                        <a:rPr lang="en-US" sz="2200" u="sng" strike="noStrike" dirty="0">
                          <a:effectLst/>
                        </a:rPr>
                        <a:t>%</a:t>
                      </a:r>
                      <a:endParaRPr lang="en-US" sz="2200" b="0" i="0" u="sng" strike="noStrike" dirty="0">
                        <a:solidFill>
                          <a:srgbClr val="000000"/>
                        </a:solidFill>
                        <a:effectLst/>
                        <a:latin typeface="Calibri"/>
                      </a:endParaRPr>
                    </a:p>
                  </a:txBody>
                  <a:tcPr marL="9525" marR="9525" marT="9525" marB="0" anchor="b">
                    <a:noFill/>
                  </a:tcPr>
                </a:tc>
              </a:tr>
              <a:tr h="392262">
                <a:tc>
                  <a:txBody>
                    <a:bodyPr/>
                    <a:lstStyle/>
                    <a:p>
                      <a:pPr algn="l" fontAlgn="b"/>
                      <a:r>
                        <a:rPr lang="en-US" sz="2200" u="none" strike="noStrike">
                          <a:effectLst/>
                        </a:rPr>
                        <a:t>Book value of Peanut's investment</a:t>
                      </a:r>
                      <a:endParaRPr lang="en-US" sz="2200" b="0" i="0" u="none" strike="noStrike">
                        <a:solidFill>
                          <a:srgbClr val="000000"/>
                        </a:solidFill>
                        <a:effectLst/>
                        <a:latin typeface="Calibri"/>
                      </a:endParaRPr>
                    </a:p>
                  </a:txBody>
                  <a:tcPr marL="9525" marR="9525" marT="9525" marB="0" anchor="b">
                    <a:noFill/>
                  </a:tcPr>
                </a:tc>
                <a:tc>
                  <a:txBody>
                    <a:bodyPr/>
                    <a:lstStyle/>
                    <a:p>
                      <a:pPr algn="r" fontAlgn="b"/>
                      <a:r>
                        <a:rPr lang="en-US" sz="2200" u="none" strike="noStrike" dirty="0">
                          <a:effectLst/>
                        </a:rPr>
                        <a:t>$</a:t>
                      </a:r>
                      <a:r>
                        <a:rPr lang="en-US" sz="2200" u="none" strike="noStrike" dirty="0" smtClean="0">
                          <a:effectLst/>
                        </a:rPr>
                        <a:t>330,000</a:t>
                      </a:r>
                      <a:r>
                        <a:rPr lang="en-US" sz="2200" u="none" strike="noStrike" dirty="0" smtClean="0">
                          <a:solidFill>
                            <a:schemeClr val="bg1"/>
                          </a:solidFill>
                          <a:effectLst/>
                        </a:rPr>
                        <a:t>)</a:t>
                      </a:r>
                      <a:r>
                        <a:rPr lang="en-US" sz="2200" u="none" strike="noStrike" dirty="0" smtClean="0">
                          <a:effectLst/>
                        </a:rPr>
                        <a:t> </a:t>
                      </a:r>
                      <a:endParaRPr lang="en-US" sz="2200" b="0" i="0" u="none" strike="noStrike" dirty="0">
                        <a:solidFill>
                          <a:srgbClr val="000000"/>
                        </a:solidFill>
                        <a:effectLst/>
                        <a:latin typeface="Calibri"/>
                      </a:endParaRPr>
                    </a:p>
                  </a:txBody>
                  <a:tcPr marL="9525" marR="9525" marT="9525" marB="0" anchor="b">
                    <a:noFill/>
                  </a:tcPr>
                </a:tc>
                <a:tc>
                  <a:txBody>
                    <a:bodyPr/>
                    <a:lstStyle/>
                    <a:p>
                      <a:pPr algn="l" fontAlgn="b"/>
                      <a:endParaRPr lang="en-US" sz="2200" b="0" i="0" u="none" strike="noStrike">
                        <a:solidFill>
                          <a:srgbClr val="000000"/>
                        </a:solidFill>
                        <a:effectLst/>
                        <a:latin typeface="Calibri"/>
                      </a:endParaRPr>
                    </a:p>
                  </a:txBody>
                  <a:tcPr marL="9525" marR="9525" marT="9525" marB="0" anchor="b">
                    <a:noFill/>
                  </a:tcPr>
                </a:tc>
                <a:tc>
                  <a:txBody>
                    <a:bodyPr/>
                    <a:lstStyle/>
                    <a:p>
                      <a:pPr algn="l" fontAlgn="b"/>
                      <a:endParaRPr lang="en-US" sz="2200" b="0" i="0" u="none" strike="noStrike">
                        <a:solidFill>
                          <a:srgbClr val="000000"/>
                        </a:solidFill>
                        <a:effectLst/>
                        <a:latin typeface="Calibri"/>
                      </a:endParaRPr>
                    </a:p>
                  </a:txBody>
                  <a:tcPr marL="9525" marR="9525" marT="9525" marB="0" anchor="b">
                    <a:noFill/>
                  </a:tcPr>
                </a:tc>
                <a:tc>
                  <a:txBody>
                    <a:bodyPr/>
                    <a:lstStyle/>
                    <a:p>
                      <a:pPr algn="r" fontAlgn="b"/>
                      <a:r>
                        <a:rPr lang="en-US" sz="2200" u="none" strike="noStrike" dirty="0">
                          <a:effectLst/>
                        </a:rPr>
                        <a:t>$416,000 </a:t>
                      </a:r>
                      <a:endParaRPr lang="en-US" sz="2200" b="0" i="0" u="none" strike="noStrike" dirty="0">
                        <a:solidFill>
                          <a:srgbClr val="000000"/>
                        </a:solidFill>
                        <a:effectLst/>
                        <a:latin typeface="Calibri"/>
                      </a:endParaRPr>
                    </a:p>
                  </a:txBody>
                  <a:tcPr marL="9525" marR="9525" marT="9525" marB="0" anchor="b">
                    <a:noFill/>
                  </a:tcPr>
                </a:tc>
              </a:tr>
              <a:tr h="392262">
                <a:tc>
                  <a:txBody>
                    <a:bodyPr/>
                    <a:lstStyle/>
                    <a:p>
                      <a:pPr algn="l" fontAlgn="b"/>
                      <a:endParaRPr lang="en-US" sz="2200" b="0" i="0" u="none" strike="noStrike">
                        <a:solidFill>
                          <a:srgbClr val="000000"/>
                        </a:solidFill>
                        <a:effectLst/>
                        <a:latin typeface="Calibri"/>
                      </a:endParaRPr>
                    </a:p>
                  </a:txBody>
                  <a:tcPr marL="9525" marR="9525" marT="9525" marB="0" anchor="b">
                    <a:noFill/>
                  </a:tcPr>
                </a:tc>
                <a:tc>
                  <a:txBody>
                    <a:bodyPr/>
                    <a:lstStyle/>
                    <a:p>
                      <a:pPr algn="l" fontAlgn="b"/>
                      <a:endParaRPr lang="en-US" sz="2200" b="0" i="0" u="none" strike="noStrike" dirty="0">
                        <a:solidFill>
                          <a:srgbClr val="000000"/>
                        </a:solidFill>
                        <a:effectLst/>
                        <a:latin typeface="Calibri"/>
                      </a:endParaRPr>
                    </a:p>
                  </a:txBody>
                  <a:tcPr marL="9525" marR="9525" marT="9525" marB="0" anchor="b">
                    <a:noFill/>
                  </a:tcPr>
                </a:tc>
                <a:tc>
                  <a:txBody>
                    <a:bodyPr/>
                    <a:lstStyle/>
                    <a:p>
                      <a:pPr algn="l" fontAlgn="b"/>
                      <a:endParaRPr lang="en-US" sz="2200" b="0" i="0" u="none" strike="noStrike">
                        <a:solidFill>
                          <a:srgbClr val="000000"/>
                        </a:solidFill>
                        <a:effectLst/>
                        <a:latin typeface="Calibri"/>
                      </a:endParaRPr>
                    </a:p>
                  </a:txBody>
                  <a:tcPr marL="9525" marR="9525" marT="9525" marB="0" anchor="b">
                    <a:noFill/>
                  </a:tcPr>
                </a:tc>
                <a:tc>
                  <a:txBody>
                    <a:bodyPr/>
                    <a:lstStyle/>
                    <a:p>
                      <a:pPr algn="l" fontAlgn="b"/>
                      <a:endParaRPr lang="en-US" sz="2200" b="0" i="0" u="none" strike="noStrike">
                        <a:solidFill>
                          <a:srgbClr val="000000"/>
                        </a:solidFill>
                        <a:effectLst/>
                        <a:latin typeface="Calibri"/>
                      </a:endParaRPr>
                    </a:p>
                  </a:txBody>
                  <a:tcPr marL="9525" marR="9525" marT="9525" marB="0" anchor="b">
                    <a:noFill/>
                  </a:tcPr>
                </a:tc>
                <a:tc>
                  <a:txBody>
                    <a:bodyPr/>
                    <a:lstStyle/>
                    <a:p>
                      <a:pPr algn="r" fontAlgn="b"/>
                      <a:endParaRPr lang="en-US" sz="2200" b="0" i="0" u="none" strike="noStrike" dirty="0">
                        <a:solidFill>
                          <a:srgbClr val="000000"/>
                        </a:solidFill>
                        <a:effectLst/>
                        <a:latin typeface="Calibri"/>
                      </a:endParaRPr>
                    </a:p>
                  </a:txBody>
                  <a:tcPr marL="9525" marR="9525" marT="9525" marB="0" anchor="b">
                    <a:noFill/>
                  </a:tcPr>
                </a:tc>
              </a:tr>
              <a:tr h="373583">
                <a:tc>
                  <a:txBody>
                    <a:bodyPr/>
                    <a:lstStyle/>
                    <a:p>
                      <a:pPr algn="l" fontAlgn="b"/>
                      <a:r>
                        <a:rPr lang="en-US" sz="2200" u="none" strike="noStrike" dirty="0">
                          <a:effectLst/>
                        </a:rPr>
                        <a:t>NCI after </a:t>
                      </a:r>
                      <a:r>
                        <a:rPr lang="en-US" sz="2200" u="none" strike="noStrike" dirty="0" smtClean="0">
                          <a:effectLst/>
                        </a:rPr>
                        <a:t>sale ($520,000 x 0.20)</a:t>
                      </a:r>
                      <a:endParaRPr lang="en-US" sz="2200" b="0" i="0" u="none" strike="noStrike" dirty="0">
                        <a:solidFill>
                          <a:srgbClr val="000000"/>
                        </a:solidFill>
                        <a:effectLst/>
                        <a:latin typeface="Calibri"/>
                      </a:endParaRPr>
                    </a:p>
                  </a:txBody>
                  <a:tcPr marL="9525" marR="9525" marT="9525" marB="0" anchor="b">
                    <a:noFill/>
                  </a:tcPr>
                </a:tc>
                <a:tc>
                  <a:txBody>
                    <a:bodyPr/>
                    <a:lstStyle/>
                    <a:p>
                      <a:pPr algn="r" fontAlgn="b"/>
                      <a:r>
                        <a:rPr lang="en-US" sz="2200" u="none" strike="noStrike" dirty="0">
                          <a:effectLst/>
                        </a:rPr>
                        <a:t>$</a:t>
                      </a:r>
                      <a:r>
                        <a:rPr lang="en-US" sz="2200" u="none" strike="noStrike" dirty="0" smtClean="0">
                          <a:effectLst/>
                        </a:rPr>
                        <a:t>104,000</a:t>
                      </a:r>
                      <a:r>
                        <a:rPr lang="en-US" sz="2200" u="none" strike="noStrike" dirty="0" smtClean="0">
                          <a:solidFill>
                            <a:schemeClr val="bg1"/>
                          </a:solidFill>
                          <a:effectLst/>
                        </a:rPr>
                        <a:t>)</a:t>
                      </a:r>
                      <a:r>
                        <a:rPr lang="en-US" sz="2200" u="none" strike="noStrike" dirty="0" smtClean="0">
                          <a:effectLst/>
                        </a:rPr>
                        <a:t> </a:t>
                      </a:r>
                      <a:endParaRPr lang="en-US" sz="2200" b="0" i="0" u="none" strike="noStrike" dirty="0">
                        <a:solidFill>
                          <a:srgbClr val="000000"/>
                        </a:solidFill>
                        <a:effectLst/>
                        <a:latin typeface="Calibri"/>
                      </a:endParaRPr>
                    </a:p>
                  </a:txBody>
                  <a:tcPr marL="9525" marR="9525" marT="9525" marB="0" anchor="b">
                    <a:noFill/>
                  </a:tcPr>
                </a:tc>
                <a:tc>
                  <a:txBody>
                    <a:bodyPr/>
                    <a:lstStyle/>
                    <a:p>
                      <a:pPr algn="l" fontAlgn="b"/>
                      <a:endParaRPr lang="en-US" sz="2200" b="0" i="0" u="none" strike="noStrike">
                        <a:solidFill>
                          <a:srgbClr val="000000"/>
                        </a:solidFill>
                        <a:effectLst/>
                        <a:latin typeface="Calibri"/>
                      </a:endParaRPr>
                    </a:p>
                  </a:txBody>
                  <a:tcPr marL="9525" marR="9525" marT="9525" marB="0" anchor="b">
                    <a:noFill/>
                  </a:tcPr>
                </a:tc>
                <a:tc>
                  <a:txBody>
                    <a:bodyPr/>
                    <a:lstStyle/>
                    <a:p>
                      <a:pPr algn="l" fontAlgn="b"/>
                      <a:endParaRPr lang="en-US" sz="2200" b="0" i="0" u="none" strike="noStrike">
                        <a:solidFill>
                          <a:srgbClr val="000000"/>
                        </a:solidFill>
                        <a:effectLst/>
                        <a:latin typeface="Calibri"/>
                      </a:endParaRPr>
                    </a:p>
                  </a:txBody>
                  <a:tcPr marL="9525" marR="9525" marT="9525" marB="0" anchor="b">
                    <a:noFill/>
                  </a:tcPr>
                </a:tc>
                <a:tc>
                  <a:txBody>
                    <a:bodyPr/>
                    <a:lstStyle/>
                    <a:p>
                      <a:pPr algn="r" fontAlgn="b"/>
                      <a:endParaRPr lang="en-US" sz="2200" b="0" i="0" u="none" strike="noStrike" dirty="0">
                        <a:solidFill>
                          <a:srgbClr val="000000"/>
                        </a:solidFill>
                        <a:effectLst/>
                        <a:latin typeface="Calibri"/>
                      </a:endParaRPr>
                    </a:p>
                  </a:txBody>
                  <a:tcPr marL="9525" marR="9525" marT="9525" marB="0" anchor="b">
                    <a:noFill/>
                  </a:tcPr>
                </a:tc>
              </a:tr>
              <a:tr h="382651">
                <a:tc>
                  <a:txBody>
                    <a:bodyPr/>
                    <a:lstStyle/>
                    <a:p>
                      <a:pPr algn="l" fontAlgn="b"/>
                      <a:r>
                        <a:rPr lang="en-US" sz="2200" u="none" strike="noStrike" dirty="0">
                          <a:effectLst/>
                        </a:rPr>
                        <a:t>NCI before </a:t>
                      </a:r>
                      <a:r>
                        <a:rPr lang="en-US" sz="2200" u="none" strike="noStrike" dirty="0" smtClean="0">
                          <a:effectLst/>
                        </a:rPr>
                        <a:t>sale ($440,000 x 0.25)</a:t>
                      </a:r>
                      <a:endParaRPr lang="en-US" sz="2200" b="0" i="0" u="none" strike="noStrike" dirty="0">
                        <a:solidFill>
                          <a:srgbClr val="000000"/>
                        </a:solidFill>
                        <a:effectLst/>
                        <a:latin typeface="Calibri"/>
                      </a:endParaRPr>
                    </a:p>
                  </a:txBody>
                  <a:tcPr marL="9525" marR="9525" marT="9525" marB="0" anchor="b">
                    <a:noFill/>
                  </a:tcPr>
                </a:tc>
                <a:tc>
                  <a:txBody>
                    <a:bodyPr/>
                    <a:lstStyle/>
                    <a:p>
                      <a:pPr algn="r" fontAlgn="b"/>
                      <a:r>
                        <a:rPr lang="en-US" sz="2200" u="sng" strike="noStrike" dirty="0">
                          <a:effectLst/>
                        </a:rPr>
                        <a:t>(110,000</a:t>
                      </a:r>
                      <a:r>
                        <a:rPr lang="en-US" sz="2200" u="none" strike="noStrike" dirty="0">
                          <a:effectLst/>
                        </a:rPr>
                        <a:t>)</a:t>
                      </a:r>
                      <a:endParaRPr lang="en-US" sz="2200" b="0" i="0" u="none" strike="noStrike" dirty="0">
                        <a:solidFill>
                          <a:srgbClr val="000000"/>
                        </a:solidFill>
                        <a:effectLst/>
                        <a:latin typeface="Calibri"/>
                      </a:endParaRPr>
                    </a:p>
                  </a:txBody>
                  <a:tcPr marL="9525" marR="9525" marT="9525" marB="0" anchor="b">
                    <a:noFill/>
                  </a:tcPr>
                </a:tc>
                <a:tc>
                  <a:txBody>
                    <a:bodyPr/>
                    <a:lstStyle/>
                    <a:p>
                      <a:pPr algn="l" fontAlgn="b"/>
                      <a:endParaRPr lang="en-US" sz="2200" b="0" i="0" u="none" strike="noStrike" dirty="0">
                        <a:solidFill>
                          <a:srgbClr val="000000"/>
                        </a:solidFill>
                        <a:effectLst/>
                        <a:latin typeface="Calibri"/>
                      </a:endParaRPr>
                    </a:p>
                  </a:txBody>
                  <a:tcPr marL="9525" marR="9525" marT="9525" marB="0" anchor="b">
                    <a:noFill/>
                  </a:tcPr>
                </a:tc>
                <a:tc>
                  <a:txBody>
                    <a:bodyPr/>
                    <a:lstStyle/>
                    <a:p>
                      <a:pPr algn="l" fontAlgn="b"/>
                      <a:endParaRPr lang="en-US" sz="2200" b="0" i="0" u="none" strike="noStrike" dirty="0">
                        <a:solidFill>
                          <a:srgbClr val="000000"/>
                        </a:solidFill>
                        <a:effectLst/>
                        <a:latin typeface="Calibri"/>
                      </a:endParaRPr>
                    </a:p>
                  </a:txBody>
                  <a:tcPr marL="9525" marR="9525" marT="9525" marB="0" anchor="b">
                    <a:noFill/>
                  </a:tcPr>
                </a:tc>
                <a:tc>
                  <a:txBody>
                    <a:bodyPr/>
                    <a:lstStyle/>
                    <a:p>
                      <a:pPr algn="r" fontAlgn="b"/>
                      <a:endParaRPr lang="en-US" sz="2200" b="0" i="0" u="none" strike="noStrike" dirty="0">
                        <a:solidFill>
                          <a:srgbClr val="000000"/>
                        </a:solidFill>
                        <a:effectLst/>
                        <a:latin typeface="Calibri"/>
                      </a:endParaRPr>
                    </a:p>
                  </a:txBody>
                  <a:tcPr marL="9525" marR="9525" marT="9525" marB="0" anchor="b">
                    <a:noFill/>
                  </a:tcPr>
                </a:tc>
              </a:tr>
              <a:tr h="392262">
                <a:tc>
                  <a:txBody>
                    <a:bodyPr/>
                    <a:lstStyle/>
                    <a:p>
                      <a:pPr algn="l" fontAlgn="b"/>
                      <a:r>
                        <a:rPr lang="en-US" sz="2200" u="none" strike="noStrike" dirty="0" smtClean="0">
                          <a:effectLst/>
                        </a:rPr>
                        <a:t>Decrease </a:t>
                      </a:r>
                      <a:r>
                        <a:rPr lang="en-US" sz="2200" u="none" strike="noStrike" dirty="0">
                          <a:effectLst/>
                        </a:rPr>
                        <a:t>in book value of NCI</a:t>
                      </a:r>
                      <a:endParaRPr lang="en-US" sz="2200" b="0" i="0" u="none" strike="noStrike" dirty="0">
                        <a:solidFill>
                          <a:srgbClr val="000000"/>
                        </a:solidFill>
                        <a:effectLst/>
                        <a:latin typeface="Calibri"/>
                      </a:endParaRPr>
                    </a:p>
                  </a:txBody>
                  <a:tcPr marL="9525" marR="9525" marT="9525" marB="0" anchor="b">
                    <a:noFill/>
                  </a:tcPr>
                </a:tc>
                <a:tc>
                  <a:txBody>
                    <a:bodyPr/>
                    <a:lstStyle/>
                    <a:p>
                      <a:pPr algn="r" fontAlgn="b"/>
                      <a:r>
                        <a:rPr lang="en-US" sz="2200" b="1" u="none" strike="noStrike" dirty="0">
                          <a:solidFill>
                            <a:srgbClr val="C00000"/>
                          </a:solidFill>
                          <a:effectLst/>
                        </a:rPr>
                        <a:t>($6,000)</a:t>
                      </a:r>
                      <a:endParaRPr lang="en-US" sz="2200" b="1" i="0" u="none" strike="noStrike" dirty="0">
                        <a:solidFill>
                          <a:srgbClr val="C00000"/>
                        </a:solidFill>
                        <a:effectLst/>
                        <a:latin typeface="Calibri"/>
                      </a:endParaRPr>
                    </a:p>
                  </a:txBody>
                  <a:tcPr marL="9525" marR="9525" marT="9525" marB="0" anchor="b">
                    <a:noFill/>
                  </a:tcPr>
                </a:tc>
                <a:tc>
                  <a:txBody>
                    <a:bodyPr/>
                    <a:lstStyle/>
                    <a:p>
                      <a:pPr algn="l" fontAlgn="b"/>
                      <a:endParaRPr lang="en-US" sz="2200" b="0" i="0" u="none" strike="noStrike">
                        <a:solidFill>
                          <a:srgbClr val="000000"/>
                        </a:solidFill>
                        <a:effectLst/>
                        <a:latin typeface="Calibri"/>
                      </a:endParaRPr>
                    </a:p>
                  </a:txBody>
                  <a:tcPr marL="9525" marR="9525" marT="9525" marB="0" anchor="b">
                    <a:noFill/>
                  </a:tcPr>
                </a:tc>
                <a:tc>
                  <a:txBody>
                    <a:bodyPr/>
                    <a:lstStyle/>
                    <a:p>
                      <a:pPr algn="l" fontAlgn="b"/>
                      <a:endParaRPr lang="en-US" sz="2200" b="0" i="0" u="none" strike="noStrike" dirty="0">
                        <a:solidFill>
                          <a:srgbClr val="000000"/>
                        </a:solidFill>
                        <a:effectLst/>
                        <a:latin typeface="Calibri"/>
                      </a:endParaRPr>
                    </a:p>
                  </a:txBody>
                  <a:tcPr marL="9525" marR="9525" marT="9525" marB="0" anchor="b">
                    <a:noFill/>
                  </a:tcPr>
                </a:tc>
                <a:tc>
                  <a:txBody>
                    <a:bodyPr/>
                    <a:lstStyle/>
                    <a:p>
                      <a:pPr algn="r" fontAlgn="b"/>
                      <a:endParaRPr lang="en-US" sz="2200" b="0" i="0" u="none" strike="noStrike" dirty="0">
                        <a:solidFill>
                          <a:srgbClr val="000000"/>
                        </a:solidFill>
                        <a:effectLst/>
                        <a:latin typeface="Calibri"/>
                      </a:endParaRPr>
                    </a:p>
                  </a:txBody>
                  <a:tcPr marL="9525" marR="9525" marT="9525" marB="0" anchor="b">
                    <a:noFill/>
                  </a:tcPr>
                </a:tc>
              </a:tr>
            </a:tbl>
          </a:graphicData>
        </a:graphic>
      </p:graphicFrame>
      <p:sp>
        <p:nvSpPr>
          <p:cNvPr id="5" name="Title 4"/>
          <p:cNvSpPr>
            <a:spLocks noGrp="1"/>
          </p:cNvSpPr>
          <p:nvPr>
            <p:ph type="title"/>
          </p:nvPr>
        </p:nvSpPr>
        <p:spPr>
          <a:xfrm>
            <a:off x="1143000" y="0"/>
            <a:ext cx="8001000" cy="838200"/>
          </a:xfrm>
        </p:spPr>
        <p:txBody>
          <a:bodyPr/>
          <a:lstStyle/>
          <a:p>
            <a:pPr eaLnBrk="1" hangingPunct="1">
              <a:defRPr/>
            </a:pPr>
            <a:r>
              <a:rPr lang="en-US" dirty="0" smtClean="0">
                <a:solidFill>
                  <a:schemeClr val="tx2">
                    <a:lumMod val="50000"/>
                  </a:schemeClr>
                </a:solidFill>
              </a:rPr>
              <a:t>Example 6b: Sub Sells Parent Additional Shares</a:t>
            </a:r>
            <a:endParaRPr lang="en-US" dirty="0">
              <a:solidFill>
                <a:schemeClr val="tx2">
                  <a:lumMod val="50000"/>
                </a:schemeClr>
              </a:solidFill>
            </a:endParaRPr>
          </a:p>
        </p:txBody>
      </p:sp>
    </p:spTree>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5"/>
          <p:cNvSpPr>
            <a:spLocks noGrp="1" noChangeArrowheads="1"/>
          </p:cNvSpPr>
          <p:nvPr>
            <p:ph type="sldNum" sz="quarter" idx="10"/>
          </p:nvPr>
        </p:nvSpPr>
        <p:spPr>
          <a:noFill/>
        </p:spPr>
        <p:txBody>
          <a:bodyPr/>
          <a:lstStyle/>
          <a:p>
            <a:r>
              <a:rPr lang="en-US" altLang="zh-CN" smtClean="0">
                <a:ea typeface="宋体" pitchFamily="2" charset="-122"/>
              </a:rPr>
              <a:t>9-</a:t>
            </a:r>
            <a:fld id="{E26BCD19-EED4-4FEB-9B0D-ED192B0FD765}" type="slidenum">
              <a:rPr lang="en-US" altLang="zh-CN" smtClean="0">
                <a:ea typeface="宋体" pitchFamily="2" charset="-122"/>
              </a:rPr>
              <a:pPr/>
              <a:t>53</a:t>
            </a:fld>
            <a:endParaRPr lang="en-US" altLang="zh-CN" smtClean="0">
              <a:ea typeface="宋体" pitchFamily="2" charset="-122"/>
            </a:endParaRPr>
          </a:p>
        </p:txBody>
      </p:sp>
      <p:sp>
        <p:nvSpPr>
          <p:cNvPr id="18" name="Title 17"/>
          <p:cNvSpPr>
            <a:spLocks noGrp="1"/>
          </p:cNvSpPr>
          <p:nvPr>
            <p:ph type="title"/>
          </p:nvPr>
        </p:nvSpPr>
        <p:spPr>
          <a:xfrm>
            <a:off x="1143000" y="0"/>
            <a:ext cx="8001000" cy="838200"/>
          </a:xfrm>
        </p:spPr>
        <p:txBody>
          <a:bodyPr/>
          <a:lstStyle/>
          <a:p>
            <a:pPr eaLnBrk="1" hangingPunct="1">
              <a:defRPr/>
            </a:pPr>
            <a:r>
              <a:rPr lang="en-US" dirty="0" smtClean="0">
                <a:solidFill>
                  <a:schemeClr val="tx2">
                    <a:lumMod val="50000"/>
                  </a:schemeClr>
                </a:solidFill>
              </a:rPr>
              <a:t>Example 6b: Sub Sells Parent Additional Shares</a:t>
            </a:r>
            <a:endParaRPr lang="en-US" dirty="0">
              <a:solidFill>
                <a:schemeClr val="tx2">
                  <a:lumMod val="50000"/>
                </a:schemeClr>
              </a:solidFill>
            </a:endParaRPr>
          </a:p>
        </p:txBody>
      </p:sp>
      <p:grpSp>
        <p:nvGrpSpPr>
          <p:cNvPr id="125955" name="Group 8"/>
          <p:cNvGrpSpPr>
            <a:grpSpLocks/>
          </p:cNvGrpSpPr>
          <p:nvPr/>
        </p:nvGrpSpPr>
        <p:grpSpPr bwMode="auto">
          <a:xfrm>
            <a:off x="19050" y="2662238"/>
            <a:ext cx="8591550" cy="3738562"/>
            <a:chOff x="19050" y="1442859"/>
            <a:chExt cx="8591550" cy="3738741"/>
          </a:xfrm>
        </p:grpSpPr>
        <p:grpSp>
          <p:nvGrpSpPr>
            <p:cNvPr id="125957" name="Group 57"/>
            <p:cNvGrpSpPr>
              <a:grpSpLocks/>
            </p:cNvGrpSpPr>
            <p:nvPr/>
          </p:nvGrpSpPr>
          <p:grpSpPr bwMode="auto">
            <a:xfrm>
              <a:off x="19050" y="1442859"/>
              <a:ext cx="7679724" cy="3738741"/>
              <a:chOff x="168876" y="2726591"/>
              <a:chExt cx="7679724" cy="3738741"/>
            </a:xfrm>
          </p:grpSpPr>
          <p:sp>
            <p:nvSpPr>
              <p:cNvPr id="32" name="TextBox 31"/>
              <p:cNvSpPr txBox="1"/>
              <p:nvPr/>
            </p:nvSpPr>
            <p:spPr>
              <a:xfrm>
                <a:off x="2515201" y="2726591"/>
                <a:ext cx="5334000" cy="461984"/>
              </a:xfrm>
              <a:prstGeom prst="rect">
                <a:avLst/>
              </a:prstGeom>
              <a:noFill/>
            </p:spPr>
            <p:txBody>
              <a:bodyPr>
                <a:spAutoFit/>
              </a:bodyPr>
              <a:lstStyle/>
              <a:p>
                <a:pPr algn="ctr">
                  <a:defRPr/>
                </a:pPr>
                <a:r>
                  <a:rPr lang="en-US" sz="2400" b="1" dirty="0">
                    <a:solidFill>
                      <a:srgbClr val="000408"/>
                    </a:solidFill>
                    <a:latin typeface="+mn-lt"/>
                  </a:rPr>
                  <a:t>Investment in Snoopy</a:t>
                </a:r>
              </a:p>
            </p:txBody>
          </p:sp>
          <p:cxnSp>
            <p:nvCxnSpPr>
              <p:cNvPr id="125961" name="Straight Connector 32"/>
              <p:cNvCxnSpPr>
                <a:cxnSpLocks noChangeShapeType="1"/>
              </p:cNvCxnSpPr>
              <p:nvPr/>
            </p:nvCxnSpPr>
            <p:spPr bwMode="auto">
              <a:xfrm>
                <a:off x="5029200" y="3183791"/>
                <a:ext cx="0" cy="3277076"/>
              </a:xfrm>
              <a:prstGeom prst="line">
                <a:avLst/>
              </a:prstGeom>
              <a:noFill/>
              <a:ln w="25400" algn="ctr">
                <a:solidFill>
                  <a:schemeClr val="tx1"/>
                </a:solidFill>
                <a:round/>
                <a:headEnd/>
                <a:tailEnd/>
              </a:ln>
            </p:spPr>
          </p:cxnSp>
          <p:cxnSp>
            <p:nvCxnSpPr>
              <p:cNvPr id="125962" name="Straight Connector 33"/>
              <p:cNvCxnSpPr>
                <a:cxnSpLocks noChangeShapeType="1"/>
              </p:cNvCxnSpPr>
              <p:nvPr/>
            </p:nvCxnSpPr>
            <p:spPr bwMode="auto">
              <a:xfrm>
                <a:off x="3200400" y="3183791"/>
                <a:ext cx="3962400" cy="0"/>
              </a:xfrm>
              <a:prstGeom prst="line">
                <a:avLst/>
              </a:prstGeom>
              <a:noFill/>
              <a:ln w="25400" algn="ctr">
                <a:solidFill>
                  <a:schemeClr val="tx1"/>
                </a:solidFill>
                <a:round/>
                <a:headEnd/>
                <a:tailEnd/>
              </a:ln>
            </p:spPr>
          </p:cxnSp>
          <p:sp>
            <p:nvSpPr>
              <p:cNvPr id="39" name="Text Box 14"/>
              <p:cNvSpPr txBox="1">
                <a:spLocks noChangeArrowheads="1"/>
              </p:cNvSpPr>
              <p:nvPr/>
            </p:nvSpPr>
            <p:spPr bwMode="auto">
              <a:xfrm>
                <a:off x="3445476" y="3264779"/>
                <a:ext cx="1584325" cy="3200553"/>
              </a:xfrm>
              <a:prstGeom prst="rect">
                <a:avLst/>
              </a:prstGeom>
              <a:noFill/>
              <a:ln w="12700">
                <a:noFill/>
                <a:miter lim="800000"/>
                <a:headEnd type="none" w="sm" len="sm"/>
                <a:tailEnd type="none" w="sm" len="sm"/>
              </a:ln>
              <a:effectLst/>
            </p:spPr>
            <p:txBody>
              <a:bodyPr>
                <a:spAutoFit/>
              </a:bodyPr>
              <a:lstStyle/>
              <a:p>
                <a:pPr algn="r">
                  <a:defRPr/>
                </a:pPr>
                <a:r>
                  <a:rPr lang="en-US" sz="2400" b="1" dirty="0">
                    <a:latin typeface="+mn-lt"/>
                  </a:rPr>
                  <a:t>300,000</a:t>
                </a:r>
              </a:p>
              <a:p>
                <a:pPr algn="r">
                  <a:defRPr/>
                </a:pPr>
                <a:r>
                  <a:rPr lang="en-US" sz="2400" b="1" dirty="0">
                    <a:latin typeface="+mn-lt"/>
                  </a:rPr>
                  <a:t>45,000</a:t>
                </a:r>
              </a:p>
              <a:p>
                <a:pPr algn="r">
                  <a:spcBef>
                    <a:spcPts val="600"/>
                  </a:spcBef>
                  <a:defRPr/>
                </a:pPr>
                <a:endParaRPr lang="en-US" sz="2400" b="1" dirty="0">
                  <a:latin typeface="+mn-lt"/>
                </a:endParaRPr>
              </a:p>
              <a:p>
                <a:pPr algn="r">
                  <a:spcBef>
                    <a:spcPts val="600"/>
                  </a:spcBef>
                  <a:defRPr/>
                </a:pPr>
                <a:r>
                  <a:rPr lang="en-US" sz="2400" b="1" dirty="0">
                    <a:latin typeface="+mn-lt"/>
                  </a:rPr>
                  <a:t>330,000</a:t>
                </a:r>
              </a:p>
              <a:p>
                <a:pPr algn="r">
                  <a:defRPr/>
                </a:pPr>
                <a:endParaRPr lang="en-US" sz="2400" b="1" dirty="0">
                  <a:latin typeface="+mn-lt"/>
                </a:endParaRPr>
              </a:p>
              <a:p>
                <a:pPr algn="r">
                  <a:defRPr/>
                </a:pPr>
                <a:r>
                  <a:rPr lang="en-US" sz="2400" b="1" dirty="0">
                    <a:latin typeface="+mn-lt"/>
                  </a:rPr>
                  <a:t>86,000</a:t>
                </a:r>
              </a:p>
              <a:p>
                <a:pPr algn="r">
                  <a:defRPr/>
                </a:pPr>
                <a:endParaRPr lang="en-US" sz="2400" b="1" dirty="0">
                  <a:latin typeface="+mn-lt"/>
                </a:endParaRPr>
              </a:p>
              <a:p>
                <a:pPr algn="r">
                  <a:defRPr/>
                </a:pPr>
                <a:r>
                  <a:rPr lang="en-US" sz="2400" b="1" dirty="0">
                    <a:latin typeface="+mn-lt"/>
                  </a:rPr>
                  <a:t>416,000</a:t>
                </a:r>
              </a:p>
            </p:txBody>
          </p:sp>
          <p:sp>
            <p:nvSpPr>
              <p:cNvPr id="52" name="Text Box 14"/>
              <p:cNvSpPr txBox="1">
                <a:spLocks noChangeArrowheads="1"/>
              </p:cNvSpPr>
              <p:nvPr/>
            </p:nvSpPr>
            <p:spPr bwMode="auto">
              <a:xfrm>
                <a:off x="168876" y="3260017"/>
                <a:ext cx="3413125" cy="3200553"/>
              </a:xfrm>
              <a:prstGeom prst="rect">
                <a:avLst/>
              </a:prstGeom>
              <a:noFill/>
              <a:ln w="12700">
                <a:noFill/>
                <a:miter lim="800000"/>
                <a:headEnd type="none" w="sm" len="sm"/>
                <a:tailEnd type="none" w="sm" len="sm"/>
              </a:ln>
              <a:effectLst/>
            </p:spPr>
            <p:txBody>
              <a:bodyPr>
                <a:spAutoFit/>
              </a:bodyPr>
              <a:lstStyle/>
              <a:p>
                <a:pPr algn="r">
                  <a:defRPr/>
                </a:pPr>
                <a:r>
                  <a:rPr lang="en-US" sz="2400" dirty="0">
                    <a:latin typeface="+mn-lt"/>
                  </a:rPr>
                  <a:t>Acquisition</a:t>
                </a:r>
              </a:p>
              <a:p>
                <a:pPr algn="r">
                  <a:defRPr/>
                </a:pPr>
                <a:r>
                  <a:rPr lang="en-US" sz="2400" dirty="0">
                    <a:latin typeface="+mn-lt"/>
                  </a:rPr>
                  <a:t>75% of 20X1 NI</a:t>
                </a:r>
              </a:p>
              <a:p>
                <a:pPr algn="r">
                  <a:spcBef>
                    <a:spcPts val="600"/>
                  </a:spcBef>
                  <a:defRPr/>
                </a:pPr>
                <a:endParaRPr lang="en-US" sz="2400" dirty="0">
                  <a:latin typeface="+mn-lt"/>
                </a:endParaRPr>
              </a:p>
              <a:p>
                <a:pPr algn="r">
                  <a:spcBef>
                    <a:spcPts val="600"/>
                  </a:spcBef>
                  <a:defRPr/>
                </a:pPr>
                <a:r>
                  <a:rPr lang="en-US" sz="2400" dirty="0">
                    <a:latin typeface="+mn-lt"/>
                  </a:rPr>
                  <a:t>12/31/X1 Balance</a:t>
                </a:r>
              </a:p>
              <a:p>
                <a:pPr algn="r">
                  <a:defRPr/>
                </a:pPr>
                <a:r>
                  <a:rPr lang="en-US" sz="2400" dirty="0">
                    <a:latin typeface="+mn-lt"/>
                  </a:rPr>
                  <a:t>Value of the </a:t>
                </a:r>
              </a:p>
              <a:p>
                <a:pPr algn="r">
                  <a:defRPr/>
                </a:pPr>
                <a:r>
                  <a:rPr lang="en-US" sz="2400" dirty="0">
                    <a:latin typeface="+mn-lt"/>
                  </a:rPr>
                  <a:t>shares purchased</a:t>
                </a:r>
              </a:p>
              <a:p>
                <a:pPr algn="r">
                  <a:defRPr/>
                </a:pPr>
                <a:endParaRPr lang="en-US" sz="2400" dirty="0">
                  <a:latin typeface="+mn-lt"/>
                </a:endParaRPr>
              </a:p>
              <a:p>
                <a:pPr algn="r">
                  <a:defRPr/>
                </a:pPr>
                <a:r>
                  <a:rPr lang="en-US" sz="2400" dirty="0">
                    <a:latin typeface="+mn-lt"/>
                  </a:rPr>
                  <a:t>1/1/X2 Balance</a:t>
                </a:r>
              </a:p>
            </p:txBody>
          </p:sp>
          <p:cxnSp>
            <p:nvCxnSpPr>
              <p:cNvPr id="125965" name="Straight Connector 55"/>
              <p:cNvCxnSpPr>
                <a:cxnSpLocks noChangeShapeType="1"/>
              </p:cNvCxnSpPr>
              <p:nvPr/>
            </p:nvCxnSpPr>
            <p:spPr bwMode="auto">
              <a:xfrm>
                <a:off x="3200400" y="4479191"/>
                <a:ext cx="3962400" cy="0"/>
              </a:xfrm>
              <a:prstGeom prst="line">
                <a:avLst/>
              </a:prstGeom>
              <a:noFill/>
              <a:ln w="25400" algn="ctr">
                <a:solidFill>
                  <a:schemeClr val="tx1"/>
                </a:solidFill>
                <a:round/>
                <a:headEnd/>
                <a:tailEnd/>
              </a:ln>
            </p:spPr>
          </p:cxnSp>
          <p:cxnSp>
            <p:nvCxnSpPr>
              <p:cNvPr id="125966" name="Straight Connector 56"/>
              <p:cNvCxnSpPr>
                <a:cxnSpLocks noChangeShapeType="1"/>
              </p:cNvCxnSpPr>
              <p:nvPr/>
            </p:nvCxnSpPr>
            <p:spPr bwMode="auto">
              <a:xfrm>
                <a:off x="3200400" y="5779532"/>
                <a:ext cx="3962400" cy="0"/>
              </a:xfrm>
              <a:prstGeom prst="line">
                <a:avLst/>
              </a:prstGeom>
              <a:noFill/>
              <a:ln w="25400" algn="ctr">
                <a:solidFill>
                  <a:schemeClr val="tx1"/>
                </a:solidFill>
                <a:round/>
                <a:headEnd/>
                <a:tailEnd/>
              </a:ln>
            </p:spPr>
          </p:cxnSp>
        </p:grpSp>
        <p:sp>
          <p:nvSpPr>
            <p:cNvPr id="15" name="Text Box 14"/>
            <p:cNvSpPr txBox="1">
              <a:spLocks noChangeArrowheads="1"/>
            </p:cNvSpPr>
            <p:nvPr/>
          </p:nvSpPr>
          <p:spPr bwMode="auto">
            <a:xfrm>
              <a:off x="5029200" y="2738321"/>
              <a:ext cx="1203325" cy="461984"/>
            </a:xfrm>
            <a:prstGeom prst="rect">
              <a:avLst/>
            </a:prstGeom>
            <a:noFill/>
            <a:ln w="12700">
              <a:noFill/>
              <a:miter lim="800000"/>
              <a:headEnd type="none" w="sm" len="sm"/>
              <a:tailEnd type="none" w="sm" len="sm"/>
            </a:ln>
            <a:effectLst/>
          </p:spPr>
          <p:txBody>
            <a:bodyPr>
              <a:spAutoFit/>
            </a:bodyPr>
            <a:lstStyle/>
            <a:p>
              <a:pPr algn="r">
                <a:defRPr/>
              </a:pPr>
              <a:r>
                <a:rPr lang="en-US" sz="2400" b="1" dirty="0">
                  <a:latin typeface="+mn-lt"/>
                </a:rPr>
                <a:t>15,000</a:t>
              </a:r>
            </a:p>
          </p:txBody>
        </p:sp>
        <p:sp>
          <p:nvSpPr>
            <p:cNvPr id="16" name="Text Box 14"/>
            <p:cNvSpPr txBox="1">
              <a:spLocks noChangeArrowheads="1"/>
            </p:cNvSpPr>
            <p:nvPr/>
          </p:nvSpPr>
          <p:spPr bwMode="auto">
            <a:xfrm>
              <a:off x="6188075" y="2738321"/>
              <a:ext cx="2422525" cy="461984"/>
            </a:xfrm>
            <a:prstGeom prst="rect">
              <a:avLst/>
            </a:prstGeom>
            <a:noFill/>
            <a:ln w="12700">
              <a:noFill/>
              <a:miter lim="800000"/>
              <a:headEnd type="none" w="sm" len="sm"/>
              <a:tailEnd type="none" w="sm" len="sm"/>
            </a:ln>
            <a:effectLst/>
          </p:spPr>
          <p:txBody>
            <a:bodyPr>
              <a:spAutoFit/>
            </a:bodyPr>
            <a:lstStyle/>
            <a:p>
              <a:pPr algn="r">
                <a:defRPr/>
              </a:pPr>
              <a:r>
                <a:rPr lang="en-US" sz="2400" dirty="0">
                  <a:latin typeface="+mn-lt"/>
                </a:rPr>
                <a:t>75% of 20X1 Div.</a:t>
              </a:r>
            </a:p>
          </p:txBody>
        </p:sp>
      </p:grpSp>
      <p:sp>
        <p:nvSpPr>
          <p:cNvPr id="17" name="TextBox 16"/>
          <p:cNvSpPr txBox="1"/>
          <p:nvPr/>
        </p:nvSpPr>
        <p:spPr bwMode="auto">
          <a:xfrm>
            <a:off x="533400" y="1143000"/>
            <a:ext cx="8305800" cy="1200150"/>
          </a:xfrm>
          <a:prstGeom prst="rect">
            <a:avLst/>
          </a:prstGeom>
          <a:noFill/>
          <a:ln w="9525">
            <a:noFill/>
            <a:miter lim="800000"/>
            <a:headEnd/>
            <a:tailEnd/>
          </a:ln>
          <a:effectLst/>
        </p:spPr>
        <p:txBody>
          <a:bodyPr>
            <a:spAutoFit/>
          </a:bodyPr>
          <a:lstStyle/>
          <a:p>
            <a:pPr>
              <a:defRPr/>
            </a:pPr>
            <a:r>
              <a:rPr lang="en-US" sz="2400" dirty="0">
                <a:latin typeface="+mn-lt"/>
              </a:rPr>
              <a:t>Although Peanut pays $80,000 for the additional 2,500 shares, the NCI decreases by $6,000, increasing the value of Peanut’s investment in these shares to $86,000 (80,000 + 6,000):</a:t>
            </a:r>
          </a:p>
        </p:txBody>
      </p:sp>
    </p:spTree>
  </p:cSld>
  <p:clrMapOvr>
    <a:masterClrMapping/>
  </p:clrMapOvr>
  <p:transition spd="med"/>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1" name="Rectangle 5"/>
          <p:cNvSpPr>
            <a:spLocks noGrp="1" noChangeArrowheads="1"/>
          </p:cNvSpPr>
          <p:nvPr>
            <p:ph type="sldNum" sz="quarter" idx="10"/>
          </p:nvPr>
        </p:nvSpPr>
        <p:spPr>
          <a:noFill/>
        </p:spPr>
        <p:txBody>
          <a:bodyPr/>
          <a:lstStyle/>
          <a:p>
            <a:r>
              <a:rPr lang="en-US" altLang="zh-CN" smtClean="0">
                <a:ea typeface="宋体" pitchFamily="2" charset="-122"/>
              </a:rPr>
              <a:t>9-</a:t>
            </a:r>
            <a:fld id="{A5B4DF36-3E84-40B3-BBF6-235752D463BF}" type="slidenum">
              <a:rPr lang="en-US" altLang="zh-CN" smtClean="0">
                <a:ea typeface="宋体" pitchFamily="2" charset="-122"/>
              </a:rPr>
              <a:pPr/>
              <a:t>54</a:t>
            </a:fld>
            <a:endParaRPr lang="en-US" altLang="zh-CN" smtClean="0">
              <a:ea typeface="宋体" pitchFamily="2" charset="-122"/>
            </a:endParaRPr>
          </a:p>
        </p:txBody>
      </p:sp>
      <p:sp>
        <p:nvSpPr>
          <p:cNvPr id="128002" name="Content Placeholder 10"/>
          <p:cNvSpPr>
            <a:spLocks noGrp="1"/>
          </p:cNvSpPr>
          <p:nvPr>
            <p:ph idx="1"/>
          </p:nvPr>
        </p:nvSpPr>
        <p:spPr>
          <a:xfrm>
            <a:off x="533400" y="2438400"/>
            <a:ext cx="8458200" cy="609600"/>
          </a:xfrm>
          <a:solidFill>
            <a:schemeClr val="bg2"/>
          </a:solidFill>
        </p:spPr>
        <p:txBody>
          <a:bodyPr/>
          <a:lstStyle/>
          <a:p>
            <a:pPr marL="0" indent="0" eaLnBrk="1" hangingPunct="1">
              <a:spcBef>
                <a:spcPct val="0"/>
              </a:spcBef>
              <a:buFont typeface="Wingdings" pitchFamily="2" charset="2"/>
              <a:buNone/>
              <a:tabLst>
                <a:tab pos="3200400" algn="ctr"/>
                <a:tab pos="4632325" algn="ctr"/>
                <a:tab pos="6176963" algn="ctr"/>
                <a:tab pos="7548563" algn="ctr"/>
              </a:tabLst>
            </a:pPr>
            <a:r>
              <a:rPr lang="en-US" sz="1800" smtClean="0"/>
              <a:t>	NCI	Peanut	Common	Retained</a:t>
            </a:r>
          </a:p>
          <a:p>
            <a:pPr marL="0" indent="0" eaLnBrk="1" hangingPunct="1">
              <a:spcBef>
                <a:spcPct val="0"/>
              </a:spcBef>
              <a:buFont typeface="Wingdings" pitchFamily="2" charset="2"/>
              <a:buNone/>
              <a:tabLst>
                <a:tab pos="3200400" algn="ctr"/>
                <a:tab pos="4632325" algn="ctr"/>
                <a:tab pos="6176963" algn="ctr"/>
                <a:tab pos="7548563" algn="ctr"/>
              </a:tabLst>
            </a:pPr>
            <a:r>
              <a:rPr lang="en-US" sz="1800" smtClean="0"/>
              <a:t>	25%/20%	75%/80%	Stock	Earnings</a:t>
            </a:r>
          </a:p>
        </p:txBody>
      </p:sp>
      <p:sp>
        <p:nvSpPr>
          <p:cNvPr id="13" name="Content Placeholder 10"/>
          <p:cNvSpPr txBox="1">
            <a:spLocks/>
          </p:cNvSpPr>
          <p:nvPr/>
        </p:nvSpPr>
        <p:spPr bwMode="auto">
          <a:xfrm>
            <a:off x="457200" y="3124200"/>
            <a:ext cx="8534400" cy="1295400"/>
          </a:xfrm>
          <a:prstGeom prst="rect">
            <a:avLst/>
          </a:prstGeom>
          <a:solidFill>
            <a:schemeClr val="bg1"/>
          </a:solidFill>
          <a:ln w="9525">
            <a:noFill/>
            <a:miter lim="800000"/>
            <a:headEnd/>
            <a:tailEnd/>
          </a:ln>
          <a:effectLst/>
        </p:spPr>
        <p:txBody>
          <a:bodyPr/>
          <a:lstStyle/>
          <a:p>
            <a:pPr>
              <a:spcBef>
                <a:spcPts val="0"/>
              </a:spcBef>
              <a:buClr>
                <a:schemeClr val="accent2"/>
              </a:buClr>
              <a:tabLst>
                <a:tab pos="3717925" algn="r"/>
                <a:tab pos="5141913" algn="r"/>
                <a:tab pos="6745288" algn="r"/>
                <a:tab pos="8056563" algn="r"/>
              </a:tabLst>
              <a:defRPr/>
            </a:pPr>
            <a:r>
              <a:rPr lang="en-US" sz="1600" kern="0" dirty="0">
                <a:latin typeface="+mn-lt"/>
                <a:ea typeface="+mn-ea"/>
              </a:rPr>
              <a:t>Before Purchase Book Value	110,000</a:t>
            </a:r>
            <a:r>
              <a:rPr lang="en-US" sz="1600" kern="0" dirty="0">
                <a:solidFill>
                  <a:schemeClr val="bg1"/>
                </a:solidFill>
                <a:latin typeface="+mn-lt"/>
                <a:ea typeface="+mn-ea"/>
              </a:rPr>
              <a:t>)</a:t>
            </a:r>
            <a:r>
              <a:rPr lang="en-US" sz="1600" kern="0" dirty="0">
                <a:latin typeface="+mn-lt"/>
                <a:ea typeface="+mn-ea"/>
              </a:rPr>
              <a:t>	330,000</a:t>
            </a:r>
            <a:r>
              <a:rPr lang="en-US" sz="1600" kern="0" dirty="0">
                <a:solidFill>
                  <a:schemeClr val="bg1"/>
                </a:solidFill>
                <a:latin typeface="+mn-lt"/>
              </a:rPr>
              <a:t>) </a:t>
            </a:r>
            <a:r>
              <a:rPr lang="en-US" sz="1600" kern="0" dirty="0">
                <a:latin typeface="+mn-lt"/>
                <a:ea typeface="+mn-ea"/>
              </a:rPr>
              <a:t>	150,000	290,000  </a:t>
            </a:r>
          </a:p>
          <a:p>
            <a:pPr>
              <a:spcBef>
                <a:spcPts val="0"/>
              </a:spcBef>
              <a:buClr>
                <a:schemeClr val="accent2"/>
              </a:buClr>
              <a:tabLst>
                <a:tab pos="3717925" algn="r"/>
                <a:tab pos="5141913" algn="r"/>
                <a:tab pos="6745288" algn="r"/>
                <a:tab pos="8056563" algn="r"/>
              </a:tabLst>
              <a:defRPr/>
            </a:pPr>
            <a:r>
              <a:rPr lang="en-US" sz="1600" kern="0" dirty="0">
                <a:latin typeface="+mn-lt"/>
                <a:ea typeface="+mn-ea"/>
                <a:sym typeface="Symbol"/>
              </a:rPr>
              <a:t>New Shares Issued	    (6,000)	    86,00</a:t>
            </a:r>
            <a:r>
              <a:rPr lang="en-US" sz="1600" kern="0" dirty="0">
                <a:solidFill>
                  <a:srgbClr val="003366"/>
                </a:solidFill>
                <a:latin typeface="+mn-lt"/>
                <a:ea typeface="+mn-ea"/>
                <a:sym typeface="Symbol"/>
              </a:rPr>
              <a:t>0</a:t>
            </a:r>
            <a:r>
              <a:rPr lang="en-US" sz="1600" kern="0" dirty="0">
                <a:solidFill>
                  <a:schemeClr val="bg1"/>
                </a:solidFill>
                <a:latin typeface="+mn-lt"/>
                <a:ea typeface="+mn-ea"/>
                <a:sym typeface="Symbol"/>
              </a:rPr>
              <a:t>)	 </a:t>
            </a:r>
            <a:r>
              <a:rPr lang="en-US" sz="1600" kern="0" dirty="0">
                <a:solidFill>
                  <a:srgbClr val="003366"/>
                </a:solidFill>
                <a:latin typeface="+mn-lt"/>
                <a:ea typeface="+mn-ea"/>
                <a:sym typeface="Symbol"/>
              </a:rPr>
              <a:t>    80,000 </a:t>
            </a:r>
            <a:r>
              <a:rPr lang="en-US" sz="1600" kern="0" dirty="0">
                <a:solidFill>
                  <a:schemeClr val="bg1"/>
                </a:solidFill>
                <a:latin typeface="+mn-lt"/>
                <a:ea typeface="+mn-ea"/>
                <a:sym typeface="Symbol"/>
              </a:rPr>
              <a:t>          </a:t>
            </a:r>
            <a:r>
              <a:rPr lang="en-US" sz="1600" kern="0" dirty="0">
                <a:solidFill>
                  <a:srgbClr val="003366"/>
                </a:solidFill>
                <a:latin typeface="+mn-lt"/>
                <a:ea typeface="+mn-ea"/>
                <a:sym typeface="Symbol"/>
              </a:rPr>
              <a:t>	</a:t>
            </a:r>
            <a:r>
              <a:rPr lang="en-US" sz="1600" kern="0" dirty="0">
                <a:solidFill>
                  <a:schemeClr val="bg1"/>
                </a:solidFill>
                <a:latin typeface="+mn-lt"/>
                <a:ea typeface="+mn-ea"/>
                <a:sym typeface="Symbol"/>
              </a:rPr>
              <a:t>                                       </a:t>
            </a:r>
            <a:endParaRPr lang="en-US" sz="1600" b="1" kern="0" dirty="0">
              <a:solidFill>
                <a:srgbClr val="538ED5"/>
              </a:solidFill>
              <a:latin typeface="+mn-lt"/>
              <a:ea typeface="+mn-ea"/>
              <a:sym typeface="Symbol"/>
            </a:endParaRPr>
          </a:p>
          <a:p>
            <a:pPr marL="341313" indent="-341313">
              <a:spcBef>
                <a:spcPts val="600"/>
              </a:spcBef>
              <a:buClr>
                <a:schemeClr val="accent2"/>
              </a:buClr>
              <a:tabLst>
                <a:tab pos="3717925" algn="r"/>
                <a:tab pos="5141913" algn="r"/>
                <a:tab pos="6745288" algn="r"/>
                <a:tab pos="8056563" algn="r"/>
              </a:tabLst>
              <a:defRPr/>
            </a:pPr>
            <a:r>
              <a:rPr lang="en-US" sz="1600" kern="0" dirty="0">
                <a:latin typeface="+mn-lt"/>
                <a:ea typeface="+mn-ea"/>
                <a:sym typeface="Symbol"/>
              </a:rPr>
              <a:t>Ending Book Value	</a:t>
            </a:r>
            <a:r>
              <a:rPr lang="en-US" sz="1600" b="1" kern="0" dirty="0">
                <a:solidFill>
                  <a:srgbClr val="538ED5"/>
                </a:solidFill>
                <a:latin typeface="+mn-lt"/>
                <a:ea typeface="+mn-ea"/>
                <a:sym typeface="Symbol"/>
              </a:rPr>
              <a:t>104,000</a:t>
            </a:r>
            <a:r>
              <a:rPr lang="en-US" sz="1600" b="1" kern="0" dirty="0">
                <a:solidFill>
                  <a:schemeClr val="bg1"/>
                </a:solidFill>
                <a:latin typeface="+mn-lt"/>
                <a:ea typeface="+mn-ea"/>
                <a:sym typeface="Symbol"/>
              </a:rPr>
              <a:t>)</a:t>
            </a:r>
            <a:r>
              <a:rPr lang="en-US" sz="1600" b="1" kern="0" dirty="0">
                <a:solidFill>
                  <a:srgbClr val="538ED5"/>
                </a:solidFill>
                <a:latin typeface="+mn-lt"/>
                <a:ea typeface="+mn-ea"/>
                <a:sym typeface="Symbol"/>
              </a:rPr>
              <a:t>	416,000</a:t>
            </a:r>
            <a:r>
              <a:rPr lang="en-US" sz="1600" b="1" kern="0" dirty="0">
                <a:solidFill>
                  <a:schemeClr val="bg1"/>
                </a:solidFill>
                <a:latin typeface="+mn-lt"/>
              </a:rPr>
              <a:t>)</a:t>
            </a:r>
            <a:r>
              <a:rPr lang="en-US" sz="1600" b="1" kern="0" dirty="0">
                <a:solidFill>
                  <a:srgbClr val="538ED5"/>
                </a:solidFill>
                <a:latin typeface="+mn-lt"/>
                <a:ea typeface="+mn-ea"/>
                <a:sym typeface="Symbol"/>
              </a:rPr>
              <a:t>	230,000	290,000</a:t>
            </a:r>
            <a:endParaRPr lang="en-US" sz="1600" kern="0" dirty="0">
              <a:solidFill>
                <a:schemeClr val="bg1"/>
              </a:solidFill>
              <a:latin typeface="+mn-lt"/>
              <a:ea typeface="+mn-ea"/>
            </a:endParaRPr>
          </a:p>
        </p:txBody>
      </p:sp>
      <p:cxnSp>
        <p:nvCxnSpPr>
          <p:cNvPr id="128004" name="Straight Connector 13"/>
          <p:cNvCxnSpPr>
            <a:cxnSpLocks noChangeShapeType="1"/>
          </p:cNvCxnSpPr>
          <p:nvPr/>
        </p:nvCxnSpPr>
        <p:spPr bwMode="auto">
          <a:xfrm>
            <a:off x="533400" y="2438400"/>
            <a:ext cx="8458200" cy="0"/>
          </a:xfrm>
          <a:prstGeom prst="line">
            <a:avLst/>
          </a:prstGeom>
          <a:noFill/>
          <a:ln w="38100" algn="ctr">
            <a:solidFill>
              <a:schemeClr val="tx1"/>
            </a:solidFill>
            <a:round/>
            <a:headEnd/>
            <a:tailEnd/>
          </a:ln>
        </p:spPr>
      </p:cxnSp>
      <p:cxnSp>
        <p:nvCxnSpPr>
          <p:cNvPr id="128005" name="Straight Connector 14"/>
          <p:cNvCxnSpPr>
            <a:cxnSpLocks noChangeShapeType="1"/>
          </p:cNvCxnSpPr>
          <p:nvPr/>
        </p:nvCxnSpPr>
        <p:spPr bwMode="auto">
          <a:xfrm>
            <a:off x="533400" y="3048000"/>
            <a:ext cx="8458200" cy="0"/>
          </a:xfrm>
          <a:prstGeom prst="line">
            <a:avLst/>
          </a:prstGeom>
          <a:noFill/>
          <a:ln w="38100" algn="ctr">
            <a:solidFill>
              <a:schemeClr val="tx1"/>
            </a:solidFill>
            <a:round/>
            <a:headEnd/>
            <a:tailEnd/>
          </a:ln>
        </p:spPr>
      </p:cxnSp>
      <p:cxnSp>
        <p:nvCxnSpPr>
          <p:cNvPr id="128006" name="Straight Connector 15"/>
          <p:cNvCxnSpPr>
            <a:cxnSpLocks noChangeShapeType="1"/>
          </p:cNvCxnSpPr>
          <p:nvPr/>
        </p:nvCxnSpPr>
        <p:spPr bwMode="auto">
          <a:xfrm>
            <a:off x="533400" y="3684588"/>
            <a:ext cx="8458200" cy="0"/>
          </a:xfrm>
          <a:prstGeom prst="line">
            <a:avLst/>
          </a:prstGeom>
          <a:noFill/>
          <a:ln w="38100" algn="ctr">
            <a:solidFill>
              <a:schemeClr val="tx1"/>
            </a:solidFill>
            <a:round/>
            <a:headEnd/>
            <a:tailEnd/>
          </a:ln>
        </p:spPr>
      </p:cxnSp>
      <p:cxnSp>
        <p:nvCxnSpPr>
          <p:cNvPr id="128007" name="Straight Connector 16"/>
          <p:cNvCxnSpPr>
            <a:cxnSpLocks noChangeShapeType="1"/>
          </p:cNvCxnSpPr>
          <p:nvPr/>
        </p:nvCxnSpPr>
        <p:spPr bwMode="auto">
          <a:xfrm>
            <a:off x="533400" y="4038600"/>
            <a:ext cx="8458200" cy="0"/>
          </a:xfrm>
          <a:prstGeom prst="line">
            <a:avLst/>
          </a:prstGeom>
          <a:noFill/>
          <a:ln w="38100" cmpd="dbl" algn="ctr">
            <a:solidFill>
              <a:schemeClr val="tx1"/>
            </a:solidFill>
            <a:round/>
            <a:headEnd/>
            <a:tailEnd/>
          </a:ln>
        </p:spPr>
      </p:cxnSp>
      <p:sp>
        <p:nvSpPr>
          <p:cNvPr id="18" name="TextBox 17"/>
          <p:cNvSpPr txBox="1"/>
          <p:nvPr/>
        </p:nvSpPr>
        <p:spPr>
          <a:xfrm>
            <a:off x="4403725" y="2601913"/>
            <a:ext cx="320675" cy="369887"/>
          </a:xfrm>
          <a:prstGeom prst="rect">
            <a:avLst/>
          </a:prstGeom>
          <a:noFill/>
        </p:spPr>
        <p:txBody>
          <a:bodyPr wrap="none">
            <a:spAutoFit/>
          </a:bodyPr>
          <a:lstStyle/>
          <a:p>
            <a:pPr algn="ctr">
              <a:defRPr/>
            </a:pPr>
            <a:r>
              <a:rPr lang="en-US" sz="1800" b="1" dirty="0">
                <a:latin typeface="+mn-lt"/>
              </a:rPr>
              <a:t>+</a:t>
            </a:r>
          </a:p>
        </p:txBody>
      </p:sp>
      <p:sp>
        <p:nvSpPr>
          <p:cNvPr id="19" name="TextBox 18"/>
          <p:cNvSpPr txBox="1"/>
          <p:nvPr/>
        </p:nvSpPr>
        <p:spPr>
          <a:xfrm>
            <a:off x="5867400" y="2601913"/>
            <a:ext cx="320675" cy="369887"/>
          </a:xfrm>
          <a:prstGeom prst="rect">
            <a:avLst/>
          </a:prstGeom>
          <a:noFill/>
        </p:spPr>
        <p:txBody>
          <a:bodyPr wrap="none">
            <a:spAutoFit/>
          </a:bodyPr>
          <a:lstStyle/>
          <a:p>
            <a:pPr algn="ctr">
              <a:defRPr/>
            </a:pPr>
            <a:r>
              <a:rPr lang="en-US" sz="1800" b="1" dirty="0">
                <a:latin typeface="+mn-lt"/>
              </a:rPr>
              <a:t>=</a:t>
            </a:r>
          </a:p>
        </p:txBody>
      </p:sp>
      <p:sp>
        <p:nvSpPr>
          <p:cNvPr id="20" name="TextBox 19"/>
          <p:cNvSpPr txBox="1"/>
          <p:nvPr/>
        </p:nvSpPr>
        <p:spPr>
          <a:xfrm>
            <a:off x="7299325" y="2601913"/>
            <a:ext cx="320675" cy="369887"/>
          </a:xfrm>
          <a:prstGeom prst="rect">
            <a:avLst/>
          </a:prstGeom>
          <a:noFill/>
        </p:spPr>
        <p:txBody>
          <a:bodyPr wrap="none">
            <a:spAutoFit/>
          </a:bodyPr>
          <a:lstStyle/>
          <a:p>
            <a:pPr algn="ctr">
              <a:defRPr/>
            </a:pPr>
            <a:r>
              <a:rPr lang="en-US" sz="1800" b="1" dirty="0">
                <a:latin typeface="+mn-lt"/>
              </a:rPr>
              <a:t>+</a:t>
            </a:r>
          </a:p>
        </p:txBody>
      </p:sp>
      <p:grpSp>
        <p:nvGrpSpPr>
          <p:cNvPr id="2" name="Group 23"/>
          <p:cNvGrpSpPr>
            <a:grpSpLocks/>
          </p:cNvGrpSpPr>
          <p:nvPr/>
        </p:nvGrpSpPr>
        <p:grpSpPr bwMode="auto">
          <a:xfrm>
            <a:off x="457200" y="4487863"/>
            <a:ext cx="8534400" cy="1455737"/>
            <a:chOff x="457200" y="4038600"/>
            <a:chExt cx="8534400" cy="1456492"/>
          </a:xfrm>
        </p:grpSpPr>
        <p:sp>
          <p:nvSpPr>
            <p:cNvPr id="48" name="Content Placeholder 6"/>
            <p:cNvSpPr txBox="1">
              <a:spLocks/>
            </p:cNvSpPr>
            <p:nvPr/>
          </p:nvSpPr>
          <p:spPr bwMode="auto">
            <a:xfrm>
              <a:off x="457200" y="4038600"/>
              <a:ext cx="3048000" cy="381198"/>
            </a:xfrm>
            <a:prstGeom prst="rect">
              <a:avLst/>
            </a:prstGeom>
            <a:solidFill>
              <a:schemeClr val="bg1"/>
            </a:solidFill>
            <a:ln w="9525">
              <a:noFill/>
              <a:miter lim="800000"/>
              <a:headEnd/>
              <a:tailEnd/>
            </a:ln>
            <a:effectLst/>
          </p:spPr>
          <p:txBody>
            <a:bodyPr/>
            <a:lstStyle/>
            <a:p>
              <a:pPr>
                <a:spcBef>
                  <a:spcPct val="20000"/>
                </a:spcBef>
                <a:buClr>
                  <a:schemeClr val="accent2"/>
                </a:buClr>
                <a:buFont typeface="Wingdings" pitchFamily="2" charset="2"/>
                <a:buNone/>
                <a:defRPr/>
              </a:pPr>
              <a:r>
                <a:rPr lang="en-US" sz="1800" b="1" kern="0" dirty="0">
                  <a:latin typeface="+mn-lt"/>
                  <a:ea typeface="+mn-ea"/>
                </a:rPr>
                <a:t>Basic Elimination Entry</a:t>
              </a:r>
            </a:p>
          </p:txBody>
        </p:sp>
        <p:sp>
          <p:nvSpPr>
            <p:cNvPr id="21" name="Text Box 4"/>
            <p:cNvSpPr txBox="1">
              <a:spLocks noChangeArrowheads="1"/>
            </p:cNvSpPr>
            <p:nvPr/>
          </p:nvSpPr>
          <p:spPr bwMode="auto">
            <a:xfrm>
              <a:off x="609600" y="4418209"/>
              <a:ext cx="4724400" cy="1076883"/>
            </a:xfrm>
            <a:prstGeom prst="rect">
              <a:avLst/>
            </a:prstGeom>
            <a:solidFill>
              <a:srgbClr val="8DB4E3"/>
            </a:solidFill>
            <a:ln w="12700">
              <a:solidFill>
                <a:schemeClr val="tx1"/>
              </a:solidFill>
              <a:miter lim="800000"/>
              <a:headEnd type="none" w="sm" len="sm"/>
              <a:tailEnd type="none" w="sm" len="sm"/>
            </a:ln>
            <a:effectLst/>
          </p:spPr>
          <p:txBody>
            <a:bodyPr>
              <a:spAutoFit/>
            </a:bodyPr>
            <a:lstStyle/>
            <a:p>
              <a:pPr marL="3175">
                <a:spcBef>
                  <a:spcPts val="0"/>
                </a:spcBef>
                <a:tabLst>
                  <a:tab pos="3657600" algn="r"/>
                  <a:tab pos="4511675" algn="r"/>
                </a:tabLst>
                <a:defRPr/>
              </a:pPr>
              <a:r>
                <a:rPr lang="en-US" sz="1600" dirty="0">
                  <a:solidFill>
                    <a:srgbClr val="000000"/>
                  </a:solidFill>
                  <a:latin typeface="+mn-lt"/>
                </a:rPr>
                <a:t>Common Stock	</a:t>
              </a:r>
            </a:p>
            <a:p>
              <a:pPr marL="3175">
                <a:spcBef>
                  <a:spcPts val="0"/>
                </a:spcBef>
                <a:tabLst>
                  <a:tab pos="3657600" algn="r"/>
                  <a:tab pos="4511675" algn="r"/>
                </a:tabLst>
                <a:defRPr/>
              </a:pPr>
              <a:r>
                <a:rPr lang="en-US" sz="1600" dirty="0">
                  <a:solidFill>
                    <a:srgbClr val="000000"/>
                  </a:solidFill>
                  <a:latin typeface="+mn-lt"/>
                </a:rPr>
                <a:t>Retained Earnings	</a:t>
              </a:r>
            </a:p>
            <a:p>
              <a:pPr marL="173038" lvl="1">
                <a:spcBef>
                  <a:spcPts val="0"/>
                </a:spcBef>
                <a:tabLst>
                  <a:tab pos="3657600" algn="r"/>
                  <a:tab pos="4511675" algn="r"/>
                </a:tabLst>
                <a:defRPr/>
              </a:pPr>
              <a:r>
                <a:rPr lang="en-US" sz="1600" dirty="0">
                  <a:solidFill>
                    <a:srgbClr val="000000"/>
                  </a:solidFill>
                  <a:latin typeface="+mn-lt"/>
                </a:rPr>
                <a:t>Investment in Snoopy 		</a:t>
              </a:r>
            </a:p>
            <a:p>
              <a:pPr marL="173038" lvl="1">
                <a:spcBef>
                  <a:spcPts val="0"/>
                </a:spcBef>
                <a:tabLst>
                  <a:tab pos="3657600" algn="r"/>
                  <a:tab pos="4511675" algn="r"/>
                </a:tabLst>
                <a:defRPr/>
              </a:pPr>
              <a:r>
                <a:rPr lang="en-US" sz="1600" dirty="0">
                  <a:solidFill>
                    <a:srgbClr val="000000"/>
                  </a:solidFill>
                  <a:latin typeface="+mn-lt"/>
                </a:rPr>
                <a:t>NCI in NA of Snoopy		</a:t>
              </a:r>
            </a:p>
          </p:txBody>
        </p:sp>
        <p:sp>
          <p:nvSpPr>
            <p:cNvPr id="22" name="TextBox 21"/>
            <p:cNvSpPr txBox="1"/>
            <p:nvPr/>
          </p:nvSpPr>
          <p:spPr>
            <a:xfrm>
              <a:off x="5334000" y="4418209"/>
              <a:ext cx="3657600" cy="1076883"/>
            </a:xfrm>
            <a:prstGeom prst="rect">
              <a:avLst/>
            </a:prstGeom>
            <a:noFill/>
          </p:spPr>
          <p:txBody>
            <a:bodyPr>
              <a:spAutoFit/>
            </a:bodyPr>
            <a:lstStyle/>
            <a:p>
              <a:pPr marL="341313" indent="-341313">
                <a:buFont typeface="Symbol"/>
                <a:buChar char="¬"/>
                <a:defRPr/>
              </a:pPr>
              <a:r>
                <a:rPr lang="en-US" sz="1600" dirty="0">
                  <a:latin typeface="+mn-lt"/>
                  <a:sym typeface="Symbol"/>
                </a:rPr>
                <a:t>Original amount invested (100%)</a:t>
              </a:r>
            </a:p>
            <a:p>
              <a:pPr marL="341313" indent="-341313">
                <a:buFont typeface="Symbol"/>
                <a:buChar char="¬"/>
                <a:defRPr/>
              </a:pPr>
              <a:r>
                <a:rPr lang="en-US" sz="1600" dirty="0">
                  <a:latin typeface="+mn-lt"/>
                  <a:sym typeface="Symbol"/>
                </a:rPr>
                <a:t>Beginning balance in RE</a:t>
              </a:r>
            </a:p>
            <a:p>
              <a:pPr marL="341313" lvl="2" indent="-341313">
                <a:buFont typeface="Symbol"/>
                <a:buChar char="¬"/>
                <a:defRPr/>
              </a:pPr>
              <a:r>
                <a:rPr lang="en-US" sz="1600" dirty="0">
                  <a:latin typeface="+mn-lt"/>
                  <a:sym typeface="Symbol"/>
                </a:rPr>
                <a:t>Net amount of BV left in inv. acct.</a:t>
              </a:r>
              <a:endParaRPr lang="en-US" sz="1600" b="1" dirty="0">
                <a:latin typeface="+mn-lt"/>
                <a:sym typeface="Symbol"/>
              </a:endParaRPr>
            </a:p>
            <a:p>
              <a:pPr marL="341313" lvl="2" indent="-341313">
                <a:buFont typeface="Symbol"/>
                <a:buChar char="¬"/>
                <a:defRPr/>
              </a:pPr>
              <a:r>
                <a:rPr lang="en-US" sz="1600" dirty="0">
                  <a:latin typeface="+mn-lt"/>
                  <a:sym typeface="Symbol"/>
                </a:rPr>
                <a:t>NCI’s share of net book value</a:t>
              </a:r>
              <a:endParaRPr lang="en-US" sz="1600" b="1" dirty="0">
                <a:latin typeface="+mn-lt"/>
              </a:endParaRPr>
            </a:p>
          </p:txBody>
        </p:sp>
      </p:grpSp>
      <p:sp>
        <p:nvSpPr>
          <p:cNvPr id="23" name="TextBox 22"/>
          <p:cNvSpPr txBox="1"/>
          <p:nvPr/>
        </p:nvSpPr>
        <p:spPr bwMode="auto">
          <a:xfrm>
            <a:off x="412750" y="2057400"/>
            <a:ext cx="2787650" cy="369888"/>
          </a:xfrm>
          <a:prstGeom prst="rect">
            <a:avLst/>
          </a:prstGeom>
          <a:noFill/>
          <a:ln w="9525">
            <a:noFill/>
            <a:miter lim="800000"/>
            <a:headEnd/>
            <a:tailEnd/>
          </a:ln>
          <a:effectLst/>
        </p:spPr>
        <p:txBody>
          <a:bodyPr wrap="none">
            <a:spAutoFit/>
          </a:bodyPr>
          <a:lstStyle/>
          <a:p>
            <a:pPr>
              <a:defRPr/>
            </a:pPr>
            <a:r>
              <a:rPr lang="en-US" sz="1800" b="1" dirty="0">
                <a:latin typeface="+mn-lt"/>
              </a:rPr>
              <a:t>Book Value Calculations:</a:t>
            </a:r>
          </a:p>
        </p:txBody>
      </p:sp>
      <p:sp>
        <p:nvSpPr>
          <p:cNvPr id="24" name="Rectangle 3"/>
          <p:cNvSpPr txBox="1">
            <a:spLocks noChangeArrowheads="1"/>
          </p:cNvSpPr>
          <p:nvPr/>
        </p:nvSpPr>
        <p:spPr bwMode="auto">
          <a:xfrm>
            <a:off x="457200" y="990600"/>
            <a:ext cx="8534400" cy="990600"/>
          </a:xfrm>
          <a:prstGeom prst="rect">
            <a:avLst/>
          </a:prstGeom>
          <a:solidFill>
            <a:schemeClr val="bg1">
              <a:lumMod val="85000"/>
            </a:schemeClr>
          </a:solidFill>
          <a:ln w="9525">
            <a:noFill/>
            <a:miter lim="800000"/>
            <a:headEnd/>
            <a:tailEnd/>
          </a:ln>
          <a:effectLst/>
        </p:spPr>
        <p:txBody>
          <a:bodyPr/>
          <a:lstStyle/>
          <a:p>
            <a:pPr>
              <a:defRPr/>
            </a:pPr>
            <a:r>
              <a:rPr lang="en-US" sz="1800" dirty="0">
                <a:latin typeface="+mn-lt"/>
              </a:rPr>
              <a:t>In order to prepare the consolidation worksheet on the date the additional shares are purchased, we first analyze the book value component to construct the basic elimination entry:</a:t>
            </a:r>
            <a:endParaRPr lang="en-US" sz="1800" i="1" dirty="0">
              <a:latin typeface="+mn-lt"/>
            </a:endParaRPr>
          </a:p>
        </p:txBody>
      </p:sp>
      <p:sp>
        <p:nvSpPr>
          <p:cNvPr id="26" name="Title 25"/>
          <p:cNvSpPr>
            <a:spLocks noGrp="1"/>
          </p:cNvSpPr>
          <p:nvPr>
            <p:ph type="title"/>
          </p:nvPr>
        </p:nvSpPr>
        <p:spPr>
          <a:xfrm>
            <a:off x="1143000" y="0"/>
            <a:ext cx="8001000" cy="838200"/>
          </a:xfrm>
        </p:spPr>
        <p:txBody>
          <a:bodyPr/>
          <a:lstStyle/>
          <a:p>
            <a:pPr eaLnBrk="1" hangingPunct="1">
              <a:defRPr/>
            </a:pPr>
            <a:r>
              <a:rPr lang="en-US" dirty="0" smtClean="0">
                <a:solidFill>
                  <a:schemeClr val="tx2">
                    <a:lumMod val="50000"/>
                  </a:schemeClr>
                </a:solidFill>
              </a:rPr>
              <a:t>Example 6b: Sub Sells Parent Additional Shares</a:t>
            </a:r>
            <a:endParaRPr lang="en-US" dirty="0">
              <a:solidFill>
                <a:schemeClr val="tx2">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5"/>
          <p:cNvSpPr>
            <a:spLocks noGrp="1" noChangeArrowheads="1"/>
          </p:cNvSpPr>
          <p:nvPr>
            <p:ph type="sldNum" sz="quarter" idx="10"/>
          </p:nvPr>
        </p:nvSpPr>
        <p:spPr>
          <a:noFill/>
        </p:spPr>
        <p:txBody>
          <a:bodyPr/>
          <a:lstStyle/>
          <a:p>
            <a:r>
              <a:rPr lang="en-US" altLang="zh-CN" smtClean="0">
                <a:ea typeface="宋体" pitchFamily="2" charset="-122"/>
              </a:rPr>
              <a:t>9-</a:t>
            </a:r>
            <a:fld id="{B0B1985A-FA42-4CA0-9649-266D13BBE364}" type="slidenum">
              <a:rPr lang="en-US" altLang="zh-CN" smtClean="0">
                <a:ea typeface="宋体" pitchFamily="2" charset="-122"/>
              </a:rPr>
              <a:pPr/>
              <a:t>55</a:t>
            </a:fld>
            <a:endParaRPr lang="en-US" altLang="zh-CN" smtClean="0">
              <a:ea typeface="宋体" pitchFamily="2" charset="-122"/>
            </a:endParaRPr>
          </a:p>
        </p:txBody>
      </p:sp>
      <p:sp>
        <p:nvSpPr>
          <p:cNvPr id="33794"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Changes in Parent Company Ownership</a:t>
            </a:r>
            <a:endParaRPr lang="en-US" dirty="0" smtClean="0">
              <a:solidFill>
                <a:schemeClr val="tx2">
                  <a:lumMod val="50000"/>
                </a:schemeClr>
              </a:solidFill>
            </a:endParaRPr>
          </a:p>
        </p:txBody>
      </p:sp>
      <p:sp>
        <p:nvSpPr>
          <p:cNvPr id="33795" name="Rectangle 3"/>
          <p:cNvSpPr>
            <a:spLocks noGrp="1" noChangeArrowheads="1"/>
          </p:cNvSpPr>
          <p:nvPr>
            <p:ph idx="1"/>
          </p:nvPr>
        </p:nvSpPr>
        <p:spPr/>
        <p:txBody>
          <a:bodyPr/>
          <a:lstStyle/>
          <a:p>
            <a:pPr eaLnBrk="1" hangingPunct="1"/>
            <a:r>
              <a:rPr lang="en-GB" smtClean="0"/>
              <a:t>A subsidiary’s purchase of shares from a non-affiliate:</a:t>
            </a:r>
          </a:p>
          <a:p>
            <a:pPr lvl="1" eaLnBrk="1" hangingPunct="1"/>
            <a:r>
              <a:rPr lang="en-GB" smtClean="0"/>
              <a:t>Sometimes a subsidiary purchases treasury shares from noncontrolling shareholders, who may be willing sellers.</a:t>
            </a:r>
          </a:p>
          <a:p>
            <a:pPr lvl="1" eaLnBrk="1" hangingPunct="1"/>
            <a:r>
              <a:rPr lang="en-GB" smtClean="0"/>
              <a:t>The parent’s equity in the net assets of the subsidiary may change as a result of the transaction.</a:t>
            </a:r>
          </a:p>
          <a:p>
            <a:pPr lvl="1" eaLnBrk="1" hangingPunct="1"/>
            <a:r>
              <a:rPr lang="en-GB" smtClean="0"/>
              <a:t>When this occurs, the amount of the change must be recognized in preparing the consolidated statements.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animEffect transition="in" filter="wipe(left)">
                                      <p:cBhvr>
                                        <p:cTn id="7" dur="500"/>
                                        <p:tgtEl>
                                          <p:spTgt spid="3379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3795">
                                            <p:txEl>
                                              <p:pRg st="2" end="2"/>
                                            </p:txEl>
                                          </p:spTgt>
                                        </p:tgtEl>
                                        <p:attrNameLst>
                                          <p:attrName>style.visibility</p:attrName>
                                        </p:attrNameLst>
                                      </p:cBhvr>
                                      <p:to>
                                        <p:strVal val="visible"/>
                                      </p:to>
                                    </p:set>
                                    <p:animEffect transition="in" filter="wipe(left)">
                                      <p:cBhvr>
                                        <p:cTn id="12" dur="500"/>
                                        <p:tgtEl>
                                          <p:spTgt spid="3379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3795">
                                            <p:txEl>
                                              <p:pRg st="3" end="3"/>
                                            </p:txEl>
                                          </p:spTgt>
                                        </p:tgtEl>
                                        <p:attrNameLst>
                                          <p:attrName>style.visibility</p:attrName>
                                        </p:attrNameLst>
                                      </p:cBhvr>
                                      <p:to>
                                        <p:strVal val="visible"/>
                                      </p:to>
                                    </p:set>
                                    <p:animEffect transition="in" filter="wipe(left)">
                                      <p:cBhvr>
                                        <p:cTn id="17" dur="500"/>
                                        <p:tgtEl>
                                          <p:spTgt spid="337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5"/>
          <p:cNvSpPr>
            <a:spLocks noGrp="1" noChangeArrowheads="1"/>
          </p:cNvSpPr>
          <p:nvPr>
            <p:ph type="sldNum" sz="quarter" idx="10"/>
          </p:nvPr>
        </p:nvSpPr>
        <p:spPr>
          <a:noFill/>
        </p:spPr>
        <p:txBody>
          <a:bodyPr/>
          <a:lstStyle/>
          <a:p>
            <a:r>
              <a:rPr lang="en-US" altLang="zh-CN" smtClean="0">
                <a:ea typeface="宋体" pitchFamily="2" charset="-122"/>
              </a:rPr>
              <a:t>9-</a:t>
            </a:r>
            <a:fld id="{0A241A0D-C6B1-45C9-BAEA-9EB8263C8EE2}" type="slidenum">
              <a:rPr lang="en-US" altLang="zh-CN" smtClean="0">
                <a:ea typeface="宋体" pitchFamily="2" charset="-122"/>
              </a:rPr>
              <a:pPr/>
              <a:t>56</a:t>
            </a:fld>
            <a:endParaRPr lang="en-US" altLang="zh-CN" smtClean="0">
              <a:ea typeface="宋体" pitchFamily="2" charset="-122"/>
            </a:endParaRPr>
          </a:p>
        </p:txBody>
      </p:sp>
      <p:sp>
        <p:nvSpPr>
          <p:cNvPr id="6" name="Title 5"/>
          <p:cNvSpPr>
            <a:spLocks noGrp="1"/>
          </p:cNvSpPr>
          <p:nvPr>
            <p:ph type="title"/>
          </p:nvPr>
        </p:nvSpPr>
        <p:spPr>
          <a:xfrm>
            <a:off x="1143000" y="0"/>
            <a:ext cx="8001000" cy="838200"/>
          </a:xfrm>
        </p:spPr>
        <p:txBody>
          <a:bodyPr/>
          <a:lstStyle/>
          <a:p>
            <a:pPr eaLnBrk="1" hangingPunct="1">
              <a:defRPr/>
            </a:pPr>
            <a:r>
              <a:rPr lang="en-US" dirty="0" smtClean="0">
                <a:solidFill>
                  <a:schemeClr val="tx2">
                    <a:lumMod val="50000"/>
                  </a:schemeClr>
                </a:solidFill>
              </a:rPr>
              <a:t>Example 7: Sub Buys Shares from Non-Affiliate</a:t>
            </a:r>
            <a:endParaRPr lang="en-US" dirty="0">
              <a:solidFill>
                <a:schemeClr val="tx2">
                  <a:lumMod val="50000"/>
                </a:schemeClr>
              </a:solidFill>
            </a:endParaRPr>
          </a:p>
        </p:txBody>
      </p:sp>
      <p:sp>
        <p:nvSpPr>
          <p:cNvPr id="132099" name="Rectangle 3"/>
          <p:cNvSpPr>
            <a:spLocks noGrp="1" noChangeArrowheads="1"/>
          </p:cNvSpPr>
          <p:nvPr>
            <p:ph idx="1"/>
          </p:nvPr>
        </p:nvSpPr>
        <p:spPr/>
        <p:txBody>
          <a:bodyPr/>
          <a:lstStyle/>
          <a:p>
            <a:pPr eaLnBrk="1" hangingPunct="1">
              <a:buFontTx/>
              <a:buNone/>
            </a:pPr>
            <a:r>
              <a:rPr lang="en-US" sz="4800" smtClean="0"/>
              <a:t> </a:t>
            </a:r>
          </a:p>
        </p:txBody>
      </p:sp>
      <p:sp>
        <p:nvSpPr>
          <p:cNvPr id="8" name="Rectangle 3"/>
          <p:cNvSpPr txBox="1">
            <a:spLocks noChangeArrowheads="1"/>
          </p:cNvSpPr>
          <p:nvPr/>
        </p:nvSpPr>
        <p:spPr bwMode="auto">
          <a:xfrm>
            <a:off x="609600" y="1600200"/>
            <a:ext cx="8229600" cy="4419600"/>
          </a:xfrm>
          <a:prstGeom prst="rect">
            <a:avLst/>
          </a:prstGeom>
          <a:solidFill>
            <a:schemeClr val="bg1">
              <a:lumMod val="85000"/>
            </a:schemeClr>
          </a:solidFill>
          <a:ln w="9525">
            <a:noFill/>
            <a:miter lim="800000"/>
            <a:headEnd/>
            <a:tailEnd/>
          </a:ln>
          <a:effectLst/>
        </p:spPr>
        <p:txBody>
          <a:bodyPr/>
          <a:lstStyle/>
          <a:p>
            <a:pPr>
              <a:defRPr/>
            </a:pPr>
            <a:r>
              <a:rPr lang="en-US" sz="2800" dirty="0">
                <a:latin typeface="+mn-lt"/>
              </a:rPr>
              <a:t>Assume </a:t>
            </a:r>
            <a:r>
              <a:rPr lang="en-GB" sz="2800" dirty="0">
                <a:latin typeface="+mn-lt"/>
              </a:rPr>
              <a:t>Peanut acquired 75% of </a:t>
            </a:r>
            <a:r>
              <a:rPr lang="en-GB" sz="2800" dirty="0" err="1">
                <a:latin typeface="+mn-lt"/>
              </a:rPr>
              <a:t>Snoopy’s</a:t>
            </a:r>
            <a:r>
              <a:rPr lang="en-GB" sz="2800" dirty="0">
                <a:latin typeface="+mn-lt"/>
              </a:rPr>
              <a:t> voting stock </a:t>
            </a:r>
            <a:r>
              <a:rPr lang="en-GB" sz="2800" dirty="0">
                <a:solidFill>
                  <a:srgbClr val="C00000"/>
                </a:solidFill>
                <a:latin typeface="+mn-lt"/>
              </a:rPr>
              <a:t>(7,500 shares) </a:t>
            </a:r>
            <a:r>
              <a:rPr lang="en-GB" sz="2800" dirty="0">
                <a:latin typeface="+mn-lt"/>
              </a:rPr>
              <a:t>on 1/1 20X1 for $300,000 (an amount equal to 75% of the book value of net assets). At the time of the acquisition, Snoopy had common stock of $150,000, retained earnings of $250,000.  During  20X1, the first fiscal year after the acquisition, Snoopy reported net income of $60,000 and declared dividends of $20,000. </a:t>
            </a:r>
            <a:r>
              <a:rPr lang="en-GB" sz="2800" dirty="0">
                <a:solidFill>
                  <a:srgbClr val="C00000"/>
                </a:solidFill>
                <a:latin typeface="+mn-lt"/>
              </a:rPr>
              <a:t>Assume Snoopy repurchased 625 shares for $40,000 on 1/1/20X2 from a non-affiliate.</a:t>
            </a:r>
          </a:p>
        </p:txBody>
      </p:sp>
    </p:spTree>
  </p:cSld>
  <p:clrMapOvr>
    <a:masterClrMapping/>
  </p:clrMapOvr>
  <p:transition spd="med"/>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5"/>
          <p:cNvSpPr>
            <a:spLocks noGrp="1" noChangeArrowheads="1"/>
          </p:cNvSpPr>
          <p:nvPr>
            <p:ph type="sldNum" sz="quarter" idx="10"/>
          </p:nvPr>
        </p:nvSpPr>
        <p:spPr>
          <a:noFill/>
        </p:spPr>
        <p:txBody>
          <a:bodyPr/>
          <a:lstStyle/>
          <a:p>
            <a:r>
              <a:rPr lang="en-US" altLang="zh-CN" smtClean="0">
                <a:ea typeface="宋体" pitchFamily="2" charset="-122"/>
              </a:rPr>
              <a:t>9-</a:t>
            </a:r>
            <a:fld id="{AFE11471-5416-4781-8BBB-30E5BB9BFF5A}" type="slidenum">
              <a:rPr lang="en-US" altLang="zh-CN" smtClean="0">
                <a:ea typeface="宋体" pitchFamily="2" charset="-122"/>
              </a:rPr>
              <a:pPr/>
              <a:t>57</a:t>
            </a:fld>
            <a:endParaRPr lang="en-US" altLang="zh-CN" smtClean="0">
              <a:ea typeface="宋体" pitchFamily="2" charset="-122"/>
            </a:endParaRPr>
          </a:p>
        </p:txBody>
      </p:sp>
      <p:grpSp>
        <p:nvGrpSpPr>
          <p:cNvPr id="134146" name="Group 8"/>
          <p:cNvGrpSpPr>
            <a:grpSpLocks/>
          </p:cNvGrpSpPr>
          <p:nvPr/>
        </p:nvGrpSpPr>
        <p:grpSpPr bwMode="auto">
          <a:xfrm>
            <a:off x="19050" y="1443038"/>
            <a:ext cx="8591550" cy="3738562"/>
            <a:chOff x="19050" y="1442859"/>
            <a:chExt cx="8591550" cy="3738741"/>
          </a:xfrm>
        </p:grpSpPr>
        <p:grpSp>
          <p:nvGrpSpPr>
            <p:cNvPr id="134150" name="Group 57"/>
            <p:cNvGrpSpPr>
              <a:grpSpLocks/>
            </p:cNvGrpSpPr>
            <p:nvPr/>
          </p:nvGrpSpPr>
          <p:grpSpPr bwMode="auto">
            <a:xfrm>
              <a:off x="19050" y="1442859"/>
              <a:ext cx="7679724" cy="3738741"/>
              <a:chOff x="168876" y="2726591"/>
              <a:chExt cx="7679724" cy="3738741"/>
            </a:xfrm>
          </p:grpSpPr>
          <p:sp>
            <p:nvSpPr>
              <p:cNvPr id="32" name="TextBox 31"/>
              <p:cNvSpPr txBox="1"/>
              <p:nvPr/>
            </p:nvSpPr>
            <p:spPr>
              <a:xfrm>
                <a:off x="2515201" y="2726591"/>
                <a:ext cx="5334000" cy="461984"/>
              </a:xfrm>
              <a:prstGeom prst="rect">
                <a:avLst/>
              </a:prstGeom>
              <a:noFill/>
            </p:spPr>
            <p:txBody>
              <a:bodyPr>
                <a:spAutoFit/>
              </a:bodyPr>
              <a:lstStyle/>
              <a:p>
                <a:pPr algn="ctr">
                  <a:defRPr/>
                </a:pPr>
                <a:r>
                  <a:rPr lang="en-US" sz="2400" b="1" dirty="0">
                    <a:solidFill>
                      <a:srgbClr val="000408"/>
                    </a:solidFill>
                    <a:latin typeface="+mn-lt"/>
                  </a:rPr>
                  <a:t>Investment in Snoopy</a:t>
                </a:r>
              </a:p>
            </p:txBody>
          </p:sp>
          <p:cxnSp>
            <p:nvCxnSpPr>
              <p:cNvPr id="134154" name="Straight Connector 32"/>
              <p:cNvCxnSpPr>
                <a:cxnSpLocks noChangeShapeType="1"/>
              </p:cNvCxnSpPr>
              <p:nvPr/>
            </p:nvCxnSpPr>
            <p:spPr bwMode="auto">
              <a:xfrm>
                <a:off x="5029200" y="3183791"/>
                <a:ext cx="0" cy="3277076"/>
              </a:xfrm>
              <a:prstGeom prst="line">
                <a:avLst/>
              </a:prstGeom>
              <a:noFill/>
              <a:ln w="25400" algn="ctr">
                <a:solidFill>
                  <a:schemeClr val="tx1"/>
                </a:solidFill>
                <a:round/>
                <a:headEnd/>
                <a:tailEnd/>
              </a:ln>
            </p:spPr>
          </p:cxnSp>
          <p:cxnSp>
            <p:nvCxnSpPr>
              <p:cNvPr id="134155" name="Straight Connector 33"/>
              <p:cNvCxnSpPr>
                <a:cxnSpLocks noChangeShapeType="1"/>
              </p:cNvCxnSpPr>
              <p:nvPr/>
            </p:nvCxnSpPr>
            <p:spPr bwMode="auto">
              <a:xfrm>
                <a:off x="3200400" y="3183791"/>
                <a:ext cx="3962400" cy="0"/>
              </a:xfrm>
              <a:prstGeom prst="line">
                <a:avLst/>
              </a:prstGeom>
              <a:noFill/>
              <a:ln w="25400" algn="ctr">
                <a:solidFill>
                  <a:schemeClr val="tx1"/>
                </a:solidFill>
                <a:round/>
                <a:headEnd/>
                <a:tailEnd/>
              </a:ln>
            </p:spPr>
          </p:cxnSp>
          <p:sp>
            <p:nvSpPr>
              <p:cNvPr id="39" name="Text Box 14"/>
              <p:cNvSpPr txBox="1">
                <a:spLocks noChangeArrowheads="1"/>
              </p:cNvSpPr>
              <p:nvPr/>
            </p:nvSpPr>
            <p:spPr bwMode="auto">
              <a:xfrm>
                <a:off x="3445476" y="3264779"/>
                <a:ext cx="1584325" cy="3200553"/>
              </a:xfrm>
              <a:prstGeom prst="rect">
                <a:avLst/>
              </a:prstGeom>
              <a:noFill/>
              <a:ln w="12700">
                <a:noFill/>
                <a:miter lim="800000"/>
                <a:headEnd type="none" w="sm" len="sm"/>
                <a:tailEnd type="none" w="sm" len="sm"/>
              </a:ln>
              <a:effectLst/>
            </p:spPr>
            <p:txBody>
              <a:bodyPr>
                <a:spAutoFit/>
              </a:bodyPr>
              <a:lstStyle/>
              <a:p>
                <a:pPr algn="r">
                  <a:defRPr/>
                </a:pPr>
                <a:r>
                  <a:rPr lang="en-US" sz="2400" b="1" dirty="0">
                    <a:latin typeface="+mn-lt"/>
                  </a:rPr>
                  <a:t>300,000</a:t>
                </a:r>
              </a:p>
              <a:p>
                <a:pPr algn="r">
                  <a:defRPr/>
                </a:pPr>
                <a:r>
                  <a:rPr lang="en-US" sz="2400" b="1" dirty="0">
                    <a:latin typeface="+mn-lt"/>
                  </a:rPr>
                  <a:t>45,000</a:t>
                </a:r>
              </a:p>
              <a:p>
                <a:pPr algn="r">
                  <a:spcBef>
                    <a:spcPts val="600"/>
                  </a:spcBef>
                  <a:defRPr/>
                </a:pPr>
                <a:endParaRPr lang="en-US" sz="2400" b="1" dirty="0">
                  <a:latin typeface="+mn-lt"/>
                </a:endParaRPr>
              </a:p>
              <a:p>
                <a:pPr algn="r">
                  <a:spcBef>
                    <a:spcPts val="600"/>
                  </a:spcBef>
                  <a:defRPr/>
                </a:pPr>
                <a:r>
                  <a:rPr lang="en-US" sz="2400" b="1" dirty="0">
                    <a:latin typeface="+mn-lt"/>
                  </a:rPr>
                  <a:t>330,000</a:t>
                </a:r>
              </a:p>
              <a:p>
                <a:pPr algn="r">
                  <a:defRPr/>
                </a:pPr>
                <a:endParaRPr lang="en-US" sz="2400" b="1" dirty="0">
                  <a:latin typeface="+mn-lt"/>
                </a:endParaRPr>
              </a:p>
              <a:p>
                <a:pPr algn="r">
                  <a:defRPr/>
                </a:pPr>
                <a:endParaRPr lang="en-US" sz="2400" b="1" dirty="0">
                  <a:latin typeface="+mn-lt"/>
                </a:endParaRPr>
              </a:p>
              <a:p>
                <a:pPr algn="r">
                  <a:defRPr/>
                </a:pPr>
                <a:endParaRPr lang="en-US" sz="2400" b="1" dirty="0">
                  <a:latin typeface="+mn-lt"/>
                </a:endParaRPr>
              </a:p>
              <a:p>
                <a:pPr algn="r">
                  <a:defRPr/>
                </a:pPr>
                <a:r>
                  <a:rPr lang="en-US" sz="2400" b="1" dirty="0">
                    <a:latin typeface="+mn-lt"/>
                  </a:rPr>
                  <a:t>320,000</a:t>
                </a:r>
              </a:p>
            </p:txBody>
          </p:sp>
          <p:sp>
            <p:nvSpPr>
              <p:cNvPr id="52" name="Text Box 14"/>
              <p:cNvSpPr txBox="1">
                <a:spLocks noChangeArrowheads="1"/>
              </p:cNvSpPr>
              <p:nvPr/>
            </p:nvSpPr>
            <p:spPr bwMode="auto">
              <a:xfrm>
                <a:off x="168876" y="3260017"/>
                <a:ext cx="3413125" cy="3200553"/>
              </a:xfrm>
              <a:prstGeom prst="rect">
                <a:avLst/>
              </a:prstGeom>
              <a:noFill/>
              <a:ln w="12700">
                <a:noFill/>
                <a:miter lim="800000"/>
                <a:headEnd type="none" w="sm" len="sm"/>
                <a:tailEnd type="none" w="sm" len="sm"/>
              </a:ln>
              <a:effectLst/>
            </p:spPr>
            <p:txBody>
              <a:bodyPr>
                <a:spAutoFit/>
              </a:bodyPr>
              <a:lstStyle/>
              <a:p>
                <a:pPr algn="r">
                  <a:defRPr/>
                </a:pPr>
                <a:r>
                  <a:rPr lang="en-US" sz="2400" dirty="0">
                    <a:latin typeface="+mn-lt"/>
                  </a:rPr>
                  <a:t>Acquisition</a:t>
                </a:r>
              </a:p>
              <a:p>
                <a:pPr algn="r">
                  <a:defRPr/>
                </a:pPr>
                <a:r>
                  <a:rPr lang="en-US" sz="2400" dirty="0">
                    <a:latin typeface="+mn-lt"/>
                  </a:rPr>
                  <a:t>75% of 20X1 NI</a:t>
                </a:r>
              </a:p>
              <a:p>
                <a:pPr algn="r">
                  <a:spcBef>
                    <a:spcPts val="600"/>
                  </a:spcBef>
                  <a:defRPr/>
                </a:pPr>
                <a:endParaRPr lang="en-US" sz="2400" dirty="0">
                  <a:latin typeface="+mn-lt"/>
                </a:endParaRPr>
              </a:p>
              <a:p>
                <a:pPr algn="r">
                  <a:spcBef>
                    <a:spcPts val="600"/>
                  </a:spcBef>
                  <a:defRPr/>
                </a:pPr>
                <a:r>
                  <a:rPr lang="en-US" sz="2400" dirty="0">
                    <a:latin typeface="+mn-lt"/>
                  </a:rPr>
                  <a:t>12/31/X1 Balance</a:t>
                </a:r>
              </a:p>
              <a:p>
                <a:pPr algn="r">
                  <a:defRPr/>
                </a:pPr>
                <a:endParaRPr lang="en-US" sz="2400" dirty="0">
                  <a:latin typeface="+mn-lt"/>
                </a:endParaRPr>
              </a:p>
              <a:p>
                <a:pPr algn="r">
                  <a:defRPr/>
                </a:pPr>
                <a:endParaRPr lang="en-US" sz="2400" dirty="0">
                  <a:latin typeface="+mn-lt"/>
                </a:endParaRPr>
              </a:p>
              <a:p>
                <a:pPr algn="r">
                  <a:defRPr/>
                </a:pPr>
                <a:endParaRPr lang="en-US" sz="2400" dirty="0">
                  <a:latin typeface="+mn-lt"/>
                </a:endParaRPr>
              </a:p>
              <a:p>
                <a:pPr algn="r">
                  <a:defRPr/>
                </a:pPr>
                <a:r>
                  <a:rPr lang="en-US" sz="2400" dirty="0">
                    <a:latin typeface="+mn-lt"/>
                  </a:rPr>
                  <a:t>1/1/X2 Balance</a:t>
                </a:r>
              </a:p>
            </p:txBody>
          </p:sp>
          <p:cxnSp>
            <p:nvCxnSpPr>
              <p:cNvPr id="134158" name="Straight Connector 55"/>
              <p:cNvCxnSpPr>
                <a:cxnSpLocks noChangeShapeType="1"/>
              </p:cNvCxnSpPr>
              <p:nvPr/>
            </p:nvCxnSpPr>
            <p:spPr bwMode="auto">
              <a:xfrm>
                <a:off x="3200400" y="4479191"/>
                <a:ext cx="3962400" cy="0"/>
              </a:xfrm>
              <a:prstGeom prst="line">
                <a:avLst/>
              </a:prstGeom>
              <a:noFill/>
              <a:ln w="25400" algn="ctr">
                <a:solidFill>
                  <a:schemeClr val="tx1"/>
                </a:solidFill>
                <a:round/>
                <a:headEnd/>
                <a:tailEnd/>
              </a:ln>
            </p:spPr>
          </p:cxnSp>
          <p:cxnSp>
            <p:nvCxnSpPr>
              <p:cNvPr id="134159" name="Straight Connector 56"/>
              <p:cNvCxnSpPr>
                <a:cxnSpLocks noChangeShapeType="1"/>
              </p:cNvCxnSpPr>
              <p:nvPr/>
            </p:nvCxnSpPr>
            <p:spPr bwMode="auto">
              <a:xfrm>
                <a:off x="3200400" y="5779532"/>
                <a:ext cx="3962400" cy="0"/>
              </a:xfrm>
              <a:prstGeom prst="line">
                <a:avLst/>
              </a:prstGeom>
              <a:noFill/>
              <a:ln w="25400" algn="ctr">
                <a:solidFill>
                  <a:schemeClr val="tx1"/>
                </a:solidFill>
                <a:round/>
                <a:headEnd/>
                <a:tailEnd/>
              </a:ln>
            </p:spPr>
          </p:cxnSp>
        </p:grpSp>
        <p:sp>
          <p:nvSpPr>
            <p:cNvPr id="15" name="Text Box 14"/>
            <p:cNvSpPr txBox="1">
              <a:spLocks noChangeArrowheads="1"/>
            </p:cNvSpPr>
            <p:nvPr/>
          </p:nvSpPr>
          <p:spPr bwMode="auto">
            <a:xfrm>
              <a:off x="5029200" y="2738321"/>
              <a:ext cx="1203325" cy="461984"/>
            </a:xfrm>
            <a:prstGeom prst="rect">
              <a:avLst/>
            </a:prstGeom>
            <a:noFill/>
            <a:ln w="12700">
              <a:noFill/>
              <a:miter lim="800000"/>
              <a:headEnd type="none" w="sm" len="sm"/>
              <a:tailEnd type="none" w="sm" len="sm"/>
            </a:ln>
            <a:effectLst/>
          </p:spPr>
          <p:txBody>
            <a:bodyPr>
              <a:spAutoFit/>
            </a:bodyPr>
            <a:lstStyle/>
            <a:p>
              <a:pPr algn="r">
                <a:defRPr/>
              </a:pPr>
              <a:r>
                <a:rPr lang="en-US" sz="2400" b="1" dirty="0">
                  <a:latin typeface="+mn-lt"/>
                </a:rPr>
                <a:t>15,000</a:t>
              </a:r>
            </a:p>
          </p:txBody>
        </p:sp>
        <p:sp>
          <p:nvSpPr>
            <p:cNvPr id="16" name="Text Box 14"/>
            <p:cNvSpPr txBox="1">
              <a:spLocks noChangeArrowheads="1"/>
            </p:cNvSpPr>
            <p:nvPr/>
          </p:nvSpPr>
          <p:spPr bwMode="auto">
            <a:xfrm>
              <a:off x="6188075" y="2738321"/>
              <a:ext cx="2422525" cy="461984"/>
            </a:xfrm>
            <a:prstGeom prst="rect">
              <a:avLst/>
            </a:prstGeom>
            <a:noFill/>
            <a:ln w="12700">
              <a:noFill/>
              <a:miter lim="800000"/>
              <a:headEnd type="none" w="sm" len="sm"/>
              <a:tailEnd type="none" w="sm" len="sm"/>
            </a:ln>
            <a:effectLst/>
          </p:spPr>
          <p:txBody>
            <a:bodyPr>
              <a:spAutoFit/>
            </a:bodyPr>
            <a:lstStyle/>
            <a:p>
              <a:pPr algn="r">
                <a:defRPr/>
              </a:pPr>
              <a:r>
                <a:rPr lang="en-US" sz="2400" dirty="0">
                  <a:latin typeface="+mn-lt"/>
                </a:rPr>
                <a:t>75% of 20X1 Div.</a:t>
              </a:r>
            </a:p>
          </p:txBody>
        </p:sp>
      </p:grpSp>
      <p:sp>
        <p:nvSpPr>
          <p:cNvPr id="17" name="Text Box 14"/>
          <p:cNvSpPr txBox="1">
            <a:spLocks noChangeArrowheads="1"/>
          </p:cNvSpPr>
          <p:nvPr/>
        </p:nvSpPr>
        <p:spPr bwMode="auto">
          <a:xfrm>
            <a:off x="5029200" y="3652838"/>
            <a:ext cx="1203325" cy="461962"/>
          </a:xfrm>
          <a:prstGeom prst="rect">
            <a:avLst/>
          </a:prstGeom>
          <a:noFill/>
          <a:ln w="12700">
            <a:noFill/>
            <a:miter lim="800000"/>
            <a:headEnd type="none" w="sm" len="sm"/>
            <a:tailEnd type="none" w="sm" len="sm"/>
          </a:ln>
          <a:effectLst/>
        </p:spPr>
        <p:txBody>
          <a:bodyPr>
            <a:spAutoFit/>
          </a:bodyPr>
          <a:lstStyle/>
          <a:p>
            <a:pPr algn="r">
              <a:defRPr/>
            </a:pPr>
            <a:r>
              <a:rPr lang="en-US" sz="2400" b="1" dirty="0">
                <a:latin typeface="+mn-lt"/>
              </a:rPr>
              <a:t>10,000</a:t>
            </a:r>
          </a:p>
        </p:txBody>
      </p:sp>
      <p:sp>
        <p:nvSpPr>
          <p:cNvPr id="18" name="Text Box 14"/>
          <p:cNvSpPr txBox="1">
            <a:spLocks noChangeArrowheads="1"/>
          </p:cNvSpPr>
          <p:nvPr/>
        </p:nvSpPr>
        <p:spPr bwMode="auto">
          <a:xfrm>
            <a:off x="6188075" y="3665538"/>
            <a:ext cx="2955925" cy="830262"/>
          </a:xfrm>
          <a:prstGeom prst="rect">
            <a:avLst/>
          </a:prstGeom>
          <a:noFill/>
          <a:ln w="12700">
            <a:noFill/>
            <a:miter lim="800000"/>
            <a:headEnd type="none" w="sm" len="sm"/>
            <a:tailEnd type="none" w="sm" len="sm"/>
          </a:ln>
          <a:effectLst/>
        </p:spPr>
        <p:txBody>
          <a:bodyPr>
            <a:spAutoFit/>
          </a:bodyPr>
          <a:lstStyle/>
          <a:p>
            <a:pPr>
              <a:defRPr/>
            </a:pPr>
            <a:r>
              <a:rPr lang="en-US" sz="2400" dirty="0">
                <a:latin typeface="+mn-lt"/>
              </a:rPr>
              <a:t>Shares Purchased from NCI</a:t>
            </a:r>
          </a:p>
        </p:txBody>
      </p:sp>
      <p:sp>
        <p:nvSpPr>
          <p:cNvPr id="19" name="Title 18"/>
          <p:cNvSpPr>
            <a:spLocks noGrp="1"/>
          </p:cNvSpPr>
          <p:nvPr>
            <p:ph type="title"/>
          </p:nvPr>
        </p:nvSpPr>
        <p:spPr>
          <a:xfrm>
            <a:off x="1143000" y="0"/>
            <a:ext cx="8001000" cy="838200"/>
          </a:xfrm>
        </p:spPr>
        <p:txBody>
          <a:bodyPr/>
          <a:lstStyle/>
          <a:p>
            <a:pPr eaLnBrk="1" hangingPunct="1">
              <a:defRPr/>
            </a:pPr>
            <a:r>
              <a:rPr lang="en-US" dirty="0" smtClean="0">
                <a:solidFill>
                  <a:schemeClr val="tx2">
                    <a:lumMod val="50000"/>
                  </a:schemeClr>
                </a:solidFill>
              </a:rPr>
              <a:t>Example 7: Sub Buys Shares from Non-Affiliate</a:t>
            </a:r>
            <a:endParaRPr lang="en-US" dirty="0">
              <a:solidFill>
                <a:schemeClr val="tx2">
                  <a:lumMod val="50000"/>
                </a:schemeClr>
              </a:solidFill>
            </a:endParaRPr>
          </a:p>
        </p:txBody>
      </p:sp>
    </p:spTree>
  </p:cSld>
  <p:clrMapOvr>
    <a:masterClrMapping/>
  </p:clrMapOvr>
  <p:transition spd="med"/>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5"/>
          <p:cNvSpPr>
            <a:spLocks noGrp="1" noChangeArrowheads="1"/>
          </p:cNvSpPr>
          <p:nvPr>
            <p:ph type="sldNum" sz="quarter" idx="10"/>
          </p:nvPr>
        </p:nvSpPr>
        <p:spPr>
          <a:noFill/>
        </p:spPr>
        <p:txBody>
          <a:bodyPr/>
          <a:lstStyle/>
          <a:p>
            <a:r>
              <a:rPr lang="en-US" altLang="zh-CN" smtClean="0">
                <a:ea typeface="宋体" pitchFamily="2" charset="-122"/>
              </a:rPr>
              <a:t>9-</a:t>
            </a:r>
            <a:fld id="{8902A6DB-FE41-4959-91F1-604AD383AE9D}" type="slidenum">
              <a:rPr lang="en-US" altLang="zh-CN" smtClean="0">
                <a:ea typeface="宋体" pitchFamily="2" charset="-122"/>
              </a:rPr>
              <a:pPr/>
              <a:t>58</a:t>
            </a:fld>
            <a:endParaRPr lang="en-US" altLang="zh-CN" smtClean="0">
              <a:ea typeface="宋体" pitchFamily="2" charset="-122"/>
            </a:endParaRPr>
          </a:p>
        </p:txBody>
      </p:sp>
      <p:sp>
        <p:nvSpPr>
          <p:cNvPr id="9218" name="Rectangle 2"/>
          <p:cNvSpPr>
            <a:spLocks noGrp="1" noChangeArrowheads="1"/>
          </p:cNvSpPr>
          <p:nvPr>
            <p:ph type="title"/>
          </p:nvPr>
        </p:nvSpPr>
        <p:spPr>
          <a:xfrm>
            <a:off x="1143000" y="0"/>
            <a:ext cx="8001000" cy="838200"/>
          </a:xfrm>
        </p:spPr>
        <p:txBody>
          <a:bodyPr/>
          <a:lstStyle/>
          <a:p>
            <a:pPr eaLnBrk="1" hangingPunct="1">
              <a:defRPr/>
            </a:pPr>
            <a:r>
              <a:rPr lang="en-US" dirty="0">
                <a:solidFill>
                  <a:schemeClr val="tx2">
                    <a:lumMod val="50000"/>
                  </a:schemeClr>
                </a:solidFill>
              </a:rPr>
              <a:t>Example 7: Sub </a:t>
            </a:r>
            <a:r>
              <a:rPr lang="en-US" dirty="0" smtClean="0">
                <a:solidFill>
                  <a:schemeClr val="tx2">
                    <a:lumMod val="50000"/>
                  </a:schemeClr>
                </a:solidFill>
              </a:rPr>
              <a:t>Buys Shares from Non-Affiliate</a:t>
            </a:r>
          </a:p>
        </p:txBody>
      </p:sp>
      <p:graphicFrame>
        <p:nvGraphicFramePr>
          <p:cNvPr id="6" name="Table 5"/>
          <p:cNvGraphicFramePr>
            <a:graphicFrameLocks noGrp="1"/>
          </p:cNvGraphicFramePr>
          <p:nvPr/>
        </p:nvGraphicFramePr>
        <p:xfrm>
          <a:off x="1219200" y="1905000"/>
          <a:ext cx="7391400" cy="3101975"/>
        </p:xfrm>
        <a:graphic>
          <a:graphicData uri="http://schemas.openxmlformats.org/drawingml/2006/table">
            <a:tbl>
              <a:tblPr firstRow="1" bandRow="1">
                <a:tableStyleId>{2D5ABB26-0587-4C30-8999-92F81FD0307C}</a:tableStyleId>
              </a:tblPr>
              <a:tblGrid>
                <a:gridCol w="2743200"/>
                <a:gridCol w="2209800"/>
                <a:gridCol w="304800"/>
                <a:gridCol w="2133600"/>
              </a:tblGrid>
              <a:tr h="914400">
                <a:tc>
                  <a:txBody>
                    <a:bodyPr/>
                    <a:lstStyle/>
                    <a:p>
                      <a:endParaRPr lang="en-US" sz="2800" dirty="0"/>
                    </a:p>
                  </a:txBody>
                  <a:tcPr/>
                </a:tc>
                <a:tc>
                  <a:txBody>
                    <a:bodyPr/>
                    <a:lstStyle/>
                    <a:p>
                      <a:pPr algn="ctr"/>
                      <a:r>
                        <a:rPr lang="en-US" sz="2800" b="1" dirty="0" smtClean="0"/>
                        <a:t>Before Repurchase</a:t>
                      </a:r>
                      <a:endParaRPr lang="en-US" sz="2800" b="1" dirty="0"/>
                    </a:p>
                  </a:txBody>
                  <a:tcPr>
                    <a:lnR>
                      <a:noFill/>
                    </a:lnR>
                    <a:lnB w="38100" cap="flat" cmpd="sng" algn="ctr">
                      <a:solidFill>
                        <a:schemeClr val="tx1"/>
                      </a:solidFill>
                      <a:prstDash val="solid"/>
                      <a:round/>
                      <a:headEnd type="none" w="med" len="med"/>
                      <a:tailEnd type="none" w="med" len="med"/>
                    </a:lnB>
                  </a:tcPr>
                </a:tc>
                <a:tc>
                  <a:txBody>
                    <a:bodyPr/>
                    <a:lstStyle/>
                    <a:p>
                      <a:pPr algn="ctr"/>
                      <a:endParaRPr lang="en-US" sz="2800" b="1" dirty="0"/>
                    </a:p>
                  </a:txBody>
                  <a:tcP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800" b="1" dirty="0" smtClean="0"/>
                        <a:t>After Repurchase</a:t>
                      </a:r>
                      <a:endParaRPr lang="en-US" sz="2800" b="1" dirty="0"/>
                    </a:p>
                  </a:txBody>
                  <a:tcPr>
                    <a:lnL>
                      <a:noFill/>
                    </a:lnL>
                    <a:lnB w="38100" cap="flat" cmpd="sng" algn="ctr">
                      <a:solidFill>
                        <a:schemeClr val="tx1"/>
                      </a:solidFill>
                      <a:prstDash val="solid"/>
                      <a:round/>
                      <a:headEnd type="none" w="med" len="med"/>
                      <a:tailEnd type="none" w="med" len="med"/>
                    </a:lnB>
                  </a:tcPr>
                </a:tc>
              </a:tr>
              <a:tr h="502612">
                <a:tc>
                  <a:txBody>
                    <a:bodyPr/>
                    <a:lstStyle/>
                    <a:p>
                      <a:r>
                        <a:rPr lang="en-US" sz="2800" dirty="0" smtClean="0"/>
                        <a:t>Peanut’s Shares</a:t>
                      </a:r>
                      <a:endParaRPr lang="en-US" sz="2800" dirty="0"/>
                    </a:p>
                  </a:txBody>
                  <a:tcPr/>
                </a:tc>
                <a:tc>
                  <a:txBody>
                    <a:bodyPr/>
                    <a:lstStyle/>
                    <a:p>
                      <a:pPr algn="r"/>
                      <a:r>
                        <a:rPr lang="en-US" sz="2800" dirty="0" smtClean="0"/>
                        <a:t>7,500</a:t>
                      </a:r>
                      <a:endParaRPr lang="en-US" sz="2800" dirty="0"/>
                    </a:p>
                  </a:txBody>
                  <a:tcPr>
                    <a:lnR>
                      <a:noFill/>
                    </a:lnR>
                    <a:lnT w="38100" cap="flat" cmpd="sng" algn="ctr">
                      <a:solidFill>
                        <a:schemeClr val="tx1"/>
                      </a:solidFill>
                      <a:prstDash val="solid"/>
                      <a:round/>
                      <a:headEnd type="none" w="med" len="med"/>
                      <a:tailEnd type="none" w="med" len="med"/>
                    </a:lnT>
                  </a:tcPr>
                </a:tc>
                <a:tc>
                  <a:txBody>
                    <a:bodyPr/>
                    <a:lstStyle/>
                    <a:p>
                      <a:pPr algn="r"/>
                      <a:endParaRPr lang="en-US" sz="2800" dirty="0"/>
                    </a:p>
                  </a:txBody>
                  <a:tcPr>
                    <a:lnL>
                      <a:noFill/>
                    </a:lnL>
                    <a:lnR>
                      <a:noFill/>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r"/>
                      <a:r>
                        <a:rPr lang="en-US" sz="2800" dirty="0" smtClean="0"/>
                        <a:t>7,500</a:t>
                      </a:r>
                      <a:endParaRPr lang="en-US" sz="2800" dirty="0"/>
                    </a:p>
                  </a:txBody>
                  <a:tcPr>
                    <a:lnL>
                      <a:noFill/>
                    </a:lnL>
                    <a:lnT w="38100" cap="flat" cmpd="sng" algn="ctr">
                      <a:solidFill>
                        <a:schemeClr val="tx1"/>
                      </a:solidFill>
                      <a:prstDash val="solid"/>
                      <a:round/>
                      <a:headEnd type="none" w="med" len="med"/>
                      <a:tailEnd type="none" w="med" len="med"/>
                    </a:lnT>
                  </a:tcPr>
                </a:tc>
              </a:tr>
              <a:tr h="434109">
                <a:tc>
                  <a:txBody>
                    <a:bodyPr/>
                    <a:lstStyle/>
                    <a:p>
                      <a:r>
                        <a:rPr lang="en-US" sz="2800" dirty="0" smtClean="0"/>
                        <a:t>NCI’s Shares</a:t>
                      </a:r>
                      <a:endParaRPr lang="en-US" sz="2800" dirty="0"/>
                    </a:p>
                  </a:txBody>
                  <a:tcPr/>
                </a:tc>
                <a:tc>
                  <a:txBody>
                    <a:bodyPr/>
                    <a:lstStyle/>
                    <a:p>
                      <a:pPr algn="r"/>
                      <a:r>
                        <a:rPr lang="en-US" sz="2800" dirty="0" smtClean="0"/>
                        <a:t>2,500</a:t>
                      </a:r>
                      <a:endParaRPr lang="en-US" sz="2800" dirty="0"/>
                    </a:p>
                  </a:txBody>
                  <a:tcPr>
                    <a:lnR>
                      <a:noFill/>
                    </a:lnR>
                  </a:tcPr>
                </a:tc>
                <a:tc>
                  <a:txBody>
                    <a:bodyPr/>
                    <a:lstStyle/>
                    <a:p>
                      <a:pPr algn="r"/>
                      <a:endParaRPr lang="en-US" sz="2800" dirty="0"/>
                    </a:p>
                  </a:txBody>
                  <a:tcPr>
                    <a:lnL>
                      <a:noFill/>
                    </a:lnL>
                    <a:lnR>
                      <a:noFill/>
                    </a:lnR>
                    <a:lnT>
                      <a:noFill/>
                    </a:lnT>
                    <a:lnB>
                      <a:noFill/>
                    </a:lnB>
                    <a:lnTlToBr w="12700" cmpd="sng">
                      <a:noFill/>
                      <a:prstDash val="solid"/>
                    </a:lnTlToBr>
                    <a:lnBlToTr w="12700" cmpd="sng">
                      <a:noFill/>
                      <a:prstDash val="solid"/>
                    </a:lnBlToTr>
                  </a:tcPr>
                </a:tc>
                <a:tc>
                  <a:txBody>
                    <a:bodyPr/>
                    <a:lstStyle/>
                    <a:p>
                      <a:pPr algn="r"/>
                      <a:r>
                        <a:rPr lang="en-US" sz="2800" dirty="0" smtClean="0"/>
                        <a:t>1,875</a:t>
                      </a:r>
                      <a:endParaRPr lang="en-US" sz="2800" dirty="0"/>
                    </a:p>
                  </a:txBody>
                  <a:tcPr>
                    <a:lnL>
                      <a:noFill/>
                    </a:lnL>
                  </a:tcPr>
                </a:tc>
              </a:tr>
              <a:tr h="441806">
                <a:tc>
                  <a:txBody>
                    <a:bodyPr/>
                    <a:lstStyle/>
                    <a:p>
                      <a:r>
                        <a:rPr lang="en-US" sz="2800" dirty="0" smtClean="0"/>
                        <a:t>Total</a:t>
                      </a:r>
                      <a:r>
                        <a:rPr lang="en-US" sz="2800" baseline="0" dirty="0" smtClean="0"/>
                        <a:t> Shares</a:t>
                      </a:r>
                      <a:endParaRPr lang="en-US" sz="2800" dirty="0"/>
                    </a:p>
                  </a:txBody>
                  <a:tcPr/>
                </a:tc>
                <a:tc>
                  <a:txBody>
                    <a:bodyPr/>
                    <a:lstStyle/>
                    <a:p>
                      <a:pPr algn="r"/>
                      <a:r>
                        <a:rPr lang="en-US" sz="2800" dirty="0" smtClean="0"/>
                        <a:t>10,000</a:t>
                      </a:r>
                      <a:endParaRPr lang="en-US" sz="2800" dirty="0"/>
                    </a:p>
                  </a:txBody>
                  <a:tcPr>
                    <a:lnR>
                      <a:noFill/>
                    </a:lnR>
                  </a:tcPr>
                </a:tc>
                <a:tc>
                  <a:txBody>
                    <a:bodyPr/>
                    <a:lstStyle/>
                    <a:p>
                      <a:pPr algn="r"/>
                      <a:endParaRPr lang="en-US" sz="2800" dirty="0"/>
                    </a:p>
                  </a:txBody>
                  <a:tcPr>
                    <a:lnL>
                      <a:noFill/>
                    </a:lnL>
                    <a:lnR>
                      <a:noFill/>
                    </a:lnR>
                    <a:lnT>
                      <a:noFill/>
                    </a:lnT>
                    <a:lnB>
                      <a:noFill/>
                    </a:lnB>
                    <a:lnTlToBr w="12700" cmpd="sng">
                      <a:noFill/>
                      <a:prstDash val="solid"/>
                    </a:lnTlToBr>
                    <a:lnBlToTr w="12700" cmpd="sng">
                      <a:noFill/>
                      <a:prstDash val="solid"/>
                    </a:lnBlToTr>
                  </a:tcPr>
                </a:tc>
                <a:tc>
                  <a:txBody>
                    <a:bodyPr/>
                    <a:lstStyle/>
                    <a:p>
                      <a:pPr algn="r"/>
                      <a:r>
                        <a:rPr lang="en-US" sz="2800" dirty="0" smtClean="0"/>
                        <a:t>9,375</a:t>
                      </a:r>
                      <a:endParaRPr lang="en-US" sz="2800" dirty="0"/>
                    </a:p>
                  </a:txBody>
                  <a:tcPr>
                    <a:lnL>
                      <a:noFill/>
                    </a:lnL>
                  </a:tcPr>
                </a:tc>
              </a:tr>
              <a:tr h="601903">
                <a:tc>
                  <a:txBody>
                    <a:bodyPr/>
                    <a:lstStyle/>
                    <a:p>
                      <a:endParaRPr lang="en-US" sz="2800"/>
                    </a:p>
                  </a:txBody>
                  <a:tcPr/>
                </a:tc>
                <a:tc>
                  <a:txBody>
                    <a:bodyPr/>
                    <a:lstStyle/>
                    <a:p>
                      <a:pPr algn="r"/>
                      <a:r>
                        <a:rPr lang="en-US" sz="2800" dirty="0" smtClean="0"/>
                        <a:t>75%</a:t>
                      </a:r>
                      <a:endParaRPr lang="en-US" sz="2800" dirty="0"/>
                    </a:p>
                  </a:txBody>
                  <a:tcPr>
                    <a:lnR>
                      <a:noFill/>
                    </a:lnR>
                  </a:tcPr>
                </a:tc>
                <a:tc>
                  <a:txBody>
                    <a:bodyPr/>
                    <a:lstStyle/>
                    <a:p>
                      <a:pPr algn="r"/>
                      <a:endParaRPr lang="en-US" sz="2800" dirty="0"/>
                    </a:p>
                  </a:txBody>
                  <a:tcPr>
                    <a:lnL>
                      <a:noFill/>
                    </a:lnL>
                    <a:lnR>
                      <a:noFill/>
                    </a:lnR>
                    <a:lnT>
                      <a:noFill/>
                    </a:lnT>
                    <a:lnB>
                      <a:noFill/>
                    </a:lnB>
                    <a:lnTlToBr w="12700" cmpd="sng">
                      <a:noFill/>
                      <a:prstDash val="solid"/>
                    </a:lnTlToBr>
                    <a:lnBlToTr w="12700" cmpd="sng">
                      <a:noFill/>
                      <a:prstDash val="solid"/>
                    </a:lnBlToTr>
                  </a:tcPr>
                </a:tc>
                <a:tc>
                  <a:txBody>
                    <a:bodyPr/>
                    <a:lstStyle/>
                    <a:p>
                      <a:pPr algn="r"/>
                      <a:r>
                        <a:rPr lang="en-US" sz="2800" dirty="0" smtClean="0"/>
                        <a:t>80%</a:t>
                      </a:r>
                      <a:endParaRPr lang="en-US" sz="2800" dirty="0"/>
                    </a:p>
                  </a:txBody>
                  <a:tcPr>
                    <a:lnL>
                      <a:noFill/>
                    </a:lnL>
                  </a:tcPr>
                </a:tc>
              </a:tr>
            </a:tbl>
          </a:graphicData>
        </a:graphic>
      </p:graphicFrame>
    </p:spTree>
  </p:cSld>
  <p:clrMapOvr>
    <a:masterClrMapping/>
  </p:clrMapOvr>
  <p:transition spd="med"/>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5"/>
          <p:cNvSpPr>
            <a:spLocks noGrp="1" noChangeArrowheads="1"/>
          </p:cNvSpPr>
          <p:nvPr>
            <p:ph type="sldNum" sz="quarter" idx="10"/>
          </p:nvPr>
        </p:nvSpPr>
        <p:spPr>
          <a:noFill/>
        </p:spPr>
        <p:txBody>
          <a:bodyPr/>
          <a:lstStyle/>
          <a:p>
            <a:r>
              <a:rPr lang="en-US" altLang="zh-CN" smtClean="0">
                <a:ea typeface="宋体" pitchFamily="2" charset="-122"/>
              </a:rPr>
              <a:t>9-</a:t>
            </a:r>
            <a:fld id="{1E91E2C0-D65F-43FF-BD17-A25AAFEB2D91}" type="slidenum">
              <a:rPr lang="en-US" altLang="zh-CN" smtClean="0">
                <a:ea typeface="宋体" pitchFamily="2" charset="-122"/>
              </a:rPr>
              <a:pPr/>
              <a:t>59</a:t>
            </a:fld>
            <a:endParaRPr lang="en-US" altLang="zh-CN" smtClean="0">
              <a:ea typeface="宋体" pitchFamily="2" charset="-122"/>
            </a:endParaRPr>
          </a:p>
        </p:txBody>
      </p:sp>
      <p:sp>
        <p:nvSpPr>
          <p:cNvPr id="9218" name="Rectangle 2"/>
          <p:cNvSpPr>
            <a:spLocks noGrp="1" noChangeArrowheads="1"/>
          </p:cNvSpPr>
          <p:nvPr>
            <p:ph type="title"/>
          </p:nvPr>
        </p:nvSpPr>
        <p:spPr>
          <a:xfrm>
            <a:off x="1143000" y="0"/>
            <a:ext cx="8001000" cy="838200"/>
          </a:xfrm>
        </p:spPr>
        <p:txBody>
          <a:bodyPr/>
          <a:lstStyle/>
          <a:p>
            <a:pPr eaLnBrk="1" hangingPunct="1">
              <a:defRPr/>
            </a:pPr>
            <a:r>
              <a:rPr lang="en-US" dirty="0">
                <a:solidFill>
                  <a:schemeClr val="tx2">
                    <a:lumMod val="50000"/>
                  </a:schemeClr>
                </a:solidFill>
              </a:rPr>
              <a:t>Example 7: Sub </a:t>
            </a:r>
            <a:r>
              <a:rPr lang="en-US" dirty="0" smtClean="0">
                <a:solidFill>
                  <a:schemeClr val="tx2">
                    <a:lumMod val="50000"/>
                  </a:schemeClr>
                </a:solidFill>
              </a:rPr>
              <a:t>Buys Shares </a:t>
            </a:r>
            <a:r>
              <a:rPr lang="en-US" dirty="0">
                <a:solidFill>
                  <a:schemeClr val="tx2">
                    <a:lumMod val="50000"/>
                  </a:schemeClr>
                </a:solidFill>
              </a:rPr>
              <a:t>from </a:t>
            </a:r>
            <a:r>
              <a:rPr lang="en-US" dirty="0" smtClean="0">
                <a:solidFill>
                  <a:schemeClr val="tx2">
                    <a:lumMod val="50000"/>
                  </a:schemeClr>
                </a:solidFill>
              </a:rPr>
              <a:t>Non-Affiliate</a:t>
            </a:r>
          </a:p>
        </p:txBody>
      </p:sp>
      <p:graphicFrame>
        <p:nvGraphicFramePr>
          <p:cNvPr id="2" name="Table 1"/>
          <p:cNvGraphicFramePr>
            <a:graphicFrameLocks noGrp="1"/>
          </p:cNvGraphicFramePr>
          <p:nvPr/>
        </p:nvGraphicFramePr>
        <p:xfrm>
          <a:off x="685800" y="1066800"/>
          <a:ext cx="7924800" cy="5410200"/>
        </p:xfrm>
        <a:graphic>
          <a:graphicData uri="http://schemas.openxmlformats.org/drawingml/2006/table">
            <a:tbl>
              <a:tblPr>
                <a:tableStyleId>{5C22544A-7EE6-4342-B048-85BDC9FD1C3A}</a:tableStyleId>
              </a:tblPr>
              <a:tblGrid>
                <a:gridCol w="4080401"/>
                <a:gridCol w="1223829"/>
                <a:gridCol w="715570"/>
                <a:gridCol w="260310"/>
                <a:gridCol w="1644690"/>
              </a:tblGrid>
              <a:tr h="576057">
                <a:tc>
                  <a:txBody>
                    <a:bodyPr/>
                    <a:lstStyle/>
                    <a:p>
                      <a:pPr algn="l" fontAlgn="b"/>
                      <a:endParaRPr lang="en-US" sz="1800" b="0" i="0" u="none" strike="noStrike" dirty="0">
                        <a:solidFill>
                          <a:srgbClr val="000000"/>
                        </a:solidFill>
                        <a:effectLst/>
                        <a:latin typeface="Calibri"/>
                      </a:endParaRPr>
                    </a:p>
                  </a:txBody>
                  <a:tcPr marL="9525" marR="9525" marT="9525" marB="0" anchor="b">
                    <a:noFill/>
                  </a:tcPr>
                </a:tc>
                <a:tc gridSpan="2">
                  <a:txBody>
                    <a:bodyPr/>
                    <a:lstStyle/>
                    <a:p>
                      <a:pPr algn="ctr" fontAlgn="b"/>
                      <a:r>
                        <a:rPr lang="en-US" sz="1800" b="1" u="none" strike="noStrike" dirty="0">
                          <a:effectLst/>
                        </a:rPr>
                        <a:t>Before </a:t>
                      </a:r>
                      <a:r>
                        <a:rPr lang="en-US" sz="1800" b="1" u="none" strike="noStrike" dirty="0" smtClean="0">
                          <a:effectLst/>
                        </a:rPr>
                        <a:t>Repurchase</a:t>
                      </a:r>
                      <a:endParaRPr lang="en-US" sz="1800" b="1" i="0" u="none" strike="noStrike" dirty="0">
                        <a:solidFill>
                          <a:srgbClr val="000000"/>
                        </a:solidFill>
                        <a:effectLst/>
                        <a:latin typeface="Calibri"/>
                      </a:endParaRPr>
                    </a:p>
                  </a:txBody>
                  <a:tcPr marL="9525" marR="9525" marT="9525" marB="0" anchor="b">
                    <a:lnR w="12700" cmpd="sng">
                      <a:noFill/>
                    </a:lnR>
                    <a:lnB w="381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fontAlgn="b"/>
                      <a:endParaRPr lang="en-US" sz="18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b="1" u="none" strike="noStrike" dirty="0" smtClean="0">
                          <a:effectLst/>
                        </a:rPr>
                        <a:t>After Repurchase</a:t>
                      </a:r>
                      <a:endParaRPr lang="en-US" sz="1800" b="1" i="0" u="none" strike="noStrike" dirty="0">
                        <a:solidFill>
                          <a:srgbClr val="000000"/>
                        </a:solidFill>
                        <a:effectLst/>
                        <a:latin typeface="Calibri"/>
                      </a:endParaRPr>
                    </a:p>
                  </a:txBody>
                  <a:tcPr marL="9525" marR="9525" marT="9525" marB="0" anchor="b">
                    <a:lnL w="12700" cmpd="sng">
                      <a:noFill/>
                    </a:lnL>
                    <a:lnB w="38100" cap="flat" cmpd="sng" algn="ctr">
                      <a:solidFill>
                        <a:schemeClr val="tx1"/>
                      </a:solidFill>
                      <a:prstDash val="solid"/>
                      <a:round/>
                      <a:headEnd type="none" w="med" len="med"/>
                      <a:tailEnd type="none" w="med" len="med"/>
                    </a:lnB>
                    <a:noFill/>
                  </a:tcPr>
                </a:tc>
              </a:tr>
              <a:tr h="292944">
                <a:tc>
                  <a:txBody>
                    <a:bodyPr/>
                    <a:lstStyle/>
                    <a:p>
                      <a:pPr algn="l" fontAlgn="b"/>
                      <a:r>
                        <a:rPr lang="en-US" sz="1800" u="none" strike="noStrike" dirty="0">
                          <a:solidFill>
                            <a:srgbClr val="003366"/>
                          </a:solidFill>
                          <a:effectLst/>
                          <a:latin typeface="+mn-lt"/>
                        </a:rPr>
                        <a:t>Common stock</a:t>
                      </a:r>
                      <a:endParaRPr lang="en-US" sz="1800" b="0" i="0" u="none" strike="noStrike" dirty="0">
                        <a:solidFill>
                          <a:srgbClr val="003366"/>
                        </a:solidFill>
                        <a:effectLst/>
                        <a:latin typeface="+mn-lt"/>
                      </a:endParaRPr>
                    </a:p>
                  </a:txBody>
                  <a:tcPr marL="9525" marR="9525" marT="9525" marB="0" anchor="b">
                    <a:noFill/>
                  </a:tcPr>
                </a:tc>
                <a:tc>
                  <a:txBody>
                    <a:bodyPr/>
                    <a:lstStyle/>
                    <a:p>
                      <a:pPr algn="r" fontAlgn="b"/>
                      <a:r>
                        <a:rPr lang="en-US" sz="1800" u="none" strike="noStrike" dirty="0" smtClean="0">
                          <a:solidFill>
                            <a:srgbClr val="003366"/>
                          </a:solidFill>
                          <a:effectLst/>
                          <a:latin typeface="+mn-lt"/>
                        </a:rPr>
                        <a:t>$250,000</a:t>
                      </a:r>
                      <a:r>
                        <a:rPr lang="en-US" sz="1800" u="none" strike="noStrike" dirty="0" smtClean="0">
                          <a:solidFill>
                            <a:schemeClr val="bg1"/>
                          </a:solidFill>
                          <a:effectLst/>
                          <a:latin typeface="+mn-lt"/>
                        </a:rPr>
                        <a:t>)</a:t>
                      </a:r>
                      <a:r>
                        <a:rPr lang="en-US" sz="1800" u="none" strike="noStrike" dirty="0" smtClean="0">
                          <a:solidFill>
                            <a:srgbClr val="003366"/>
                          </a:solidFill>
                          <a:effectLst/>
                          <a:latin typeface="+mn-lt"/>
                        </a:rPr>
                        <a:t> </a:t>
                      </a:r>
                      <a:endParaRPr lang="en-US" sz="1800" b="0" i="0" u="none" strike="noStrike" dirty="0">
                        <a:solidFill>
                          <a:srgbClr val="003366"/>
                        </a:solidFill>
                        <a:effectLst/>
                        <a:latin typeface="+mn-lt"/>
                      </a:endParaRPr>
                    </a:p>
                  </a:txBody>
                  <a:tcPr marL="9525" marR="9525" marT="9525" marB="0" anchor="b">
                    <a:lnT w="38100" cap="flat" cmpd="sng" algn="ctr">
                      <a:solidFill>
                        <a:schemeClr val="tx1"/>
                      </a:solidFill>
                      <a:prstDash val="solid"/>
                      <a:round/>
                      <a:headEnd type="none" w="med" len="med"/>
                      <a:tailEnd type="none" w="med" len="med"/>
                    </a:lnT>
                    <a:noFill/>
                  </a:tcPr>
                </a:tc>
                <a:tc>
                  <a:txBody>
                    <a:bodyPr/>
                    <a:lstStyle/>
                    <a:p>
                      <a:pPr algn="r" fontAlgn="b"/>
                      <a:endParaRPr lang="en-US" sz="1800" b="0" i="0" u="none" strike="noStrike" dirty="0">
                        <a:solidFill>
                          <a:srgbClr val="003366"/>
                        </a:solidFill>
                        <a:effectLst/>
                        <a:latin typeface="+mn-lt"/>
                      </a:endParaRPr>
                    </a:p>
                  </a:txBody>
                  <a:tcPr marL="9525" marR="9525" marT="9525" marB="0" anchor="b">
                    <a:lnR w="12700" cmpd="sng">
                      <a:noFill/>
                    </a:lnR>
                    <a:lnT w="38100" cap="flat" cmpd="sng" algn="ctr">
                      <a:solidFill>
                        <a:schemeClr val="tx1"/>
                      </a:solidFill>
                      <a:prstDash val="solid"/>
                      <a:round/>
                      <a:headEnd type="none" w="med" len="med"/>
                      <a:tailEnd type="none" w="med" len="med"/>
                    </a:lnT>
                    <a:noFill/>
                  </a:tcPr>
                </a:tc>
                <a:tc>
                  <a:txBody>
                    <a:bodyPr/>
                    <a:lstStyle/>
                    <a:p>
                      <a:pPr algn="r" fontAlgn="b"/>
                      <a:endParaRPr lang="en-US" sz="1800" b="0" i="0" u="none" strike="noStrike" dirty="0">
                        <a:solidFill>
                          <a:srgbClr val="003366"/>
                        </a:solidFill>
                        <a:effectLst/>
                        <a:latin typeface="+mn-lt"/>
                      </a:endParaRPr>
                    </a:p>
                  </a:txBody>
                  <a:tcPr marL="9525" marR="9525" marT="9525" marB="0" anchor="b">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fontAlgn="b"/>
                      <a:r>
                        <a:rPr lang="en-US" sz="1800" u="none" strike="noStrike" dirty="0">
                          <a:solidFill>
                            <a:srgbClr val="003366"/>
                          </a:solidFill>
                          <a:effectLst/>
                          <a:latin typeface="+mn-lt"/>
                        </a:rPr>
                        <a:t>$</a:t>
                      </a:r>
                      <a:r>
                        <a:rPr lang="en-US" sz="1800" u="none" strike="noStrike" dirty="0" smtClean="0">
                          <a:solidFill>
                            <a:srgbClr val="003366"/>
                          </a:solidFill>
                          <a:effectLst/>
                          <a:latin typeface="+mn-lt"/>
                        </a:rPr>
                        <a:t>250,000</a:t>
                      </a:r>
                      <a:r>
                        <a:rPr lang="en-US" sz="1800" u="none" strike="noStrike" dirty="0" smtClean="0">
                          <a:solidFill>
                            <a:schemeClr val="bg1"/>
                          </a:solidFill>
                          <a:effectLst/>
                          <a:latin typeface="+mn-lt"/>
                        </a:rPr>
                        <a:t>)</a:t>
                      </a:r>
                      <a:r>
                        <a:rPr lang="en-US" sz="1800" u="none" strike="noStrike" dirty="0" smtClean="0">
                          <a:solidFill>
                            <a:srgbClr val="003366"/>
                          </a:solidFill>
                          <a:effectLst/>
                          <a:latin typeface="+mn-lt"/>
                        </a:rPr>
                        <a:t> </a:t>
                      </a:r>
                      <a:endParaRPr lang="en-US" sz="1800" b="0" i="0" u="none" strike="noStrike" dirty="0">
                        <a:solidFill>
                          <a:srgbClr val="003366"/>
                        </a:solidFill>
                        <a:effectLst/>
                        <a:latin typeface="+mn-lt"/>
                      </a:endParaRPr>
                    </a:p>
                  </a:txBody>
                  <a:tcPr marL="9525" marR="9525" marT="9525" marB="0" anchor="b">
                    <a:lnL w="12700" cmpd="sng">
                      <a:noFill/>
                    </a:lnL>
                    <a:lnT w="38100" cap="flat" cmpd="sng" algn="ctr">
                      <a:solidFill>
                        <a:schemeClr val="tx1"/>
                      </a:solidFill>
                      <a:prstDash val="solid"/>
                      <a:round/>
                      <a:headEnd type="none" w="med" len="med"/>
                      <a:tailEnd type="none" w="med" len="med"/>
                    </a:lnT>
                    <a:noFill/>
                  </a:tcPr>
                </a:tc>
              </a:tr>
              <a:tr h="328905">
                <a:tc>
                  <a:txBody>
                    <a:bodyPr/>
                    <a:lstStyle/>
                    <a:p>
                      <a:pPr algn="l" fontAlgn="b"/>
                      <a:r>
                        <a:rPr lang="en-US" sz="1800" u="none" strike="noStrike" dirty="0">
                          <a:solidFill>
                            <a:srgbClr val="003366"/>
                          </a:solidFill>
                          <a:effectLst/>
                          <a:latin typeface="+mn-lt"/>
                        </a:rPr>
                        <a:t>Retained earnings</a:t>
                      </a:r>
                      <a:endParaRPr lang="en-US" sz="1800" b="0" i="0" u="none" strike="noStrike" dirty="0">
                        <a:solidFill>
                          <a:srgbClr val="003366"/>
                        </a:solidFill>
                        <a:effectLst/>
                        <a:latin typeface="+mn-lt"/>
                      </a:endParaRPr>
                    </a:p>
                  </a:txBody>
                  <a:tcPr marL="9525" marR="9525" marT="9525" marB="0" anchor="b">
                    <a:noFill/>
                  </a:tcPr>
                </a:tc>
                <a:tc>
                  <a:txBody>
                    <a:bodyPr/>
                    <a:lstStyle/>
                    <a:p>
                      <a:pPr algn="r" fontAlgn="b"/>
                      <a:r>
                        <a:rPr lang="en-US" sz="1800" u="sng" strike="noStrike" dirty="0" smtClean="0">
                          <a:solidFill>
                            <a:srgbClr val="003366"/>
                          </a:solidFill>
                          <a:effectLst/>
                          <a:latin typeface="+mn-lt"/>
                        </a:rPr>
                        <a:t>   190,000</a:t>
                      </a:r>
                      <a:r>
                        <a:rPr lang="en-US" sz="1800" u="none" strike="noStrike" dirty="0" smtClean="0">
                          <a:solidFill>
                            <a:schemeClr val="bg1"/>
                          </a:solidFill>
                          <a:effectLst/>
                          <a:latin typeface="+mn-lt"/>
                        </a:rPr>
                        <a:t>)</a:t>
                      </a:r>
                      <a:r>
                        <a:rPr lang="en-US" sz="1800" u="none" strike="noStrike" dirty="0" smtClean="0">
                          <a:solidFill>
                            <a:srgbClr val="003366"/>
                          </a:solidFill>
                          <a:effectLst/>
                          <a:latin typeface="+mn-lt"/>
                        </a:rPr>
                        <a:t> </a:t>
                      </a:r>
                      <a:endParaRPr lang="en-US" sz="1800" b="0" i="0" u="none" strike="noStrike" dirty="0">
                        <a:solidFill>
                          <a:srgbClr val="003366"/>
                        </a:solidFill>
                        <a:effectLst/>
                        <a:latin typeface="+mn-lt"/>
                      </a:endParaRPr>
                    </a:p>
                  </a:txBody>
                  <a:tcPr marL="9525" marR="9525" marT="9525" marB="0" anchor="b">
                    <a:noFill/>
                  </a:tcPr>
                </a:tc>
                <a:tc>
                  <a:txBody>
                    <a:bodyPr/>
                    <a:lstStyle/>
                    <a:p>
                      <a:pPr algn="r" fontAlgn="b"/>
                      <a:endParaRPr lang="en-US" sz="1800" b="0" i="0" u="none" strike="noStrike" dirty="0">
                        <a:solidFill>
                          <a:srgbClr val="003366"/>
                        </a:solidFill>
                        <a:effectLst/>
                        <a:latin typeface="+mn-lt"/>
                      </a:endParaRPr>
                    </a:p>
                  </a:txBody>
                  <a:tcPr marL="9525" marR="9525" marT="9525" marB="0" anchor="b">
                    <a:lnR w="12700" cmpd="sng">
                      <a:noFill/>
                    </a:lnR>
                    <a:noFill/>
                  </a:tcPr>
                </a:tc>
                <a:tc>
                  <a:txBody>
                    <a:bodyPr/>
                    <a:lstStyle/>
                    <a:p>
                      <a:pPr algn="r" fontAlgn="b"/>
                      <a:endParaRPr lang="en-US" sz="1800" b="0" i="0" u="none" strike="noStrike" dirty="0">
                        <a:solidFill>
                          <a:srgbClr val="003366"/>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800" u="sng" strike="noStrike" dirty="0" smtClean="0">
                          <a:solidFill>
                            <a:srgbClr val="003366"/>
                          </a:solidFill>
                          <a:effectLst/>
                          <a:latin typeface="+mn-lt"/>
                        </a:rPr>
                        <a:t>   190,000</a:t>
                      </a:r>
                      <a:r>
                        <a:rPr lang="en-US" sz="1800" u="sng" strike="noStrike" dirty="0" smtClean="0">
                          <a:solidFill>
                            <a:schemeClr val="bg1"/>
                          </a:solidFill>
                          <a:effectLst/>
                          <a:latin typeface="+mn-lt"/>
                        </a:rPr>
                        <a:t>)</a:t>
                      </a:r>
                      <a:r>
                        <a:rPr lang="en-US" sz="1800" u="none" strike="noStrike" dirty="0" smtClean="0">
                          <a:solidFill>
                            <a:srgbClr val="003366"/>
                          </a:solidFill>
                          <a:effectLst/>
                          <a:latin typeface="+mn-lt"/>
                        </a:rPr>
                        <a:t> </a:t>
                      </a:r>
                      <a:endParaRPr lang="en-US" sz="1800" b="0" i="0" u="none" strike="noStrike" dirty="0">
                        <a:solidFill>
                          <a:srgbClr val="003366"/>
                        </a:solidFill>
                        <a:effectLst/>
                        <a:latin typeface="+mn-lt"/>
                      </a:endParaRPr>
                    </a:p>
                  </a:txBody>
                  <a:tcPr marL="9525" marR="9525" marT="9525" marB="0" anchor="b">
                    <a:lnL w="12700" cmpd="sng">
                      <a:noFill/>
                    </a:lnL>
                    <a:noFill/>
                  </a:tcPr>
                </a:tc>
              </a:tr>
              <a:tr h="345350">
                <a:tc>
                  <a:txBody>
                    <a:bodyPr/>
                    <a:lstStyle/>
                    <a:p>
                      <a:pPr algn="l" fontAlgn="b"/>
                      <a:r>
                        <a:rPr lang="en-US" sz="1800" u="none" strike="noStrike" dirty="0">
                          <a:solidFill>
                            <a:srgbClr val="003366"/>
                          </a:solidFill>
                          <a:effectLst/>
                          <a:latin typeface="+mn-lt"/>
                        </a:rPr>
                        <a:t>Total Stockholders' Equity</a:t>
                      </a:r>
                      <a:endParaRPr lang="en-US" sz="1800" b="0" i="0" u="none" strike="noStrike" dirty="0">
                        <a:solidFill>
                          <a:srgbClr val="003366"/>
                        </a:solidFill>
                        <a:effectLst/>
                        <a:latin typeface="+mn-lt"/>
                      </a:endParaRPr>
                    </a:p>
                  </a:txBody>
                  <a:tcPr marL="9525" marR="9525" marT="9525" marB="0" anchor="b">
                    <a:noFill/>
                  </a:tcPr>
                </a:tc>
                <a:tc>
                  <a:txBody>
                    <a:bodyPr/>
                    <a:lstStyle/>
                    <a:p>
                      <a:pPr algn="r" fontAlgn="b"/>
                      <a:r>
                        <a:rPr lang="en-US" sz="1800" u="none" strike="noStrike" dirty="0" smtClean="0">
                          <a:solidFill>
                            <a:srgbClr val="003366"/>
                          </a:solidFill>
                          <a:effectLst/>
                          <a:latin typeface="+mn-lt"/>
                        </a:rPr>
                        <a:t>440,000</a:t>
                      </a:r>
                      <a:r>
                        <a:rPr lang="en-US" sz="1800" u="none" strike="noStrike" dirty="0" smtClean="0">
                          <a:solidFill>
                            <a:schemeClr val="bg1"/>
                          </a:solidFill>
                          <a:effectLst/>
                          <a:latin typeface="+mn-lt"/>
                        </a:rPr>
                        <a:t>)</a:t>
                      </a:r>
                      <a:r>
                        <a:rPr lang="en-US" sz="1800" u="none" strike="noStrike" dirty="0" smtClean="0">
                          <a:solidFill>
                            <a:srgbClr val="003366"/>
                          </a:solidFill>
                          <a:effectLst/>
                          <a:latin typeface="+mn-lt"/>
                        </a:rPr>
                        <a:t> </a:t>
                      </a:r>
                      <a:endParaRPr lang="en-US" sz="1800" b="0" i="0" u="none" strike="noStrike" dirty="0">
                        <a:solidFill>
                          <a:srgbClr val="003366"/>
                        </a:solidFill>
                        <a:effectLst/>
                        <a:latin typeface="+mn-lt"/>
                      </a:endParaRPr>
                    </a:p>
                  </a:txBody>
                  <a:tcPr marL="9525" marR="9525" marT="9525" marB="0" anchor="b">
                    <a:noFill/>
                  </a:tcPr>
                </a:tc>
                <a:tc>
                  <a:txBody>
                    <a:bodyPr/>
                    <a:lstStyle/>
                    <a:p>
                      <a:pPr algn="r" fontAlgn="b"/>
                      <a:endParaRPr lang="en-US" sz="1800" b="0" i="0" u="none" strike="noStrike" dirty="0">
                        <a:solidFill>
                          <a:srgbClr val="003366"/>
                        </a:solidFill>
                        <a:effectLst/>
                        <a:latin typeface="+mn-lt"/>
                      </a:endParaRPr>
                    </a:p>
                  </a:txBody>
                  <a:tcPr marL="9525" marR="9525" marT="9525" marB="0" anchor="b">
                    <a:lnR w="12700" cmpd="sng">
                      <a:noFill/>
                    </a:lnR>
                    <a:noFill/>
                  </a:tcPr>
                </a:tc>
                <a:tc>
                  <a:txBody>
                    <a:bodyPr/>
                    <a:lstStyle/>
                    <a:p>
                      <a:pPr algn="r" fontAlgn="b"/>
                      <a:endParaRPr lang="en-US" sz="1800" b="0" i="0" u="none" strike="noStrike" dirty="0">
                        <a:solidFill>
                          <a:srgbClr val="003366"/>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800" u="none" strike="noStrike" dirty="0" smtClean="0">
                          <a:solidFill>
                            <a:srgbClr val="003366"/>
                          </a:solidFill>
                          <a:effectLst/>
                          <a:latin typeface="+mn-lt"/>
                        </a:rPr>
                        <a:t>440,000</a:t>
                      </a:r>
                      <a:r>
                        <a:rPr lang="en-US" sz="1800" u="none" strike="noStrike" dirty="0" smtClean="0">
                          <a:solidFill>
                            <a:schemeClr val="bg1"/>
                          </a:solidFill>
                          <a:effectLst/>
                          <a:latin typeface="+mn-lt"/>
                        </a:rPr>
                        <a:t>)</a:t>
                      </a:r>
                      <a:r>
                        <a:rPr lang="en-US" sz="1800" u="none" strike="noStrike" dirty="0" smtClean="0">
                          <a:solidFill>
                            <a:srgbClr val="003366"/>
                          </a:solidFill>
                          <a:effectLst/>
                          <a:latin typeface="+mn-lt"/>
                        </a:rPr>
                        <a:t> </a:t>
                      </a:r>
                      <a:endParaRPr lang="en-US" sz="1800" b="0" i="0" u="none" strike="noStrike" dirty="0">
                        <a:solidFill>
                          <a:srgbClr val="003366"/>
                        </a:solidFill>
                        <a:effectLst/>
                        <a:latin typeface="+mn-lt"/>
                      </a:endParaRPr>
                    </a:p>
                  </a:txBody>
                  <a:tcPr marL="9525" marR="9525" marT="9525" marB="0" anchor="b">
                    <a:lnL w="12700" cmpd="sng">
                      <a:noFill/>
                    </a:lnL>
                    <a:noFill/>
                  </a:tcPr>
                </a:tc>
              </a:tr>
              <a:tr h="345350">
                <a:tc>
                  <a:txBody>
                    <a:bodyPr/>
                    <a:lstStyle/>
                    <a:p>
                      <a:pPr algn="l" fontAlgn="b"/>
                      <a:r>
                        <a:rPr lang="en-US" sz="1800" b="0" i="0" u="none" strike="noStrike" dirty="0" smtClean="0">
                          <a:solidFill>
                            <a:srgbClr val="003366"/>
                          </a:solidFill>
                          <a:effectLst/>
                          <a:latin typeface="+mn-lt"/>
                        </a:rPr>
                        <a:t>Less: Treasury</a:t>
                      </a:r>
                      <a:r>
                        <a:rPr lang="en-US" sz="1800" b="0" i="0" u="none" strike="noStrike" baseline="0" dirty="0" smtClean="0">
                          <a:solidFill>
                            <a:srgbClr val="003366"/>
                          </a:solidFill>
                          <a:effectLst/>
                          <a:latin typeface="+mn-lt"/>
                        </a:rPr>
                        <a:t> stock</a:t>
                      </a:r>
                      <a:endParaRPr lang="en-US" sz="1800" b="0" i="0" u="none" strike="noStrike" dirty="0">
                        <a:solidFill>
                          <a:srgbClr val="003366"/>
                        </a:solidFill>
                        <a:effectLst/>
                        <a:latin typeface="+mn-lt"/>
                      </a:endParaRPr>
                    </a:p>
                  </a:txBody>
                  <a:tcPr marL="9525" marR="9525" marT="9525" marB="0" anchor="b">
                    <a:noFill/>
                  </a:tcPr>
                </a:tc>
                <a:tc>
                  <a:txBody>
                    <a:bodyPr/>
                    <a:lstStyle/>
                    <a:p>
                      <a:pPr algn="l" fontAlgn="b"/>
                      <a:r>
                        <a:rPr lang="en-US" sz="1800" b="0" i="0" u="none" strike="noStrike" dirty="0" smtClean="0">
                          <a:solidFill>
                            <a:srgbClr val="003366"/>
                          </a:solidFill>
                          <a:effectLst/>
                          <a:latin typeface="+mn-lt"/>
                        </a:rPr>
                        <a:t>     ___________</a:t>
                      </a:r>
                      <a:endParaRPr lang="en-US" sz="1800" b="0" i="0" u="none" strike="noStrike" dirty="0">
                        <a:solidFill>
                          <a:srgbClr val="003366"/>
                        </a:solidFill>
                        <a:effectLst/>
                        <a:latin typeface="+mn-lt"/>
                      </a:endParaRPr>
                    </a:p>
                  </a:txBody>
                  <a:tcPr marL="9525" marR="9525" marT="9525" marB="0" anchor="b">
                    <a:noFill/>
                  </a:tcPr>
                </a:tc>
                <a:tc>
                  <a:txBody>
                    <a:bodyPr/>
                    <a:lstStyle/>
                    <a:p>
                      <a:pPr algn="r" fontAlgn="b"/>
                      <a:endParaRPr lang="en-US" sz="1800" b="0" i="0" u="none" strike="noStrike" dirty="0">
                        <a:solidFill>
                          <a:srgbClr val="003366"/>
                        </a:solidFill>
                        <a:effectLst/>
                        <a:latin typeface="+mn-lt"/>
                      </a:endParaRPr>
                    </a:p>
                  </a:txBody>
                  <a:tcPr marL="9525" marR="9525" marT="9525" marB="0" anchor="b">
                    <a:lnR w="12700" cmpd="sng">
                      <a:noFill/>
                    </a:lnR>
                    <a:noFill/>
                  </a:tcPr>
                </a:tc>
                <a:tc>
                  <a:txBody>
                    <a:bodyPr/>
                    <a:lstStyle/>
                    <a:p>
                      <a:pPr algn="r" fontAlgn="b"/>
                      <a:endParaRPr lang="en-US" sz="1800" b="0" i="0" u="none" strike="noStrike" dirty="0">
                        <a:solidFill>
                          <a:srgbClr val="003366"/>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800" b="0" i="0" u="sng" strike="noStrike" dirty="0" smtClean="0">
                          <a:solidFill>
                            <a:srgbClr val="003366"/>
                          </a:solidFill>
                          <a:effectLst/>
                          <a:latin typeface="+mn-lt"/>
                        </a:rPr>
                        <a:t>   (40,000</a:t>
                      </a:r>
                      <a:r>
                        <a:rPr lang="en-US" sz="1800" b="0" i="0" u="none" strike="noStrike" dirty="0" smtClean="0">
                          <a:solidFill>
                            <a:srgbClr val="003366"/>
                          </a:solidFill>
                          <a:effectLst/>
                          <a:latin typeface="+mn-lt"/>
                        </a:rPr>
                        <a:t>)</a:t>
                      </a:r>
                      <a:endParaRPr lang="en-US" sz="1800" b="0" i="0" u="none" strike="noStrike" dirty="0">
                        <a:solidFill>
                          <a:srgbClr val="003366"/>
                        </a:solidFill>
                        <a:effectLst/>
                        <a:latin typeface="+mn-lt"/>
                      </a:endParaRPr>
                    </a:p>
                  </a:txBody>
                  <a:tcPr marL="9525" marR="9525" marT="9525" marB="0" anchor="b">
                    <a:lnL w="12700" cmpd="sng">
                      <a:noFill/>
                    </a:lnL>
                    <a:noFill/>
                  </a:tcPr>
                </a:tc>
              </a:tr>
              <a:tr h="345350">
                <a:tc>
                  <a:txBody>
                    <a:bodyPr/>
                    <a:lstStyle/>
                    <a:p>
                      <a:pPr algn="l" fontAlgn="b"/>
                      <a:r>
                        <a:rPr lang="en-US" sz="1800" b="0" i="0" u="none" strike="noStrike" dirty="0" smtClean="0">
                          <a:solidFill>
                            <a:srgbClr val="003366"/>
                          </a:solidFill>
                          <a:effectLst/>
                          <a:latin typeface="+mn-lt"/>
                        </a:rPr>
                        <a:t>Total Stockholders’ Equity</a:t>
                      </a:r>
                      <a:endParaRPr lang="en-US" sz="1800" b="0" i="0" u="none" strike="noStrike" dirty="0">
                        <a:solidFill>
                          <a:srgbClr val="003366"/>
                        </a:solidFill>
                        <a:effectLst/>
                        <a:latin typeface="+mn-lt"/>
                      </a:endParaRPr>
                    </a:p>
                  </a:txBody>
                  <a:tcPr marL="9525" marR="9525" marT="9525" marB="0" anchor="b">
                    <a:noFill/>
                  </a:tcPr>
                </a:tc>
                <a:tc>
                  <a:txBody>
                    <a:bodyPr/>
                    <a:lstStyle/>
                    <a:p>
                      <a:pPr algn="r" fontAlgn="b"/>
                      <a:r>
                        <a:rPr lang="en-US" sz="1800" b="0" i="0" u="none" strike="noStrike" dirty="0" smtClean="0">
                          <a:solidFill>
                            <a:srgbClr val="003366"/>
                          </a:solidFill>
                          <a:effectLst/>
                          <a:latin typeface="+mn-lt"/>
                        </a:rPr>
                        <a:t>$440,000</a:t>
                      </a:r>
                      <a:r>
                        <a:rPr lang="en-US" sz="1800" b="0" i="0" u="none" strike="noStrike" dirty="0" smtClean="0">
                          <a:solidFill>
                            <a:schemeClr val="bg1"/>
                          </a:solidFill>
                          <a:effectLst/>
                          <a:latin typeface="+mn-lt"/>
                        </a:rPr>
                        <a:t>)</a:t>
                      </a:r>
                      <a:endParaRPr lang="en-US" sz="1800" b="0" i="0" u="none" strike="noStrike" dirty="0">
                        <a:solidFill>
                          <a:schemeClr val="bg1"/>
                        </a:solidFill>
                        <a:effectLst/>
                        <a:latin typeface="+mn-lt"/>
                      </a:endParaRPr>
                    </a:p>
                  </a:txBody>
                  <a:tcPr marL="9525" marR="9525" marT="9525" marB="0" anchor="b">
                    <a:noFill/>
                  </a:tcPr>
                </a:tc>
                <a:tc>
                  <a:txBody>
                    <a:bodyPr/>
                    <a:lstStyle/>
                    <a:p>
                      <a:pPr algn="r" fontAlgn="b"/>
                      <a:endParaRPr lang="en-US" sz="1800" b="0" i="0" u="none" strike="noStrike" dirty="0">
                        <a:solidFill>
                          <a:srgbClr val="003366"/>
                        </a:solidFill>
                        <a:effectLst/>
                        <a:latin typeface="+mn-lt"/>
                      </a:endParaRPr>
                    </a:p>
                  </a:txBody>
                  <a:tcPr marL="9525" marR="9525" marT="9525" marB="0" anchor="b">
                    <a:lnR w="12700" cmpd="sng">
                      <a:noFill/>
                    </a:lnR>
                    <a:noFill/>
                  </a:tcPr>
                </a:tc>
                <a:tc>
                  <a:txBody>
                    <a:bodyPr/>
                    <a:lstStyle/>
                    <a:p>
                      <a:pPr algn="r" fontAlgn="b"/>
                      <a:endParaRPr lang="en-US" sz="1800" b="0" i="0" u="none" strike="noStrike" dirty="0">
                        <a:solidFill>
                          <a:srgbClr val="003366"/>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800" b="0" i="0" u="none" strike="noStrike" dirty="0" smtClean="0">
                          <a:solidFill>
                            <a:srgbClr val="003366"/>
                          </a:solidFill>
                          <a:effectLst/>
                          <a:latin typeface="+mn-lt"/>
                        </a:rPr>
                        <a:t>$400,000</a:t>
                      </a:r>
                      <a:r>
                        <a:rPr lang="en-US" sz="1800" b="0" i="0" u="none" strike="noStrike" dirty="0" smtClean="0">
                          <a:solidFill>
                            <a:schemeClr val="bg1"/>
                          </a:solidFill>
                          <a:effectLst/>
                          <a:latin typeface="+mn-lt"/>
                        </a:rPr>
                        <a:t>)</a:t>
                      </a:r>
                      <a:endParaRPr lang="en-US" sz="1800" b="0" i="0" u="none" strike="noStrike" dirty="0">
                        <a:solidFill>
                          <a:schemeClr val="bg1"/>
                        </a:solidFill>
                        <a:effectLst/>
                        <a:latin typeface="+mn-lt"/>
                      </a:endParaRPr>
                    </a:p>
                  </a:txBody>
                  <a:tcPr marL="9525" marR="9525" marT="9525" marB="0" anchor="b">
                    <a:lnL w="12700" cmpd="sng">
                      <a:noFill/>
                    </a:lnL>
                    <a:noFill/>
                  </a:tcPr>
                </a:tc>
              </a:tr>
              <a:tr h="292944">
                <a:tc>
                  <a:txBody>
                    <a:bodyPr/>
                    <a:lstStyle/>
                    <a:p>
                      <a:pPr algn="l" fontAlgn="b"/>
                      <a:endParaRPr lang="en-US" sz="1800" b="0" i="0" u="none" strike="noStrike" dirty="0">
                        <a:solidFill>
                          <a:srgbClr val="000000"/>
                        </a:solidFill>
                        <a:effectLst/>
                        <a:latin typeface="+mn-lt"/>
                      </a:endParaRPr>
                    </a:p>
                  </a:txBody>
                  <a:tcPr marL="9525" marR="9525" marT="9525" marB="0" anchor="b">
                    <a:noFill/>
                  </a:tcPr>
                </a:tc>
                <a:tc>
                  <a:txBody>
                    <a:bodyPr/>
                    <a:lstStyle/>
                    <a:p>
                      <a:pPr algn="r" fontAlgn="b"/>
                      <a:endParaRPr lang="en-US" sz="1800" b="0" i="0" u="none" strike="noStrike" dirty="0">
                        <a:solidFill>
                          <a:srgbClr val="000000"/>
                        </a:solidFill>
                        <a:effectLst/>
                        <a:latin typeface="+mn-lt"/>
                      </a:endParaRPr>
                    </a:p>
                  </a:txBody>
                  <a:tcPr marL="9525" marR="9525" marT="9525" marB="0" anchor="b">
                    <a:noFill/>
                  </a:tcPr>
                </a:tc>
                <a:tc>
                  <a:txBody>
                    <a:bodyPr/>
                    <a:lstStyle/>
                    <a:p>
                      <a:pPr algn="r" fontAlgn="b"/>
                      <a:endParaRPr lang="en-US" sz="1800" b="0" i="0" u="none" strike="noStrike" dirty="0">
                        <a:solidFill>
                          <a:srgbClr val="000000"/>
                        </a:solidFill>
                        <a:effectLst/>
                        <a:latin typeface="+mn-lt"/>
                      </a:endParaRPr>
                    </a:p>
                  </a:txBody>
                  <a:tcPr marL="9525" marR="9525" marT="9525" marB="0" anchor="b">
                    <a:lnR w="12700" cmpd="sng">
                      <a:noFill/>
                    </a:lnR>
                    <a:noFill/>
                  </a:tcPr>
                </a:tc>
                <a:tc>
                  <a:txBody>
                    <a:bodyPr/>
                    <a:lstStyle/>
                    <a:p>
                      <a:pPr algn="r" fontAlgn="b"/>
                      <a:endParaRPr lang="en-US" sz="1800" b="0" i="0" u="none" strike="noStrike" dirty="0">
                        <a:solidFill>
                          <a:srgbClr val="000000"/>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1800" b="0" i="0" u="none" strike="noStrike" dirty="0">
                        <a:solidFill>
                          <a:srgbClr val="000000"/>
                        </a:solidFill>
                        <a:effectLst/>
                        <a:latin typeface="+mn-lt"/>
                      </a:endParaRPr>
                    </a:p>
                  </a:txBody>
                  <a:tcPr marL="9525" marR="9525" marT="9525" marB="0" anchor="b">
                    <a:lnL w="12700" cmpd="sng">
                      <a:noFill/>
                    </a:lnL>
                    <a:noFill/>
                  </a:tcPr>
                </a:tc>
              </a:tr>
              <a:tr h="576057">
                <a:tc>
                  <a:txBody>
                    <a:bodyPr/>
                    <a:lstStyle/>
                    <a:p>
                      <a:pPr algn="l" fontAlgn="b"/>
                      <a:endParaRPr lang="en-US" sz="1800" b="0" i="0" u="none" strike="noStrike" dirty="0">
                        <a:solidFill>
                          <a:srgbClr val="000000"/>
                        </a:solidFill>
                        <a:effectLst/>
                        <a:latin typeface="+mn-lt"/>
                      </a:endParaRPr>
                    </a:p>
                  </a:txBody>
                  <a:tcPr marL="9525" marR="9525" marT="9525" marB="0" anchor="b">
                    <a:noFill/>
                  </a:tcPr>
                </a:tc>
                <a:tc gridSpan="2">
                  <a:txBody>
                    <a:bodyPr/>
                    <a:lstStyle/>
                    <a:p>
                      <a:pPr algn="ctr" fontAlgn="b"/>
                      <a:r>
                        <a:rPr lang="en-US" sz="1800" b="1" i="0" u="none" strike="noStrike" dirty="0" smtClean="0">
                          <a:solidFill>
                            <a:schemeClr val="dk1"/>
                          </a:solidFill>
                          <a:effectLst/>
                          <a:latin typeface="+mn-lt"/>
                        </a:rPr>
                        <a:t>Before</a:t>
                      </a:r>
                      <a:r>
                        <a:rPr lang="en-US" sz="1800" b="1" i="0" u="none" strike="noStrike" baseline="0" dirty="0" smtClean="0">
                          <a:solidFill>
                            <a:schemeClr val="dk1"/>
                          </a:solidFill>
                          <a:effectLst/>
                          <a:latin typeface="+mn-lt"/>
                        </a:rPr>
                        <a:t> Repurchase</a:t>
                      </a:r>
                      <a:endParaRPr lang="en-US" sz="1800" b="1" i="0" u="none" strike="noStrike" dirty="0">
                        <a:solidFill>
                          <a:srgbClr val="000000"/>
                        </a:solidFill>
                        <a:effectLst/>
                        <a:latin typeface="+mn-lt"/>
                      </a:endParaRPr>
                    </a:p>
                  </a:txBody>
                  <a:tcPr marL="9525" marR="9525" marT="9525" marB="0" anchor="b">
                    <a:lnR w="12700" cmpd="sng">
                      <a:noFill/>
                    </a:lnR>
                    <a:lnB w="381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fontAlgn="b"/>
                      <a:endParaRPr lang="en-US" sz="1800" b="1" i="0" u="none" strike="noStrike" dirty="0">
                        <a:solidFill>
                          <a:srgbClr val="000000"/>
                        </a:solidFill>
                        <a:effectLst/>
                        <a:latin typeface="+mn-lt"/>
                      </a:endParaRPr>
                    </a:p>
                  </a:txBody>
                  <a:tcPr marL="9525" marR="9525" marT="9525" marB="0" anchor="b">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b="1" u="none" strike="noStrike" dirty="0" smtClean="0">
                          <a:effectLst/>
                          <a:latin typeface="+mn-lt"/>
                        </a:rPr>
                        <a:t>After Repurchase</a:t>
                      </a:r>
                      <a:endParaRPr lang="en-US" sz="1800" b="1" i="0" u="none" strike="noStrike" dirty="0">
                        <a:solidFill>
                          <a:srgbClr val="000000"/>
                        </a:solidFill>
                        <a:effectLst/>
                        <a:latin typeface="+mn-lt"/>
                      </a:endParaRPr>
                    </a:p>
                  </a:txBody>
                  <a:tcPr marL="9525" marR="9525" marT="9525" marB="0" anchor="b">
                    <a:lnL w="12700" cmpd="sng">
                      <a:noFill/>
                    </a:lnL>
                    <a:lnB w="38100" cap="flat" cmpd="sng" algn="ctr">
                      <a:solidFill>
                        <a:schemeClr val="tx1"/>
                      </a:solidFill>
                      <a:prstDash val="solid"/>
                      <a:round/>
                      <a:headEnd type="none" w="med" len="med"/>
                      <a:tailEnd type="none" w="med" len="med"/>
                    </a:lnB>
                    <a:noFill/>
                  </a:tcPr>
                </a:tc>
              </a:tr>
              <a:tr h="328905">
                <a:tc>
                  <a:txBody>
                    <a:bodyPr/>
                    <a:lstStyle/>
                    <a:p>
                      <a:pPr algn="l" fontAlgn="b"/>
                      <a:r>
                        <a:rPr lang="en-US" sz="1800" u="none" strike="noStrike">
                          <a:effectLst/>
                          <a:latin typeface="+mn-lt"/>
                        </a:rPr>
                        <a:t>Snoopy's total stockholders' equity</a:t>
                      </a:r>
                      <a:endParaRPr lang="en-US" sz="1800" b="0" i="0" u="none" strike="noStrike">
                        <a:solidFill>
                          <a:srgbClr val="000000"/>
                        </a:solidFill>
                        <a:effectLst/>
                        <a:latin typeface="+mn-lt"/>
                      </a:endParaRPr>
                    </a:p>
                  </a:txBody>
                  <a:tcPr marL="9525" marR="9525" marT="9525" marB="0" anchor="b">
                    <a:noFill/>
                  </a:tcPr>
                </a:tc>
                <a:tc>
                  <a:txBody>
                    <a:bodyPr/>
                    <a:lstStyle/>
                    <a:p>
                      <a:pPr algn="r" fontAlgn="b"/>
                      <a:r>
                        <a:rPr lang="en-US" sz="1800" u="none" strike="noStrike" dirty="0">
                          <a:effectLst/>
                          <a:latin typeface="+mn-lt"/>
                        </a:rPr>
                        <a:t>$</a:t>
                      </a:r>
                      <a:r>
                        <a:rPr lang="en-US" sz="1800" u="none" strike="noStrike" dirty="0" smtClean="0">
                          <a:effectLst/>
                          <a:latin typeface="+mn-lt"/>
                        </a:rPr>
                        <a:t>440,000</a:t>
                      </a:r>
                      <a:r>
                        <a:rPr lang="en-US" sz="1800" u="none" strike="noStrike" dirty="0" smtClean="0">
                          <a:solidFill>
                            <a:schemeClr val="bg1"/>
                          </a:solidFill>
                          <a:effectLst/>
                          <a:latin typeface="+mn-lt"/>
                        </a:rPr>
                        <a:t>)</a:t>
                      </a:r>
                      <a:r>
                        <a:rPr lang="en-US" sz="1800" u="none" strike="noStrike" dirty="0" smtClean="0">
                          <a:effectLst/>
                          <a:latin typeface="+mn-lt"/>
                        </a:rPr>
                        <a:t> </a:t>
                      </a:r>
                      <a:endParaRPr lang="en-US" sz="1800" b="0" i="0" u="none" strike="noStrike" dirty="0">
                        <a:solidFill>
                          <a:srgbClr val="000000"/>
                        </a:solidFill>
                        <a:effectLst/>
                        <a:latin typeface="+mn-lt"/>
                      </a:endParaRPr>
                    </a:p>
                  </a:txBody>
                  <a:tcPr marL="9525" marR="9525" marT="9525" marB="0" anchor="b">
                    <a:lnT w="38100" cap="flat" cmpd="sng" algn="ctr">
                      <a:solidFill>
                        <a:schemeClr val="tx1"/>
                      </a:solidFill>
                      <a:prstDash val="solid"/>
                      <a:round/>
                      <a:headEnd type="none" w="med" len="med"/>
                      <a:tailEnd type="none" w="med" len="med"/>
                    </a:lnT>
                    <a:noFill/>
                  </a:tcPr>
                </a:tc>
                <a:tc>
                  <a:txBody>
                    <a:bodyPr/>
                    <a:lstStyle/>
                    <a:p>
                      <a:pPr algn="r" fontAlgn="b"/>
                      <a:endParaRPr lang="en-US" sz="1800" b="0" i="0" u="none" strike="noStrike">
                        <a:solidFill>
                          <a:srgbClr val="000000"/>
                        </a:solidFill>
                        <a:effectLst/>
                        <a:latin typeface="+mn-lt"/>
                      </a:endParaRPr>
                    </a:p>
                  </a:txBody>
                  <a:tcPr marL="9525" marR="9525" marT="9525" marB="0" anchor="b">
                    <a:lnR w="12700" cmpd="sng">
                      <a:noFill/>
                    </a:lnR>
                    <a:lnT w="38100" cap="flat" cmpd="sng" algn="ctr">
                      <a:solidFill>
                        <a:schemeClr val="tx1"/>
                      </a:solidFill>
                      <a:prstDash val="solid"/>
                      <a:round/>
                      <a:headEnd type="none" w="med" len="med"/>
                      <a:tailEnd type="none" w="med" len="med"/>
                    </a:lnT>
                    <a:noFill/>
                  </a:tcPr>
                </a:tc>
                <a:tc>
                  <a:txBody>
                    <a:bodyPr/>
                    <a:lstStyle/>
                    <a:p>
                      <a:pPr algn="r" fontAlgn="b"/>
                      <a:endParaRPr lang="en-US" sz="1800" b="0" i="0" u="none" strike="noStrike">
                        <a:solidFill>
                          <a:srgbClr val="000000"/>
                        </a:solidFill>
                        <a:effectLst/>
                        <a:latin typeface="+mn-lt"/>
                      </a:endParaRPr>
                    </a:p>
                  </a:txBody>
                  <a:tcPr marL="9525" marR="9525" marT="9525" marB="0" anchor="b">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fontAlgn="b"/>
                      <a:r>
                        <a:rPr lang="en-US" sz="1800" u="none" strike="noStrike" dirty="0" smtClean="0">
                          <a:effectLst/>
                          <a:latin typeface="+mn-lt"/>
                        </a:rPr>
                        <a:t>$400,000</a:t>
                      </a:r>
                      <a:r>
                        <a:rPr lang="en-US" sz="1800" u="none" strike="noStrike" dirty="0" smtClean="0">
                          <a:solidFill>
                            <a:schemeClr val="bg1"/>
                          </a:solidFill>
                          <a:effectLst/>
                          <a:latin typeface="+mn-lt"/>
                        </a:rPr>
                        <a:t>)</a:t>
                      </a:r>
                      <a:r>
                        <a:rPr lang="en-US" sz="1800" u="none" strike="noStrike" dirty="0" smtClean="0">
                          <a:effectLst/>
                          <a:latin typeface="+mn-lt"/>
                        </a:rPr>
                        <a:t>  </a:t>
                      </a:r>
                      <a:endParaRPr lang="en-US" sz="1800" b="0" i="0" u="none" strike="noStrike" dirty="0">
                        <a:solidFill>
                          <a:srgbClr val="000000"/>
                        </a:solidFill>
                        <a:effectLst/>
                        <a:latin typeface="+mn-lt"/>
                      </a:endParaRPr>
                    </a:p>
                  </a:txBody>
                  <a:tcPr marL="9525" marR="9525" marT="9525" marB="0" anchor="b">
                    <a:lnL w="12700" cmpd="sng">
                      <a:noFill/>
                    </a:lnL>
                    <a:lnT w="38100" cap="flat" cmpd="sng" algn="ctr">
                      <a:solidFill>
                        <a:schemeClr val="tx1"/>
                      </a:solidFill>
                      <a:prstDash val="solid"/>
                      <a:round/>
                      <a:headEnd type="none" w="med" len="med"/>
                      <a:tailEnd type="none" w="med" len="med"/>
                    </a:lnT>
                    <a:noFill/>
                  </a:tcPr>
                </a:tc>
              </a:tr>
              <a:tr h="328905">
                <a:tc>
                  <a:txBody>
                    <a:bodyPr/>
                    <a:lstStyle/>
                    <a:p>
                      <a:pPr algn="l" fontAlgn="b"/>
                      <a:r>
                        <a:rPr lang="en-US" sz="1800" u="none" strike="noStrike">
                          <a:effectLst/>
                          <a:latin typeface="+mn-lt"/>
                        </a:rPr>
                        <a:t>Peanut's proportionate share</a:t>
                      </a:r>
                      <a:endParaRPr lang="en-US" sz="1800" b="0" i="0" u="none" strike="noStrike">
                        <a:solidFill>
                          <a:srgbClr val="000000"/>
                        </a:solidFill>
                        <a:effectLst/>
                        <a:latin typeface="+mn-lt"/>
                      </a:endParaRPr>
                    </a:p>
                  </a:txBody>
                  <a:tcPr marL="9525" marR="9525" marT="9525" marB="0" anchor="b">
                    <a:noFill/>
                  </a:tcPr>
                </a:tc>
                <a:tc>
                  <a:txBody>
                    <a:bodyPr/>
                    <a:lstStyle/>
                    <a:p>
                      <a:pPr algn="r" fontAlgn="b"/>
                      <a:r>
                        <a:rPr lang="en-US" sz="1800" u="sng" strike="noStrike" dirty="0" smtClean="0">
                          <a:effectLst/>
                          <a:latin typeface="+mn-lt"/>
                        </a:rPr>
                        <a:t>         75</a:t>
                      </a:r>
                      <a:r>
                        <a:rPr lang="en-US" sz="1800" u="sng" strike="noStrike" dirty="0">
                          <a:effectLst/>
                          <a:latin typeface="+mn-lt"/>
                        </a:rPr>
                        <a:t>%</a:t>
                      </a:r>
                      <a:endParaRPr lang="en-US" sz="1800" b="0" i="0" u="sng" strike="noStrike" dirty="0">
                        <a:solidFill>
                          <a:srgbClr val="000000"/>
                        </a:solidFill>
                        <a:effectLst/>
                        <a:latin typeface="+mn-lt"/>
                      </a:endParaRPr>
                    </a:p>
                  </a:txBody>
                  <a:tcPr marL="9525" marR="9525" marT="9525" marB="0" anchor="b">
                    <a:noFill/>
                  </a:tcPr>
                </a:tc>
                <a:tc>
                  <a:txBody>
                    <a:bodyPr/>
                    <a:lstStyle/>
                    <a:p>
                      <a:pPr algn="r" fontAlgn="b"/>
                      <a:endParaRPr lang="en-US" sz="1800" b="0" i="0" u="none" strike="noStrike">
                        <a:solidFill>
                          <a:srgbClr val="000000"/>
                        </a:solidFill>
                        <a:effectLst/>
                        <a:latin typeface="+mn-lt"/>
                      </a:endParaRPr>
                    </a:p>
                  </a:txBody>
                  <a:tcPr marL="9525" marR="9525" marT="9525" marB="0" anchor="b">
                    <a:lnR w="12700" cmpd="sng">
                      <a:noFill/>
                    </a:lnR>
                    <a:noFill/>
                  </a:tcPr>
                </a:tc>
                <a:tc>
                  <a:txBody>
                    <a:bodyPr/>
                    <a:lstStyle/>
                    <a:p>
                      <a:pPr algn="r" fontAlgn="b"/>
                      <a:endParaRPr lang="en-US" sz="1800" b="0" i="0" u="none" strike="noStrike">
                        <a:solidFill>
                          <a:srgbClr val="000000"/>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800" u="sng" strike="noStrike" dirty="0" smtClean="0">
                          <a:effectLst/>
                          <a:latin typeface="+mn-lt"/>
                        </a:rPr>
                        <a:t>          80%</a:t>
                      </a:r>
                      <a:r>
                        <a:rPr lang="en-US" sz="1800" u="none" strike="noStrike" dirty="0" smtClean="0">
                          <a:solidFill>
                            <a:schemeClr val="bg1"/>
                          </a:solidFill>
                          <a:effectLst/>
                          <a:latin typeface="+mn-lt"/>
                        </a:rPr>
                        <a:t>)</a:t>
                      </a:r>
                      <a:endParaRPr lang="en-US" sz="1800" b="0" i="0" u="none" strike="noStrike" dirty="0">
                        <a:solidFill>
                          <a:schemeClr val="bg1"/>
                        </a:solidFill>
                        <a:effectLst/>
                        <a:latin typeface="+mn-lt"/>
                      </a:endParaRPr>
                    </a:p>
                  </a:txBody>
                  <a:tcPr marL="9525" marR="9525" marT="9525" marB="0" anchor="b">
                    <a:lnL w="12700" cmpd="sng">
                      <a:noFill/>
                    </a:lnL>
                    <a:noFill/>
                  </a:tcPr>
                </a:tc>
              </a:tr>
              <a:tr h="345350">
                <a:tc>
                  <a:txBody>
                    <a:bodyPr/>
                    <a:lstStyle/>
                    <a:p>
                      <a:pPr algn="l" fontAlgn="b"/>
                      <a:r>
                        <a:rPr lang="en-US" sz="1800" u="none" strike="noStrike">
                          <a:effectLst/>
                          <a:latin typeface="+mn-lt"/>
                        </a:rPr>
                        <a:t>Book value of Peanut's investment</a:t>
                      </a:r>
                      <a:endParaRPr lang="en-US" sz="1800" b="0" i="0" u="none" strike="noStrike">
                        <a:solidFill>
                          <a:srgbClr val="000000"/>
                        </a:solidFill>
                        <a:effectLst/>
                        <a:latin typeface="+mn-lt"/>
                      </a:endParaRPr>
                    </a:p>
                  </a:txBody>
                  <a:tcPr marL="9525" marR="9525" marT="9525" marB="0" anchor="b">
                    <a:noFill/>
                  </a:tcPr>
                </a:tc>
                <a:tc>
                  <a:txBody>
                    <a:bodyPr/>
                    <a:lstStyle/>
                    <a:p>
                      <a:pPr algn="r" fontAlgn="b"/>
                      <a:r>
                        <a:rPr lang="en-US" sz="1800" u="none" strike="noStrike" dirty="0">
                          <a:effectLst/>
                          <a:latin typeface="+mn-lt"/>
                        </a:rPr>
                        <a:t>$</a:t>
                      </a:r>
                      <a:r>
                        <a:rPr lang="en-US" sz="1800" u="none" strike="noStrike" dirty="0" smtClean="0">
                          <a:effectLst/>
                          <a:latin typeface="+mn-lt"/>
                        </a:rPr>
                        <a:t>330,000</a:t>
                      </a:r>
                      <a:r>
                        <a:rPr lang="en-US" sz="1800" u="none" strike="noStrike" dirty="0" smtClean="0">
                          <a:solidFill>
                            <a:schemeClr val="bg1"/>
                          </a:solidFill>
                          <a:effectLst/>
                          <a:latin typeface="+mn-lt"/>
                        </a:rPr>
                        <a:t>)</a:t>
                      </a:r>
                      <a:endParaRPr lang="en-US" sz="1800" b="0" i="0" u="none" strike="noStrike" dirty="0">
                        <a:solidFill>
                          <a:srgbClr val="000000"/>
                        </a:solidFill>
                        <a:effectLst/>
                        <a:latin typeface="+mn-lt"/>
                      </a:endParaRPr>
                    </a:p>
                  </a:txBody>
                  <a:tcPr marL="9525" marR="9525" marT="9525" marB="0" anchor="b">
                    <a:noFill/>
                  </a:tcPr>
                </a:tc>
                <a:tc>
                  <a:txBody>
                    <a:bodyPr/>
                    <a:lstStyle/>
                    <a:p>
                      <a:pPr algn="r" fontAlgn="b"/>
                      <a:endParaRPr lang="en-US" sz="1800" b="0" i="0" u="none" strike="noStrike" dirty="0">
                        <a:solidFill>
                          <a:srgbClr val="000000"/>
                        </a:solidFill>
                        <a:effectLst/>
                        <a:latin typeface="+mn-lt"/>
                      </a:endParaRPr>
                    </a:p>
                  </a:txBody>
                  <a:tcPr marL="9525" marR="9525" marT="9525" marB="0" anchor="b">
                    <a:lnR w="12700" cmpd="sng">
                      <a:noFill/>
                    </a:lnR>
                    <a:noFill/>
                  </a:tcPr>
                </a:tc>
                <a:tc>
                  <a:txBody>
                    <a:bodyPr/>
                    <a:lstStyle/>
                    <a:p>
                      <a:pPr algn="r" fontAlgn="b"/>
                      <a:endParaRPr lang="en-US" sz="1800" b="0" i="0" u="none" strike="noStrike" dirty="0">
                        <a:solidFill>
                          <a:srgbClr val="000000"/>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1800" u="none" strike="noStrike" dirty="0" smtClean="0">
                          <a:effectLst/>
                          <a:latin typeface="+mn-lt"/>
                        </a:rPr>
                        <a:t>$320,000</a:t>
                      </a:r>
                      <a:r>
                        <a:rPr lang="en-US" sz="1800" u="none" strike="noStrike" dirty="0" smtClean="0">
                          <a:solidFill>
                            <a:schemeClr val="bg1"/>
                          </a:solidFill>
                          <a:effectLst/>
                          <a:latin typeface="+mn-lt"/>
                        </a:rPr>
                        <a:t>)</a:t>
                      </a:r>
                      <a:r>
                        <a:rPr lang="en-US" sz="1800" u="none" strike="noStrike" dirty="0" smtClean="0">
                          <a:effectLst/>
                          <a:latin typeface="+mn-lt"/>
                        </a:rPr>
                        <a:t> </a:t>
                      </a:r>
                      <a:endParaRPr lang="en-US" sz="1800" b="0" i="0" u="none" strike="noStrike" dirty="0">
                        <a:solidFill>
                          <a:srgbClr val="000000"/>
                        </a:solidFill>
                        <a:effectLst/>
                        <a:latin typeface="+mn-lt"/>
                      </a:endParaRPr>
                    </a:p>
                  </a:txBody>
                  <a:tcPr marL="9525" marR="9525" marT="9525" marB="0" anchor="b">
                    <a:lnL w="12700" cmpd="sng">
                      <a:noFill/>
                    </a:lnL>
                    <a:noFill/>
                  </a:tcPr>
                </a:tc>
              </a:tr>
              <a:tr h="292944">
                <a:tc>
                  <a:txBody>
                    <a:bodyPr/>
                    <a:lstStyle/>
                    <a:p>
                      <a:pPr algn="l" fontAlgn="b"/>
                      <a:endParaRPr lang="en-US" sz="1800" b="0" i="0" u="none" strike="noStrike" dirty="0">
                        <a:solidFill>
                          <a:srgbClr val="000000"/>
                        </a:solidFill>
                        <a:effectLst/>
                        <a:latin typeface="+mn-lt"/>
                      </a:endParaRPr>
                    </a:p>
                  </a:txBody>
                  <a:tcPr marL="9525" marR="9525" marT="9525" marB="0" anchor="b">
                    <a:noFill/>
                  </a:tcPr>
                </a:tc>
                <a:tc>
                  <a:txBody>
                    <a:bodyPr/>
                    <a:lstStyle/>
                    <a:p>
                      <a:pPr algn="r" fontAlgn="b"/>
                      <a:endParaRPr lang="en-US" sz="1800" b="0" i="0" u="none" strike="noStrike">
                        <a:solidFill>
                          <a:srgbClr val="000000"/>
                        </a:solidFill>
                        <a:effectLst/>
                        <a:latin typeface="+mn-lt"/>
                      </a:endParaRPr>
                    </a:p>
                  </a:txBody>
                  <a:tcPr marL="9525" marR="9525" marT="9525" marB="0" anchor="b">
                    <a:noFill/>
                  </a:tcPr>
                </a:tc>
                <a:tc>
                  <a:txBody>
                    <a:bodyPr/>
                    <a:lstStyle/>
                    <a:p>
                      <a:pPr algn="r" fontAlgn="b"/>
                      <a:endParaRPr lang="en-US" sz="1800" b="0" i="0" u="none" strike="noStrike" dirty="0">
                        <a:solidFill>
                          <a:srgbClr val="000000"/>
                        </a:solidFill>
                        <a:effectLst/>
                        <a:latin typeface="+mn-lt"/>
                      </a:endParaRPr>
                    </a:p>
                  </a:txBody>
                  <a:tcPr marL="9525" marR="9525" marT="9525" marB="0" anchor="b">
                    <a:lnR w="12700" cmpd="sng">
                      <a:noFill/>
                    </a:lnR>
                    <a:noFill/>
                  </a:tcPr>
                </a:tc>
                <a:tc>
                  <a:txBody>
                    <a:bodyPr/>
                    <a:lstStyle/>
                    <a:p>
                      <a:pPr algn="r" fontAlgn="b"/>
                      <a:endParaRPr lang="en-US" sz="1800" b="0" i="0" u="none" strike="noStrike" dirty="0">
                        <a:solidFill>
                          <a:srgbClr val="000000"/>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1800" b="0" i="0" u="none" strike="noStrike" dirty="0">
                        <a:solidFill>
                          <a:srgbClr val="000000"/>
                        </a:solidFill>
                        <a:effectLst/>
                        <a:latin typeface="+mn-lt"/>
                      </a:endParaRPr>
                    </a:p>
                  </a:txBody>
                  <a:tcPr marL="9525" marR="9525" marT="9525" marB="0" anchor="b">
                    <a:lnL w="12700" cmpd="sng">
                      <a:noFill/>
                    </a:lnL>
                    <a:noFill/>
                  </a:tcPr>
                </a:tc>
              </a:tr>
              <a:tr h="328905">
                <a:tc>
                  <a:txBody>
                    <a:bodyPr/>
                    <a:lstStyle/>
                    <a:p>
                      <a:pPr algn="l" fontAlgn="b"/>
                      <a:r>
                        <a:rPr lang="en-US" sz="1800" u="none" strike="noStrike" dirty="0">
                          <a:effectLst/>
                          <a:latin typeface="+mn-lt"/>
                        </a:rPr>
                        <a:t>NCI after </a:t>
                      </a:r>
                      <a:r>
                        <a:rPr lang="en-US" sz="1800" u="none" strike="noStrike" dirty="0" smtClean="0">
                          <a:effectLst/>
                          <a:latin typeface="+mn-lt"/>
                        </a:rPr>
                        <a:t>sale ($400,000 x 0.20)</a:t>
                      </a:r>
                      <a:endParaRPr lang="en-US" sz="1800" b="0" i="0" u="none" strike="noStrike" dirty="0">
                        <a:solidFill>
                          <a:srgbClr val="000000"/>
                        </a:solidFill>
                        <a:effectLst/>
                        <a:latin typeface="+mn-lt"/>
                      </a:endParaRPr>
                    </a:p>
                  </a:txBody>
                  <a:tcPr marL="9525" marR="9525" marT="9525" marB="0" anchor="b">
                    <a:noFill/>
                  </a:tcPr>
                </a:tc>
                <a:tc>
                  <a:txBody>
                    <a:bodyPr/>
                    <a:lstStyle/>
                    <a:p>
                      <a:pPr algn="r" fontAlgn="b"/>
                      <a:r>
                        <a:rPr lang="en-US" sz="1800" u="none" strike="noStrike" dirty="0" smtClean="0">
                          <a:effectLst/>
                          <a:latin typeface="+mn-lt"/>
                        </a:rPr>
                        <a:t>$80,000</a:t>
                      </a:r>
                      <a:r>
                        <a:rPr lang="en-US" sz="1800" u="none" strike="noStrike" dirty="0" smtClean="0">
                          <a:solidFill>
                            <a:schemeClr val="bg1"/>
                          </a:solidFill>
                          <a:effectLst/>
                          <a:latin typeface="+mn-lt"/>
                        </a:rPr>
                        <a:t>)</a:t>
                      </a:r>
                      <a:r>
                        <a:rPr lang="en-US" sz="1800" u="none" strike="noStrike" dirty="0" smtClean="0">
                          <a:effectLst/>
                          <a:latin typeface="+mn-lt"/>
                        </a:rPr>
                        <a:t> </a:t>
                      </a:r>
                      <a:endParaRPr lang="en-US" sz="1800" b="0" i="0" u="none" strike="noStrike" dirty="0">
                        <a:solidFill>
                          <a:srgbClr val="000000"/>
                        </a:solidFill>
                        <a:effectLst/>
                        <a:latin typeface="+mn-lt"/>
                      </a:endParaRPr>
                    </a:p>
                  </a:txBody>
                  <a:tcPr marL="9525" marR="9525" marT="9525" marB="0" anchor="b">
                    <a:noFill/>
                  </a:tcPr>
                </a:tc>
                <a:tc>
                  <a:txBody>
                    <a:bodyPr/>
                    <a:lstStyle/>
                    <a:p>
                      <a:pPr algn="r" fontAlgn="b"/>
                      <a:endParaRPr lang="en-US" sz="1800" b="0" i="0" u="none" strike="noStrike" dirty="0">
                        <a:solidFill>
                          <a:srgbClr val="000000"/>
                        </a:solidFill>
                        <a:effectLst/>
                        <a:latin typeface="+mn-lt"/>
                      </a:endParaRPr>
                    </a:p>
                  </a:txBody>
                  <a:tcPr marL="9525" marR="9525" marT="9525" marB="0" anchor="b">
                    <a:lnR w="12700" cmpd="sng">
                      <a:noFill/>
                    </a:lnR>
                    <a:noFill/>
                  </a:tcPr>
                </a:tc>
                <a:tc>
                  <a:txBody>
                    <a:bodyPr/>
                    <a:lstStyle/>
                    <a:p>
                      <a:pPr algn="r" fontAlgn="b"/>
                      <a:endParaRPr lang="en-US" sz="1800" b="0" i="0" u="none" strike="noStrike" dirty="0">
                        <a:solidFill>
                          <a:srgbClr val="000000"/>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1800" b="0" i="0" u="none" strike="noStrike" dirty="0">
                        <a:solidFill>
                          <a:srgbClr val="000000"/>
                        </a:solidFill>
                        <a:effectLst/>
                        <a:latin typeface="+mn-lt"/>
                      </a:endParaRPr>
                    </a:p>
                  </a:txBody>
                  <a:tcPr marL="9525" marR="9525" marT="9525" marB="0" anchor="b">
                    <a:lnL w="12700" cmpd="sng">
                      <a:noFill/>
                    </a:lnL>
                    <a:noFill/>
                  </a:tcPr>
                </a:tc>
              </a:tr>
              <a:tr h="336888">
                <a:tc>
                  <a:txBody>
                    <a:bodyPr/>
                    <a:lstStyle/>
                    <a:p>
                      <a:pPr algn="l" fontAlgn="b"/>
                      <a:r>
                        <a:rPr lang="en-US" sz="1800" u="none" strike="noStrike" dirty="0">
                          <a:effectLst/>
                          <a:latin typeface="+mn-lt"/>
                        </a:rPr>
                        <a:t>NCI before </a:t>
                      </a:r>
                      <a:r>
                        <a:rPr lang="en-US" sz="1800" u="none" strike="noStrike" dirty="0" smtClean="0">
                          <a:effectLst/>
                          <a:latin typeface="+mn-lt"/>
                        </a:rPr>
                        <a:t>sale ($440,000 x 0.25)</a:t>
                      </a:r>
                      <a:endParaRPr lang="en-US" sz="1800" b="0" i="0" u="none" strike="noStrike" dirty="0">
                        <a:solidFill>
                          <a:srgbClr val="000000"/>
                        </a:solidFill>
                        <a:effectLst/>
                        <a:latin typeface="+mn-lt"/>
                      </a:endParaRPr>
                    </a:p>
                  </a:txBody>
                  <a:tcPr marL="9525" marR="9525" marT="9525" marB="0" anchor="b">
                    <a:noFill/>
                  </a:tcPr>
                </a:tc>
                <a:tc>
                  <a:txBody>
                    <a:bodyPr/>
                    <a:lstStyle/>
                    <a:p>
                      <a:pPr algn="r" fontAlgn="b"/>
                      <a:r>
                        <a:rPr lang="en-US" sz="1800" u="sng" strike="noStrike" dirty="0">
                          <a:effectLst/>
                          <a:latin typeface="+mn-lt"/>
                        </a:rPr>
                        <a:t>(110,000</a:t>
                      </a:r>
                      <a:r>
                        <a:rPr lang="en-US" sz="1800" u="none" strike="noStrike" dirty="0">
                          <a:effectLst/>
                          <a:latin typeface="+mn-lt"/>
                        </a:rPr>
                        <a:t>)</a:t>
                      </a:r>
                      <a:endParaRPr lang="en-US" sz="1800" b="0" i="0" u="none" strike="noStrike" dirty="0">
                        <a:solidFill>
                          <a:srgbClr val="000000"/>
                        </a:solidFill>
                        <a:effectLst/>
                        <a:latin typeface="+mn-lt"/>
                      </a:endParaRPr>
                    </a:p>
                  </a:txBody>
                  <a:tcPr marL="9525" marR="9525" marT="9525" marB="0" anchor="b">
                    <a:noFill/>
                  </a:tcPr>
                </a:tc>
                <a:tc>
                  <a:txBody>
                    <a:bodyPr/>
                    <a:lstStyle/>
                    <a:p>
                      <a:pPr algn="r" fontAlgn="b"/>
                      <a:endParaRPr lang="en-US" sz="1800" b="0" i="0" u="none" strike="noStrike" dirty="0">
                        <a:solidFill>
                          <a:srgbClr val="000000"/>
                        </a:solidFill>
                        <a:effectLst/>
                        <a:latin typeface="+mn-lt"/>
                      </a:endParaRPr>
                    </a:p>
                  </a:txBody>
                  <a:tcPr marL="9525" marR="9525" marT="9525" marB="0" anchor="b">
                    <a:lnR w="12700" cmpd="sng">
                      <a:noFill/>
                    </a:lnR>
                    <a:noFill/>
                  </a:tcPr>
                </a:tc>
                <a:tc>
                  <a:txBody>
                    <a:bodyPr/>
                    <a:lstStyle/>
                    <a:p>
                      <a:pPr algn="r" fontAlgn="b"/>
                      <a:endParaRPr lang="en-US" sz="1800" b="0" i="0" u="none" strike="noStrike" dirty="0">
                        <a:solidFill>
                          <a:srgbClr val="000000"/>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1800" b="0" i="0" u="none" strike="noStrike" dirty="0">
                        <a:solidFill>
                          <a:srgbClr val="000000"/>
                        </a:solidFill>
                        <a:effectLst/>
                        <a:latin typeface="+mn-lt"/>
                      </a:endParaRPr>
                    </a:p>
                  </a:txBody>
                  <a:tcPr marL="9525" marR="9525" marT="9525" marB="0" anchor="b">
                    <a:lnL w="12700" cmpd="sng">
                      <a:noFill/>
                    </a:lnL>
                    <a:noFill/>
                  </a:tcPr>
                </a:tc>
              </a:tr>
              <a:tr h="345350">
                <a:tc>
                  <a:txBody>
                    <a:bodyPr/>
                    <a:lstStyle/>
                    <a:p>
                      <a:pPr algn="l" fontAlgn="b"/>
                      <a:r>
                        <a:rPr lang="en-US" sz="1800" u="none" strike="noStrike" dirty="0" smtClean="0">
                          <a:effectLst/>
                          <a:latin typeface="+mn-lt"/>
                        </a:rPr>
                        <a:t>Decrease </a:t>
                      </a:r>
                      <a:r>
                        <a:rPr lang="en-US" sz="1800" u="none" strike="noStrike" dirty="0">
                          <a:effectLst/>
                          <a:latin typeface="+mn-lt"/>
                        </a:rPr>
                        <a:t>in book value of NCI</a:t>
                      </a:r>
                      <a:endParaRPr lang="en-US" sz="1800" b="0" i="0" u="none" strike="noStrike" dirty="0">
                        <a:solidFill>
                          <a:srgbClr val="000000"/>
                        </a:solidFill>
                        <a:effectLst/>
                        <a:latin typeface="+mn-lt"/>
                      </a:endParaRPr>
                    </a:p>
                  </a:txBody>
                  <a:tcPr marL="9525" marR="9525" marT="9525" marB="0" anchor="b">
                    <a:noFill/>
                  </a:tcPr>
                </a:tc>
                <a:tc>
                  <a:txBody>
                    <a:bodyPr/>
                    <a:lstStyle/>
                    <a:p>
                      <a:pPr algn="r" fontAlgn="b"/>
                      <a:r>
                        <a:rPr lang="en-US" sz="1800" u="none" strike="noStrike" dirty="0" smtClean="0">
                          <a:effectLst/>
                          <a:latin typeface="+mn-lt"/>
                        </a:rPr>
                        <a:t>($30,000</a:t>
                      </a:r>
                      <a:r>
                        <a:rPr lang="en-US" sz="1800" u="none" strike="noStrike" dirty="0">
                          <a:effectLst/>
                          <a:latin typeface="+mn-lt"/>
                        </a:rPr>
                        <a:t>)</a:t>
                      </a:r>
                      <a:endParaRPr lang="en-US" sz="1800" b="0" i="0" u="none" strike="noStrike" dirty="0">
                        <a:solidFill>
                          <a:srgbClr val="000000"/>
                        </a:solidFill>
                        <a:effectLst/>
                        <a:latin typeface="+mn-lt"/>
                      </a:endParaRPr>
                    </a:p>
                  </a:txBody>
                  <a:tcPr marL="9525" marR="9525" marT="9525" marB="0" anchor="b">
                    <a:noFill/>
                  </a:tcPr>
                </a:tc>
                <a:tc>
                  <a:txBody>
                    <a:bodyPr/>
                    <a:lstStyle/>
                    <a:p>
                      <a:pPr algn="r" fontAlgn="b"/>
                      <a:endParaRPr lang="en-US" sz="1800" b="0" i="0" u="none" strike="noStrike">
                        <a:solidFill>
                          <a:srgbClr val="000000"/>
                        </a:solidFill>
                        <a:effectLst/>
                        <a:latin typeface="+mn-lt"/>
                      </a:endParaRPr>
                    </a:p>
                  </a:txBody>
                  <a:tcPr marL="9525" marR="9525" marT="9525" marB="0" anchor="b">
                    <a:lnR w="12700" cmpd="sng">
                      <a:noFill/>
                    </a:lnR>
                    <a:noFill/>
                  </a:tcPr>
                </a:tc>
                <a:tc>
                  <a:txBody>
                    <a:bodyPr/>
                    <a:lstStyle/>
                    <a:p>
                      <a:pPr algn="r" fontAlgn="b"/>
                      <a:endParaRPr lang="en-US" sz="1800" b="0" i="0" u="none" strike="noStrike" dirty="0">
                        <a:solidFill>
                          <a:srgbClr val="000000"/>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1800" b="0" i="0" u="none" strike="noStrike" dirty="0">
                        <a:solidFill>
                          <a:srgbClr val="000000"/>
                        </a:solidFill>
                        <a:effectLst/>
                        <a:latin typeface="+mn-lt"/>
                      </a:endParaRPr>
                    </a:p>
                  </a:txBody>
                  <a:tcPr marL="9525" marR="9525" marT="9525" marB="0" anchor="b">
                    <a:lnL w="12700" cmpd="sng">
                      <a:noFill/>
                    </a:lnL>
                    <a:noFill/>
                  </a:tcPr>
                </a:tc>
              </a:tr>
            </a:tbl>
          </a:graphicData>
        </a:graphic>
      </p:graphicFrame>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5"/>
          <p:cNvSpPr>
            <a:spLocks noGrp="1" noChangeArrowheads="1"/>
          </p:cNvSpPr>
          <p:nvPr>
            <p:ph type="sldNum" sz="quarter" idx="10"/>
          </p:nvPr>
        </p:nvSpPr>
        <p:spPr>
          <a:noFill/>
        </p:spPr>
        <p:txBody>
          <a:bodyPr/>
          <a:lstStyle/>
          <a:p>
            <a:r>
              <a:rPr lang="en-US" altLang="zh-CN" smtClean="0">
                <a:ea typeface="宋体" pitchFamily="2" charset="-122"/>
              </a:rPr>
              <a:t>9-</a:t>
            </a:r>
            <a:fld id="{1302474A-B22E-463D-BD47-FA0199756C23}" type="slidenum">
              <a:rPr lang="en-US" altLang="zh-CN" smtClean="0">
                <a:ea typeface="宋体" pitchFamily="2" charset="-122"/>
              </a:rPr>
              <a:pPr/>
              <a:t>6</a:t>
            </a:fld>
            <a:endParaRPr lang="en-US" altLang="zh-CN" smtClean="0">
              <a:ea typeface="宋体" pitchFamily="2" charset="-122"/>
            </a:endParaRPr>
          </a:p>
        </p:txBody>
      </p:sp>
      <p:sp>
        <p:nvSpPr>
          <p:cNvPr id="11" name="Title 10"/>
          <p:cNvSpPr>
            <a:spLocks noGrp="1"/>
          </p:cNvSpPr>
          <p:nvPr>
            <p:ph type="title"/>
          </p:nvPr>
        </p:nvSpPr>
        <p:spPr/>
        <p:txBody>
          <a:bodyPr/>
          <a:lstStyle/>
          <a:p>
            <a:pPr eaLnBrk="1" hangingPunct="1">
              <a:defRPr/>
            </a:pPr>
            <a:r>
              <a:rPr lang="en-US" dirty="0" smtClean="0">
                <a:solidFill>
                  <a:schemeClr val="tx1"/>
                </a:solidFill>
              </a:rPr>
              <a:t>Practice Quiz Question #1</a:t>
            </a:r>
            <a:endParaRPr lang="en-US" dirty="0">
              <a:solidFill>
                <a:schemeClr val="tx2">
                  <a:lumMod val="50000"/>
                </a:schemeClr>
              </a:solidFill>
            </a:endParaRPr>
          </a:p>
        </p:txBody>
      </p:sp>
      <p:sp>
        <p:nvSpPr>
          <p:cNvPr id="5" name="Rectangle 3"/>
          <p:cNvSpPr txBox="1">
            <a:spLocks noChangeArrowheads="1"/>
          </p:cNvSpPr>
          <p:nvPr/>
        </p:nvSpPr>
        <p:spPr>
          <a:xfrm>
            <a:off x="1219200" y="1447800"/>
            <a:ext cx="7239000" cy="4724400"/>
          </a:xfrm>
          <a:prstGeom prst="rect">
            <a:avLst/>
          </a:prstGeom>
          <a:solidFill>
            <a:srgbClr val="C5D9F1"/>
          </a:solidFill>
        </p:spPr>
        <p:style>
          <a:lnRef idx="1">
            <a:schemeClr val="accent2"/>
          </a:lnRef>
          <a:fillRef idx="2">
            <a:schemeClr val="accent2"/>
          </a:fillRef>
          <a:effectRef idx="1">
            <a:schemeClr val="accent2"/>
          </a:effectRef>
          <a:fontRef idx="minor">
            <a:schemeClr val="dk1"/>
          </a:fontRef>
        </p:style>
        <p:txBody>
          <a:bodyPr lIns="90488" tIns="44450" rIns="90488" bIns="44450"/>
          <a:lstStyle/>
          <a:p>
            <a:pPr>
              <a:buFont typeface="Wingdings" pitchFamily="2" charset="2"/>
              <a:buNone/>
              <a:defRPr/>
            </a:pPr>
            <a:r>
              <a:rPr lang="en-US" sz="2800" b="1" dirty="0"/>
              <a:t>Which of the following statements is true?</a:t>
            </a:r>
          </a:p>
          <a:p>
            <a:pPr marL="914400" lvl="1" indent="-457200">
              <a:lnSpc>
                <a:spcPts val="3000"/>
              </a:lnSpc>
              <a:spcBef>
                <a:spcPts val="600"/>
              </a:spcBef>
              <a:buSzPct val="80000"/>
              <a:buFont typeface="Wingdings" pitchFamily="2" charset="2"/>
              <a:buNone/>
              <a:defRPr/>
            </a:pPr>
            <a:r>
              <a:rPr lang="en-US" sz="2800" dirty="0"/>
              <a:t>a.	</a:t>
            </a:r>
            <a:r>
              <a:rPr lang="en-GB" sz="2800" dirty="0"/>
              <a:t>If a parent company owns both common and preferred stock, only the common stock of the subsidiary is eliminated</a:t>
            </a:r>
            <a:r>
              <a:rPr lang="en-US" sz="2800" dirty="0"/>
              <a:t>.</a:t>
            </a:r>
          </a:p>
          <a:p>
            <a:pPr marL="914400" lvl="1" indent="-457200">
              <a:lnSpc>
                <a:spcPts val="3000"/>
              </a:lnSpc>
              <a:spcBef>
                <a:spcPts val="600"/>
              </a:spcBef>
              <a:buSzPct val="80000"/>
              <a:defRPr/>
            </a:pPr>
            <a:r>
              <a:rPr lang="en-US" sz="2800" dirty="0"/>
              <a:t>b.	</a:t>
            </a:r>
            <a:r>
              <a:rPr lang="en-GB" sz="2800" dirty="0"/>
              <a:t>If a parent company owns both common and preferred stock, only the preferred stock of the subsidiary is eliminated</a:t>
            </a:r>
            <a:r>
              <a:rPr lang="en-US" sz="2800" dirty="0"/>
              <a:t>.</a:t>
            </a:r>
          </a:p>
          <a:p>
            <a:pPr marL="914400" lvl="1" indent="-457200">
              <a:lnSpc>
                <a:spcPts val="3000"/>
              </a:lnSpc>
              <a:spcBef>
                <a:spcPts val="600"/>
              </a:spcBef>
              <a:buSzPct val="80000"/>
              <a:buFont typeface="Wingdings" pitchFamily="2" charset="2"/>
              <a:buNone/>
              <a:defRPr/>
            </a:pPr>
            <a:r>
              <a:rPr lang="en-US" sz="2800" dirty="0"/>
              <a:t>c.	The parent’s portion of the subsidiary’s preferred stock must be eliminated.</a:t>
            </a:r>
          </a:p>
          <a:p>
            <a:pPr marL="914400" lvl="1" indent="-457200">
              <a:lnSpc>
                <a:spcPts val="3000"/>
              </a:lnSpc>
              <a:spcBef>
                <a:spcPts val="600"/>
              </a:spcBef>
              <a:buSzPct val="80000"/>
              <a:buFont typeface="Wingdings" pitchFamily="2" charset="2"/>
              <a:buNone/>
              <a:defRPr/>
            </a:pPr>
            <a:r>
              <a:rPr lang="en-US" sz="2800" dirty="0"/>
              <a:t>d.	</a:t>
            </a:r>
            <a:r>
              <a:rPr lang="en-GB" sz="2800" dirty="0"/>
              <a:t>The NCI’s portion of the subsidiary’s preferred stock must be eliminated</a:t>
            </a:r>
            <a:r>
              <a:rPr lang="en-US" sz="2800" dirty="0"/>
              <a:t>.</a:t>
            </a:r>
          </a:p>
        </p:txBody>
      </p:sp>
    </p:spTree>
  </p:cSld>
  <p:clrMapOvr>
    <a:masterClrMapping/>
  </p:clrMapOvr>
  <p:transition spd="med"/>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89" name="Rectangle 5"/>
          <p:cNvSpPr>
            <a:spLocks noGrp="1" noChangeArrowheads="1"/>
          </p:cNvSpPr>
          <p:nvPr>
            <p:ph type="sldNum" sz="quarter" idx="10"/>
          </p:nvPr>
        </p:nvSpPr>
        <p:spPr>
          <a:noFill/>
        </p:spPr>
        <p:txBody>
          <a:bodyPr/>
          <a:lstStyle/>
          <a:p>
            <a:r>
              <a:rPr lang="en-US" altLang="zh-CN" smtClean="0">
                <a:ea typeface="宋体" pitchFamily="2" charset="-122"/>
              </a:rPr>
              <a:t>9-</a:t>
            </a:r>
            <a:fld id="{EC6A7044-A415-4F26-BF2C-1068A325515F}" type="slidenum">
              <a:rPr lang="en-US" altLang="zh-CN" smtClean="0">
                <a:ea typeface="宋体" pitchFamily="2" charset="-122"/>
              </a:rPr>
              <a:pPr/>
              <a:t>60</a:t>
            </a:fld>
            <a:endParaRPr lang="en-US" altLang="zh-CN" smtClean="0">
              <a:ea typeface="宋体" pitchFamily="2" charset="-122"/>
            </a:endParaRPr>
          </a:p>
        </p:txBody>
      </p:sp>
      <p:sp>
        <p:nvSpPr>
          <p:cNvPr id="140290" name="Content Placeholder 10"/>
          <p:cNvSpPr>
            <a:spLocks noGrp="1"/>
          </p:cNvSpPr>
          <p:nvPr>
            <p:ph idx="1"/>
          </p:nvPr>
        </p:nvSpPr>
        <p:spPr>
          <a:xfrm>
            <a:off x="533400" y="2514600"/>
            <a:ext cx="8458200" cy="609600"/>
          </a:xfrm>
          <a:solidFill>
            <a:schemeClr val="bg2"/>
          </a:solidFill>
        </p:spPr>
        <p:txBody>
          <a:bodyPr/>
          <a:lstStyle/>
          <a:p>
            <a:pPr marL="0" indent="0" eaLnBrk="1" hangingPunct="1">
              <a:spcBef>
                <a:spcPct val="0"/>
              </a:spcBef>
              <a:buFont typeface="Wingdings" pitchFamily="2" charset="2"/>
              <a:buNone/>
              <a:tabLst>
                <a:tab pos="2459038" algn="ctr"/>
                <a:tab pos="3597275" algn="ctr"/>
                <a:tab pos="3930650" algn="ctr"/>
                <a:tab pos="4572000" algn="ctr"/>
                <a:tab pos="5119688" algn="ctr"/>
                <a:tab pos="5576888" algn="ctr"/>
                <a:tab pos="6034088" algn="ctr"/>
                <a:tab pos="6491288" algn="ctr"/>
              </a:tabLst>
            </a:pPr>
            <a:r>
              <a:rPr lang="en-US" sz="1400" smtClean="0"/>
              <a:t>	NCI	    Peanut		Common		         Treasury	Retained</a:t>
            </a:r>
          </a:p>
          <a:p>
            <a:pPr marL="0" indent="0" eaLnBrk="1" hangingPunct="1">
              <a:spcBef>
                <a:spcPct val="0"/>
              </a:spcBef>
              <a:buFont typeface="Wingdings" pitchFamily="2" charset="2"/>
              <a:buNone/>
              <a:tabLst>
                <a:tab pos="2459038" algn="ctr"/>
                <a:tab pos="3597275" algn="ctr"/>
                <a:tab pos="3930650" algn="ctr"/>
                <a:tab pos="4572000" algn="ctr"/>
                <a:tab pos="5119688" algn="ctr"/>
                <a:tab pos="5576888" algn="ctr"/>
                <a:tab pos="6034088" algn="ctr"/>
                <a:tab pos="6491288" algn="ctr"/>
              </a:tabLst>
            </a:pPr>
            <a:r>
              <a:rPr lang="en-US" sz="1400" smtClean="0"/>
              <a:t>	25%/20%	     75%/80%		Stock		            Stock	Earnings</a:t>
            </a:r>
          </a:p>
        </p:txBody>
      </p:sp>
      <p:sp>
        <p:nvSpPr>
          <p:cNvPr id="13" name="Content Placeholder 10"/>
          <p:cNvSpPr txBox="1">
            <a:spLocks/>
          </p:cNvSpPr>
          <p:nvPr/>
        </p:nvSpPr>
        <p:spPr bwMode="auto">
          <a:xfrm>
            <a:off x="457200" y="3200400"/>
            <a:ext cx="8534400" cy="1295400"/>
          </a:xfrm>
          <a:prstGeom prst="rect">
            <a:avLst/>
          </a:prstGeom>
          <a:solidFill>
            <a:schemeClr val="bg1"/>
          </a:solidFill>
          <a:ln w="9525">
            <a:noFill/>
            <a:miter lim="800000"/>
            <a:headEnd/>
            <a:tailEnd/>
          </a:ln>
          <a:effectLst/>
        </p:spPr>
        <p:txBody>
          <a:bodyPr/>
          <a:lstStyle/>
          <a:p>
            <a:pPr>
              <a:spcBef>
                <a:spcPts val="0"/>
              </a:spcBef>
              <a:buClr>
                <a:schemeClr val="accent2"/>
              </a:buClr>
              <a:tabLst>
                <a:tab pos="3017520" algn="r"/>
                <a:tab pos="4297680" algn="r"/>
                <a:tab pos="5486400" algn="r"/>
                <a:tab pos="6748272" algn="r"/>
                <a:tab pos="8055864" algn="r"/>
              </a:tabLst>
              <a:defRPr/>
            </a:pPr>
            <a:r>
              <a:rPr lang="en-US" sz="1600" kern="0" dirty="0">
                <a:latin typeface="+mn-lt"/>
                <a:ea typeface="+mn-ea"/>
              </a:rPr>
              <a:t>BV Before Repurchase 	110,000</a:t>
            </a:r>
            <a:r>
              <a:rPr lang="en-US" sz="1600" kern="0" dirty="0">
                <a:solidFill>
                  <a:schemeClr val="bg1"/>
                </a:solidFill>
                <a:latin typeface="+mn-lt"/>
                <a:ea typeface="+mn-ea"/>
              </a:rPr>
              <a:t>)</a:t>
            </a:r>
            <a:r>
              <a:rPr lang="en-US" sz="1600" kern="0" dirty="0">
                <a:latin typeface="+mn-lt"/>
                <a:ea typeface="+mn-ea"/>
              </a:rPr>
              <a:t>	330,000</a:t>
            </a:r>
            <a:r>
              <a:rPr lang="en-US" sz="1600" kern="0" dirty="0">
                <a:solidFill>
                  <a:schemeClr val="bg1"/>
                </a:solidFill>
                <a:latin typeface="+mn-lt"/>
                <a:ea typeface="+mn-ea"/>
              </a:rPr>
              <a:t>)</a:t>
            </a:r>
            <a:r>
              <a:rPr lang="en-US" sz="1600" kern="0" dirty="0">
                <a:solidFill>
                  <a:schemeClr val="bg1"/>
                </a:solidFill>
                <a:latin typeface="+mn-lt"/>
              </a:rPr>
              <a:t>) </a:t>
            </a:r>
            <a:r>
              <a:rPr lang="en-US" sz="1600" kern="0" dirty="0">
                <a:latin typeface="+mn-lt"/>
                <a:ea typeface="+mn-ea"/>
              </a:rPr>
              <a:t>	250,000		190,000  </a:t>
            </a:r>
          </a:p>
          <a:p>
            <a:pPr>
              <a:spcBef>
                <a:spcPts val="0"/>
              </a:spcBef>
              <a:buClr>
                <a:schemeClr val="accent2"/>
              </a:buClr>
              <a:tabLst>
                <a:tab pos="3017520" algn="r"/>
                <a:tab pos="4297680" algn="r"/>
                <a:tab pos="5486400" algn="r"/>
                <a:tab pos="6748272" algn="r"/>
                <a:tab pos="8055864" algn="r"/>
              </a:tabLst>
              <a:defRPr/>
            </a:pPr>
            <a:r>
              <a:rPr lang="en-US" sz="1600" kern="0" dirty="0">
                <a:latin typeface="+mn-lt"/>
                <a:ea typeface="+mn-ea"/>
                <a:sym typeface="Symbol"/>
              </a:rPr>
              <a:t>Shares Repurchased	    (30,000)	    (10,00</a:t>
            </a:r>
            <a:r>
              <a:rPr lang="en-US" sz="1600" kern="0" dirty="0">
                <a:solidFill>
                  <a:srgbClr val="003366"/>
                </a:solidFill>
                <a:latin typeface="+mn-lt"/>
                <a:ea typeface="+mn-ea"/>
                <a:sym typeface="Symbol"/>
              </a:rPr>
              <a:t>0)</a:t>
            </a:r>
            <a:r>
              <a:rPr lang="en-US" sz="1600" kern="0" dirty="0">
                <a:solidFill>
                  <a:schemeClr val="bg1"/>
                </a:solidFill>
                <a:latin typeface="+mn-lt"/>
                <a:ea typeface="+mn-ea"/>
                <a:sym typeface="Symbol"/>
              </a:rPr>
              <a:t>)</a:t>
            </a:r>
            <a:r>
              <a:rPr lang="en-US" sz="1600" kern="0" dirty="0">
                <a:solidFill>
                  <a:srgbClr val="003366"/>
                </a:solidFill>
                <a:sym typeface="Symbol"/>
              </a:rPr>
              <a:t>	</a:t>
            </a:r>
            <a:r>
              <a:rPr lang="en-US" sz="1600" kern="0" dirty="0">
                <a:solidFill>
                  <a:schemeClr val="bg1"/>
                </a:solidFill>
                <a:latin typeface="+mn-lt"/>
                <a:ea typeface="+mn-ea"/>
                <a:sym typeface="Symbol"/>
              </a:rPr>
              <a:t> 	</a:t>
            </a:r>
            <a:r>
              <a:rPr lang="en-US" sz="1600" kern="0" dirty="0">
                <a:solidFill>
                  <a:srgbClr val="003366"/>
                </a:solidFill>
                <a:latin typeface="+mn-lt"/>
                <a:ea typeface="+mn-ea"/>
                <a:sym typeface="Symbol"/>
              </a:rPr>
              <a:t>    (40,000) </a:t>
            </a:r>
            <a:r>
              <a:rPr lang="en-US" sz="1600" kern="0" dirty="0">
                <a:solidFill>
                  <a:schemeClr val="bg1"/>
                </a:solidFill>
                <a:latin typeface="+mn-lt"/>
                <a:ea typeface="+mn-ea"/>
                <a:sym typeface="Symbol"/>
              </a:rPr>
              <a:t>          </a:t>
            </a:r>
            <a:r>
              <a:rPr lang="en-US" sz="1600" kern="0" dirty="0">
                <a:solidFill>
                  <a:srgbClr val="003366"/>
                </a:solidFill>
                <a:latin typeface="+mn-lt"/>
                <a:ea typeface="+mn-ea"/>
                <a:sym typeface="Symbol"/>
              </a:rPr>
              <a:t>	</a:t>
            </a:r>
            <a:r>
              <a:rPr lang="en-US" sz="1600" kern="0" dirty="0">
                <a:solidFill>
                  <a:schemeClr val="bg1"/>
                </a:solidFill>
                <a:latin typeface="+mn-lt"/>
                <a:ea typeface="+mn-ea"/>
                <a:sym typeface="Symbol"/>
              </a:rPr>
              <a:t>                                       </a:t>
            </a:r>
            <a:endParaRPr lang="en-US" sz="1600" b="1" kern="0" dirty="0">
              <a:solidFill>
                <a:srgbClr val="538ED5"/>
              </a:solidFill>
              <a:latin typeface="+mn-lt"/>
              <a:ea typeface="+mn-ea"/>
              <a:sym typeface="Symbol"/>
            </a:endParaRPr>
          </a:p>
          <a:p>
            <a:pPr marL="341313" indent="-341313">
              <a:spcBef>
                <a:spcPts val="600"/>
              </a:spcBef>
              <a:buClr>
                <a:schemeClr val="accent2"/>
              </a:buClr>
              <a:tabLst>
                <a:tab pos="3017520" algn="r"/>
                <a:tab pos="4297680" algn="r"/>
                <a:tab pos="5486400" algn="r"/>
                <a:tab pos="6748272" algn="r"/>
                <a:tab pos="8055864" algn="r"/>
              </a:tabLst>
              <a:defRPr/>
            </a:pPr>
            <a:r>
              <a:rPr lang="en-US" sz="1600" kern="0" dirty="0">
                <a:latin typeface="+mn-lt"/>
                <a:ea typeface="+mn-ea"/>
                <a:sym typeface="Symbol"/>
              </a:rPr>
              <a:t>Ending Book Value	</a:t>
            </a:r>
            <a:r>
              <a:rPr lang="en-US" sz="1600" b="1" kern="0" dirty="0">
                <a:solidFill>
                  <a:srgbClr val="538ED5"/>
                </a:solidFill>
                <a:latin typeface="+mn-lt"/>
                <a:ea typeface="+mn-ea"/>
                <a:sym typeface="Symbol"/>
              </a:rPr>
              <a:t>80,000</a:t>
            </a:r>
            <a:r>
              <a:rPr lang="en-US" sz="1600" b="1" kern="0" dirty="0">
                <a:solidFill>
                  <a:schemeClr val="bg1"/>
                </a:solidFill>
                <a:latin typeface="+mn-lt"/>
                <a:ea typeface="+mn-ea"/>
                <a:sym typeface="Symbol"/>
              </a:rPr>
              <a:t>)</a:t>
            </a:r>
            <a:r>
              <a:rPr lang="en-US" sz="1600" b="1" kern="0" dirty="0">
                <a:solidFill>
                  <a:srgbClr val="538ED5"/>
                </a:solidFill>
                <a:latin typeface="+mn-lt"/>
                <a:ea typeface="+mn-ea"/>
                <a:sym typeface="Symbol"/>
              </a:rPr>
              <a:t>	320,000</a:t>
            </a:r>
            <a:r>
              <a:rPr lang="en-US" sz="1600" b="1" kern="0" dirty="0">
                <a:solidFill>
                  <a:schemeClr val="bg1"/>
                </a:solidFill>
                <a:latin typeface="+mn-lt"/>
                <a:ea typeface="+mn-ea"/>
                <a:sym typeface="Symbol"/>
              </a:rPr>
              <a:t>)</a:t>
            </a:r>
            <a:r>
              <a:rPr lang="en-US" sz="1600" b="1" kern="0" dirty="0">
                <a:solidFill>
                  <a:schemeClr val="bg1"/>
                </a:solidFill>
                <a:latin typeface="+mn-lt"/>
              </a:rPr>
              <a:t>)</a:t>
            </a:r>
            <a:r>
              <a:rPr lang="en-US" sz="1600" b="1" kern="0" dirty="0">
                <a:solidFill>
                  <a:srgbClr val="538ED5"/>
                </a:solidFill>
                <a:latin typeface="+mn-lt"/>
                <a:ea typeface="+mn-ea"/>
                <a:sym typeface="Symbol"/>
              </a:rPr>
              <a:t>	250,000	(40,000)	190,000</a:t>
            </a:r>
            <a:endParaRPr lang="en-US" sz="1600" kern="0" dirty="0">
              <a:solidFill>
                <a:schemeClr val="bg1"/>
              </a:solidFill>
              <a:latin typeface="+mn-lt"/>
              <a:ea typeface="+mn-ea"/>
            </a:endParaRPr>
          </a:p>
        </p:txBody>
      </p:sp>
      <p:cxnSp>
        <p:nvCxnSpPr>
          <p:cNvPr id="140292" name="Straight Connector 13"/>
          <p:cNvCxnSpPr>
            <a:cxnSpLocks noChangeShapeType="1"/>
          </p:cNvCxnSpPr>
          <p:nvPr/>
        </p:nvCxnSpPr>
        <p:spPr bwMode="auto">
          <a:xfrm>
            <a:off x="533400" y="2514600"/>
            <a:ext cx="8458200" cy="0"/>
          </a:xfrm>
          <a:prstGeom prst="line">
            <a:avLst/>
          </a:prstGeom>
          <a:noFill/>
          <a:ln w="38100" algn="ctr">
            <a:solidFill>
              <a:schemeClr val="tx1"/>
            </a:solidFill>
            <a:round/>
            <a:headEnd/>
            <a:tailEnd/>
          </a:ln>
        </p:spPr>
      </p:cxnSp>
      <p:cxnSp>
        <p:nvCxnSpPr>
          <p:cNvPr id="140293" name="Straight Connector 14"/>
          <p:cNvCxnSpPr>
            <a:cxnSpLocks noChangeShapeType="1"/>
          </p:cNvCxnSpPr>
          <p:nvPr/>
        </p:nvCxnSpPr>
        <p:spPr bwMode="auto">
          <a:xfrm>
            <a:off x="533400" y="3124200"/>
            <a:ext cx="8458200" cy="0"/>
          </a:xfrm>
          <a:prstGeom prst="line">
            <a:avLst/>
          </a:prstGeom>
          <a:noFill/>
          <a:ln w="38100" algn="ctr">
            <a:solidFill>
              <a:schemeClr val="tx1"/>
            </a:solidFill>
            <a:round/>
            <a:headEnd/>
            <a:tailEnd/>
          </a:ln>
        </p:spPr>
      </p:cxnSp>
      <p:cxnSp>
        <p:nvCxnSpPr>
          <p:cNvPr id="140294" name="Straight Connector 15"/>
          <p:cNvCxnSpPr>
            <a:cxnSpLocks noChangeShapeType="1"/>
          </p:cNvCxnSpPr>
          <p:nvPr/>
        </p:nvCxnSpPr>
        <p:spPr bwMode="auto">
          <a:xfrm>
            <a:off x="533400" y="3763963"/>
            <a:ext cx="8458200" cy="0"/>
          </a:xfrm>
          <a:prstGeom prst="line">
            <a:avLst/>
          </a:prstGeom>
          <a:noFill/>
          <a:ln w="38100" algn="ctr">
            <a:solidFill>
              <a:schemeClr val="tx1"/>
            </a:solidFill>
            <a:round/>
            <a:headEnd/>
            <a:tailEnd/>
          </a:ln>
        </p:spPr>
      </p:cxnSp>
      <p:cxnSp>
        <p:nvCxnSpPr>
          <p:cNvPr id="140295" name="Straight Connector 16"/>
          <p:cNvCxnSpPr>
            <a:cxnSpLocks noChangeShapeType="1"/>
          </p:cNvCxnSpPr>
          <p:nvPr/>
        </p:nvCxnSpPr>
        <p:spPr bwMode="auto">
          <a:xfrm>
            <a:off x="533400" y="4114800"/>
            <a:ext cx="8458200" cy="0"/>
          </a:xfrm>
          <a:prstGeom prst="line">
            <a:avLst/>
          </a:prstGeom>
          <a:noFill/>
          <a:ln w="38100" cmpd="dbl" algn="ctr">
            <a:solidFill>
              <a:schemeClr val="tx1"/>
            </a:solidFill>
            <a:round/>
            <a:headEnd/>
            <a:tailEnd/>
          </a:ln>
        </p:spPr>
      </p:cxnSp>
      <p:sp>
        <p:nvSpPr>
          <p:cNvPr id="18" name="TextBox 17"/>
          <p:cNvSpPr txBox="1"/>
          <p:nvPr/>
        </p:nvSpPr>
        <p:spPr>
          <a:xfrm>
            <a:off x="4860925" y="2590800"/>
            <a:ext cx="320675" cy="369888"/>
          </a:xfrm>
          <a:prstGeom prst="rect">
            <a:avLst/>
          </a:prstGeom>
          <a:noFill/>
        </p:spPr>
        <p:txBody>
          <a:bodyPr wrap="none">
            <a:spAutoFit/>
          </a:bodyPr>
          <a:lstStyle/>
          <a:p>
            <a:pPr algn="ctr">
              <a:defRPr/>
            </a:pPr>
            <a:r>
              <a:rPr lang="en-US" sz="1800" b="1" dirty="0">
                <a:latin typeface="+mn-lt"/>
              </a:rPr>
              <a:t>=</a:t>
            </a:r>
          </a:p>
        </p:txBody>
      </p:sp>
      <p:sp>
        <p:nvSpPr>
          <p:cNvPr id="19" name="TextBox 18"/>
          <p:cNvSpPr txBox="1"/>
          <p:nvPr/>
        </p:nvSpPr>
        <p:spPr>
          <a:xfrm>
            <a:off x="6156325" y="2601913"/>
            <a:ext cx="320675" cy="369887"/>
          </a:xfrm>
          <a:prstGeom prst="rect">
            <a:avLst/>
          </a:prstGeom>
          <a:noFill/>
        </p:spPr>
        <p:txBody>
          <a:bodyPr wrap="none">
            <a:spAutoFit/>
          </a:bodyPr>
          <a:lstStyle/>
          <a:p>
            <a:pPr algn="ctr">
              <a:defRPr/>
            </a:pPr>
            <a:r>
              <a:rPr lang="en-US" sz="1800" b="1" dirty="0">
                <a:latin typeface="+mn-lt"/>
              </a:rPr>
              <a:t>+</a:t>
            </a:r>
          </a:p>
        </p:txBody>
      </p:sp>
      <p:sp>
        <p:nvSpPr>
          <p:cNvPr id="20" name="TextBox 19"/>
          <p:cNvSpPr txBox="1"/>
          <p:nvPr/>
        </p:nvSpPr>
        <p:spPr>
          <a:xfrm>
            <a:off x="7391400" y="2619375"/>
            <a:ext cx="320675" cy="369888"/>
          </a:xfrm>
          <a:prstGeom prst="rect">
            <a:avLst/>
          </a:prstGeom>
          <a:noFill/>
        </p:spPr>
        <p:txBody>
          <a:bodyPr wrap="none">
            <a:spAutoFit/>
          </a:bodyPr>
          <a:lstStyle/>
          <a:p>
            <a:pPr algn="ctr">
              <a:defRPr/>
            </a:pPr>
            <a:r>
              <a:rPr lang="en-US" sz="1800" b="1" dirty="0">
                <a:latin typeface="+mn-lt"/>
              </a:rPr>
              <a:t>+</a:t>
            </a:r>
          </a:p>
        </p:txBody>
      </p:sp>
      <p:grpSp>
        <p:nvGrpSpPr>
          <p:cNvPr id="2" name="Group 23"/>
          <p:cNvGrpSpPr>
            <a:grpSpLocks/>
          </p:cNvGrpSpPr>
          <p:nvPr/>
        </p:nvGrpSpPr>
        <p:grpSpPr bwMode="auto">
          <a:xfrm>
            <a:off x="457200" y="4545013"/>
            <a:ext cx="8534400" cy="1703387"/>
            <a:chOff x="457200" y="4038600"/>
            <a:chExt cx="8534400" cy="1702713"/>
          </a:xfrm>
        </p:grpSpPr>
        <p:sp>
          <p:nvSpPr>
            <p:cNvPr id="48" name="Content Placeholder 6"/>
            <p:cNvSpPr txBox="1">
              <a:spLocks/>
            </p:cNvSpPr>
            <p:nvPr/>
          </p:nvSpPr>
          <p:spPr bwMode="auto">
            <a:xfrm>
              <a:off x="457200" y="4038600"/>
              <a:ext cx="3048000" cy="380849"/>
            </a:xfrm>
            <a:prstGeom prst="rect">
              <a:avLst/>
            </a:prstGeom>
            <a:solidFill>
              <a:schemeClr val="bg1"/>
            </a:solidFill>
            <a:ln w="9525">
              <a:noFill/>
              <a:miter lim="800000"/>
              <a:headEnd/>
              <a:tailEnd/>
            </a:ln>
            <a:effectLst/>
          </p:spPr>
          <p:txBody>
            <a:bodyPr/>
            <a:lstStyle/>
            <a:p>
              <a:pPr>
                <a:spcBef>
                  <a:spcPct val="20000"/>
                </a:spcBef>
                <a:buClr>
                  <a:schemeClr val="accent2"/>
                </a:buClr>
                <a:buFont typeface="Wingdings" pitchFamily="2" charset="2"/>
                <a:buNone/>
                <a:defRPr/>
              </a:pPr>
              <a:r>
                <a:rPr lang="en-US" sz="1800" b="1" kern="0" dirty="0">
                  <a:latin typeface="+mn-lt"/>
                  <a:ea typeface="+mn-ea"/>
                </a:rPr>
                <a:t>Basic Elimination Entry</a:t>
              </a:r>
            </a:p>
          </p:txBody>
        </p:sp>
        <p:sp>
          <p:nvSpPr>
            <p:cNvPr id="21" name="Text Box 4"/>
            <p:cNvSpPr txBox="1">
              <a:spLocks noChangeArrowheads="1"/>
            </p:cNvSpPr>
            <p:nvPr/>
          </p:nvSpPr>
          <p:spPr bwMode="auto">
            <a:xfrm>
              <a:off x="609600" y="4417862"/>
              <a:ext cx="4724400" cy="1323451"/>
            </a:xfrm>
            <a:prstGeom prst="rect">
              <a:avLst/>
            </a:prstGeom>
            <a:solidFill>
              <a:srgbClr val="8DB4E3"/>
            </a:solidFill>
            <a:ln w="12700">
              <a:solidFill>
                <a:schemeClr val="tx1"/>
              </a:solidFill>
              <a:miter lim="800000"/>
              <a:headEnd type="none" w="sm" len="sm"/>
              <a:tailEnd type="none" w="sm" len="sm"/>
            </a:ln>
            <a:effectLst/>
          </p:spPr>
          <p:txBody>
            <a:bodyPr>
              <a:spAutoFit/>
            </a:bodyPr>
            <a:lstStyle/>
            <a:p>
              <a:pPr marL="3175">
                <a:spcBef>
                  <a:spcPts val="0"/>
                </a:spcBef>
                <a:tabLst>
                  <a:tab pos="3657600" algn="r"/>
                  <a:tab pos="4511675" algn="r"/>
                </a:tabLst>
                <a:defRPr/>
              </a:pPr>
              <a:r>
                <a:rPr lang="en-US" sz="1600" dirty="0">
                  <a:solidFill>
                    <a:srgbClr val="000000"/>
                  </a:solidFill>
                  <a:latin typeface="+mn-lt"/>
                </a:rPr>
                <a:t>Common Stock	</a:t>
              </a:r>
            </a:p>
            <a:p>
              <a:pPr marL="3175">
                <a:spcBef>
                  <a:spcPts val="0"/>
                </a:spcBef>
                <a:tabLst>
                  <a:tab pos="3657600" algn="r"/>
                  <a:tab pos="4511675" algn="r"/>
                </a:tabLst>
                <a:defRPr/>
              </a:pPr>
              <a:r>
                <a:rPr lang="en-US" sz="1600" dirty="0">
                  <a:solidFill>
                    <a:srgbClr val="000000"/>
                  </a:solidFill>
                  <a:latin typeface="+mn-lt"/>
                </a:rPr>
                <a:t>Retained Earnings	</a:t>
              </a:r>
              <a:endParaRPr lang="en-US" sz="1600" dirty="0">
                <a:solidFill>
                  <a:srgbClr val="000000"/>
                </a:solidFill>
              </a:endParaRPr>
            </a:p>
            <a:p>
              <a:pPr marL="173038" lvl="1">
                <a:spcBef>
                  <a:spcPts val="0"/>
                </a:spcBef>
                <a:tabLst>
                  <a:tab pos="3657600" algn="r"/>
                  <a:tab pos="4511675" algn="r"/>
                </a:tabLst>
                <a:defRPr/>
              </a:pPr>
              <a:r>
                <a:rPr lang="en-US" sz="1600" dirty="0">
                  <a:solidFill>
                    <a:srgbClr val="000000"/>
                  </a:solidFill>
                </a:rPr>
                <a:t>Treasury Stock		</a:t>
              </a:r>
            </a:p>
            <a:p>
              <a:pPr marL="173038" lvl="1">
                <a:spcBef>
                  <a:spcPts val="0"/>
                </a:spcBef>
                <a:tabLst>
                  <a:tab pos="3657600" algn="r"/>
                  <a:tab pos="4511675" algn="r"/>
                </a:tabLst>
                <a:defRPr/>
              </a:pPr>
              <a:r>
                <a:rPr lang="en-US" sz="1600" dirty="0">
                  <a:solidFill>
                    <a:srgbClr val="000000"/>
                  </a:solidFill>
                  <a:latin typeface="+mn-lt"/>
                </a:rPr>
                <a:t>Investment in Snoopy 		</a:t>
              </a:r>
            </a:p>
            <a:p>
              <a:pPr marL="173038" lvl="1">
                <a:spcBef>
                  <a:spcPts val="0"/>
                </a:spcBef>
                <a:tabLst>
                  <a:tab pos="3657600" algn="r"/>
                  <a:tab pos="4511675" algn="r"/>
                </a:tabLst>
                <a:defRPr/>
              </a:pPr>
              <a:r>
                <a:rPr lang="en-US" sz="1600" dirty="0">
                  <a:solidFill>
                    <a:srgbClr val="000000"/>
                  </a:solidFill>
                  <a:latin typeface="+mn-lt"/>
                </a:rPr>
                <a:t>NCI in NA of Snoopy		</a:t>
              </a:r>
            </a:p>
          </p:txBody>
        </p:sp>
        <p:sp>
          <p:nvSpPr>
            <p:cNvPr id="22" name="TextBox 21"/>
            <p:cNvSpPr txBox="1"/>
            <p:nvPr/>
          </p:nvSpPr>
          <p:spPr>
            <a:xfrm>
              <a:off x="5334000" y="4417862"/>
              <a:ext cx="3657600" cy="1323451"/>
            </a:xfrm>
            <a:prstGeom prst="rect">
              <a:avLst/>
            </a:prstGeom>
            <a:noFill/>
          </p:spPr>
          <p:txBody>
            <a:bodyPr>
              <a:spAutoFit/>
            </a:bodyPr>
            <a:lstStyle/>
            <a:p>
              <a:pPr marL="341313" indent="-341313">
                <a:buFont typeface="Symbol"/>
                <a:buChar char="¬"/>
                <a:defRPr/>
              </a:pPr>
              <a:r>
                <a:rPr lang="en-US" sz="1600" dirty="0">
                  <a:latin typeface="+mn-lt"/>
                  <a:sym typeface="Symbol"/>
                </a:rPr>
                <a:t>Original amount invested (100%)</a:t>
              </a:r>
            </a:p>
            <a:p>
              <a:pPr marL="341313" indent="-341313">
                <a:buFont typeface="Symbol"/>
                <a:buChar char="¬"/>
                <a:defRPr/>
              </a:pPr>
              <a:r>
                <a:rPr lang="en-US" sz="1600" dirty="0">
                  <a:latin typeface="+mn-lt"/>
                  <a:sym typeface="Symbol"/>
                </a:rPr>
                <a:t>Beginning balance in RE</a:t>
              </a:r>
            </a:p>
            <a:p>
              <a:pPr marL="341313" indent="-341313">
                <a:buFont typeface="Symbol"/>
                <a:buChar char="¬"/>
                <a:defRPr/>
              </a:pPr>
              <a:r>
                <a:rPr lang="en-US" sz="1600" dirty="0">
                  <a:latin typeface="+mn-lt"/>
                  <a:sym typeface="Symbol"/>
                </a:rPr>
                <a:t>Treasury stock</a:t>
              </a:r>
            </a:p>
            <a:p>
              <a:pPr marL="341313" lvl="2" indent="-341313">
                <a:buFont typeface="Symbol"/>
                <a:buChar char="¬"/>
                <a:defRPr/>
              </a:pPr>
              <a:r>
                <a:rPr lang="en-US" sz="1600" dirty="0">
                  <a:latin typeface="+mn-lt"/>
                  <a:sym typeface="Symbol"/>
                </a:rPr>
                <a:t>Net amount of BV left in inv. acct.</a:t>
              </a:r>
              <a:endParaRPr lang="en-US" sz="1600" b="1" dirty="0">
                <a:latin typeface="+mn-lt"/>
                <a:sym typeface="Symbol"/>
              </a:endParaRPr>
            </a:p>
            <a:p>
              <a:pPr marL="341313" lvl="2" indent="-341313">
                <a:buFont typeface="Symbol"/>
                <a:buChar char="¬"/>
                <a:defRPr/>
              </a:pPr>
              <a:r>
                <a:rPr lang="en-US" sz="1600" dirty="0">
                  <a:latin typeface="+mn-lt"/>
                  <a:sym typeface="Symbol"/>
                </a:rPr>
                <a:t>NCI’s share of net book value</a:t>
              </a:r>
              <a:endParaRPr lang="en-US" sz="1600" b="1" dirty="0">
                <a:latin typeface="+mn-lt"/>
              </a:endParaRPr>
            </a:p>
          </p:txBody>
        </p:sp>
      </p:grpSp>
      <p:sp>
        <p:nvSpPr>
          <p:cNvPr id="23" name="TextBox 22"/>
          <p:cNvSpPr txBox="1"/>
          <p:nvPr/>
        </p:nvSpPr>
        <p:spPr bwMode="auto">
          <a:xfrm>
            <a:off x="412750" y="2133600"/>
            <a:ext cx="2787650" cy="369888"/>
          </a:xfrm>
          <a:prstGeom prst="rect">
            <a:avLst/>
          </a:prstGeom>
          <a:noFill/>
          <a:ln w="9525">
            <a:noFill/>
            <a:miter lim="800000"/>
            <a:headEnd/>
            <a:tailEnd/>
          </a:ln>
          <a:effectLst/>
        </p:spPr>
        <p:txBody>
          <a:bodyPr wrap="none">
            <a:spAutoFit/>
          </a:bodyPr>
          <a:lstStyle/>
          <a:p>
            <a:pPr>
              <a:defRPr/>
            </a:pPr>
            <a:r>
              <a:rPr lang="en-US" sz="1800" b="1" dirty="0">
                <a:latin typeface="+mn-lt"/>
              </a:rPr>
              <a:t>Book Value Calculations:</a:t>
            </a:r>
          </a:p>
        </p:txBody>
      </p:sp>
      <p:sp>
        <p:nvSpPr>
          <p:cNvPr id="24" name="Rectangle 3"/>
          <p:cNvSpPr txBox="1">
            <a:spLocks noChangeArrowheads="1"/>
          </p:cNvSpPr>
          <p:nvPr/>
        </p:nvSpPr>
        <p:spPr bwMode="auto">
          <a:xfrm>
            <a:off x="485775" y="990600"/>
            <a:ext cx="8534400" cy="914400"/>
          </a:xfrm>
          <a:prstGeom prst="rect">
            <a:avLst/>
          </a:prstGeom>
          <a:solidFill>
            <a:schemeClr val="bg1">
              <a:lumMod val="85000"/>
            </a:schemeClr>
          </a:solidFill>
          <a:ln w="9525">
            <a:noFill/>
            <a:miter lim="800000"/>
            <a:headEnd/>
            <a:tailEnd/>
          </a:ln>
          <a:effectLst/>
        </p:spPr>
        <p:txBody>
          <a:bodyPr/>
          <a:lstStyle/>
          <a:p>
            <a:pPr>
              <a:defRPr/>
            </a:pPr>
            <a:r>
              <a:rPr lang="en-US" sz="1800" dirty="0">
                <a:latin typeface="+mn-lt"/>
              </a:rPr>
              <a:t>In order to prepare the consolidation worksheet on the date the additional shares are purchased, we first analyze the book value component to construct the basic elimination entry:</a:t>
            </a:r>
            <a:endParaRPr lang="en-US" sz="1800" i="1" dirty="0">
              <a:latin typeface="+mn-lt"/>
            </a:endParaRPr>
          </a:p>
        </p:txBody>
      </p:sp>
      <p:sp>
        <p:nvSpPr>
          <p:cNvPr id="27" name="TextBox 26"/>
          <p:cNvSpPr txBox="1"/>
          <p:nvPr/>
        </p:nvSpPr>
        <p:spPr>
          <a:xfrm>
            <a:off x="3565525" y="2601913"/>
            <a:ext cx="320675" cy="369887"/>
          </a:xfrm>
          <a:prstGeom prst="rect">
            <a:avLst/>
          </a:prstGeom>
          <a:noFill/>
        </p:spPr>
        <p:txBody>
          <a:bodyPr wrap="none">
            <a:spAutoFit/>
          </a:bodyPr>
          <a:lstStyle/>
          <a:p>
            <a:pPr algn="ctr">
              <a:defRPr/>
            </a:pPr>
            <a:r>
              <a:rPr lang="en-US" sz="1800" b="1" dirty="0">
                <a:latin typeface="+mn-lt"/>
              </a:rPr>
              <a:t>+</a:t>
            </a:r>
          </a:p>
        </p:txBody>
      </p:sp>
      <p:sp>
        <p:nvSpPr>
          <p:cNvPr id="26" name="Title 25"/>
          <p:cNvSpPr>
            <a:spLocks noGrp="1"/>
          </p:cNvSpPr>
          <p:nvPr>
            <p:ph type="title"/>
          </p:nvPr>
        </p:nvSpPr>
        <p:spPr>
          <a:xfrm>
            <a:off x="1143000" y="0"/>
            <a:ext cx="8001000" cy="838200"/>
          </a:xfrm>
        </p:spPr>
        <p:txBody>
          <a:bodyPr/>
          <a:lstStyle/>
          <a:p>
            <a:pPr eaLnBrk="1" hangingPunct="1">
              <a:defRPr/>
            </a:pPr>
            <a:r>
              <a:rPr lang="en-US" dirty="0" smtClean="0">
                <a:solidFill>
                  <a:schemeClr val="tx2">
                    <a:lumMod val="50000"/>
                  </a:schemeClr>
                </a:solidFill>
              </a:rPr>
              <a:t>Example 7: Sub Buys Shares from Non-Affiliate</a:t>
            </a:r>
            <a:endParaRPr lang="en-US" dirty="0">
              <a:solidFill>
                <a:schemeClr val="tx2">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5"/>
          <p:cNvSpPr>
            <a:spLocks noGrp="1" noChangeArrowheads="1"/>
          </p:cNvSpPr>
          <p:nvPr>
            <p:ph type="sldNum" sz="quarter" idx="10"/>
          </p:nvPr>
        </p:nvSpPr>
        <p:spPr>
          <a:noFill/>
        </p:spPr>
        <p:txBody>
          <a:bodyPr/>
          <a:lstStyle/>
          <a:p>
            <a:r>
              <a:rPr lang="en-US" altLang="zh-CN" smtClean="0">
                <a:ea typeface="宋体" pitchFamily="2" charset="-122"/>
              </a:rPr>
              <a:t>9-</a:t>
            </a:r>
            <a:fld id="{5ABFD105-8215-4F40-95F1-6AC67C25D7E2}" type="slidenum">
              <a:rPr lang="en-US" altLang="zh-CN" smtClean="0">
                <a:ea typeface="宋体" pitchFamily="2" charset="-122"/>
              </a:rPr>
              <a:pPr/>
              <a:t>61</a:t>
            </a:fld>
            <a:endParaRPr lang="en-US" altLang="zh-CN" smtClean="0">
              <a:ea typeface="宋体" pitchFamily="2" charset="-122"/>
            </a:endParaRPr>
          </a:p>
        </p:txBody>
      </p:sp>
      <p:sp>
        <p:nvSpPr>
          <p:cNvPr id="34818"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Changes in Parent Company Ownership</a:t>
            </a:r>
            <a:endParaRPr lang="en-US" dirty="0" smtClean="0">
              <a:solidFill>
                <a:schemeClr val="tx2">
                  <a:lumMod val="50000"/>
                </a:schemeClr>
              </a:solidFill>
            </a:endParaRPr>
          </a:p>
        </p:txBody>
      </p:sp>
      <p:sp>
        <p:nvSpPr>
          <p:cNvPr id="34819" name="Rectangle 3"/>
          <p:cNvSpPr>
            <a:spLocks noGrp="1" noChangeArrowheads="1"/>
          </p:cNvSpPr>
          <p:nvPr>
            <p:ph idx="1"/>
          </p:nvPr>
        </p:nvSpPr>
        <p:spPr/>
        <p:txBody>
          <a:bodyPr/>
          <a:lstStyle/>
          <a:p>
            <a:pPr eaLnBrk="1" hangingPunct="1"/>
            <a:r>
              <a:rPr lang="en-GB" smtClean="0"/>
              <a:t>A subsidiary’s purchase of shares from the parent:</a:t>
            </a:r>
          </a:p>
          <a:p>
            <a:pPr lvl="1" eaLnBrk="1" hangingPunct="1"/>
            <a:r>
              <a:rPr lang="en-GB" smtClean="0"/>
              <a:t>When this happens, the parent has traditionally recognized a gain or loss on the difference between the selling price and the change in the carrying amount of its investment.</a:t>
            </a:r>
          </a:p>
          <a:p>
            <a:pPr lvl="1" eaLnBrk="1" hangingPunct="1"/>
            <a:r>
              <a:rPr lang="en-GB" smtClean="0"/>
              <a:t>From a consolidated viewpoint, the transaction represents an internal transfer and does not give rise to a gain or loss.</a:t>
            </a:r>
          </a:p>
          <a:p>
            <a:pPr lvl="1" eaLnBrk="1" hangingPunct="1"/>
            <a:r>
              <a:rPr lang="en-GB" smtClean="0"/>
              <a:t>A better approach is for the parent to adjust additional paid-in capital.</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4819">
                                            <p:txEl>
                                              <p:pRg st="1" end="1"/>
                                            </p:txEl>
                                          </p:spTgt>
                                        </p:tgtEl>
                                        <p:attrNameLst>
                                          <p:attrName>style.visibility</p:attrName>
                                        </p:attrNameLst>
                                      </p:cBhvr>
                                      <p:to>
                                        <p:strVal val="visible"/>
                                      </p:to>
                                    </p:set>
                                    <p:animEffect transition="in" filter="wipe(left)">
                                      <p:cBhvr>
                                        <p:cTn id="7" dur="500"/>
                                        <p:tgtEl>
                                          <p:spTgt spid="3481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4819">
                                            <p:txEl>
                                              <p:pRg st="2" end="2"/>
                                            </p:txEl>
                                          </p:spTgt>
                                        </p:tgtEl>
                                        <p:attrNameLst>
                                          <p:attrName>style.visibility</p:attrName>
                                        </p:attrNameLst>
                                      </p:cBhvr>
                                      <p:to>
                                        <p:strVal val="visible"/>
                                      </p:to>
                                    </p:set>
                                    <p:animEffect transition="in" filter="wipe(left)">
                                      <p:cBhvr>
                                        <p:cTn id="12" dur="500"/>
                                        <p:tgtEl>
                                          <p:spTgt spid="3481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4819">
                                            <p:txEl>
                                              <p:pRg st="3" end="3"/>
                                            </p:txEl>
                                          </p:spTgt>
                                        </p:tgtEl>
                                        <p:attrNameLst>
                                          <p:attrName>style.visibility</p:attrName>
                                        </p:attrNameLst>
                                      </p:cBhvr>
                                      <p:to>
                                        <p:strVal val="visible"/>
                                      </p:to>
                                    </p:set>
                                    <p:animEffect transition="in" filter="wipe(left)">
                                      <p:cBhvr>
                                        <p:cTn id="17" dur="500"/>
                                        <p:tgtEl>
                                          <p:spTgt spid="34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5"/>
          <p:cNvSpPr>
            <a:spLocks noGrp="1" noChangeArrowheads="1"/>
          </p:cNvSpPr>
          <p:nvPr>
            <p:ph type="sldNum" sz="quarter" idx="10"/>
          </p:nvPr>
        </p:nvSpPr>
        <p:spPr>
          <a:noFill/>
        </p:spPr>
        <p:txBody>
          <a:bodyPr/>
          <a:lstStyle/>
          <a:p>
            <a:r>
              <a:rPr lang="en-US" altLang="zh-CN" smtClean="0">
                <a:ea typeface="宋体" pitchFamily="2" charset="-122"/>
              </a:rPr>
              <a:t>9-</a:t>
            </a:r>
            <a:fld id="{BF344F25-5101-42E9-B249-2F2E657E3DBC}" type="slidenum">
              <a:rPr lang="en-US" altLang="zh-CN" smtClean="0">
                <a:ea typeface="宋体" pitchFamily="2" charset="-122"/>
              </a:rPr>
              <a:pPr/>
              <a:t>62</a:t>
            </a:fld>
            <a:endParaRPr lang="en-US" altLang="zh-CN" smtClean="0">
              <a:ea typeface="宋体" pitchFamily="2" charset="-122"/>
            </a:endParaRPr>
          </a:p>
        </p:txBody>
      </p:sp>
      <p:sp>
        <p:nvSpPr>
          <p:cNvPr id="6" name="Title 5"/>
          <p:cNvSpPr>
            <a:spLocks noGrp="1"/>
          </p:cNvSpPr>
          <p:nvPr>
            <p:ph type="title"/>
          </p:nvPr>
        </p:nvSpPr>
        <p:spPr/>
        <p:txBody>
          <a:bodyPr/>
          <a:lstStyle/>
          <a:p>
            <a:pPr eaLnBrk="1" hangingPunct="1">
              <a:defRPr/>
            </a:pPr>
            <a:r>
              <a:rPr lang="en-US" dirty="0" smtClean="0">
                <a:solidFill>
                  <a:schemeClr val="tx2">
                    <a:lumMod val="50000"/>
                  </a:schemeClr>
                </a:solidFill>
              </a:rPr>
              <a:t>Example 8: Sub Buys Shares from Parent</a:t>
            </a:r>
            <a:endParaRPr lang="en-US" dirty="0">
              <a:solidFill>
                <a:schemeClr val="tx2">
                  <a:lumMod val="50000"/>
                </a:schemeClr>
              </a:solidFill>
            </a:endParaRPr>
          </a:p>
        </p:txBody>
      </p:sp>
      <p:sp>
        <p:nvSpPr>
          <p:cNvPr id="144387" name="Rectangle 3"/>
          <p:cNvSpPr>
            <a:spLocks noGrp="1" noChangeArrowheads="1"/>
          </p:cNvSpPr>
          <p:nvPr>
            <p:ph idx="1"/>
          </p:nvPr>
        </p:nvSpPr>
        <p:spPr/>
        <p:txBody>
          <a:bodyPr/>
          <a:lstStyle/>
          <a:p>
            <a:pPr eaLnBrk="1" hangingPunct="1">
              <a:buFontTx/>
              <a:buNone/>
            </a:pPr>
            <a:r>
              <a:rPr lang="en-US" sz="4800" smtClean="0"/>
              <a:t> </a:t>
            </a:r>
          </a:p>
        </p:txBody>
      </p:sp>
      <p:sp>
        <p:nvSpPr>
          <p:cNvPr id="8" name="Rectangle 3"/>
          <p:cNvSpPr txBox="1">
            <a:spLocks noChangeArrowheads="1"/>
          </p:cNvSpPr>
          <p:nvPr/>
        </p:nvSpPr>
        <p:spPr bwMode="auto">
          <a:xfrm>
            <a:off x="609600" y="1524000"/>
            <a:ext cx="8229600" cy="4419600"/>
          </a:xfrm>
          <a:prstGeom prst="rect">
            <a:avLst/>
          </a:prstGeom>
          <a:solidFill>
            <a:schemeClr val="bg1">
              <a:lumMod val="85000"/>
            </a:schemeClr>
          </a:solidFill>
          <a:ln w="9525">
            <a:noFill/>
            <a:miter lim="800000"/>
            <a:headEnd/>
            <a:tailEnd/>
          </a:ln>
          <a:effectLst/>
        </p:spPr>
        <p:txBody>
          <a:bodyPr/>
          <a:lstStyle/>
          <a:p>
            <a:pPr>
              <a:defRPr/>
            </a:pPr>
            <a:r>
              <a:rPr lang="en-US" sz="2800" dirty="0">
                <a:latin typeface="+mn-lt"/>
              </a:rPr>
              <a:t>Assume </a:t>
            </a:r>
            <a:r>
              <a:rPr lang="en-GB" sz="2800" dirty="0">
                <a:latin typeface="+mn-lt"/>
              </a:rPr>
              <a:t>Peanut acquired 75% of </a:t>
            </a:r>
            <a:r>
              <a:rPr lang="en-GB" sz="2800" dirty="0" err="1">
                <a:latin typeface="+mn-lt"/>
              </a:rPr>
              <a:t>Snoopy’s</a:t>
            </a:r>
            <a:r>
              <a:rPr lang="en-GB" sz="2800" dirty="0">
                <a:latin typeface="+mn-lt"/>
              </a:rPr>
              <a:t> voting stock </a:t>
            </a:r>
            <a:r>
              <a:rPr lang="en-GB" sz="2800" dirty="0">
                <a:solidFill>
                  <a:srgbClr val="C00000"/>
                </a:solidFill>
                <a:latin typeface="+mn-lt"/>
              </a:rPr>
              <a:t>(7,500 shares) </a:t>
            </a:r>
            <a:r>
              <a:rPr lang="en-GB" sz="2800" dirty="0">
                <a:latin typeface="+mn-lt"/>
              </a:rPr>
              <a:t>on 1/1 20X1 for $300,000 (an amount equal to 75% of the book value of net assets). At the time of the acquisition, Snoopy had common stock of $150,000, retained earnings of $250,000.  During  20X1, the first fiscal year after the acquisition, Snoopy reported net income of $60,000 and declared dividends of $20,000. </a:t>
            </a:r>
            <a:r>
              <a:rPr lang="en-GB" sz="2800" dirty="0">
                <a:solidFill>
                  <a:srgbClr val="C00000"/>
                </a:solidFill>
                <a:latin typeface="+mn-lt"/>
              </a:rPr>
              <a:t>Assume Snoopy repurchased 3,750 shares for $40,000 on 1/1/20X2 from Peanut.</a:t>
            </a:r>
          </a:p>
        </p:txBody>
      </p:sp>
    </p:spTree>
  </p:cSld>
  <p:clrMapOvr>
    <a:masterClrMapping/>
  </p:clrMapOvr>
  <p:transition spd="med"/>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5"/>
          <p:cNvSpPr>
            <a:spLocks noGrp="1" noChangeArrowheads="1"/>
          </p:cNvSpPr>
          <p:nvPr>
            <p:ph type="sldNum" sz="quarter" idx="10"/>
          </p:nvPr>
        </p:nvSpPr>
        <p:spPr>
          <a:noFill/>
        </p:spPr>
        <p:txBody>
          <a:bodyPr/>
          <a:lstStyle/>
          <a:p>
            <a:r>
              <a:rPr lang="en-US" altLang="zh-CN" smtClean="0">
                <a:ea typeface="宋体" pitchFamily="2" charset="-122"/>
              </a:rPr>
              <a:t>9-</a:t>
            </a:r>
            <a:fld id="{06EE3DD1-97FA-4D53-8AF1-69E560F29A17}" type="slidenum">
              <a:rPr lang="en-US" altLang="zh-CN" smtClean="0">
                <a:ea typeface="宋体" pitchFamily="2" charset="-122"/>
              </a:rPr>
              <a:pPr/>
              <a:t>63</a:t>
            </a:fld>
            <a:endParaRPr lang="en-US" altLang="zh-CN" smtClean="0">
              <a:ea typeface="宋体" pitchFamily="2" charset="-122"/>
            </a:endParaRPr>
          </a:p>
        </p:txBody>
      </p:sp>
      <p:grpSp>
        <p:nvGrpSpPr>
          <p:cNvPr id="146434" name="Group 8"/>
          <p:cNvGrpSpPr>
            <a:grpSpLocks/>
          </p:cNvGrpSpPr>
          <p:nvPr/>
        </p:nvGrpSpPr>
        <p:grpSpPr bwMode="auto">
          <a:xfrm>
            <a:off x="19050" y="1443038"/>
            <a:ext cx="8591550" cy="3738562"/>
            <a:chOff x="19050" y="1442859"/>
            <a:chExt cx="8591550" cy="3738741"/>
          </a:xfrm>
        </p:grpSpPr>
        <p:grpSp>
          <p:nvGrpSpPr>
            <p:cNvPr id="146438" name="Group 57"/>
            <p:cNvGrpSpPr>
              <a:grpSpLocks/>
            </p:cNvGrpSpPr>
            <p:nvPr/>
          </p:nvGrpSpPr>
          <p:grpSpPr bwMode="auto">
            <a:xfrm>
              <a:off x="19050" y="1442859"/>
              <a:ext cx="7679724" cy="3738741"/>
              <a:chOff x="168876" y="2726591"/>
              <a:chExt cx="7679724" cy="3738741"/>
            </a:xfrm>
          </p:grpSpPr>
          <p:sp>
            <p:nvSpPr>
              <p:cNvPr id="32" name="TextBox 31"/>
              <p:cNvSpPr txBox="1"/>
              <p:nvPr/>
            </p:nvSpPr>
            <p:spPr>
              <a:xfrm>
                <a:off x="2515201" y="2726591"/>
                <a:ext cx="5334000" cy="461984"/>
              </a:xfrm>
              <a:prstGeom prst="rect">
                <a:avLst/>
              </a:prstGeom>
              <a:noFill/>
            </p:spPr>
            <p:txBody>
              <a:bodyPr>
                <a:spAutoFit/>
              </a:bodyPr>
              <a:lstStyle/>
              <a:p>
                <a:pPr algn="ctr">
                  <a:defRPr/>
                </a:pPr>
                <a:r>
                  <a:rPr lang="en-US" sz="2400" b="1" dirty="0">
                    <a:solidFill>
                      <a:srgbClr val="000408"/>
                    </a:solidFill>
                    <a:latin typeface="+mn-lt"/>
                  </a:rPr>
                  <a:t>Investment in Snoopy</a:t>
                </a:r>
              </a:p>
            </p:txBody>
          </p:sp>
          <p:cxnSp>
            <p:nvCxnSpPr>
              <p:cNvPr id="146442" name="Straight Connector 32"/>
              <p:cNvCxnSpPr>
                <a:cxnSpLocks noChangeShapeType="1"/>
              </p:cNvCxnSpPr>
              <p:nvPr/>
            </p:nvCxnSpPr>
            <p:spPr bwMode="auto">
              <a:xfrm>
                <a:off x="5029200" y="3183791"/>
                <a:ext cx="0" cy="3277076"/>
              </a:xfrm>
              <a:prstGeom prst="line">
                <a:avLst/>
              </a:prstGeom>
              <a:noFill/>
              <a:ln w="25400" algn="ctr">
                <a:solidFill>
                  <a:schemeClr val="tx1"/>
                </a:solidFill>
                <a:round/>
                <a:headEnd/>
                <a:tailEnd/>
              </a:ln>
            </p:spPr>
          </p:cxnSp>
          <p:cxnSp>
            <p:nvCxnSpPr>
              <p:cNvPr id="146443" name="Straight Connector 33"/>
              <p:cNvCxnSpPr>
                <a:cxnSpLocks noChangeShapeType="1"/>
              </p:cNvCxnSpPr>
              <p:nvPr/>
            </p:nvCxnSpPr>
            <p:spPr bwMode="auto">
              <a:xfrm>
                <a:off x="3200400" y="3183791"/>
                <a:ext cx="3962400" cy="0"/>
              </a:xfrm>
              <a:prstGeom prst="line">
                <a:avLst/>
              </a:prstGeom>
              <a:noFill/>
              <a:ln w="25400" algn="ctr">
                <a:solidFill>
                  <a:schemeClr val="tx1"/>
                </a:solidFill>
                <a:round/>
                <a:headEnd/>
                <a:tailEnd/>
              </a:ln>
            </p:spPr>
          </p:cxnSp>
          <p:sp>
            <p:nvSpPr>
              <p:cNvPr id="39" name="Text Box 14"/>
              <p:cNvSpPr txBox="1">
                <a:spLocks noChangeArrowheads="1"/>
              </p:cNvSpPr>
              <p:nvPr/>
            </p:nvSpPr>
            <p:spPr bwMode="auto">
              <a:xfrm>
                <a:off x="3445476" y="3264779"/>
                <a:ext cx="1584325" cy="3200553"/>
              </a:xfrm>
              <a:prstGeom prst="rect">
                <a:avLst/>
              </a:prstGeom>
              <a:noFill/>
              <a:ln w="12700">
                <a:noFill/>
                <a:miter lim="800000"/>
                <a:headEnd type="none" w="sm" len="sm"/>
                <a:tailEnd type="none" w="sm" len="sm"/>
              </a:ln>
              <a:effectLst/>
            </p:spPr>
            <p:txBody>
              <a:bodyPr>
                <a:spAutoFit/>
              </a:bodyPr>
              <a:lstStyle/>
              <a:p>
                <a:pPr algn="r">
                  <a:defRPr/>
                </a:pPr>
                <a:r>
                  <a:rPr lang="en-US" sz="2400" b="1" dirty="0">
                    <a:latin typeface="+mn-lt"/>
                  </a:rPr>
                  <a:t>300,000</a:t>
                </a:r>
              </a:p>
              <a:p>
                <a:pPr algn="r">
                  <a:defRPr/>
                </a:pPr>
                <a:r>
                  <a:rPr lang="en-US" sz="2400" b="1" dirty="0">
                    <a:latin typeface="+mn-lt"/>
                  </a:rPr>
                  <a:t>45,000</a:t>
                </a:r>
              </a:p>
              <a:p>
                <a:pPr algn="r">
                  <a:spcBef>
                    <a:spcPts val="600"/>
                  </a:spcBef>
                  <a:defRPr/>
                </a:pPr>
                <a:endParaRPr lang="en-US" sz="2400" b="1" dirty="0">
                  <a:latin typeface="+mn-lt"/>
                </a:endParaRPr>
              </a:p>
              <a:p>
                <a:pPr algn="r">
                  <a:spcBef>
                    <a:spcPts val="600"/>
                  </a:spcBef>
                  <a:defRPr/>
                </a:pPr>
                <a:r>
                  <a:rPr lang="en-US" sz="2400" b="1" dirty="0">
                    <a:latin typeface="+mn-lt"/>
                  </a:rPr>
                  <a:t>330,000</a:t>
                </a:r>
              </a:p>
              <a:p>
                <a:pPr algn="r">
                  <a:defRPr/>
                </a:pPr>
                <a:endParaRPr lang="en-US" sz="2400" b="1" dirty="0">
                  <a:latin typeface="+mn-lt"/>
                </a:endParaRPr>
              </a:p>
              <a:p>
                <a:pPr algn="r">
                  <a:defRPr/>
                </a:pPr>
                <a:endParaRPr lang="en-US" sz="2400" b="1" dirty="0">
                  <a:latin typeface="+mn-lt"/>
                </a:endParaRPr>
              </a:p>
              <a:p>
                <a:pPr algn="r">
                  <a:defRPr/>
                </a:pPr>
                <a:endParaRPr lang="en-US" sz="2400" b="1" dirty="0">
                  <a:latin typeface="+mn-lt"/>
                </a:endParaRPr>
              </a:p>
              <a:p>
                <a:pPr algn="r">
                  <a:defRPr/>
                </a:pPr>
                <a:r>
                  <a:rPr lang="en-US" sz="2400" b="1" dirty="0">
                    <a:latin typeface="+mn-lt"/>
                  </a:rPr>
                  <a:t>240,000</a:t>
                </a:r>
              </a:p>
            </p:txBody>
          </p:sp>
          <p:sp>
            <p:nvSpPr>
              <p:cNvPr id="52" name="Text Box 14"/>
              <p:cNvSpPr txBox="1">
                <a:spLocks noChangeArrowheads="1"/>
              </p:cNvSpPr>
              <p:nvPr/>
            </p:nvSpPr>
            <p:spPr bwMode="auto">
              <a:xfrm>
                <a:off x="168876" y="3260017"/>
                <a:ext cx="3413125" cy="3200553"/>
              </a:xfrm>
              <a:prstGeom prst="rect">
                <a:avLst/>
              </a:prstGeom>
              <a:noFill/>
              <a:ln w="12700">
                <a:noFill/>
                <a:miter lim="800000"/>
                <a:headEnd type="none" w="sm" len="sm"/>
                <a:tailEnd type="none" w="sm" len="sm"/>
              </a:ln>
              <a:effectLst/>
            </p:spPr>
            <p:txBody>
              <a:bodyPr>
                <a:spAutoFit/>
              </a:bodyPr>
              <a:lstStyle/>
              <a:p>
                <a:pPr algn="r">
                  <a:defRPr/>
                </a:pPr>
                <a:r>
                  <a:rPr lang="en-US" sz="2400" dirty="0">
                    <a:latin typeface="+mn-lt"/>
                  </a:rPr>
                  <a:t>Acquisition</a:t>
                </a:r>
              </a:p>
              <a:p>
                <a:pPr algn="r">
                  <a:defRPr/>
                </a:pPr>
                <a:r>
                  <a:rPr lang="en-US" sz="2400" dirty="0">
                    <a:latin typeface="+mn-lt"/>
                  </a:rPr>
                  <a:t>75% of 20X1 NI</a:t>
                </a:r>
              </a:p>
              <a:p>
                <a:pPr algn="r">
                  <a:spcBef>
                    <a:spcPts val="600"/>
                  </a:spcBef>
                  <a:defRPr/>
                </a:pPr>
                <a:endParaRPr lang="en-US" sz="2400" dirty="0">
                  <a:latin typeface="+mn-lt"/>
                </a:endParaRPr>
              </a:p>
              <a:p>
                <a:pPr algn="r">
                  <a:spcBef>
                    <a:spcPts val="600"/>
                  </a:spcBef>
                  <a:defRPr/>
                </a:pPr>
                <a:r>
                  <a:rPr lang="en-US" sz="2400" dirty="0">
                    <a:latin typeface="+mn-lt"/>
                  </a:rPr>
                  <a:t>12/31/X1 Balance</a:t>
                </a:r>
              </a:p>
              <a:p>
                <a:pPr algn="r">
                  <a:defRPr/>
                </a:pPr>
                <a:endParaRPr lang="en-US" sz="2400" dirty="0">
                  <a:latin typeface="+mn-lt"/>
                </a:endParaRPr>
              </a:p>
              <a:p>
                <a:pPr algn="r">
                  <a:defRPr/>
                </a:pPr>
                <a:endParaRPr lang="en-US" sz="2400" dirty="0">
                  <a:latin typeface="+mn-lt"/>
                </a:endParaRPr>
              </a:p>
              <a:p>
                <a:pPr algn="r">
                  <a:defRPr/>
                </a:pPr>
                <a:endParaRPr lang="en-US" sz="2400" dirty="0">
                  <a:latin typeface="+mn-lt"/>
                </a:endParaRPr>
              </a:p>
              <a:p>
                <a:pPr algn="r">
                  <a:defRPr/>
                </a:pPr>
                <a:r>
                  <a:rPr lang="en-US" sz="2400" dirty="0">
                    <a:latin typeface="+mn-lt"/>
                  </a:rPr>
                  <a:t>1/1/X2 Balance</a:t>
                </a:r>
              </a:p>
            </p:txBody>
          </p:sp>
          <p:cxnSp>
            <p:nvCxnSpPr>
              <p:cNvPr id="146446" name="Straight Connector 55"/>
              <p:cNvCxnSpPr>
                <a:cxnSpLocks noChangeShapeType="1"/>
              </p:cNvCxnSpPr>
              <p:nvPr/>
            </p:nvCxnSpPr>
            <p:spPr bwMode="auto">
              <a:xfrm>
                <a:off x="3200400" y="4479191"/>
                <a:ext cx="3962400" cy="0"/>
              </a:xfrm>
              <a:prstGeom prst="line">
                <a:avLst/>
              </a:prstGeom>
              <a:noFill/>
              <a:ln w="25400" algn="ctr">
                <a:solidFill>
                  <a:schemeClr val="tx1"/>
                </a:solidFill>
                <a:round/>
                <a:headEnd/>
                <a:tailEnd/>
              </a:ln>
            </p:spPr>
          </p:cxnSp>
          <p:cxnSp>
            <p:nvCxnSpPr>
              <p:cNvPr id="146447" name="Straight Connector 56"/>
              <p:cNvCxnSpPr>
                <a:cxnSpLocks noChangeShapeType="1"/>
              </p:cNvCxnSpPr>
              <p:nvPr/>
            </p:nvCxnSpPr>
            <p:spPr bwMode="auto">
              <a:xfrm>
                <a:off x="3200400" y="5779532"/>
                <a:ext cx="3962400" cy="0"/>
              </a:xfrm>
              <a:prstGeom prst="line">
                <a:avLst/>
              </a:prstGeom>
              <a:noFill/>
              <a:ln w="25400" algn="ctr">
                <a:solidFill>
                  <a:schemeClr val="tx1"/>
                </a:solidFill>
                <a:round/>
                <a:headEnd/>
                <a:tailEnd/>
              </a:ln>
            </p:spPr>
          </p:cxnSp>
        </p:grpSp>
        <p:sp>
          <p:nvSpPr>
            <p:cNvPr id="15" name="Text Box 14"/>
            <p:cNvSpPr txBox="1">
              <a:spLocks noChangeArrowheads="1"/>
            </p:cNvSpPr>
            <p:nvPr/>
          </p:nvSpPr>
          <p:spPr bwMode="auto">
            <a:xfrm>
              <a:off x="5029200" y="2738321"/>
              <a:ext cx="1203325" cy="461984"/>
            </a:xfrm>
            <a:prstGeom prst="rect">
              <a:avLst/>
            </a:prstGeom>
            <a:noFill/>
            <a:ln w="12700">
              <a:noFill/>
              <a:miter lim="800000"/>
              <a:headEnd type="none" w="sm" len="sm"/>
              <a:tailEnd type="none" w="sm" len="sm"/>
            </a:ln>
            <a:effectLst/>
          </p:spPr>
          <p:txBody>
            <a:bodyPr>
              <a:spAutoFit/>
            </a:bodyPr>
            <a:lstStyle/>
            <a:p>
              <a:pPr algn="r">
                <a:defRPr/>
              </a:pPr>
              <a:r>
                <a:rPr lang="en-US" sz="2400" b="1" dirty="0">
                  <a:latin typeface="+mn-lt"/>
                </a:rPr>
                <a:t>15,000</a:t>
              </a:r>
            </a:p>
          </p:txBody>
        </p:sp>
        <p:sp>
          <p:nvSpPr>
            <p:cNvPr id="16" name="Text Box 14"/>
            <p:cNvSpPr txBox="1">
              <a:spLocks noChangeArrowheads="1"/>
            </p:cNvSpPr>
            <p:nvPr/>
          </p:nvSpPr>
          <p:spPr bwMode="auto">
            <a:xfrm>
              <a:off x="6188075" y="2738321"/>
              <a:ext cx="2422525" cy="461984"/>
            </a:xfrm>
            <a:prstGeom prst="rect">
              <a:avLst/>
            </a:prstGeom>
            <a:noFill/>
            <a:ln w="12700">
              <a:noFill/>
              <a:miter lim="800000"/>
              <a:headEnd type="none" w="sm" len="sm"/>
              <a:tailEnd type="none" w="sm" len="sm"/>
            </a:ln>
            <a:effectLst/>
          </p:spPr>
          <p:txBody>
            <a:bodyPr>
              <a:spAutoFit/>
            </a:bodyPr>
            <a:lstStyle/>
            <a:p>
              <a:pPr algn="r">
                <a:defRPr/>
              </a:pPr>
              <a:r>
                <a:rPr lang="en-US" sz="2400" dirty="0">
                  <a:latin typeface="+mn-lt"/>
                </a:rPr>
                <a:t>75% of 20X1 Div.</a:t>
              </a:r>
            </a:p>
          </p:txBody>
        </p:sp>
      </p:grpSp>
      <p:sp>
        <p:nvSpPr>
          <p:cNvPr id="17" name="Text Box 14"/>
          <p:cNvSpPr txBox="1">
            <a:spLocks noChangeArrowheads="1"/>
          </p:cNvSpPr>
          <p:nvPr/>
        </p:nvSpPr>
        <p:spPr bwMode="auto">
          <a:xfrm>
            <a:off x="5029200" y="3652838"/>
            <a:ext cx="1203325" cy="461962"/>
          </a:xfrm>
          <a:prstGeom prst="rect">
            <a:avLst/>
          </a:prstGeom>
          <a:noFill/>
          <a:ln w="12700">
            <a:noFill/>
            <a:miter lim="800000"/>
            <a:headEnd type="none" w="sm" len="sm"/>
            <a:tailEnd type="none" w="sm" len="sm"/>
          </a:ln>
          <a:effectLst/>
        </p:spPr>
        <p:txBody>
          <a:bodyPr>
            <a:spAutoFit/>
          </a:bodyPr>
          <a:lstStyle/>
          <a:p>
            <a:pPr algn="r">
              <a:defRPr/>
            </a:pPr>
            <a:r>
              <a:rPr lang="en-US" sz="2400" b="1" dirty="0">
                <a:latin typeface="+mn-lt"/>
              </a:rPr>
              <a:t>90,000</a:t>
            </a:r>
          </a:p>
        </p:txBody>
      </p:sp>
      <p:sp>
        <p:nvSpPr>
          <p:cNvPr id="18" name="Text Box 14"/>
          <p:cNvSpPr txBox="1">
            <a:spLocks noChangeArrowheads="1"/>
          </p:cNvSpPr>
          <p:nvPr/>
        </p:nvSpPr>
        <p:spPr bwMode="auto">
          <a:xfrm>
            <a:off x="6188075" y="3665538"/>
            <a:ext cx="2955925" cy="830262"/>
          </a:xfrm>
          <a:prstGeom prst="rect">
            <a:avLst/>
          </a:prstGeom>
          <a:noFill/>
          <a:ln w="12700">
            <a:noFill/>
            <a:miter lim="800000"/>
            <a:headEnd type="none" w="sm" len="sm"/>
            <a:tailEnd type="none" w="sm" len="sm"/>
          </a:ln>
          <a:effectLst/>
        </p:spPr>
        <p:txBody>
          <a:bodyPr>
            <a:spAutoFit/>
          </a:bodyPr>
          <a:lstStyle/>
          <a:p>
            <a:pPr>
              <a:defRPr/>
            </a:pPr>
            <a:r>
              <a:rPr lang="en-US" sz="2400" dirty="0">
                <a:latin typeface="+mn-lt"/>
              </a:rPr>
              <a:t>Shares Purchased from Peanut</a:t>
            </a:r>
          </a:p>
        </p:txBody>
      </p:sp>
      <p:sp>
        <p:nvSpPr>
          <p:cNvPr id="20" name="Title 5"/>
          <p:cNvSpPr>
            <a:spLocks noGrp="1"/>
          </p:cNvSpPr>
          <p:nvPr>
            <p:ph type="title"/>
          </p:nvPr>
        </p:nvSpPr>
        <p:spPr/>
        <p:txBody>
          <a:bodyPr/>
          <a:lstStyle/>
          <a:p>
            <a:pPr eaLnBrk="1" hangingPunct="1">
              <a:defRPr/>
            </a:pPr>
            <a:r>
              <a:rPr lang="en-US" dirty="0" smtClean="0">
                <a:solidFill>
                  <a:schemeClr val="tx2">
                    <a:lumMod val="50000"/>
                  </a:schemeClr>
                </a:solidFill>
              </a:rPr>
              <a:t>Example 8: Sub Buys Shares from Parent</a:t>
            </a:r>
            <a:endParaRPr lang="en-US" dirty="0">
              <a:solidFill>
                <a:schemeClr val="tx2">
                  <a:lumMod val="50000"/>
                </a:schemeClr>
              </a:solidFill>
            </a:endParaRPr>
          </a:p>
        </p:txBody>
      </p:sp>
    </p:spTree>
  </p:cSld>
  <p:clrMapOvr>
    <a:masterClrMapping/>
  </p:clrMapOvr>
  <p:transition spd="med"/>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5"/>
          <p:cNvSpPr>
            <a:spLocks noGrp="1" noChangeArrowheads="1"/>
          </p:cNvSpPr>
          <p:nvPr>
            <p:ph type="sldNum" sz="quarter" idx="10"/>
          </p:nvPr>
        </p:nvSpPr>
        <p:spPr>
          <a:noFill/>
        </p:spPr>
        <p:txBody>
          <a:bodyPr/>
          <a:lstStyle/>
          <a:p>
            <a:r>
              <a:rPr lang="en-US" altLang="zh-CN" smtClean="0">
                <a:ea typeface="宋体" pitchFamily="2" charset="-122"/>
              </a:rPr>
              <a:t>9-</a:t>
            </a:r>
            <a:fld id="{1687554B-D60C-4A6C-8F02-B5EB39A0FACD}" type="slidenum">
              <a:rPr lang="en-US" altLang="zh-CN" smtClean="0">
                <a:ea typeface="宋体" pitchFamily="2" charset="-122"/>
              </a:rPr>
              <a:pPr/>
              <a:t>64</a:t>
            </a:fld>
            <a:endParaRPr lang="en-US" altLang="zh-CN" smtClean="0">
              <a:ea typeface="宋体" pitchFamily="2" charset="-122"/>
            </a:endParaRPr>
          </a:p>
        </p:txBody>
      </p:sp>
      <p:sp>
        <p:nvSpPr>
          <p:cNvPr id="6" name="Title 5"/>
          <p:cNvSpPr>
            <a:spLocks noGrp="1"/>
          </p:cNvSpPr>
          <p:nvPr>
            <p:ph type="title"/>
          </p:nvPr>
        </p:nvSpPr>
        <p:spPr/>
        <p:txBody>
          <a:bodyPr/>
          <a:lstStyle/>
          <a:p>
            <a:pPr eaLnBrk="1" hangingPunct="1">
              <a:defRPr/>
            </a:pPr>
            <a:r>
              <a:rPr lang="en-US" dirty="0" smtClean="0">
                <a:solidFill>
                  <a:schemeClr val="tx2">
                    <a:lumMod val="50000"/>
                  </a:schemeClr>
                </a:solidFill>
              </a:rPr>
              <a:t>Example 8: Sub Buys Shares from Parent</a:t>
            </a:r>
            <a:endParaRPr lang="en-US" dirty="0">
              <a:solidFill>
                <a:schemeClr val="tx2">
                  <a:lumMod val="50000"/>
                </a:schemeClr>
              </a:solidFill>
            </a:endParaRPr>
          </a:p>
        </p:txBody>
      </p:sp>
      <p:graphicFrame>
        <p:nvGraphicFramePr>
          <p:cNvPr id="8" name="Table 7"/>
          <p:cNvGraphicFramePr>
            <a:graphicFrameLocks noGrp="1"/>
          </p:cNvGraphicFramePr>
          <p:nvPr/>
        </p:nvGraphicFramePr>
        <p:xfrm>
          <a:off x="1219200" y="1905000"/>
          <a:ext cx="7391400" cy="3101975"/>
        </p:xfrm>
        <a:graphic>
          <a:graphicData uri="http://schemas.openxmlformats.org/drawingml/2006/table">
            <a:tbl>
              <a:tblPr firstRow="1" bandRow="1">
                <a:tableStyleId>{2D5ABB26-0587-4C30-8999-92F81FD0307C}</a:tableStyleId>
              </a:tblPr>
              <a:tblGrid>
                <a:gridCol w="2667000"/>
                <a:gridCol w="2286000"/>
                <a:gridCol w="228600"/>
                <a:gridCol w="2209800"/>
              </a:tblGrid>
              <a:tr h="914400">
                <a:tc>
                  <a:txBody>
                    <a:bodyPr/>
                    <a:lstStyle/>
                    <a:p>
                      <a:endParaRPr lang="en-US" sz="2800" dirty="0"/>
                    </a:p>
                  </a:txBody>
                  <a:tcPr/>
                </a:tc>
                <a:tc>
                  <a:txBody>
                    <a:bodyPr/>
                    <a:lstStyle/>
                    <a:p>
                      <a:pPr algn="ctr"/>
                      <a:r>
                        <a:rPr lang="en-US" sz="2800" b="1" dirty="0" smtClean="0"/>
                        <a:t>Before Repurchase</a:t>
                      </a:r>
                      <a:endParaRPr lang="en-US" sz="2800" b="1" dirty="0"/>
                    </a:p>
                  </a:txBody>
                  <a:tcPr>
                    <a:lnR>
                      <a:noFill/>
                    </a:lnR>
                    <a:lnB w="38100" cap="flat" cmpd="sng" algn="ctr">
                      <a:solidFill>
                        <a:schemeClr val="tx1"/>
                      </a:solidFill>
                      <a:prstDash val="solid"/>
                      <a:round/>
                      <a:headEnd type="none" w="med" len="med"/>
                      <a:tailEnd type="none" w="med" len="med"/>
                    </a:lnB>
                  </a:tcPr>
                </a:tc>
                <a:tc>
                  <a:txBody>
                    <a:bodyPr/>
                    <a:lstStyle/>
                    <a:p>
                      <a:pPr algn="ctr"/>
                      <a:endParaRPr lang="en-US" sz="2800" b="1" dirty="0"/>
                    </a:p>
                  </a:txBody>
                  <a:tcP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800" b="1" dirty="0" smtClean="0"/>
                        <a:t>After Repurchase</a:t>
                      </a:r>
                      <a:endParaRPr lang="en-US" sz="2800" b="1" dirty="0"/>
                    </a:p>
                  </a:txBody>
                  <a:tcPr>
                    <a:lnL>
                      <a:noFill/>
                    </a:lnL>
                    <a:lnB w="38100" cap="flat" cmpd="sng" algn="ctr">
                      <a:solidFill>
                        <a:schemeClr val="tx1"/>
                      </a:solidFill>
                      <a:prstDash val="solid"/>
                      <a:round/>
                      <a:headEnd type="none" w="med" len="med"/>
                      <a:tailEnd type="none" w="med" len="med"/>
                    </a:lnB>
                  </a:tcPr>
                </a:tc>
              </a:tr>
              <a:tr h="502612">
                <a:tc>
                  <a:txBody>
                    <a:bodyPr/>
                    <a:lstStyle/>
                    <a:p>
                      <a:r>
                        <a:rPr lang="en-US" sz="2800" dirty="0" smtClean="0"/>
                        <a:t>Peanut’s Shares</a:t>
                      </a:r>
                      <a:endParaRPr lang="en-US" sz="2800" dirty="0"/>
                    </a:p>
                  </a:txBody>
                  <a:tcPr/>
                </a:tc>
                <a:tc>
                  <a:txBody>
                    <a:bodyPr/>
                    <a:lstStyle/>
                    <a:p>
                      <a:pPr algn="r"/>
                      <a:r>
                        <a:rPr lang="en-US" sz="2800" dirty="0" smtClean="0"/>
                        <a:t>7,500</a:t>
                      </a:r>
                      <a:endParaRPr lang="en-US" sz="2800" dirty="0"/>
                    </a:p>
                  </a:txBody>
                  <a:tcPr>
                    <a:lnR>
                      <a:noFill/>
                    </a:lnR>
                    <a:lnT w="38100" cap="flat" cmpd="sng" algn="ctr">
                      <a:solidFill>
                        <a:schemeClr val="tx1"/>
                      </a:solidFill>
                      <a:prstDash val="solid"/>
                      <a:round/>
                      <a:headEnd type="none" w="med" len="med"/>
                      <a:tailEnd type="none" w="med" len="med"/>
                    </a:lnT>
                  </a:tcPr>
                </a:tc>
                <a:tc>
                  <a:txBody>
                    <a:bodyPr/>
                    <a:lstStyle/>
                    <a:p>
                      <a:pPr algn="r"/>
                      <a:endParaRPr lang="en-US" sz="2800" dirty="0"/>
                    </a:p>
                  </a:txBody>
                  <a:tcPr>
                    <a:lnL>
                      <a:noFill/>
                    </a:lnL>
                    <a:lnR>
                      <a:noFill/>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r"/>
                      <a:r>
                        <a:rPr lang="en-US" sz="2800" dirty="0" smtClean="0"/>
                        <a:t>3,750</a:t>
                      </a:r>
                      <a:endParaRPr lang="en-US" sz="2800" dirty="0"/>
                    </a:p>
                  </a:txBody>
                  <a:tcPr>
                    <a:lnL>
                      <a:noFill/>
                    </a:lnL>
                    <a:lnT w="38100" cap="flat" cmpd="sng" algn="ctr">
                      <a:solidFill>
                        <a:schemeClr val="tx1"/>
                      </a:solidFill>
                      <a:prstDash val="solid"/>
                      <a:round/>
                      <a:headEnd type="none" w="med" len="med"/>
                      <a:tailEnd type="none" w="med" len="med"/>
                    </a:lnT>
                  </a:tcPr>
                </a:tc>
              </a:tr>
              <a:tr h="434109">
                <a:tc>
                  <a:txBody>
                    <a:bodyPr/>
                    <a:lstStyle/>
                    <a:p>
                      <a:r>
                        <a:rPr lang="en-US" sz="2800" dirty="0" smtClean="0"/>
                        <a:t>NCI’s Shares</a:t>
                      </a:r>
                      <a:endParaRPr lang="en-US" sz="2800" dirty="0"/>
                    </a:p>
                  </a:txBody>
                  <a:tcPr/>
                </a:tc>
                <a:tc>
                  <a:txBody>
                    <a:bodyPr/>
                    <a:lstStyle/>
                    <a:p>
                      <a:pPr algn="r"/>
                      <a:r>
                        <a:rPr lang="en-US" sz="2800" dirty="0" smtClean="0"/>
                        <a:t>2,500</a:t>
                      </a:r>
                      <a:endParaRPr lang="en-US" sz="2800" dirty="0"/>
                    </a:p>
                  </a:txBody>
                  <a:tcPr>
                    <a:lnR>
                      <a:noFill/>
                    </a:lnR>
                  </a:tcPr>
                </a:tc>
                <a:tc>
                  <a:txBody>
                    <a:bodyPr/>
                    <a:lstStyle/>
                    <a:p>
                      <a:pPr algn="r"/>
                      <a:endParaRPr lang="en-US" sz="2800" dirty="0"/>
                    </a:p>
                  </a:txBody>
                  <a:tcPr>
                    <a:lnL>
                      <a:noFill/>
                    </a:lnL>
                    <a:lnR>
                      <a:noFill/>
                    </a:lnR>
                    <a:lnT>
                      <a:noFill/>
                    </a:lnT>
                    <a:lnB>
                      <a:noFill/>
                    </a:lnB>
                    <a:lnTlToBr w="12700" cmpd="sng">
                      <a:noFill/>
                      <a:prstDash val="solid"/>
                    </a:lnTlToBr>
                    <a:lnBlToTr w="12700" cmpd="sng">
                      <a:noFill/>
                      <a:prstDash val="solid"/>
                    </a:lnBlToTr>
                  </a:tcPr>
                </a:tc>
                <a:tc>
                  <a:txBody>
                    <a:bodyPr/>
                    <a:lstStyle/>
                    <a:p>
                      <a:pPr algn="r"/>
                      <a:r>
                        <a:rPr lang="en-US" sz="2800" dirty="0" smtClean="0"/>
                        <a:t>2,500</a:t>
                      </a:r>
                      <a:endParaRPr lang="en-US" sz="2800" dirty="0"/>
                    </a:p>
                  </a:txBody>
                  <a:tcPr>
                    <a:lnL>
                      <a:noFill/>
                    </a:lnL>
                  </a:tcPr>
                </a:tc>
              </a:tr>
              <a:tr h="441806">
                <a:tc>
                  <a:txBody>
                    <a:bodyPr/>
                    <a:lstStyle/>
                    <a:p>
                      <a:r>
                        <a:rPr lang="en-US" sz="2800" dirty="0" smtClean="0"/>
                        <a:t>Total</a:t>
                      </a:r>
                      <a:r>
                        <a:rPr lang="en-US" sz="2800" baseline="0" dirty="0" smtClean="0"/>
                        <a:t> Shares</a:t>
                      </a:r>
                      <a:endParaRPr lang="en-US" sz="2800" dirty="0"/>
                    </a:p>
                  </a:txBody>
                  <a:tcPr/>
                </a:tc>
                <a:tc>
                  <a:txBody>
                    <a:bodyPr/>
                    <a:lstStyle/>
                    <a:p>
                      <a:pPr algn="r"/>
                      <a:r>
                        <a:rPr lang="en-US" sz="2800" dirty="0" smtClean="0"/>
                        <a:t>10,000</a:t>
                      </a:r>
                      <a:endParaRPr lang="en-US" sz="2800" dirty="0"/>
                    </a:p>
                  </a:txBody>
                  <a:tcPr>
                    <a:lnR>
                      <a:noFill/>
                    </a:lnR>
                  </a:tcPr>
                </a:tc>
                <a:tc>
                  <a:txBody>
                    <a:bodyPr/>
                    <a:lstStyle/>
                    <a:p>
                      <a:pPr algn="r"/>
                      <a:endParaRPr lang="en-US" sz="2800" dirty="0"/>
                    </a:p>
                  </a:txBody>
                  <a:tcPr>
                    <a:lnL>
                      <a:noFill/>
                    </a:lnL>
                    <a:lnR>
                      <a:noFill/>
                    </a:lnR>
                    <a:lnT>
                      <a:noFill/>
                    </a:lnT>
                    <a:lnB>
                      <a:noFill/>
                    </a:lnB>
                    <a:lnTlToBr w="12700" cmpd="sng">
                      <a:noFill/>
                      <a:prstDash val="solid"/>
                    </a:lnTlToBr>
                    <a:lnBlToTr w="12700" cmpd="sng">
                      <a:noFill/>
                      <a:prstDash val="solid"/>
                    </a:lnBlToTr>
                  </a:tcPr>
                </a:tc>
                <a:tc>
                  <a:txBody>
                    <a:bodyPr/>
                    <a:lstStyle/>
                    <a:p>
                      <a:pPr algn="r"/>
                      <a:r>
                        <a:rPr lang="en-US" sz="2800" dirty="0" smtClean="0"/>
                        <a:t>6,250</a:t>
                      </a:r>
                      <a:endParaRPr lang="en-US" sz="2800" dirty="0"/>
                    </a:p>
                  </a:txBody>
                  <a:tcPr>
                    <a:lnL>
                      <a:noFill/>
                    </a:lnL>
                  </a:tcPr>
                </a:tc>
              </a:tr>
              <a:tr h="601903">
                <a:tc>
                  <a:txBody>
                    <a:bodyPr/>
                    <a:lstStyle/>
                    <a:p>
                      <a:endParaRPr lang="en-US" sz="2800"/>
                    </a:p>
                  </a:txBody>
                  <a:tcPr/>
                </a:tc>
                <a:tc>
                  <a:txBody>
                    <a:bodyPr/>
                    <a:lstStyle/>
                    <a:p>
                      <a:pPr algn="r"/>
                      <a:r>
                        <a:rPr lang="en-US" sz="2800" dirty="0" smtClean="0"/>
                        <a:t>75%</a:t>
                      </a:r>
                      <a:endParaRPr lang="en-US" sz="2800" dirty="0"/>
                    </a:p>
                  </a:txBody>
                  <a:tcPr>
                    <a:lnR>
                      <a:noFill/>
                    </a:lnR>
                  </a:tcPr>
                </a:tc>
                <a:tc>
                  <a:txBody>
                    <a:bodyPr/>
                    <a:lstStyle/>
                    <a:p>
                      <a:pPr algn="r"/>
                      <a:endParaRPr lang="en-US" sz="2800" dirty="0"/>
                    </a:p>
                  </a:txBody>
                  <a:tcPr>
                    <a:lnL>
                      <a:noFill/>
                    </a:lnL>
                    <a:lnR>
                      <a:noFill/>
                    </a:lnR>
                    <a:lnT>
                      <a:noFill/>
                    </a:lnT>
                    <a:lnB>
                      <a:noFill/>
                    </a:lnB>
                    <a:lnTlToBr w="12700" cmpd="sng">
                      <a:noFill/>
                      <a:prstDash val="solid"/>
                    </a:lnTlToBr>
                    <a:lnBlToTr w="12700" cmpd="sng">
                      <a:noFill/>
                      <a:prstDash val="solid"/>
                    </a:lnBlToTr>
                  </a:tcPr>
                </a:tc>
                <a:tc>
                  <a:txBody>
                    <a:bodyPr/>
                    <a:lstStyle/>
                    <a:p>
                      <a:pPr algn="r"/>
                      <a:r>
                        <a:rPr lang="en-US" sz="2800" dirty="0" smtClean="0"/>
                        <a:t>60%</a:t>
                      </a:r>
                      <a:endParaRPr lang="en-US" sz="2800" dirty="0"/>
                    </a:p>
                  </a:txBody>
                  <a:tcPr>
                    <a:lnL>
                      <a:noFill/>
                    </a:lnL>
                  </a:tcPr>
                </a:tc>
              </a:tr>
            </a:tbl>
          </a:graphicData>
        </a:graphic>
      </p:graphicFrame>
    </p:spTree>
  </p:cSld>
  <p:clrMapOvr>
    <a:masterClrMapping/>
  </p:clrMapOvr>
  <p:transition spd="med"/>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Rectangle 5"/>
          <p:cNvSpPr>
            <a:spLocks noGrp="1" noChangeArrowheads="1"/>
          </p:cNvSpPr>
          <p:nvPr>
            <p:ph type="sldNum" sz="quarter" idx="10"/>
          </p:nvPr>
        </p:nvSpPr>
        <p:spPr>
          <a:noFill/>
        </p:spPr>
        <p:txBody>
          <a:bodyPr/>
          <a:lstStyle/>
          <a:p>
            <a:r>
              <a:rPr lang="en-US" altLang="zh-CN" smtClean="0">
                <a:ea typeface="宋体" pitchFamily="2" charset="-122"/>
              </a:rPr>
              <a:t>9-</a:t>
            </a:r>
            <a:fld id="{7F50DB91-0140-4981-924D-8EAD3343261E}" type="slidenum">
              <a:rPr lang="en-US" altLang="zh-CN" smtClean="0">
                <a:ea typeface="宋体" pitchFamily="2" charset="-122"/>
              </a:rPr>
              <a:pPr/>
              <a:t>65</a:t>
            </a:fld>
            <a:endParaRPr lang="en-US" altLang="zh-CN" smtClean="0">
              <a:ea typeface="宋体" pitchFamily="2" charset="-122"/>
            </a:endParaRPr>
          </a:p>
        </p:txBody>
      </p:sp>
      <p:graphicFrame>
        <p:nvGraphicFramePr>
          <p:cNvPr id="2" name="Table 1"/>
          <p:cNvGraphicFramePr>
            <a:graphicFrameLocks noGrp="1"/>
          </p:cNvGraphicFramePr>
          <p:nvPr/>
        </p:nvGraphicFramePr>
        <p:xfrm>
          <a:off x="685800" y="990600"/>
          <a:ext cx="8077200" cy="5486400"/>
        </p:xfrm>
        <a:graphic>
          <a:graphicData uri="http://schemas.openxmlformats.org/drawingml/2006/table">
            <a:tbl>
              <a:tblPr>
                <a:tableStyleId>{5C22544A-7EE6-4342-B048-85BDC9FD1C3A}</a:tableStyleId>
              </a:tblPr>
              <a:tblGrid>
                <a:gridCol w="4265482"/>
                <a:gridCol w="1279341"/>
                <a:gridCol w="303015"/>
                <a:gridCol w="303015"/>
                <a:gridCol w="1926348"/>
              </a:tblGrid>
              <a:tr h="638619">
                <a:tc>
                  <a:txBody>
                    <a:bodyPr/>
                    <a:lstStyle/>
                    <a:p>
                      <a:pPr algn="l" fontAlgn="b"/>
                      <a:endParaRPr lang="en-US" sz="2000" b="0" i="0" u="none" strike="noStrike" dirty="0">
                        <a:solidFill>
                          <a:srgbClr val="000000"/>
                        </a:solidFill>
                        <a:effectLst/>
                        <a:latin typeface="Calibri"/>
                      </a:endParaRPr>
                    </a:p>
                  </a:txBody>
                  <a:tcPr marL="9525" marR="9525" marT="9525" marB="0" anchor="b">
                    <a:noFill/>
                  </a:tcPr>
                </a:tc>
                <a:tc gridSpan="2">
                  <a:txBody>
                    <a:bodyPr/>
                    <a:lstStyle/>
                    <a:p>
                      <a:pPr algn="ctr" fontAlgn="b"/>
                      <a:r>
                        <a:rPr lang="en-US" sz="2000" b="1" u="none" strike="noStrike" dirty="0" smtClean="0">
                          <a:effectLst/>
                        </a:rPr>
                        <a:t>Before Repurchase</a:t>
                      </a:r>
                      <a:endParaRPr lang="en-US" sz="2000" b="1" i="0" u="none" strike="noStrike" dirty="0">
                        <a:solidFill>
                          <a:srgbClr val="000000"/>
                        </a:solidFill>
                        <a:effectLst/>
                        <a:latin typeface="Calibri"/>
                      </a:endParaRPr>
                    </a:p>
                  </a:txBody>
                  <a:tcPr marL="9525" marR="9525" marT="9525" marB="0" anchor="b">
                    <a:lnR w="12700" cmpd="sng">
                      <a:noFill/>
                    </a:lnR>
                    <a:lnB w="381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fontAlgn="b"/>
                      <a:endParaRPr lang="en-US" sz="20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000" b="1" u="none" strike="noStrike" dirty="0" smtClean="0">
                          <a:effectLst/>
                        </a:rPr>
                        <a:t>After Repurchase</a:t>
                      </a:r>
                      <a:endParaRPr lang="en-US" sz="2000" b="1" i="0" u="none" strike="noStrike" dirty="0">
                        <a:solidFill>
                          <a:srgbClr val="000000"/>
                        </a:solidFill>
                        <a:effectLst/>
                        <a:latin typeface="Calibri"/>
                      </a:endParaRPr>
                    </a:p>
                  </a:txBody>
                  <a:tcPr marL="9525" marR="9525" marT="9525" marB="0" anchor="b">
                    <a:lnL w="12700" cmpd="sng">
                      <a:noFill/>
                    </a:lnL>
                    <a:lnB w="38100" cap="flat" cmpd="sng" algn="ctr">
                      <a:solidFill>
                        <a:schemeClr val="tx1"/>
                      </a:solidFill>
                      <a:prstDash val="solid"/>
                      <a:round/>
                      <a:headEnd type="none" w="med" len="med"/>
                      <a:tailEnd type="none" w="med" len="med"/>
                    </a:lnB>
                    <a:noFill/>
                  </a:tcPr>
                </a:tc>
              </a:tr>
              <a:tr h="323782">
                <a:tc>
                  <a:txBody>
                    <a:bodyPr/>
                    <a:lstStyle/>
                    <a:p>
                      <a:pPr algn="l" fontAlgn="b"/>
                      <a:r>
                        <a:rPr lang="en-US" sz="2000" u="none" strike="noStrike" dirty="0">
                          <a:solidFill>
                            <a:srgbClr val="003366"/>
                          </a:solidFill>
                          <a:effectLst/>
                          <a:latin typeface="+mn-lt"/>
                        </a:rPr>
                        <a:t>Common stock</a:t>
                      </a:r>
                      <a:endParaRPr lang="en-US" sz="2000" b="0" i="0" u="none" strike="noStrike" dirty="0">
                        <a:solidFill>
                          <a:srgbClr val="003366"/>
                        </a:solidFill>
                        <a:effectLst/>
                        <a:latin typeface="+mn-lt"/>
                      </a:endParaRPr>
                    </a:p>
                  </a:txBody>
                  <a:tcPr marL="9525" marR="9525" marT="9525" marB="0" anchor="b">
                    <a:noFill/>
                  </a:tcPr>
                </a:tc>
                <a:tc>
                  <a:txBody>
                    <a:bodyPr/>
                    <a:lstStyle/>
                    <a:p>
                      <a:pPr algn="r" fontAlgn="b"/>
                      <a:r>
                        <a:rPr lang="en-US" sz="2000" u="none" strike="noStrike" dirty="0" smtClean="0">
                          <a:solidFill>
                            <a:srgbClr val="003366"/>
                          </a:solidFill>
                          <a:effectLst/>
                          <a:latin typeface="+mn-lt"/>
                        </a:rPr>
                        <a:t>$250,000</a:t>
                      </a:r>
                      <a:r>
                        <a:rPr lang="en-US" sz="2000" u="none" strike="noStrike" dirty="0" smtClean="0">
                          <a:solidFill>
                            <a:schemeClr val="bg1"/>
                          </a:solidFill>
                          <a:effectLst/>
                          <a:latin typeface="+mn-lt"/>
                        </a:rPr>
                        <a:t>)</a:t>
                      </a:r>
                      <a:r>
                        <a:rPr lang="en-US" sz="2000" u="none" strike="noStrike" dirty="0" smtClean="0">
                          <a:solidFill>
                            <a:srgbClr val="003366"/>
                          </a:solidFill>
                          <a:effectLst/>
                          <a:latin typeface="+mn-lt"/>
                        </a:rPr>
                        <a:t> </a:t>
                      </a:r>
                      <a:endParaRPr lang="en-US" sz="2000" b="0" i="0" u="none" strike="noStrike" dirty="0">
                        <a:solidFill>
                          <a:srgbClr val="003366"/>
                        </a:solidFill>
                        <a:effectLst/>
                        <a:latin typeface="+mn-lt"/>
                      </a:endParaRPr>
                    </a:p>
                  </a:txBody>
                  <a:tcPr marL="9525" marR="9525" marT="9525" marB="0" anchor="b">
                    <a:lnT w="38100" cap="flat" cmpd="sng" algn="ctr">
                      <a:solidFill>
                        <a:schemeClr val="tx1"/>
                      </a:solidFill>
                      <a:prstDash val="solid"/>
                      <a:round/>
                      <a:headEnd type="none" w="med" len="med"/>
                      <a:tailEnd type="none" w="med" len="med"/>
                    </a:lnT>
                    <a:noFill/>
                  </a:tcPr>
                </a:tc>
                <a:tc>
                  <a:txBody>
                    <a:bodyPr/>
                    <a:lstStyle/>
                    <a:p>
                      <a:pPr algn="l" fontAlgn="b"/>
                      <a:endParaRPr lang="en-US" sz="2000" b="0" i="0" u="none" strike="noStrike">
                        <a:solidFill>
                          <a:srgbClr val="003366"/>
                        </a:solidFill>
                        <a:effectLst/>
                        <a:latin typeface="+mn-lt"/>
                      </a:endParaRPr>
                    </a:p>
                  </a:txBody>
                  <a:tcPr marL="9525" marR="9525" marT="9525" marB="0" anchor="b">
                    <a:lnR w="12700" cmpd="sng">
                      <a:noFill/>
                    </a:lnR>
                    <a:lnT w="38100" cap="flat" cmpd="sng" algn="ctr">
                      <a:solidFill>
                        <a:schemeClr val="tx1"/>
                      </a:solidFill>
                      <a:prstDash val="solid"/>
                      <a:round/>
                      <a:headEnd type="none" w="med" len="med"/>
                      <a:tailEnd type="none" w="med" len="med"/>
                    </a:lnT>
                    <a:noFill/>
                  </a:tcPr>
                </a:tc>
                <a:tc>
                  <a:txBody>
                    <a:bodyPr/>
                    <a:lstStyle/>
                    <a:p>
                      <a:pPr algn="l" fontAlgn="b"/>
                      <a:endParaRPr lang="en-US" sz="2000" b="0" i="0" u="none" strike="noStrike">
                        <a:solidFill>
                          <a:srgbClr val="003366"/>
                        </a:solidFill>
                        <a:effectLst/>
                        <a:latin typeface="+mn-lt"/>
                      </a:endParaRPr>
                    </a:p>
                  </a:txBody>
                  <a:tcPr marL="9525" marR="9525" marT="9525" marB="0" anchor="b">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fontAlgn="b"/>
                      <a:r>
                        <a:rPr lang="en-US" sz="2000" u="none" strike="noStrike" dirty="0">
                          <a:solidFill>
                            <a:srgbClr val="003366"/>
                          </a:solidFill>
                          <a:effectLst/>
                          <a:latin typeface="+mn-lt"/>
                        </a:rPr>
                        <a:t>$</a:t>
                      </a:r>
                      <a:r>
                        <a:rPr lang="en-US" sz="2000" u="none" strike="noStrike" dirty="0" smtClean="0">
                          <a:solidFill>
                            <a:srgbClr val="003366"/>
                          </a:solidFill>
                          <a:effectLst/>
                          <a:latin typeface="+mn-lt"/>
                        </a:rPr>
                        <a:t>250,000</a:t>
                      </a:r>
                      <a:r>
                        <a:rPr lang="en-US" sz="2000" u="none" strike="noStrike" dirty="0" smtClean="0">
                          <a:solidFill>
                            <a:schemeClr val="bg1"/>
                          </a:solidFill>
                          <a:effectLst/>
                          <a:latin typeface="+mn-lt"/>
                        </a:rPr>
                        <a:t>)</a:t>
                      </a:r>
                      <a:r>
                        <a:rPr lang="en-US" sz="2000" u="none" strike="noStrike" dirty="0" smtClean="0">
                          <a:solidFill>
                            <a:srgbClr val="003366"/>
                          </a:solidFill>
                          <a:effectLst/>
                          <a:latin typeface="+mn-lt"/>
                        </a:rPr>
                        <a:t> </a:t>
                      </a:r>
                      <a:endParaRPr lang="en-US" sz="2000" b="0" i="0" u="none" strike="noStrike" dirty="0">
                        <a:solidFill>
                          <a:srgbClr val="003366"/>
                        </a:solidFill>
                        <a:effectLst/>
                        <a:latin typeface="+mn-lt"/>
                      </a:endParaRPr>
                    </a:p>
                  </a:txBody>
                  <a:tcPr marL="9525" marR="9525" marT="9525" marB="0" anchor="b">
                    <a:lnL w="12700" cmpd="sng">
                      <a:noFill/>
                    </a:lnL>
                    <a:lnT w="38100" cap="flat" cmpd="sng" algn="ctr">
                      <a:solidFill>
                        <a:schemeClr val="tx1"/>
                      </a:solidFill>
                      <a:prstDash val="solid"/>
                      <a:round/>
                      <a:headEnd type="none" w="med" len="med"/>
                      <a:tailEnd type="none" w="med" len="med"/>
                    </a:lnT>
                    <a:noFill/>
                  </a:tcPr>
                </a:tc>
              </a:tr>
              <a:tr h="323782">
                <a:tc>
                  <a:txBody>
                    <a:bodyPr/>
                    <a:lstStyle/>
                    <a:p>
                      <a:pPr algn="l" fontAlgn="b"/>
                      <a:r>
                        <a:rPr lang="en-US" sz="2000" u="none" strike="noStrike" dirty="0">
                          <a:solidFill>
                            <a:srgbClr val="003366"/>
                          </a:solidFill>
                          <a:effectLst/>
                          <a:latin typeface="+mn-lt"/>
                        </a:rPr>
                        <a:t>Retained earnings</a:t>
                      </a:r>
                      <a:endParaRPr lang="en-US" sz="2000" b="0" i="0" u="none" strike="noStrike" dirty="0">
                        <a:solidFill>
                          <a:srgbClr val="003366"/>
                        </a:solidFill>
                        <a:effectLst/>
                        <a:latin typeface="+mn-lt"/>
                      </a:endParaRPr>
                    </a:p>
                  </a:txBody>
                  <a:tcPr marL="9525" marR="9525" marT="9525" marB="0" anchor="b">
                    <a:noFill/>
                  </a:tcPr>
                </a:tc>
                <a:tc>
                  <a:txBody>
                    <a:bodyPr/>
                    <a:lstStyle/>
                    <a:p>
                      <a:pPr algn="r" fontAlgn="b"/>
                      <a:r>
                        <a:rPr lang="en-US" sz="2000" u="sng" strike="noStrike" dirty="0" smtClean="0">
                          <a:solidFill>
                            <a:srgbClr val="003366"/>
                          </a:solidFill>
                          <a:effectLst/>
                          <a:latin typeface="+mn-lt"/>
                        </a:rPr>
                        <a:t>   190,000</a:t>
                      </a:r>
                      <a:r>
                        <a:rPr lang="en-US" sz="2000" u="none" strike="noStrike" dirty="0" smtClean="0">
                          <a:solidFill>
                            <a:schemeClr val="bg1"/>
                          </a:solidFill>
                          <a:effectLst/>
                          <a:latin typeface="+mn-lt"/>
                        </a:rPr>
                        <a:t>)</a:t>
                      </a:r>
                      <a:r>
                        <a:rPr lang="en-US" sz="2000" u="none" strike="noStrike" dirty="0" smtClean="0">
                          <a:solidFill>
                            <a:srgbClr val="003366"/>
                          </a:solidFill>
                          <a:effectLst/>
                          <a:latin typeface="+mn-lt"/>
                        </a:rPr>
                        <a:t> </a:t>
                      </a:r>
                      <a:endParaRPr lang="en-US" sz="2000" b="0" i="0" u="none" strike="noStrike" dirty="0">
                        <a:solidFill>
                          <a:srgbClr val="003366"/>
                        </a:solidFill>
                        <a:effectLst/>
                        <a:latin typeface="+mn-lt"/>
                      </a:endParaRPr>
                    </a:p>
                  </a:txBody>
                  <a:tcPr marL="9525" marR="9525" marT="9525" marB="0" anchor="b">
                    <a:noFill/>
                  </a:tcPr>
                </a:tc>
                <a:tc>
                  <a:txBody>
                    <a:bodyPr/>
                    <a:lstStyle/>
                    <a:p>
                      <a:pPr algn="l" fontAlgn="b"/>
                      <a:endParaRPr lang="en-US" sz="2000" b="0" i="0" u="none" strike="noStrike" dirty="0">
                        <a:solidFill>
                          <a:srgbClr val="003366"/>
                        </a:solidFill>
                        <a:effectLst/>
                        <a:latin typeface="+mn-lt"/>
                      </a:endParaRPr>
                    </a:p>
                  </a:txBody>
                  <a:tcPr marL="9525" marR="9525" marT="9525" marB="0" anchor="b">
                    <a:lnR w="12700" cmpd="sng">
                      <a:noFill/>
                    </a:lnR>
                    <a:noFill/>
                  </a:tcPr>
                </a:tc>
                <a:tc>
                  <a:txBody>
                    <a:bodyPr/>
                    <a:lstStyle/>
                    <a:p>
                      <a:pPr algn="l" fontAlgn="b"/>
                      <a:endParaRPr lang="en-US" sz="2000" b="0" i="0" u="none" strike="noStrike" dirty="0">
                        <a:solidFill>
                          <a:srgbClr val="003366"/>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2000" u="sng" strike="noStrike" dirty="0" smtClean="0">
                          <a:solidFill>
                            <a:srgbClr val="003366"/>
                          </a:solidFill>
                          <a:effectLst/>
                          <a:latin typeface="+mn-lt"/>
                        </a:rPr>
                        <a:t>   190,000</a:t>
                      </a:r>
                      <a:r>
                        <a:rPr lang="en-US" sz="2000" u="sng" strike="noStrike" dirty="0" smtClean="0">
                          <a:solidFill>
                            <a:schemeClr val="bg1"/>
                          </a:solidFill>
                          <a:effectLst/>
                          <a:latin typeface="+mn-lt"/>
                        </a:rPr>
                        <a:t>)</a:t>
                      </a:r>
                      <a:r>
                        <a:rPr lang="en-US" sz="2000" u="none" strike="noStrike" dirty="0" smtClean="0">
                          <a:solidFill>
                            <a:srgbClr val="003366"/>
                          </a:solidFill>
                          <a:effectLst/>
                          <a:latin typeface="+mn-lt"/>
                        </a:rPr>
                        <a:t> </a:t>
                      </a:r>
                      <a:endParaRPr lang="en-US" sz="2000" b="0" i="0" u="none" strike="noStrike" dirty="0">
                        <a:solidFill>
                          <a:srgbClr val="003366"/>
                        </a:solidFill>
                        <a:effectLst/>
                        <a:latin typeface="+mn-lt"/>
                      </a:endParaRPr>
                    </a:p>
                  </a:txBody>
                  <a:tcPr marL="9525" marR="9525" marT="9525" marB="0" anchor="b">
                    <a:lnL w="12700" cmpd="sng">
                      <a:noFill/>
                    </a:lnL>
                    <a:noFill/>
                  </a:tcPr>
                </a:tc>
              </a:tr>
              <a:tr h="323782">
                <a:tc>
                  <a:txBody>
                    <a:bodyPr/>
                    <a:lstStyle/>
                    <a:p>
                      <a:pPr algn="l" fontAlgn="b"/>
                      <a:r>
                        <a:rPr lang="en-US" sz="2000" u="none" strike="noStrike" dirty="0">
                          <a:solidFill>
                            <a:srgbClr val="003366"/>
                          </a:solidFill>
                          <a:effectLst/>
                          <a:latin typeface="+mn-lt"/>
                        </a:rPr>
                        <a:t>Total Stockholders' Equity</a:t>
                      </a:r>
                      <a:endParaRPr lang="en-US" sz="2000" b="0" i="0" u="none" strike="noStrike" dirty="0">
                        <a:solidFill>
                          <a:srgbClr val="003366"/>
                        </a:solidFill>
                        <a:effectLst/>
                        <a:latin typeface="+mn-lt"/>
                      </a:endParaRPr>
                    </a:p>
                  </a:txBody>
                  <a:tcPr marL="9525" marR="9525" marT="9525" marB="0" anchor="b">
                    <a:noFill/>
                  </a:tcPr>
                </a:tc>
                <a:tc>
                  <a:txBody>
                    <a:bodyPr/>
                    <a:lstStyle/>
                    <a:p>
                      <a:pPr algn="r" fontAlgn="b"/>
                      <a:r>
                        <a:rPr lang="en-US" sz="2000" u="none" strike="noStrike" dirty="0" smtClean="0">
                          <a:solidFill>
                            <a:srgbClr val="003366"/>
                          </a:solidFill>
                          <a:effectLst/>
                          <a:latin typeface="+mn-lt"/>
                        </a:rPr>
                        <a:t>440,000</a:t>
                      </a:r>
                      <a:r>
                        <a:rPr lang="en-US" sz="2000" u="none" strike="noStrike" dirty="0" smtClean="0">
                          <a:solidFill>
                            <a:schemeClr val="bg1"/>
                          </a:solidFill>
                          <a:effectLst/>
                          <a:latin typeface="+mn-lt"/>
                        </a:rPr>
                        <a:t>)</a:t>
                      </a:r>
                      <a:r>
                        <a:rPr lang="en-US" sz="2000" u="none" strike="noStrike" dirty="0" smtClean="0">
                          <a:solidFill>
                            <a:srgbClr val="003366"/>
                          </a:solidFill>
                          <a:effectLst/>
                          <a:latin typeface="+mn-lt"/>
                        </a:rPr>
                        <a:t> </a:t>
                      </a:r>
                      <a:endParaRPr lang="en-US" sz="2000" b="0" i="0" u="none" strike="noStrike" dirty="0">
                        <a:solidFill>
                          <a:srgbClr val="003366"/>
                        </a:solidFill>
                        <a:effectLst/>
                        <a:latin typeface="+mn-lt"/>
                      </a:endParaRPr>
                    </a:p>
                  </a:txBody>
                  <a:tcPr marL="9525" marR="9525" marT="9525" marB="0" anchor="b">
                    <a:noFill/>
                  </a:tcPr>
                </a:tc>
                <a:tc>
                  <a:txBody>
                    <a:bodyPr/>
                    <a:lstStyle/>
                    <a:p>
                      <a:pPr algn="l" fontAlgn="b"/>
                      <a:endParaRPr lang="en-US" sz="2000" b="0" i="0" u="none" strike="noStrike">
                        <a:solidFill>
                          <a:srgbClr val="003366"/>
                        </a:solidFill>
                        <a:effectLst/>
                        <a:latin typeface="+mn-lt"/>
                      </a:endParaRPr>
                    </a:p>
                  </a:txBody>
                  <a:tcPr marL="9525" marR="9525" marT="9525" marB="0" anchor="b">
                    <a:lnR w="12700" cmpd="sng">
                      <a:noFill/>
                    </a:lnR>
                    <a:noFill/>
                  </a:tcPr>
                </a:tc>
                <a:tc>
                  <a:txBody>
                    <a:bodyPr/>
                    <a:lstStyle/>
                    <a:p>
                      <a:pPr algn="l" fontAlgn="b"/>
                      <a:endParaRPr lang="en-US" sz="2000" b="0" i="0" u="none" strike="noStrike">
                        <a:solidFill>
                          <a:srgbClr val="003366"/>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2000" u="none" strike="noStrike" dirty="0" smtClean="0">
                          <a:solidFill>
                            <a:srgbClr val="003366"/>
                          </a:solidFill>
                          <a:effectLst/>
                          <a:latin typeface="+mn-lt"/>
                        </a:rPr>
                        <a:t>440,000</a:t>
                      </a:r>
                      <a:r>
                        <a:rPr lang="en-US" sz="2000" u="none" strike="noStrike" dirty="0" smtClean="0">
                          <a:solidFill>
                            <a:schemeClr val="bg1"/>
                          </a:solidFill>
                          <a:effectLst/>
                          <a:latin typeface="+mn-lt"/>
                        </a:rPr>
                        <a:t>)</a:t>
                      </a:r>
                      <a:r>
                        <a:rPr lang="en-US" sz="2000" u="none" strike="noStrike" dirty="0" smtClean="0">
                          <a:solidFill>
                            <a:srgbClr val="003366"/>
                          </a:solidFill>
                          <a:effectLst/>
                          <a:latin typeface="+mn-lt"/>
                        </a:rPr>
                        <a:t> </a:t>
                      </a:r>
                      <a:endParaRPr lang="en-US" sz="2000" b="0" i="0" u="none" strike="noStrike" dirty="0">
                        <a:solidFill>
                          <a:srgbClr val="003366"/>
                        </a:solidFill>
                        <a:effectLst/>
                        <a:latin typeface="+mn-lt"/>
                      </a:endParaRPr>
                    </a:p>
                  </a:txBody>
                  <a:tcPr marL="9525" marR="9525" marT="9525" marB="0" anchor="b">
                    <a:lnL w="12700" cmpd="sng">
                      <a:noFill/>
                    </a:lnL>
                    <a:noFill/>
                  </a:tcPr>
                </a:tc>
              </a:tr>
              <a:tr h="323782">
                <a:tc>
                  <a:txBody>
                    <a:bodyPr/>
                    <a:lstStyle/>
                    <a:p>
                      <a:pPr algn="l" fontAlgn="b"/>
                      <a:r>
                        <a:rPr lang="en-US" sz="2000" b="0" i="0" u="none" strike="noStrike" dirty="0" smtClean="0">
                          <a:solidFill>
                            <a:srgbClr val="003366"/>
                          </a:solidFill>
                          <a:effectLst/>
                          <a:latin typeface="+mn-lt"/>
                        </a:rPr>
                        <a:t>Less: Treasury</a:t>
                      </a:r>
                      <a:r>
                        <a:rPr lang="en-US" sz="2000" b="0" i="0" u="none" strike="noStrike" baseline="0" dirty="0" smtClean="0">
                          <a:solidFill>
                            <a:srgbClr val="003366"/>
                          </a:solidFill>
                          <a:effectLst/>
                          <a:latin typeface="+mn-lt"/>
                        </a:rPr>
                        <a:t> stock</a:t>
                      </a:r>
                      <a:endParaRPr lang="en-US" sz="2000" b="0" i="0" u="none" strike="noStrike" dirty="0">
                        <a:solidFill>
                          <a:srgbClr val="003366"/>
                        </a:solidFill>
                        <a:effectLst/>
                        <a:latin typeface="+mn-lt"/>
                      </a:endParaRPr>
                    </a:p>
                  </a:txBody>
                  <a:tcPr marL="9525" marR="9525" marT="9525" marB="0" anchor="b">
                    <a:noFill/>
                  </a:tcPr>
                </a:tc>
                <a:tc>
                  <a:txBody>
                    <a:bodyPr/>
                    <a:lstStyle/>
                    <a:p>
                      <a:pPr algn="r" fontAlgn="b"/>
                      <a:r>
                        <a:rPr lang="en-US" sz="2000" b="0" i="0" u="none" strike="noStrike" dirty="0" smtClean="0">
                          <a:solidFill>
                            <a:srgbClr val="003366"/>
                          </a:solidFill>
                          <a:effectLst/>
                          <a:latin typeface="+mn-lt"/>
                        </a:rPr>
                        <a:t>___________</a:t>
                      </a:r>
                      <a:r>
                        <a:rPr lang="en-US" sz="2000" u="none" strike="noStrike" dirty="0" smtClean="0">
                          <a:solidFill>
                            <a:schemeClr val="bg1"/>
                          </a:solidFill>
                          <a:effectLst/>
                          <a:latin typeface="+mn-lt"/>
                        </a:rPr>
                        <a:t>)</a:t>
                      </a:r>
                      <a:endParaRPr lang="en-US" sz="2000" b="0" i="0" u="none" strike="noStrike" dirty="0">
                        <a:solidFill>
                          <a:srgbClr val="003366"/>
                        </a:solidFill>
                        <a:effectLst/>
                        <a:latin typeface="+mn-lt"/>
                      </a:endParaRPr>
                    </a:p>
                  </a:txBody>
                  <a:tcPr marL="9525" marR="9525" marT="9525" marB="0" anchor="b">
                    <a:noFill/>
                  </a:tcPr>
                </a:tc>
                <a:tc>
                  <a:txBody>
                    <a:bodyPr/>
                    <a:lstStyle/>
                    <a:p>
                      <a:pPr algn="l" fontAlgn="b"/>
                      <a:endParaRPr lang="en-US" sz="2000" b="0" i="0" u="none" strike="noStrike" dirty="0">
                        <a:solidFill>
                          <a:srgbClr val="003366"/>
                        </a:solidFill>
                        <a:effectLst/>
                        <a:latin typeface="+mn-lt"/>
                      </a:endParaRPr>
                    </a:p>
                  </a:txBody>
                  <a:tcPr marL="9525" marR="9525" marT="9525" marB="0" anchor="b">
                    <a:lnR w="12700" cmpd="sng">
                      <a:noFill/>
                    </a:lnR>
                    <a:noFill/>
                  </a:tcPr>
                </a:tc>
                <a:tc>
                  <a:txBody>
                    <a:bodyPr/>
                    <a:lstStyle/>
                    <a:p>
                      <a:pPr algn="l" fontAlgn="b"/>
                      <a:endParaRPr lang="en-US" sz="2000" b="0" i="0" u="none" strike="noStrike" dirty="0">
                        <a:solidFill>
                          <a:srgbClr val="003366"/>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2000" b="0" i="0" u="sng" strike="noStrike" dirty="0" smtClean="0">
                          <a:solidFill>
                            <a:srgbClr val="003366"/>
                          </a:solidFill>
                          <a:effectLst/>
                          <a:latin typeface="+mn-lt"/>
                        </a:rPr>
                        <a:t>   (40,000</a:t>
                      </a:r>
                      <a:r>
                        <a:rPr lang="en-US" sz="2000" b="0" i="0" u="none" strike="noStrike" dirty="0" smtClean="0">
                          <a:solidFill>
                            <a:srgbClr val="003366"/>
                          </a:solidFill>
                          <a:effectLst/>
                          <a:latin typeface="+mn-lt"/>
                        </a:rPr>
                        <a:t>)</a:t>
                      </a:r>
                      <a:endParaRPr lang="en-US" sz="2000" b="0" i="0" u="none" strike="noStrike" dirty="0">
                        <a:solidFill>
                          <a:srgbClr val="003366"/>
                        </a:solidFill>
                        <a:effectLst/>
                        <a:latin typeface="+mn-lt"/>
                      </a:endParaRPr>
                    </a:p>
                  </a:txBody>
                  <a:tcPr marL="9525" marR="9525" marT="9525" marB="0" anchor="b">
                    <a:lnL w="12700" cmpd="sng">
                      <a:noFill/>
                    </a:lnL>
                    <a:noFill/>
                  </a:tcPr>
                </a:tc>
              </a:tr>
              <a:tr h="323782">
                <a:tc>
                  <a:txBody>
                    <a:bodyPr/>
                    <a:lstStyle/>
                    <a:p>
                      <a:pPr algn="l" fontAlgn="b"/>
                      <a:r>
                        <a:rPr lang="en-US" sz="2000" b="0" i="0" u="none" strike="noStrike" dirty="0" smtClean="0">
                          <a:solidFill>
                            <a:srgbClr val="003366"/>
                          </a:solidFill>
                          <a:effectLst/>
                          <a:latin typeface="+mn-lt"/>
                        </a:rPr>
                        <a:t>Total Stockholders’ Equity</a:t>
                      </a:r>
                      <a:endParaRPr lang="en-US" sz="2000" b="0" i="0" u="none" strike="noStrike" dirty="0">
                        <a:solidFill>
                          <a:srgbClr val="003366"/>
                        </a:solidFill>
                        <a:effectLst/>
                        <a:latin typeface="+mn-lt"/>
                      </a:endParaRPr>
                    </a:p>
                  </a:txBody>
                  <a:tcPr marL="9525" marR="9525" marT="9525" marB="0" anchor="b">
                    <a:noFill/>
                  </a:tcPr>
                </a:tc>
                <a:tc>
                  <a:txBody>
                    <a:bodyPr/>
                    <a:lstStyle/>
                    <a:p>
                      <a:pPr algn="r" fontAlgn="b"/>
                      <a:r>
                        <a:rPr lang="en-US" sz="2000" b="0" i="0" u="none" strike="noStrike" dirty="0" smtClean="0">
                          <a:solidFill>
                            <a:srgbClr val="003366"/>
                          </a:solidFill>
                          <a:effectLst/>
                          <a:latin typeface="+mn-lt"/>
                        </a:rPr>
                        <a:t>$440,000</a:t>
                      </a:r>
                      <a:r>
                        <a:rPr lang="en-US" sz="2000" u="none" strike="noStrike" dirty="0" smtClean="0">
                          <a:solidFill>
                            <a:schemeClr val="bg1"/>
                          </a:solidFill>
                          <a:effectLst/>
                          <a:latin typeface="+mn-lt"/>
                        </a:rPr>
                        <a:t>)</a:t>
                      </a:r>
                      <a:endParaRPr lang="en-US" sz="2000" b="0" i="0" u="none" strike="noStrike" dirty="0">
                        <a:solidFill>
                          <a:srgbClr val="003366"/>
                        </a:solidFill>
                        <a:effectLst/>
                        <a:latin typeface="+mn-lt"/>
                      </a:endParaRPr>
                    </a:p>
                  </a:txBody>
                  <a:tcPr marL="9525" marR="9525" marT="9525" marB="0" anchor="b">
                    <a:noFill/>
                  </a:tcPr>
                </a:tc>
                <a:tc>
                  <a:txBody>
                    <a:bodyPr/>
                    <a:lstStyle/>
                    <a:p>
                      <a:pPr algn="l" fontAlgn="b"/>
                      <a:endParaRPr lang="en-US" sz="2000" b="0" i="0" u="none" strike="noStrike" dirty="0">
                        <a:solidFill>
                          <a:srgbClr val="003366"/>
                        </a:solidFill>
                        <a:effectLst/>
                        <a:latin typeface="+mn-lt"/>
                      </a:endParaRPr>
                    </a:p>
                  </a:txBody>
                  <a:tcPr marL="9525" marR="9525" marT="9525" marB="0" anchor="b">
                    <a:lnR w="12700" cmpd="sng">
                      <a:noFill/>
                    </a:lnR>
                    <a:noFill/>
                  </a:tcPr>
                </a:tc>
                <a:tc>
                  <a:txBody>
                    <a:bodyPr/>
                    <a:lstStyle/>
                    <a:p>
                      <a:pPr algn="l" fontAlgn="b"/>
                      <a:endParaRPr lang="en-US" sz="2000" b="0" i="0" u="none" strike="noStrike" dirty="0">
                        <a:solidFill>
                          <a:srgbClr val="003366"/>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2000" b="0" i="0" u="none" strike="noStrike" dirty="0" smtClean="0">
                          <a:solidFill>
                            <a:srgbClr val="003366"/>
                          </a:solidFill>
                          <a:effectLst/>
                          <a:latin typeface="+mn-lt"/>
                        </a:rPr>
                        <a:t>$400,000</a:t>
                      </a:r>
                      <a:r>
                        <a:rPr lang="en-US" sz="2000" b="0" i="0" u="none" strike="noStrike" dirty="0" smtClean="0">
                          <a:solidFill>
                            <a:schemeClr val="bg1"/>
                          </a:solidFill>
                          <a:effectLst/>
                          <a:latin typeface="+mn-lt"/>
                        </a:rPr>
                        <a:t>)</a:t>
                      </a:r>
                      <a:endParaRPr lang="en-US" sz="2000" b="0" i="0" u="none" strike="noStrike" dirty="0">
                        <a:solidFill>
                          <a:schemeClr val="bg1"/>
                        </a:solidFill>
                        <a:effectLst/>
                        <a:latin typeface="+mn-lt"/>
                      </a:endParaRPr>
                    </a:p>
                  </a:txBody>
                  <a:tcPr marL="9525" marR="9525" marT="9525" marB="0" anchor="b">
                    <a:lnL w="12700" cmpd="sng">
                      <a:noFill/>
                    </a:lnL>
                    <a:noFill/>
                  </a:tcPr>
                </a:tc>
              </a:tr>
              <a:tr h="323782">
                <a:tc>
                  <a:txBody>
                    <a:bodyPr/>
                    <a:lstStyle/>
                    <a:p>
                      <a:pPr algn="l" fontAlgn="b"/>
                      <a:endParaRPr lang="en-US" sz="2000" b="0" i="0" u="none" strike="noStrike" dirty="0">
                        <a:solidFill>
                          <a:srgbClr val="000000"/>
                        </a:solidFill>
                        <a:effectLst/>
                        <a:latin typeface="+mn-lt"/>
                      </a:endParaRPr>
                    </a:p>
                  </a:txBody>
                  <a:tcPr marL="9525" marR="9525" marT="9525" marB="0" anchor="b">
                    <a:noFill/>
                  </a:tcPr>
                </a:tc>
                <a:tc>
                  <a:txBody>
                    <a:bodyPr/>
                    <a:lstStyle/>
                    <a:p>
                      <a:pPr algn="l" fontAlgn="b"/>
                      <a:endParaRPr lang="en-US" sz="2000" b="0" i="0" u="none" strike="noStrike" dirty="0">
                        <a:solidFill>
                          <a:srgbClr val="000000"/>
                        </a:solidFill>
                        <a:effectLst/>
                        <a:latin typeface="+mn-lt"/>
                      </a:endParaRPr>
                    </a:p>
                  </a:txBody>
                  <a:tcPr marL="9525" marR="9525" marT="9525" marB="0" anchor="b">
                    <a:noFill/>
                  </a:tcPr>
                </a:tc>
                <a:tc>
                  <a:txBody>
                    <a:bodyPr/>
                    <a:lstStyle/>
                    <a:p>
                      <a:pPr algn="l" fontAlgn="b"/>
                      <a:endParaRPr lang="en-US" sz="2000" b="0" i="0" u="none" strike="noStrike" dirty="0">
                        <a:solidFill>
                          <a:srgbClr val="000000"/>
                        </a:solidFill>
                        <a:effectLst/>
                        <a:latin typeface="+mn-lt"/>
                      </a:endParaRPr>
                    </a:p>
                  </a:txBody>
                  <a:tcPr marL="9525" marR="9525" marT="9525" marB="0" anchor="b">
                    <a:lnR w="12700" cmpd="sng">
                      <a:noFill/>
                    </a:lnR>
                    <a:noFill/>
                  </a:tcPr>
                </a:tc>
                <a:tc>
                  <a:txBody>
                    <a:bodyPr/>
                    <a:lstStyle/>
                    <a:p>
                      <a:pPr algn="l" fontAlgn="b"/>
                      <a:endParaRPr lang="en-US" sz="2000" b="0" i="0" u="none" strike="noStrike" dirty="0">
                        <a:solidFill>
                          <a:srgbClr val="000000"/>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2000" b="0" i="0" u="none" strike="noStrike" dirty="0">
                        <a:solidFill>
                          <a:srgbClr val="000000"/>
                        </a:solidFill>
                        <a:effectLst/>
                        <a:latin typeface="+mn-lt"/>
                      </a:endParaRPr>
                    </a:p>
                  </a:txBody>
                  <a:tcPr marL="9525" marR="9525" marT="9525" marB="0" anchor="b">
                    <a:lnL w="12700" cmpd="sng">
                      <a:noFill/>
                    </a:lnL>
                    <a:noFill/>
                  </a:tcPr>
                </a:tc>
              </a:tr>
              <a:tr h="638619">
                <a:tc>
                  <a:txBody>
                    <a:bodyPr/>
                    <a:lstStyle/>
                    <a:p>
                      <a:pPr algn="l" fontAlgn="b"/>
                      <a:endParaRPr lang="en-US" sz="2000" b="0" i="0" u="none" strike="noStrike" dirty="0">
                        <a:solidFill>
                          <a:srgbClr val="000000"/>
                        </a:solidFill>
                        <a:effectLst/>
                        <a:latin typeface="+mn-lt"/>
                      </a:endParaRPr>
                    </a:p>
                  </a:txBody>
                  <a:tcPr marL="9525" marR="9525" marT="9525" marB="0" anchor="b">
                    <a:noFill/>
                  </a:tcPr>
                </a:tc>
                <a:tc gridSpan="2">
                  <a:txBody>
                    <a:bodyPr/>
                    <a:lstStyle/>
                    <a:p>
                      <a:pPr algn="ctr" fontAlgn="b"/>
                      <a:r>
                        <a:rPr lang="en-US" sz="2000" b="1" u="none" strike="noStrike" dirty="0" smtClean="0">
                          <a:effectLst/>
                        </a:rPr>
                        <a:t>Before Repurchase</a:t>
                      </a:r>
                      <a:endParaRPr lang="en-US" sz="2000" b="1" i="0" u="none" strike="noStrike" dirty="0">
                        <a:solidFill>
                          <a:srgbClr val="000000"/>
                        </a:solidFill>
                        <a:effectLst/>
                        <a:latin typeface="Calibri"/>
                      </a:endParaRPr>
                    </a:p>
                  </a:txBody>
                  <a:tcPr marL="9525" marR="9525" marT="9525" marB="0" anchor="b">
                    <a:lnR w="12700" cmpd="sng">
                      <a:noFill/>
                    </a:lnR>
                    <a:lnB w="381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fontAlgn="b"/>
                      <a:endParaRPr lang="en-US" sz="20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000" b="1" u="none" strike="noStrike" dirty="0" smtClean="0">
                          <a:effectLst/>
                        </a:rPr>
                        <a:t>After Repurchase</a:t>
                      </a:r>
                      <a:endParaRPr lang="en-US" sz="2000" b="1" i="0" u="none" strike="noStrike" dirty="0">
                        <a:solidFill>
                          <a:srgbClr val="000000"/>
                        </a:solidFill>
                        <a:effectLst/>
                        <a:latin typeface="Calibri"/>
                      </a:endParaRPr>
                    </a:p>
                  </a:txBody>
                  <a:tcPr marL="9525" marR="9525" marT="9525" marB="0" anchor="b">
                    <a:lnL w="12700" cmpd="sng">
                      <a:noFill/>
                    </a:lnL>
                    <a:lnB w="38100" cap="flat" cmpd="sng" algn="ctr">
                      <a:solidFill>
                        <a:schemeClr val="tx1"/>
                      </a:solidFill>
                      <a:prstDash val="solid"/>
                      <a:round/>
                      <a:headEnd type="none" w="med" len="med"/>
                      <a:tailEnd type="none" w="med" len="med"/>
                    </a:lnB>
                    <a:noFill/>
                  </a:tcPr>
                </a:tc>
              </a:tr>
              <a:tr h="323782">
                <a:tc>
                  <a:txBody>
                    <a:bodyPr/>
                    <a:lstStyle/>
                    <a:p>
                      <a:pPr algn="l" fontAlgn="b"/>
                      <a:r>
                        <a:rPr lang="en-US" sz="2000" u="none" strike="noStrike">
                          <a:effectLst/>
                          <a:latin typeface="+mn-lt"/>
                        </a:rPr>
                        <a:t>Snoopy's total stockholders' equity</a:t>
                      </a:r>
                      <a:endParaRPr lang="en-US" sz="2000" b="0" i="0" u="none" strike="noStrike">
                        <a:solidFill>
                          <a:srgbClr val="000000"/>
                        </a:solidFill>
                        <a:effectLst/>
                        <a:latin typeface="+mn-lt"/>
                      </a:endParaRPr>
                    </a:p>
                  </a:txBody>
                  <a:tcPr marL="9525" marR="9525" marT="9525" marB="0" anchor="b">
                    <a:noFill/>
                  </a:tcPr>
                </a:tc>
                <a:tc>
                  <a:txBody>
                    <a:bodyPr/>
                    <a:lstStyle/>
                    <a:p>
                      <a:pPr algn="r" fontAlgn="b"/>
                      <a:r>
                        <a:rPr lang="en-US" sz="2000" u="none" strike="noStrike" dirty="0">
                          <a:effectLst/>
                          <a:latin typeface="+mn-lt"/>
                        </a:rPr>
                        <a:t>$</a:t>
                      </a:r>
                      <a:r>
                        <a:rPr lang="en-US" sz="2000" u="none" strike="noStrike" dirty="0" smtClean="0">
                          <a:effectLst/>
                          <a:latin typeface="+mn-lt"/>
                        </a:rPr>
                        <a:t>440,000</a:t>
                      </a:r>
                      <a:r>
                        <a:rPr lang="en-US" sz="2000" u="none" strike="noStrike" dirty="0" smtClean="0">
                          <a:solidFill>
                            <a:schemeClr val="bg1"/>
                          </a:solidFill>
                          <a:effectLst/>
                          <a:latin typeface="+mn-lt"/>
                        </a:rPr>
                        <a:t>)</a:t>
                      </a:r>
                      <a:r>
                        <a:rPr lang="en-US" sz="2000" u="none" strike="noStrike" dirty="0" smtClean="0">
                          <a:effectLst/>
                          <a:latin typeface="+mn-lt"/>
                        </a:rPr>
                        <a:t> </a:t>
                      </a:r>
                      <a:endParaRPr lang="en-US" sz="2000" b="0" i="0" u="none" strike="noStrike" dirty="0">
                        <a:solidFill>
                          <a:srgbClr val="000000"/>
                        </a:solidFill>
                        <a:effectLst/>
                        <a:latin typeface="+mn-lt"/>
                      </a:endParaRPr>
                    </a:p>
                  </a:txBody>
                  <a:tcPr marL="9525" marR="9525" marT="9525" marB="0" anchor="b">
                    <a:lnT w="38100" cap="flat" cmpd="sng" algn="ctr">
                      <a:solidFill>
                        <a:schemeClr val="tx1"/>
                      </a:solidFill>
                      <a:prstDash val="solid"/>
                      <a:round/>
                      <a:headEnd type="none" w="med" len="med"/>
                      <a:tailEnd type="none" w="med" len="med"/>
                    </a:lnT>
                    <a:noFill/>
                  </a:tcPr>
                </a:tc>
                <a:tc>
                  <a:txBody>
                    <a:bodyPr/>
                    <a:lstStyle/>
                    <a:p>
                      <a:pPr algn="l" fontAlgn="b"/>
                      <a:endParaRPr lang="en-US" sz="2000" b="0" i="0" u="none" strike="noStrike">
                        <a:solidFill>
                          <a:srgbClr val="000000"/>
                        </a:solidFill>
                        <a:effectLst/>
                        <a:latin typeface="+mn-lt"/>
                      </a:endParaRPr>
                    </a:p>
                  </a:txBody>
                  <a:tcPr marL="9525" marR="9525" marT="9525" marB="0" anchor="b">
                    <a:lnR w="12700" cmpd="sng">
                      <a:noFill/>
                    </a:lnR>
                    <a:lnT w="38100" cap="flat" cmpd="sng" algn="ctr">
                      <a:solidFill>
                        <a:schemeClr val="tx1"/>
                      </a:solidFill>
                      <a:prstDash val="solid"/>
                      <a:round/>
                      <a:headEnd type="none" w="med" len="med"/>
                      <a:tailEnd type="none" w="med" len="med"/>
                    </a:lnT>
                    <a:noFill/>
                  </a:tcPr>
                </a:tc>
                <a:tc>
                  <a:txBody>
                    <a:bodyPr/>
                    <a:lstStyle/>
                    <a:p>
                      <a:pPr algn="l" fontAlgn="b"/>
                      <a:endParaRPr lang="en-US" sz="2000" b="0" i="0" u="none" strike="noStrike">
                        <a:solidFill>
                          <a:srgbClr val="000000"/>
                        </a:solidFill>
                        <a:effectLst/>
                        <a:latin typeface="+mn-lt"/>
                      </a:endParaRPr>
                    </a:p>
                  </a:txBody>
                  <a:tcPr marL="9525" marR="9525" marT="9525" marB="0" anchor="b">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fontAlgn="b"/>
                      <a:r>
                        <a:rPr lang="en-US" sz="2000" u="none" strike="noStrike" dirty="0" smtClean="0">
                          <a:effectLst/>
                          <a:latin typeface="+mn-lt"/>
                        </a:rPr>
                        <a:t>$400,000</a:t>
                      </a:r>
                      <a:r>
                        <a:rPr lang="en-US" sz="2000" u="none" strike="noStrike" dirty="0" smtClean="0">
                          <a:solidFill>
                            <a:schemeClr val="bg1"/>
                          </a:solidFill>
                          <a:effectLst/>
                          <a:latin typeface="+mn-lt"/>
                        </a:rPr>
                        <a:t>)</a:t>
                      </a:r>
                      <a:r>
                        <a:rPr lang="en-US" sz="2000" u="none" strike="noStrike" dirty="0" smtClean="0">
                          <a:effectLst/>
                          <a:latin typeface="+mn-lt"/>
                        </a:rPr>
                        <a:t> </a:t>
                      </a:r>
                      <a:endParaRPr lang="en-US" sz="2000" b="0" i="0" u="none" strike="noStrike" dirty="0">
                        <a:solidFill>
                          <a:srgbClr val="000000"/>
                        </a:solidFill>
                        <a:effectLst/>
                        <a:latin typeface="+mn-lt"/>
                      </a:endParaRPr>
                    </a:p>
                  </a:txBody>
                  <a:tcPr marL="9525" marR="9525" marT="9525" marB="0" anchor="b">
                    <a:lnL w="12700" cmpd="sng">
                      <a:noFill/>
                    </a:lnL>
                    <a:lnT w="38100" cap="flat" cmpd="sng" algn="ctr">
                      <a:solidFill>
                        <a:schemeClr val="tx1"/>
                      </a:solidFill>
                      <a:prstDash val="solid"/>
                      <a:round/>
                      <a:headEnd type="none" w="med" len="med"/>
                      <a:tailEnd type="none" w="med" len="med"/>
                    </a:lnT>
                    <a:noFill/>
                  </a:tcPr>
                </a:tc>
              </a:tr>
              <a:tr h="323782">
                <a:tc>
                  <a:txBody>
                    <a:bodyPr/>
                    <a:lstStyle/>
                    <a:p>
                      <a:pPr algn="l" fontAlgn="b"/>
                      <a:r>
                        <a:rPr lang="en-US" sz="2000" u="none" strike="noStrike">
                          <a:effectLst/>
                          <a:latin typeface="+mn-lt"/>
                        </a:rPr>
                        <a:t>Peanut's proportionate share</a:t>
                      </a:r>
                      <a:endParaRPr lang="en-US" sz="2000" b="0" i="0" u="none" strike="noStrike">
                        <a:solidFill>
                          <a:srgbClr val="000000"/>
                        </a:solidFill>
                        <a:effectLst/>
                        <a:latin typeface="+mn-lt"/>
                      </a:endParaRPr>
                    </a:p>
                  </a:txBody>
                  <a:tcPr marL="9525" marR="9525" marT="9525" marB="0" anchor="b">
                    <a:noFill/>
                  </a:tcPr>
                </a:tc>
                <a:tc>
                  <a:txBody>
                    <a:bodyPr/>
                    <a:lstStyle/>
                    <a:p>
                      <a:pPr algn="r" fontAlgn="b"/>
                      <a:r>
                        <a:rPr lang="en-US" sz="2000" u="sng" strike="noStrike" dirty="0" smtClean="0">
                          <a:effectLst/>
                          <a:latin typeface="+mn-lt"/>
                        </a:rPr>
                        <a:t>         75%</a:t>
                      </a:r>
                      <a:r>
                        <a:rPr lang="en-US" sz="2000" u="none" strike="noStrike" dirty="0" smtClean="0">
                          <a:solidFill>
                            <a:schemeClr val="bg1"/>
                          </a:solidFill>
                          <a:effectLst/>
                          <a:latin typeface="+mn-lt"/>
                        </a:rPr>
                        <a:t>)</a:t>
                      </a:r>
                      <a:endParaRPr lang="en-US" sz="2000" b="0" i="0" u="sng" strike="noStrike" dirty="0">
                        <a:solidFill>
                          <a:srgbClr val="000000"/>
                        </a:solidFill>
                        <a:effectLst/>
                        <a:latin typeface="+mn-lt"/>
                      </a:endParaRPr>
                    </a:p>
                  </a:txBody>
                  <a:tcPr marL="9525" marR="9525" marT="9525" marB="0" anchor="b">
                    <a:noFill/>
                  </a:tcPr>
                </a:tc>
                <a:tc>
                  <a:txBody>
                    <a:bodyPr/>
                    <a:lstStyle/>
                    <a:p>
                      <a:pPr algn="l" fontAlgn="b"/>
                      <a:endParaRPr lang="en-US" sz="2000" b="0" i="0" u="none" strike="noStrike">
                        <a:solidFill>
                          <a:srgbClr val="000000"/>
                        </a:solidFill>
                        <a:effectLst/>
                        <a:latin typeface="+mn-lt"/>
                      </a:endParaRPr>
                    </a:p>
                  </a:txBody>
                  <a:tcPr marL="9525" marR="9525" marT="9525" marB="0" anchor="b">
                    <a:lnR w="12700" cmpd="sng">
                      <a:noFill/>
                    </a:lnR>
                    <a:noFill/>
                  </a:tcPr>
                </a:tc>
                <a:tc>
                  <a:txBody>
                    <a:bodyPr/>
                    <a:lstStyle/>
                    <a:p>
                      <a:pPr algn="l" fontAlgn="b"/>
                      <a:endParaRPr lang="en-US" sz="2000" b="0" i="0" u="none" strike="noStrike">
                        <a:solidFill>
                          <a:srgbClr val="000000"/>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2000" u="sng" strike="noStrike" dirty="0" smtClean="0">
                          <a:effectLst/>
                          <a:latin typeface="+mn-lt"/>
                        </a:rPr>
                        <a:t>          60%</a:t>
                      </a:r>
                      <a:r>
                        <a:rPr lang="en-US" sz="2000" u="none" strike="noStrike" dirty="0" smtClean="0">
                          <a:solidFill>
                            <a:schemeClr val="bg1"/>
                          </a:solidFill>
                          <a:effectLst/>
                          <a:latin typeface="+mn-lt"/>
                        </a:rPr>
                        <a:t>)</a:t>
                      </a:r>
                      <a:endParaRPr lang="en-US" sz="2000" b="0" i="0" u="sng" strike="noStrike" dirty="0">
                        <a:solidFill>
                          <a:srgbClr val="000000"/>
                        </a:solidFill>
                        <a:effectLst/>
                        <a:latin typeface="+mn-lt"/>
                      </a:endParaRPr>
                    </a:p>
                  </a:txBody>
                  <a:tcPr marL="9525" marR="9525" marT="9525" marB="0" anchor="b">
                    <a:lnL w="12700" cmpd="sng">
                      <a:noFill/>
                    </a:lnL>
                    <a:noFill/>
                  </a:tcPr>
                </a:tc>
              </a:tr>
              <a:tr h="323782">
                <a:tc>
                  <a:txBody>
                    <a:bodyPr/>
                    <a:lstStyle/>
                    <a:p>
                      <a:pPr algn="l" fontAlgn="b"/>
                      <a:r>
                        <a:rPr lang="en-US" sz="2000" u="none" strike="noStrike">
                          <a:effectLst/>
                          <a:latin typeface="+mn-lt"/>
                        </a:rPr>
                        <a:t>Book value of Peanut's investment</a:t>
                      </a:r>
                      <a:endParaRPr lang="en-US" sz="2000" b="0" i="0" u="none" strike="noStrike">
                        <a:solidFill>
                          <a:srgbClr val="000000"/>
                        </a:solidFill>
                        <a:effectLst/>
                        <a:latin typeface="+mn-lt"/>
                      </a:endParaRPr>
                    </a:p>
                  </a:txBody>
                  <a:tcPr marL="9525" marR="9525" marT="9525" marB="0" anchor="b">
                    <a:noFill/>
                  </a:tcPr>
                </a:tc>
                <a:tc>
                  <a:txBody>
                    <a:bodyPr/>
                    <a:lstStyle/>
                    <a:p>
                      <a:pPr algn="r" fontAlgn="b"/>
                      <a:r>
                        <a:rPr lang="en-US" sz="2000" u="none" strike="noStrike" dirty="0">
                          <a:effectLst/>
                          <a:latin typeface="+mn-lt"/>
                        </a:rPr>
                        <a:t>$</a:t>
                      </a:r>
                      <a:r>
                        <a:rPr lang="en-US" sz="2000" u="none" strike="noStrike" dirty="0" smtClean="0">
                          <a:effectLst/>
                          <a:latin typeface="+mn-lt"/>
                        </a:rPr>
                        <a:t>330,000</a:t>
                      </a:r>
                      <a:r>
                        <a:rPr lang="en-US" sz="2000" u="none" strike="noStrike" dirty="0" smtClean="0">
                          <a:solidFill>
                            <a:schemeClr val="bg1"/>
                          </a:solidFill>
                          <a:effectLst/>
                          <a:latin typeface="+mn-lt"/>
                        </a:rPr>
                        <a:t>)</a:t>
                      </a:r>
                      <a:r>
                        <a:rPr lang="en-US" sz="2000" u="none" strike="noStrike" dirty="0" smtClean="0">
                          <a:effectLst/>
                          <a:latin typeface="+mn-lt"/>
                        </a:rPr>
                        <a:t> </a:t>
                      </a:r>
                      <a:endParaRPr lang="en-US" sz="2000" b="0" i="0" u="none" strike="noStrike" dirty="0">
                        <a:solidFill>
                          <a:srgbClr val="000000"/>
                        </a:solidFill>
                        <a:effectLst/>
                        <a:latin typeface="+mn-lt"/>
                      </a:endParaRPr>
                    </a:p>
                  </a:txBody>
                  <a:tcPr marL="9525" marR="9525" marT="9525" marB="0" anchor="b">
                    <a:noFill/>
                  </a:tcPr>
                </a:tc>
                <a:tc>
                  <a:txBody>
                    <a:bodyPr/>
                    <a:lstStyle/>
                    <a:p>
                      <a:pPr algn="l" fontAlgn="b"/>
                      <a:endParaRPr lang="en-US" sz="2000" b="0" i="0" u="none" strike="noStrike">
                        <a:solidFill>
                          <a:srgbClr val="000000"/>
                        </a:solidFill>
                        <a:effectLst/>
                        <a:latin typeface="+mn-lt"/>
                      </a:endParaRPr>
                    </a:p>
                  </a:txBody>
                  <a:tcPr marL="9525" marR="9525" marT="9525" marB="0" anchor="b">
                    <a:lnR w="12700" cmpd="sng">
                      <a:noFill/>
                    </a:lnR>
                    <a:noFill/>
                  </a:tcPr>
                </a:tc>
                <a:tc>
                  <a:txBody>
                    <a:bodyPr/>
                    <a:lstStyle/>
                    <a:p>
                      <a:pPr algn="l" fontAlgn="b"/>
                      <a:endParaRPr lang="en-US" sz="2000" b="0" i="0" u="none" strike="noStrike">
                        <a:solidFill>
                          <a:srgbClr val="000000"/>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sz="2000" u="none" strike="noStrike" dirty="0" smtClean="0">
                          <a:effectLst/>
                          <a:latin typeface="+mn-lt"/>
                        </a:rPr>
                        <a:t>$240,000</a:t>
                      </a:r>
                      <a:r>
                        <a:rPr lang="en-US" sz="2000" u="none" strike="noStrike" dirty="0" smtClean="0">
                          <a:solidFill>
                            <a:schemeClr val="bg1"/>
                          </a:solidFill>
                          <a:effectLst/>
                          <a:latin typeface="+mn-lt"/>
                        </a:rPr>
                        <a:t>)</a:t>
                      </a:r>
                      <a:r>
                        <a:rPr lang="en-US" sz="2000" u="none" strike="noStrike" dirty="0" smtClean="0">
                          <a:effectLst/>
                          <a:latin typeface="+mn-lt"/>
                        </a:rPr>
                        <a:t> </a:t>
                      </a:r>
                      <a:endParaRPr lang="en-US" sz="2000" b="0" i="0" u="none" strike="noStrike" dirty="0">
                        <a:solidFill>
                          <a:srgbClr val="000000"/>
                        </a:solidFill>
                        <a:effectLst/>
                        <a:latin typeface="+mn-lt"/>
                      </a:endParaRPr>
                    </a:p>
                  </a:txBody>
                  <a:tcPr marL="9525" marR="9525" marT="9525" marB="0" anchor="b">
                    <a:lnL w="12700" cmpd="sng">
                      <a:noFill/>
                    </a:lnL>
                    <a:noFill/>
                  </a:tcPr>
                </a:tc>
              </a:tr>
              <a:tr h="323782">
                <a:tc>
                  <a:txBody>
                    <a:bodyPr/>
                    <a:lstStyle/>
                    <a:p>
                      <a:pPr algn="l" fontAlgn="b"/>
                      <a:endParaRPr lang="en-US" sz="2000" b="0" i="0" u="none" strike="noStrike" dirty="0">
                        <a:solidFill>
                          <a:srgbClr val="000000"/>
                        </a:solidFill>
                        <a:effectLst/>
                        <a:latin typeface="+mn-lt"/>
                      </a:endParaRPr>
                    </a:p>
                  </a:txBody>
                  <a:tcPr marL="9525" marR="9525" marT="9525" marB="0" anchor="b">
                    <a:noFill/>
                  </a:tcPr>
                </a:tc>
                <a:tc>
                  <a:txBody>
                    <a:bodyPr/>
                    <a:lstStyle/>
                    <a:p>
                      <a:pPr algn="l" fontAlgn="b"/>
                      <a:endParaRPr lang="en-US" sz="2000" b="0" i="0" u="none" strike="noStrike">
                        <a:solidFill>
                          <a:srgbClr val="000000"/>
                        </a:solidFill>
                        <a:effectLst/>
                        <a:latin typeface="+mn-lt"/>
                      </a:endParaRPr>
                    </a:p>
                  </a:txBody>
                  <a:tcPr marL="9525" marR="9525" marT="9525" marB="0" anchor="b">
                    <a:noFill/>
                  </a:tcPr>
                </a:tc>
                <a:tc>
                  <a:txBody>
                    <a:bodyPr/>
                    <a:lstStyle/>
                    <a:p>
                      <a:pPr algn="l" fontAlgn="b"/>
                      <a:endParaRPr lang="en-US" sz="2000" b="0" i="0" u="none" strike="noStrike" dirty="0">
                        <a:solidFill>
                          <a:srgbClr val="000000"/>
                        </a:solidFill>
                        <a:effectLst/>
                        <a:latin typeface="+mn-lt"/>
                      </a:endParaRPr>
                    </a:p>
                  </a:txBody>
                  <a:tcPr marL="9525" marR="9525" marT="9525" marB="0" anchor="b">
                    <a:lnR w="12700" cmpd="sng">
                      <a:noFill/>
                    </a:lnR>
                    <a:noFill/>
                  </a:tcPr>
                </a:tc>
                <a:tc>
                  <a:txBody>
                    <a:bodyPr/>
                    <a:lstStyle/>
                    <a:p>
                      <a:pPr algn="l" fontAlgn="b"/>
                      <a:endParaRPr lang="en-US" sz="2000" b="0" i="0" u="none" strike="noStrike" dirty="0">
                        <a:solidFill>
                          <a:srgbClr val="000000"/>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2000" b="0" i="0" u="none" strike="noStrike" dirty="0">
                        <a:solidFill>
                          <a:srgbClr val="000000"/>
                        </a:solidFill>
                        <a:effectLst/>
                        <a:latin typeface="+mn-lt"/>
                      </a:endParaRPr>
                    </a:p>
                  </a:txBody>
                  <a:tcPr marL="9525" marR="9525" marT="9525" marB="0" anchor="b">
                    <a:lnL w="12700" cmpd="sng">
                      <a:noFill/>
                    </a:lnL>
                    <a:noFill/>
                  </a:tcPr>
                </a:tc>
              </a:tr>
              <a:tr h="323782">
                <a:tc>
                  <a:txBody>
                    <a:bodyPr/>
                    <a:lstStyle/>
                    <a:p>
                      <a:pPr algn="l" fontAlgn="b"/>
                      <a:r>
                        <a:rPr lang="en-US" sz="2000" u="none" strike="noStrike" dirty="0">
                          <a:effectLst/>
                          <a:latin typeface="+mn-lt"/>
                        </a:rPr>
                        <a:t>NCI after </a:t>
                      </a:r>
                      <a:r>
                        <a:rPr lang="en-US" sz="2000" u="none" strike="noStrike" dirty="0" smtClean="0">
                          <a:effectLst/>
                          <a:latin typeface="+mn-lt"/>
                        </a:rPr>
                        <a:t>sale ($400,000 x 0.20)</a:t>
                      </a:r>
                      <a:endParaRPr lang="en-US" sz="2000" b="0" i="0" u="none" strike="noStrike" dirty="0">
                        <a:solidFill>
                          <a:srgbClr val="000000"/>
                        </a:solidFill>
                        <a:effectLst/>
                        <a:latin typeface="+mn-lt"/>
                      </a:endParaRPr>
                    </a:p>
                  </a:txBody>
                  <a:tcPr marL="9525" marR="9525" marT="9525" marB="0" anchor="b">
                    <a:noFill/>
                  </a:tcPr>
                </a:tc>
                <a:tc>
                  <a:txBody>
                    <a:bodyPr/>
                    <a:lstStyle/>
                    <a:p>
                      <a:pPr algn="r" fontAlgn="b"/>
                      <a:r>
                        <a:rPr lang="en-US" sz="2000" u="none" strike="noStrike" dirty="0" smtClean="0">
                          <a:effectLst/>
                          <a:latin typeface="+mn-lt"/>
                        </a:rPr>
                        <a:t>$160,000</a:t>
                      </a:r>
                      <a:r>
                        <a:rPr lang="en-US" sz="2000" u="none" strike="noStrike" dirty="0" smtClean="0">
                          <a:solidFill>
                            <a:schemeClr val="bg1"/>
                          </a:solidFill>
                          <a:effectLst/>
                          <a:latin typeface="+mn-lt"/>
                        </a:rPr>
                        <a:t>)</a:t>
                      </a:r>
                      <a:r>
                        <a:rPr lang="en-US" sz="2000" u="none" strike="noStrike" dirty="0" smtClean="0">
                          <a:effectLst/>
                          <a:latin typeface="+mn-lt"/>
                        </a:rPr>
                        <a:t> </a:t>
                      </a:r>
                      <a:endParaRPr lang="en-US" sz="2000" b="0" i="0" u="none" strike="noStrike" dirty="0">
                        <a:solidFill>
                          <a:srgbClr val="000000"/>
                        </a:solidFill>
                        <a:effectLst/>
                        <a:latin typeface="+mn-lt"/>
                      </a:endParaRPr>
                    </a:p>
                  </a:txBody>
                  <a:tcPr marL="9525" marR="9525" marT="9525" marB="0" anchor="b">
                    <a:noFill/>
                  </a:tcPr>
                </a:tc>
                <a:tc>
                  <a:txBody>
                    <a:bodyPr/>
                    <a:lstStyle/>
                    <a:p>
                      <a:pPr algn="l" fontAlgn="b"/>
                      <a:endParaRPr lang="en-US" sz="2000" b="0" i="0" u="none" strike="noStrike" dirty="0">
                        <a:solidFill>
                          <a:srgbClr val="000000"/>
                        </a:solidFill>
                        <a:effectLst/>
                        <a:latin typeface="+mn-lt"/>
                      </a:endParaRPr>
                    </a:p>
                  </a:txBody>
                  <a:tcPr marL="9525" marR="9525" marT="9525" marB="0" anchor="b">
                    <a:lnR w="12700" cmpd="sng">
                      <a:noFill/>
                    </a:lnR>
                    <a:noFill/>
                  </a:tcPr>
                </a:tc>
                <a:tc>
                  <a:txBody>
                    <a:bodyPr/>
                    <a:lstStyle/>
                    <a:p>
                      <a:pPr algn="l" fontAlgn="b"/>
                      <a:endParaRPr lang="en-US" sz="2000" b="0" i="0" u="none" strike="noStrike" dirty="0">
                        <a:solidFill>
                          <a:srgbClr val="000000"/>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2000" b="0" i="0" u="none" strike="noStrike" dirty="0">
                        <a:solidFill>
                          <a:srgbClr val="000000"/>
                        </a:solidFill>
                        <a:effectLst/>
                        <a:latin typeface="+mn-lt"/>
                      </a:endParaRPr>
                    </a:p>
                  </a:txBody>
                  <a:tcPr marL="9525" marR="9525" marT="9525" marB="0" anchor="b">
                    <a:lnL w="12700" cmpd="sng">
                      <a:noFill/>
                    </a:lnL>
                    <a:noFill/>
                  </a:tcPr>
                </a:tc>
              </a:tr>
              <a:tr h="323782">
                <a:tc>
                  <a:txBody>
                    <a:bodyPr/>
                    <a:lstStyle/>
                    <a:p>
                      <a:pPr algn="l" fontAlgn="b"/>
                      <a:r>
                        <a:rPr lang="en-US" sz="2000" u="none" strike="noStrike" dirty="0">
                          <a:effectLst/>
                          <a:latin typeface="+mn-lt"/>
                        </a:rPr>
                        <a:t>NCI before </a:t>
                      </a:r>
                      <a:r>
                        <a:rPr lang="en-US" sz="2000" u="none" strike="noStrike" dirty="0" smtClean="0">
                          <a:effectLst/>
                          <a:latin typeface="+mn-lt"/>
                        </a:rPr>
                        <a:t>sale ($440,000 x 0.25)</a:t>
                      </a:r>
                      <a:endParaRPr lang="en-US" sz="2000" b="0" i="0" u="none" strike="noStrike" dirty="0">
                        <a:solidFill>
                          <a:srgbClr val="000000"/>
                        </a:solidFill>
                        <a:effectLst/>
                        <a:latin typeface="+mn-lt"/>
                      </a:endParaRPr>
                    </a:p>
                  </a:txBody>
                  <a:tcPr marL="9525" marR="9525" marT="9525" marB="0" anchor="b">
                    <a:noFill/>
                  </a:tcPr>
                </a:tc>
                <a:tc>
                  <a:txBody>
                    <a:bodyPr/>
                    <a:lstStyle/>
                    <a:p>
                      <a:pPr algn="r" fontAlgn="b"/>
                      <a:r>
                        <a:rPr lang="en-US" sz="2000" u="sng" strike="noStrike" dirty="0">
                          <a:effectLst/>
                          <a:latin typeface="+mn-lt"/>
                        </a:rPr>
                        <a:t>(110,000</a:t>
                      </a:r>
                      <a:r>
                        <a:rPr lang="en-US" sz="2000" u="none" strike="noStrike" dirty="0">
                          <a:effectLst/>
                          <a:latin typeface="+mn-lt"/>
                        </a:rPr>
                        <a:t>)</a:t>
                      </a:r>
                      <a:endParaRPr lang="en-US" sz="2000" b="0" i="0" u="none" strike="noStrike" dirty="0">
                        <a:solidFill>
                          <a:srgbClr val="000000"/>
                        </a:solidFill>
                        <a:effectLst/>
                        <a:latin typeface="+mn-lt"/>
                      </a:endParaRPr>
                    </a:p>
                  </a:txBody>
                  <a:tcPr marL="9525" marR="9525" marT="9525" marB="0" anchor="b">
                    <a:noFill/>
                  </a:tcPr>
                </a:tc>
                <a:tc>
                  <a:txBody>
                    <a:bodyPr/>
                    <a:lstStyle/>
                    <a:p>
                      <a:pPr algn="l" fontAlgn="b"/>
                      <a:endParaRPr lang="en-US" sz="2000" b="0" i="0" u="none" strike="noStrike">
                        <a:solidFill>
                          <a:srgbClr val="000000"/>
                        </a:solidFill>
                        <a:effectLst/>
                        <a:latin typeface="+mn-lt"/>
                      </a:endParaRPr>
                    </a:p>
                  </a:txBody>
                  <a:tcPr marL="9525" marR="9525" marT="9525" marB="0" anchor="b">
                    <a:lnR w="12700" cmpd="sng">
                      <a:noFill/>
                    </a:lnR>
                    <a:noFill/>
                  </a:tcPr>
                </a:tc>
                <a:tc>
                  <a:txBody>
                    <a:bodyPr/>
                    <a:lstStyle/>
                    <a:p>
                      <a:pPr algn="l" fontAlgn="b"/>
                      <a:endParaRPr lang="en-US" sz="2000" b="0" i="0" u="none" strike="noStrike">
                        <a:solidFill>
                          <a:srgbClr val="000000"/>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2000" b="0" i="0" u="none" strike="noStrike" dirty="0">
                        <a:solidFill>
                          <a:srgbClr val="000000"/>
                        </a:solidFill>
                        <a:effectLst/>
                        <a:latin typeface="+mn-lt"/>
                      </a:endParaRPr>
                    </a:p>
                  </a:txBody>
                  <a:tcPr marL="9525" marR="9525" marT="9525" marB="0" anchor="b">
                    <a:lnL w="12700" cmpd="sng">
                      <a:noFill/>
                    </a:lnL>
                    <a:noFill/>
                  </a:tcPr>
                </a:tc>
              </a:tr>
              <a:tr h="323782">
                <a:tc>
                  <a:txBody>
                    <a:bodyPr/>
                    <a:lstStyle/>
                    <a:p>
                      <a:pPr algn="l" fontAlgn="b"/>
                      <a:r>
                        <a:rPr lang="en-US" sz="2000" u="none" strike="noStrike" dirty="0" smtClean="0">
                          <a:effectLst/>
                          <a:latin typeface="+mn-lt"/>
                        </a:rPr>
                        <a:t>Decrease </a:t>
                      </a:r>
                      <a:r>
                        <a:rPr lang="en-US" sz="2000" u="none" strike="noStrike" dirty="0">
                          <a:effectLst/>
                          <a:latin typeface="+mn-lt"/>
                        </a:rPr>
                        <a:t>in book value of NCI</a:t>
                      </a:r>
                      <a:endParaRPr lang="en-US" sz="2000" b="0" i="0" u="none" strike="noStrike" dirty="0">
                        <a:solidFill>
                          <a:srgbClr val="000000"/>
                        </a:solidFill>
                        <a:effectLst/>
                        <a:latin typeface="+mn-lt"/>
                      </a:endParaRPr>
                    </a:p>
                  </a:txBody>
                  <a:tcPr marL="9525" marR="9525" marT="9525" marB="0" anchor="b">
                    <a:noFill/>
                  </a:tcPr>
                </a:tc>
                <a:tc>
                  <a:txBody>
                    <a:bodyPr/>
                    <a:lstStyle/>
                    <a:p>
                      <a:pPr algn="r" fontAlgn="b"/>
                      <a:r>
                        <a:rPr lang="en-US" sz="2000" u="none" strike="noStrike" dirty="0" smtClean="0">
                          <a:effectLst/>
                          <a:latin typeface="+mn-lt"/>
                        </a:rPr>
                        <a:t>$50,000</a:t>
                      </a:r>
                      <a:r>
                        <a:rPr lang="en-US" sz="2000" u="none" strike="noStrike" dirty="0">
                          <a:solidFill>
                            <a:schemeClr val="bg1"/>
                          </a:solidFill>
                          <a:effectLst/>
                          <a:latin typeface="+mn-lt"/>
                        </a:rPr>
                        <a:t>)</a:t>
                      </a:r>
                      <a:endParaRPr lang="en-US" sz="2000" b="0" i="0" u="none" strike="noStrike" dirty="0">
                        <a:solidFill>
                          <a:schemeClr val="bg1"/>
                        </a:solidFill>
                        <a:effectLst/>
                        <a:latin typeface="+mn-lt"/>
                      </a:endParaRPr>
                    </a:p>
                  </a:txBody>
                  <a:tcPr marL="9525" marR="9525" marT="9525" marB="0" anchor="b">
                    <a:noFill/>
                  </a:tcPr>
                </a:tc>
                <a:tc>
                  <a:txBody>
                    <a:bodyPr/>
                    <a:lstStyle/>
                    <a:p>
                      <a:pPr algn="l" fontAlgn="b"/>
                      <a:endParaRPr lang="en-US" sz="2000" b="0" i="0" u="none" strike="noStrike">
                        <a:solidFill>
                          <a:srgbClr val="000000"/>
                        </a:solidFill>
                        <a:effectLst/>
                        <a:latin typeface="+mn-lt"/>
                      </a:endParaRPr>
                    </a:p>
                  </a:txBody>
                  <a:tcPr marL="9525" marR="9525" marT="9525" marB="0" anchor="b">
                    <a:lnR w="12700" cmpd="sng">
                      <a:noFill/>
                    </a:lnR>
                    <a:noFill/>
                  </a:tcPr>
                </a:tc>
                <a:tc>
                  <a:txBody>
                    <a:bodyPr/>
                    <a:lstStyle/>
                    <a:p>
                      <a:pPr algn="l" fontAlgn="b"/>
                      <a:endParaRPr lang="en-US" sz="2000" b="0" i="0" u="none" strike="noStrike" dirty="0">
                        <a:solidFill>
                          <a:srgbClr val="000000"/>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endParaRPr lang="en-US" sz="2000" b="0" i="0" u="none" strike="noStrike" dirty="0">
                        <a:solidFill>
                          <a:srgbClr val="000000"/>
                        </a:solidFill>
                        <a:effectLst/>
                        <a:latin typeface="+mn-lt"/>
                      </a:endParaRPr>
                    </a:p>
                  </a:txBody>
                  <a:tcPr marL="9525" marR="9525" marT="9525" marB="0" anchor="b">
                    <a:lnL w="12700" cmpd="sng">
                      <a:noFill/>
                    </a:lnL>
                    <a:noFill/>
                  </a:tcPr>
                </a:tc>
              </a:tr>
            </a:tbl>
          </a:graphicData>
        </a:graphic>
      </p:graphicFrame>
      <p:sp>
        <p:nvSpPr>
          <p:cNvPr id="6" name="Title 5"/>
          <p:cNvSpPr>
            <a:spLocks noGrp="1"/>
          </p:cNvSpPr>
          <p:nvPr>
            <p:ph type="title"/>
          </p:nvPr>
        </p:nvSpPr>
        <p:spPr/>
        <p:txBody>
          <a:bodyPr/>
          <a:lstStyle/>
          <a:p>
            <a:pPr eaLnBrk="1" hangingPunct="1">
              <a:defRPr/>
            </a:pPr>
            <a:r>
              <a:rPr lang="en-US" dirty="0" smtClean="0">
                <a:solidFill>
                  <a:schemeClr val="tx2">
                    <a:lumMod val="50000"/>
                  </a:schemeClr>
                </a:solidFill>
              </a:rPr>
              <a:t>Example 8: Sub Buys Shares from Parent</a:t>
            </a:r>
            <a:endParaRPr lang="en-US" dirty="0">
              <a:solidFill>
                <a:schemeClr val="tx2">
                  <a:lumMod val="50000"/>
                </a:schemeClr>
              </a:solidFill>
            </a:endParaRPr>
          </a:p>
        </p:txBody>
      </p:sp>
    </p:spTree>
  </p:cSld>
  <p:clrMapOvr>
    <a:masterClrMapping/>
  </p:clrMapOvr>
  <p:transition spd="med"/>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7" name="Rectangle 5"/>
          <p:cNvSpPr>
            <a:spLocks noGrp="1" noChangeArrowheads="1"/>
          </p:cNvSpPr>
          <p:nvPr>
            <p:ph type="sldNum" sz="quarter" idx="10"/>
          </p:nvPr>
        </p:nvSpPr>
        <p:spPr>
          <a:noFill/>
        </p:spPr>
        <p:txBody>
          <a:bodyPr/>
          <a:lstStyle/>
          <a:p>
            <a:r>
              <a:rPr lang="en-US" altLang="zh-CN" smtClean="0">
                <a:ea typeface="宋体" pitchFamily="2" charset="-122"/>
              </a:rPr>
              <a:t>9-</a:t>
            </a:r>
            <a:fld id="{77E48817-4D7E-4EA1-B065-BE1469DD21FB}" type="slidenum">
              <a:rPr lang="en-US" altLang="zh-CN" smtClean="0">
                <a:ea typeface="宋体" pitchFamily="2" charset="-122"/>
              </a:rPr>
              <a:pPr/>
              <a:t>66</a:t>
            </a:fld>
            <a:endParaRPr lang="en-US" altLang="zh-CN" smtClean="0">
              <a:ea typeface="宋体" pitchFamily="2" charset="-122"/>
            </a:endParaRPr>
          </a:p>
        </p:txBody>
      </p:sp>
      <p:sp>
        <p:nvSpPr>
          <p:cNvPr id="152578" name="Content Placeholder 10"/>
          <p:cNvSpPr>
            <a:spLocks noGrp="1"/>
          </p:cNvSpPr>
          <p:nvPr>
            <p:ph idx="1"/>
          </p:nvPr>
        </p:nvSpPr>
        <p:spPr>
          <a:xfrm>
            <a:off x="533400" y="2514600"/>
            <a:ext cx="8458200" cy="609600"/>
          </a:xfrm>
          <a:solidFill>
            <a:schemeClr val="bg2"/>
          </a:solidFill>
        </p:spPr>
        <p:txBody>
          <a:bodyPr/>
          <a:lstStyle/>
          <a:p>
            <a:pPr marL="0" indent="0" eaLnBrk="1" hangingPunct="1">
              <a:spcBef>
                <a:spcPct val="0"/>
              </a:spcBef>
              <a:buFont typeface="Wingdings" pitchFamily="2" charset="2"/>
              <a:buNone/>
              <a:tabLst>
                <a:tab pos="2514600" algn="ctr"/>
                <a:tab pos="3565525" algn="ctr"/>
                <a:tab pos="3930650" algn="ctr"/>
                <a:tab pos="4572000" algn="ctr"/>
                <a:tab pos="5119688" algn="ctr"/>
                <a:tab pos="5576888" algn="ctr"/>
                <a:tab pos="6034088" algn="ctr"/>
                <a:tab pos="6491288" algn="ctr"/>
              </a:tabLst>
            </a:pPr>
            <a:r>
              <a:rPr lang="en-US" sz="1400" smtClean="0"/>
              <a:t>	</a:t>
            </a:r>
            <a:r>
              <a:rPr lang="en-US" sz="1600" smtClean="0"/>
              <a:t>NCI	    Peanut		Common		         Treasury	Retained</a:t>
            </a:r>
          </a:p>
          <a:p>
            <a:pPr marL="0" indent="0" eaLnBrk="1" hangingPunct="1">
              <a:spcBef>
                <a:spcPct val="0"/>
              </a:spcBef>
              <a:buFont typeface="Wingdings" pitchFamily="2" charset="2"/>
              <a:buNone/>
              <a:tabLst>
                <a:tab pos="2514600" algn="ctr"/>
                <a:tab pos="3565525" algn="ctr"/>
                <a:tab pos="3930650" algn="ctr"/>
                <a:tab pos="4572000" algn="ctr"/>
                <a:tab pos="5119688" algn="ctr"/>
                <a:tab pos="5576888" algn="ctr"/>
                <a:tab pos="6034088" algn="ctr"/>
                <a:tab pos="6491288" algn="ctr"/>
              </a:tabLst>
            </a:pPr>
            <a:r>
              <a:rPr lang="en-US" sz="1600" smtClean="0"/>
              <a:t>	40%	     60%			Stock		            Stock	Earnings</a:t>
            </a:r>
          </a:p>
        </p:txBody>
      </p:sp>
      <p:sp>
        <p:nvSpPr>
          <p:cNvPr id="13" name="Content Placeholder 10"/>
          <p:cNvSpPr txBox="1">
            <a:spLocks/>
          </p:cNvSpPr>
          <p:nvPr/>
        </p:nvSpPr>
        <p:spPr bwMode="auto">
          <a:xfrm>
            <a:off x="457200" y="3200400"/>
            <a:ext cx="8534400" cy="1295400"/>
          </a:xfrm>
          <a:prstGeom prst="rect">
            <a:avLst/>
          </a:prstGeom>
          <a:solidFill>
            <a:schemeClr val="bg1"/>
          </a:solidFill>
          <a:ln w="9525">
            <a:noFill/>
            <a:miter lim="800000"/>
            <a:headEnd/>
            <a:tailEnd/>
          </a:ln>
          <a:effectLst/>
        </p:spPr>
        <p:txBody>
          <a:bodyPr/>
          <a:lstStyle/>
          <a:p>
            <a:pPr>
              <a:spcBef>
                <a:spcPts val="0"/>
              </a:spcBef>
              <a:buClr>
                <a:schemeClr val="accent2"/>
              </a:buClr>
              <a:tabLst>
                <a:tab pos="3017520" algn="r"/>
                <a:tab pos="4297680" algn="r"/>
                <a:tab pos="5486400" algn="r"/>
                <a:tab pos="6748272" algn="r"/>
                <a:tab pos="8055864" algn="r"/>
              </a:tabLst>
              <a:defRPr/>
            </a:pPr>
            <a:r>
              <a:rPr lang="en-US" sz="1600" kern="0" dirty="0">
                <a:latin typeface="+mn-lt"/>
                <a:ea typeface="+mn-ea"/>
              </a:rPr>
              <a:t>BV Before Repurchase 	110,000</a:t>
            </a:r>
            <a:r>
              <a:rPr lang="en-US" sz="1600" kern="0" dirty="0">
                <a:solidFill>
                  <a:schemeClr val="bg1"/>
                </a:solidFill>
                <a:latin typeface="+mn-lt"/>
                <a:ea typeface="+mn-ea"/>
              </a:rPr>
              <a:t>)</a:t>
            </a:r>
            <a:r>
              <a:rPr lang="en-US" sz="1600" kern="0" dirty="0">
                <a:latin typeface="+mn-lt"/>
                <a:ea typeface="+mn-ea"/>
              </a:rPr>
              <a:t>	330,000</a:t>
            </a:r>
            <a:r>
              <a:rPr lang="en-US" sz="1600" kern="0" dirty="0">
                <a:solidFill>
                  <a:schemeClr val="bg1"/>
                </a:solidFill>
                <a:latin typeface="+mn-lt"/>
                <a:ea typeface="+mn-ea"/>
              </a:rPr>
              <a:t>)</a:t>
            </a:r>
            <a:r>
              <a:rPr lang="en-US" sz="1600" kern="0" dirty="0">
                <a:solidFill>
                  <a:schemeClr val="bg1"/>
                </a:solidFill>
                <a:latin typeface="+mn-lt"/>
              </a:rPr>
              <a:t>) </a:t>
            </a:r>
            <a:r>
              <a:rPr lang="en-US" sz="1600" kern="0" dirty="0">
                <a:latin typeface="+mn-lt"/>
                <a:ea typeface="+mn-ea"/>
              </a:rPr>
              <a:t>	250,000		190,000  </a:t>
            </a:r>
          </a:p>
          <a:p>
            <a:pPr>
              <a:spcBef>
                <a:spcPts val="0"/>
              </a:spcBef>
              <a:buClr>
                <a:schemeClr val="accent2"/>
              </a:buClr>
              <a:tabLst>
                <a:tab pos="3017520" algn="r"/>
                <a:tab pos="4297680" algn="r"/>
                <a:tab pos="5486400" algn="r"/>
                <a:tab pos="6748272" algn="r"/>
                <a:tab pos="8055864" algn="r"/>
              </a:tabLst>
              <a:defRPr/>
            </a:pPr>
            <a:r>
              <a:rPr lang="en-US" sz="1600" kern="0" dirty="0">
                <a:latin typeface="+mn-lt"/>
                <a:ea typeface="+mn-ea"/>
                <a:sym typeface="Symbol"/>
              </a:rPr>
              <a:t>Shares Repurchased	    50,000</a:t>
            </a:r>
            <a:r>
              <a:rPr lang="en-US" sz="1600" kern="0" dirty="0">
                <a:solidFill>
                  <a:schemeClr val="bg1"/>
                </a:solidFill>
                <a:latin typeface="+mn-lt"/>
                <a:ea typeface="+mn-ea"/>
                <a:sym typeface="Symbol"/>
              </a:rPr>
              <a:t>)</a:t>
            </a:r>
            <a:r>
              <a:rPr lang="en-US" sz="1600" kern="0" dirty="0">
                <a:latin typeface="+mn-lt"/>
                <a:ea typeface="+mn-ea"/>
                <a:sym typeface="Symbol"/>
              </a:rPr>
              <a:t>	    (90,00</a:t>
            </a:r>
            <a:r>
              <a:rPr lang="en-US" sz="1600" kern="0" dirty="0">
                <a:solidFill>
                  <a:srgbClr val="003366"/>
                </a:solidFill>
                <a:latin typeface="+mn-lt"/>
                <a:ea typeface="+mn-ea"/>
                <a:sym typeface="Symbol"/>
              </a:rPr>
              <a:t>0)</a:t>
            </a:r>
            <a:r>
              <a:rPr lang="en-US" sz="1600" kern="0" dirty="0">
                <a:solidFill>
                  <a:schemeClr val="bg1"/>
                </a:solidFill>
                <a:latin typeface="+mn-lt"/>
                <a:ea typeface="+mn-ea"/>
                <a:sym typeface="Symbol"/>
              </a:rPr>
              <a:t>)</a:t>
            </a:r>
            <a:r>
              <a:rPr lang="en-US" sz="1600" kern="0" dirty="0">
                <a:solidFill>
                  <a:srgbClr val="003366"/>
                </a:solidFill>
                <a:sym typeface="Symbol"/>
              </a:rPr>
              <a:t>	</a:t>
            </a:r>
            <a:r>
              <a:rPr lang="en-US" sz="1600" kern="0" dirty="0">
                <a:solidFill>
                  <a:schemeClr val="bg1"/>
                </a:solidFill>
                <a:latin typeface="+mn-lt"/>
                <a:ea typeface="+mn-ea"/>
                <a:sym typeface="Symbol"/>
              </a:rPr>
              <a:t> 	</a:t>
            </a:r>
            <a:r>
              <a:rPr lang="en-US" sz="1600" kern="0" dirty="0">
                <a:solidFill>
                  <a:srgbClr val="003366"/>
                </a:solidFill>
                <a:latin typeface="+mn-lt"/>
                <a:ea typeface="+mn-ea"/>
                <a:sym typeface="Symbol"/>
              </a:rPr>
              <a:t>    (40,000) </a:t>
            </a:r>
            <a:r>
              <a:rPr lang="en-US" sz="1600" kern="0" dirty="0">
                <a:solidFill>
                  <a:schemeClr val="bg1"/>
                </a:solidFill>
                <a:latin typeface="+mn-lt"/>
                <a:ea typeface="+mn-ea"/>
                <a:sym typeface="Symbol"/>
              </a:rPr>
              <a:t>          </a:t>
            </a:r>
            <a:r>
              <a:rPr lang="en-US" sz="1600" kern="0" dirty="0">
                <a:solidFill>
                  <a:srgbClr val="003366"/>
                </a:solidFill>
                <a:latin typeface="+mn-lt"/>
                <a:ea typeface="+mn-ea"/>
                <a:sym typeface="Symbol"/>
              </a:rPr>
              <a:t>	</a:t>
            </a:r>
            <a:r>
              <a:rPr lang="en-US" sz="1600" kern="0" dirty="0">
                <a:solidFill>
                  <a:schemeClr val="bg1"/>
                </a:solidFill>
                <a:latin typeface="+mn-lt"/>
                <a:ea typeface="+mn-ea"/>
                <a:sym typeface="Symbol"/>
              </a:rPr>
              <a:t>                                       </a:t>
            </a:r>
            <a:endParaRPr lang="en-US" sz="1600" b="1" kern="0" dirty="0">
              <a:solidFill>
                <a:srgbClr val="538ED5"/>
              </a:solidFill>
              <a:latin typeface="+mn-lt"/>
              <a:ea typeface="+mn-ea"/>
              <a:sym typeface="Symbol"/>
            </a:endParaRPr>
          </a:p>
          <a:p>
            <a:pPr marL="341313" indent="-341313">
              <a:spcBef>
                <a:spcPts val="600"/>
              </a:spcBef>
              <a:buClr>
                <a:schemeClr val="accent2"/>
              </a:buClr>
              <a:tabLst>
                <a:tab pos="3017520" algn="r"/>
                <a:tab pos="4297680" algn="r"/>
                <a:tab pos="5486400" algn="r"/>
                <a:tab pos="6748272" algn="r"/>
                <a:tab pos="8055864" algn="r"/>
              </a:tabLst>
              <a:defRPr/>
            </a:pPr>
            <a:r>
              <a:rPr lang="en-US" sz="1600" kern="0" dirty="0">
                <a:latin typeface="+mn-lt"/>
                <a:ea typeface="+mn-ea"/>
                <a:sym typeface="Symbol"/>
              </a:rPr>
              <a:t>Ending Book Value	</a:t>
            </a:r>
            <a:r>
              <a:rPr lang="en-US" sz="1600" b="1" kern="0" dirty="0">
                <a:solidFill>
                  <a:srgbClr val="538ED5"/>
                </a:solidFill>
                <a:latin typeface="+mn-lt"/>
                <a:ea typeface="+mn-ea"/>
                <a:sym typeface="Symbol"/>
              </a:rPr>
              <a:t>160,000</a:t>
            </a:r>
            <a:r>
              <a:rPr lang="en-US" sz="1600" b="1" kern="0" dirty="0">
                <a:solidFill>
                  <a:schemeClr val="bg1"/>
                </a:solidFill>
                <a:latin typeface="+mn-lt"/>
                <a:ea typeface="+mn-ea"/>
                <a:sym typeface="Symbol"/>
              </a:rPr>
              <a:t>)</a:t>
            </a:r>
            <a:r>
              <a:rPr lang="en-US" sz="1600" b="1" kern="0" dirty="0">
                <a:solidFill>
                  <a:srgbClr val="538ED5"/>
                </a:solidFill>
                <a:latin typeface="+mn-lt"/>
                <a:ea typeface="+mn-ea"/>
                <a:sym typeface="Symbol"/>
              </a:rPr>
              <a:t>	240,000</a:t>
            </a:r>
            <a:r>
              <a:rPr lang="en-US" sz="1600" b="1" kern="0" dirty="0">
                <a:solidFill>
                  <a:schemeClr val="bg1"/>
                </a:solidFill>
                <a:latin typeface="+mn-lt"/>
                <a:ea typeface="+mn-ea"/>
                <a:sym typeface="Symbol"/>
              </a:rPr>
              <a:t>)</a:t>
            </a:r>
            <a:r>
              <a:rPr lang="en-US" sz="1600" b="1" kern="0" dirty="0">
                <a:solidFill>
                  <a:schemeClr val="bg1"/>
                </a:solidFill>
                <a:latin typeface="+mn-lt"/>
              </a:rPr>
              <a:t>)</a:t>
            </a:r>
            <a:r>
              <a:rPr lang="en-US" sz="1600" b="1" kern="0" dirty="0">
                <a:solidFill>
                  <a:srgbClr val="538ED5"/>
                </a:solidFill>
                <a:latin typeface="+mn-lt"/>
                <a:ea typeface="+mn-ea"/>
                <a:sym typeface="Symbol"/>
              </a:rPr>
              <a:t>	250,000	(40,000)	190,000</a:t>
            </a:r>
            <a:endParaRPr lang="en-US" sz="1600" kern="0" dirty="0">
              <a:solidFill>
                <a:schemeClr val="bg1"/>
              </a:solidFill>
              <a:latin typeface="+mn-lt"/>
              <a:ea typeface="+mn-ea"/>
            </a:endParaRPr>
          </a:p>
        </p:txBody>
      </p:sp>
      <p:cxnSp>
        <p:nvCxnSpPr>
          <p:cNvPr id="152580" name="Straight Connector 13"/>
          <p:cNvCxnSpPr>
            <a:cxnSpLocks noChangeShapeType="1"/>
          </p:cNvCxnSpPr>
          <p:nvPr/>
        </p:nvCxnSpPr>
        <p:spPr bwMode="auto">
          <a:xfrm>
            <a:off x="533400" y="2514600"/>
            <a:ext cx="8458200" cy="0"/>
          </a:xfrm>
          <a:prstGeom prst="line">
            <a:avLst/>
          </a:prstGeom>
          <a:noFill/>
          <a:ln w="38100" algn="ctr">
            <a:solidFill>
              <a:schemeClr val="tx1"/>
            </a:solidFill>
            <a:round/>
            <a:headEnd/>
            <a:tailEnd/>
          </a:ln>
        </p:spPr>
      </p:cxnSp>
      <p:cxnSp>
        <p:nvCxnSpPr>
          <p:cNvPr id="152581" name="Straight Connector 14"/>
          <p:cNvCxnSpPr>
            <a:cxnSpLocks noChangeShapeType="1"/>
          </p:cNvCxnSpPr>
          <p:nvPr/>
        </p:nvCxnSpPr>
        <p:spPr bwMode="auto">
          <a:xfrm>
            <a:off x="533400" y="3124200"/>
            <a:ext cx="8458200" cy="0"/>
          </a:xfrm>
          <a:prstGeom prst="line">
            <a:avLst/>
          </a:prstGeom>
          <a:noFill/>
          <a:ln w="38100" algn="ctr">
            <a:solidFill>
              <a:schemeClr val="tx1"/>
            </a:solidFill>
            <a:round/>
            <a:headEnd/>
            <a:tailEnd/>
          </a:ln>
        </p:spPr>
      </p:cxnSp>
      <p:cxnSp>
        <p:nvCxnSpPr>
          <p:cNvPr id="152582" name="Straight Connector 15"/>
          <p:cNvCxnSpPr>
            <a:cxnSpLocks noChangeShapeType="1"/>
          </p:cNvCxnSpPr>
          <p:nvPr/>
        </p:nvCxnSpPr>
        <p:spPr bwMode="auto">
          <a:xfrm>
            <a:off x="533400" y="3768725"/>
            <a:ext cx="8458200" cy="0"/>
          </a:xfrm>
          <a:prstGeom prst="line">
            <a:avLst/>
          </a:prstGeom>
          <a:noFill/>
          <a:ln w="38100" algn="ctr">
            <a:solidFill>
              <a:schemeClr val="tx1"/>
            </a:solidFill>
            <a:round/>
            <a:headEnd/>
            <a:tailEnd/>
          </a:ln>
        </p:spPr>
      </p:cxnSp>
      <p:cxnSp>
        <p:nvCxnSpPr>
          <p:cNvPr id="152583" name="Straight Connector 16"/>
          <p:cNvCxnSpPr>
            <a:cxnSpLocks noChangeShapeType="1"/>
          </p:cNvCxnSpPr>
          <p:nvPr/>
        </p:nvCxnSpPr>
        <p:spPr bwMode="auto">
          <a:xfrm>
            <a:off x="533400" y="4149725"/>
            <a:ext cx="8458200" cy="0"/>
          </a:xfrm>
          <a:prstGeom prst="line">
            <a:avLst/>
          </a:prstGeom>
          <a:noFill/>
          <a:ln w="38100" cmpd="dbl" algn="ctr">
            <a:solidFill>
              <a:schemeClr val="tx1"/>
            </a:solidFill>
            <a:round/>
            <a:headEnd/>
            <a:tailEnd/>
          </a:ln>
        </p:spPr>
      </p:cxnSp>
      <p:sp>
        <p:nvSpPr>
          <p:cNvPr id="18" name="TextBox 17"/>
          <p:cNvSpPr txBox="1"/>
          <p:nvPr/>
        </p:nvSpPr>
        <p:spPr>
          <a:xfrm>
            <a:off x="4860925" y="2590800"/>
            <a:ext cx="320675" cy="369888"/>
          </a:xfrm>
          <a:prstGeom prst="rect">
            <a:avLst/>
          </a:prstGeom>
          <a:noFill/>
        </p:spPr>
        <p:txBody>
          <a:bodyPr wrap="none">
            <a:spAutoFit/>
          </a:bodyPr>
          <a:lstStyle/>
          <a:p>
            <a:pPr algn="ctr">
              <a:defRPr/>
            </a:pPr>
            <a:r>
              <a:rPr lang="en-US" sz="1800" b="1" dirty="0">
                <a:latin typeface="+mn-lt"/>
              </a:rPr>
              <a:t>=</a:t>
            </a:r>
          </a:p>
        </p:txBody>
      </p:sp>
      <p:sp>
        <p:nvSpPr>
          <p:cNvPr id="19" name="TextBox 18"/>
          <p:cNvSpPr txBox="1"/>
          <p:nvPr/>
        </p:nvSpPr>
        <p:spPr>
          <a:xfrm>
            <a:off x="6156325" y="2601913"/>
            <a:ext cx="320675" cy="369887"/>
          </a:xfrm>
          <a:prstGeom prst="rect">
            <a:avLst/>
          </a:prstGeom>
          <a:noFill/>
        </p:spPr>
        <p:txBody>
          <a:bodyPr wrap="none">
            <a:spAutoFit/>
          </a:bodyPr>
          <a:lstStyle/>
          <a:p>
            <a:pPr algn="ctr">
              <a:defRPr/>
            </a:pPr>
            <a:r>
              <a:rPr lang="en-US" sz="1800" b="1" dirty="0">
                <a:latin typeface="+mn-lt"/>
              </a:rPr>
              <a:t>+</a:t>
            </a:r>
          </a:p>
        </p:txBody>
      </p:sp>
      <p:sp>
        <p:nvSpPr>
          <p:cNvPr id="20" name="TextBox 19"/>
          <p:cNvSpPr txBox="1"/>
          <p:nvPr/>
        </p:nvSpPr>
        <p:spPr>
          <a:xfrm>
            <a:off x="7391400" y="2619375"/>
            <a:ext cx="320675" cy="369888"/>
          </a:xfrm>
          <a:prstGeom prst="rect">
            <a:avLst/>
          </a:prstGeom>
          <a:noFill/>
        </p:spPr>
        <p:txBody>
          <a:bodyPr wrap="none">
            <a:spAutoFit/>
          </a:bodyPr>
          <a:lstStyle/>
          <a:p>
            <a:pPr algn="ctr">
              <a:defRPr/>
            </a:pPr>
            <a:r>
              <a:rPr lang="en-US" sz="1800" b="1" dirty="0">
                <a:latin typeface="+mn-lt"/>
              </a:rPr>
              <a:t>+</a:t>
            </a:r>
          </a:p>
        </p:txBody>
      </p:sp>
      <p:grpSp>
        <p:nvGrpSpPr>
          <p:cNvPr id="2" name="Group 23"/>
          <p:cNvGrpSpPr>
            <a:grpSpLocks/>
          </p:cNvGrpSpPr>
          <p:nvPr/>
        </p:nvGrpSpPr>
        <p:grpSpPr bwMode="auto">
          <a:xfrm>
            <a:off x="457200" y="4545013"/>
            <a:ext cx="8534400" cy="1703387"/>
            <a:chOff x="457200" y="4038600"/>
            <a:chExt cx="8534400" cy="1702713"/>
          </a:xfrm>
        </p:grpSpPr>
        <p:sp>
          <p:nvSpPr>
            <p:cNvPr id="48" name="Content Placeholder 6"/>
            <p:cNvSpPr txBox="1">
              <a:spLocks/>
            </p:cNvSpPr>
            <p:nvPr/>
          </p:nvSpPr>
          <p:spPr bwMode="auto">
            <a:xfrm>
              <a:off x="457200" y="4038600"/>
              <a:ext cx="3048000" cy="380849"/>
            </a:xfrm>
            <a:prstGeom prst="rect">
              <a:avLst/>
            </a:prstGeom>
            <a:solidFill>
              <a:schemeClr val="bg1"/>
            </a:solidFill>
            <a:ln w="9525">
              <a:noFill/>
              <a:miter lim="800000"/>
              <a:headEnd/>
              <a:tailEnd/>
            </a:ln>
            <a:effectLst/>
          </p:spPr>
          <p:txBody>
            <a:bodyPr/>
            <a:lstStyle/>
            <a:p>
              <a:pPr>
                <a:spcBef>
                  <a:spcPct val="20000"/>
                </a:spcBef>
                <a:buClr>
                  <a:schemeClr val="accent2"/>
                </a:buClr>
                <a:buFont typeface="Wingdings" pitchFamily="2" charset="2"/>
                <a:buNone/>
                <a:defRPr/>
              </a:pPr>
              <a:r>
                <a:rPr lang="en-US" sz="1800" b="1" kern="0" dirty="0">
                  <a:latin typeface="+mn-lt"/>
                  <a:ea typeface="+mn-ea"/>
                </a:rPr>
                <a:t>Basic Elimination Entry</a:t>
              </a:r>
            </a:p>
          </p:txBody>
        </p:sp>
        <p:sp>
          <p:nvSpPr>
            <p:cNvPr id="21" name="Text Box 4"/>
            <p:cNvSpPr txBox="1">
              <a:spLocks noChangeArrowheads="1"/>
            </p:cNvSpPr>
            <p:nvPr/>
          </p:nvSpPr>
          <p:spPr bwMode="auto">
            <a:xfrm>
              <a:off x="609600" y="4417862"/>
              <a:ext cx="4724400" cy="1323451"/>
            </a:xfrm>
            <a:prstGeom prst="rect">
              <a:avLst/>
            </a:prstGeom>
            <a:solidFill>
              <a:srgbClr val="8DB4E3"/>
            </a:solidFill>
            <a:ln w="12700">
              <a:solidFill>
                <a:schemeClr val="tx1"/>
              </a:solidFill>
              <a:miter lim="800000"/>
              <a:headEnd type="none" w="sm" len="sm"/>
              <a:tailEnd type="none" w="sm" len="sm"/>
            </a:ln>
            <a:effectLst/>
          </p:spPr>
          <p:txBody>
            <a:bodyPr>
              <a:spAutoFit/>
            </a:bodyPr>
            <a:lstStyle/>
            <a:p>
              <a:pPr marL="3175">
                <a:spcBef>
                  <a:spcPts val="0"/>
                </a:spcBef>
                <a:tabLst>
                  <a:tab pos="3657600" algn="r"/>
                  <a:tab pos="4511675" algn="r"/>
                </a:tabLst>
                <a:defRPr/>
              </a:pPr>
              <a:r>
                <a:rPr lang="en-US" sz="1600" dirty="0">
                  <a:solidFill>
                    <a:srgbClr val="000000"/>
                  </a:solidFill>
                  <a:latin typeface="+mn-lt"/>
                </a:rPr>
                <a:t>Common Stock	</a:t>
              </a:r>
            </a:p>
            <a:p>
              <a:pPr marL="3175">
                <a:spcBef>
                  <a:spcPts val="0"/>
                </a:spcBef>
                <a:tabLst>
                  <a:tab pos="3657600" algn="r"/>
                  <a:tab pos="4511675" algn="r"/>
                </a:tabLst>
                <a:defRPr/>
              </a:pPr>
              <a:r>
                <a:rPr lang="en-US" sz="1600" dirty="0">
                  <a:solidFill>
                    <a:srgbClr val="000000"/>
                  </a:solidFill>
                  <a:latin typeface="+mn-lt"/>
                </a:rPr>
                <a:t>Retained Earnings	</a:t>
              </a:r>
              <a:endParaRPr lang="en-US" sz="1600" dirty="0">
                <a:solidFill>
                  <a:srgbClr val="000000"/>
                </a:solidFill>
              </a:endParaRPr>
            </a:p>
            <a:p>
              <a:pPr marL="173038" lvl="1">
                <a:spcBef>
                  <a:spcPts val="0"/>
                </a:spcBef>
                <a:tabLst>
                  <a:tab pos="3657600" algn="r"/>
                  <a:tab pos="4511675" algn="r"/>
                </a:tabLst>
                <a:defRPr/>
              </a:pPr>
              <a:r>
                <a:rPr lang="en-US" sz="1600" dirty="0">
                  <a:solidFill>
                    <a:srgbClr val="000000"/>
                  </a:solidFill>
                </a:rPr>
                <a:t>Treasury Stock		</a:t>
              </a:r>
            </a:p>
            <a:p>
              <a:pPr marL="173038" lvl="1">
                <a:spcBef>
                  <a:spcPts val="0"/>
                </a:spcBef>
                <a:tabLst>
                  <a:tab pos="3657600" algn="r"/>
                  <a:tab pos="4511675" algn="r"/>
                </a:tabLst>
                <a:defRPr/>
              </a:pPr>
              <a:r>
                <a:rPr lang="en-US" sz="1600" dirty="0">
                  <a:solidFill>
                    <a:srgbClr val="000000"/>
                  </a:solidFill>
                  <a:latin typeface="+mn-lt"/>
                </a:rPr>
                <a:t>Investment in Snoopy 		</a:t>
              </a:r>
            </a:p>
            <a:p>
              <a:pPr marL="173038" lvl="1">
                <a:spcBef>
                  <a:spcPts val="0"/>
                </a:spcBef>
                <a:tabLst>
                  <a:tab pos="3657600" algn="r"/>
                  <a:tab pos="4511675" algn="r"/>
                </a:tabLst>
                <a:defRPr/>
              </a:pPr>
              <a:r>
                <a:rPr lang="en-US" sz="1600" dirty="0">
                  <a:solidFill>
                    <a:srgbClr val="000000"/>
                  </a:solidFill>
                  <a:latin typeface="+mn-lt"/>
                </a:rPr>
                <a:t>NCI in NA of Snoopy		</a:t>
              </a:r>
            </a:p>
          </p:txBody>
        </p:sp>
        <p:sp>
          <p:nvSpPr>
            <p:cNvPr id="22" name="TextBox 21"/>
            <p:cNvSpPr txBox="1"/>
            <p:nvPr/>
          </p:nvSpPr>
          <p:spPr>
            <a:xfrm>
              <a:off x="5334000" y="4417862"/>
              <a:ext cx="3657600" cy="1323451"/>
            </a:xfrm>
            <a:prstGeom prst="rect">
              <a:avLst/>
            </a:prstGeom>
            <a:noFill/>
          </p:spPr>
          <p:txBody>
            <a:bodyPr>
              <a:spAutoFit/>
            </a:bodyPr>
            <a:lstStyle/>
            <a:p>
              <a:pPr marL="341313" indent="-341313">
                <a:buFont typeface="Symbol"/>
                <a:buChar char="¬"/>
                <a:defRPr/>
              </a:pPr>
              <a:r>
                <a:rPr lang="en-US" sz="1600" dirty="0">
                  <a:latin typeface="+mn-lt"/>
                  <a:sym typeface="Symbol"/>
                </a:rPr>
                <a:t>Original amount invested (100%)</a:t>
              </a:r>
            </a:p>
            <a:p>
              <a:pPr marL="341313" indent="-341313">
                <a:buFont typeface="Symbol"/>
                <a:buChar char="¬"/>
                <a:defRPr/>
              </a:pPr>
              <a:r>
                <a:rPr lang="en-US" sz="1600" dirty="0">
                  <a:latin typeface="+mn-lt"/>
                  <a:sym typeface="Symbol"/>
                </a:rPr>
                <a:t>Beginning balance in RE</a:t>
              </a:r>
            </a:p>
            <a:p>
              <a:pPr marL="341313" indent="-341313">
                <a:buFont typeface="Symbol"/>
                <a:buChar char="¬"/>
                <a:defRPr/>
              </a:pPr>
              <a:r>
                <a:rPr lang="en-US" sz="1600" dirty="0">
                  <a:latin typeface="+mn-lt"/>
                  <a:sym typeface="Symbol"/>
                </a:rPr>
                <a:t>Treasury stock</a:t>
              </a:r>
            </a:p>
            <a:p>
              <a:pPr marL="341313" lvl="2" indent="-341313">
                <a:buFont typeface="Symbol"/>
                <a:buChar char="¬"/>
                <a:defRPr/>
              </a:pPr>
              <a:r>
                <a:rPr lang="en-US" sz="1600" dirty="0">
                  <a:latin typeface="+mn-lt"/>
                  <a:sym typeface="Symbol"/>
                </a:rPr>
                <a:t>Net amount of BV left in inv. acct.</a:t>
              </a:r>
              <a:endParaRPr lang="en-US" sz="1600" b="1" dirty="0">
                <a:latin typeface="+mn-lt"/>
                <a:sym typeface="Symbol"/>
              </a:endParaRPr>
            </a:p>
            <a:p>
              <a:pPr marL="341313" lvl="2" indent="-341313">
                <a:buFont typeface="Symbol"/>
                <a:buChar char="¬"/>
                <a:defRPr/>
              </a:pPr>
              <a:r>
                <a:rPr lang="en-US" sz="1600" dirty="0">
                  <a:latin typeface="+mn-lt"/>
                  <a:sym typeface="Symbol"/>
                </a:rPr>
                <a:t>NCI’s share of net book value</a:t>
              </a:r>
              <a:endParaRPr lang="en-US" sz="1600" b="1" dirty="0">
                <a:latin typeface="+mn-lt"/>
              </a:endParaRPr>
            </a:p>
          </p:txBody>
        </p:sp>
      </p:grpSp>
      <p:sp>
        <p:nvSpPr>
          <p:cNvPr id="23" name="TextBox 22"/>
          <p:cNvSpPr txBox="1"/>
          <p:nvPr/>
        </p:nvSpPr>
        <p:spPr bwMode="auto">
          <a:xfrm>
            <a:off x="412750" y="2105025"/>
            <a:ext cx="2787650" cy="368300"/>
          </a:xfrm>
          <a:prstGeom prst="rect">
            <a:avLst/>
          </a:prstGeom>
          <a:noFill/>
          <a:ln w="9525">
            <a:noFill/>
            <a:miter lim="800000"/>
            <a:headEnd/>
            <a:tailEnd/>
          </a:ln>
          <a:effectLst/>
        </p:spPr>
        <p:txBody>
          <a:bodyPr wrap="none">
            <a:spAutoFit/>
          </a:bodyPr>
          <a:lstStyle/>
          <a:p>
            <a:pPr>
              <a:defRPr/>
            </a:pPr>
            <a:r>
              <a:rPr lang="en-US" sz="1800" b="1" dirty="0">
                <a:latin typeface="+mn-lt"/>
              </a:rPr>
              <a:t>Book Value Calculations:</a:t>
            </a:r>
          </a:p>
        </p:txBody>
      </p:sp>
      <p:sp>
        <p:nvSpPr>
          <p:cNvPr id="24" name="Rectangle 3"/>
          <p:cNvSpPr txBox="1">
            <a:spLocks noChangeArrowheads="1"/>
          </p:cNvSpPr>
          <p:nvPr/>
        </p:nvSpPr>
        <p:spPr bwMode="auto">
          <a:xfrm>
            <a:off x="485775" y="990600"/>
            <a:ext cx="8534400" cy="914400"/>
          </a:xfrm>
          <a:prstGeom prst="rect">
            <a:avLst/>
          </a:prstGeom>
          <a:solidFill>
            <a:schemeClr val="bg1">
              <a:lumMod val="85000"/>
            </a:schemeClr>
          </a:solidFill>
          <a:ln w="9525">
            <a:noFill/>
            <a:miter lim="800000"/>
            <a:headEnd/>
            <a:tailEnd/>
          </a:ln>
          <a:effectLst/>
        </p:spPr>
        <p:txBody>
          <a:bodyPr/>
          <a:lstStyle/>
          <a:p>
            <a:pPr>
              <a:defRPr/>
            </a:pPr>
            <a:r>
              <a:rPr lang="en-US" sz="1800" dirty="0">
                <a:latin typeface="+mn-lt"/>
              </a:rPr>
              <a:t>In order to prepare the consolidation worksheet on the date the additional shares are purchased, we first analyze the book value component to construct the basic elimination entry:</a:t>
            </a:r>
            <a:endParaRPr lang="en-US" sz="1800" i="1" dirty="0">
              <a:latin typeface="+mn-lt"/>
            </a:endParaRPr>
          </a:p>
        </p:txBody>
      </p:sp>
      <p:sp>
        <p:nvSpPr>
          <p:cNvPr id="27" name="TextBox 26"/>
          <p:cNvSpPr txBox="1"/>
          <p:nvPr/>
        </p:nvSpPr>
        <p:spPr>
          <a:xfrm>
            <a:off x="3565525" y="2601913"/>
            <a:ext cx="320675" cy="369887"/>
          </a:xfrm>
          <a:prstGeom prst="rect">
            <a:avLst/>
          </a:prstGeom>
          <a:noFill/>
        </p:spPr>
        <p:txBody>
          <a:bodyPr wrap="none">
            <a:spAutoFit/>
          </a:bodyPr>
          <a:lstStyle/>
          <a:p>
            <a:pPr algn="ctr">
              <a:defRPr/>
            </a:pPr>
            <a:r>
              <a:rPr lang="en-US" sz="1800" b="1" dirty="0">
                <a:latin typeface="+mn-lt"/>
              </a:rPr>
              <a:t>+</a:t>
            </a:r>
          </a:p>
        </p:txBody>
      </p:sp>
      <p:sp>
        <p:nvSpPr>
          <p:cNvPr id="28" name="Title 5"/>
          <p:cNvSpPr>
            <a:spLocks noGrp="1"/>
          </p:cNvSpPr>
          <p:nvPr>
            <p:ph type="title"/>
          </p:nvPr>
        </p:nvSpPr>
        <p:spPr/>
        <p:txBody>
          <a:bodyPr/>
          <a:lstStyle/>
          <a:p>
            <a:pPr eaLnBrk="1" hangingPunct="1">
              <a:defRPr/>
            </a:pPr>
            <a:r>
              <a:rPr lang="en-US" dirty="0" smtClean="0">
                <a:solidFill>
                  <a:schemeClr val="tx2">
                    <a:lumMod val="50000"/>
                  </a:schemeClr>
                </a:solidFill>
              </a:rPr>
              <a:t>Example 8: Sub Buys Shares from Parent</a:t>
            </a:r>
            <a:endParaRPr lang="en-US" dirty="0">
              <a:solidFill>
                <a:schemeClr val="tx2">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5"/>
          <p:cNvSpPr>
            <a:spLocks noGrp="1" noChangeArrowheads="1"/>
          </p:cNvSpPr>
          <p:nvPr>
            <p:ph type="sldNum" sz="quarter" idx="10"/>
          </p:nvPr>
        </p:nvSpPr>
        <p:spPr>
          <a:noFill/>
        </p:spPr>
        <p:txBody>
          <a:bodyPr/>
          <a:lstStyle/>
          <a:p>
            <a:r>
              <a:rPr lang="en-US" altLang="zh-CN" smtClean="0">
                <a:ea typeface="宋体" pitchFamily="2" charset="-122"/>
              </a:rPr>
              <a:t>9-</a:t>
            </a:r>
            <a:fld id="{8A92BC97-45D7-4397-B0F7-883DDE46D07E}" type="slidenum">
              <a:rPr lang="en-US" altLang="zh-CN" smtClean="0">
                <a:ea typeface="宋体" pitchFamily="2" charset="-122"/>
              </a:rPr>
              <a:pPr/>
              <a:t>67</a:t>
            </a:fld>
            <a:endParaRPr lang="en-US" altLang="zh-CN" smtClean="0">
              <a:ea typeface="宋体" pitchFamily="2" charset="-122"/>
            </a:endParaRPr>
          </a:p>
        </p:txBody>
      </p:sp>
      <p:sp>
        <p:nvSpPr>
          <p:cNvPr id="11" name="Title 10"/>
          <p:cNvSpPr>
            <a:spLocks noGrp="1"/>
          </p:cNvSpPr>
          <p:nvPr>
            <p:ph type="title"/>
          </p:nvPr>
        </p:nvSpPr>
        <p:spPr/>
        <p:txBody>
          <a:bodyPr/>
          <a:lstStyle/>
          <a:p>
            <a:pPr eaLnBrk="1" hangingPunct="1">
              <a:defRPr/>
            </a:pPr>
            <a:r>
              <a:rPr lang="en-US" dirty="0" smtClean="0">
                <a:solidFill>
                  <a:schemeClr val="tx1"/>
                </a:solidFill>
              </a:rPr>
              <a:t>Practice Quiz Question #</a:t>
            </a:r>
            <a:r>
              <a:rPr lang="en-US" dirty="0">
                <a:solidFill>
                  <a:schemeClr val="tx1"/>
                </a:solidFill>
              </a:rPr>
              <a:t>2</a:t>
            </a:r>
            <a:endParaRPr lang="en-US" dirty="0">
              <a:solidFill>
                <a:schemeClr val="tx2">
                  <a:lumMod val="50000"/>
                </a:schemeClr>
              </a:solidFill>
            </a:endParaRPr>
          </a:p>
        </p:txBody>
      </p:sp>
      <p:sp>
        <p:nvSpPr>
          <p:cNvPr id="5" name="Rectangle 3"/>
          <p:cNvSpPr txBox="1">
            <a:spLocks noChangeArrowheads="1"/>
          </p:cNvSpPr>
          <p:nvPr/>
        </p:nvSpPr>
        <p:spPr>
          <a:xfrm>
            <a:off x="1219200" y="1143000"/>
            <a:ext cx="7620000" cy="5410200"/>
          </a:xfrm>
          <a:prstGeom prst="rect">
            <a:avLst/>
          </a:prstGeom>
          <a:solidFill>
            <a:srgbClr val="C5D9F1"/>
          </a:solidFill>
        </p:spPr>
        <p:style>
          <a:lnRef idx="1">
            <a:schemeClr val="accent2"/>
          </a:lnRef>
          <a:fillRef idx="2">
            <a:schemeClr val="accent2"/>
          </a:fillRef>
          <a:effectRef idx="1">
            <a:schemeClr val="accent2"/>
          </a:effectRef>
          <a:fontRef idx="minor">
            <a:schemeClr val="dk1"/>
          </a:fontRef>
        </p:style>
        <p:txBody>
          <a:bodyPr lIns="90488" tIns="44450" rIns="90488" bIns="44450"/>
          <a:lstStyle/>
          <a:p>
            <a:pPr>
              <a:buFont typeface="Wingdings" pitchFamily="2" charset="2"/>
              <a:buNone/>
              <a:defRPr/>
            </a:pPr>
            <a:r>
              <a:rPr lang="en-US" sz="2800" b="1" dirty="0"/>
              <a:t>Which of the following statements is false?</a:t>
            </a:r>
          </a:p>
          <a:p>
            <a:pPr marL="914400" lvl="1" indent="-457200">
              <a:lnSpc>
                <a:spcPts val="3000"/>
              </a:lnSpc>
              <a:spcBef>
                <a:spcPts val="600"/>
              </a:spcBef>
              <a:buSzPct val="80000"/>
              <a:buFont typeface="Wingdings" pitchFamily="2" charset="2"/>
              <a:buNone/>
              <a:defRPr/>
            </a:pPr>
            <a:r>
              <a:rPr lang="en-US" sz="2800" dirty="0"/>
              <a:t>a.	</a:t>
            </a:r>
            <a:r>
              <a:rPr lang="en-GB" sz="2800" dirty="0"/>
              <a:t>When a parent sells some subsidiary shares to a non-affiliate but maintains control, no gain or loss is recognized</a:t>
            </a:r>
            <a:r>
              <a:rPr lang="en-US" sz="2800" dirty="0"/>
              <a:t>.</a:t>
            </a:r>
          </a:p>
          <a:p>
            <a:pPr marL="914400" lvl="1" indent="-457200">
              <a:lnSpc>
                <a:spcPts val="3000"/>
              </a:lnSpc>
              <a:spcBef>
                <a:spcPts val="600"/>
              </a:spcBef>
              <a:buSzPct val="80000"/>
              <a:defRPr/>
            </a:pPr>
            <a:r>
              <a:rPr lang="en-US" sz="2800" dirty="0"/>
              <a:t>b.	</a:t>
            </a:r>
            <a:r>
              <a:rPr lang="en-GB" sz="2800" dirty="0"/>
              <a:t>A subsidiary’s sale of additional shares to the parent at book value results in a gain</a:t>
            </a:r>
            <a:r>
              <a:rPr lang="en-US" sz="2800" dirty="0"/>
              <a:t>.</a:t>
            </a:r>
          </a:p>
          <a:p>
            <a:pPr marL="914400" lvl="1" indent="-457200">
              <a:lnSpc>
                <a:spcPts val="3000"/>
              </a:lnSpc>
              <a:spcBef>
                <a:spcPts val="600"/>
              </a:spcBef>
              <a:buSzPct val="80000"/>
              <a:buFont typeface="Wingdings" pitchFamily="2" charset="2"/>
              <a:buNone/>
              <a:defRPr/>
            </a:pPr>
            <a:r>
              <a:rPr lang="en-US" sz="2800" dirty="0"/>
              <a:t>c.	A sale of additional shares to the parent at an amount other than book value increases the investment by the fair value of the consideration given.</a:t>
            </a:r>
          </a:p>
          <a:p>
            <a:pPr marL="914400" lvl="1" indent="-457200">
              <a:lnSpc>
                <a:spcPts val="3000"/>
              </a:lnSpc>
              <a:spcBef>
                <a:spcPts val="600"/>
              </a:spcBef>
              <a:buSzPct val="80000"/>
              <a:buFont typeface="Wingdings" pitchFamily="2" charset="2"/>
              <a:buNone/>
              <a:defRPr/>
            </a:pPr>
            <a:r>
              <a:rPr lang="en-US" sz="2800" dirty="0"/>
              <a:t>d.	</a:t>
            </a:r>
            <a:r>
              <a:rPr lang="en-GB" sz="2800" dirty="0"/>
              <a:t>A subsidiary’s purchases of shares from the parent may result in an adjustment to additional paid-in capital </a:t>
            </a:r>
            <a:r>
              <a:rPr lang="en-US" sz="2800" dirty="0"/>
              <a:t>.</a:t>
            </a:r>
          </a:p>
        </p:txBody>
      </p:sp>
    </p:spTree>
  </p:cSld>
  <p:clrMapOvr>
    <a:masterClrMapping/>
  </p:clrMapOvr>
  <p:transition spd="med"/>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Rectangle 5"/>
          <p:cNvSpPr>
            <a:spLocks noGrp="1" noChangeArrowheads="1"/>
          </p:cNvSpPr>
          <p:nvPr>
            <p:ph type="sldNum" sz="quarter" idx="10"/>
          </p:nvPr>
        </p:nvSpPr>
        <p:spPr>
          <a:noFill/>
        </p:spPr>
        <p:txBody>
          <a:bodyPr/>
          <a:lstStyle/>
          <a:p>
            <a:r>
              <a:rPr lang="en-US" altLang="zh-CN" smtClean="0">
                <a:ea typeface="宋体" pitchFamily="2" charset="-122"/>
              </a:rPr>
              <a:t>9-</a:t>
            </a:r>
            <a:fld id="{6905E3ED-C621-4997-B7DF-A978B11F77EA}" type="slidenum">
              <a:rPr lang="en-US" altLang="zh-CN" smtClean="0">
                <a:ea typeface="宋体" pitchFamily="2" charset="-122"/>
              </a:rPr>
              <a:pPr/>
              <a:t>68</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4</a:t>
            </a:r>
            <a:endParaRPr lang="en-US" dirty="0">
              <a:solidFill>
                <a:schemeClr val="tx2">
                  <a:lumMod val="50000"/>
                </a:schemeClr>
              </a:solidFill>
            </a:endParaRPr>
          </a:p>
        </p:txBody>
      </p:sp>
      <p:sp>
        <p:nvSpPr>
          <p:cNvPr id="5" name="Title 5"/>
          <p:cNvSpPr txBox="1">
            <a:spLocks/>
          </p:cNvSpPr>
          <p:nvPr/>
        </p:nvSpPr>
        <p:spPr bwMode="auto">
          <a:xfrm>
            <a:off x="1600200" y="2057400"/>
            <a:ext cx="60960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Make calculations and prepare elimination entries for the consolidation of a partially owned subsidiary when the subsidiary has a complex ownership structure.</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Rectangle 5"/>
          <p:cNvSpPr>
            <a:spLocks noGrp="1" noChangeArrowheads="1"/>
          </p:cNvSpPr>
          <p:nvPr>
            <p:ph type="sldNum" sz="quarter" idx="10"/>
          </p:nvPr>
        </p:nvSpPr>
        <p:spPr>
          <a:noFill/>
        </p:spPr>
        <p:txBody>
          <a:bodyPr/>
          <a:lstStyle/>
          <a:p>
            <a:r>
              <a:rPr lang="en-US" altLang="zh-CN" smtClean="0">
                <a:ea typeface="宋体" pitchFamily="2" charset="-122"/>
              </a:rPr>
              <a:t>9-</a:t>
            </a:r>
            <a:fld id="{BC46B077-C4C2-45B0-94EC-6AF97E179880}" type="slidenum">
              <a:rPr lang="en-US" altLang="zh-CN" smtClean="0">
                <a:ea typeface="宋体" pitchFamily="2" charset="-122"/>
              </a:rPr>
              <a:pPr/>
              <a:t>69</a:t>
            </a:fld>
            <a:endParaRPr lang="en-US" altLang="zh-CN" smtClean="0">
              <a:ea typeface="宋体" pitchFamily="2" charset="-122"/>
            </a:endParaRPr>
          </a:p>
        </p:txBody>
      </p:sp>
      <p:sp>
        <p:nvSpPr>
          <p:cNvPr id="35842"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Complex Ownership Structures</a:t>
            </a:r>
            <a:endParaRPr lang="en-US" dirty="0" smtClean="0">
              <a:solidFill>
                <a:schemeClr val="tx2">
                  <a:lumMod val="50000"/>
                </a:schemeClr>
              </a:solidFill>
            </a:endParaRPr>
          </a:p>
        </p:txBody>
      </p:sp>
      <p:sp>
        <p:nvSpPr>
          <p:cNvPr id="5" name="Rectangle 4"/>
          <p:cNvSpPr/>
          <p:nvPr/>
        </p:nvSpPr>
        <p:spPr bwMode="auto">
          <a:xfrm>
            <a:off x="1524000" y="2438400"/>
            <a:ext cx="1828800" cy="762000"/>
          </a:xfrm>
          <a:prstGeom prst="rect">
            <a:avLst/>
          </a:prstGeom>
          <a:solidFill>
            <a:srgbClr val="D5D3AB"/>
          </a:solidFill>
          <a:ln w="9525" cap="flat" cmpd="sng" algn="ctr">
            <a:noFill/>
            <a:prstDash val="solid"/>
            <a:round/>
            <a:headEnd type="none" w="med" len="med"/>
            <a:tailEnd type="none" w="med" len="med"/>
          </a:ln>
          <a:effectLst/>
        </p:spPr>
        <p:txBody>
          <a:bodyPr anchor="ctr"/>
          <a:lstStyle/>
          <a:p>
            <a:pPr algn="ctr">
              <a:defRPr/>
            </a:pPr>
            <a:r>
              <a:rPr lang="en-US" sz="2000" b="1" dirty="0">
                <a:latin typeface="+mn-lt"/>
              </a:rPr>
              <a:t>A</a:t>
            </a:r>
            <a:r>
              <a:rPr lang="en-US" sz="2000" dirty="0">
                <a:latin typeface="+mn-lt"/>
              </a:rPr>
              <a:t> Company</a:t>
            </a:r>
          </a:p>
        </p:txBody>
      </p:sp>
      <p:sp>
        <p:nvSpPr>
          <p:cNvPr id="6" name="Rectangle 5"/>
          <p:cNvSpPr/>
          <p:nvPr/>
        </p:nvSpPr>
        <p:spPr bwMode="auto">
          <a:xfrm>
            <a:off x="2590800" y="3962400"/>
            <a:ext cx="1828800" cy="762000"/>
          </a:xfrm>
          <a:prstGeom prst="rect">
            <a:avLst/>
          </a:prstGeom>
          <a:solidFill>
            <a:srgbClr val="D5D3AB"/>
          </a:solidFill>
          <a:ln w="9525" cap="flat" cmpd="sng" algn="ctr">
            <a:noFill/>
            <a:prstDash val="solid"/>
            <a:round/>
            <a:headEnd type="none" w="med" len="med"/>
            <a:tailEnd type="none" w="med" len="med"/>
          </a:ln>
          <a:effectLst/>
        </p:spPr>
        <p:txBody>
          <a:bodyPr anchor="ctr"/>
          <a:lstStyle/>
          <a:p>
            <a:pPr algn="ctr">
              <a:defRPr/>
            </a:pPr>
            <a:r>
              <a:rPr lang="en-US" sz="2000" b="1" dirty="0">
                <a:latin typeface="+mn-lt"/>
              </a:rPr>
              <a:t>C</a:t>
            </a:r>
            <a:r>
              <a:rPr lang="en-US" sz="2000" dirty="0">
                <a:latin typeface="+mn-lt"/>
              </a:rPr>
              <a:t> Company</a:t>
            </a:r>
          </a:p>
        </p:txBody>
      </p:sp>
      <p:sp>
        <p:nvSpPr>
          <p:cNvPr id="8" name="Rectangle 7"/>
          <p:cNvSpPr/>
          <p:nvPr/>
        </p:nvSpPr>
        <p:spPr bwMode="auto">
          <a:xfrm>
            <a:off x="457200" y="3962400"/>
            <a:ext cx="1828800" cy="762000"/>
          </a:xfrm>
          <a:prstGeom prst="rect">
            <a:avLst/>
          </a:prstGeom>
          <a:solidFill>
            <a:srgbClr val="D5D3AB"/>
          </a:solidFill>
          <a:ln w="9525" cap="flat" cmpd="sng" algn="ctr">
            <a:noFill/>
            <a:prstDash val="solid"/>
            <a:round/>
            <a:headEnd type="none" w="med" len="med"/>
            <a:tailEnd type="none" w="med" len="med"/>
          </a:ln>
          <a:effectLst/>
        </p:spPr>
        <p:txBody>
          <a:bodyPr anchor="ctr"/>
          <a:lstStyle/>
          <a:p>
            <a:pPr algn="ctr">
              <a:defRPr/>
            </a:pPr>
            <a:r>
              <a:rPr lang="en-US" sz="2000" b="1" dirty="0">
                <a:latin typeface="+mn-lt"/>
              </a:rPr>
              <a:t>B</a:t>
            </a:r>
            <a:r>
              <a:rPr lang="en-US" sz="2000" dirty="0">
                <a:latin typeface="+mn-lt"/>
              </a:rPr>
              <a:t> Company</a:t>
            </a:r>
          </a:p>
        </p:txBody>
      </p:sp>
      <p:sp>
        <p:nvSpPr>
          <p:cNvPr id="9" name="Rectangle 8"/>
          <p:cNvSpPr/>
          <p:nvPr/>
        </p:nvSpPr>
        <p:spPr bwMode="auto">
          <a:xfrm>
            <a:off x="4876800" y="2438400"/>
            <a:ext cx="1828800" cy="762000"/>
          </a:xfrm>
          <a:prstGeom prst="rect">
            <a:avLst/>
          </a:prstGeom>
          <a:solidFill>
            <a:srgbClr val="D5D3AB"/>
          </a:solidFill>
          <a:ln w="9525" cap="flat" cmpd="sng" algn="ctr">
            <a:noFill/>
            <a:prstDash val="solid"/>
            <a:round/>
            <a:headEnd type="none" w="med" len="med"/>
            <a:tailEnd type="none" w="med" len="med"/>
          </a:ln>
          <a:effectLst/>
        </p:spPr>
        <p:txBody>
          <a:bodyPr anchor="ctr"/>
          <a:lstStyle/>
          <a:p>
            <a:pPr algn="ctr">
              <a:defRPr/>
            </a:pPr>
            <a:r>
              <a:rPr lang="en-US" sz="2000" b="1" dirty="0">
                <a:latin typeface="+mn-lt"/>
              </a:rPr>
              <a:t>A</a:t>
            </a:r>
            <a:r>
              <a:rPr lang="en-US" sz="2000" dirty="0">
                <a:latin typeface="+mn-lt"/>
              </a:rPr>
              <a:t> Company</a:t>
            </a:r>
          </a:p>
        </p:txBody>
      </p:sp>
      <p:sp>
        <p:nvSpPr>
          <p:cNvPr id="10" name="Rectangle 9"/>
          <p:cNvSpPr/>
          <p:nvPr/>
        </p:nvSpPr>
        <p:spPr bwMode="auto">
          <a:xfrm>
            <a:off x="7010400" y="2438400"/>
            <a:ext cx="1828800" cy="762000"/>
          </a:xfrm>
          <a:prstGeom prst="rect">
            <a:avLst/>
          </a:prstGeom>
          <a:solidFill>
            <a:srgbClr val="D5D3AB"/>
          </a:solidFill>
          <a:ln w="9525" cap="flat" cmpd="sng" algn="ctr">
            <a:noFill/>
            <a:prstDash val="solid"/>
            <a:round/>
            <a:headEnd type="none" w="med" len="med"/>
            <a:tailEnd type="none" w="med" len="med"/>
          </a:ln>
          <a:effectLst/>
        </p:spPr>
        <p:txBody>
          <a:bodyPr anchor="ctr"/>
          <a:lstStyle/>
          <a:p>
            <a:pPr algn="ctr">
              <a:defRPr/>
            </a:pPr>
            <a:r>
              <a:rPr lang="en-US" sz="2000" b="1" dirty="0">
                <a:latin typeface="+mn-lt"/>
              </a:rPr>
              <a:t>A</a:t>
            </a:r>
            <a:r>
              <a:rPr lang="en-US" sz="2000" dirty="0">
                <a:latin typeface="+mn-lt"/>
              </a:rPr>
              <a:t> Company</a:t>
            </a:r>
          </a:p>
        </p:txBody>
      </p:sp>
      <p:sp>
        <p:nvSpPr>
          <p:cNvPr id="11" name="Rectangle 10"/>
          <p:cNvSpPr/>
          <p:nvPr/>
        </p:nvSpPr>
        <p:spPr bwMode="auto">
          <a:xfrm>
            <a:off x="4876800" y="3962400"/>
            <a:ext cx="1828800" cy="762000"/>
          </a:xfrm>
          <a:prstGeom prst="rect">
            <a:avLst/>
          </a:prstGeom>
          <a:solidFill>
            <a:srgbClr val="D5D3AB"/>
          </a:solidFill>
          <a:ln w="9525" cap="flat" cmpd="sng" algn="ctr">
            <a:noFill/>
            <a:prstDash val="solid"/>
            <a:round/>
            <a:headEnd type="none" w="med" len="med"/>
            <a:tailEnd type="none" w="med" len="med"/>
          </a:ln>
          <a:effectLst/>
        </p:spPr>
        <p:txBody>
          <a:bodyPr anchor="ctr"/>
          <a:lstStyle/>
          <a:p>
            <a:pPr algn="ctr">
              <a:defRPr/>
            </a:pPr>
            <a:r>
              <a:rPr lang="en-US" sz="2000" b="1" dirty="0">
                <a:latin typeface="+mn-lt"/>
              </a:rPr>
              <a:t>B</a:t>
            </a:r>
            <a:r>
              <a:rPr lang="en-US" sz="2000" dirty="0">
                <a:latin typeface="+mn-lt"/>
              </a:rPr>
              <a:t> Company</a:t>
            </a:r>
          </a:p>
        </p:txBody>
      </p:sp>
      <p:sp>
        <p:nvSpPr>
          <p:cNvPr id="12" name="Rectangle 11"/>
          <p:cNvSpPr/>
          <p:nvPr/>
        </p:nvSpPr>
        <p:spPr bwMode="auto">
          <a:xfrm>
            <a:off x="7010400" y="3962400"/>
            <a:ext cx="1828800" cy="762000"/>
          </a:xfrm>
          <a:prstGeom prst="rect">
            <a:avLst/>
          </a:prstGeom>
          <a:solidFill>
            <a:srgbClr val="D5D3AB"/>
          </a:solidFill>
          <a:ln w="9525" cap="flat" cmpd="sng" algn="ctr">
            <a:noFill/>
            <a:prstDash val="solid"/>
            <a:round/>
            <a:headEnd type="none" w="med" len="med"/>
            <a:tailEnd type="none" w="med" len="med"/>
          </a:ln>
          <a:effectLst/>
        </p:spPr>
        <p:txBody>
          <a:bodyPr anchor="ctr"/>
          <a:lstStyle/>
          <a:p>
            <a:pPr algn="ctr">
              <a:defRPr/>
            </a:pPr>
            <a:r>
              <a:rPr lang="en-US" sz="2000" b="1" dirty="0">
                <a:latin typeface="+mn-lt"/>
              </a:rPr>
              <a:t>B</a:t>
            </a:r>
            <a:r>
              <a:rPr lang="en-US" sz="2000" dirty="0">
                <a:latin typeface="+mn-lt"/>
              </a:rPr>
              <a:t> Company</a:t>
            </a:r>
          </a:p>
        </p:txBody>
      </p:sp>
      <p:sp>
        <p:nvSpPr>
          <p:cNvPr id="13" name="Rectangle 12"/>
          <p:cNvSpPr/>
          <p:nvPr/>
        </p:nvSpPr>
        <p:spPr bwMode="auto">
          <a:xfrm>
            <a:off x="4876800" y="5562600"/>
            <a:ext cx="1828800" cy="762000"/>
          </a:xfrm>
          <a:prstGeom prst="rect">
            <a:avLst/>
          </a:prstGeom>
          <a:solidFill>
            <a:srgbClr val="D5D3AB"/>
          </a:solidFill>
          <a:ln w="9525" cap="flat" cmpd="sng" algn="ctr">
            <a:noFill/>
            <a:prstDash val="solid"/>
            <a:round/>
            <a:headEnd type="none" w="med" len="med"/>
            <a:tailEnd type="none" w="med" len="med"/>
          </a:ln>
          <a:effectLst/>
        </p:spPr>
        <p:txBody>
          <a:bodyPr anchor="ctr"/>
          <a:lstStyle/>
          <a:p>
            <a:pPr algn="ctr">
              <a:defRPr/>
            </a:pPr>
            <a:r>
              <a:rPr lang="en-US" sz="2000" b="1" dirty="0">
                <a:latin typeface="+mn-lt"/>
              </a:rPr>
              <a:t>C</a:t>
            </a:r>
            <a:r>
              <a:rPr lang="en-US" sz="2000" dirty="0">
                <a:latin typeface="+mn-lt"/>
              </a:rPr>
              <a:t> Company</a:t>
            </a:r>
          </a:p>
        </p:txBody>
      </p:sp>
      <p:sp>
        <p:nvSpPr>
          <p:cNvPr id="14" name="TextBox 13"/>
          <p:cNvSpPr txBox="1"/>
          <p:nvPr/>
        </p:nvSpPr>
        <p:spPr bwMode="auto">
          <a:xfrm>
            <a:off x="762000" y="1744663"/>
            <a:ext cx="3276600" cy="461962"/>
          </a:xfrm>
          <a:prstGeom prst="rect">
            <a:avLst/>
          </a:prstGeom>
          <a:solidFill>
            <a:schemeClr val="bg1"/>
          </a:solidFill>
          <a:ln w="9525">
            <a:noFill/>
            <a:miter lim="800000"/>
            <a:headEnd/>
            <a:tailEnd/>
          </a:ln>
          <a:effectLst/>
        </p:spPr>
        <p:txBody>
          <a:bodyPr>
            <a:spAutoFit/>
          </a:bodyPr>
          <a:lstStyle/>
          <a:p>
            <a:pPr algn="ctr">
              <a:defRPr/>
            </a:pPr>
            <a:r>
              <a:rPr lang="en-US" sz="2400" b="1" dirty="0">
                <a:latin typeface="+mn-lt"/>
              </a:rPr>
              <a:t>(a) Direct Ownership</a:t>
            </a:r>
          </a:p>
        </p:txBody>
      </p:sp>
      <p:sp>
        <p:nvSpPr>
          <p:cNvPr id="15" name="TextBox 14"/>
          <p:cNvSpPr txBox="1"/>
          <p:nvPr/>
        </p:nvSpPr>
        <p:spPr bwMode="auto">
          <a:xfrm>
            <a:off x="4495800" y="1374775"/>
            <a:ext cx="2286000" cy="831850"/>
          </a:xfrm>
          <a:prstGeom prst="rect">
            <a:avLst/>
          </a:prstGeom>
          <a:solidFill>
            <a:schemeClr val="bg1"/>
          </a:solidFill>
          <a:ln w="9525">
            <a:noFill/>
            <a:miter lim="800000"/>
            <a:headEnd/>
            <a:tailEnd/>
          </a:ln>
          <a:effectLst/>
        </p:spPr>
        <p:txBody>
          <a:bodyPr>
            <a:spAutoFit/>
          </a:bodyPr>
          <a:lstStyle/>
          <a:p>
            <a:pPr algn="r">
              <a:defRPr/>
            </a:pPr>
            <a:r>
              <a:rPr lang="en-US" sz="2400" b="1" dirty="0">
                <a:latin typeface="+mn-lt"/>
              </a:rPr>
              <a:t>(b) Multi-Level Ownership</a:t>
            </a:r>
          </a:p>
        </p:txBody>
      </p:sp>
      <p:sp>
        <p:nvSpPr>
          <p:cNvPr id="16" name="TextBox 15"/>
          <p:cNvSpPr txBox="1"/>
          <p:nvPr/>
        </p:nvSpPr>
        <p:spPr bwMode="auto">
          <a:xfrm>
            <a:off x="6781800" y="1374775"/>
            <a:ext cx="2209800" cy="831850"/>
          </a:xfrm>
          <a:prstGeom prst="rect">
            <a:avLst/>
          </a:prstGeom>
          <a:solidFill>
            <a:schemeClr val="bg1"/>
          </a:solidFill>
          <a:ln w="9525">
            <a:noFill/>
            <a:miter lim="800000"/>
            <a:headEnd/>
            <a:tailEnd/>
          </a:ln>
          <a:effectLst/>
        </p:spPr>
        <p:txBody>
          <a:bodyPr>
            <a:spAutoFit/>
          </a:bodyPr>
          <a:lstStyle/>
          <a:p>
            <a:pPr algn="r">
              <a:defRPr/>
            </a:pPr>
            <a:r>
              <a:rPr lang="en-US" sz="2400" b="1" dirty="0">
                <a:latin typeface="+mn-lt"/>
              </a:rPr>
              <a:t>(c)  Reciprocal Ownership</a:t>
            </a:r>
          </a:p>
        </p:txBody>
      </p:sp>
      <p:cxnSp>
        <p:nvCxnSpPr>
          <p:cNvPr id="158734" name="Straight Arrow Connector 17"/>
          <p:cNvCxnSpPr>
            <a:cxnSpLocks noChangeShapeType="1"/>
            <a:stCxn id="5" idx="2"/>
            <a:endCxn id="8" idx="0"/>
          </p:cNvCxnSpPr>
          <p:nvPr/>
        </p:nvCxnSpPr>
        <p:spPr bwMode="auto">
          <a:xfrm rot="5400000">
            <a:off x="1524000" y="3048000"/>
            <a:ext cx="762000" cy="1066800"/>
          </a:xfrm>
          <a:prstGeom prst="straightConnector1">
            <a:avLst/>
          </a:prstGeom>
          <a:noFill/>
          <a:ln w="38100" algn="ctr">
            <a:solidFill>
              <a:schemeClr val="tx1"/>
            </a:solidFill>
            <a:round/>
            <a:headEnd/>
            <a:tailEnd type="arrow" w="med" len="med"/>
          </a:ln>
        </p:spPr>
      </p:cxnSp>
      <p:cxnSp>
        <p:nvCxnSpPr>
          <p:cNvPr id="158735" name="Straight Arrow Connector 18"/>
          <p:cNvCxnSpPr>
            <a:cxnSpLocks noChangeShapeType="1"/>
            <a:stCxn id="5" idx="2"/>
            <a:endCxn id="6" idx="0"/>
          </p:cNvCxnSpPr>
          <p:nvPr/>
        </p:nvCxnSpPr>
        <p:spPr bwMode="auto">
          <a:xfrm rot="16200000" flipH="1">
            <a:off x="2590800" y="3048000"/>
            <a:ext cx="762000" cy="1066800"/>
          </a:xfrm>
          <a:prstGeom prst="straightConnector1">
            <a:avLst/>
          </a:prstGeom>
          <a:noFill/>
          <a:ln w="38100" algn="ctr">
            <a:solidFill>
              <a:schemeClr val="tx1"/>
            </a:solidFill>
            <a:round/>
            <a:headEnd/>
            <a:tailEnd type="arrow" w="med" len="med"/>
          </a:ln>
        </p:spPr>
      </p:cxnSp>
      <p:cxnSp>
        <p:nvCxnSpPr>
          <p:cNvPr id="158736" name="Straight Arrow Connector 21"/>
          <p:cNvCxnSpPr>
            <a:cxnSpLocks noChangeShapeType="1"/>
          </p:cNvCxnSpPr>
          <p:nvPr/>
        </p:nvCxnSpPr>
        <p:spPr bwMode="auto">
          <a:xfrm rot="5400000">
            <a:off x="5410201" y="3581400"/>
            <a:ext cx="762000" cy="3175"/>
          </a:xfrm>
          <a:prstGeom prst="straightConnector1">
            <a:avLst/>
          </a:prstGeom>
          <a:noFill/>
          <a:ln w="38100" algn="ctr">
            <a:solidFill>
              <a:schemeClr val="tx1"/>
            </a:solidFill>
            <a:round/>
            <a:headEnd/>
            <a:tailEnd type="arrow" w="med" len="med"/>
          </a:ln>
        </p:spPr>
      </p:cxnSp>
      <p:cxnSp>
        <p:nvCxnSpPr>
          <p:cNvPr id="158737" name="Straight Arrow Connector 24"/>
          <p:cNvCxnSpPr>
            <a:cxnSpLocks noChangeShapeType="1"/>
          </p:cNvCxnSpPr>
          <p:nvPr/>
        </p:nvCxnSpPr>
        <p:spPr bwMode="auto">
          <a:xfrm rot="5400000">
            <a:off x="7392194" y="3582194"/>
            <a:ext cx="762000" cy="1588"/>
          </a:xfrm>
          <a:prstGeom prst="straightConnector1">
            <a:avLst/>
          </a:prstGeom>
          <a:noFill/>
          <a:ln w="38100" algn="ctr">
            <a:solidFill>
              <a:schemeClr val="tx1"/>
            </a:solidFill>
            <a:round/>
            <a:headEnd/>
            <a:tailEnd type="arrow" w="med" len="med"/>
          </a:ln>
        </p:spPr>
      </p:cxnSp>
      <p:cxnSp>
        <p:nvCxnSpPr>
          <p:cNvPr id="158738" name="Straight Arrow Connector 27"/>
          <p:cNvCxnSpPr>
            <a:cxnSpLocks noChangeShapeType="1"/>
          </p:cNvCxnSpPr>
          <p:nvPr/>
        </p:nvCxnSpPr>
        <p:spPr bwMode="auto">
          <a:xfrm rot="5400000">
            <a:off x="5372101" y="5143500"/>
            <a:ext cx="838200" cy="3175"/>
          </a:xfrm>
          <a:prstGeom prst="straightConnector1">
            <a:avLst/>
          </a:prstGeom>
          <a:noFill/>
          <a:ln w="38100" algn="ctr">
            <a:solidFill>
              <a:schemeClr val="tx1"/>
            </a:solidFill>
            <a:round/>
            <a:headEnd/>
            <a:tailEnd type="arrow" w="med" len="med"/>
          </a:ln>
        </p:spPr>
      </p:cxnSp>
      <p:cxnSp>
        <p:nvCxnSpPr>
          <p:cNvPr id="158739" name="Straight Arrow Connector 31"/>
          <p:cNvCxnSpPr>
            <a:cxnSpLocks noChangeShapeType="1"/>
          </p:cNvCxnSpPr>
          <p:nvPr/>
        </p:nvCxnSpPr>
        <p:spPr bwMode="auto">
          <a:xfrm rot="5400000" flipH="1" flipV="1">
            <a:off x="7695407" y="3582194"/>
            <a:ext cx="762000" cy="1587"/>
          </a:xfrm>
          <a:prstGeom prst="straightConnector1">
            <a:avLst/>
          </a:prstGeom>
          <a:noFill/>
          <a:ln w="38100" algn="ctr">
            <a:solidFill>
              <a:schemeClr val="tx1"/>
            </a:solidFill>
            <a:round/>
            <a:headEnd/>
            <a:tailEnd type="arrow" w="med" len="med"/>
          </a:ln>
        </p:spPr>
      </p:cxn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5"/>
          <p:cNvSpPr>
            <a:spLocks noGrp="1" noChangeArrowheads="1"/>
          </p:cNvSpPr>
          <p:nvPr>
            <p:ph type="sldNum" sz="quarter" idx="10"/>
          </p:nvPr>
        </p:nvSpPr>
        <p:spPr>
          <a:noFill/>
        </p:spPr>
        <p:txBody>
          <a:bodyPr/>
          <a:lstStyle/>
          <a:p>
            <a:r>
              <a:rPr lang="en-US" altLang="zh-CN" smtClean="0">
                <a:ea typeface="宋体" pitchFamily="2" charset="-122"/>
              </a:rPr>
              <a:t>9-</a:t>
            </a:r>
            <a:fld id="{F6F59BC1-C288-4C98-A834-A8E54640D9CC}" type="slidenum">
              <a:rPr lang="en-US" altLang="zh-CN" smtClean="0">
                <a:ea typeface="宋体" pitchFamily="2" charset="-122"/>
              </a:rPr>
              <a:pPr/>
              <a:t>7</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2</a:t>
            </a:r>
            <a:endParaRPr lang="en-US" dirty="0">
              <a:solidFill>
                <a:schemeClr val="tx2">
                  <a:lumMod val="50000"/>
                </a:schemeClr>
              </a:solidFill>
            </a:endParaRPr>
          </a:p>
        </p:txBody>
      </p:sp>
      <p:sp>
        <p:nvSpPr>
          <p:cNvPr id="5" name="Title 5"/>
          <p:cNvSpPr txBox="1">
            <a:spLocks/>
          </p:cNvSpPr>
          <p:nvPr/>
        </p:nvSpPr>
        <p:spPr bwMode="auto">
          <a:xfrm>
            <a:off x="1676400" y="2057400"/>
            <a:ext cx="58674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Make calculations and prepare elimination entries for the consolidation of a partially owned subsidiary when the subsidiary has preferred stock outstanding.</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Rectangle 5"/>
          <p:cNvSpPr>
            <a:spLocks noGrp="1" noChangeArrowheads="1"/>
          </p:cNvSpPr>
          <p:nvPr>
            <p:ph type="sldNum" sz="quarter" idx="10"/>
          </p:nvPr>
        </p:nvSpPr>
        <p:spPr>
          <a:noFill/>
        </p:spPr>
        <p:txBody>
          <a:bodyPr/>
          <a:lstStyle/>
          <a:p>
            <a:r>
              <a:rPr lang="en-US" altLang="zh-CN" smtClean="0">
                <a:ea typeface="宋体" pitchFamily="2" charset="-122"/>
              </a:rPr>
              <a:t>9-</a:t>
            </a:r>
            <a:fld id="{7DD832CF-7066-4865-9D1C-1025B5E2E7BC}" type="slidenum">
              <a:rPr lang="en-US" altLang="zh-CN" smtClean="0">
                <a:ea typeface="宋体" pitchFamily="2" charset="-122"/>
              </a:rPr>
              <a:pPr/>
              <a:t>70</a:t>
            </a:fld>
            <a:endParaRPr lang="en-US" altLang="zh-CN" smtClean="0">
              <a:ea typeface="宋体" pitchFamily="2" charset="-122"/>
            </a:endParaRPr>
          </a:p>
        </p:txBody>
      </p:sp>
      <p:sp>
        <p:nvSpPr>
          <p:cNvPr id="36866"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Complex Ownership Structures</a:t>
            </a:r>
            <a:endParaRPr lang="en-US" dirty="0" smtClean="0">
              <a:solidFill>
                <a:schemeClr val="tx2">
                  <a:lumMod val="50000"/>
                </a:schemeClr>
              </a:solidFill>
            </a:endParaRPr>
          </a:p>
        </p:txBody>
      </p:sp>
      <p:sp>
        <p:nvSpPr>
          <p:cNvPr id="36867" name="Rectangle 3"/>
          <p:cNvSpPr>
            <a:spLocks noGrp="1" noChangeArrowheads="1"/>
          </p:cNvSpPr>
          <p:nvPr>
            <p:ph idx="1"/>
          </p:nvPr>
        </p:nvSpPr>
        <p:spPr/>
        <p:txBody>
          <a:bodyPr/>
          <a:lstStyle/>
          <a:p>
            <a:pPr eaLnBrk="1" hangingPunct="1"/>
            <a:r>
              <a:rPr lang="en-GB" i="1" smtClean="0"/>
              <a:t>Direct ownership</a:t>
            </a:r>
            <a:r>
              <a:rPr lang="en-GB" smtClean="0"/>
              <a:t>: The parent has controlling interest in each of the subsidiaries</a:t>
            </a:r>
          </a:p>
          <a:p>
            <a:pPr eaLnBrk="1" hangingPunct="1"/>
            <a:r>
              <a:rPr lang="en-GB" i="1" smtClean="0"/>
              <a:t>Multilevel ownership</a:t>
            </a:r>
            <a:r>
              <a:rPr lang="en-GB" smtClean="0"/>
              <a:t>: The parent has only indirect control over the company controlled by its subsidiary</a:t>
            </a:r>
          </a:p>
          <a:p>
            <a:pPr lvl="1" eaLnBrk="1" hangingPunct="1"/>
            <a:r>
              <a:rPr lang="en-GB" smtClean="0"/>
              <a:t>The eliminating entries used are similar to those used in a simple ownership situation, but careful attention must be given to the sequence in which the data are brought together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6867">
                                            <p:txEl>
                                              <p:pRg st="1" end="1"/>
                                            </p:txEl>
                                          </p:spTgt>
                                        </p:tgtEl>
                                        <p:attrNameLst>
                                          <p:attrName>style.visibility</p:attrName>
                                        </p:attrNameLst>
                                      </p:cBhvr>
                                      <p:to>
                                        <p:strVal val="visible"/>
                                      </p:to>
                                    </p:set>
                                    <p:animEffect transition="in" filter="wipe(left)">
                                      <p:cBhvr>
                                        <p:cTn id="7" dur="500"/>
                                        <p:tgtEl>
                                          <p:spTgt spid="3686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6867">
                                            <p:txEl>
                                              <p:pRg st="2" end="2"/>
                                            </p:txEl>
                                          </p:spTgt>
                                        </p:tgtEl>
                                        <p:attrNameLst>
                                          <p:attrName>style.visibility</p:attrName>
                                        </p:attrNameLst>
                                      </p:cBhvr>
                                      <p:to>
                                        <p:strVal val="visible"/>
                                      </p:to>
                                    </p:set>
                                    <p:animEffect transition="in" filter="wipe(left)">
                                      <p:cBhvr>
                                        <p:cTn id="12" dur="500"/>
                                        <p:tgtEl>
                                          <p:spTgt spid="368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5"/>
          <p:cNvSpPr>
            <a:spLocks noGrp="1" noChangeArrowheads="1"/>
          </p:cNvSpPr>
          <p:nvPr>
            <p:ph type="sldNum" sz="quarter" idx="10"/>
          </p:nvPr>
        </p:nvSpPr>
        <p:spPr>
          <a:noFill/>
        </p:spPr>
        <p:txBody>
          <a:bodyPr/>
          <a:lstStyle/>
          <a:p>
            <a:r>
              <a:rPr lang="en-US" altLang="zh-CN" smtClean="0">
                <a:ea typeface="宋体" pitchFamily="2" charset="-122"/>
              </a:rPr>
              <a:t>9-</a:t>
            </a:r>
            <a:fld id="{8DD1250F-3818-4919-8C8F-8EB6B00ED1D3}" type="slidenum">
              <a:rPr lang="en-US" altLang="zh-CN" smtClean="0">
                <a:ea typeface="宋体" pitchFamily="2" charset="-122"/>
              </a:rPr>
              <a:pPr/>
              <a:t>71</a:t>
            </a:fld>
            <a:endParaRPr lang="en-US" altLang="zh-CN" smtClean="0">
              <a:ea typeface="宋体" pitchFamily="2" charset="-122"/>
            </a:endParaRPr>
          </a:p>
        </p:txBody>
      </p:sp>
      <p:sp>
        <p:nvSpPr>
          <p:cNvPr id="37890"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Complex Ownership Structures</a:t>
            </a:r>
            <a:endParaRPr lang="en-US" dirty="0" smtClean="0">
              <a:solidFill>
                <a:schemeClr val="tx2">
                  <a:lumMod val="50000"/>
                </a:schemeClr>
              </a:solidFill>
            </a:endParaRPr>
          </a:p>
        </p:txBody>
      </p:sp>
      <p:sp>
        <p:nvSpPr>
          <p:cNvPr id="37891" name="Rectangle 3"/>
          <p:cNvSpPr>
            <a:spLocks noGrp="1" noChangeArrowheads="1"/>
          </p:cNvSpPr>
          <p:nvPr>
            <p:ph idx="1"/>
          </p:nvPr>
        </p:nvSpPr>
        <p:spPr/>
        <p:txBody>
          <a:bodyPr/>
          <a:lstStyle/>
          <a:p>
            <a:pPr eaLnBrk="1" hangingPunct="1"/>
            <a:r>
              <a:rPr lang="en-GB" smtClean="0"/>
              <a:t>Reciprocal ownership or mutual holdings: </a:t>
            </a:r>
          </a:p>
          <a:p>
            <a:pPr lvl="1" eaLnBrk="1" hangingPunct="1"/>
            <a:r>
              <a:rPr lang="en-GB" smtClean="0"/>
              <a:t>The parent owns a majority of the subsidiary’s common stock and the subsidiary holds some of the parent’s common shares.</a:t>
            </a:r>
          </a:p>
          <a:p>
            <a:pPr lvl="1" eaLnBrk="1" hangingPunct="1"/>
            <a:r>
              <a:rPr lang="en-GB" smtClean="0"/>
              <a:t>If mutual shareholdings are ignored in consolidation, some reported amounts may be materially overstated.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7891">
                                            <p:txEl>
                                              <p:pRg st="1" end="1"/>
                                            </p:txEl>
                                          </p:spTgt>
                                        </p:tgtEl>
                                        <p:attrNameLst>
                                          <p:attrName>style.visibility</p:attrName>
                                        </p:attrNameLst>
                                      </p:cBhvr>
                                      <p:to>
                                        <p:strVal val="visible"/>
                                      </p:to>
                                    </p:set>
                                    <p:animEffect transition="in" filter="wipe(left)">
                                      <p:cBhvr>
                                        <p:cTn id="7" dur="500"/>
                                        <p:tgtEl>
                                          <p:spTgt spid="378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7891">
                                            <p:txEl>
                                              <p:pRg st="2" end="2"/>
                                            </p:txEl>
                                          </p:spTgt>
                                        </p:tgtEl>
                                        <p:attrNameLst>
                                          <p:attrName>style.visibility</p:attrName>
                                        </p:attrNameLst>
                                      </p:cBhvr>
                                      <p:to>
                                        <p:strVal val="visible"/>
                                      </p:to>
                                    </p:set>
                                    <p:animEffect transition="in" filter="wipe(left)">
                                      <p:cBhvr>
                                        <p:cTn id="12" dur="500"/>
                                        <p:tgtEl>
                                          <p:spTgt spid="378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Rectangle 5"/>
          <p:cNvSpPr>
            <a:spLocks noGrp="1" noChangeArrowheads="1"/>
          </p:cNvSpPr>
          <p:nvPr>
            <p:ph type="sldNum" sz="quarter" idx="10"/>
          </p:nvPr>
        </p:nvSpPr>
        <p:spPr>
          <a:noFill/>
        </p:spPr>
        <p:txBody>
          <a:bodyPr/>
          <a:lstStyle/>
          <a:p>
            <a:r>
              <a:rPr lang="en-US" altLang="zh-CN" smtClean="0">
                <a:ea typeface="宋体" pitchFamily="2" charset="-122"/>
              </a:rPr>
              <a:t>9-</a:t>
            </a:r>
            <a:fld id="{788C7901-C8B2-4D6C-886C-3EA2A9D117CD}" type="slidenum">
              <a:rPr lang="en-US" altLang="zh-CN" smtClean="0">
                <a:ea typeface="宋体" pitchFamily="2" charset="-122"/>
              </a:rPr>
              <a:pPr/>
              <a:t>72</a:t>
            </a:fld>
            <a:endParaRPr lang="en-US" altLang="zh-CN" smtClean="0">
              <a:ea typeface="宋体" pitchFamily="2" charset="-122"/>
            </a:endParaRPr>
          </a:p>
        </p:txBody>
      </p:sp>
      <p:sp>
        <p:nvSpPr>
          <p:cNvPr id="38914"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Complex Ownership Structures</a:t>
            </a:r>
            <a:endParaRPr lang="en-US" dirty="0" smtClean="0">
              <a:solidFill>
                <a:schemeClr val="tx2">
                  <a:lumMod val="50000"/>
                </a:schemeClr>
              </a:solidFill>
            </a:endParaRPr>
          </a:p>
        </p:txBody>
      </p:sp>
      <p:sp>
        <p:nvSpPr>
          <p:cNvPr id="38915" name="Rectangle 3"/>
          <p:cNvSpPr>
            <a:spLocks noGrp="1" noChangeArrowheads="1"/>
          </p:cNvSpPr>
          <p:nvPr>
            <p:ph idx="1"/>
          </p:nvPr>
        </p:nvSpPr>
        <p:spPr/>
        <p:txBody>
          <a:bodyPr/>
          <a:lstStyle/>
          <a:p>
            <a:pPr eaLnBrk="1" hangingPunct="1"/>
            <a:r>
              <a:rPr lang="en-GB" smtClean="0"/>
              <a:t>Multilevel ownership and control</a:t>
            </a:r>
          </a:p>
          <a:p>
            <a:pPr lvl="1" eaLnBrk="1" hangingPunct="1"/>
            <a:r>
              <a:rPr lang="en-GB" sz="2400" smtClean="0"/>
              <a:t>When consolidated statements are prepared, they include companies in which the parent has only an indirect investment along with those in which it holds direct ownership.</a:t>
            </a:r>
          </a:p>
          <a:p>
            <a:pPr lvl="1" eaLnBrk="1" hangingPunct="1"/>
            <a:r>
              <a:rPr lang="en-GB" sz="2400" smtClean="0"/>
              <a:t>The complexity of the consolidation process increases as additional ownership levels are included.</a:t>
            </a:r>
          </a:p>
          <a:p>
            <a:pPr lvl="1" eaLnBrk="1" hangingPunct="1"/>
            <a:r>
              <a:rPr lang="en-GB" sz="2400" smtClean="0"/>
              <a:t>The amount of income and net assets to be assigned to the controlling and noncontrolling shareholders, and the amount of unrealized profits and losses to be eliminated, must be determined at each level of ownership.</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8915">
                                            <p:txEl>
                                              <p:pRg st="1" end="1"/>
                                            </p:txEl>
                                          </p:spTgt>
                                        </p:tgtEl>
                                        <p:attrNameLst>
                                          <p:attrName>style.visibility</p:attrName>
                                        </p:attrNameLst>
                                      </p:cBhvr>
                                      <p:to>
                                        <p:strVal val="visible"/>
                                      </p:to>
                                    </p:set>
                                    <p:animEffect transition="in" filter="wipe(left)">
                                      <p:cBhvr>
                                        <p:cTn id="7" dur="500"/>
                                        <p:tgtEl>
                                          <p:spTgt spid="389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8915">
                                            <p:txEl>
                                              <p:pRg st="2" end="2"/>
                                            </p:txEl>
                                          </p:spTgt>
                                        </p:tgtEl>
                                        <p:attrNameLst>
                                          <p:attrName>style.visibility</p:attrName>
                                        </p:attrNameLst>
                                      </p:cBhvr>
                                      <p:to>
                                        <p:strVal val="visible"/>
                                      </p:to>
                                    </p:set>
                                    <p:animEffect transition="in" filter="wipe(left)">
                                      <p:cBhvr>
                                        <p:cTn id="12" dur="500"/>
                                        <p:tgtEl>
                                          <p:spTgt spid="389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8915">
                                            <p:txEl>
                                              <p:pRg st="3" end="3"/>
                                            </p:txEl>
                                          </p:spTgt>
                                        </p:tgtEl>
                                        <p:attrNameLst>
                                          <p:attrName>style.visibility</p:attrName>
                                        </p:attrNameLst>
                                      </p:cBhvr>
                                      <p:to>
                                        <p:strVal val="visible"/>
                                      </p:to>
                                    </p:set>
                                    <p:animEffect transition="in" filter="wipe(left)">
                                      <p:cBhvr>
                                        <p:cTn id="17" dur="500"/>
                                        <p:tgtEl>
                                          <p:spTgt spid="389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Rectangle 5"/>
          <p:cNvSpPr>
            <a:spLocks noGrp="1" noChangeArrowheads="1"/>
          </p:cNvSpPr>
          <p:nvPr>
            <p:ph type="sldNum" sz="quarter" idx="10"/>
          </p:nvPr>
        </p:nvSpPr>
        <p:spPr>
          <a:noFill/>
        </p:spPr>
        <p:txBody>
          <a:bodyPr/>
          <a:lstStyle/>
          <a:p>
            <a:r>
              <a:rPr lang="en-US" altLang="zh-CN" smtClean="0">
                <a:ea typeface="宋体" pitchFamily="2" charset="-122"/>
              </a:rPr>
              <a:t>9-</a:t>
            </a:r>
            <a:fld id="{D68BB92D-D59D-42D6-9850-BB86BF7B2859}" type="slidenum">
              <a:rPr lang="en-US" altLang="zh-CN" smtClean="0">
                <a:ea typeface="宋体" pitchFamily="2" charset="-122"/>
              </a:rPr>
              <a:pPr/>
              <a:t>73</a:t>
            </a:fld>
            <a:endParaRPr lang="en-US" altLang="zh-CN" smtClean="0">
              <a:ea typeface="宋体" pitchFamily="2" charset="-122"/>
            </a:endParaRPr>
          </a:p>
        </p:txBody>
      </p:sp>
      <p:sp>
        <p:nvSpPr>
          <p:cNvPr id="39938"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Complex Ownership Structures</a:t>
            </a:r>
            <a:endParaRPr lang="en-US" dirty="0" smtClean="0">
              <a:solidFill>
                <a:schemeClr val="tx2">
                  <a:lumMod val="50000"/>
                </a:schemeClr>
              </a:solidFill>
            </a:endParaRPr>
          </a:p>
        </p:txBody>
      </p:sp>
      <p:sp>
        <p:nvSpPr>
          <p:cNvPr id="39939" name="Rectangle 3"/>
          <p:cNvSpPr>
            <a:spLocks noGrp="1" noChangeArrowheads="1"/>
          </p:cNvSpPr>
          <p:nvPr>
            <p:ph idx="1"/>
          </p:nvPr>
        </p:nvSpPr>
        <p:spPr/>
        <p:txBody>
          <a:bodyPr/>
          <a:lstStyle/>
          <a:p>
            <a:pPr eaLnBrk="1" hangingPunct="1"/>
            <a:r>
              <a:rPr lang="en-GB" smtClean="0"/>
              <a:t>Multilevel ownership and control</a:t>
            </a:r>
          </a:p>
          <a:p>
            <a:pPr lvl="1" eaLnBrk="1" hangingPunct="1"/>
            <a:r>
              <a:rPr lang="en-GB" sz="2400" smtClean="0"/>
              <a:t>When a number of different levels of ownership exist, the first step normally is to consolidate the bottom, or most remote, subsidiaries with the companies at the next higher level.</a:t>
            </a:r>
          </a:p>
          <a:p>
            <a:pPr lvl="1" eaLnBrk="1" hangingPunct="1"/>
            <a:r>
              <a:rPr lang="en-GB" sz="2400" smtClean="0"/>
              <a:t>This sequence is continued up through the ownership structure until the subsidiaries owned directly by the parent company are consolidated with it.</a:t>
            </a:r>
          </a:p>
          <a:p>
            <a:pPr lvl="1" eaLnBrk="1" hangingPunct="1"/>
            <a:r>
              <a:rPr lang="en-GB" sz="2400" smtClean="0"/>
              <a:t>Income is apportioned between the controlling and noncontrolling shareholders of the companies at each level.</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9939">
                                            <p:txEl>
                                              <p:pRg st="1" end="1"/>
                                            </p:txEl>
                                          </p:spTgt>
                                        </p:tgtEl>
                                        <p:attrNameLst>
                                          <p:attrName>style.visibility</p:attrName>
                                        </p:attrNameLst>
                                      </p:cBhvr>
                                      <p:to>
                                        <p:strVal val="visible"/>
                                      </p:to>
                                    </p:set>
                                    <p:animEffect transition="in" filter="wipe(left)">
                                      <p:cBhvr>
                                        <p:cTn id="7" dur="500"/>
                                        <p:tgtEl>
                                          <p:spTgt spid="3993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9939">
                                            <p:txEl>
                                              <p:pRg st="2" end="2"/>
                                            </p:txEl>
                                          </p:spTgt>
                                        </p:tgtEl>
                                        <p:attrNameLst>
                                          <p:attrName>style.visibility</p:attrName>
                                        </p:attrNameLst>
                                      </p:cBhvr>
                                      <p:to>
                                        <p:strVal val="visible"/>
                                      </p:to>
                                    </p:set>
                                    <p:animEffect transition="in" filter="wipe(left)">
                                      <p:cBhvr>
                                        <p:cTn id="12" dur="500"/>
                                        <p:tgtEl>
                                          <p:spTgt spid="3993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9939">
                                            <p:txEl>
                                              <p:pRg st="3" end="3"/>
                                            </p:txEl>
                                          </p:spTgt>
                                        </p:tgtEl>
                                        <p:attrNameLst>
                                          <p:attrName>style.visibility</p:attrName>
                                        </p:attrNameLst>
                                      </p:cBhvr>
                                      <p:to>
                                        <p:strVal val="visible"/>
                                      </p:to>
                                    </p:set>
                                    <p:animEffect transition="in" filter="wipe(left)">
                                      <p:cBhvr>
                                        <p:cTn id="17" dur="500"/>
                                        <p:tgtEl>
                                          <p:spTgt spid="39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5"/>
          <p:cNvSpPr>
            <a:spLocks noGrp="1" noChangeArrowheads="1"/>
          </p:cNvSpPr>
          <p:nvPr>
            <p:ph type="sldNum" sz="quarter" idx="10"/>
          </p:nvPr>
        </p:nvSpPr>
        <p:spPr>
          <a:noFill/>
        </p:spPr>
        <p:txBody>
          <a:bodyPr/>
          <a:lstStyle/>
          <a:p>
            <a:r>
              <a:rPr lang="en-US" altLang="zh-CN" smtClean="0">
                <a:ea typeface="宋体" pitchFamily="2" charset="-122"/>
              </a:rPr>
              <a:t>9-</a:t>
            </a:r>
            <a:fld id="{582D5723-57B7-4330-B03C-E006F6AF7C60}" type="slidenum">
              <a:rPr lang="en-US" altLang="zh-CN" smtClean="0">
                <a:ea typeface="宋体" pitchFamily="2" charset="-122"/>
              </a:rPr>
              <a:pPr/>
              <a:t>74</a:t>
            </a:fld>
            <a:endParaRPr lang="en-US" altLang="zh-CN" smtClean="0">
              <a:ea typeface="宋体" pitchFamily="2" charset="-122"/>
            </a:endParaRPr>
          </a:p>
        </p:txBody>
      </p:sp>
      <p:sp>
        <p:nvSpPr>
          <p:cNvPr id="40962"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Complex Ownership Structures</a:t>
            </a:r>
            <a:endParaRPr lang="en-US" dirty="0" smtClean="0">
              <a:solidFill>
                <a:schemeClr val="tx2">
                  <a:lumMod val="50000"/>
                </a:schemeClr>
              </a:solidFill>
            </a:endParaRPr>
          </a:p>
        </p:txBody>
      </p:sp>
      <p:sp>
        <p:nvSpPr>
          <p:cNvPr id="40963" name="Rectangle 3"/>
          <p:cNvSpPr>
            <a:spLocks noGrp="1" noChangeArrowheads="1"/>
          </p:cNvSpPr>
          <p:nvPr>
            <p:ph idx="1"/>
          </p:nvPr>
        </p:nvSpPr>
        <p:spPr/>
        <p:txBody>
          <a:bodyPr/>
          <a:lstStyle/>
          <a:p>
            <a:pPr eaLnBrk="1" hangingPunct="1"/>
            <a:r>
              <a:rPr lang="en-GB" smtClean="0"/>
              <a:t>Reciprocal or Mutual Ownership</a:t>
            </a:r>
          </a:p>
          <a:p>
            <a:pPr lvl="1" eaLnBrk="1" hangingPunct="1"/>
            <a:r>
              <a:rPr lang="en-GB" smtClean="0"/>
              <a:t>The treasury stock method is used to deal with reciprocal relationships.</a:t>
            </a:r>
          </a:p>
          <a:p>
            <a:pPr lvl="2" eaLnBrk="1" hangingPunct="1"/>
            <a:r>
              <a:rPr lang="en-GB" smtClean="0"/>
              <a:t>Purchases of a parent’s stock by a subsidiary are treated in the same way as if the parent had repurchased its own stock and was holding it in the treasury.</a:t>
            </a:r>
          </a:p>
          <a:p>
            <a:pPr lvl="2" eaLnBrk="1" hangingPunct="1"/>
            <a:r>
              <a:rPr lang="en-GB" smtClean="0"/>
              <a:t>The subsidiary normally accounts for the investment in the parent’s stock using the cost method.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0963">
                                            <p:txEl>
                                              <p:pRg st="1" end="1"/>
                                            </p:txEl>
                                          </p:spTgt>
                                        </p:tgtEl>
                                        <p:attrNameLst>
                                          <p:attrName>style.visibility</p:attrName>
                                        </p:attrNameLst>
                                      </p:cBhvr>
                                      <p:to>
                                        <p:strVal val="visible"/>
                                      </p:to>
                                    </p:set>
                                    <p:animEffect transition="in" filter="wipe(left)">
                                      <p:cBhvr>
                                        <p:cTn id="7" dur="500"/>
                                        <p:tgtEl>
                                          <p:spTgt spid="4096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0963">
                                            <p:txEl>
                                              <p:pRg st="2" end="2"/>
                                            </p:txEl>
                                          </p:spTgt>
                                        </p:tgtEl>
                                        <p:attrNameLst>
                                          <p:attrName>style.visibility</p:attrName>
                                        </p:attrNameLst>
                                      </p:cBhvr>
                                      <p:to>
                                        <p:strVal val="visible"/>
                                      </p:to>
                                    </p:set>
                                    <p:animEffect transition="in" filter="wipe(left)">
                                      <p:cBhvr>
                                        <p:cTn id="12" dur="500"/>
                                        <p:tgtEl>
                                          <p:spTgt spid="4096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0963">
                                            <p:txEl>
                                              <p:pRg st="3" end="3"/>
                                            </p:txEl>
                                          </p:spTgt>
                                        </p:tgtEl>
                                        <p:attrNameLst>
                                          <p:attrName>style.visibility</p:attrName>
                                        </p:attrNameLst>
                                      </p:cBhvr>
                                      <p:to>
                                        <p:strVal val="visible"/>
                                      </p:to>
                                    </p:set>
                                    <p:animEffect transition="in" filter="wipe(left)">
                                      <p:cBhvr>
                                        <p:cTn id="17" dur="500"/>
                                        <p:tgtEl>
                                          <p:spTgt spid="409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Rectangle 5"/>
          <p:cNvSpPr>
            <a:spLocks noGrp="1" noChangeArrowheads="1"/>
          </p:cNvSpPr>
          <p:nvPr>
            <p:ph type="sldNum" sz="quarter" idx="10"/>
          </p:nvPr>
        </p:nvSpPr>
        <p:spPr>
          <a:noFill/>
        </p:spPr>
        <p:txBody>
          <a:bodyPr/>
          <a:lstStyle/>
          <a:p>
            <a:r>
              <a:rPr lang="en-US" altLang="zh-CN" smtClean="0">
                <a:ea typeface="宋体" pitchFamily="2" charset="-122"/>
              </a:rPr>
              <a:t>9-</a:t>
            </a:r>
            <a:fld id="{68F77065-EA40-4FA0-AB3E-4C7FA9CF21D1}" type="slidenum">
              <a:rPr lang="en-US" altLang="zh-CN" smtClean="0">
                <a:ea typeface="宋体" pitchFamily="2" charset="-122"/>
              </a:rPr>
              <a:pPr/>
              <a:t>75</a:t>
            </a:fld>
            <a:endParaRPr lang="en-US" altLang="zh-CN" smtClean="0">
              <a:ea typeface="宋体" pitchFamily="2" charset="-122"/>
            </a:endParaRPr>
          </a:p>
        </p:txBody>
      </p:sp>
      <p:sp>
        <p:nvSpPr>
          <p:cNvPr id="11" name="Title 10"/>
          <p:cNvSpPr>
            <a:spLocks noGrp="1"/>
          </p:cNvSpPr>
          <p:nvPr>
            <p:ph type="title"/>
          </p:nvPr>
        </p:nvSpPr>
        <p:spPr/>
        <p:txBody>
          <a:bodyPr/>
          <a:lstStyle/>
          <a:p>
            <a:pPr eaLnBrk="1" hangingPunct="1">
              <a:defRPr/>
            </a:pPr>
            <a:r>
              <a:rPr lang="en-US" dirty="0" smtClean="0">
                <a:solidFill>
                  <a:schemeClr val="tx1"/>
                </a:solidFill>
              </a:rPr>
              <a:t>Practice Quiz Question #3</a:t>
            </a:r>
            <a:endParaRPr lang="en-US" dirty="0">
              <a:solidFill>
                <a:schemeClr val="tx2">
                  <a:lumMod val="50000"/>
                </a:schemeClr>
              </a:solidFill>
            </a:endParaRPr>
          </a:p>
        </p:txBody>
      </p:sp>
      <p:sp>
        <p:nvSpPr>
          <p:cNvPr id="5" name="Rectangle 3"/>
          <p:cNvSpPr txBox="1">
            <a:spLocks noChangeArrowheads="1"/>
          </p:cNvSpPr>
          <p:nvPr/>
        </p:nvSpPr>
        <p:spPr>
          <a:xfrm>
            <a:off x="1219200" y="2057400"/>
            <a:ext cx="7086600" cy="3276600"/>
          </a:xfrm>
          <a:prstGeom prst="rect">
            <a:avLst/>
          </a:prstGeom>
          <a:solidFill>
            <a:srgbClr val="C5D9F1"/>
          </a:solidFill>
        </p:spPr>
        <p:style>
          <a:lnRef idx="1">
            <a:schemeClr val="accent2"/>
          </a:lnRef>
          <a:fillRef idx="2">
            <a:schemeClr val="accent2"/>
          </a:fillRef>
          <a:effectRef idx="1">
            <a:schemeClr val="accent2"/>
          </a:effectRef>
          <a:fontRef idx="minor">
            <a:schemeClr val="dk1"/>
          </a:fontRef>
        </p:style>
        <p:txBody>
          <a:bodyPr lIns="90488" tIns="44450" rIns="90488" bIns="44450"/>
          <a:lstStyle/>
          <a:p>
            <a:pPr>
              <a:buFont typeface="Wingdings" pitchFamily="2" charset="2"/>
              <a:buNone/>
              <a:defRPr/>
            </a:pPr>
            <a:r>
              <a:rPr lang="en-US" sz="2800" b="1" dirty="0"/>
              <a:t>What method is used to deal with reciprocal or mutual ownership?</a:t>
            </a:r>
          </a:p>
          <a:p>
            <a:pPr marL="914400" lvl="1" indent="-457200">
              <a:lnSpc>
                <a:spcPts val="3000"/>
              </a:lnSpc>
              <a:spcBef>
                <a:spcPts val="600"/>
              </a:spcBef>
              <a:buSzPct val="80000"/>
              <a:buFont typeface="Wingdings" pitchFamily="2" charset="2"/>
              <a:buNone/>
              <a:defRPr/>
            </a:pPr>
            <a:r>
              <a:rPr lang="en-US" sz="2800" dirty="0"/>
              <a:t>a.	</a:t>
            </a:r>
            <a:r>
              <a:rPr lang="en-GB" sz="2800" dirty="0"/>
              <a:t>The retained earnings method</a:t>
            </a:r>
            <a:r>
              <a:rPr lang="en-US" sz="2800" dirty="0"/>
              <a:t>.</a:t>
            </a:r>
          </a:p>
          <a:p>
            <a:pPr marL="914400" lvl="1" indent="-457200">
              <a:lnSpc>
                <a:spcPts val="3000"/>
              </a:lnSpc>
              <a:spcBef>
                <a:spcPts val="600"/>
              </a:spcBef>
              <a:buSzPct val="80000"/>
              <a:defRPr/>
            </a:pPr>
            <a:r>
              <a:rPr lang="en-US" sz="2800" dirty="0"/>
              <a:t>b.	</a:t>
            </a:r>
            <a:r>
              <a:rPr lang="en-GB" sz="2800" dirty="0"/>
              <a:t>The common stock method</a:t>
            </a:r>
            <a:r>
              <a:rPr lang="en-US" sz="2800" dirty="0"/>
              <a:t>.</a:t>
            </a:r>
          </a:p>
          <a:p>
            <a:pPr marL="914400" lvl="1" indent="-457200">
              <a:lnSpc>
                <a:spcPts val="3000"/>
              </a:lnSpc>
              <a:spcBef>
                <a:spcPts val="600"/>
              </a:spcBef>
              <a:buSzPct val="80000"/>
              <a:buFont typeface="Wingdings" pitchFamily="2" charset="2"/>
              <a:buNone/>
              <a:defRPr/>
            </a:pPr>
            <a:r>
              <a:rPr lang="en-US" sz="2800" dirty="0"/>
              <a:t>c.	The treasury stock method.</a:t>
            </a:r>
          </a:p>
          <a:p>
            <a:pPr marL="914400" lvl="1" indent="-457200">
              <a:lnSpc>
                <a:spcPts val="3000"/>
              </a:lnSpc>
              <a:spcBef>
                <a:spcPts val="600"/>
              </a:spcBef>
              <a:buSzPct val="80000"/>
              <a:buFont typeface="Wingdings" pitchFamily="2" charset="2"/>
              <a:buNone/>
              <a:defRPr/>
            </a:pPr>
            <a:r>
              <a:rPr lang="en-US" sz="2800" dirty="0"/>
              <a:t>d.	</a:t>
            </a:r>
            <a:r>
              <a:rPr lang="en-GB" sz="2800" dirty="0"/>
              <a:t>The preferred stock method</a:t>
            </a:r>
            <a:r>
              <a:rPr lang="en-US" sz="2800" dirty="0"/>
              <a:t>.</a:t>
            </a:r>
          </a:p>
          <a:p>
            <a:pPr marL="914400" lvl="1" indent="-457200">
              <a:lnSpc>
                <a:spcPts val="3000"/>
              </a:lnSpc>
              <a:spcBef>
                <a:spcPts val="600"/>
              </a:spcBef>
              <a:buSzPct val="80000"/>
              <a:buFont typeface="Wingdings" pitchFamily="2" charset="2"/>
              <a:buNone/>
              <a:defRPr/>
            </a:pPr>
            <a:r>
              <a:rPr lang="en-US" sz="2800" dirty="0"/>
              <a:t>e.   None of the above</a:t>
            </a:r>
          </a:p>
        </p:txBody>
      </p:sp>
    </p:spTree>
  </p:cSld>
  <p:clrMapOvr>
    <a:masterClrMapping/>
  </p:clrMapOvr>
  <p:transition spd="med"/>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Rectangle 5"/>
          <p:cNvSpPr>
            <a:spLocks noGrp="1" noChangeArrowheads="1"/>
          </p:cNvSpPr>
          <p:nvPr>
            <p:ph type="sldNum" sz="quarter" idx="10"/>
          </p:nvPr>
        </p:nvSpPr>
        <p:spPr>
          <a:noFill/>
        </p:spPr>
        <p:txBody>
          <a:bodyPr/>
          <a:lstStyle/>
          <a:p>
            <a:r>
              <a:rPr lang="en-US" altLang="zh-CN" smtClean="0">
                <a:ea typeface="宋体" pitchFamily="2" charset="-122"/>
              </a:rPr>
              <a:t>9-</a:t>
            </a:r>
            <a:fld id="{0B776EA7-B9C2-4AA4-87EE-EF7D66F186B3}" type="slidenum">
              <a:rPr lang="en-US" altLang="zh-CN" smtClean="0">
                <a:ea typeface="宋体" pitchFamily="2" charset="-122"/>
              </a:rPr>
              <a:pPr/>
              <a:t>76</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5</a:t>
            </a:r>
            <a:endParaRPr lang="en-US" dirty="0">
              <a:solidFill>
                <a:schemeClr val="tx2">
                  <a:lumMod val="50000"/>
                </a:schemeClr>
              </a:solidFill>
            </a:endParaRPr>
          </a:p>
        </p:txBody>
      </p:sp>
      <p:sp>
        <p:nvSpPr>
          <p:cNvPr id="5" name="Title 5"/>
          <p:cNvSpPr txBox="1">
            <a:spLocks/>
          </p:cNvSpPr>
          <p:nvPr/>
        </p:nvSpPr>
        <p:spPr bwMode="auto">
          <a:xfrm>
            <a:off x="1600200" y="2057400"/>
            <a:ext cx="60960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Understand and explain how consolidation procedures differ when the subsidiary pays stock dividends.</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Rectangle 5"/>
          <p:cNvSpPr>
            <a:spLocks noGrp="1" noChangeArrowheads="1"/>
          </p:cNvSpPr>
          <p:nvPr>
            <p:ph type="sldNum" sz="quarter" idx="10"/>
          </p:nvPr>
        </p:nvSpPr>
        <p:spPr>
          <a:noFill/>
        </p:spPr>
        <p:txBody>
          <a:bodyPr/>
          <a:lstStyle/>
          <a:p>
            <a:r>
              <a:rPr lang="en-US" altLang="zh-CN" smtClean="0">
                <a:ea typeface="宋体" pitchFamily="2" charset="-122"/>
              </a:rPr>
              <a:t>9-</a:t>
            </a:r>
            <a:fld id="{65740435-5696-43FE-9321-23C143B8594F}" type="slidenum">
              <a:rPr lang="en-US" altLang="zh-CN" smtClean="0">
                <a:ea typeface="宋体" pitchFamily="2" charset="-122"/>
              </a:rPr>
              <a:pPr/>
              <a:t>77</a:t>
            </a:fld>
            <a:endParaRPr lang="en-US" altLang="zh-CN" smtClean="0">
              <a:ea typeface="宋体" pitchFamily="2" charset="-122"/>
            </a:endParaRPr>
          </a:p>
        </p:txBody>
      </p:sp>
      <p:sp>
        <p:nvSpPr>
          <p:cNvPr id="41986"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Subsidiary Stock Dividends</a:t>
            </a:r>
          </a:p>
        </p:txBody>
      </p:sp>
      <p:sp>
        <p:nvSpPr>
          <p:cNvPr id="41987" name="Rectangle 3"/>
          <p:cNvSpPr>
            <a:spLocks noGrp="1" noChangeArrowheads="1"/>
          </p:cNvSpPr>
          <p:nvPr>
            <p:ph idx="1"/>
          </p:nvPr>
        </p:nvSpPr>
        <p:spPr/>
        <p:txBody>
          <a:bodyPr/>
          <a:lstStyle/>
          <a:p>
            <a:pPr eaLnBrk="1" hangingPunct="1"/>
            <a:r>
              <a:rPr lang="en-GB" smtClean="0"/>
              <a:t>Stock dividends are issued proportionally to all common stockholders</a:t>
            </a:r>
          </a:p>
          <a:p>
            <a:pPr lvl="1" eaLnBrk="1" hangingPunct="1"/>
            <a:r>
              <a:rPr lang="en-GB" smtClean="0"/>
              <a:t>The relative interests of the controlling and noncontrolling stockholders do not change</a:t>
            </a:r>
          </a:p>
          <a:p>
            <a:pPr lvl="1" eaLnBrk="1" hangingPunct="1"/>
            <a:r>
              <a:rPr lang="en-GB" smtClean="0"/>
              <a:t>The investment’s carrying amount on the parent’s books also is unaffected</a:t>
            </a:r>
          </a:p>
          <a:p>
            <a:pPr lvl="1" eaLnBrk="1" hangingPunct="1"/>
            <a:r>
              <a:rPr lang="en-GB" smtClean="0"/>
              <a:t>The stockholders’ equity accounts of the subsidiary do change, although total stockholders’ equity does not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1987">
                                            <p:txEl>
                                              <p:pRg st="1" end="1"/>
                                            </p:txEl>
                                          </p:spTgt>
                                        </p:tgtEl>
                                        <p:attrNameLst>
                                          <p:attrName>style.visibility</p:attrName>
                                        </p:attrNameLst>
                                      </p:cBhvr>
                                      <p:to>
                                        <p:strVal val="visible"/>
                                      </p:to>
                                    </p:set>
                                    <p:animEffect transition="in" filter="wipe(left)">
                                      <p:cBhvr>
                                        <p:cTn id="7" dur="500"/>
                                        <p:tgtEl>
                                          <p:spTgt spid="419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1987">
                                            <p:txEl>
                                              <p:pRg st="2" end="2"/>
                                            </p:txEl>
                                          </p:spTgt>
                                        </p:tgtEl>
                                        <p:attrNameLst>
                                          <p:attrName>style.visibility</p:attrName>
                                        </p:attrNameLst>
                                      </p:cBhvr>
                                      <p:to>
                                        <p:strVal val="visible"/>
                                      </p:to>
                                    </p:set>
                                    <p:animEffect transition="in" filter="wipe(left)">
                                      <p:cBhvr>
                                        <p:cTn id="12" dur="500"/>
                                        <p:tgtEl>
                                          <p:spTgt spid="419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1987">
                                            <p:txEl>
                                              <p:pRg st="3" end="3"/>
                                            </p:txEl>
                                          </p:spTgt>
                                        </p:tgtEl>
                                        <p:attrNameLst>
                                          <p:attrName>style.visibility</p:attrName>
                                        </p:attrNameLst>
                                      </p:cBhvr>
                                      <p:to>
                                        <p:strVal val="visible"/>
                                      </p:to>
                                    </p:set>
                                    <p:animEffect transition="in" filter="wipe(left)">
                                      <p:cBhvr>
                                        <p:cTn id="17" dur="500"/>
                                        <p:tgtEl>
                                          <p:spTgt spid="41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Rectangle 5"/>
          <p:cNvSpPr>
            <a:spLocks noGrp="1" noChangeArrowheads="1"/>
          </p:cNvSpPr>
          <p:nvPr>
            <p:ph type="sldNum" sz="quarter" idx="10"/>
          </p:nvPr>
        </p:nvSpPr>
        <p:spPr>
          <a:noFill/>
        </p:spPr>
        <p:txBody>
          <a:bodyPr/>
          <a:lstStyle/>
          <a:p>
            <a:r>
              <a:rPr lang="en-US" altLang="zh-CN" smtClean="0">
                <a:ea typeface="宋体" pitchFamily="2" charset="-122"/>
              </a:rPr>
              <a:t>9-</a:t>
            </a:r>
            <a:fld id="{4F4F06A3-4043-49AF-AEF7-C6842C918525}" type="slidenum">
              <a:rPr lang="en-US" altLang="zh-CN" smtClean="0">
                <a:ea typeface="宋体" pitchFamily="2" charset="-122"/>
              </a:rPr>
              <a:pPr/>
              <a:t>78</a:t>
            </a:fld>
            <a:endParaRPr lang="en-US" altLang="zh-CN" smtClean="0">
              <a:ea typeface="宋体" pitchFamily="2" charset="-122"/>
            </a:endParaRPr>
          </a:p>
        </p:txBody>
      </p:sp>
      <p:sp>
        <p:nvSpPr>
          <p:cNvPr id="43010"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Subsidiary Stock Dividends</a:t>
            </a:r>
          </a:p>
        </p:txBody>
      </p:sp>
      <p:sp>
        <p:nvSpPr>
          <p:cNvPr id="43011" name="Rectangle 3"/>
          <p:cNvSpPr>
            <a:spLocks noGrp="1" noChangeArrowheads="1"/>
          </p:cNvSpPr>
          <p:nvPr>
            <p:ph idx="1"/>
          </p:nvPr>
        </p:nvSpPr>
        <p:spPr/>
        <p:txBody>
          <a:bodyPr/>
          <a:lstStyle/>
          <a:p>
            <a:pPr eaLnBrk="1" hangingPunct="1"/>
            <a:r>
              <a:rPr lang="en-GB" smtClean="0"/>
              <a:t>The stock dividend represents a permanent capitalization of retained earnings, thus:</a:t>
            </a:r>
          </a:p>
          <a:p>
            <a:pPr lvl="1" eaLnBrk="1" hangingPunct="1"/>
            <a:r>
              <a:rPr lang="en-GB" smtClean="0"/>
              <a:t>Decreasing retained earnings and increasing capital stock and, perhaps, additional paid-in capital.</a:t>
            </a:r>
          </a:p>
          <a:p>
            <a:pPr lvl="1" eaLnBrk="1" hangingPunct="1"/>
            <a:r>
              <a:rPr lang="en-GB" smtClean="0"/>
              <a:t>Effect on the preparation of consolidated financial statements for the period:</a:t>
            </a:r>
          </a:p>
          <a:p>
            <a:pPr lvl="2" eaLnBrk="1" hangingPunct="1"/>
            <a:r>
              <a:rPr lang="en-GB" smtClean="0"/>
              <a:t>The stock dividend declaration must be eliminated along with the increased common stock and increased additional paid-in capital, if any.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3011">
                                            <p:txEl>
                                              <p:pRg st="1" end="1"/>
                                            </p:txEl>
                                          </p:spTgt>
                                        </p:tgtEl>
                                        <p:attrNameLst>
                                          <p:attrName>style.visibility</p:attrName>
                                        </p:attrNameLst>
                                      </p:cBhvr>
                                      <p:to>
                                        <p:strVal val="visible"/>
                                      </p:to>
                                    </p:set>
                                    <p:animEffect transition="in" filter="wipe(left)">
                                      <p:cBhvr>
                                        <p:cTn id="7" dur="500"/>
                                        <p:tgtEl>
                                          <p:spTgt spid="430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3011">
                                            <p:txEl>
                                              <p:pRg st="2" end="2"/>
                                            </p:txEl>
                                          </p:spTgt>
                                        </p:tgtEl>
                                        <p:attrNameLst>
                                          <p:attrName>style.visibility</p:attrName>
                                        </p:attrNameLst>
                                      </p:cBhvr>
                                      <p:to>
                                        <p:strVal val="visible"/>
                                      </p:to>
                                    </p:set>
                                    <p:animEffect transition="in" filter="wipe(left)">
                                      <p:cBhvr>
                                        <p:cTn id="12" dur="500"/>
                                        <p:tgtEl>
                                          <p:spTgt spid="430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3011">
                                            <p:txEl>
                                              <p:pRg st="3" end="3"/>
                                            </p:txEl>
                                          </p:spTgt>
                                        </p:tgtEl>
                                        <p:attrNameLst>
                                          <p:attrName>style.visibility</p:attrName>
                                        </p:attrNameLst>
                                      </p:cBhvr>
                                      <p:to>
                                        <p:strVal val="visible"/>
                                      </p:to>
                                    </p:set>
                                    <p:animEffect transition="in" filter="wipe(left)">
                                      <p:cBhvr>
                                        <p:cTn id="17" dur="500"/>
                                        <p:tgtEl>
                                          <p:spTgt spid="430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Rectangle 5"/>
          <p:cNvSpPr>
            <a:spLocks noGrp="1" noChangeArrowheads="1"/>
          </p:cNvSpPr>
          <p:nvPr>
            <p:ph type="sldNum" sz="quarter" idx="10"/>
          </p:nvPr>
        </p:nvSpPr>
        <p:spPr>
          <a:noFill/>
        </p:spPr>
        <p:txBody>
          <a:bodyPr/>
          <a:lstStyle/>
          <a:p>
            <a:r>
              <a:rPr lang="en-US" altLang="zh-CN" smtClean="0">
                <a:ea typeface="宋体" pitchFamily="2" charset="-122"/>
              </a:rPr>
              <a:t>9-</a:t>
            </a:r>
            <a:fld id="{B60ADC49-BED7-46FC-A8D5-3367EA065A13}" type="slidenum">
              <a:rPr lang="en-US" altLang="zh-CN" smtClean="0">
                <a:ea typeface="宋体" pitchFamily="2" charset="-122"/>
              </a:rPr>
              <a:pPr/>
              <a:t>79</a:t>
            </a:fld>
            <a:endParaRPr lang="en-US" altLang="zh-CN" smtClean="0">
              <a:ea typeface="宋体" pitchFamily="2" charset="-122"/>
            </a:endParaRPr>
          </a:p>
        </p:txBody>
      </p:sp>
      <p:sp>
        <p:nvSpPr>
          <p:cNvPr id="44034"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Subsidiary Stock Dividends</a:t>
            </a:r>
          </a:p>
        </p:txBody>
      </p:sp>
      <p:sp>
        <p:nvSpPr>
          <p:cNvPr id="44035" name="Rectangle 3"/>
          <p:cNvSpPr>
            <a:spLocks noGrp="1" noChangeArrowheads="1"/>
          </p:cNvSpPr>
          <p:nvPr>
            <p:ph idx="1"/>
          </p:nvPr>
        </p:nvSpPr>
        <p:spPr/>
        <p:txBody>
          <a:bodyPr/>
          <a:lstStyle/>
          <a:p>
            <a:pPr eaLnBrk="1" hangingPunct="1"/>
            <a:r>
              <a:rPr lang="en-GB" smtClean="0"/>
              <a:t>The stock dividend represents a permanent capitalization of retained earnings, thus:</a:t>
            </a:r>
          </a:p>
          <a:p>
            <a:pPr lvl="1" eaLnBrk="1" hangingPunct="1"/>
            <a:r>
              <a:rPr lang="en-GB" smtClean="0"/>
              <a:t>In subsequent years, the balances in the subsidiary’s stockholders’ equity accounts are eliminated in the normal manner.</a:t>
            </a:r>
          </a:p>
          <a:p>
            <a:pPr lvl="1" eaLnBrk="1" hangingPunct="1"/>
            <a:r>
              <a:rPr lang="en-GB" smtClean="0"/>
              <a:t>The full balances of all the subsidiary’s stockholders’ equity accounts must be eliminated in consolidation, even though amounts have been shifted from one account to another.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4035">
                                            <p:txEl>
                                              <p:pRg st="1" end="1"/>
                                            </p:txEl>
                                          </p:spTgt>
                                        </p:tgtEl>
                                        <p:attrNameLst>
                                          <p:attrName>style.visibility</p:attrName>
                                        </p:attrNameLst>
                                      </p:cBhvr>
                                      <p:to>
                                        <p:strVal val="visible"/>
                                      </p:to>
                                    </p:set>
                                    <p:animEffect transition="in" filter="wipe(left)">
                                      <p:cBhvr>
                                        <p:cTn id="7" dur="500"/>
                                        <p:tgtEl>
                                          <p:spTgt spid="4403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4035">
                                            <p:txEl>
                                              <p:pRg st="2" end="2"/>
                                            </p:txEl>
                                          </p:spTgt>
                                        </p:tgtEl>
                                        <p:attrNameLst>
                                          <p:attrName>style.visibility</p:attrName>
                                        </p:attrNameLst>
                                      </p:cBhvr>
                                      <p:to>
                                        <p:strVal val="visible"/>
                                      </p:to>
                                    </p:set>
                                    <p:animEffect transition="in" filter="wipe(left)">
                                      <p:cBhvr>
                                        <p:cTn id="12" dur="500"/>
                                        <p:tgtEl>
                                          <p:spTgt spid="440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5"/>
          <p:cNvSpPr>
            <a:spLocks noGrp="1" noChangeArrowheads="1"/>
          </p:cNvSpPr>
          <p:nvPr>
            <p:ph type="sldNum" sz="quarter" idx="10"/>
          </p:nvPr>
        </p:nvSpPr>
        <p:spPr>
          <a:noFill/>
        </p:spPr>
        <p:txBody>
          <a:bodyPr/>
          <a:lstStyle/>
          <a:p>
            <a:r>
              <a:rPr lang="en-US" altLang="zh-CN" smtClean="0">
                <a:ea typeface="宋体" pitchFamily="2" charset="-122"/>
              </a:rPr>
              <a:t>9-</a:t>
            </a:r>
            <a:fld id="{43B7D65C-4708-4F75-8855-EBC341D05E23}" type="slidenum">
              <a:rPr lang="en-US" altLang="zh-CN" smtClean="0">
                <a:ea typeface="宋体" pitchFamily="2" charset="-122"/>
              </a:rPr>
              <a:pPr/>
              <a:t>8</a:t>
            </a:fld>
            <a:endParaRPr lang="en-US" altLang="zh-CN" smtClean="0">
              <a:ea typeface="宋体" pitchFamily="2" charset="-122"/>
            </a:endParaRPr>
          </a:p>
        </p:txBody>
      </p:sp>
      <p:sp>
        <p:nvSpPr>
          <p:cNvPr id="6" name="Title 5"/>
          <p:cNvSpPr>
            <a:spLocks noGrp="1"/>
          </p:cNvSpPr>
          <p:nvPr>
            <p:ph type="title"/>
          </p:nvPr>
        </p:nvSpPr>
        <p:spPr/>
        <p:txBody>
          <a:bodyPr/>
          <a:lstStyle/>
          <a:p>
            <a:pPr eaLnBrk="1" hangingPunct="1">
              <a:defRPr/>
            </a:pPr>
            <a:r>
              <a:rPr lang="en-US" dirty="0" smtClean="0">
                <a:solidFill>
                  <a:schemeClr val="tx2">
                    <a:lumMod val="50000"/>
                  </a:schemeClr>
                </a:solidFill>
              </a:rPr>
              <a:t>Example 1: Preferred Stock Owned by the NCI</a:t>
            </a:r>
            <a:endParaRPr lang="en-US" dirty="0">
              <a:solidFill>
                <a:schemeClr val="tx2">
                  <a:lumMod val="50000"/>
                </a:schemeClr>
              </a:solidFill>
            </a:endParaRPr>
          </a:p>
        </p:txBody>
      </p:sp>
      <p:sp>
        <p:nvSpPr>
          <p:cNvPr id="34819" name="Rectangle 3"/>
          <p:cNvSpPr>
            <a:spLocks noGrp="1" noChangeArrowheads="1"/>
          </p:cNvSpPr>
          <p:nvPr>
            <p:ph idx="1"/>
          </p:nvPr>
        </p:nvSpPr>
        <p:spPr/>
        <p:txBody>
          <a:bodyPr/>
          <a:lstStyle/>
          <a:p>
            <a:pPr eaLnBrk="1" hangingPunct="1">
              <a:buFontTx/>
              <a:buNone/>
            </a:pPr>
            <a:r>
              <a:rPr lang="en-US" smtClean="0"/>
              <a:t> </a:t>
            </a:r>
          </a:p>
        </p:txBody>
      </p:sp>
      <p:sp>
        <p:nvSpPr>
          <p:cNvPr id="8" name="Rectangle 3"/>
          <p:cNvSpPr txBox="1">
            <a:spLocks noChangeArrowheads="1"/>
          </p:cNvSpPr>
          <p:nvPr/>
        </p:nvSpPr>
        <p:spPr bwMode="auto">
          <a:xfrm>
            <a:off x="609600" y="1371600"/>
            <a:ext cx="8229600" cy="4876800"/>
          </a:xfrm>
          <a:prstGeom prst="rect">
            <a:avLst/>
          </a:prstGeom>
          <a:solidFill>
            <a:schemeClr val="bg1">
              <a:lumMod val="85000"/>
            </a:schemeClr>
          </a:solidFill>
          <a:ln w="9525">
            <a:noFill/>
            <a:miter lim="800000"/>
            <a:headEnd/>
            <a:tailEnd/>
          </a:ln>
          <a:effectLst/>
        </p:spPr>
        <p:txBody>
          <a:bodyPr/>
          <a:lstStyle/>
          <a:p>
            <a:pPr>
              <a:defRPr/>
            </a:pPr>
            <a:r>
              <a:rPr lang="en-US" sz="2800" dirty="0">
                <a:latin typeface="+mn-lt"/>
              </a:rPr>
              <a:t>Assume </a:t>
            </a:r>
            <a:r>
              <a:rPr lang="en-GB" sz="2800" dirty="0">
                <a:latin typeface="+mn-lt"/>
              </a:rPr>
              <a:t>Peanut acquired 75% of </a:t>
            </a:r>
            <a:r>
              <a:rPr lang="en-GB" sz="2800" dirty="0" err="1">
                <a:latin typeface="+mn-lt"/>
              </a:rPr>
              <a:t>Snoopy’s</a:t>
            </a:r>
            <a:r>
              <a:rPr lang="en-GB" sz="2800" dirty="0">
                <a:latin typeface="+mn-lt"/>
              </a:rPr>
              <a:t> voting stock for $300,000 (an amount equal to 75% of the book value of net assets). At the time of the acquisition, Snoopy had common stock of $150,000, retained earnings of $250,000, and </a:t>
            </a:r>
            <a:r>
              <a:rPr lang="en-GB" sz="2800" dirty="0"/>
              <a:t>$80,000 of </a:t>
            </a:r>
            <a:r>
              <a:rPr lang="en-GB" sz="2800" dirty="0">
                <a:latin typeface="+mn-lt"/>
              </a:rPr>
              <a:t>par value, 10% preferred stock.  During  20X1, the first fiscal year after the acquisition, Snoopy reported net income of $60,000 and declared dividends of $20,000. Assume the NCI shareholders own all of the preferred stock. Also assume $200,000 of  accumulated depreciation on the acquisition date.</a:t>
            </a:r>
          </a:p>
        </p:txBody>
      </p:sp>
    </p:spTree>
  </p:cSld>
  <p:clrMapOvr>
    <a:masterClrMapping/>
  </p:clrMapOvr>
  <p:transition spd="med"/>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49" name="Rectangle 5"/>
          <p:cNvSpPr>
            <a:spLocks noGrp="1" noChangeArrowheads="1"/>
          </p:cNvSpPr>
          <p:nvPr>
            <p:ph type="sldNum" sz="quarter" idx="10"/>
          </p:nvPr>
        </p:nvSpPr>
        <p:spPr>
          <a:noFill/>
        </p:spPr>
        <p:txBody>
          <a:bodyPr/>
          <a:lstStyle/>
          <a:p>
            <a:r>
              <a:rPr lang="en-US" altLang="zh-CN" smtClean="0">
                <a:ea typeface="宋体" pitchFamily="2" charset="-122"/>
              </a:rPr>
              <a:t>9-</a:t>
            </a:r>
            <a:fld id="{498FBEC5-E07E-4103-80B9-6D0F573BCFED}" type="slidenum">
              <a:rPr lang="en-US" altLang="zh-CN" smtClean="0">
                <a:ea typeface="宋体" pitchFamily="2" charset="-122"/>
              </a:rPr>
              <a:pPr/>
              <a:t>80</a:t>
            </a:fld>
            <a:endParaRPr lang="en-US" altLang="zh-CN" smtClean="0">
              <a:ea typeface="宋体" pitchFamily="2" charset="-122"/>
            </a:endParaRPr>
          </a:p>
        </p:txBody>
      </p:sp>
      <p:sp>
        <p:nvSpPr>
          <p:cNvPr id="12290" name="Rectangle 2"/>
          <p:cNvSpPr>
            <a:spLocks noGrp="1" noChangeArrowheads="1"/>
          </p:cNvSpPr>
          <p:nvPr>
            <p:ph type="title"/>
          </p:nvPr>
        </p:nvSpPr>
        <p:spPr>
          <a:xfrm>
            <a:off x="1143000" y="0"/>
            <a:ext cx="8001000" cy="838200"/>
          </a:xfrm>
        </p:spPr>
        <p:txBody>
          <a:bodyPr/>
          <a:lstStyle/>
          <a:p>
            <a:pPr eaLnBrk="1" hangingPunct="1">
              <a:defRPr/>
            </a:pPr>
            <a:r>
              <a:rPr lang="en-US" dirty="0">
                <a:solidFill>
                  <a:schemeClr val="tx2">
                    <a:lumMod val="50000"/>
                  </a:schemeClr>
                </a:solidFill>
              </a:rPr>
              <a:t>Example </a:t>
            </a:r>
            <a:r>
              <a:rPr lang="en-US" dirty="0" smtClean="0">
                <a:solidFill>
                  <a:schemeClr val="tx2">
                    <a:lumMod val="50000"/>
                  </a:schemeClr>
                </a:solidFill>
              </a:rPr>
              <a:t>9: Subsidiary stock dividend</a:t>
            </a:r>
          </a:p>
        </p:txBody>
      </p:sp>
      <p:sp>
        <p:nvSpPr>
          <p:cNvPr id="181251" name="Rectangle 3"/>
          <p:cNvSpPr>
            <a:spLocks noGrp="1" noChangeArrowheads="1"/>
          </p:cNvSpPr>
          <p:nvPr>
            <p:ph idx="1"/>
          </p:nvPr>
        </p:nvSpPr>
        <p:spPr/>
        <p:txBody>
          <a:bodyPr/>
          <a:lstStyle/>
          <a:p>
            <a:pPr eaLnBrk="1" hangingPunct="1">
              <a:buFontTx/>
              <a:buNone/>
            </a:pPr>
            <a:r>
              <a:rPr lang="en-US" sz="4800" smtClean="0"/>
              <a:t> </a:t>
            </a:r>
          </a:p>
        </p:txBody>
      </p:sp>
      <p:sp>
        <p:nvSpPr>
          <p:cNvPr id="8" name="Rectangle 3"/>
          <p:cNvSpPr txBox="1">
            <a:spLocks noChangeArrowheads="1"/>
          </p:cNvSpPr>
          <p:nvPr/>
        </p:nvSpPr>
        <p:spPr bwMode="auto">
          <a:xfrm>
            <a:off x="609600" y="1219200"/>
            <a:ext cx="8229600" cy="3962400"/>
          </a:xfrm>
          <a:prstGeom prst="rect">
            <a:avLst/>
          </a:prstGeom>
          <a:solidFill>
            <a:schemeClr val="bg1">
              <a:lumMod val="85000"/>
            </a:schemeClr>
          </a:solidFill>
          <a:ln w="9525">
            <a:noFill/>
            <a:miter lim="800000"/>
            <a:headEnd/>
            <a:tailEnd/>
          </a:ln>
          <a:effectLst/>
        </p:spPr>
        <p:txBody>
          <a:bodyPr/>
          <a:lstStyle/>
          <a:p>
            <a:pPr>
              <a:defRPr/>
            </a:pPr>
            <a:r>
              <a:rPr lang="en-US" sz="2800" dirty="0">
                <a:latin typeface="+mn-lt"/>
              </a:rPr>
              <a:t>Assume </a:t>
            </a:r>
            <a:r>
              <a:rPr lang="en-GB" sz="2800" dirty="0">
                <a:latin typeface="+mn-lt"/>
              </a:rPr>
              <a:t>Peanut acquired 75% of </a:t>
            </a:r>
            <a:r>
              <a:rPr lang="en-GB" sz="2800" dirty="0" err="1">
                <a:latin typeface="+mn-lt"/>
              </a:rPr>
              <a:t>Snoopy’s</a:t>
            </a:r>
            <a:r>
              <a:rPr lang="en-GB" sz="2800" dirty="0">
                <a:latin typeface="+mn-lt"/>
              </a:rPr>
              <a:t> voting stock on 1/1 20X1 for $300,000 (an amount equal to 75% of the book value of net assets). At the time of the acquisition, Snoopy had common stock of $250,000, retained earnings of $150,000.  During  20X1, the first fiscal year after the acquisition, Snoopy reported net income of $60,000 and declared dividends of $20,000. </a:t>
            </a:r>
            <a:r>
              <a:rPr lang="en-GB" sz="2800" dirty="0">
                <a:solidFill>
                  <a:srgbClr val="C00000"/>
                </a:solidFill>
                <a:latin typeface="+mn-lt"/>
              </a:rPr>
              <a:t>Assume Snoopy declared a 25% stock dividend on 12/31/20X1.</a:t>
            </a:r>
          </a:p>
        </p:txBody>
      </p:sp>
      <p:sp>
        <p:nvSpPr>
          <p:cNvPr id="2" name="TextBox 1"/>
          <p:cNvSpPr txBox="1"/>
          <p:nvPr/>
        </p:nvSpPr>
        <p:spPr bwMode="auto">
          <a:xfrm>
            <a:off x="609600" y="5715000"/>
            <a:ext cx="8229600" cy="523875"/>
          </a:xfrm>
          <a:prstGeom prst="rect">
            <a:avLst/>
          </a:prstGeom>
          <a:solidFill>
            <a:schemeClr val="bg1">
              <a:lumMod val="85000"/>
            </a:schemeClr>
          </a:solidFill>
          <a:ln w="9525">
            <a:noFill/>
            <a:miter lim="800000"/>
            <a:headEnd/>
            <a:tailEnd/>
          </a:ln>
          <a:effectLst/>
        </p:spPr>
        <p:txBody>
          <a:bodyPr>
            <a:spAutoFit/>
          </a:bodyPr>
          <a:lstStyle/>
          <a:p>
            <a:pPr>
              <a:defRPr/>
            </a:pPr>
            <a:r>
              <a:rPr lang="en-US" sz="2800" dirty="0">
                <a:latin typeface="+mn-lt"/>
              </a:rPr>
              <a:t>Common Stock $250,000 x 25%  =  $62,500 stock div.</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3297" name="Rectangle 5"/>
          <p:cNvSpPr>
            <a:spLocks noGrp="1" noChangeArrowheads="1"/>
          </p:cNvSpPr>
          <p:nvPr>
            <p:ph type="sldNum" sz="quarter" idx="10"/>
          </p:nvPr>
        </p:nvSpPr>
        <p:spPr>
          <a:noFill/>
        </p:spPr>
        <p:txBody>
          <a:bodyPr/>
          <a:lstStyle/>
          <a:p>
            <a:r>
              <a:rPr lang="en-US" altLang="zh-CN" smtClean="0">
                <a:ea typeface="宋体" pitchFamily="2" charset="-122"/>
              </a:rPr>
              <a:t>9-</a:t>
            </a:r>
            <a:fld id="{FAF8EADD-58DF-4079-AB92-6E2BAC1846AF}" type="slidenum">
              <a:rPr lang="en-US" altLang="zh-CN" smtClean="0">
                <a:ea typeface="宋体" pitchFamily="2" charset="-122"/>
              </a:rPr>
              <a:pPr/>
              <a:t>81</a:t>
            </a:fld>
            <a:endParaRPr lang="en-US" altLang="zh-CN" smtClean="0">
              <a:ea typeface="宋体" pitchFamily="2" charset="-122"/>
            </a:endParaRPr>
          </a:p>
        </p:txBody>
      </p:sp>
      <p:sp>
        <p:nvSpPr>
          <p:cNvPr id="10" name="Title 9"/>
          <p:cNvSpPr>
            <a:spLocks noGrp="1"/>
          </p:cNvSpPr>
          <p:nvPr>
            <p:ph type="title"/>
          </p:nvPr>
        </p:nvSpPr>
        <p:spPr>
          <a:xfrm>
            <a:off x="1143000" y="0"/>
            <a:ext cx="8001000" cy="838200"/>
          </a:xfrm>
        </p:spPr>
        <p:txBody>
          <a:bodyPr/>
          <a:lstStyle/>
          <a:p>
            <a:pPr eaLnBrk="1" hangingPunct="1">
              <a:defRPr/>
            </a:pPr>
            <a:r>
              <a:rPr lang="en-US" dirty="0">
                <a:solidFill>
                  <a:schemeClr val="tx2">
                    <a:lumMod val="50000"/>
                  </a:schemeClr>
                </a:solidFill>
              </a:rPr>
              <a:t>Example 9: Subsidiary </a:t>
            </a:r>
            <a:r>
              <a:rPr lang="en-US" dirty="0" smtClean="0">
                <a:solidFill>
                  <a:schemeClr val="tx2">
                    <a:lumMod val="50000"/>
                  </a:schemeClr>
                </a:solidFill>
              </a:rPr>
              <a:t>Stock Dividend</a:t>
            </a:r>
            <a:endParaRPr lang="en-US" dirty="0">
              <a:solidFill>
                <a:schemeClr val="tx2">
                  <a:lumMod val="50000"/>
                </a:schemeClr>
              </a:solidFill>
            </a:endParaRPr>
          </a:p>
        </p:txBody>
      </p:sp>
      <p:sp>
        <p:nvSpPr>
          <p:cNvPr id="183299" name="Content Placeholder 10"/>
          <p:cNvSpPr>
            <a:spLocks noGrp="1"/>
          </p:cNvSpPr>
          <p:nvPr>
            <p:ph idx="1"/>
          </p:nvPr>
        </p:nvSpPr>
        <p:spPr>
          <a:xfrm>
            <a:off x="533400" y="2057400"/>
            <a:ext cx="8458200" cy="609600"/>
          </a:xfrm>
          <a:solidFill>
            <a:schemeClr val="bg2"/>
          </a:solidFill>
        </p:spPr>
        <p:txBody>
          <a:bodyPr/>
          <a:lstStyle/>
          <a:p>
            <a:pPr marL="0" indent="0" eaLnBrk="1" hangingPunct="1">
              <a:spcBef>
                <a:spcPct val="0"/>
              </a:spcBef>
              <a:buFont typeface="Wingdings" pitchFamily="2" charset="2"/>
              <a:buNone/>
              <a:tabLst>
                <a:tab pos="3313113" algn="ctr"/>
                <a:tab pos="4572000" algn="ctr"/>
                <a:tab pos="6176963" algn="ctr"/>
                <a:tab pos="7548563" algn="ctr"/>
              </a:tabLst>
            </a:pPr>
            <a:r>
              <a:rPr lang="en-US" sz="1800" smtClean="0"/>
              <a:t>	NCI	Peanut	Common	Retained</a:t>
            </a:r>
          </a:p>
          <a:p>
            <a:pPr marL="0" indent="0" eaLnBrk="1" hangingPunct="1">
              <a:spcBef>
                <a:spcPct val="0"/>
              </a:spcBef>
              <a:buFont typeface="Wingdings" pitchFamily="2" charset="2"/>
              <a:buNone/>
              <a:tabLst>
                <a:tab pos="3313113" algn="ctr"/>
                <a:tab pos="4572000" algn="ctr"/>
                <a:tab pos="6176963" algn="ctr"/>
                <a:tab pos="7548563" algn="ctr"/>
              </a:tabLst>
            </a:pPr>
            <a:r>
              <a:rPr lang="en-US" sz="1800" smtClean="0"/>
              <a:t>	25%	75%	Stock	Earnings</a:t>
            </a:r>
          </a:p>
        </p:txBody>
      </p:sp>
      <p:sp>
        <p:nvSpPr>
          <p:cNvPr id="13" name="Content Placeholder 10"/>
          <p:cNvSpPr txBox="1">
            <a:spLocks/>
          </p:cNvSpPr>
          <p:nvPr/>
        </p:nvSpPr>
        <p:spPr bwMode="auto">
          <a:xfrm>
            <a:off x="457200" y="2743200"/>
            <a:ext cx="8534400" cy="1295400"/>
          </a:xfrm>
          <a:prstGeom prst="rect">
            <a:avLst/>
          </a:prstGeom>
          <a:solidFill>
            <a:schemeClr val="bg1"/>
          </a:solidFill>
          <a:ln w="9525">
            <a:noFill/>
            <a:miter lim="800000"/>
            <a:headEnd/>
            <a:tailEnd/>
          </a:ln>
          <a:effectLst/>
        </p:spPr>
        <p:txBody>
          <a:bodyPr/>
          <a:lstStyle/>
          <a:p>
            <a:pPr>
              <a:spcBef>
                <a:spcPts val="0"/>
              </a:spcBef>
              <a:buClr>
                <a:schemeClr val="accent2"/>
              </a:buClr>
              <a:tabLst>
                <a:tab pos="3717925" algn="r"/>
                <a:tab pos="5141913" algn="r"/>
                <a:tab pos="6745288" algn="r"/>
                <a:tab pos="8056563" algn="r"/>
              </a:tabLst>
              <a:defRPr/>
            </a:pPr>
            <a:r>
              <a:rPr lang="en-US" sz="1600" kern="0" dirty="0">
                <a:latin typeface="+mn-lt"/>
                <a:ea typeface="+mn-ea"/>
              </a:rPr>
              <a:t>Original Book Value	100,000</a:t>
            </a:r>
            <a:r>
              <a:rPr lang="en-US" sz="1600" kern="0" dirty="0">
                <a:solidFill>
                  <a:schemeClr val="bg1"/>
                </a:solidFill>
                <a:latin typeface="+mn-lt"/>
                <a:ea typeface="+mn-ea"/>
              </a:rPr>
              <a:t>)</a:t>
            </a:r>
            <a:r>
              <a:rPr lang="en-US" sz="1600" kern="0" dirty="0">
                <a:latin typeface="+mn-lt"/>
                <a:ea typeface="+mn-ea"/>
              </a:rPr>
              <a:t>	300,000</a:t>
            </a:r>
            <a:r>
              <a:rPr lang="en-US" sz="1600" kern="0" dirty="0">
                <a:solidFill>
                  <a:schemeClr val="bg1"/>
                </a:solidFill>
                <a:latin typeface="+mn-lt"/>
              </a:rPr>
              <a:t>) </a:t>
            </a:r>
            <a:r>
              <a:rPr lang="en-US" sz="1600" kern="0" dirty="0">
                <a:latin typeface="+mn-lt"/>
                <a:ea typeface="+mn-ea"/>
              </a:rPr>
              <a:t>	250,000	</a:t>
            </a:r>
            <a:r>
              <a:rPr lang="en-US" sz="1600" b="1" kern="0" dirty="0">
                <a:solidFill>
                  <a:srgbClr val="538ED5"/>
                </a:solidFill>
                <a:latin typeface="+mn-lt"/>
                <a:ea typeface="+mn-ea"/>
              </a:rPr>
              <a:t>150,000</a:t>
            </a:r>
            <a:r>
              <a:rPr lang="en-US" sz="1600" kern="0" dirty="0">
                <a:solidFill>
                  <a:schemeClr val="bg1"/>
                </a:solidFill>
                <a:latin typeface="+mn-lt"/>
                <a:ea typeface="+mn-ea"/>
              </a:rPr>
              <a:t>)</a:t>
            </a:r>
            <a:endParaRPr lang="en-US" sz="1600" b="1" kern="0" dirty="0">
              <a:solidFill>
                <a:schemeClr val="bg1"/>
              </a:solidFill>
              <a:latin typeface="+mn-lt"/>
              <a:ea typeface="+mn-ea"/>
            </a:endParaRPr>
          </a:p>
          <a:p>
            <a:pPr marL="341313" indent="-341313">
              <a:spcBef>
                <a:spcPts val="0"/>
              </a:spcBef>
              <a:buClr>
                <a:schemeClr val="accent2"/>
              </a:buClr>
              <a:tabLst>
                <a:tab pos="3717925" algn="r"/>
                <a:tab pos="5141913" algn="r"/>
                <a:tab pos="6745288" algn="r"/>
                <a:tab pos="8056563" algn="r"/>
              </a:tabLst>
              <a:defRPr/>
            </a:pPr>
            <a:r>
              <a:rPr lang="en-US" sz="1600" kern="0" dirty="0">
                <a:latin typeface="+mn-lt"/>
                <a:ea typeface="+mn-ea"/>
              </a:rPr>
              <a:t>+ 	Net Income	</a:t>
            </a:r>
            <a:r>
              <a:rPr lang="en-US" sz="1600" b="1" kern="0" dirty="0">
                <a:solidFill>
                  <a:srgbClr val="538ED5"/>
                </a:solidFill>
                <a:latin typeface="+mn-lt"/>
                <a:ea typeface="+mn-ea"/>
              </a:rPr>
              <a:t>15,000</a:t>
            </a:r>
            <a:r>
              <a:rPr lang="en-US" sz="1600" kern="0" dirty="0">
                <a:solidFill>
                  <a:schemeClr val="bg1"/>
                </a:solidFill>
                <a:latin typeface="+mn-lt"/>
                <a:ea typeface="+mn-ea"/>
              </a:rPr>
              <a:t>)</a:t>
            </a:r>
            <a:r>
              <a:rPr lang="en-US" sz="1600" kern="0" dirty="0">
                <a:solidFill>
                  <a:srgbClr val="538ED5"/>
                </a:solidFill>
                <a:latin typeface="+mn-lt"/>
                <a:ea typeface="+mn-ea"/>
              </a:rPr>
              <a:t>	</a:t>
            </a:r>
            <a:r>
              <a:rPr lang="en-US" sz="1600" b="1" kern="0" dirty="0">
                <a:solidFill>
                  <a:srgbClr val="538ED5"/>
                </a:solidFill>
                <a:latin typeface="+mn-lt"/>
              </a:rPr>
              <a:t>45,000</a:t>
            </a:r>
            <a:r>
              <a:rPr lang="en-US" sz="1600" kern="0" dirty="0">
                <a:solidFill>
                  <a:schemeClr val="bg1"/>
                </a:solidFill>
                <a:latin typeface="+mn-lt"/>
              </a:rPr>
              <a:t>)</a:t>
            </a:r>
            <a:r>
              <a:rPr lang="en-US" sz="1600" kern="0" dirty="0">
                <a:latin typeface="+mn-lt"/>
                <a:ea typeface="+mn-ea"/>
              </a:rPr>
              <a:t>		60,000</a:t>
            </a:r>
            <a:r>
              <a:rPr lang="en-US" sz="1600" kern="0" dirty="0">
                <a:solidFill>
                  <a:schemeClr val="bg1"/>
                </a:solidFill>
                <a:latin typeface="+mn-lt"/>
                <a:ea typeface="+mn-ea"/>
              </a:rPr>
              <a:t>)</a:t>
            </a:r>
          </a:p>
          <a:p>
            <a:pPr marL="341313" indent="-341313">
              <a:spcBef>
                <a:spcPts val="0"/>
              </a:spcBef>
              <a:buClr>
                <a:schemeClr val="accent2"/>
              </a:buClr>
              <a:buFont typeface="Symbol"/>
              <a:buChar char="-"/>
              <a:tabLst>
                <a:tab pos="3717925" algn="r"/>
                <a:tab pos="5141913" algn="r"/>
                <a:tab pos="6745288" algn="r"/>
                <a:tab pos="8056563" algn="r"/>
              </a:tabLst>
              <a:defRPr/>
            </a:pPr>
            <a:r>
              <a:rPr lang="en-US" sz="1600" kern="0" dirty="0">
                <a:latin typeface="+mn-lt"/>
                <a:ea typeface="+mn-ea"/>
                <a:sym typeface="Symbol"/>
              </a:rPr>
              <a:t>Preferred Dividends	(5,000)	(15,000)</a:t>
            </a:r>
            <a:r>
              <a:rPr lang="en-US" sz="1600" kern="0" dirty="0">
                <a:solidFill>
                  <a:schemeClr val="bg1"/>
                </a:solidFill>
                <a:latin typeface="+mn-lt"/>
                <a:ea typeface="+mn-ea"/>
                <a:sym typeface="Symbol"/>
              </a:rPr>
              <a:t>		</a:t>
            </a:r>
            <a:r>
              <a:rPr lang="en-US" sz="1600" b="1" kern="0" dirty="0">
                <a:solidFill>
                  <a:srgbClr val="538ED5"/>
                </a:solidFill>
                <a:latin typeface="+mn-lt"/>
                <a:ea typeface="+mn-ea"/>
                <a:sym typeface="Symbol"/>
              </a:rPr>
              <a:t>(20,000)</a:t>
            </a:r>
          </a:p>
          <a:p>
            <a:pPr marL="341313" indent="-341313">
              <a:spcBef>
                <a:spcPts val="0"/>
              </a:spcBef>
              <a:buClr>
                <a:schemeClr val="accent2"/>
              </a:buClr>
              <a:buFont typeface="Symbol"/>
              <a:buChar char="-"/>
              <a:tabLst>
                <a:tab pos="3717925" algn="r"/>
                <a:tab pos="5141913" algn="r"/>
                <a:tab pos="6745288" algn="r"/>
                <a:tab pos="8056563" algn="r"/>
              </a:tabLst>
              <a:defRPr/>
            </a:pPr>
            <a:r>
              <a:rPr lang="en-US" sz="1600" kern="0" dirty="0">
                <a:latin typeface="+mn-lt"/>
                <a:ea typeface="+mn-ea"/>
                <a:sym typeface="Symbol"/>
              </a:rPr>
              <a:t>Stock Dividend			62,500	</a:t>
            </a:r>
            <a:r>
              <a:rPr lang="en-US" sz="1600" b="1" kern="0" dirty="0">
                <a:solidFill>
                  <a:srgbClr val="538ED5"/>
                </a:solidFill>
                <a:latin typeface="+mn-lt"/>
                <a:ea typeface="+mn-ea"/>
                <a:sym typeface="Symbol"/>
              </a:rPr>
              <a:t>(62,500)</a:t>
            </a:r>
          </a:p>
          <a:p>
            <a:pPr marL="341313" indent="-341313">
              <a:spcBef>
                <a:spcPts val="600"/>
              </a:spcBef>
              <a:buClr>
                <a:schemeClr val="accent2"/>
              </a:buClr>
              <a:tabLst>
                <a:tab pos="3717925" algn="r"/>
                <a:tab pos="5141913" algn="r"/>
                <a:tab pos="6745288" algn="r"/>
                <a:tab pos="8056563" algn="r"/>
              </a:tabLst>
              <a:defRPr/>
            </a:pPr>
            <a:r>
              <a:rPr lang="en-US" sz="1600" kern="0" dirty="0">
                <a:latin typeface="+mn-lt"/>
                <a:ea typeface="+mn-ea"/>
                <a:sym typeface="Symbol"/>
              </a:rPr>
              <a:t>Ending Book Value	</a:t>
            </a:r>
            <a:r>
              <a:rPr lang="en-US" sz="1600" b="1" kern="0" dirty="0">
                <a:solidFill>
                  <a:srgbClr val="538ED5"/>
                </a:solidFill>
                <a:latin typeface="+mn-lt"/>
                <a:ea typeface="+mn-ea"/>
                <a:sym typeface="Symbol"/>
              </a:rPr>
              <a:t>110,000</a:t>
            </a:r>
            <a:r>
              <a:rPr lang="en-US" sz="1600" b="1" kern="0" dirty="0">
                <a:solidFill>
                  <a:schemeClr val="bg1"/>
                </a:solidFill>
                <a:latin typeface="+mn-lt"/>
                <a:ea typeface="+mn-ea"/>
                <a:sym typeface="Symbol"/>
              </a:rPr>
              <a:t>)</a:t>
            </a:r>
            <a:r>
              <a:rPr lang="en-US" sz="1600" b="1" kern="0" dirty="0">
                <a:solidFill>
                  <a:srgbClr val="538ED5"/>
                </a:solidFill>
                <a:latin typeface="+mn-lt"/>
                <a:ea typeface="+mn-ea"/>
                <a:sym typeface="Symbol"/>
              </a:rPr>
              <a:t>	330,000</a:t>
            </a:r>
            <a:r>
              <a:rPr lang="en-US" sz="1600" b="1" kern="0" dirty="0">
                <a:solidFill>
                  <a:schemeClr val="bg1"/>
                </a:solidFill>
                <a:latin typeface="+mn-lt"/>
              </a:rPr>
              <a:t>)</a:t>
            </a:r>
            <a:r>
              <a:rPr lang="en-US" sz="1600" b="1" kern="0" dirty="0">
                <a:solidFill>
                  <a:srgbClr val="538ED5"/>
                </a:solidFill>
                <a:latin typeface="+mn-lt"/>
                <a:ea typeface="+mn-ea"/>
                <a:sym typeface="Symbol"/>
              </a:rPr>
              <a:t>	312,500	</a:t>
            </a:r>
            <a:r>
              <a:rPr lang="en-US" sz="1600" kern="0" dirty="0">
                <a:latin typeface="+mn-lt"/>
                <a:ea typeface="+mn-ea"/>
                <a:sym typeface="Symbol"/>
              </a:rPr>
              <a:t>127,500</a:t>
            </a:r>
            <a:r>
              <a:rPr lang="en-US" sz="1600" b="1" kern="0" dirty="0">
                <a:solidFill>
                  <a:schemeClr val="bg1"/>
                </a:solidFill>
                <a:latin typeface="+mn-lt"/>
                <a:ea typeface="+mn-ea"/>
                <a:sym typeface="Symbol"/>
              </a:rPr>
              <a:t>)</a:t>
            </a:r>
            <a:endParaRPr lang="en-US" sz="1600" kern="0" dirty="0">
              <a:solidFill>
                <a:schemeClr val="bg1"/>
              </a:solidFill>
              <a:latin typeface="+mn-lt"/>
              <a:ea typeface="+mn-ea"/>
            </a:endParaRPr>
          </a:p>
        </p:txBody>
      </p:sp>
      <p:cxnSp>
        <p:nvCxnSpPr>
          <p:cNvPr id="183301" name="Straight Connector 13"/>
          <p:cNvCxnSpPr>
            <a:cxnSpLocks noChangeShapeType="1"/>
          </p:cNvCxnSpPr>
          <p:nvPr/>
        </p:nvCxnSpPr>
        <p:spPr bwMode="auto">
          <a:xfrm>
            <a:off x="533400" y="2057400"/>
            <a:ext cx="8458200" cy="0"/>
          </a:xfrm>
          <a:prstGeom prst="line">
            <a:avLst/>
          </a:prstGeom>
          <a:noFill/>
          <a:ln w="38100" algn="ctr">
            <a:solidFill>
              <a:schemeClr val="tx1"/>
            </a:solidFill>
            <a:round/>
            <a:headEnd/>
            <a:tailEnd/>
          </a:ln>
        </p:spPr>
      </p:cxnSp>
      <p:cxnSp>
        <p:nvCxnSpPr>
          <p:cNvPr id="183302" name="Straight Connector 14"/>
          <p:cNvCxnSpPr>
            <a:cxnSpLocks noChangeShapeType="1"/>
          </p:cNvCxnSpPr>
          <p:nvPr/>
        </p:nvCxnSpPr>
        <p:spPr bwMode="auto">
          <a:xfrm>
            <a:off x="533400" y="2667000"/>
            <a:ext cx="8458200" cy="0"/>
          </a:xfrm>
          <a:prstGeom prst="line">
            <a:avLst/>
          </a:prstGeom>
          <a:noFill/>
          <a:ln w="38100" algn="ctr">
            <a:solidFill>
              <a:schemeClr val="tx1"/>
            </a:solidFill>
            <a:round/>
            <a:headEnd/>
            <a:tailEnd/>
          </a:ln>
        </p:spPr>
      </p:cxnSp>
      <p:cxnSp>
        <p:nvCxnSpPr>
          <p:cNvPr id="183303" name="Straight Connector 15"/>
          <p:cNvCxnSpPr>
            <a:cxnSpLocks noChangeShapeType="1"/>
          </p:cNvCxnSpPr>
          <p:nvPr/>
        </p:nvCxnSpPr>
        <p:spPr bwMode="auto">
          <a:xfrm>
            <a:off x="533400" y="3810000"/>
            <a:ext cx="8458200" cy="0"/>
          </a:xfrm>
          <a:prstGeom prst="line">
            <a:avLst/>
          </a:prstGeom>
          <a:noFill/>
          <a:ln w="38100" algn="ctr">
            <a:solidFill>
              <a:schemeClr val="tx1"/>
            </a:solidFill>
            <a:round/>
            <a:headEnd/>
            <a:tailEnd/>
          </a:ln>
        </p:spPr>
      </p:cxnSp>
      <p:cxnSp>
        <p:nvCxnSpPr>
          <p:cNvPr id="183304" name="Straight Connector 16"/>
          <p:cNvCxnSpPr>
            <a:cxnSpLocks noChangeShapeType="1"/>
          </p:cNvCxnSpPr>
          <p:nvPr/>
        </p:nvCxnSpPr>
        <p:spPr bwMode="auto">
          <a:xfrm>
            <a:off x="533400" y="4191000"/>
            <a:ext cx="8458200" cy="0"/>
          </a:xfrm>
          <a:prstGeom prst="line">
            <a:avLst/>
          </a:prstGeom>
          <a:noFill/>
          <a:ln w="38100" cmpd="dbl" algn="ctr">
            <a:solidFill>
              <a:schemeClr val="tx1"/>
            </a:solidFill>
            <a:round/>
            <a:headEnd/>
            <a:tailEnd/>
          </a:ln>
        </p:spPr>
      </p:cxnSp>
      <p:sp>
        <p:nvSpPr>
          <p:cNvPr id="18" name="TextBox 17"/>
          <p:cNvSpPr txBox="1"/>
          <p:nvPr/>
        </p:nvSpPr>
        <p:spPr>
          <a:xfrm>
            <a:off x="4327525" y="2220913"/>
            <a:ext cx="320675" cy="369887"/>
          </a:xfrm>
          <a:prstGeom prst="rect">
            <a:avLst/>
          </a:prstGeom>
          <a:noFill/>
        </p:spPr>
        <p:txBody>
          <a:bodyPr wrap="none">
            <a:spAutoFit/>
          </a:bodyPr>
          <a:lstStyle/>
          <a:p>
            <a:pPr algn="ctr">
              <a:defRPr/>
            </a:pPr>
            <a:r>
              <a:rPr lang="en-US" sz="1800" b="1" dirty="0">
                <a:latin typeface="+mn-lt"/>
              </a:rPr>
              <a:t>+</a:t>
            </a:r>
          </a:p>
        </p:txBody>
      </p:sp>
      <p:sp>
        <p:nvSpPr>
          <p:cNvPr id="19" name="TextBox 18"/>
          <p:cNvSpPr txBox="1"/>
          <p:nvPr/>
        </p:nvSpPr>
        <p:spPr>
          <a:xfrm>
            <a:off x="5867400" y="2220913"/>
            <a:ext cx="320675" cy="369887"/>
          </a:xfrm>
          <a:prstGeom prst="rect">
            <a:avLst/>
          </a:prstGeom>
          <a:noFill/>
        </p:spPr>
        <p:txBody>
          <a:bodyPr wrap="none">
            <a:spAutoFit/>
          </a:bodyPr>
          <a:lstStyle/>
          <a:p>
            <a:pPr algn="ctr">
              <a:defRPr/>
            </a:pPr>
            <a:r>
              <a:rPr lang="en-US" sz="1800" b="1" dirty="0">
                <a:latin typeface="+mn-lt"/>
              </a:rPr>
              <a:t>=</a:t>
            </a:r>
          </a:p>
        </p:txBody>
      </p:sp>
      <p:sp>
        <p:nvSpPr>
          <p:cNvPr id="20" name="TextBox 19"/>
          <p:cNvSpPr txBox="1"/>
          <p:nvPr/>
        </p:nvSpPr>
        <p:spPr>
          <a:xfrm>
            <a:off x="7299325" y="2220913"/>
            <a:ext cx="320675" cy="369887"/>
          </a:xfrm>
          <a:prstGeom prst="rect">
            <a:avLst/>
          </a:prstGeom>
          <a:noFill/>
        </p:spPr>
        <p:txBody>
          <a:bodyPr wrap="none">
            <a:spAutoFit/>
          </a:bodyPr>
          <a:lstStyle/>
          <a:p>
            <a:pPr algn="ctr">
              <a:defRPr/>
            </a:pPr>
            <a:r>
              <a:rPr lang="en-US" sz="1800" b="1" dirty="0">
                <a:latin typeface="+mn-lt"/>
              </a:rPr>
              <a:t>+</a:t>
            </a:r>
          </a:p>
        </p:txBody>
      </p:sp>
      <p:grpSp>
        <p:nvGrpSpPr>
          <p:cNvPr id="2" name="Group 23"/>
          <p:cNvGrpSpPr>
            <a:grpSpLocks/>
          </p:cNvGrpSpPr>
          <p:nvPr/>
        </p:nvGrpSpPr>
        <p:grpSpPr bwMode="auto">
          <a:xfrm>
            <a:off x="457200" y="4205288"/>
            <a:ext cx="8534400" cy="2441575"/>
            <a:chOff x="457200" y="4038600"/>
            <a:chExt cx="8534400" cy="2441377"/>
          </a:xfrm>
        </p:grpSpPr>
        <p:sp>
          <p:nvSpPr>
            <p:cNvPr id="48" name="Content Placeholder 6"/>
            <p:cNvSpPr txBox="1">
              <a:spLocks/>
            </p:cNvSpPr>
            <p:nvPr/>
          </p:nvSpPr>
          <p:spPr bwMode="auto">
            <a:xfrm>
              <a:off x="457200" y="4038600"/>
              <a:ext cx="3048000" cy="380969"/>
            </a:xfrm>
            <a:prstGeom prst="rect">
              <a:avLst/>
            </a:prstGeom>
            <a:solidFill>
              <a:schemeClr val="bg1"/>
            </a:solidFill>
            <a:ln w="9525">
              <a:noFill/>
              <a:miter lim="800000"/>
              <a:headEnd/>
              <a:tailEnd/>
            </a:ln>
            <a:effectLst/>
          </p:spPr>
          <p:txBody>
            <a:bodyPr/>
            <a:lstStyle/>
            <a:p>
              <a:pPr>
                <a:spcBef>
                  <a:spcPct val="20000"/>
                </a:spcBef>
                <a:buClr>
                  <a:schemeClr val="accent2"/>
                </a:buClr>
                <a:buFont typeface="Wingdings" pitchFamily="2" charset="2"/>
                <a:buNone/>
                <a:defRPr/>
              </a:pPr>
              <a:r>
                <a:rPr lang="en-US" sz="1800" b="1" kern="0" dirty="0">
                  <a:latin typeface="+mn-lt"/>
                  <a:ea typeface="+mn-ea"/>
                </a:rPr>
                <a:t>Basic Elimination Entry</a:t>
              </a:r>
            </a:p>
          </p:txBody>
        </p:sp>
        <p:sp>
          <p:nvSpPr>
            <p:cNvPr id="21" name="Text Box 4"/>
            <p:cNvSpPr txBox="1">
              <a:spLocks noChangeArrowheads="1"/>
            </p:cNvSpPr>
            <p:nvPr/>
          </p:nvSpPr>
          <p:spPr bwMode="auto">
            <a:xfrm>
              <a:off x="609600" y="4417981"/>
              <a:ext cx="4724400" cy="2061996"/>
            </a:xfrm>
            <a:prstGeom prst="rect">
              <a:avLst/>
            </a:prstGeom>
            <a:solidFill>
              <a:srgbClr val="8DB4E3"/>
            </a:solidFill>
            <a:ln w="12700">
              <a:solidFill>
                <a:schemeClr val="tx1"/>
              </a:solidFill>
              <a:miter lim="800000"/>
              <a:headEnd type="none" w="sm" len="sm"/>
              <a:tailEnd type="none" w="sm" len="sm"/>
            </a:ln>
            <a:effectLst/>
          </p:spPr>
          <p:txBody>
            <a:bodyPr>
              <a:spAutoFit/>
            </a:bodyPr>
            <a:lstStyle/>
            <a:p>
              <a:pPr marL="3175">
                <a:spcBef>
                  <a:spcPts val="0"/>
                </a:spcBef>
                <a:tabLst>
                  <a:tab pos="3657600" algn="r"/>
                  <a:tab pos="4511675" algn="r"/>
                </a:tabLst>
                <a:defRPr/>
              </a:pPr>
              <a:r>
                <a:rPr lang="en-US" sz="1600" dirty="0">
                  <a:solidFill>
                    <a:srgbClr val="000000"/>
                  </a:solidFill>
                  <a:latin typeface="+mn-lt"/>
                </a:rPr>
                <a:t>Common Stock	</a:t>
              </a:r>
            </a:p>
            <a:p>
              <a:pPr marL="3175">
                <a:spcBef>
                  <a:spcPts val="0"/>
                </a:spcBef>
                <a:tabLst>
                  <a:tab pos="3657600" algn="r"/>
                  <a:tab pos="4511675" algn="r"/>
                </a:tabLst>
                <a:defRPr/>
              </a:pPr>
              <a:r>
                <a:rPr lang="en-US" sz="1600" dirty="0">
                  <a:solidFill>
                    <a:srgbClr val="000000"/>
                  </a:solidFill>
                  <a:latin typeface="+mn-lt"/>
                </a:rPr>
                <a:t>Retained Earnings	</a:t>
              </a:r>
            </a:p>
            <a:p>
              <a:pPr marL="3175">
                <a:spcBef>
                  <a:spcPts val="0"/>
                </a:spcBef>
                <a:tabLst>
                  <a:tab pos="3657600" algn="r"/>
                  <a:tab pos="4511675" algn="r"/>
                </a:tabLst>
                <a:defRPr/>
              </a:pPr>
              <a:r>
                <a:rPr lang="en-US" sz="1600" dirty="0">
                  <a:solidFill>
                    <a:srgbClr val="000000"/>
                  </a:solidFill>
                  <a:latin typeface="+mn-lt"/>
                </a:rPr>
                <a:t>Income from Snoopy	</a:t>
              </a:r>
            </a:p>
            <a:p>
              <a:pPr marL="3175">
                <a:spcBef>
                  <a:spcPts val="0"/>
                </a:spcBef>
                <a:tabLst>
                  <a:tab pos="3657600" algn="r"/>
                  <a:tab pos="4511675" algn="r"/>
                </a:tabLst>
                <a:defRPr/>
              </a:pPr>
              <a:r>
                <a:rPr lang="en-US" sz="1600" dirty="0">
                  <a:solidFill>
                    <a:srgbClr val="000000"/>
                  </a:solidFill>
                  <a:latin typeface="+mn-lt"/>
                </a:rPr>
                <a:t>NCI in NI of Snoopy	</a:t>
              </a:r>
            </a:p>
            <a:p>
              <a:pPr marL="173038" lvl="1">
                <a:spcBef>
                  <a:spcPts val="0"/>
                </a:spcBef>
                <a:tabLst>
                  <a:tab pos="3657600" algn="r"/>
                  <a:tab pos="4511675" algn="r"/>
                </a:tabLst>
                <a:defRPr/>
              </a:pPr>
              <a:r>
                <a:rPr lang="en-US" sz="1600" dirty="0">
                  <a:solidFill>
                    <a:srgbClr val="000000"/>
                  </a:solidFill>
                  <a:latin typeface="+mn-lt"/>
                </a:rPr>
                <a:t>Dividends Declared		</a:t>
              </a:r>
            </a:p>
            <a:p>
              <a:pPr marL="173038" lvl="1">
                <a:spcBef>
                  <a:spcPts val="0"/>
                </a:spcBef>
                <a:tabLst>
                  <a:tab pos="3657600" algn="r"/>
                  <a:tab pos="4511675" algn="r"/>
                </a:tabLst>
                <a:defRPr/>
              </a:pPr>
              <a:r>
                <a:rPr lang="en-US" sz="1600" dirty="0">
                  <a:solidFill>
                    <a:srgbClr val="000000"/>
                  </a:solidFill>
                  <a:latin typeface="+mn-lt"/>
                </a:rPr>
                <a:t>Stock dividends declared		</a:t>
              </a:r>
              <a:r>
                <a:rPr lang="en-US" sz="1600" dirty="0">
                  <a:solidFill>
                    <a:srgbClr val="000000"/>
                  </a:solidFill>
                </a:rPr>
                <a:t> </a:t>
              </a:r>
              <a:endParaRPr lang="en-US" sz="1600" dirty="0">
                <a:solidFill>
                  <a:srgbClr val="000000"/>
                </a:solidFill>
                <a:latin typeface="+mn-lt"/>
              </a:endParaRPr>
            </a:p>
            <a:p>
              <a:pPr marL="173038" lvl="1">
                <a:spcBef>
                  <a:spcPts val="0"/>
                </a:spcBef>
                <a:tabLst>
                  <a:tab pos="3657600" algn="r"/>
                  <a:tab pos="4511675" algn="r"/>
                </a:tabLst>
                <a:defRPr/>
              </a:pPr>
              <a:r>
                <a:rPr lang="en-US" sz="1600" dirty="0">
                  <a:solidFill>
                    <a:srgbClr val="000000"/>
                  </a:solidFill>
                  <a:latin typeface="+mn-lt"/>
                </a:rPr>
                <a:t>Investment in Snoopy 		</a:t>
              </a:r>
            </a:p>
            <a:p>
              <a:pPr marL="173038" lvl="1">
                <a:spcBef>
                  <a:spcPts val="0"/>
                </a:spcBef>
                <a:tabLst>
                  <a:tab pos="3657600" algn="r"/>
                  <a:tab pos="4511675" algn="r"/>
                </a:tabLst>
                <a:defRPr/>
              </a:pPr>
              <a:r>
                <a:rPr lang="en-US" sz="1600" dirty="0">
                  <a:solidFill>
                    <a:srgbClr val="000000"/>
                  </a:solidFill>
                  <a:latin typeface="+mn-lt"/>
                </a:rPr>
                <a:t>NCI in NA of Snoopy		</a:t>
              </a:r>
            </a:p>
          </p:txBody>
        </p:sp>
        <p:sp>
          <p:nvSpPr>
            <p:cNvPr id="22" name="TextBox 21"/>
            <p:cNvSpPr txBox="1"/>
            <p:nvPr/>
          </p:nvSpPr>
          <p:spPr>
            <a:xfrm>
              <a:off x="5334000" y="4417981"/>
              <a:ext cx="3657600" cy="2061996"/>
            </a:xfrm>
            <a:prstGeom prst="rect">
              <a:avLst/>
            </a:prstGeom>
            <a:noFill/>
          </p:spPr>
          <p:txBody>
            <a:bodyPr>
              <a:spAutoFit/>
            </a:bodyPr>
            <a:lstStyle/>
            <a:p>
              <a:pPr marL="341313" indent="-341313">
                <a:buFont typeface="Symbol"/>
                <a:buChar char="¬"/>
                <a:defRPr/>
              </a:pPr>
              <a:r>
                <a:rPr lang="en-US" sz="1600" dirty="0">
                  <a:latin typeface="+mn-lt"/>
                  <a:sym typeface="Symbol"/>
                </a:rPr>
                <a:t>Original amount invested (100%)</a:t>
              </a:r>
            </a:p>
            <a:p>
              <a:pPr marL="341313" indent="-341313">
                <a:buFont typeface="Symbol"/>
                <a:buChar char="¬"/>
                <a:defRPr/>
              </a:pPr>
              <a:r>
                <a:rPr lang="en-US" sz="1600" dirty="0">
                  <a:latin typeface="+mn-lt"/>
                  <a:sym typeface="Symbol"/>
                </a:rPr>
                <a:t>Beginning balance in RE</a:t>
              </a:r>
            </a:p>
            <a:p>
              <a:pPr marL="341313" lvl="2" indent="-341313">
                <a:buFont typeface="Symbol"/>
                <a:buChar char="¬"/>
                <a:defRPr/>
              </a:pPr>
              <a:r>
                <a:rPr lang="en-US" sz="1600" dirty="0">
                  <a:latin typeface="+mn-lt"/>
                  <a:sym typeface="Symbol"/>
                </a:rPr>
                <a:t>Peanut's share of reported NI</a:t>
              </a:r>
              <a:endParaRPr lang="en-US" sz="1600" b="1" dirty="0">
                <a:solidFill>
                  <a:schemeClr val="tx1">
                    <a:lumMod val="60000"/>
                    <a:lumOff val="40000"/>
                  </a:schemeClr>
                </a:solidFill>
                <a:latin typeface="+mn-lt"/>
                <a:sym typeface="Symbol"/>
              </a:endParaRPr>
            </a:p>
            <a:p>
              <a:pPr marL="341313" lvl="2" indent="-341313">
                <a:buFont typeface="Symbol"/>
                <a:buChar char="¬"/>
                <a:defRPr/>
              </a:pPr>
              <a:r>
                <a:rPr lang="en-US" sz="1600" dirty="0">
                  <a:latin typeface="+mn-lt"/>
                  <a:sym typeface="Symbol"/>
                </a:rPr>
                <a:t>NCI share of reported NI</a:t>
              </a:r>
              <a:endParaRPr lang="en-US" sz="1600" b="1" dirty="0">
                <a:latin typeface="+mn-lt"/>
                <a:sym typeface="Symbol"/>
              </a:endParaRPr>
            </a:p>
            <a:p>
              <a:pPr marL="341313" lvl="2" indent="-341313">
                <a:buFont typeface="Symbol"/>
                <a:buChar char="¬"/>
                <a:defRPr/>
              </a:pPr>
              <a:r>
                <a:rPr lang="en-US" sz="1600" dirty="0">
                  <a:latin typeface="+mn-lt"/>
                  <a:sym typeface="Symbol"/>
                </a:rPr>
                <a:t>100% of  sub’s dividends declared</a:t>
              </a:r>
            </a:p>
            <a:p>
              <a:pPr marL="341313" lvl="2" indent="-341313">
                <a:buFont typeface="Symbol"/>
                <a:buChar char="¬"/>
                <a:defRPr/>
              </a:pPr>
              <a:r>
                <a:rPr lang="en-US" sz="1600" dirty="0">
                  <a:latin typeface="+mn-lt"/>
                  <a:sym typeface="Symbol"/>
                </a:rPr>
                <a:t>100% of sub’s stock dividends</a:t>
              </a:r>
            </a:p>
            <a:p>
              <a:pPr marL="341313" lvl="2" indent="-341313">
                <a:buFont typeface="Symbol"/>
                <a:buChar char="¬"/>
                <a:defRPr/>
              </a:pPr>
              <a:r>
                <a:rPr lang="en-US" sz="1600" dirty="0">
                  <a:latin typeface="+mn-lt"/>
                  <a:sym typeface="Symbol"/>
                </a:rPr>
                <a:t>Net amount of BV left in inv. acct.</a:t>
              </a:r>
              <a:endParaRPr lang="en-US" sz="1600" b="1" dirty="0">
                <a:latin typeface="+mn-lt"/>
                <a:sym typeface="Symbol"/>
              </a:endParaRPr>
            </a:p>
            <a:p>
              <a:pPr marL="341313" lvl="2" indent="-341313">
                <a:buFont typeface="Symbol"/>
                <a:buChar char="¬"/>
                <a:defRPr/>
              </a:pPr>
              <a:r>
                <a:rPr lang="en-US" sz="1600" dirty="0">
                  <a:latin typeface="+mn-lt"/>
                  <a:sym typeface="Symbol"/>
                </a:rPr>
                <a:t>NCI’s share of net book value</a:t>
              </a:r>
              <a:endParaRPr lang="en-US" sz="1600" b="1" dirty="0">
                <a:latin typeface="+mn-lt"/>
              </a:endParaRPr>
            </a:p>
          </p:txBody>
        </p:sp>
      </p:grpSp>
      <p:sp>
        <p:nvSpPr>
          <p:cNvPr id="23" name="TextBox 22"/>
          <p:cNvSpPr txBox="1"/>
          <p:nvPr/>
        </p:nvSpPr>
        <p:spPr bwMode="auto">
          <a:xfrm>
            <a:off x="412750" y="1676400"/>
            <a:ext cx="2787650" cy="369888"/>
          </a:xfrm>
          <a:prstGeom prst="rect">
            <a:avLst/>
          </a:prstGeom>
          <a:noFill/>
          <a:ln w="9525">
            <a:noFill/>
            <a:miter lim="800000"/>
            <a:headEnd/>
            <a:tailEnd/>
          </a:ln>
          <a:effectLst/>
        </p:spPr>
        <p:txBody>
          <a:bodyPr wrap="none">
            <a:spAutoFit/>
          </a:bodyPr>
          <a:lstStyle/>
          <a:p>
            <a:pPr>
              <a:defRPr/>
            </a:pPr>
            <a:r>
              <a:rPr lang="en-US" sz="1800" b="1" dirty="0">
                <a:latin typeface="+mn-lt"/>
              </a:rPr>
              <a:t>Book Value Calculations:</a:t>
            </a:r>
          </a:p>
        </p:txBody>
      </p:sp>
      <p:sp>
        <p:nvSpPr>
          <p:cNvPr id="24" name="Rectangle 3"/>
          <p:cNvSpPr txBox="1">
            <a:spLocks noChangeArrowheads="1"/>
          </p:cNvSpPr>
          <p:nvPr/>
        </p:nvSpPr>
        <p:spPr bwMode="auto">
          <a:xfrm>
            <a:off x="457200" y="990600"/>
            <a:ext cx="8534400" cy="609600"/>
          </a:xfrm>
          <a:prstGeom prst="rect">
            <a:avLst/>
          </a:prstGeom>
          <a:solidFill>
            <a:schemeClr val="bg1">
              <a:lumMod val="85000"/>
            </a:schemeClr>
          </a:solidFill>
          <a:ln w="9525">
            <a:noFill/>
            <a:miter lim="800000"/>
            <a:headEnd/>
            <a:tailEnd/>
          </a:ln>
          <a:effectLst/>
        </p:spPr>
        <p:txBody>
          <a:bodyPr/>
          <a:lstStyle/>
          <a:p>
            <a:pPr>
              <a:defRPr/>
            </a:pPr>
            <a:r>
              <a:rPr lang="en-US" sz="1800" dirty="0">
                <a:latin typeface="+mn-lt"/>
              </a:rPr>
              <a:t>In order to prepare the consolidation worksheet at the end of the year, we first analyze the book value component to construct the basic elimination entry:</a:t>
            </a:r>
            <a:endParaRPr lang="en-US" sz="1800" i="1" dirty="0">
              <a:latin typeface="+mn-lt"/>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Rectangle 5"/>
          <p:cNvSpPr>
            <a:spLocks noGrp="1" noChangeArrowheads="1"/>
          </p:cNvSpPr>
          <p:nvPr>
            <p:ph type="sldNum" sz="quarter" idx="10"/>
          </p:nvPr>
        </p:nvSpPr>
        <p:spPr>
          <a:noFill/>
        </p:spPr>
        <p:txBody>
          <a:bodyPr/>
          <a:lstStyle/>
          <a:p>
            <a:r>
              <a:rPr lang="en-US" altLang="zh-CN" smtClean="0">
                <a:ea typeface="宋体" pitchFamily="2" charset="-122"/>
              </a:rPr>
              <a:t>9-</a:t>
            </a:r>
            <a:fld id="{4CDBBBF5-B55E-4A24-84F1-8CD849B5BFFF}" type="slidenum">
              <a:rPr lang="en-US" altLang="zh-CN" smtClean="0">
                <a:ea typeface="宋体" pitchFamily="2" charset="-122"/>
              </a:rPr>
              <a:pPr/>
              <a:t>82</a:t>
            </a:fld>
            <a:endParaRPr lang="en-US" altLang="zh-CN" smtClean="0">
              <a:ea typeface="宋体" pitchFamily="2" charset="-122"/>
            </a:endParaRPr>
          </a:p>
        </p:txBody>
      </p:sp>
      <p:sp>
        <p:nvSpPr>
          <p:cNvPr id="11" name="Title 10"/>
          <p:cNvSpPr>
            <a:spLocks noGrp="1"/>
          </p:cNvSpPr>
          <p:nvPr>
            <p:ph type="title"/>
          </p:nvPr>
        </p:nvSpPr>
        <p:spPr/>
        <p:txBody>
          <a:bodyPr/>
          <a:lstStyle/>
          <a:p>
            <a:pPr eaLnBrk="1" hangingPunct="1">
              <a:defRPr/>
            </a:pPr>
            <a:r>
              <a:rPr lang="en-US" dirty="0" smtClean="0">
                <a:solidFill>
                  <a:schemeClr val="tx1"/>
                </a:solidFill>
              </a:rPr>
              <a:t>Practice Quiz Question #4</a:t>
            </a:r>
            <a:endParaRPr lang="en-US" dirty="0">
              <a:solidFill>
                <a:schemeClr val="tx2">
                  <a:lumMod val="50000"/>
                </a:schemeClr>
              </a:solidFill>
            </a:endParaRPr>
          </a:p>
        </p:txBody>
      </p:sp>
      <p:sp>
        <p:nvSpPr>
          <p:cNvPr id="5" name="Rectangle 3"/>
          <p:cNvSpPr txBox="1">
            <a:spLocks noChangeArrowheads="1"/>
          </p:cNvSpPr>
          <p:nvPr/>
        </p:nvSpPr>
        <p:spPr>
          <a:xfrm>
            <a:off x="1219200" y="1295400"/>
            <a:ext cx="7315200" cy="5029200"/>
          </a:xfrm>
          <a:prstGeom prst="rect">
            <a:avLst/>
          </a:prstGeom>
          <a:solidFill>
            <a:srgbClr val="C5D9F1"/>
          </a:solidFill>
        </p:spPr>
        <p:style>
          <a:lnRef idx="1">
            <a:schemeClr val="accent2"/>
          </a:lnRef>
          <a:fillRef idx="2">
            <a:schemeClr val="accent2"/>
          </a:fillRef>
          <a:effectRef idx="1">
            <a:schemeClr val="accent2"/>
          </a:effectRef>
          <a:fontRef idx="minor">
            <a:schemeClr val="dk1"/>
          </a:fontRef>
        </p:style>
        <p:txBody>
          <a:bodyPr lIns="90488" tIns="44450" rIns="90488" bIns="44450"/>
          <a:lstStyle/>
          <a:p>
            <a:pPr>
              <a:buFont typeface="Wingdings" pitchFamily="2" charset="2"/>
              <a:buNone/>
              <a:defRPr/>
            </a:pPr>
            <a:r>
              <a:rPr lang="en-US" sz="2800" b="1" dirty="0"/>
              <a:t>Which of the following statements is false?</a:t>
            </a:r>
          </a:p>
          <a:p>
            <a:pPr marL="914400" lvl="1" indent="-457200">
              <a:lnSpc>
                <a:spcPts val="3000"/>
              </a:lnSpc>
              <a:spcBef>
                <a:spcPts val="600"/>
              </a:spcBef>
              <a:buSzPct val="80000"/>
              <a:defRPr/>
            </a:pPr>
            <a:r>
              <a:rPr lang="en-US" sz="2800" dirty="0"/>
              <a:t>a.	</a:t>
            </a:r>
            <a:r>
              <a:rPr lang="en-GB" sz="2800" dirty="0"/>
              <a:t>Since stock dividends are issued proportionately, the relative interests of the controlling and NCI stockholders do not change</a:t>
            </a:r>
            <a:r>
              <a:rPr lang="en-US" sz="2800" dirty="0"/>
              <a:t>.</a:t>
            </a:r>
          </a:p>
          <a:p>
            <a:pPr marL="914400" lvl="1" indent="-457200">
              <a:lnSpc>
                <a:spcPts val="3000"/>
              </a:lnSpc>
              <a:spcBef>
                <a:spcPts val="600"/>
              </a:spcBef>
              <a:buSzPct val="80000"/>
              <a:defRPr/>
            </a:pPr>
            <a:r>
              <a:rPr lang="en-US" sz="2800" dirty="0"/>
              <a:t>b.	</a:t>
            </a:r>
            <a:r>
              <a:rPr lang="en-GB" sz="2800" dirty="0"/>
              <a:t>Stock dividends do not change the carrying amount of the investment account</a:t>
            </a:r>
            <a:r>
              <a:rPr lang="en-US" sz="2800" dirty="0"/>
              <a:t>.</a:t>
            </a:r>
          </a:p>
          <a:p>
            <a:pPr marL="914400" lvl="1" indent="-457200">
              <a:lnSpc>
                <a:spcPts val="3000"/>
              </a:lnSpc>
              <a:spcBef>
                <a:spcPts val="600"/>
              </a:spcBef>
              <a:buSzPct val="80000"/>
              <a:buFont typeface="Wingdings" pitchFamily="2" charset="2"/>
              <a:buNone/>
              <a:defRPr/>
            </a:pPr>
            <a:r>
              <a:rPr lang="en-US" sz="2800" dirty="0"/>
              <a:t>c.	</a:t>
            </a:r>
            <a:r>
              <a:rPr lang="en-GB" sz="2800" dirty="0"/>
              <a:t>Stock dividends represent a permanent capitalization of retained earnings</a:t>
            </a:r>
            <a:r>
              <a:rPr lang="en-US" sz="2800" dirty="0"/>
              <a:t>.</a:t>
            </a:r>
          </a:p>
          <a:p>
            <a:pPr marL="914400" lvl="1" indent="-457200">
              <a:lnSpc>
                <a:spcPts val="3000"/>
              </a:lnSpc>
              <a:spcBef>
                <a:spcPts val="600"/>
              </a:spcBef>
              <a:buSzPct val="80000"/>
              <a:buFont typeface="Wingdings" pitchFamily="2" charset="2"/>
              <a:buNone/>
              <a:defRPr/>
            </a:pPr>
            <a:r>
              <a:rPr lang="en-US" sz="2800" dirty="0"/>
              <a:t>d.	</a:t>
            </a:r>
            <a:r>
              <a:rPr lang="en-GB" sz="2800" dirty="0"/>
              <a:t>Stock dividends increase retained earnings</a:t>
            </a:r>
            <a:r>
              <a:rPr lang="en-US" sz="2800" dirty="0"/>
              <a:t>.</a:t>
            </a:r>
          </a:p>
        </p:txBody>
      </p:sp>
    </p:spTree>
  </p:cSld>
  <p:clrMapOvr>
    <a:masterClrMapping/>
  </p:clrMapOvr>
  <p:transition spd="med"/>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Rectangle 5"/>
          <p:cNvSpPr>
            <a:spLocks noGrp="1" noChangeArrowheads="1"/>
          </p:cNvSpPr>
          <p:nvPr>
            <p:ph type="sldNum" sz="quarter" idx="10"/>
          </p:nvPr>
        </p:nvSpPr>
        <p:spPr>
          <a:noFill/>
        </p:spPr>
        <p:txBody>
          <a:bodyPr/>
          <a:lstStyle/>
          <a:p>
            <a:r>
              <a:rPr lang="en-US" altLang="zh-CN" smtClean="0">
                <a:ea typeface="宋体" pitchFamily="2" charset="-122"/>
              </a:rPr>
              <a:t>9-</a:t>
            </a:r>
            <a:fld id="{F2D13017-A73A-4836-B66B-D762DEBE1C78}" type="slidenum">
              <a:rPr lang="en-US" altLang="zh-CN" smtClean="0">
                <a:ea typeface="宋体" pitchFamily="2" charset="-122"/>
              </a:rPr>
              <a:pPr/>
              <a:t>83</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6</a:t>
            </a:r>
            <a:endParaRPr lang="en-US" dirty="0">
              <a:solidFill>
                <a:schemeClr val="tx2">
                  <a:lumMod val="50000"/>
                </a:schemeClr>
              </a:solidFill>
            </a:endParaRPr>
          </a:p>
        </p:txBody>
      </p:sp>
      <p:sp>
        <p:nvSpPr>
          <p:cNvPr id="5" name="Title 5"/>
          <p:cNvSpPr txBox="1">
            <a:spLocks/>
          </p:cNvSpPr>
          <p:nvPr/>
        </p:nvSpPr>
        <p:spPr bwMode="auto">
          <a:xfrm>
            <a:off x="1600200" y="2057400"/>
            <a:ext cx="60960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Understand and explain the effects of ownership interests other than in common stock.</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Rectangle 5"/>
          <p:cNvSpPr>
            <a:spLocks noGrp="1" noChangeArrowheads="1"/>
          </p:cNvSpPr>
          <p:nvPr>
            <p:ph type="sldNum" sz="quarter" idx="10"/>
          </p:nvPr>
        </p:nvSpPr>
        <p:spPr>
          <a:noFill/>
        </p:spPr>
        <p:txBody>
          <a:bodyPr/>
          <a:lstStyle/>
          <a:p>
            <a:r>
              <a:rPr lang="en-US" altLang="zh-CN" smtClean="0">
                <a:ea typeface="宋体" pitchFamily="2" charset="-122"/>
              </a:rPr>
              <a:t>9-</a:t>
            </a:r>
            <a:fld id="{5D8B0B31-092C-4E36-9D95-3C615A744DE1}" type="slidenum">
              <a:rPr lang="en-US" altLang="zh-CN" smtClean="0">
                <a:ea typeface="宋体" pitchFamily="2" charset="-122"/>
              </a:rPr>
              <a:pPr/>
              <a:t>84</a:t>
            </a:fld>
            <a:endParaRPr lang="en-US" altLang="zh-CN" smtClean="0">
              <a:ea typeface="宋体" pitchFamily="2" charset="-122"/>
            </a:endParaRPr>
          </a:p>
        </p:txBody>
      </p:sp>
      <p:sp>
        <p:nvSpPr>
          <p:cNvPr id="271362"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Interests Other than in Common Stock</a:t>
            </a:r>
            <a:endParaRPr lang="en-US" dirty="0" smtClean="0">
              <a:solidFill>
                <a:schemeClr val="tx2">
                  <a:lumMod val="50000"/>
                </a:schemeClr>
              </a:solidFill>
            </a:endParaRPr>
          </a:p>
        </p:txBody>
      </p:sp>
      <p:sp>
        <p:nvSpPr>
          <p:cNvPr id="271363" name="Rectangle 3"/>
          <p:cNvSpPr>
            <a:spLocks noGrp="1" noChangeArrowheads="1"/>
          </p:cNvSpPr>
          <p:nvPr>
            <p:ph idx="1"/>
          </p:nvPr>
        </p:nvSpPr>
        <p:spPr/>
        <p:txBody>
          <a:bodyPr/>
          <a:lstStyle/>
          <a:p>
            <a:pPr marL="609600" indent="-609600" eaLnBrk="1" hangingPunct="1"/>
            <a:r>
              <a:rPr lang="en-GB" smtClean="0"/>
              <a:t>Investments in partnerships</a:t>
            </a:r>
          </a:p>
          <a:p>
            <a:pPr marL="990600" lvl="1" indent="-533400" eaLnBrk="1" hangingPunct="1"/>
            <a:r>
              <a:rPr lang="en-GB" smtClean="0"/>
              <a:t>FASB pronouncements generally relate to corporations rather than partnerships</a:t>
            </a:r>
          </a:p>
          <a:p>
            <a:pPr marL="990600" lvl="1" indent="-533400" eaLnBrk="1" hangingPunct="1"/>
            <a:r>
              <a:rPr lang="en-GB" smtClean="0"/>
              <a:t>Companies therefore have more flexibility but less guidance in reporting their investments</a:t>
            </a:r>
          </a:p>
          <a:p>
            <a:pPr marL="990600" lvl="1" indent="-533400" eaLnBrk="1" hangingPunct="1"/>
            <a:r>
              <a:rPr lang="en-GB" smtClean="0"/>
              <a:t>Traditionally chosen methods:</a:t>
            </a:r>
          </a:p>
          <a:p>
            <a:pPr marL="1752600" lvl="3" indent="-381000" eaLnBrk="1" hangingPunct="1">
              <a:buFontTx/>
              <a:buAutoNum type="arabicPeriod"/>
            </a:pPr>
            <a:r>
              <a:rPr lang="en-GB" sz="2400" smtClean="0"/>
              <a:t>Cost method</a:t>
            </a:r>
          </a:p>
          <a:p>
            <a:pPr marL="1752600" lvl="3" indent="-381000" eaLnBrk="1" hangingPunct="1">
              <a:buFontTx/>
              <a:buAutoNum type="arabicPeriod"/>
            </a:pPr>
            <a:r>
              <a:rPr lang="en-GB" sz="2400" smtClean="0"/>
              <a:t>Equity method</a:t>
            </a:r>
          </a:p>
          <a:p>
            <a:pPr marL="1752600" lvl="3" indent="-381000" eaLnBrk="1" hangingPunct="1">
              <a:buFontTx/>
              <a:buAutoNum type="arabicPeriod"/>
            </a:pPr>
            <a:r>
              <a:rPr lang="en-GB" sz="2400" smtClean="0"/>
              <a:t>Pro rata consolidation</a:t>
            </a:r>
          </a:p>
          <a:p>
            <a:pPr marL="1752600" lvl="3" indent="-381000" eaLnBrk="1" hangingPunct="1">
              <a:buFontTx/>
              <a:buAutoNum type="arabicPeriod"/>
            </a:pPr>
            <a:r>
              <a:rPr lang="en-GB" sz="2400" smtClean="0"/>
              <a:t>Consolidation</a:t>
            </a:r>
            <a:endParaRPr lang="en-GB"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71363">
                                            <p:txEl>
                                              <p:pRg st="1" end="1"/>
                                            </p:txEl>
                                          </p:spTgt>
                                        </p:tgtEl>
                                        <p:attrNameLst>
                                          <p:attrName>style.visibility</p:attrName>
                                        </p:attrNameLst>
                                      </p:cBhvr>
                                      <p:to>
                                        <p:strVal val="visible"/>
                                      </p:to>
                                    </p:set>
                                    <p:animEffect transition="in" filter="wipe(left)">
                                      <p:cBhvr>
                                        <p:cTn id="7" dur="500"/>
                                        <p:tgtEl>
                                          <p:spTgt spid="27136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71363">
                                            <p:txEl>
                                              <p:pRg st="2" end="2"/>
                                            </p:txEl>
                                          </p:spTgt>
                                        </p:tgtEl>
                                        <p:attrNameLst>
                                          <p:attrName>style.visibility</p:attrName>
                                        </p:attrNameLst>
                                      </p:cBhvr>
                                      <p:to>
                                        <p:strVal val="visible"/>
                                      </p:to>
                                    </p:set>
                                    <p:animEffect transition="in" filter="wipe(left)">
                                      <p:cBhvr>
                                        <p:cTn id="12" dur="500"/>
                                        <p:tgtEl>
                                          <p:spTgt spid="27136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71363">
                                            <p:txEl>
                                              <p:pRg st="3" end="3"/>
                                            </p:txEl>
                                          </p:spTgt>
                                        </p:tgtEl>
                                        <p:attrNameLst>
                                          <p:attrName>style.visibility</p:attrName>
                                        </p:attrNameLst>
                                      </p:cBhvr>
                                      <p:to>
                                        <p:strVal val="visible"/>
                                      </p:to>
                                    </p:set>
                                    <p:animEffect transition="in" filter="wipe(left)">
                                      <p:cBhvr>
                                        <p:cTn id="17" dur="500"/>
                                        <p:tgtEl>
                                          <p:spTgt spid="27136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71363">
                                            <p:txEl>
                                              <p:pRg st="4" end="4"/>
                                            </p:txEl>
                                          </p:spTgt>
                                        </p:tgtEl>
                                        <p:attrNameLst>
                                          <p:attrName>style.visibility</p:attrName>
                                        </p:attrNameLst>
                                      </p:cBhvr>
                                      <p:to>
                                        <p:strVal val="visible"/>
                                      </p:to>
                                    </p:set>
                                    <p:animEffect transition="in" filter="wipe(left)">
                                      <p:cBhvr>
                                        <p:cTn id="22" dur="500"/>
                                        <p:tgtEl>
                                          <p:spTgt spid="27136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71363">
                                            <p:txEl>
                                              <p:pRg st="5" end="5"/>
                                            </p:txEl>
                                          </p:spTgt>
                                        </p:tgtEl>
                                        <p:attrNameLst>
                                          <p:attrName>style.visibility</p:attrName>
                                        </p:attrNameLst>
                                      </p:cBhvr>
                                      <p:to>
                                        <p:strVal val="visible"/>
                                      </p:to>
                                    </p:set>
                                    <p:animEffect transition="in" filter="wipe(left)">
                                      <p:cBhvr>
                                        <p:cTn id="27" dur="500"/>
                                        <p:tgtEl>
                                          <p:spTgt spid="27136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71363">
                                            <p:txEl>
                                              <p:pRg st="6" end="6"/>
                                            </p:txEl>
                                          </p:spTgt>
                                        </p:tgtEl>
                                        <p:attrNameLst>
                                          <p:attrName>style.visibility</p:attrName>
                                        </p:attrNameLst>
                                      </p:cBhvr>
                                      <p:to>
                                        <p:strVal val="visible"/>
                                      </p:to>
                                    </p:set>
                                    <p:animEffect transition="in" filter="wipe(left)">
                                      <p:cBhvr>
                                        <p:cTn id="32" dur="500"/>
                                        <p:tgtEl>
                                          <p:spTgt spid="27136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71363">
                                            <p:txEl>
                                              <p:pRg st="7" end="7"/>
                                            </p:txEl>
                                          </p:spTgt>
                                        </p:tgtEl>
                                        <p:attrNameLst>
                                          <p:attrName>style.visibility</p:attrName>
                                        </p:attrNameLst>
                                      </p:cBhvr>
                                      <p:to>
                                        <p:strVal val="visible"/>
                                      </p:to>
                                    </p:set>
                                    <p:animEffect transition="in" filter="wipe(left)">
                                      <p:cBhvr>
                                        <p:cTn id="37" dur="500"/>
                                        <p:tgtEl>
                                          <p:spTgt spid="2713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1489" name="Rectangle 5"/>
          <p:cNvSpPr>
            <a:spLocks noGrp="1" noChangeArrowheads="1"/>
          </p:cNvSpPr>
          <p:nvPr>
            <p:ph type="sldNum" sz="quarter" idx="10"/>
          </p:nvPr>
        </p:nvSpPr>
        <p:spPr>
          <a:noFill/>
        </p:spPr>
        <p:txBody>
          <a:bodyPr/>
          <a:lstStyle/>
          <a:p>
            <a:r>
              <a:rPr lang="en-US" altLang="zh-CN" smtClean="0">
                <a:ea typeface="宋体" pitchFamily="2" charset="-122"/>
              </a:rPr>
              <a:t>9-</a:t>
            </a:r>
            <a:fld id="{74CFAD8E-8A2F-4BBA-800A-9F2952E8990E}" type="slidenum">
              <a:rPr lang="en-US" altLang="zh-CN" smtClean="0">
                <a:ea typeface="宋体" pitchFamily="2" charset="-122"/>
              </a:rPr>
              <a:pPr/>
              <a:t>85</a:t>
            </a:fld>
            <a:endParaRPr lang="en-US" altLang="zh-CN" smtClean="0">
              <a:ea typeface="宋体" pitchFamily="2" charset="-122"/>
            </a:endParaRPr>
          </a:p>
        </p:txBody>
      </p:sp>
      <p:sp>
        <p:nvSpPr>
          <p:cNvPr id="19" name="Title 18"/>
          <p:cNvSpPr>
            <a:spLocks noGrp="1"/>
          </p:cNvSpPr>
          <p:nvPr>
            <p:ph type="title"/>
          </p:nvPr>
        </p:nvSpPr>
        <p:spPr/>
        <p:txBody>
          <a:bodyPr/>
          <a:lstStyle/>
          <a:p>
            <a:pPr eaLnBrk="1" hangingPunct="1">
              <a:defRPr/>
            </a:pPr>
            <a:r>
              <a:rPr lang="en-US" dirty="0" smtClean="0">
                <a:solidFill>
                  <a:schemeClr val="tx2">
                    <a:lumMod val="50000"/>
                  </a:schemeClr>
                </a:solidFill>
              </a:rPr>
              <a:t>Reporting Methods Illustrated</a:t>
            </a:r>
            <a:endParaRPr lang="en-US" dirty="0">
              <a:solidFill>
                <a:schemeClr val="tx2">
                  <a:lumMod val="50000"/>
                </a:schemeClr>
              </a:solidFill>
            </a:endParaRPr>
          </a:p>
        </p:txBody>
      </p:sp>
      <p:sp>
        <p:nvSpPr>
          <p:cNvPr id="24" name="Content Placeholder 23"/>
          <p:cNvSpPr>
            <a:spLocks noGrp="1"/>
          </p:cNvSpPr>
          <p:nvPr>
            <p:ph idx="1"/>
          </p:nvPr>
        </p:nvSpPr>
        <p:spPr>
          <a:xfrm>
            <a:off x="457200" y="1066800"/>
            <a:ext cx="8534400" cy="1371600"/>
          </a:xfrm>
          <a:solidFill>
            <a:schemeClr val="bg1">
              <a:lumMod val="85000"/>
            </a:schemeClr>
          </a:solidFill>
        </p:spPr>
        <p:txBody>
          <a:bodyPr/>
          <a:lstStyle/>
          <a:p>
            <a:pPr marL="0" indent="0" eaLnBrk="1" hangingPunct="1">
              <a:buFont typeface="Wingdings" pitchFamily="2" charset="2"/>
              <a:buNone/>
              <a:defRPr/>
            </a:pPr>
            <a:r>
              <a:rPr lang="en-US" sz="2000" b="0" dirty="0" smtClean="0"/>
              <a:t>On January 1, 20X5, Albers Company invests $200,000 for a 40 percent share of initial capital of AB Partnership and a 40 percent share of the profits and losses. For the year 20X5, Albers reports the following, excluding its investment in AB Partnership:</a:t>
            </a:r>
            <a:endParaRPr lang="en-US" sz="2000" b="0" dirty="0"/>
          </a:p>
        </p:txBody>
      </p:sp>
      <p:sp>
        <p:nvSpPr>
          <p:cNvPr id="31" name="Rectangle 3"/>
          <p:cNvSpPr txBox="1">
            <a:spLocks noChangeArrowheads="1"/>
          </p:cNvSpPr>
          <p:nvPr/>
        </p:nvSpPr>
        <p:spPr bwMode="auto">
          <a:xfrm>
            <a:off x="457200" y="4800600"/>
            <a:ext cx="8534400" cy="1143000"/>
          </a:xfrm>
          <a:prstGeom prst="rect">
            <a:avLst/>
          </a:prstGeom>
          <a:solidFill>
            <a:schemeClr val="bg1">
              <a:lumMod val="85000"/>
            </a:schemeClr>
          </a:solidFill>
          <a:ln w="9525">
            <a:noFill/>
            <a:miter lim="800000"/>
            <a:headEnd/>
            <a:tailEnd/>
          </a:ln>
          <a:effectLst/>
        </p:spPr>
        <p:txBody>
          <a:bodyPr/>
          <a:lstStyle/>
          <a:p>
            <a:pPr>
              <a:defRPr/>
            </a:pPr>
            <a:r>
              <a:rPr lang="en-GB" sz="2000" dirty="0">
                <a:latin typeface="+mn-lt"/>
              </a:rPr>
              <a:t>Additional information: The AB Partnership reports $80 of revenues and $50,000 of expenses. No amounts are distributed to or withdrawn by the  partners.</a:t>
            </a:r>
          </a:p>
          <a:p>
            <a:pPr>
              <a:defRPr/>
            </a:pPr>
            <a:endParaRPr lang="en-GB" sz="2000" b="1" dirty="0">
              <a:latin typeface="+mn-lt"/>
            </a:endParaRPr>
          </a:p>
        </p:txBody>
      </p:sp>
      <p:grpSp>
        <p:nvGrpSpPr>
          <p:cNvPr id="2" name="Group 44"/>
          <p:cNvGrpSpPr>
            <a:grpSpLocks/>
          </p:cNvGrpSpPr>
          <p:nvPr/>
        </p:nvGrpSpPr>
        <p:grpSpPr bwMode="auto">
          <a:xfrm>
            <a:off x="609600" y="2865438"/>
            <a:ext cx="8229600" cy="1508125"/>
            <a:chOff x="533400" y="2286000"/>
            <a:chExt cx="8229600" cy="1828800"/>
          </a:xfrm>
        </p:grpSpPr>
        <p:sp>
          <p:nvSpPr>
            <p:cNvPr id="30" name="Rectangle 29"/>
            <p:cNvSpPr/>
            <p:nvPr/>
          </p:nvSpPr>
          <p:spPr bwMode="auto">
            <a:xfrm>
              <a:off x="762000" y="2286000"/>
              <a:ext cx="7391400" cy="1828800"/>
            </a:xfrm>
            <a:prstGeom prst="rect">
              <a:avLst/>
            </a:prstGeom>
            <a:solidFill>
              <a:schemeClr val="bg1">
                <a:lumMod val="95000"/>
              </a:schemeClr>
            </a:solidFill>
            <a:ln w="9525" cap="flat" cmpd="sng" algn="ctr">
              <a:noFill/>
              <a:prstDash val="solid"/>
              <a:round/>
              <a:headEnd type="none" w="med" len="med"/>
              <a:tailEnd type="none" w="med" len="med"/>
            </a:ln>
            <a:effectLst/>
          </p:spPr>
          <p:txBody>
            <a:bodyPr/>
            <a:lstStyle/>
            <a:p>
              <a:pPr>
                <a:defRPr/>
              </a:pPr>
              <a:endParaRPr lang="en-US" dirty="0">
                <a:latin typeface="+mn-lt"/>
              </a:endParaRPr>
            </a:p>
          </p:txBody>
        </p:sp>
        <p:sp>
          <p:nvSpPr>
            <p:cNvPr id="33" name="TextBox 32"/>
            <p:cNvSpPr txBox="1"/>
            <p:nvPr/>
          </p:nvSpPr>
          <p:spPr>
            <a:xfrm>
              <a:off x="533400" y="2286000"/>
              <a:ext cx="8229600" cy="1790299"/>
            </a:xfrm>
            <a:prstGeom prst="rect">
              <a:avLst/>
            </a:prstGeom>
            <a:noFill/>
          </p:spPr>
          <p:txBody>
            <a:bodyPr>
              <a:spAutoFit/>
            </a:bodyPr>
            <a:lstStyle/>
            <a:p>
              <a:pPr marL="457200">
                <a:tabLst>
                  <a:tab pos="7315200" algn="r"/>
                </a:tabLst>
                <a:defRPr/>
              </a:pPr>
              <a:r>
                <a:rPr lang="en-US" sz="1800" dirty="0">
                  <a:latin typeface="+mn-lt"/>
                </a:rPr>
                <a:t>Revenues, 20X5	$    700,000</a:t>
              </a:r>
              <a:endParaRPr lang="en-US" sz="1800" dirty="0">
                <a:solidFill>
                  <a:schemeClr val="bg1">
                    <a:lumMod val="95000"/>
                  </a:schemeClr>
                </a:solidFill>
                <a:latin typeface="+mn-lt"/>
              </a:endParaRPr>
            </a:p>
            <a:p>
              <a:pPr marL="457200">
                <a:tabLst>
                  <a:tab pos="7315200" algn="r"/>
                </a:tabLst>
                <a:defRPr/>
              </a:pPr>
              <a:r>
                <a:rPr lang="en-US" sz="1800" dirty="0">
                  <a:latin typeface="+mn-lt"/>
                </a:rPr>
                <a:t>Expenses, 20X5	400,000</a:t>
              </a:r>
              <a:endParaRPr lang="en-US" sz="1800" dirty="0">
                <a:solidFill>
                  <a:schemeClr val="bg1">
                    <a:lumMod val="95000"/>
                  </a:schemeClr>
                </a:solidFill>
                <a:latin typeface="+mn-lt"/>
              </a:endParaRPr>
            </a:p>
            <a:p>
              <a:pPr marL="457200">
                <a:tabLst>
                  <a:tab pos="7315200" algn="r"/>
                </a:tabLst>
                <a:defRPr/>
              </a:pPr>
              <a:r>
                <a:rPr lang="en-US" sz="1800" dirty="0">
                  <a:latin typeface="+mn-lt"/>
                </a:rPr>
                <a:t>Assets, 12/31/20X5 (excluding investments in</a:t>
              </a:r>
            </a:p>
            <a:p>
              <a:pPr marL="457200">
                <a:tabLst>
                  <a:tab pos="7315200" algn="r"/>
                </a:tabLst>
                <a:defRPr/>
              </a:pPr>
              <a:r>
                <a:rPr lang="en-US" sz="1800" dirty="0">
                  <a:latin typeface="+mn-lt"/>
                </a:rPr>
                <a:t>     AB Partnership)	1,000,000</a:t>
              </a:r>
            </a:p>
            <a:p>
              <a:pPr marL="457200">
                <a:tabLst>
                  <a:tab pos="7315200" algn="r"/>
                </a:tabLst>
                <a:defRPr/>
              </a:pPr>
              <a:r>
                <a:rPr lang="en-US" sz="1800" dirty="0">
                  <a:latin typeface="+mn-lt"/>
                </a:rPr>
                <a:t>Liabilities, 12/31/20X5	300,000</a:t>
              </a:r>
              <a:endParaRPr lang="en-US" sz="2000" dirty="0">
                <a:solidFill>
                  <a:schemeClr val="bg1">
                    <a:lumMod val="95000"/>
                  </a:schemeClr>
                </a:solidFill>
                <a:latin typeface="+mn-lt"/>
              </a:endParaRPr>
            </a:p>
          </p:txBody>
        </p:sp>
        <p:cxnSp>
          <p:nvCxnSpPr>
            <p:cNvPr id="191496" name="Straight Connector 38"/>
            <p:cNvCxnSpPr>
              <a:cxnSpLocks noChangeShapeType="1"/>
            </p:cNvCxnSpPr>
            <p:nvPr/>
          </p:nvCxnSpPr>
          <p:spPr bwMode="auto">
            <a:xfrm>
              <a:off x="762000" y="2286000"/>
              <a:ext cx="7391400" cy="0"/>
            </a:xfrm>
            <a:prstGeom prst="line">
              <a:avLst/>
            </a:prstGeom>
            <a:noFill/>
            <a:ln w="28575" algn="ctr">
              <a:solidFill>
                <a:srgbClr val="000408"/>
              </a:solidFill>
              <a:round/>
              <a:headEnd/>
              <a:tailEnd/>
            </a:ln>
          </p:spPr>
        </p:cxnSp>
        <p:cxnSp>
          <p:nvCxnSpPr>
            <p:cNvPr id="191497" name="Straight Connector 39"/>
            <p:cNvCxnSpPr>
              <a:cxnSpLocks noChangeShapeType="1"/>
            </p:cNvCxnSpPr>
            <p:nvPr/>
          </p:nvCxnSpPr>
          <p:spPr bwMode="auto">
            <a:xfrm>
              <a:off x="762000" y="4114800"/>
              <a:ext cx="7391400" cy="0"/>
            </a:xfrm>
            <a:prstGeom prst="line">
              <a:avLst/>
            </a:prstGeom>
            <a:noFill/>
            <a:ln w="28575" algn="ctr">
              <a:solidFill>
                <a:srgbClr val="000408"/>
              </a:solidFill>
              <a:round/>
              <a:headEnd/>
              <a:tailEnd/>
            </a:ln>
          </p:spPr>
        </p:cxn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ipe(left)">
                                      <p:cBhvr>
                                        <p:cTn id="1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Rectangle 5"/>
          <p:cNvSpPr>
            <a:spLocks noGrp="1" noChangeArrowheads="1"/>
          </p:cNvSpPr>
          <p:nvPr>
            <p:ph type="sldNum" sz="quarter" idx="10"/>
          </p:nvPr>
        </p:nvSpPr>
        <p:spPr>
          <a:noFill/>
        </p:spPr>
        <p:txBody>
          <a:bodyPr/>
          <a:lstStyle/>
          <a:p>
            <a:r>
              <a:rPr lang="en-US" altLang="zh-CN" smtClean="0">
                <a:ea typeface="宋体" pitchFamily="2" charset="-122"/>
              </a:rPr>
              <a:t>9-</a:t>
            </a:r>
            <a:fld id="{47EA6164-AE38-42C7-919F-81AB9358CB6B}" type="slidenum">
              <a:rPr lang="en-US" altLang="zh-CN" smtClean="0">
                <a:ea typeface="宋体" pitchFamily="2" charset="-122"/>
              </a:rPr>
              <a:pPr/>
              <a:t>86</a:t>
            </a:fld>
            <a:endParaRPr lang="en-US" altLang="zh-CN" smtClean="0">
              <a:ea typeface="宋体" pitchFamily="2" charset="-122"/>
            </a:endParaRPr>
          </a:p>
        </p:txBody>
      </p:sp>
      <p:sp>
        <p:nvSpPr>
          <p:cNvPr id="275458"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Reporting for Equity Interests in Partnerships</a:t>
            </a:r>
            <a:endParaRPr lang="en-US" dirty="0" smtClean="0">
              <a:solidFill>
                <a:schemeClr val="tx2">
                  <a:lumMod val="50000"/>
                </a:schemeClr>
              </a:solidFill>
            </a:endParaRPr>
          </a:p>
        </p:txBody>
      </p:sp>
      <p:pic>
        <p:nvPicPr>
          <p:cNvPr id="193539" name="Picture 5"/>
          <p:cNvPicPr>
            <a:picLocks noChangeAspect="1" noChangeArrowheads="1"/>
          </p:cNvPicPr>
          <p:nvPr/>
        </p:nvPicPr>
        <p:blipFill>
          <a:blip r:embed="rId3"/>
          <a:srcRect/>
          <a:stretch>
            <a:fillRect/>
          </a:stretch>
        </p:blipFill>
        <p:spPr bwMode="auto">
          <a:xfrm>
            <a:off x="457200" y="990600"/>
            <a:ext cx="8612188" cy="5334000"/>
          </a:xfrm>
          <a:prstGeom prst="rect">
            <a:avLst/>
          </a:prstGeom>
          <a:noFill/>
          <a:ln w="9525">
            <a:solidFill>
              <a:srgbClr val="B0B2FC"/>
            </a:solidFill>
            <a:miter lim="800000"/>
            <a:headEnd/>
            <a:tailEnd/>
          </a:ln>
        </p:spPr>
      </p:pic>
    </p:spTree>
  </p:cSld>
  <p:clrMapOvr>
    <a:masterClrMapping/>
  </p:clrMapOvr>
  <p:transition spd="med"/>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Rectangle 5"/>
          <p:cNvSpPr>
            <a:spLocks noGrp="1" noChangeArrowheads="1"/>
          </p:cNvSpPr>
          <p:nvPr>
            <p:ph type="sldNum" sz="quarter" idx="10"/>
          </p:nvPr>
        </p:nvSpPr>
        <p:spPr>
          <a:noFill/>
        </p:spPr>
        <p:txBody>
          <a:bodyPr/>
          <a:lstStyle/>
          <a:p>
            <a:r>
              <a:rPr lang="en-US" altLang="zh-CN" smtClean="0">
                <a:ea typeface="宋体" pitchFamily="2" charset="-122"/>
              </a:rPr>
              <a:t>9-</a:t>
            </a:r>
            <a:fld id="{89B3E080-B080-49BF-B44D-C44E1518A093}" type="slidenum">
              <a:rPr lang="en-US" altLang="zh-CN" smtClean="0">
                <a:ea typeface="宋体" pitchFamily="2" charset="-122"/>
              </a:rPr>
              <a:pPr/>
              <a:t>87</a:t>
            </a:fld>
            <a:endParaRPr lang="en-US" altLang="zh-CN" smtClean="0">
              <a:ea typeface="宋体" pitchFamily="2" charset="-122"/>
            </a:endParaRPr>
          </a:p>
        </p:txBody>
      </p:sp>
      <p:sp>
        <p:nvSpPr>
          <p:cNvPr id="277506"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Reporting for Equity Interests in Partnerships</a:t>
            </a:r>
            <a:endParaRPr lang="en-US" dirty="0" smtClean="0">
              <a:solidFill>
                <a:schemeClr val="tx2">
                  <a:lumMod val="50000"/>
                </a:schemeClr>
              </a:solidFill>
            </a:endParaRPr>
          </a:p>
        </p:txBody>
      </p:sp>
      <p:pic>
        <p:nvPicPr>
          <p:cNvPr id="195587" name="Picture 4"/>
          <p:cNvPicPr>
            <a:picLocks noChangeAspect="1" noChangeArrowheads="1"/>
          </p:cNvPicPr>
          <p:nvPr/>
        </p:nvPicPr>
        <p:blipFill>
          <a:blip r:embed="rId3"/>
          <a:srcRect/>
          <a:stretch>
            <a:fillRect/>
          </a:stretch>
        </p:blipFill>
        <p:spPr bwMode="auto">
          <a:xfrm>
            <a:off x="457200" y="1219200"/>
            <a:ext cx="8593138" cy="4800600"/>
          </a:xfrm>
          <a:prstGeom prst="rect">
            <a:avLst/>
          </a:prstGeom>
          <a:noFill/>
          <a:ln w="9525">
            <a:solidFill>
              <a:srgbClr val="B0B2FC"/>
            </a:solidFill>
            <a:miter lim="800000"/>
            <a:headEnd/>
            <a:tailEnd/>
          </a:ln>
        </p:spPr>
      </p:pic>
    </p:spTree>
  </p:cSld>
  <p:clrMapOvr>
    <a:masterClrMapping/>
  </p:clrMapOvr>
  <p:transition spd="med"/>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Rectangle 5"/>
          <p:cNvSpPr>
            <a:spLocks noGrp="1" noChangeArrowheads="1"/>
          </p:cNvSpPr>
          <p:nvPr>
            <p:ph type="sldNum" sz="quarter" idx="10"/>
          </p:nvPr>
        </p:nvSpPr>
        <p:spPr>
          <a:noFill/>
        </p:spPr>
        <p:txBody>
          <a:bodyPr/>
          <a:lstStyle/>
          <a:p>
            <a:r>
              <a:rPr lang="en-US" altLang="zh-CN" smtClean="0">
                <a:ea typeface="宋体" pitchFamily="2" charset="-122"/>
              </a:rPr>
              <a:t>9-</a:t>
            </a:r>
            <a:fld id="{79982A84-AE65-4497-AA3A-1009F54423FA}" type="slidenum">
              <a:rPr lang="en-US" altLang="zh-CN" smtClean="0">
                <a:ea typeface="宋体" pitchFamily="2" charset="-122"/>
              </a:rPr>
              <a:pPr/>
              <a:t>88</a:t>
            </a:fld>
            <a:endParaRPr lang="en-US" altLang="zh-CN" smtClean="0">
              <a:ea typeface="宋体" pitchFamily="2" charset="-122"/>
            </a:endParaRPr>
          </a:p>
        </p:txBody>
      </p:sp>
      <p:sp>
        <p:nvSpPr>
          <p:cNvPr id="279554"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Interests Other than in Common Stock</a:t>
            </a:r>
            <a:endParaRPr lang="en-US" dirty="0" smtClean="0">
              <a:solidFill>
                <a:schemeClr val="tx2">
                  <a:lumMod val="50000"/>
                </a:schemeClr>
              </a:solidFill>
            </a:endParaRPr>
          </a:p>
        </p:txBody>
      </p:sp>
      <p:sp>
        <p:nvSpPr>
          <p:cNvPr id="279555" name="Rectangle 3"/>
          <p:cNvSpPr>
            <a:spLocks noGrp="1" noChangeArrowheads="1"/>
          </p:cNvSpPr>
          <p:nvPr>
            <p:ph idx="1"/>
          </p:nvPr>
        </p:nvSpPr>
        <p:spPr/>
        <p:txBody>
          <a:bodyPr/>
          <a:lstStyle/>
          <a:p>
            <a:pPr eaLnBrk="1" hangingPunct="1"/>
            <a:r>
              <a:rPr lang="en-GB" smtClean="0"/>
              <a:t>Standards for reporting partnership interests</a:t>
            </a:r>
          </a:p>
          <a:p>
            <a:pPr lvl="1" eaLnBrk="1" hangingPunct="1"/>
            <a:r>
              <a:rPr lang="en-GB" sz="2400" smtClean="0"/>
              <a:t>The cost method provides little information relating to the partnership investment and, thus, is generally not appropriate </a:t>
            </a:r>
          </a:p>
          <a:p>
            <a:pPr lvl="1" eaLnBrk="1" hangingPunct="1"/>
            <a:r>
              <a:rPr lang="en-GB" sz="2400" smtClean="0"/>
              <a:t>The equity method can hide partnership debt and disguise the type of income earned by the partnership</a:t>
            </a:r>
          </a:p>
          <a:p>
            <a:pPr lvl="1" eaLnBrk="1" hangingPunct="1"/>
            <a:r>
              <a:rPr lang="en-GB" sz="2400" smtClean="0"/>
              <a:t>Both pro rata consolidation, especially for unincorporated joint ventures, and full consolidation have received significant support </a:t>
            </a:r>
          </a:p>
          <a:p>
            <a:pPr lvl="1" eaLnBrk="1" hangingPunct="1"/>
            <a:r>
              <a:rPr lang="en-GB" sz="2400" smtClean="0"/>
              <a:t>The fair value approach also might be taken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79555">
                                            <p:txEl>
                                              <p:pRg st="1" end="1"/>
                                            </p:txEl>
                                          </p:spTgt>
                                        </p:tgtEl>
                                        <p:attrNameLst>
                                          <p:attrName>style.visibility</p:attrName>
                                        </p:attrNameLst>
                                      </p:cBhvr>
                                      <p:to>
                                        <p:strVal val="visible"/>
                                      </p:to>
                                    </p:set>
                                    <p:animEffect transition="in" filter="wipe(left)">
                                      <p:cBhvr>
                                        <p:cTn id="7" dur="500"/>
                                        <p:tgtEl>
                                          <p:spTgt spid="27955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79555">
                                            <p:txEl>
                                              <p:pRg st="2" end="2"/>
                                            </p:txEl>
                                          </p:spTgt>
                                        </p:tgtEl>
                                        <p:attrNameLst>
                                          <p:attrName>style.visibility</p:attrName>
                                        </p:attrNameLst>
                                      </p:cBhvr>
                                      <p:to>
                                        <p:strVal val="visible"/>
                                      </p:to>
                                    </p:set>
                                    <p:animEffect transition="in" filter="wipe(left)">
                                      <p:cBhvr>
                                        <p:cTn id="12" dur="500"/>
                                        <p:tgtEl>
                                          <p:spTgt spid="27955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79555">
                                            <p:txEl>
                                              <p:pRg st="3" end="3"/>
                                            </p:txEl>
                                          </p:spTgt>
                                        </p:tgtEl>
                                        <p:attrNameLst>
                                          <p:attrName>style.visibility</p:attrName>
                                        </p:attrNameLst>
                                      </p:cBhvr>
                                      <p:to>
                                        <p:strVal val="visible"/>
                                      </p:to>
                                    </p:set>
                                    <p:animEffect transition="in" filter="wipe(left)">
                                      <p:cBhvr>
                                        <p:cTn id="17" dur="500"/>
                                        <p:tgtEl>
                                          <p:spTgt spid="27955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79555">
                                            <p:txEl>
                                              <p:pRg st="4" end="4"/>
                                            </p:txEl>
                                          </p:spTgt>
                                        </p:tgtEl>
                                        <p:attrNameLst>
                                          <p:attrName>style.visibility</p:attrName>
                                        </p:attrNameLst>
                                      </p:cBhvr>
                                      <p:to>
                                        <p:strVal val="visible"/>
                                      </p:to>
                                    </p:set>
                                    <p:animEffect transition="in" filter="wipe(left)">
                                      <p:cBhvr>
                                        <p:cTn id="22" dur="500"/>
                                        <p:tgtEl>
                                          <p:spTgt spid="2795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5"/>
          <p:cNvSpPr>
            <a:spLocks noGrp="1" noChangeArrowheads="1"/>
          </p:cNvSpPr>
          <p:nvPr>
            <p:ph type="sldNum" sz="quarter" idx="10"/>
          </p:nvPr>
        </p:nvSpPr>
        <p:spPr>
          <a:noFill/>
        </p:spPr>
        <p:txBody>
          <a:bodyPr/>
          <a:lstStyle/>
          <a:p>
            <a:r>
              <a:rPr lang="en-US" altLang="zh-CN" smtClean="0">
                <a:ea typeface="宋体" pitchFamily="2" charset="-122"/>
              </a:rPr>
              <a:t>9-</a:t>
            </a:r>
            <a:fld id="{E7114EC5-9F03-43C7-A8E6-B9DD4DC6848B}" type="slidenum">
              <a:rPr lang="en-US" altLang="zh-CN" smtClean="0">
                <a:ea typeface="宋体" pitchFamily="2" charset="-122"/>
              </a:rPr>
              <a:pPr/>
              <a:t>89</a:t>
            </a:fld>
            <a:endParaRPr lang="en-US" altLang="zh-CN" smtClean="0">
              <a:ea typeface="宋体" pitchFamily="2" charset="-122"/>
            </a:endParaRPr>
          </a:p>
        </p:txBody>
      </p:sp>
      <p:sp>
        <p:nvSpPr>
          <p:cNvPr id="281602"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Interests Other than in Common Stock</a:t>
            </a:r>
            <a:endParaRPr lang="en-US" dirty="0" smtClean="0">
              <a:solidFill>
                <a:schemeClr val="tx2">
                  <a:lumMod val="50000"/>
                </a:schemeClr>
              </a:solidFill>
            </a:endParaRPr>
          </a:p>
        </p:txBody>
      </p:sp>
      <p:sp>
        <p:nvSpPr>
          <p:cNvPr id="281603" name="Rectangle 3"/>
          <p:cNvSpPr>
            <a:spLocks noGrp="1" noChangeArrowheads="1"/>
          </p:cNvSpPr>
          <p:nvPr>
            <p:ph idx="1"/>
          </p:nvPr>
        </p:nvSpPr>
        <p:spPr/>
        <p:txBody>
          <a:bodyPr/>
          <a:lstStyle/>
          <a:p>
            <a:pPr eaLnBrk="1" hangingPunct="1"/>
            <a:r>
              <a:rPr lang="en-GB" smtClean="0"/>
              <a:t>Standards for reporting partnership interests</a:t>
            </a:r>
          </a:p>
          <a:p>
            <a:pPr lvl="1" eaLnBrk="1" hangingPunct="1"/>
            <a:r>
              <a:rPr lang="en-GB" smtClean="0"/>
              <a:t>Extremely difficult to establish standards</a:t>
            </a:r>
          </a:p>
          <a:p>
            <a:pPr eaLnBrk="1" hangingPunct="1">
              <a:spcBef>
                <a:spcPts val="1800"/>
              </a:spcBef>
            </a:pPr>
            <a:r>
              <a:rPr lang="en-GB" smtClean="0"/>
              <a:t>FASB Interpretation No. 46</a:t>
            </a:r>
          </a:p>
          <a:p>
            <a:pPr lvl="1" eaLnBrk="1" hangingPunct="1"/>
            <a:r>
              <a:rPr lang="en-GB" smtClean="0"/>
              <a:t>Its provisions do apply in to partnership interests in some instances</a:t>
            </a:r>
          </a:p>
          <a:p>
            <a:pPr lvl="1" eaLnBrk="1" hangingPunct="1"/>
            <a:r>
              <a:rPr lang="en-GB" smtClean="0"/>
              <a:t>The interpretation establishes standards for when certain types of entities should be consolidated by a particular investor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81603">
                                            <p:txEl>
                                              <p:pRg st="1" end="1"/>
                                            </p:txEl>
                                          </p:spTgt>
                                        </p:tgtEl>
                                        <p:attrNameLst>
                                          <p:attrName>style.visibility</p:attrName>
                                        </p:attrNameLst>
                                      </p:cBhvr>
                                      <p:to>
                                        <p:strVal val="visible"/>
                                      </p:to>
                                    </p:set>
                                    <p:animEffect transition="in" filter="wipe(left)">
                                      <p:cBhvr>
                                        <p:cTn id="7" dur="500"/>
                                        <p:tgtEl>
                                          <p:spTgt spid="28160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81603">
                                            <p:txEl>
                                              <p:pRg st="2" end="2"/>
                                            </p:txEl>
                                          </p:spTgt>
                                        </p:tgtEl>
                                        <p:attrNameLst>
                                          <p:attrName>style.visibility</p:attrName>
                                        </p:attrNameLst>
                                      </p:cBhvr>
                                      <p:to>
                                        <p:strVal val="visible"/>
                                      </p:to>
                                    </p:set>
                                    <p:animEffect transition="in" filter="wipe(left)">
                                      <p:cBhvr>
                                        <p:cTn id="12" dur="500"/>
                                        <p:tgtEl>
                                          <p:spTgt spid="28160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81603">
                                            <p:txEl>
                                              <p:pRg st="3" end="3"/>
                                            </p:txEl>
                                          </p:spTgt>
                                        </p:tgtEl>
                                        <p:attrNameLst>
                                          <p:attrName>style.visibility</p:attrName>
                                        </p:attrNameLst>
                                      </p:cBhvr>
                                      <p:to>
                                        <p:strVal val="visible"/>
                                      </p:to>
                                    </p:set>
                                    <p:animEffect transition="in" filter="wipe(left)">
                                      <p:cBhvr>
                                        <p:cTn id="17" dur="500"/>
                                        <p:tgtEl>
                                          <p:spTgt spid="28160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81603">
                                            <p:txEl>
                                              <p:pRg st="4" end="4"/>
                                            </p:txEl>
                                          </p:spTgt>
                                        </p:tgtEl>
                                        <p:attrNameLst>
                                          <p:attrName>style.visibility</p:attrName>
                                        </p:attrNameLst>
                                      </p:cBhvr>
                                      <p:to>
                                        <p:strVal val="visible"/>
                                      </p:to>
                                    </p:set>
                                    <p:animEffect transition="in" filter="wipe(left)">
                                      <p:cBhvr>
                                        <p:cTn id="22" dur="500"/>
                                        <p:tgtEl>
                                          <p:spTgt spid="2816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5"/>
          <p:cNvSpPr>
            <a:spLocks noGrp="1" noChangeArrowheads="1"/>
          </p:cNvSpPr>
          <p:nvPr>
            <p:ph type="sldNum" sz="quarter" idx="10"/>
          </p:nvPr>
        </p:nvSpPr>
        <p:spPr>
          <a:noFill/>
        </p:spPr>
        <p:txBody>
          <a:bodyPr/>
          <a:lstStyle/>
          <a:p>
            <a:r>
              <a:rPr lang="en-US" altLang="zh-CN" smtClean="0">
                <a:ea typeface="宋体" pitchFamily="2" charset="-122"/>
              </a:rPr>
              <a:t>9-</a:t>
            </a:r>
            <a:fld id="{4F69B611-C498-4DDF-A9F1-1148A74E3CFC}" type="slidenum">
              <a:rPr lang="en-US" altLang="zh-CN" smtClean="0">
                <a:ea typeface="宋体" pitchFamily="2" charset="-122"/>
              </a:rPr>
              <a:pPr/>
              <a:t>9</a:t>
            </a:fld>
            <a:endParaRPr lang="en-US" altLang="zh-CN" smtClean="0">
              <a:ea typeface="宋体" pitchFamily="2" charset="-122"/>
            </a:endParaRPr>
          </a:p>
        </p:txBody>
      </p:sp>
      <p:sp>
        <p:nvSpPr>
          <p:cNvPr id="19" name="Title 18"/>
          <p:cNvSpPr>
            <a:spLocks noGrp="1"/>
          </p:cNvSpPr>
          <p:nvPr>
            <p:ph type="title"/>
          </p:nvPr>
        </p:nvSpPr>
        <p:spPr/>
        <p:txBody>
          <a:bodyPr/>
          <a:lstStyle/>
          <a:p>
            <a:pPr eaLnBrk="1" hangingPunct="1">
              <a:defRPr/>
            </a:pPr>
            <a:r>
              <a:rPr lang="en-US" dirty="0" smtClean="0">
                <a:solidFill>
                  <a:schemeClr val="tx2">
                    <a:lumMod val="50000"/>
                  </a:schemeClr>
                </a:solidFill>
              </a:rPr>
              <a:t>Example 1: Preferred Stock Owned by the NCI</a:t>
            </a:r>
            <a:endParaRPr lang="en-US" dirty="0">
              <a:solidFill>
                <a:schemeClr val="tx2">
                  <a:lumMod val="50000"/>
                </a:schemeClr>
              </a:solidFill>
            </a:endParaRPr>
          </a:p>
        </p:txBody>
      </p:sp>
      <p:sp>
        <p:nvSpPr>
          <p:cNvPr id="8195" name="Rectangle 3"/>
          <p:cNvSpPr>
            <a:spLocks noGrp="1" noChangeArrowheads="1"/>
          </p:cNvSpPr>
          <p:nvPr>
            <p:ph idx="1"/>
          </p:nvPr>
        </p:nvSpPr>
        <p:spPr>
          <a:solidFill>
            <a:schemeClr val="bg1">
              <a:lumMod val="85000"/>
            </a:schemeClr>
          </a:solidFill>
        </p:spPr>
        <p:txBody>
          <a:bodyPr/>
          <a:lstStyle/>
          <a:p>
            <a:pPr eaLnBrk="1" hangingPunct="1">
              <a:buFont typeface="Wingdings" pitchFamily="2" charset="2"/>
              <a:buNone/>
              <a:defRPr/>
            </a:pPr>
            <a:r>
              <a:rPr lang="en-GB" sz="2400" dirty="0" smtClean="0"/>
              <a:t>Allocation of Snoopy’ net income</a:t>
            </a:r>
          </a:p>
          <a:p>
            <a:pPr marL="0" indent="0" eaLnBrk="1" hangingPunct="1">
              <a:buFont typeface="Wingdings" pitchFamily="2" charset="2"/>
              <a:buNone/>
              <a:defRPr/>
            </a:pPr>
            <a:r>
              <a:rPr lang="en-GB" sz="2000" b="0" dirty="0" smtClean="0"/>
              <a:t>Of the total $60,000 of net income reported by Snoopy for 20X1, $8,000 ($80,000 x 0.10) is assigned to the preferred shareholders as their current dividend. Peanut records its share of the remaining amount:</a:t>
            </a:r>
          </a:p>
          <a:p>
            <a:pPr eaLnBrk="1" hangingPunct="1">
              <a:buFont typeface="Wingdings" pitchFamily="2" charset="2"/>
              <a:buNone/>
              <a:defRPr/>
            </a:pPr>
            <a:endParaRPr lang="en-GB" sz="2400" dirty="0" smtClean="0"/>
          </a:p>
        </p:txBody>
      </p:sp>
      <p:grpSp>
        <p:nvGrpSpPr>
          <p:cNvPr id="13" name="Group 12"/>
          <p:cNvGrpSpPr>
            <a:grpSpLocks/>
          </p:cNvGrpSpPr>
          <p:nvPr/>
        </p:nvGrpSpPr>
        <p:grpSpPr bwMode="auto">
          <a:xfrm>
            <a:off x="533400" y="2895600"/>
            <a:ext cx="8229600" cy="1477963"/>
            <a:chOff x="533400" y="3276600"/>
            <a:chExt cx="8229600" cy="1477328"/>
          </a:xfrm>
        </p:grpSpPr>
        <p:sp>
          <p:nvSpPr>
            <p:cNvPr id="9" name="TextBox 8"/>
            <p:cNvSpPr txBox="1"/>
            <p:nvPr/>
          </p:nvSpPr>
          <p:spPr>
            <a:xfrm>
              <a:off x="533400" y="3276600"/>
              <a:ext cx="8229600" cy="1477328"/>
            </a:xfrm>
            <a:prstGeom prst="rect">
              <a:avLst/>
            </a:prstGeom>
            <a:noFill/>
          </p:spPr>
          <p:txBody>
            <a:bodyPr>
              <a:spAutoFit/>
            </a:bodyPr>
            <a:lstStyle/>
            <a:p>
              <a:pPr>
                <a:tabLst>
                  <a:tab pos="7886700" algn="r"/>
                </a:tabLst>
                <a:defRPr/>
              </a:pPr>
              <a:r>
                <a:rPr lang="en-US" sz="1800" dirty="0">
                  <a:latin typeface="+mn-lt"/>
                </a:rPr>
                <a:t>Snoopy’ net income, 20X1	$60,000</a:t>
              </a:r>
              <a:r>
                <a:rPr lang="en-US" sz="1800" dirty="0">
                  <a:solidFill>
                    <a:schemeClr val="bg1">
                      <a:lumMod val="85000"/>
                    </a:schemeClr>
                  </a:solidFill>
                  <a:latin typeface="+mn-lt"/>
                </a:rPr>
                <a:t>)</a:t>
              </a:r>
            </a:p>
            <a:p>
              <a:pPr>
                <a:tabLst>
                  <a:tab pos="7886700" algn="r"/>
                </a:tabLst>
                <a:defRPr/>
              </a:pPr>
              <a:r>
                <a:rPr lang="en-US" sz="1800" dirty="0">
                  <a:latin typeface="+mn-lt"/>
                </a:rPr>
                <a:t>Less: Preferred dividends ($80,000 </a:t>
              </a:r>
              <a:r>
                <a:rPr lang="en-US" sz="1800" i="1" dirty="0">
                  <a:latin typeface="+mn-lt"/>
                </a:rPr>
                <a:t>x </a:t>
              </a:r>
              <a:r>
                <a:rPr lang="en-US" sz="1800" dirty="0">
                  <a:latin typeface="+mn-lt"/>
                </a:rPr>
                <a:t>0.10)	</a:t>
              </a:r>
              <a:r>
                <a:rPr lang="en-US" sz="1800" u="sng" dirty="0">
                  <a:latin typeface="+mn-lt"/>
                </a:rPr>
                <a:t>    (8,000)</a:t>
              </a:r>
            </a:p>
            <a:p>
              <a:pPr>
                <a:tabLst>
                  <a:tab pos="7886700" algn="r"/>
                </a:tabLst>
                <a:defRPr/>
              </a:pPr>
              <a:r>
                <a:rPr lang="en-US" sz="1800" dirty="0">
                  <a:latin typeface="+mn-lt"/>
                </a:rPr>
                <a:t>Snoopy’ income accruing to common shareholders	52,000</a:t>
              </a:r>
              <a:r>
                <a:rPr lang="en-US" sz="1800" dirty="0">
                  <a:solidFill>
                    <a:schemeClr val="bg1">
                      <a:lumMod val="85000"/>
                    </a:schemeClr>
                  </a:solidFill>
                  <a:latin typeface="+mn-lt"/>
                </a:rPr>
                <a:t>)</a:t>
              </a:r>
            </a:p>
            <a:p>
              <a:pPr>
                <a:tabLst>
                  <a:tab pos="7886700" algn="r"/>
                </a:tabLst>
                <a:defRPr/>
              </a:pPr>
              <a:r>
                <a:rPr lang="en-US" sz="1800" dirty="0">
                  <a:latin typeface="+mn-lt"/>
                </a:rPr>
                <a:t>Peanut's proportionate share	x 0.75</a:t>
              </a:r>
              <a:r>
                <a:rPr lang="en-US" sz="1800" dirty="0">
                  <a:solidFill>
                    <a:schemeClr val="bg1">
                      <a:lumMod val="85000"/>
                    </a:schemeClr>
                  </a:solidFill>
                  <a:latin typeface="+mn-lt"/>
                </a:rPr>
                <a:t>)</a:t>
              </a:r>
            </a:p>
            <a:p>
              <a:pPr>
                <a:tabLst>
                  <a:tab pos="7886700" algn="r"/>
                </a:tabLst>
                <a:defRPr/>
              </a:pPr>
              <a:r>
                <a:rPr lang="en-US" sz="1800" dirty="0">
                  <a:latin typeface="+mn-lt"/>
                </a:rPr>
                <a:t>Peanut's income from Snoopy	$39,000</a:t>
              </a:r>
              <a:r>
                <a:rPr lang="en-US" sz="1800" dirty="0">
                  <a:solidFill>
                    <a:schemeClr val="bg1">
                      <a:lumMod val="85000"/>
                    </a:schemeClr>
                  </a:solidFill>
                  <a:latin typeface="+mn-lt"/>
                </a:rPr>
                <a:t>)</a:t>
              </a:r>
            </a:p>
          </p:txBody>
        </p:sp>
        <p:cxnSp>
          <p:nvCxnSpPr>
            <p:cNvPr id="36875" name="Straight Connector 10"/>
            <p:cNvCxnSpPr>
              <a:cxnSpLocks noChangeShapeType="1"/>
            </p:cNvCxnSpPr>
            <p:nvPr/>
          </p:nvCxnSpPr>
          <p:spPr bwMode="auto">
            <a:xfrm>
              <a:off x="7543800" y="4419600"/>
              <a:ext cx="914400" cy="0"/>
            </a:xfrm>
            <a:prstGeom prst="line">
              <a:avLst/>
            </a:prstGeom>
            <a:noFill/>
            <a:ln w="19050" algn="ctr">
              <a:solidFill>
                <a:srgbClr val="000408"/>
              </a:solidFill>
              <a:round/>
              <a:headEnd/>
              <a:tailEnd/>
            </a:ln>
          </p:spPr>
        </p:cxnSp>
        <p:cxnSp>
          <p:nvCxnSpPr>
            <p:cNvPr id="36876" name="Straight Connector 11"/>
            <p:cNvCxnSpPr>
              <a:cxnSpLocks noChangeShapeType="1"/>
            </p:cNvCxnSpPr>
            <p:nvPr/>
          </p:nvCxnSpPr>
          <p:spPr bwMode="auto">
            <a:xfrm>
              <a:off x="7543800" y="4724400"/>
              <a:ext cx="914400" cy="0"/>
            </a:xfrm>
            <a:prstGeom prst="line">
              <a:avLst/>
            </a:prstGeom>
            <a:noFill/>
            <a:ln w="19050" cmpd="dbl" algn="ctr">
              <a:solidFill>
                <a:srgbClr val="000408"/>
              </a:solidFill>
              <a:round/>
              <a:headEnd/>
              <a:tailEnd/>
            </a:ln>
          </p:spPr>
        </p:cxnSp>
      </p:grpSp>
      <p:sp>
        <p:nvSpPr>
          <p:cNvPr id="14" name="Rectangle 3"/>
          <p:cNvSpPr txBox="1">
            <a:spLocks noChangeArrowheads="1"/>
          </p:cNvSpPr>
          <p:nvPr/>
        </p:nvSpPr>
        <p:spPr bwMode="auto">
          <a:xfrm>
            <a:off x="457200" y="4495800"/>
            <a:ext cx="8534400" cy="457200"/>
          </a:xfrm>
          <a:prstGeom prst="rect">
            <a:avLst/>
          </a:prstGeom>
          <a:solidFill>
            <a:schemeClr val="bg1">
              <a:lumMod val="85000"/>
            </a:schemeClr>
          </a:solidFill>
          <a:ln w="9525">
            <a:noFill/>
            <a:miter lim="800000"/>
            <a:headEnd/>
            <a:tailEnd/>
          </a:ln>
          <a:effectLst/>
        </p:spPr>
        <p:txBody>
          <a:bodyPr/>
          <a:lstStyle/>
          <a:p>
            <a:pPr marL="461963" indent="-461963">
              <a:spcBef>
                <a:spcPts val="1200"/>
              </a:spcBef>
              <a:buClr>
                <a:schemeClr val="accent2"/>
              </a:buClr>
              <a:buFont typeface="Wingdings" pitchFamily="2" charset="2"/>
              <a:buNone/>
              <a:defRPr/>
            </a:pPr>
            <a:r>
              <a:rPr lang="en-GB" sz="2000" kern="0" dirty="0">
                <a:latin typeface="+mn-lt"/>
                <a:ea typeface="+mn-ea"/>
              </a:rPr>
              <a:t>Income assigned to the noncontrolling interest for 20X1:</a:t>
            </a:r>
          </a:p>
        </p:txBody>
      </p:sp>
      <p:grpSp>
        <p:nvGrpSpPr>
          <p:cNvPr id="15" name="Group 14"/>
          <p:cNvGrpSpPr>
            <a:grpSpLocks/>
          </p:cNvGrpSpPr>
          <p:nvPr/>
        </p:nvGrpSpPr>
        <p:grpSpPr bwMode="auto">
          <a:xfrm>
            <a:off x="533400" y="5075238"/>
            <a:ext cx="8229600" cy="1201737"/>
            <a:chOff x="533400" y="3276600"/>
            <a:chExt cx="8229600" cy="1200329"/>
          </a:xfrm>
        </p:grpSpPr>
        <p:sp>
          <p:nvSpPr>
            <p:cNvPr id="16" name="TextBox 15"/>
            <p:cNvSpPr txBox="1"/>
            <p:nvPr/>
          </p:nvSpPr>
          <p:spPr>
            <a:xfrm>
              <a:off x="533400" y="3276600"/>
              <a:ext cx="8229600" cy="1200329"/>
            </a:xfrm>
            <a:prstGeom prst="rect">
              <a:avLst/>
            </a:prstGeom>
            <a:noFill/>
          </p:spPr>
          <p:txBody>
            <a:bodyPr>
              <a:spAutoFit/>
            </a:bodyPr>
            <a:lstStyle/>
            <a:p>
              <a:pPr>
                <a:tabLst>
                  <a:tab pos="7886700" algn="r"/>
                </a:tabLst>
                <a:defRPr/>
              </a:pPr>
              <a:r>
                <a:rPr lang="en-US" sz="1800" dirty="0">
                  <a:latin typeface="+mn-lt"/>
                </a:rPr>
                <a:t>Preferred dividends of Snoopy	$8,000</a:t>
              </a:r>
              <a:r>
                <a:rPr lang="en-US" sz="1800" dirty="0">
                  <a:solidFill>
                    <a:schemeClr val="bg1">
                      <a:lumMod val="85000"/>
                    </a:schemeClr>
                  </a:solidFill>
                  <a:latin typeface="+mn-lt"/>
                </a:rPr>
                <a:t>)</a:t>
              </a:r>
            </a:p>
            <a:p>
              <a:pPr>
                <a:tabLst>
                  <a:tab pos="7886700" algn="r"/>
                </a:tabLst>
                <a:defRPr/>
              </a:pPr>
              <a:r>
                <a:rPr lang="en-US" sz="1800" dirty="0">
                  <a:latin typeface="+mn-lt"/>
                </a:rPr>
                <a:t>Income assigned to Snoopy’ noncontrolling common</a:t>
              </a:r>
            </a:p>
            <a:p>
              <a:pPr>
                <a:tabLst>
                  <a:tab pos="342900" algn="l"/>
                  <a:tab pos="7886700" algn="r"/>
                </a:tabLst>
                <a:defRPr/>
              </a:pPr>
              <a:r>
                <a:rPr lang="en-US" sz="1800" dirty="0">
                  <a:solidFill>
                    <a:schemeClr val="bg1"/>
                  </a:solidFill>
                  <a:latin typeface="+mn-lt"/>
                </a:rPr>
                <a:t>	</a:t>
              </a:r>
              <a:r>
                <a:rPr lang="en-US" sz="1800" dirty="0">
                  <a:latin typeface="+mn-lt"/>
                </a:rPr>
                <a:t>shareholders ($52,000 </a:t>
              </a:r>
              <a:r>
                <a:rPr lang="en-US" sz="1800" i="1" dirty="0">
                  <a:latin typeface="+mn-lt"/>
                </a:rPr>
                <a:t>x</a:t>
              </a:r>
              <a:r>
                <a:rPr lang="en-US" sz="1800" dirty="0">
                  <a:latin typeface="+mn-lt"/>
                </a:rPr>
                <a:t> 0.25)	13,000</a:t>
              </a:r>
              <a:r>
                <a:rPr lang="en-US" sz="1800" dirty="0">
                  <a:solidFill>
                    <a:schemeClr val="bg1">
                      <a:lumMod val="85000"/>
                    </a:schemeClr>
                  </a:solidFill>
                  <a:latin typeface="+mn-lt"/>
                </a:rPr>
                <a:t>)</a:t>
              </a:r>
            </a:p>
            <a:p>
              <a:pPr>
                <a:tabLst>
                  <a:tab pos="7886700" algn="r"/>
                </a:tabLst>
                <a:defRPr/>
              </a:pPr>
              <a:r>
                <a:rPr lang="en-US" sz="1800" dirty="0">
                  <a:latin typeface="+mn-lt"/>
                </a:rPr>
                <a:t>Income to noncontrolling interest	$21,000</a:t>
              </a:r>
              <a:r>
                <a:rPr lang="en-US" sz="1800" dirty="0">
                  <a:solidFill>
                    <a:schemeClr val="bg1">
                      <a:lumMod val="85000"/>
                    </a:schemeClr>
                  </a:solidFill>
                  <a:latin typeface="+mn-lt"/>
                </a:rPr>
                <a:t>)</a:t>
              </a:r>
            </a:p>
          </p:txBody>
        </p:sp>
        <p:cxnSp>
          <p:nvCxnSpPr>
            <p:cNvPr id="36872" name="Straight Connector 16"/>
            <p:cNvCxnSpPr>
              <a:cxnSpLocks noChangeShapeType="1"/>
            </p:cNvCxnSpPr>
            <p:nvPr/>
          </p:nvCxnSpPr>
          <p:spPr bwMode="auto">
            <a:xfrm>
              <a:off x="7543800" y="4144328"/>
              <a:ext cx="914400" cy="0"/>
            </a:xfrm>
            <a:prstGeom prst="line">
              <a:avLst/>
            </a:prstGeom>
            <a:noFill/>
            <a:ln w="19050" algn="ctr">
              <a:solidFill>
                <a:srgbClr val="000408"/>
              </a:solidFill>
              <a:round/>
              <a:headEnd/>
              <a:tailEnd/>
            </a:ln>
          </p:spPr>
        </p:cxnSp>
        <p:cxnSp>
          <p:nvCxnSpPr>
            <p:cNvPr id="36873" name="Straight Connector 17"/>
            <p:cNvCxnSpPr>
              <a:cxnSpLocks noChangeShapeType="1"/>
            </p:cNvCxnSpPr>
            <p:nvPr/>
          </p:nvCxnSpPr>
          <p:spPr bwMode="auto">
            <a:xfrm>
              <a:off x="7543800" y="4449128"/>
              <a:ext cx="914400" cy="0"/>
            </a:xfrm>
            <a:prstGeom prst="line">
              <a:avLst/>
            </a:prstGeom>
            <a:noFill/>
            <a:ln w="19050" cmpd="dbl" algn="ctr">
              <a:solidFill>
                <a:srgbClr val="000408"/>
              </a:solidFill>
              <a:round/>
              <a:headEnd/>
              <a:tailEnd/>
            </a:ln>
          </p:spPr>
        </p:cxn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up)">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Rectangle 5"/>
          <p:cNvSpPr>
            <a:spLocks noGrp="1" noChangeArrowheads="1"/>
          </p:cNvSpPr>
          <p:nvPr>
            <p:ph type="sldNum" sz="quarter" idx="10"/>
          </p:nvPr>
        </p:nvSpPr>
        <p:spPr>
          <a:noFill/>
        </p:spPr>
        <p:txBody>
          <a:bodyPr/>
          <a:lstStyle/>
          <a:p>
            <a:r>
              <a:rPr lang="en-US" altLang="zh-CN" smtClean="0">
                <a:ea typeface="宋体" pitchFamily="2" charset="-122"/>
              </a:rPr>
              <a:t>9-</a:t>
            </a:r>
            <a:fld id="{CC46D1A1-8B68-4EE3-A3F5-CFA2FF265308}" type="slidenum">
              <a:rPr lang="en-US" altLang="zh-CN" smtClean="0">
                <a:ea typeface="宋体" pitchFamily="2" charset="-122"/>
              </a:rPr>
              <a:pPr/>
              <a:t>90</a:t>
            </a:fld>
            <a:endParaRPr lang="en-US" altLang="zh-CN" smtClean="0">
              <a:ea typeface="宋体" pitchFamily="2" charset="-122"/>
            </a:endParaRPr>
          </a:p>
        </p:txBody>
      </p:sp>
      <p:sp>
        <p:nvSpPr>
          <p:cNvPr id="283650"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Interests Other than in Common Stock</a:t>
            </a:r>
            <a:endParaRPr lang="en-US" dirty="0" smtClean="0">
              <a:solidFill>
                <a:schemeClr val="tx2">
                  <a:lumMod val="50000"/>
                </a:schemeClr>
              </a:solidFill>
            </a:endParaRPr>
          </a:p>
        </p:txBody>
      </p:sp>
      <p:sp>
        <p:nvSpPr>
          <p:cNvPr id="283651" name="Rectangle 3"/>
          <p:cNvSpPr>
            <a:spLocks noGrp="1" noChangeArrowheads="1"/>
          </p:cNvSpPr>
          <p:nvPr>
            <p:ph idx="1"/>
          </p:nvPr>
        </p:nvSpPr>
        <p:spPr/>
        <p:txBody>
          <a:bodyPr/>
          <a:lstStyle/>
          <a:p>
            <a:pPr eaLnBrk="1" hangingPunct="1"/>
            <a:r>
              <a:rPr lang="en-GB" smtClean="0"/>
              <a:t>Non-equity interests in other entities</a:t>
            </a:r>
          </a:p>
          <a:p>
            <a:pPr lvl="1" eaLnBrk="1" hangingPunct="1"/>
            <a:r>
              <a:rPr lang="en-GB" smtClean="0"/>
              <a:t>Because of the diversity of the types of arrangements found in practice, no standards exist to cover all potential situations</a:t>
            </a:r>
          </a:p>
          <a:p>
            <a:pPr lvl="1" eaLnBrk="1" hangingPunct="1"/>
            <a:r>
              <a:rPr lang="en-GB" smtClean="0"/>
              <a:t>Some standards may have an indirect bearing on aspects of non-ownership interests, such as the FASB’s requirement to report guarantees at fair value</a:t>
            </a:r>
          </a:p>
          <a:p>
            <a:pPr lvl="1" eaLnBrk="1" hangingPunct="1"/>
            <a:r>
              <a:rPr lang="en-GB" smtClean="0"/>
              <a:t>The FASB’s pronouncements on VIEs and certain types of special-purpose entities are applicable in some cases to non-ownership interests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83651">
                                            <p:txEl>
                                              <p:pRg st="1" end="1"/>
                                            </p:txEl>
                                          </p:spTgt>
                                        </p:tgtEl>
                                        <p:attrNameLst>
                                          <p:attrName>style.visibility</p:attrName>
                                        </p:attrNameLst>
                                      </p:cBhvr>
                                      <p:to>
                                        <p:strVal val="visible"/>
                                      </p:to>
                                    </p:set>
                                    <p:animEffect transition="in" filter="wipe(left)">
                                      <p:cBhvr>
                                        <p:cTn id="7" dur="500"/>
                                        <p:tgtEl>
                                          <p:spTgt spid="2836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83651">
                                            <p:txEl>
                                              <p:pRg st="2" end="2"/>
                                            </p:txEl>
                                          </p:spTgt>
                                        </p:tgtEl>
                                        <p:attrNameLst>
                                          <p:attrName>style.visibility</p:attrName>
                                        </p:attrNameLst>
                                      </p:cBhvr>
                                      <p:to>
                                        <p:strVal val="visible"/>
                                      </p:to>
                                    </p:set>
                                    <p:animEffect transition="in" filter="wipe(left)">
                                      <p:cBhvr>
                                        <p:cTn id="12" dur="500"/>
                                        <p:tgtEl>
                                          <p:spTgt spid="2836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83651">
                                            <p:txEl>
                                              <p:pRg st="3" end="3"/>
                                            </p:txEl>
                                          </p:spTgt>
                                        </p:tgtEl>
                                        <p:attrNameLst>
                                          <p:attrName>style.visibility</p:attrName>
                                        </p:attrNameLst>
                                      </p:cBhvr>
                                      <p:to>
                                        <p:strVal val="visible"/>
                                      </p:to>
                                    </p:set>
                                    <p:animEffect transition="in" filter="wipe(left)">
                                      <p:cBhvr>
                                        <p:cTn id="17" dur="500"/>
                                        <p:tgtEl>
                                          <p:spTgt spid="283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7" name="Rectangle 5"/>
          <p:cNvSpPr>
            <a:spLocks noGrp="1" noChangeArrowheads="1"/>
          </p:cNvSpPr>
          <p:nvPr>
            <p:ph type="sldNum" sz="quarter" idx="10"/>
          </p:nvPr>
        </p:nvSpPr>
        <p:spPr>
          <a:noFill/>
        </p:spPr>
        <p:txBody>
          <a:bodyPr/>
          <a:lstStyle/>
          <a:p>
            <a:r>
              <a:rPr lang="en-US" altLang="zh-CN" smtClean="0">
                <a:ea typeface="宋体" pitchFamily="2" charset="-122"/>
              </a:rPr>
              <a:t>9-</a:t>
            </a:r>
            <a:fld id="{A9A059D5-98DF-4158-9DDC-3247A9B842DB}" type="slidenum">
              <a:rPr lang="en-US" altLang="zh-CN" smtClean="0">
                <a:ea typeface="宋体" pitchFamily="2" charset="-122"/>
              </a:rPr>
              <a:pPr/>
              <a:t>91</a:t>
            </a:fld>
            <a:endParaRPr lang="en-US" altLang="zh-CN" smtClean="0">
              <a:ea typeface="宋体" pitchFamily="2" charset="-122"/>
            </a:endParaRPr>
          </a:p>
        </p:txBody>
      </p:sp>
      <p:sp>
        <p:nvSpPr>
          <p:cNvPr id="11" name="Title 10"/>
          <p:cNvSpPr>
            <a:spLocks noGrp="1"/>
          </p:cNvSpPr>
          <p:nvPr>
            <p:ph type="title"/>
          </p:nvPr>
        </p:nvSpPr>
        <p:spPr/>
        <p:txBody>
          <a:bodyPr/>
          <a:lstStyle/>
          <a:p>
            <a:pPr eaLnBrk="1" hangingPunct="1">
              <a:defRPr/>
            </a:pPr>
            <a:r>
              <a:rPr lang="en-US" dirty="0" smtClean="0">
                <a:solidFill>
                  <a:schemeClr val="tx1"/>
                </a:solidFill>
              </a:rPr>
              <a:t>Practice Quiz Question #5</a:t>
            </a:r>
            <a:endParaRPr lang="en-US" dirty="0">
              <a:solidFill>
                <a:schemeClr val="tx2">
                  <a:lumMod val="50000"/>
                </a:schemeClr>
              </a:solidFill>
            </a:endParaRPr>
          </a:p>
        </p:txBody>
      </p:sp>
      <p:sp>
        <p:nvSpPr>
          <p:cNvPr id="5" name="Rectangle 3"/>
          <p:cNvSpPr txBox="1">
            <a:spLocks noChangeArrowheads="1"/>
          </p:cNvSpPr>
          <p:nvPr/>
        </p:nvSpPr>
        <p:spPr>
          <a:xfrm>
            <a:off x="1219200" y="1295400"/>
            <a:ext cx="7315200" cy="5029200"/>
          </a:xfrm>
          <a:prstGeom prst="rect">
            <a:avLst/>
          </a:prstGeom>
          <a:solidFill>
            <a:srgbClr val="C5D9F1"/>
          </a:solidFill>
        </p:spPr>
        <p:style>
          <a:lnRef idx="1">
            <a:schemeClr val="accent2"/>
          </a:lnRef>
          <a:fillRef idx="2">
            <a:schemeClr val="accent2"/>
          </a:fillRef>
          <a:effectRef idx="1">
            <a:schemeClr val="accent2"/>
          </a:effectRef>
          <a:fontRef idx="minor">
            <a:schemeClr val="dk1"/>
          </a:fontRef>
        </p:style>
        <p:txBody>
          <a:bodyPr lIns="90488" tIns="44450" rIns="90488" bIns="44450"/>
          <a:lstStyle/>
          <a:p>
            <a:pPr>
              <a:buFont typeface="Wingdings" pitchFamily="2" charset="2"/>
              <a:buNone/>
              <a:defRPr/>
            </a:pPr>
            <a:r>
              <a:rPr lang="en-US" sz="2800" b="1" dirty="0"/>
              <a:t>Which of the following statements is false?</a:t>
            </a:r>
          </a:p>
          <a:p>
            <a:pPr marL="914400" lvl="1" indent="-457200">
              <a:lnSpc>
                <a:spcPts val="3000"/>
              </a:lnSpc>
              <a:spcBef>
                <a:spcPts val="600"/>
              </a:spcBef>
              <a:buSzPct val="80000"/>
              <a:defRPr/>
            </a:pPr>
            <a:r>
              <a:rPr lang="en-US" sz="2800" dirty="0"/>
              <a:t>a.	</a:t>
            </a:r>
            <a:r>
              <a:rPr lang="en-GB" sz="2800" dirty="0"/>
              <a:t>FASB statements normally apply to corporations (not partnerships)</a:t>
            </a:r>
            <a:r>
              <a:rPr lang="en-US" sz="2800" dirty="0"/>
              <a:t>.</a:t>
            </a:r>
          </a:p>
          <a:p>
            <a:pPr marL="914400" lvl="1" indent="-457200">
              <a:lnSpc>
                <a:spcPts val="3000"/>
              </a:lnSpc>
              <a:spcBef>
                <a:spcPts val="600"/>
              </a:spcBef>
              <a:buSzPct val="80000"/>
              <a:defRPr/>
            </a:pPr>
            <a:r>
              <a:rPr lang="en-US" sz="2800" dirty="0"/>
              <a:t>b.	</a:t>
            </a:r>
            <a:r>
              <a:rPr lang="en-GB" sz="2800" dirty="0"/>
              <a:t>Corporations may not account for partnership interests using the cost method</a:t>
            </a:r>
            <a:r>
              <a:rPr lang="en-US" sz="2800" dirty="0"/>
              <a:t>.</a:t>
            </a:r>
          </a:p>
          <a:p>
            <a:pPr marL="914400" lvl="1" indent="-457200">
              <a:lnSpc>
                <a:spcPts val="3000"/>
              </a:lnSpc>
              <a:spcBef>
                <a:spcPts val="600"/>
              </a:spcBef>
              <a:buSzPct val="80000"/>
              <a:defRPr/>
            </a:pPr>
            <a:r>
              <a:rPr lang="en-US" sz="2800" dirty="0"/>
              <a:t>c.	</a:t>
            </a:r>
            <a:r>
              <a:rPr lang="en-GB" sz="2800" dirty="0"/>
              <a:t>The equity method can hide partnership debt and disguise the type of income earned by the partnership</a:t>
            </a:r>
            <a:r>
              <a:rPr lang="en-US" sz="2800" dirty="0"/>
              <a:t>.</a:t>
            </a:r>
          </a:p>
          <a:p>
            <a:pPr marL="914400" lvl="1" indent="-457200">
              <a:lnSpc>
                <a:spcPts val="3000"/>
              </a:lnSpc>
              <a:spcBef>
                <a:spcPts val="600"/>
              </a:spcBef>
              <a:buSzPct val="80000"/>
              <a:buFont typeface="Wingdings" pitchFamily="2" charset="2"/>
              <a:buNone/>
              <a:defRPr/>
            </a:pPr>
            <a:r>
              <a:rPr lang="en-US" sz="2800" dirty="0"/>
              <a:t>d.	</a:t>
            </a:r>
            <a:r>
              <a:rPr lang="en-GB" sz="2800" dirty="0"/>
              <a:t>Standards </a:t>
            </a:r>
            <a:r>
              <a:rPr lang="en-GB" sz="2800" dirty="0"/>
              <a:t>do not exist to cover all potential situations related to partnerships</a:t>
            </a:r>
            <a:r>
              <a:rPr lang="en-US" sz="2800" dirty="0"/>
              <a:t>.</a:t>
            </a:r>
          </a:p>
        </p:txBody>
      </p:sp>
    </p:spTree>
  </p:cSld>
  <p:clrMapOvr>
    <a:masterClrMapping/>
  </p:clrMapOvr>
  <p:transition spd="med"/>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825" name="Rectangle 3"/>
          <p:cNvSpPr>
            <a:spLocks noGrp="1" noChangeArrowheads="1"/>
          </p:cNvSpPr>
          <p:nvPr>
            <p:ph type="title"/>
          </p:nvPr>
        </p:nvSpPr>
        <p:spPr/>
        <p:txBody>
          <a:bodyPr/>
          <a:lstStyle/>
          <a:p>
            <a:pPr eaLnBrk="1" hangingPunct="1"/>
            <a:r>
              <a:rPr lang="en-US" smtClean="0">
                <a:solidFill>
                  <a:schemeClr val="bg1"/>
                </a:solidFill>
                <a:effectLst/>
              </a:rPr>
              <a:t>Conclusion</a:t>
            </a:r>
          </a:p>
        </p:txBody>
      </p:sp>
      <p:sp>
        <p:nvSpPr>
          <p:cNvPr id="11266" name="Oval 2"/>
          <p:cNvSpPr>
            <a:spLocks noChangeArrowheads="1"/>
          </p:cNvSpPr>
          <p:nvPr>
            <p:custDataLst>
              <p:tags r:id="rId1"/>
            </p:custDataLst>
          </p:nvPr>
        </p:nvSpPr>
        <p:spPr bwMode="auto">
          <a:xfrm>
            <a:off x="1981200" y="1828800"/>
            <a:ext cx="4953000" cy="2971800"/>
          </a:xfrm>
          <a:prstGeom prst="ellipse">
            <a:avLst/>
          </a:prstGeom>
          <a:gradFill rotWithShape="1">
            <a:gsLst>
              <a:gs pos="0">
                <a:schemeClr val="tx2"/>
              </a:gs>
              <a:gs pos="100000">
                <a:schemeClr val="tx2">
                  <a:gamma/>
                  <a:shade val="0"/>
                  <a:invGamma/>
                </a:schemeClr>
              </a:gs>
            </a:gsLst>
            <a:path path="rect">
              <a:fillToRect l="100000" t="100000"/>
            </a:path>
          </a:gradFill>
          <a:ln w="12700">
            <a:solidFill>
              <a:schemeClr val="tx1"/>
            </a:solidFill>
            <a:round/>
            <a:headEnd/>
            <a:tailEnd/>
          </a:ln>
          <a:effectLst>
            <a:outerShdw dist="107763" dir="2700000" algn="ctr" rotWithShape="0">
              <a:schemeClr val="tx1"/>
            </a:outerShdw>
          </a:effectLst>
        </p:spPr>
        <p:txBody>
          <a:bodyPr wrap="none" anchor="ctr"/>
          <a:lstStyle/>
          <a:p>
            <a:pPr algn="ctr" eaLnBrk="0" hangingPunct="0">
              <a:defRPr/>
            </a:pPr>
            <a:r>
              <a:rPr lang="en-US" sz="7200" dirty="0">
                <a:solidFill>
                  <a:schemeClr val="bg1"/>
                </a:solidFill>
                <a:effectLst>
                  <a:outerShdw blurRad="38100" dist="38100" dir="2700000" algn="tl">
                    <a:srgbClr val="000000"/>
                  </a:outerShdw>
                </a:effectLst>
              </a:rPr>
              <a:t>The End</a:t>
            </a:r>
          </a:p>
        </p:txBody>
      </p:sp>
      <p:sp>
        <p:nvSpPr>
          <p:cNvPr id="205827" name="Rectangle 5"/>
          <p:cNvSpPr>
            <a:spLocks noGrp="1" noChangeArrowheads="1"/>
          </p:cNvSpPr>
          <p:nvPr>
            <p:ph type="sldNum" sz="quarter" idx="10"/>
          </p:nvPr>
        </p:nvSpPr>
        <p:spPr>
          <a:noFill/>
        </p:spPr>
        <p:txBody>
          <a:bodyPr/>
          <a:lstStyle/>
          <a:p>
            <a:r>
              <a:rPr lang="en-US" altLang="zh-CN" smtClean="0">
                <a:ea typeface="宋体" pitchFamily="2" charset="-122"/>
              </a:rPr>
              <a:t>9-</a:t>
            </a:r>
            <a:fld id="{710F9453-78A4-4608-97D7-AA6414040339}" type="slidenum">
              <a:rPr lang="en-US" altLang="zh-CN" smtClean="0">
                <a:ea typeface="宋体" pitchFamily="2" charset="-122"/>
              </a:rPr>
              <a:pPr/>
              <a:t>92</a:t>
            </a:fld>
            <a:endParaRPr lang="en-US" altLang="zh-CN" smtClean="0">
              <a:ea typeface="宋体" pitchFamily="2" charset="-122"/>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1000" fill="hold"/>
                                        <p:tgtEl>
                                          <p:spTgt spid="11266"/>
                                        </p:tgtEl>
                                        <p:attrNameLst>
                                          <p:attrName>ppt_w</p:attrName>
                                        </p:attrNameLst>
                                      </p:cBhvr>
                                      <p:tavLst>
                                        <p:tav tm="0">
                                          <p:val>
                                            <p:fltVal val="0"/>
                                          </p:val>
                                        </p:tav>
                                        <p:tav tm="100000">
                                          <p:val>
                                            <p:strVal val="#ppt_w"/>
                                          </p:val>
                                        </p:tav>
                                      </p:tavLst>
                                    </p:anim>
                                    <p:anim calcmode="lin" valueType="num">
                                      <p:cBhvr>
                                        <p:cTn id="8" dur="1000" fill="hold"/>
                                        <p:tgtEl>
                                          <p:spTgt spid="11266"/>
                                        </p:tgtEl>
                                        <p:attrNameLst>
                                          <p:attrName>ppt_h</p:attrName>
                                        </p:attrNameLst>
                                      </p:cBhvr>
                                      <p:tavLst>
                                        <p:tav tm="0">
                                          <p:val>
                                            <p:fltVal val="0"/>
                                          </p:val>
                                        </p:tav>
                                        <p:tav tm="100000">
                                          <p:val>
                                            <p:strVal val="#ppt_h"/>
                                          </p:val>
                                        </p:tav>
                                      </p:tavLst>
                                    </p:anim>
                                    <p:anim calcmode="lin" valueType="num">
                                      <p:cBhvr>
                                        <p:cTn id="9" dur="1000" fill="hold"/>
                                        <p:tgtEl>
                                          <p:spTgt spid="1126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126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nimBg="1"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36&quot;&gt;&lt;property id=&quot;20148&quot; value=&quot;5&quot;/&gt;&lt;property id=&quot;20300&quot; value=&quot;Slide 91 - &amp;quot;Conclusion&amp;quot;&quot;/&gt;&lt;property id=&quot;20307&quot; value=&quot;259&quot;/&gt;&lt;/object&gt;&lt;object type=&quot;3&quot; unique_id=&quot;10050&quot;&gt;&lt;property id=&quot;20148&quot; value=&quot;5&quot;/&gt;&lt;property id=&quot;20300&quot; value=&quot;Slide 1 - &amp;quot;Partnerships: &amp;#x0D;&amp;#x0A;Liquidation&amp;quot;&quot;/&gt;&lt;property id=&quot;20307&quot; value=&quot;391&quot;/&gt;&lt;/object&gt;&lt;object type=&quot;3&quot; unique_id=&quot;10051&quot;&gt;&lt;property id=&quot;20148&quot; value=&quot;5&quot;/&gt;&lt;property id=&quot;20300&quot; value=&quot;Slide 2 - &amp;quot;Learning Objective 1&amp;quot;&quot;/&gt;&lt;property id=&quot;20307&quot; value=&quot;819&quot;/&gt;&lt;/object&gt;&lt;object type=&quot;3&quot; unique_id=&quot;10052&quot;&gt;&lt;property id=&quot;20148&quot; value=&quot;5&quot;/&gt;&lt;property id=&quot;20300&quot; value=&quot;Slide 3 - &amp;quot;Overview of Partnership Liquidations&amp;quot;&quot;/&gt;&lt;property id=&quot;20307&quot; value=&quot;949&quot;/&gt;&lt;/object&gt;&lt;object type=&quot;3&quot; unique_id=&quot;10053&quot;&gt;&lt;property id=&quot;20148&quot; value=&quot;5&quot;/&gt;&lt;property id=&quot;20300&quot; value=&quot;Slide 4 - &amp;quot;Overview of Partnership Liquidations&amp;quot;&quot;/&gt;&lt;property id=&quot;20307&quot; value=&quot;950&quot;/&gt;&lt;/object&gt;&lt;object type=&quot;3&quot; unique_id=&quot;10054&quot;&gt;&lt;property id=&quot;20148&quot; value=&quot;5&quot;/&gt;&lt;property id=&quot;20300&quot; value=&quot;Slide 5 - &amp;quot;Overview of Partnership Liquidations&amp;quot;&quot;/&gt;&lt;property id=&quot;20307&quot; value=&quot;951&quot;/&gt;&lt;/object&gt;&lt;object type=&quot;3&quot; unique_id=&quot;10055&quot;&gt;&lt;property id=&quot;20148&quot; value=&quot;5&quot;/&gt;&lt;property id=&quot;20300&quot; value=&quot;Slide 6 - &amp;quot;Overview of Partnership Liquidations&amp;quot;&quot;/&gt;&lt;property id=&quot;20307&quot; value=&quot;952&quot;/&gt;&lt;/object&gt;&lt;object type=&quot;3&quot; unique_id=&quot;10056&quot;&gt;&lt;property id=&quot;20148&quot; value=&quot;5&quot;/&gt;&lt;property id=&quot;20300&quot; value=&quot;Slide 7 - &amp;quot;Overview of Partnership Liquidations&amp;quot;&quot;/&gt;&lt;property id=&quot;20307&quot; value=&quot;953&quot;/&gt;&lt;/object&gt;&lt;object type=&quot;3&quot; unique_id=&quot;10057&quot;&gt;&lt;property id=&quot;20148&quot; value=&quot;5&quot;/&gt;&lt;property id=&quot;20300&quot; value=&quot;Slide 8 - &amp;quot;Overview of Partnership Liquidations&amp;quot;&quot;/&gt;&lt;property id=&quot;20307&quot; value=&quot;954&quot;/&gt;&lt;/object&gt;&lt;object type=&quot;3&quot; unique_id=&quot;10058&quot;&gt;&lt;property id=&quot;20148&quot; value=&quot;5&quot;/&gt;&lt;property id=&quot;20300&quot; value=&quot;Slide 9 - &amp;quot;Overview of Partnership Liquidations&amp;quot;&quot;/&gt;&lt;property id=&quot;20307&quot; value=&quot;955&quot;/&gt;&lt;/object&gt;&lt;object type=&quot;3&quot; unique_id=&quot;10059&quot;&gt;&lt;property id=&quot;20148&quot; value=&quot;5&quot;/&gt;&lt;property id=&quot;20300&quot; value=&quot;Slide 10 - &amp;quot;Overview of Partnership Liquidations&amp;quot;&quot;/&gt;&lt;property id=&quot;20307&quot; value=&quot;956&quot;/&gt;&lt;/object&gt;&lt;object type=&quot;3&quot; unique_id=&quot;10060&quot;&gt;&lt;property id=&quot;20148&quot; value=&quot;5&quot;/&gt;&lt;property id=&quot;20300&quot; value=&quot;Slide 11 - &amp;quot;Practice Quiz Question #1&amp;quot;&quot;/&gt;&lt;property id=&quot;20307&quot; value=&quot;698&quot;/&gt;&lt;/object&gt;&lt;object type=&quot;3&quot; unique_id=&quot;10061&quot;&gt;&lt;property id=&quot;20148&quot; value=&quot;5&quot;/&gt;&lt;property id=&quot;20300&quot; value=&quot;Slide 12 - &amp;quot;Practice Quiz Question #1 Solution&amp;quot;&quot;/&gt;&lt;property id=&quot;20307&quot; value=&quot;1037&quot;/&gt;&lt;/object&gt;&lt;object type=&quot;3&quot; unique_id=&quot;10062&quot;&gt;&lt;property id=&quot;20148&quot; value=&quot;5&quot;/&gt;&lt;property id=&quot;20300&quot; value=&quot;Slide 13 - &amp;quot;Learning Objective 2&amp;quot;&quot;/&gt;&lt;property id=&quot;20307&quot; value=&quot;392&quot;/&gt;&lt;/object&gt;&lt;object type=&quot;3&quot; unique_id=&quot;10063&quot;&gt;&lt;property id=&quot;20148&quot; value=&quot;5&quot;/&gt;&lt;property id=&quot;20300&quot; value=&quot;Slide 14 - &amp;quot;The Liquidation Process&amp;quot;&quot;/&gt;&lt;property id=&quot;20307&quot; value=&quot;957&quot;/&gt;&lt;/object&gt;&lt;object type=&quot;3&quot; unique_id=&quot;10064&quot;&gt;&lt;property id=&quot;20148&quot; value=&quot;5&quot;/&gt;&lt;property id=&quot;20300&quot; value=&quot;Slide 15 - &amp;quot;Group Exercise 1: Lump-sum Liquidation &amp;quot;&quot;/&gt;&lt;property id=&quot;20307&quot; value=&quot;958&quot;/&gt;&lt;/object&gt;&lt;object type=&quot;3&quot; unique_id=&quot;10065&quot;&gt;&lt;property id=&quot;20148&quot; value=&quot;5&quot;/&gt;&lt;property id=&quot;20300&quot; value=&quot;Slide 16 - &amp;quot;Group Exercise 1: Lump-sum Liquidation &amp;quot;&quot;/&gt;&lt;property id=&quot;20307&quot; value=&quot;1040&quot;/&gt;&lt;/object&gt;&lt;object type=&quot;3&quot; unique_id=&quot;10066&quot;&gt;&lt;property id=&quot;20148&quot; value=&quot;5&quot;/&gt;&lt;property id=&quot;20300&quot; value=&quot;Slide 17 - &amp;quot;Group Exercise 1:  Solution &amp;quot;&quot;/&gt;&lt;property id=&quot;20307&quot; value=&quot;1046&quot;/&gt;&lt;/object&gt;&lt;object type=&quot;3&quot; unique_id=&quot;10067&quot;&gt;&lt;property id=&quot;20148&quot; value=&quot;5&quot;/&gt;&lt;property id=&quot;20300&quot; value=&quot;Slide 18 - &amp;quot;Group Exercise 1:  Solution &amp;quot;&quot;/&gt;&lt;property id=&quot;20307&quot; value=&quot;1045&quot;/&gt;&lt;/object&gt;&lt;object type=&quot;3&quot; unique_id=&quot;10068&quot;&gt;&lt;property id=&quot;20148&quot; value=&quot;5&quot;/&gt;&lt;property id=&quot;20300&quot; value=&quot;Slide 19 - &amp;quot;Group Exercise 1:  Solution &amp;quot;&quot;/&gt;&lt;property id=&quot;20307&quot; value=&quot;1044&quot;/&gt;&lt;/object&gt;&lt;object type=&quot;3&quot; unique_id=&quot;10069&quot;&gt;&lt;property id=&quot;20148&quot; value=&quot;5&quot;/&gt;&lt;property id=&quot;20300&quot; value=&quot;Slide 20 - &amp;quot;Group Exercise 1:  Solution &amp;quot;&quot;/&gt;&lt;property id=&quot;20307&quot; value=&quot;1043&quot;/&gt;&lt;/object&gt;&lt;object type=&quot;3&quot; unique_id=&quot;10070&quot;&gt;&lt;property id=&quot;20148&quot; value=&quot;5&quot;/&gt;&lt;property id=&quot;20300&quot; value=&quot;Slide 21 - &amp;quot;Group Exercise 1:  Solution &amp;quot;&quot;/&gt;&lt;property id=&quot;20307&quot; value=&quot;1042&quot;/&gt;&lt;/object&gt;&lt;object type=&quot;3&quot; unique_id=&quot;10071&quot;&gt;&lt;property id=&quot;20148&quot; value=&quot;5&quot;/&gt;&lt;property id=&quot;20300&quot; value=&quot;Slide 22 - &amp;quot;Group Exercise 1:  Solution &amp;quot;&quot;/&gt;&lt;property id=&quot;20307&quot; value=&quot;1041&quot;/&gt;&lt;/object&gt;&lt;object type=&quot;3&quot; unique_id=&quot;10072&quot;&gt;&lt;property id=&quot;20148&quot; value=&quot;5&quot;/&gt;&lt;property id=&quot;20300&quot; value=&quot;Slide 23 - &amp;quot;Group Exercise 1:  Solution &amp;quot;&quot;/&gt;&lt;property id=&quot;20307&quot; value=&quot;966&quot;/&gt;&lt;/object&gt;&lt;object type=&quot;3&quot; unique_id=&quot;10073&quot;&gt;&lt;property id=&quot;20148&quot; value=&quot;5&quot;/&gt;&lt;property id=&quot;20300&quot; value=&quot;Slide 24 - &amp;quot;Sharing of Gains &amp;amp; Losses During Liquidation&amp;quot;&quot;/&gt;&lt;property id=&quot;20307&quot; value=&quot;967&quot;/&gt;&lt;/object&gt;&lt;object type=&quot;3&quot; unique_id=&quot;10074&quot;&gt;&lt;property id=&quot;20148&quot; value=&quot;5&quot;/&gt;&lt;property id=&quot;20300&quot; value=&quot;Slide 25 - &amp;quot;Consequences of a Partner Being Personally Insolvent&amp;quot;&quot;/&gt;&lt;property id=&quot;20307&quot; value=&quot;968&quot;/&gt;&lt;/object&gt;&lt;object type=&quot;3&quot; unique_id=&quot;10075&quot;&gt;&lt;property id=&quot;20148&quot; value=&quot;5&quot;/&gt;&lt;property id=&quot;20300&quot; value=&quot;Slide 26 - &amp;quot;Consequences of a Partner Being Personally Insolvent&amp;quot;&quot;/&gt;&lt;property id=&quot;20307&quot; value=&quot;969&quot;/&gt;&lt;/object&gt;&lt;object type=&quot;3&quot; unique_id=&quot;10076&quot;&gt;&lt;property id=&quot;20148&quot; value=&quot;5&quot;/&gt;&lt;property id=&quot;20300&quot; value=&quot;Slide 27 - &amp;quot;Sharing Profits and Losses: In The Ratio of Capital Balances&amp;quot;&quot;/&gt;&lt;property id=&quot;20307&quot; value=&quot;970&quot;/&gt;&lt;/object&gt;&lt;object type=&quot;3&quot; unique_id=&quot;10077&quot;&gt;&lt;property id=&quot;20148&quot; value=&quot;5&quot;/&gt;&lt;property id=&quot;20300&quot; value=&quot;Slide 28 - &amp;quot;The Rule of Setoff&amp;quot;&quot;/&gt;&lt;property id=&quot;20307&quot; value=&quot;971&quot;/&gt;&lt;/object&gt;&lt;object type=&quot;3&quot; unique_id=&quot;10078&quot;&gt;&lt;property id=&quot;20148&quot; value=&quot;5&quot;/&gt;&lt;property id=&quot;20300&quot; value=&quot;Slide 29 - &amp;quot;How to Know You’ve Done it Right?&amp;quot;&quot;/&gt;&lt;property id=&quot;20307&quot; value=&quot;972&quot;/&gt;&lt;/object&gt;&lt;object type=&quot;3&quot; unique_id=&quot;10079&quot;&gt;&lt;property id=&quot;20148&quot; value=&quot;5&quot;/&gt;&lt;property id=&quot;20300&quot; value=&quot;Slide 30 - &amp;quot;Group Exercise 2: Lump-sum Liquidation—Insolvent &amp;quot;&quot;/&gt;&lt;property id=&quot;20307&quot; value=&quot;973&quot;/&gt;&lt;/object&gt;&lt;object type=&quot;3&quot; unique_id=&quot;10080&quot;&gt;&lt;property id=&quot;20148&quot; value=&quot;5&quot;/&gt;&lt;property id=&quot;20300&quot; value=&quot;Slide 31 - &amp;quot;Group Exercise 2:  Solution &amp;quot;&quot;/&gt;&lt;property id=&quot;20307&quot; value=&quot;1057&quot;/&gt;&lt;/object&gt;&lt;object type=&quot;3&quot; unique_id=&quot;10081&quot;&gt;&lt;property id=&quot;20148&quot; value=&quot;5&quot;/&gt;&lt;property id=&quot;20300&quot; value=&quot;Slide 32 - &amp;quot;Group Exercise 2:  Solution &amp;quot;&quot;/&gt;&lt;property id=&quot;20307&quot; value=&quot;1056&quot;/&gt;&lt;/object&gt;&lt;object type=&quot;3&quot; unique_id=&quot;10082&quot;&gt;&lt;property id=&quot;20148&quot; value=&quot;5&quot;/&gt;&lt;property id=&quot;20300&quot; value=&quot;Slide 33 - &amp;quot;Group Exercise 2:  Solution &amp;quot;&quot;/&gt;&lt;property id=&quot;20307&quot; value=&quot;1055&quot;/&gt;&lt;/object&gt;&lt;object type=&quot;3&quot; unique_id=&quot;10083&quot;&gt;&lt;property id=&quot;20148&quot; value=&quot;5&quot;/&gt;&lt;property id=&quot;20300&quot; value=&quot;Slide 34 - &amp;quot;Group Exercise 2:  Solution &amp;quot;&quot;/&gt;&lt;property id=&quot;20307&quot; value=&quot;1054&quot;/&gt;&lt;/object&gt;&lt;object type=&quot;3&quot; unique_id=&quot;10084&quot;&gt;&lt;property id=&quot;20148&quot; value=&quot;5&quot;/&gt;&lt;property id=&quot;20300&quot; value=&quot;Slide 35 - &amp;quot;Group Exercise 2:  Solution &amp;quot;&quot;/&gt;&lt;property id=&quot;20307&quot; value=&quot;1053&quot;/&gt;&lt;/object&gt;&lt;object type=&quot;3&quot; unique_id=&quot;10085&quot;&gt;&lt;property id=&quot;20148&quot; value=&quot;5&quot;/&gt;&lt;property id=&quot;20300&quot; value=&quot;Slide 36 - &amp;quot;Group Exercise 2:  Solution &amp;quot;&quot;/&gt;&lt;property id=&quot;20307&quot; value=&quot;1052&quot;/&gt;&lt;/object&gt;&lt;object type=&quot;3&quot; unique_id=&quot;10086&quot;&gt;&lt;property id=&quot;20148&quot; value=&quot;5&quot;/&gt;&lt;property id=&quot;20300&quot; value=&quot;Slide 37 - &amp;quot;Group Exercise 2:  Solution &amp;quot;&quot;/&gt;&lt;property id=&quot;20307&quot; value=&quot;1051&quot;/&gt;&lt;/object&gt;&lt;object type=&quot;3&quot; unique_id=&quot;10087&quot;&gt;&lt;property id=&quot;20148&quot; value=&quot;5&quot;/&gt;&lt;property id=&quot;20300&quot; value=&quot;Slide 38 - &amp;quot;Group Exercise 2:  Solution &amp;quot;&quot;/&gt;&lt;property id=&quot;20307&quot; value=&quot;1050&quot;/&gt;&lt;/object&gt;&lt;object type=&quot;3&quot; unique_id=&quot;10088&quot;&gt;&lt;property id=&quot;20148&quot; value=&quot;5&quot;/&gt;&lt;property id=&quot;20300&quot; value=&quot;Slide 39 - &amp;quot;Group Exercise 2:  Solution &amp;quot;&quot;/&gt;&lt;property id=&quot;20307&quot; value=&quot;1049&quot;/&gt;&lt;/object&gt;&lt;object type=&quot;3&quot; unique_id=&quot;10089&quot;&gt;&lt;property id=&quot;20148&quot; value=&quot;5&quot;/&gt;&lt;property id=&quot;20300&quot; value=&quot;Slide 40 - &amp;quot;Group Exercise 2:  Solution &amp;quot;&quot;/&gt;&lt;property id=&quot;20307&quot; value=&quot;1048&quot;/&gt;&lt;/object&gt;&lt;object type=&quot;3&quot; unique_id=&quot;10090&quot;&gt;&lt;property id=&quot;20148&quot; value=&quot;5&quot;/&gt;&lt;property id=&quot;20300&quot; value=&quot;Slide 41 - &amp;quot;Group Exercise 2:  Solution &amp;quot;&quot;/&gt;&lt;property id=&quot;20307&quot; value=&quot;1047&quot;/&gt;&lt;/object&gt;&lt;object type=&quot;3&quot; unique_id=&quot;10091&quot;&gt;&lt;property id=&quot;20148&quot; value=&quot;5&quot;/&gt;&lt;property id=&quot;20300&quot; value=&quot;Slide 42 - &amp;quot;Group Exercise 2:  Solution &amp;quot;&quot;/&gt;&lt;property id=&quot;20307&quot; value=&quot;985&quot;/&gt;&lt;/object&gt;&lt;object type=&quot;3&quot; unique_id=&quot;10092&quot;&gt;&lt;property id=&quot;20148&quot; value=&quot;5&quot;/&gt;&lt;property id=&quot;20300&quot; value=&quot;Slide 43 - &amp;quot;Practice Quiz Question #2&amp;quot;&quot;/&gt;&lt;property id=&quot;20307&quot; value=&quot;931&quot;/&gt;&lt;/object&gt;&lt;object type=&quot;3&quot; unique_id=&quot;10093&quot;&gt;&lt;property id=&quot;20148&quot; value=&quot;5&quot;/&gt;&lt;property id=&quot;20300&quot; value=&quot;Slide 44 - &amp;quot;Practice Quiz Question #2 Solution&amp;quot;&quot;/&gt;&lt;property id=&quot;20307&quot; value=&quot;1038&quot;/&gt;&lt;/object&gt;&lt;object type=&quot;3&quot; unique_id=&quot;10094&quot;&gt;&lt;property id=&quot;20148&quot; value=&quot;5&quot;/&gt;&lt;property id=&quot;20300&quot; value=&quot;Slide 45 - &amp;quot;Learning Objective 3&amp;quot;&quot;/&gt;&lt;property id=&quot;20307&quot; value=&quot;393&quot;/&gt;&lt;/object&gt;&lt;object type=&quot;3&quot; unique_id=&quot;10095&quot;&gt;&lt;property id=&quot;20148&quot; value=&quot;5&quot;/&gt;&lt;property id=&quot;20300&quot; value=&quot;Slide 46 - &amp;quot;Installment Liquidations: Priority In Distributing Cash&amp;quot;&quot;/&gt;&lt;property id=&quot;20307&quot; value=&quot;986&quot;/&gt;&lt;/object&gt;&lt;object type=&quot;3&quot; unique_id=&quot;10096&quot;&gt;&lt;property id=&quot;20148&quot; value=&quot;5&quot;/&gt;&lt;property id=&quot;20300&quot; value=&quot;Slide 47 - &amp;quot;The Statement of Realization and Liquidation&amp;quot;&quot;/&gt;&lt;property id=&quot;20307&quot; value=&quot;987&quot;/&gt;&lt;/object&gt;&lt;object type=&quot;3&quot; unique_id=&quot;10097&quot;&gt;&lt;property id=&quot;20148&quot; value=&quot;5&quot;/&gt;&lt;property id=&quot;20300&quot; value=&quot;Slide 48 - &amp;quot;The Schedule of Safe Payments&amp;quot;&quot;/&gt;&lt;property id=&quot;20307&quot; value=&quot;988&quot;/&gt;&lt;/object&gt;&lt;object type=&quot;3&quot; unique_id=&quot;10098&quot;&gt;&lt;property id=&quot;20148&quot; value=&quot;5&quot;/&gt;&lt;property id=&quot;20300&quot; value=&quot;Slide 49 - &amp;quot;Cash Distribution Plan&amp;quot;&quot;/&gt;&lt;property id=&quot;20307&quot; value=&quot;989&quot;/&gt;&lt;/object&gt;&lt;object type=&quot;3&quot; unique_id=&quot;10099&quot;&gt;&lt;property id=&quot;20148&quot; value=&quot;5&quot;/&gt;&lt;property id=&quot;20300&quot; value=&quot;Slide 50 - &amp;quot;Installment Liquidations: “Inside” versus “Outside” Loans&amp;quot;&quot;/&gt;&lt;property id=&quot;20307&quot; value=&quot;990&quot;/&gt;&lt;/object&gt;&lt;object type=&quot;3&quot; unique_id=&quot;10100&quot;&gt;&lt;property id=&quot;20148&quot; value=&quot;5&quot;/&gt;&lt;property id=&quot;20300&quot; value=&quot;Slide 51 - &amp;quot;Thoughts on Installment Liquidations&amp;quot;&quot;/&gt;&lt;property id=&quot;20307&quot; value=&quot;991&quot;/&gt;&lt;/object&gt;&lt;object type=&quot;3&quot; unique_id=&quot;10101&quot;&gt;&lt;property id=&quot;20148&quot; value=&quot;5&quot;/&gt;&lt;property id=&quot;20300&quot; value=&quot;Slide 52 - &amp;quot;Group Exercise 3: Distributing Available $ to Partners&amp;quot;&quot;/&gt;&lt;property id=&quot;20307&quot; value=&quot;1058&quot;/&gt;&lt;/object&gt;&lt;object type=&quot;3&quot; unique_id=&quot;10102&quot;&gt;&lt;property id=&quot;20148&quot; value=&quot;5&quot;/&gt;&lt;property id=&quot;20300&quot; value=&quot;Slide 53 - &amp;quot;Group Exercise 3:  Solution &amp;quot;&quot;/&gt;&lt;property id=&quot;20307&quot; value=&quot;1059&quot;/&gt;&lt;/object&gt;&lt;object type=&quot;3&quot; unique_id=&quot;10103&quot;&gt;&lt;property id=&quot;20148&quot; value=&quot;5&quot;/&gt;&lt;property id=&quot;20300&quot; value=&quot;Slide 54 - &amp;quot;Schedule of Safe Payments&amp;quot;&quot;/&gt;&lt;property id=&quot;20307&quot; value=&quot;994&quot;/&gt;&lt;/object&gt;&lt;object type=&quot;3&quot; unique_id=&quot;10104&quot;&gt;&lt;property id=&quot;20148&quot; value=&quot;5&quot;/&gt;&lt;property id=&quot;20300&quot; value=&quot;Slide 55 - &amp;quot;Group Exercise 3 Continued: Schedule of Safe Payments&amp;quot;&quot;/&gt;&lt;property id=&quot;20307&quot; value=&quot;1060&quot;/&gt;&lt;/object&gt;&lt;object type=&quot;3&quot; unique_id=&quot;10105&quot;&gt;&lt;property id=&quot;20148&quot; value=&quot;5&quot;/&gt;&lt;property id=&quot;20300&quot; value=&quot;Slide 56 - &amp;quot;Group Exercise 3:  Solution &amp;quot;&quot;/&gt;&lt;property id=&quot;20307&quot; value=&quot;1065&quot;/&gt;&lt;/object&gt;&lt;object type=&quot;3&quot; unique_id=&quot;10106&quot;&gt;&lt;property id=&quot;20148&quot; value=&quot;5&quot;/&gt;&lt;property id=&quot;20300&quot; value=&quot;Slide 57 - &amp;quot;Group Exercise 3:  Solution &amp;quot;&quot;/&gt;&lt;property id=&quot;20307&quot; value=&quot;1064&quot;/&gt;&lt;/object&gt;&lt;object type=&quot;3&quot; unique_id=&quot;10107&quot;&gt;&lt;property id=&quot;20148&quot; value=&quot;5&quot;/&gt;&lt;property id=&quot;20300&quot; value=&quot;Slide 58 - &amp;quot;Group Exercise 3:  Solution &amp;quot;&quot;/&gt;&lt;property id=&quot;20307&quot; value=&quot;1063&quot;/&gt;&lt;/object&gt;&lt;object type=&quot;3&quot; unique_id=&quot;10108&quot;&gt;&lt;property id=&quot;20148&quot; value=&quot;5&quot;/&gt;&lt;property id=&quot;20300&quot; value=&quot;Slide 59 - &amp;quot;Group Exercise 3:  Solution &amp;quot;&quot;/&gt;&lt;property id=&quot;20307&quot; value=&quot;1062&quot;/&gt;&lt;/object&gt;&lt;object type=&quot;3&quot; unique_id=&quot;10109&quot;&gt;&lt;property id=&quot;20148&quot; value=&quot;5&quot;/&gt;&lt;property id=&quot;20300&quot; value=&quot;Slide 60 - &amp;quot;Group Exercise 3 Continued: Schedule of Safe Payments&amp;quot;&quot;/&gt;&lt;property id=&quot;20307&quot; value=&quot;1066&quot;/&gt;&lt;/object&gt;&lt;object type=&quot;3&quot; unique_id=&quot;10110&quot;&gt;&lt;property id=&quot;20148&quot; value=&quot;5&quot;/&gt;&lt;property id=&quot;20300&quot; value=&quot;Slide 61 - &amp;quot;Group Exercise 3:  Solution &amp;quot;&quot;/&gt;&lt;property id=&quot;20307&quot; value=&quot;1067&quot;/&gt;&lt;/object&gt;&lt;object type=&quot;3&quot; unique_id=&quot;10111&quot;&gt;&lt;property id=&quot;20148&quot; value=&quot;5&quot;/&gt;&lt;property id=&quot;20300&quot; value=&quot;Slide 62 - &amp;quot;Group Exercise 3:  Solution &amp;quot;&quot;/&gt;&lt;property id=&quot;20307&quot; value=&quot;1068&quot;/&gt;&lt;/object&gt;&lt;object type=&quot;3&quot; unique_id=&quot;10112&quot;&gt;&lt;property id=&quot;20148&quot; value=&quot;5&quot;/&gt;&lt;property id=&quot;20300&quot; value=&quot;Slide 63 - &amp;quot;Group Exercise 3:  Solution &amp;quot;&quot;/&gt;&lt;property id=&quot;20307&quot; value=&quot;1070&quot;/&gt;&lt;/object&gt;&lt;object type=&quot;3&quot; unique_id=&quot;10113&quot;&gt;&lt;property id=&quot;20148&quot; value=&quot;5&quot;/&gt;&lt;property id=&quot;20300&quot; value=&quot;Slide 64 - &amp;quot;Group Exercise 3:  Solution &amp;quot;&quot;/&gt;&lt;property id=&quot;20307&quot; value=&quot;1071&quot;/&gt;&lt;/object&gt;&lt;object type=&quot;3&quot; unique_id=&quot;10114&quot;&gt;&lt;property id=&quot;20148&quot; value=&quot;5&quot;/&gt;&lt;property id=&quot;20300&quot; value=&quot;Slide 65 - &amp;quot;Group Exercise 3:  Solution &amp;quot;&quot;/&gt;&lt;property id=&quot;20307&quot; value=&quot;1072&quot;/&gt;&lt;/object&gt;&lt;object type=&quot;3&quot; unique_id=&quot;10115&quot;&gt;&lt;property id=&quot;20148&quot; value=&quot;5&quot;/&gt;&lt;property id=&quot;20300&quot; value=&quot;Slide 66 - &amp;quot;Group Exercise 3:  Solution &amp;quot;&quot;/&gt;&lt;property id=&quot;20307&quot; value=&quot;1073&quot;/&gt;&lt;/object&gt;&lt;object type=&quot;3&quot; unique_id=&quot;10116&quot;&gt;&lt;property id=&quot;20148&quot; value=&quot;5&quot;/&gt;&lt;property id=&quot;20300&quot; value=&quot;Slide 67 - &amp;quot;Installment Liquidations: Different Strokes For Different Folks&amp;quot;&quot;/&gt;&lt;property id=&quot;20307&quot; value=&quot;1007&quot;/&gt;&lt;/object&gt;&lt;object type=&quot;3&quot; unique_id=&quot;10117&quot;&gt;&lt;property id=&quot;20148&quot; value=&quot;5&quot;/&gt;&lt;property id=&quot;20300&quot; value=&quot;Slide 68 - &amp;quot;Installment Liquidations &amp;quot;&quot;/&gt;&lt;property id=&quot;20307&quot; value=&quot;1008&quot;/&gt;&lt;/object&gt;&lt;object type=&quot;3&quot; unique_id=&quot;10118&quot;&gt;&lt;property id=&quot;20148&quot; value=&quot;5&quot;/&gt;&lt;property id=&quot;20300&quot; value=&quot;Slide 69 - &amp;quot;Installment Liquidations: Loss Absorption Potential&amp;quot;&quot;/&gt;&lt;property id=&quot;20307&quot; value=&quot;1009&quot;/&gt;&lt;/object&gt;&lt;object type=&quot;3&quot; unique_id=&quot;10119&quot;&gt;&lt;property id=&quot;20148&quot; value=&quot;5&quot;/&gt;&lt;property id=&quot;20300&quot; value=&quot;Slide 70 - &amp;quot;Installment Liquidations: Loss Absorption Potential—Calculating &amp;quot;&quot;/&gt;&lt;property id=&quot;20307&quot; value=&quot;1010&quot;/&gt;&lt;/object&gt;&lt;object type=&quot;3&quot; unique_id=&quot;10120&quot;&gt;&lt;property id=&quot;20148&quot; value=&quot;5&quot;/&gt;&lt;property id=&quot;20300&quot; value=&quot;Slide 71 - &amp;quot;Installment Liquidations: Loss Absorption Potential—Implications&amp;quot;&quot;/&gt;&lt;property id=&quot;20307&quot; value=&quot;1011&quot;/&gt;&lt;/object&gt;&lt;object type=&quot;3&quot; unique_id=&quot;10121&quot;&gt;&lt;property id=&quot;20148&quot; value=&quot;5&quot;/&gt;&lt;property id=&quot;20300&quot; value=&quot;Slide 72 - &amp;quot;Installment Liquidations: Loss Absorption Potential—Loans “To”&amp;quot;&quot;/&gt;&lt;property id=&quot;20307&quot; value=&quot;1074&quot;/&gt;&lt;/object&gt;&lt;object type=&quot;3&quot; unique_id=&quot;10122&quot;&gt;&lt;property id=&quot;20148&quot; value=&quot;5&quot;/&gt;&lt;property id=&quot;20300&quot; value=&quot;Slide 73 - &amp;quot;Installment Liquidations: Loss Absorption Potential—Loans “From”&amp;quot;&quot;/&gt;&lt;property id=&quot;20307&quot; value=&quot;1013&quot;/&gt;&lt;/object&gt;&lt;object type=&quot;3&quot; unique_id=&quot;10123&quot;&gt;&lt;property id=&quot;20148&quot; value=&quot;5&quot;/&gt;&lt;property id=&quot;20300&quot; value=&quot;Slide 74 - &amp;quot;Group Practice: Loss Absorption Potential&amp;quot;&quot;/&gt;&lt;property id=&quot;20307&quot; value=&quot;1076&quot;/&gt;&lt;/object&gt;&lt;object type=&quot;3&quot; unique_id=&quot;10124&quot;&gt;&lt;property id=&quot;20148&quot; value=&quot;5&quot;/&gt;&lt;property id=&quot;20300&quot; value=&quot;Slide 75 - &amp;quot;Group Practice: Loss Absorption Potential&amp;quot;&quot;/&gt;&lt;property id=&quot;20307&quot; value=&quot;1077&quot;/&gt;&lt;/object&gt;&lt;object type=&quot;3&quot; unique_id=&quot;10125&quot;&gt;&lt;property id=&quot;20148&quot; value=&quot;5&quot;/&gt;&lt;property id=&quot;20300&quot; value=&quot;Slide 76 - &amp;quot;Practice Quiz Question #3&amp;quot;&quot;/&gt;&lt;property id=&quot;20307&quot; value=&quot;1033&quot;/&gt;&lt;/object&gt;&lt;object type=&quot;3&quot; unique_id=&quot;10126&quot;&gt;&lt;property id=&quot;20148&quot; value=&quot;5&quot;/&gt;&lt;property id=&quot;20300&quot; value=&quot;Slide 77 - &amp;quot;Practice Quiz Question #3 Solution&amp;quot;&quot;/&gt;&lt;property id=&quot;20307&quot; value=&quot;1034&quot;/&gt;&lt;/object&gt;&lt;object type=&quot;3&quot; unique_id=&quot;10127&quot;&gt;&lt;property id=&quot;20148&quot; value=&quot;5&quot;/&gt;&lt;property id=&quot;20300&quot; value=&quot;Slide 78 - &amp;quot;Group Exercise 3 Continued: Cash Distribution Plan&amp;quot;&quot;/&gt;&lt;property id=&quot;20307&quot; value=&quot;1075&quot;/&gt;&lt;/object&gt;&lt;object type=&quot;3&quot; unique_id=&quot;10128&quot;&gt;&lt;property id=&quot;20148&quot; value=&quot;5&quot;/&gt;&lt;property id=&quot;20300&quot; value=&quot;Slide 79 - &amp;quot;Cash Distribution Plan: Snap, Crackle, and Pop&amp;quot;&quot;/&gt;&lt;property id=&quot;20307&quot; value=&quot;1079&quot;/&gt;&lt;/object&gt;&lt;object type=&quot;3&quot; unique_id=&quot;10129&quot;&gt;&lt;property id=&quot;20148&quot; value=&quot;5&quot;/&gt;&lt;property id=&quot;20300&quot; value=&quot;Slide 80 - &amp;quot;Group Exercise 4: Installment Liquidation &amp;quot;&quot;/&gt;&lt;property id=&quot;20307&quot; value=&quot;1078&quot;/&gt;&lt;/object&gt;&lt;object type=&quot;3&quot; unique_id=&quot;10130&quot;&gt;&lt;property id=&quot;20148&quot; value=&quot;5&quot;/&gt;&lt;property id=&quot;20300&quot; value=&quot;Slide 81 - &amp;quot;Group Exercise 4: Schedule of Safe Payments&amp;quot;&quot;/&gt;&lt;property id=&quot;20307&quot; value=&quot;1080&quot;/&gt;&lt;/object&gt;&lt;object type=&quot;3&quot; unique_id=&quot;10131&quot;&gt;&lt;property id=&quot;20148&quot; value=&quot;5&quot;/&gt;&lt;property id=&quot;20300&quot; value=&quot;Slide 82 - &amp;quot;Group Exercise 4: Schedule of Safe Payments&amp;quot;&quot;/&gt;&lt;property id=&quot;20307&quot; value=&quot;1081&quot;/&gt;&lt;/object&gt;&lt;object type=&quot;3&quot; unique_id=&quot;10132&quot;&gt;&lt;property id=&quot;20148&quot; value=&quot;5&quot;/&gt;&lt;property id=&quot;20300&quot; value=&quot;Slide 83 - &amp;quot;Group Exercise 4: Schedule of Safe Payments&amp;quot;&quot;/&gt;&lt;property id=&quot;20307&quot; value=&quot;1083&quot;/&gt;&lt;/object&gt;&lt;object type=&quot;3&quot; unique_id=&quot;10133&quot;&gt;&lt;property id=&quot;20148&quot; value=&quot;5&quot;/&gt;&lt;property id=&quot;20300&quot; value=&quot;Slide 84 - &amp;quot;Group Exercise 4: Schedule of Safe Payments&amp;quot;&quot;/&gt;&lt;property id=&quot;20307&quot; value=&quot;1084&quot;/&gt;&lt;/object&gt;&lt;object type=&quot;3&quot; unique_id=&quot;10134&quot;&gt;&lt;property id=&quot;20148&quot; value=&quot;5&quot;/&gt;&lt;property id=&quot;20300&quot; value=&quot;Slide 85 - &amp;quot;Group Exercise 4: Schedule of Safe Payments&amp;quot;&quot;/&gt;&lt;property id=&quot;20307&quot; value=&quot;1085&quot;/&gt;&lt;/object&gt;&lt;object type=&quot;3&quot; unique_id=&quot;10135&quot;&gt;&lt;property id=&quot;20148&quot; value=&quot;5&quot;/&gt;&lt;property id=&quot;20300&quot; value=&quot;Slide 86 - &amp;quot;Group Exercise 4: Schedule of Safe Payments&amp;quot;&quot;/&gt;&lt;property id=&quot;20307&quot; value=&quot;1086&quot;/&gt;&lt;/object&gt;&lt;object type=&quot;3&quot; unique_id=&quot;10136&quot;&gt;&lt;property id=&quot;20148&quot; value=&quot;5&quot;/&gt;&lt;property id=&quot;20300&quot; value=&quot;Slide 87 - &amp;quot;Group Practice: Loss Absorption Potential&amp;quot;&quot;/&gt;&lt;property id=&quot;20307&quot; value=&quot;1087&quot;/&gt;&lt;/object&gt;&lt;object type=&quot;3&quot; unique_id=&quot;10137&quot;&gt;&lt;property id=&quot;20148&quot; value=&quot;5&quot;/&gt;&lt;property id=&quot;20300&quot; value=&quot;Slide 88 - &amp;quot;Group Exercise 4: Cash Distribution Pl&amp;quot;&quot;/&gt;&lt;property id=&quot;20307&quot; value=&quot;1088&quot;/&gt;&lt;/object&gt;&lt;object type=&quot;3&quot; unique_id=&quot;10138&quot;&gt;&lt;property id=&quot;20148&quot; value=&quot;5&quot;/&gt;&lt;property id=&quot;20300&quot; value=&quot;Slide 89 - &amp;quot;Practice Quiz Question #4&amp;quot;&quot;/&gt;&lt;property id=&quot;20307&quot; value=&quot;948&quot;/&gt;&lt;/object&gt;&lt;object type=&quot;3&quot; unique_id=&quot;10139&quot;&gt;&lt;property id=&quot;20148&quot; value=&quot;5&quot;/&gt;&lt;property id=&quot;20300&quot; value=&quot;Slide 90 - &amp;quot;Practice Quiz Question #4 Solution&amp;quot;&quot;/&gt;&lt;property id=&quot;20307&quot; value=&quot;1039&quot;/&gt;&lt;/object&gt;&lt;/object&gt;&lt;/object&gt;&lt;/database&gt;"/>
  <p:tag name="SECTOMILLISECCONVERTED"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74DB3109-570F-4C47-B08C-D0B8282695D8}&quot;/&gt;&lt;filename val=&quot;C:\Users\David M. Cottrell\Documents\My Adobe Presentations\111209 Pensions Day 2\data\asimages\{74DB3109-570F-4C47-B08C-D0B8282695D8}.png&quot;/&gt;&lt;hasEffects val=&quot;1&quot;/&gt;&lt;left val=&quot;167.28&quot;/&gt;&lt;top val=&quot;155.28&quot;/&gt;&lt;width val=&quot;399.36&quot;/&gt;&lt;height val=&quot;243.36&quot;/&gt;&lt;/ThreeDShapeInfo&gt;"/>
</p:tagLst>
</file>

<file path=ppt/theme/theme1.xml><?xml version="1.0" encoding="utf-8"?>
<a:theme xmlns:a="http://schemas.openxmlformats.org/drawingml/2006/main" name="Theme1">
  <a:themeElements>
    <a:clrScheme name="Template">
      <a:dk1>
        <a:srgbClr val="003366"/>
      </a:dk1>
      <a:lt1>
        <a:srgbClr val="FFFFFF"/>
      </a:lt1>
      <a:dk2>
        <a:srgbClr val="0033CC"/>
      </a:dk2>
      <a:lt2>
        <a:srgbClr val="E3E2C7"/>
      </a:lt2>
      <a:accent1>
        <a:srgbClr val="CCCC99"/>
      </a:accent1>
      <a:accent2>
        <a:srgbClr val="002699"/>
      </a:accent2>
      <a:accent3>
        <a:srgbClr val="7030A0"/>
      </a:accent3>
      <a:accent4>
        <a:srgbClr val="C00000"/>
      </a:accent4>
      <a:accent5>
        <a:srgbClr val="FF9900"/>
      </a:accent5>
      <a:accent6>
        <a:srgbClr val="006600"/>
      </a:accent6>
      <a:hlink>
        <a:srgbClr val="003366"/>
      </a:hlink>
      <a:folHlink>
        <a:srgbClr val="800000"/>
      </a:folHlink>
    </a:clrScheme>
    <a:fontScheme name="Custom 2">
      <a:majorFont>
        <a:latin typeface="Calibri"/>
        <a:ea typeface=""/>
        <a:cs typeface=""/>
      </a:majorFont>
      <a:minorFont>
        <a:latin typeface="Cambria"/>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8DB4E3"/>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1400" b="0" i="0" u="none" strike="noStrike" cap="none" normalizeH="0" baseline="0" dirty="0" smtClean="0">
            <a:ln>
              <a:noFill/>
            </a:ln>
            <a:solidFill>
              <a:schemeClr val="tx1"/>
            </a:solidFill>
            <a:effectLst/>
            <a:latin typeface="+mn-lt"/>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ea typeface="宋体" pitchFamily="2" charset="-122"/>
          </a:defRPr>
        </a:defPPr>
      </a:lstStyle>
    </a:lnDef>
    <a:txDef>
      <a:spPr bwMode="auto">
        <a:solidFill>
          <a:schemeClr val="bg1">
            <a:lumMod val="85000"/>
          </a:schemeClr>
        </a:solidFill>
        <a:ln w="9525">
          <a:noFill/>
          <a:miter lim="800000"/>
          <a:headEnd/>
          <a:tailEnd/>
        </a:ln>
        <a:effectLst/>
      </a:spPr>
      <a:bodyPr vert="horz" wrap="square" lIns="91440" tIns="45720" rIns="91440" bIns="45720" numCol="1" anchor="t" anchorCtr="0" compatLnSpc="1">
        <a:prstTxWarp prst="textNoShape">
          <a:avLst/>
        </a:prstTxWarp>
      </a:bodyPr>
      <a:lstStyle>
        <a:defPPr algn="l">
          <a:defRPr sz="1800" dirty="0" smtClean="0">
            <a:latin typeface="+mn-lt"/>
          </a:defRPr>
        </a:defPPr>
      </a:lstStyle>
    </a:txDef>
  </a:objectDefaults>
  <a:extraClrSchemeLst>
    <a:extraClrScheme>
      <a:clrScheme name="Chap04_new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Chap04_new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Chap04_new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Chap04_new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39203</TotalTime>
  <Words>6851</Words>
  <Application>Microsoft Office PowerPoint</Application>
  <PresentationFormat>On-screen Show (4:3)</PresentationFormat>
  <Paragraphs>1178</Paragraphs>
  <Slides>92</Slides>
  <Notes>91</Notes>
  <HiddenSlides>0</HiddenSlides>
  <MMClips>0</MMClips>
  <ScaleCrop>false</ScaleCrop>
  <HeadingPairs>
    <vt:vector size="6" baseType="variant">
      <vt:variant>
        <vt:lpstr>Fonts Used</vt:lpstr>
      </vt:variant>
      <vt:variant>
        <vt:i4>7</vt:i4>
      </vt:variant>
      <vt:variant>
        <vt:lpstr>Design Template</vt:lpstr>
      </vt:variant>
      <vt:variant>
        <vt:i4>8</vt:i4>
      </vt:variant>
      <vt:variant>
        <vt:lpstr>Slide Titles</vt:lpstr>
      </vt:variant>
      <vt:variant>
        <vt:i4>92</vt:i4>
      </vt:variant>
    </vt:vector>
  </HeadingPairs>
  <TitlesOfParts>
    <vt:vector size="107" baseType="lpstr">
      <vt:lpstr>Times New Roman</vt:lpstr>
      <vt:lpstr>宋体</vt:lpstr>
      <vt:lpstr>Arial</vt:lpstr>
      <vt:lpstr>Calibri</vt:lpstr>
      <vt:lpstr>Cambria</vt:lpstr>
      <vt:lpstr>Wingdings</vt:lpstr>
      <vt:lpstr>Symbol</vt:lpstr>
      <vt:lpstr>Theme1</vt:lpstr>
      <vt:lpstr>Theme1</vt:lpstr>
      <vt:lpstr>Theme1</vt:lpstr>
      <vt:lpstr>Theme1</vt:lpstr>
      <vt:lpstr>Theme1</vt:lpstr>
      <vt:lpstr>Theme1</vt:lpstr>
      <vt:lpstr>Theme1</vt:lpstr>
      <vt:lpstr>Theme1</vt:lpstr>
      <vt:lpstr>Slide 1</vt:lpstr>
      <vt:lpstr>General Overview</vt:lpstr>
      <vt:lpstr>Learning Objective 1</vt:lpstr>
      <vt:lpstr>Subsidiary Preferred Stock Outstanding</vt:lpstr>
      <vt:lpstr>Subsidiary Preferred Stock Outstanding</vt:lpstr>
      <vt:lpstr>Practice Quiz Question #1</vt:lpstr>
      <vt:lpstr>Learning Objective 2</vt:lpstr>
      <vt:lpstr>Example 1: Preferred Stock Owned by the NCI</vt:lpstr>
      <vt:lpstr>Example 1: Preferred Stock Owned by the NCI</vt:lpstr>
      <vt:lpstr>Subsidiary Preferred Stock Outstanding: Preferred Stock owned by the NCI</vt:lpstr>
      <vt:lpstr>Example 1: Preferred Stock Owned by the NCI</vt:lpstr>
      <vt:lpstr>Example 1: Preferred Stock Owned by the NCI</vt:lpstr>
      <vt:lpstr>Subsidiary Preferred Stock Outstanding: Preferred Stock Owned by the Parent</vt:lpstr>
      <vt:lpstr>Example 2: Parent Owns 50 Percent of Preferred Stock</vt:lpstr>
      <vt:lpstr>Example 2: Parent Owns 50 Percent of Preferred Stock</vt:lpstr>
      <vt:lpstr>Subsidiary Preferred Stock Outstanding</vt:lpstr>
      <vt:lpstr>Example 3: Subsidiary Preferred Stock with Special Features</vt:lpstr>
      <vt:lpstr>Example 3: Subsidiary Preferred Stock with Special Features</vt:lpstr>
      <vt:lpstr>Example 3: Subsidiary Preferred Stock with Special Features</vt:lpstr>
      <vt:lpstr>Example 3: Subsidiary Preferred Stock with Special Features</vt:lpstr>
      <vt:lpstr>Example 3: Subsidiary Preferred Stock with Special Features</vt:lpstr>
      <vt:lpstr>Learning Objective 3</vt:lpstr>
      <vt:lpstr>Example 4: Parent Buys Additional Shares</vt:lpstr>
      <vt:lpstr>Example 4: Parent Buys Additional Shares</vt:lpstr>
      <vt:lpstr>Example 4: Parent Buys Additional Shares</vt:lpstr>
      <vt:lpstr>Example 4: Parent Buys Additional Shares</vt:lpstr>
      <vt:lpstr>Example 4: Parent Buys Additional Shares</vt:lpstr>
      <vt:lpstr>Example 4: Parent Buys Additional Shares</vt:lpstr>
      <vt:lpstr>Example 4: Parent Buys Additional Shares</vt:lpstr>
      <vt:lpstr>Example 4: Parent Buys Additional Shares</vt:lpstr>
      <vt:lpstr>Example 4: Parent Buys Additional Shares</vt:lpstr>
      <vt:lpstr>Changes in Parent Company Ownership</vt:lpstr>
      <vt:lpstr>Changes in Parent Company Ownership</vt:lpstr>
      <vt:lpstr>Changes in Parent Company Ownership</vt:lpstr>
      <vt:lpstr>Changes in Parent Company Ownership</vt:lpstr>
      <vt:lpstr>Changes in Parent Company Ownership</vt:lpstr>
      <vt:lpstr>Changes in Parent Company Ownership</vt:lpstr>
      <vt:lpstr>Example 5: Parent Sells Stock to Non-Affiliate</vt:lpstr>
      <vt:lpstr>Example 5: Parent Sells Stock to Non-Affiliate</vt:lpstr>
      <vt:lpstr>Example 5: Parent Sells Stock to Non-Affiliate</vt:lpstr>
      <vt:lpstr>Example 5: Parent Sells Stock to Non-Affiliate</vt:lpstr>
      <vt:lpstr>Changes in Parent Company Ownership</vt:lpstr>
      <vt:lpstr>Changes in Parent Company Ownership</vt:lpstr>
      <vt:lpstr>Changes in Parent Company Ownership</vt:lpstr>
      <vt:lpstr>Example 6a: Sub Sells Parent Additional Shares</vt:lpstr>
      <vt:lpstr>Example 6a: Sub Sells Parent Additional Shares</vt:lpstr>
      <vt:lpstr>Example 6a: Sub Sells Parent Additional Shares</vt:lpstr>
      <vt:lpstr>Example 6a: Sub Sells Parent Additional Shares</vt:lpstr>
      <vt:lpstr>Example 6a: Sub Sells Parent Additional Shares</vt:lpstr>
      <vt:lpstr>Example 6b: Sub Sells Parent Additional Shares</vt:lpstr>
      <vt:lpstr>Example 6b: Sub Sells Parent Additional Shares</vt:lpstr>
      <vt:lpstr>Example 6b: Sub Sells Parent Additional Shares</vt:lpstr>
      <vt:lpstr>Example 6b: Sub Sells Parent Additional Shares</vt:lpstr>
      <vt:lpstr>Example 6b: Sub Sells Parent Additional Shares</vt:lpstr>
      <vt:lpstr>Changes in Parent Company Ownership</vt:lpstr>
      <vt:lpstr>Example 7: Sub Buys Shares from Non-Affiliate</vt:lpstr>
      <vt:lpstr>Example 7: Sub Buys Shares from Non-Affiliate</vt:lpstr>
      <vt:lpstr>Example 7: Sub Buys Shares from Non-Affiliate</vt:lpstr>
      <vt:lpstr>Example 7: Sub Buys Shares from Non-Affiliate</vt:lpstr>
      <vt:lpstr>Example 7: Sub Buys Shares from Non-Affiliate</vt:lpstr>
      <vt:lpstr>Changes in Parent Company Ownership</vt:lpstr>
      <vt:lpstr>Example 8: Sub Buys Shares from Parent</vt:lpstr>
      <vt:lpstr>Example 8: Sub Buys Shares from Parent</vt:lpstr>
      <vt:lpstr>Example 8: Sub Buys Shares from Parent</vt:lpstr>
      <vt:lpstr>Example 8: Sub Buys Shares from Parent</vt:lpstr>
      <vt:lpstr>Example 8: Sub Buys Shares from Parent</vt:lpstr>
      <vt:lpstr>Practice Quiz Question #2</vt:lpstr>
      <vt:lpstr>Learning Objective 4</vt:lpstr>
      <vt:lpstr>Complex Ownership Structures</vt:lpstr>
      <vt:lpstr>Complex Ownership Structures</vt:lpstr>
      <vt:lpstr>Complex Ownership Structures</vt:lpstr>
      <vt:lpstr>Complex Ownership Structures</vt:lpstr>
      <vt:lpstr>Complex Ownership Structures</vt:lpstr>
      <vt:lpstr>Complex Ownership Structures</vt:lpstr>
      <vt:lpstr>Practice Quiz Question #3</vt:lpstr>
      <vt:lpstr>Learning Objective 5</vt:lpstr>
      <vt:lpstr>Subsidiary Stock Dividends</vt:lpstr>
      <vt:lpstr>Subsidiary Stock Dividends</vt:lpstr>
      <vt:lpstr>Subsidiary Stock Dividends</vt:lpstr>
      <vt:lpstr>Example 9: Subsidiary stock dividend</vt:lpstr>
      <vt:lpstr>Example 9: Subsidiary Stock Dividend</vt:lpstr>
      <vt:lpstr>Practice Quiz Question #4</vt:lpstr>
      <vt:lpstr>Learning Objective 6</vt:lpstr>
      <vt:lpstr>Interests Other than in Common Stock</vt:lpstr>
      <vt:lpstr>Reporting Methods Illustrated</vt:lpstr>
      <vt:lpstr>Reporting for Equity Interests in Partnerships</vt:lpstr>
      <vt:lpstr>Reporting for Equity Interests in Partnerships</vt:lpstr>
      <vt:lpstr>Interests Other than in Common Stock</vt:lpstr>
      <vt:lpstr>Interests Other than in Common Stock</vt:lpstr>
      <vt:lpstr>Interests Other than in Common Stock</vt:lpstr>
      <vt:lpstr>Practice Quiz Question #5</vt:lpstr>
      <vt:lpstr>Conclusion</vt:lpstr>
    </vt:vector>
  </TitlesOfParts>
  <Company>Tippie College of Business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Professor, BYU</dc:title>
  <dc:subject>Advanced Accounting</dc:subject>
  <dc:creator>David M. Cottrell</dc:creator>
  <cp:lastModifiedBy>ganesh.k</cp:lastModifiedBy>
  <cp:revision>1931</cp:revision>
  <dcterms:created xsi:type="dcterms:W3CDTF">2004-03-23T20:37:12Z</dcterms:created>
  <dcterms:modified xsi:type="dcterms:W3CDTF">2013-04-03T05:04:41Z</dcterms:modified>
</cp:coreProperties>
</file>