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70" r:id="rId9"/>
    <p:sldId id="271" r:id="rId10"/>
    <p:sldId id="284" r:id="rId11"/>
    <p:sldId id="285" r:id="rId12"/>
    <p:sldId id="286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609600" y="2514600"/>
            <a:ext cx="7696200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5000"/>
              </a:lnSpc>
              <a:spcBef>
                <a:spcPts val="250"/>
              </a:spcBef>
            </a:pPr>
            <a:r>
              <a:rPr sz="4800" b="1" spc="4" dirty="0" err="1" smtClean="0">
                <a:solidFill>
                  <a:srgbClr val="323399"/>
                </a:solidFill>
                <a:latin typeface="Arial"/>
                <a:cs typeface="Arial"/>
              </a:rPr>
              <a:t>Analisis</a:t>
            </a:r>
            <a:r>
              <a:rPr lang="en-US" sz="4800" b="1" spc="4" dirty="0" smtClean="0">
                <a:solidFill>
                  <a:srgbClr val="323399"/>
                </a:solidFill>
                <a:latin typeface="Arial"/>
                <a:cs typeface="Arial"/>
              </a:rPr>
              <a:t> CVP</a:t>
            </a:r>
            <a:endParaRPr sz="4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562610" y="610250"/>
            <a:ext cx="8092102" cy="5336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lang="en-US" sz="4000" i="1" spc="0" dirty="0" smtClean="0">
                <a:latin typeface="Arial"/>
                <a:cs typeface="Arial"/>
              </a:rPr>
              <a:t>S</a:t>
            </a:r>
            <a:r>
              <a:rPr sz="4000" i="1" spc="0" dirty="0" smtClean="0">
                <a:latin typeface="Arial"/>
                <a:cs typeface="Arial"/>
              </a:rPr>
              <a:t>hut </a:t>
            </a:r>
            <a:r>
              <a:rPr lang="en-US" sz="4000" i="1" spc="0" dirty="0" smtClean="0">
                <a:latin typeface="Arial"/>
                <a:cs typeface="Arial"/>
              </a:rPr>
              <a:t>D</a:t>
            </a:r>
            <a:r>
              <a:rPr sz="4000" i="1" spc="0" dirty="0" smtClean="0">
                <a:latin typeface="Arial"/>
                <a:cs typeface="Arial"/>
              </a:rPr>
              <a:t>own </a:t>
            </a:r>
            <a:r>
              <a:rPr lang="en-US" sz="4000" i="1" spc="0" dirty="0" smtClean="0">
                <a:latin typeface="Arial"/>
                <a:cs typeface="Arial"/>
              </a:rPr>
              <a:t>P</a:t>
            </a:r>
            <a:r>
              <a:rPr sz="4000" i="1" spc="0" dirty="0" smtClean="0">
                <a:latin typeface="Arial"/>
                <a:cs typeface="Arial"/>
              </a:rPr>
              <a:t>oint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6702" y="1621472"/>
            <a:ext cx="203326" cy="3812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9745" y="1621472"/>
            <a:ext cx="7775499" cy="106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2690"/>
              </a:lnSpc>
              <a:spcBef>
                <a:spcPts val="349"/>
              </a:spcBef>
            </a:pPr>
            <a:r>
              <a:rPr sz="2800" spc="4" dirty="0" smtClean="0">
                <a:latin typeface="Arial"/>
                <a:cs typeface="Arial"/>
              </a:rPr>
              <a:t>Perusahaa</a:t>
            </a:r>
            <a:r>
              <a:rPr sz="2800" spc="0" dirty="0" smtClean="0">
                <a:latin typeface="Arial"/>
                <a:cs typeface="Arial"/>
              </a:rPr>
              <a:t>n </a:t>
            </a:r>
            <a:r>
              <a:rPr sz="2800" spc="4" dirty="0" smtClean="0">
                <a:latin typeface="Arial"/>
                <a:cs typeface="Arial"/>
              </a:rPr>
              <a:t>yan</a:t>
            </a:r>
            <a:r>
              <a:rPr sz="2800" spc="0" dirty="0" smtClean="0">
                <a:latin typeface="Arial"/>
                <a:cs typeface="Arial"/>
              </a:rPr>
              <a:t>g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beroperas</a:t>
            </a:r>
            <a:r>
              <a:rPr sz="2800" spc="0" dirty="0" smtClean="0">
                <a:latin typeface="Arial"/>
                <a:cs typeface="Arial"/>
              </a:rPr>
              <a:t>i </a:t>
            </a:r>
            <a:r>
              <a:rPr sz="2800" spc="-4" dirty="0" smtClean="0">
                <a:latin typeface="Arial"/>
                <a:cs typeface="Arial"/>
              </a:rPr>
              <a:t>p</a:t>
            </a:r>
            <a:r>
              <a:rPr sz="2800" spc="4" dirty="0" smtClean="0">
                <a:latin typeface="Arial"/>
                <a:cs typeface="Arial"/>
              </a:rPr>
              <a:t>ad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4" dirty="0" smtClean="0">
                <a:latin typeface="Arial"/>
                <a:cs typeface="Arial"/>
              </a:rPr>
              <a:t> kondis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 </a:t>
            </a:r>
            <a:r>
              <a:rPr sz="2800" spc="-14" dirty="0" smtClean="0">
                <a:latin typeface="Arial"/>
                <a:cs typeface="Arial"/>
              </a:rPr>
              <a:t>B</a:t>
            </a:r>
            <a:r>
              <a:rPr sz="2800" spc="4" dirty="0" smtClean="0">
                <a:latin typeface="Arial"/>
                <a:cs typeface="Arial"/>
              </a:rPr>
              <a:t>EP berart</a:t>
            </a:r>
            <a:r>
              <a:rPr sz="2800" spc="0" dirty="0" smtClean="0">
                <a:latin typeface="Arial"/>
                <a:cs typeface="Arial"/>
              </a:rPr>
              <a:t>i </a:t>
            </a:r>
            <a:r>
              <a:rPr sz="2800" spc="4" dirty="0" smtClean="0">
                <a:latin typeface="Arial"/>
                <a:cs typeface="Arial"/>
              </a:rPr>
              <a:t>perusahaa</a:t>
            </a:r>
            <a:r>
              <a:rPr sz="2800" spc="0" dirty="0" smtClean="0">
                <a:latin typeface="Arial"/>
                <a:cs typeface="Arial"/>
              </a:rPr>
              <a:t>n </a:t>
            </a:r>
            <a:r>
              <a:rPr sz="2800" spc="4" dirty="0" smtClean="0">
                <a:latin typeface="Arial"/>
                <a:cs typeface="Arial"/>
              </a:rPr>
              <a:t>secar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akuntans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4" dirty="0" smtClean="0">
                <a:latin typeface="Arial"/>
                <a:cs typeface="Arial"/>
              </a:rPr>
              <a:t>engalami </a:t>
            </a:r>
            <a:r>
              <a:rPr sz="2800" spc="0" dirty="0" smtClean="0">
                <a:latin typeface="Arial"/>
                <a:cs typeface="Arial"/>
              </a:rPr>
              <a:t>kerugian,</a:t>
            </a:r>
            <a:r>
              <a:rPr sz="2800" spc="50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namun</a:t>
            </a:r>
            <a:r>
              <a:rPr sz="2800" spc="49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secara</a:t>
            </a:r>
            <a:r>
              <a:rPr sz="2800" spc="49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cash</a:t>
            </a:r>
            <a:r>
              <a:rPr sz="2800" spc="50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flow</a:t>
            </a:r>
            <a:r>
              <a:rPr sz="2800" spc="50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perusahaan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9745" y="2645264"/>
            <a:ext cx="1029264" cy="3812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masih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70453" y="2645264"/>
            <a:ext cx="2237673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mendapatkan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69570" y="2645264"/>
            <a:ext cx="712625" cy="3812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sisa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41148" y="2645264"/>
            <a:ext cx="731841" cy="3812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-4" dirty="0" smtClean="0">
                <a:latin typeface="Arial"/>
                <a:cs typeface="Arial"/>
              </a:rPr>
              <a:t>k</a:t>
            </a:r>
            <a:r>
              <a:rPr sz="2800" spc="0" dirty="0" smtClean="0">
                <a:latin typeface="Arial"/>
                <a:cs typeface="Arial"/>
              </a:rPr>
              <a:t>as,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12812" y="2645264"/>
            <a:ext cx="1542858" cy="722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indent="320197">
              <a:lnSpc>
                <a:spcPts val="2690"/>
              </a:lnSpc>
              <a:spcBef>
                <a:spcPts val="349"/>
              </a:spcBef>
            </a:pPr>
            <a:r>
              <a:rPr sz="2800" spc="0" dirty="0" smtClean="0">
                <a:latin typeface="Arial"/>
                <a:cs typeface="Arial"/>
              </a:rPr>
              <a:t>selama menutupi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9745" y="2986528"/>
            <a:ext cx="6101526" cy="722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90"/>
              </a:lnSpc>
              <a:spcBef>
                <a:spcPts val="349"/>
              </a:spcBef>
            </a:pPr>
            <a:r>
              <a:rPr sz="2800" spc="0" dirty="0" smtClean="0">
                <a:latin typeface="Arial"/>
                <a:cs typeface="Arial"/>
              </a:rPr>
              <a:t>penerimaan </a:t>
            </a:r>
            <a:r>
              <a:rPr sz="2800" spc="8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penghasilan </a:t>
            </a:r>
            <a:r>
              <a:rPr sz="2800" spc="8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masih </a:t>
            </a:r>
            <a:r>
              <a:rPr sz="2800" spc="6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bisa biaya variabel dan biaya tetap tunai.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6702" y="3754461"/>
            <a:ext cx="203327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9745" y="3754461"/>
            <a:ext cx="970014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Biaya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65166" y="3754461"/>
            <a:ext cx="1937652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-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etap </a:t>
            </a:r>
            <a:r>
              <a:rPr sz="2800" spc="76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tunai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8225" y="3754461"/>
            <a:ext cx="1148546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adalah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0398" y="3754461"/>
            <a:ext cx="930514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biaya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24540" y="3754461"/>
            <a:ext cx="870731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-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etap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08898" y="3754461"/>
            <a:ext cx="851265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yang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745" y="4095725"/>
            <a:ext cx="3367108" cy="106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90"/>
              </a:lnSpc>
              <a:spcBef>
                <a:spcPts val="349"/>
              </a:spcBef>
            </a:pPr>
            <a:r>
              <a:rPr sz="2800" spc="0" dirty="0" smtClean="0">
                <a:latin typeface="Arial"/>
                <a:cs typeface="Arial"/>
              </a:rPr>
              <a:t>dikeluarkan </a:t>
            </a:r>
            <a:r>
              <a:rPr sz="2800" spc="39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secara gaji, </a:t>
            </a:r>
            <a:r>
              <a:rPr sz="2800" spc="10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biaya </a:t>
            </a:r>
            <a:r>
              <a:rPr sz="2800" spc="10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promosi, tetap tunai lainnya.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65767" y="4095725"/>
            <a:ext cx="2167783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-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unai </a:t>
            </a:r>
            <a:r>
              <a:rPr sz="2800" spc="39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seperti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99884" y="4095725"/>
            <a:ext cx="2059461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pembayaran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83697" y="4436989"/>
            <a:ext cx="910195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sewa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25281" y="4436989"/>
            <a:ext cx="3233139" cy="381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5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gedung, </a:t>
            </a:r>
            <a:r>
              <a:rPr sz="2800" spc="10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dan </a:t>
            </a:r>
            <a:r>
              <a:rPr sz="2800" spc="10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biaya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879490" y="740947"/>
            <a:ext cx="5917158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n-US" sz="4400" i="1" spc="4" dirty="0" smtClean="0">
                <a:latin typeface="Arial"/>
                <a:cs typeface="Arial"/>
              </a:rPr>
              <a:t>S</a:t>
            </a:r>
            <a:r>
              <a:rPr sz="4400" i="1" spc="4" dirty="0" smtClean="0">
                <a:latin typeface="Arial"/>
                <a:cs typeface="Arial"/>
              </a:rPr>
              <a:t>hut</a:t>
            </a:r>
            <a:r>
              <a:rPr lang="en-US" sz="4400" i="1" spc="4" dirty="0" smtClean="0">
                <a:latin typeface="Arial"/>
                <a:cs typeface="Arial"/>
              </a:rPr>
              <a:t> Down Point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6702" y="2385391"/>
            <a:ext cx="228473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9489" y="2385391"/>
            <a:ext cx="920627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SDP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07850" y="2385391"/>
            <a:ext cx="2115671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merupakan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16519" y="2385391"/>
            <a:ext cx="2491762" cy="9193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26623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pedoman</a:t>
            </a:r>
            <a:endParaRPr sz="3200">
              <a:latin typeface="Arial"/>
              <a:cs typeface="Arial"/>
            </a:endParaRPr>
          </a:p>
          <a:p>
            <a:pPr marL="12700" marR="60921">
              <a:lnSpc>
                <a:spcPct val="95825"/>
              </a:lnSpc>
            </a:pPr>
            <a:r>
              <a:rPr sz="3200" spc="-4" dirty="0" smtClean="0">
                <a:latin typeface="Arial"/>
                <a:cs typeface="Arial"/>
              </a:rPr>
              <a:t>memutuskan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50051" y="2385391"/>
            <a:ext cx="1417302" cy="9193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7039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bagi</a:t>
            </a:r>
            <a:endParaRPr sz="3200">
              <a:latin typeface="Arial"/>
              <a:cs typeface="Arial"/>
            </a:endParaRPr>
          </a:p>
          <a:p>
            <a:pPr marL="12700" marR="771">
              <a:lnSpc>
                <a:spcPct val="95825"/>
              </a:lnSpc>
            </a:pPr>
            <a:r>
              <a:rPr sz="3200" spc="-4" dirty="0" smtClean="0">
                <a:latin typeface="Arial"/>
                <a:cs typeface="Arial"/>
              </a:rPr>
              <a:t>apakah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9489" y="2873173"/>
            <a:ext cx="3510132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manajeme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52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untuk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489" y="3360142"/>
            <a:ext cx="7074510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perusahaan</a:t>
            </a:r>
            <a:r>
              <a:rPr sz="3200" spc="-168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diteruskan</a:t>
            </a:r>
            <a:r>
              <a:rPr sz="3200" spc="-147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atau</a:t>
            </a:r>
            <a:r>
              <a:rPr sz="3200" spc="-62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dihentikan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702" y="3944586"/>
            <a:ext cx="228472" cy="4315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489" y="3944586"/>
            <a:ext cx="5594555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Apabila</a:t>
            </a:r>
            <a:r>
              <a:rPr sz="3200" spc="13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penerimaan</a:t>
            </a:r>
            <a:r>
              <a:rPr sz="3200" spc="-58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penjualan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15008" y="3944586"/>
            <a:ext cx="2152142" cy="9185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masih</a:t>
            </a:r>
            <a:r>
              <a:rPr sz="3200" spc="2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lebih</a:t>
            </a:r>
            <a:endParaRPr sz="3200">
              <a:latin typeface="Arial"/>
              <a:cs typeface="Arial"/>
            </a:endParaRPr>
          </a:p>
          <a:p>
            <a:pPr marL="250092" marR="1421">
              <a:lnSpc>
                <a:spcPct val="95825"/>
              </a:lnSpc>
            </a:pPr>
            <a:r>
              <a:rPr sz="3200" spc="0" dirty="0" smtClean="0">
                <a:latin typeface="Arial"/>
                <a:cs typeface="Arial"/>
              </a:rPr>
              <a:t>sebaiknya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489" y="4431555"/>
            <a:ext cx="1056036" cy="4315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tinggi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19296" y="4431555"/>
            <a:ext cx="1845908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dibanding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48164" y="4431555"/>
            <a:ext cx="920870" cy="4315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SDP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489" y="4919336"/>
            <a:ext cx="5271222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perusahaan</a:t>
            </a:r>
            <a:r>
              <a:rPr sz="3200" spc="-168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tetap beroperasi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536702" y="168189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9602" y="1681892"/>
            <a:ext cx="108912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Apabila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56312" y="1681892"/>
            <a:ext cx="168259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penerimaan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27109" y="1681892"/>
            <a:ext cx="168290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perusahaan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97601" y="1681892"/>
            <a:ext cx="7159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tidak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01724" y="1681892"/>
            <a:ext cx="8347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dapat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24415" y="1681892"/>
            <a:ext cx="13261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menutupi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9602" y="2046737"/>
            <a:ext cx="7772745" cy="695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biaya</a:t>
            </a:r>
            <a:r>
              <a:rPr sz="2400" spc="3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variabel</a:t>
            </a:r>
            <a:r>
              <a:rPr sz="2400" spc="3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dan</a:t>
            </a:r>
            <a:r>
              <a:rPr sz="2400" spc="3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biaya</a:t>
            </a:r>
            <a:r>
              <a:rPr sz="2400" spc="3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tetap</a:t>
            </a:r>
            <a:r>
              <a:rPr sz="2400" spc="3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tunai,</a:t>
            </a:r>
            <a:r>
              <a:rPr sz="2400" spc="3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maka</a:t>
            </a:r>
            <a:r>
              <a:rPr sz="2400" spc="3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perusahaan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sudah harus ditutup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6702" y="328788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602" y="3287883"/>
            <a:ext cx="698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SDP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90791" y="3287883"/>
            <a:ext cx="2491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52889" y="3287883"/>
            <a:ext cx="8344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Biaya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00141" y="3287883"/>
            <a:ext cx="7497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tetap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62660" y="3287883"/>
            <a:ext cx="14795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tunai/rasio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54930" y="3287883"/>
            <a:ext cx="13771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kontribusi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45488" y="3287883"/>
            <a:ext cx="10035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margin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4"/>
          <p:cNvSpPr txBox="1"/>
          <p:nvPr/>
        </p:nvSpPr>
        <p:spPr>
          <a:xfrm>
            <a:off x="562610" y="610250"/>
            <a:ext cx="8092102" cy="5336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lang="en-US" sz="4000" i="1" spc="0" dirty="0" smtClean="0">
                <a:latin typeface="Arial"/>
                <a:cs typeface="Arial"/>
              </a:rPr>
              <a:t>S</a:t>
            </a:r>
            <a:r>
              <a:rPr sz="4000" i="1" spc="0" dirty="0" smtClean="0">
                <a:latin typeface="Arial"/>
                <a:cs typeface="Arial"/>
              </a:rPr>
              <a:t>hut </a:t>
            </a:r>
            <a:r>
              <a:rPr lang="en-US" sz="4000" i="1" spc="0" dirty="0" smtClean="0">
                <a:latin typeface="Arial"/>
                <a:cs typeface="Arial"/>
              </a:rPr>
              <a:t>D</a:t>
            </a:r>
            <a:r>
              <a:rPr sz="4000" i="1" spc="0" dirty="0" smtClean="0">
                <a:latin typeface="Arial"/>
                <a:cs typeface="Arial"/>
              </a:rPr>
              <a:t>own </a:t>
            </a:r>
            <a:r>
              <a:rPr lang="en-US" sz="4000" i="1" spc="0" dirty="0" smtClean="0">
                <a:latin typeface="Arial"/>
                <a:cs typeface="Arial"/>
              </a:rPr>
              <a:t>P</a:t>
            </a:r>
            <a:r>
              <a:rPr sz="4000" i="1" spc="0" dirty="0" smtClean="0">
                <a:latin typeface="Arial"/>
                <a:cs typeface="Arial"/>
              </a:rPr>
              <a:t>oint</a:t>
            </a:r>
            <a:endParaRPr sz="4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2072894" y="2607847"/>
            <a:ext cx="2035607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latin typeface="Arial"/>
                <a:cs typeface="Arial"/>
              </a:rPr>
              <a:t>Analisis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54315" y="2607847"/>
            <a:ext cx="1569500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latin typeface="Arial"/>
                <a:cs typeface="Arial"/>
              </a:rPr>
              <a:t>Break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70189" y="2607847"/>
            <a:ext cx="1383225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latin typeface="Arial"/>
                <a:cs typeface="Arial"/>
              </a:rPr>
              <a:t>Even</a:t>
            </a:r>
            <a:endParaRPr sz="4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51102" y="3907472"/>
            <a:ext cx="4988130" cy="1405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2690"/>
              </a:lnSpc>
              <a:spcBef>
                <a:spcPts val="349"/>
              </a:spcBef>
            </a:pPr>
            <a:r>
              <a:rPr sz="2800" spc="4" dirty="0" smtClean="0">
                <a:latin typeface="Arial"/>
                <a:cs typeface="Arial"/>
              </a:rPr>
              <a:t>Adala</a:t>
            </a:r>
            <a:r>
              <a:rPr sz="2800" spc="0" dirty="0" smtClean="0">
                <a:latin typeface="Arial"/>
                <a:cs typeface="Arial"/>
              </a:rPr>
              <a:t>h</a:t>
            </a:r>
            <a:r>
              <a:rPr sz="2800" spc="4" dirty="0" smtClean="0">
                <a:latin typeface="Arial"/>
                <a:cs typeface="Arial"/>
              </a:rPr>
              <a:t> suat</a:t>
            </a:r>
            <a:r>
              <a:rPr sz="2800" spc="0" dirty="0" smtClean="0">
                <a:latin typeface="Arial"/>
                <a:cs typeface="Arial"/>
              </a:rPr>
              <a:t>u </a:t>
            </a:r>
            <a:r>
              <a:rPr sz="2800" spc="4" dirty="0" smtClean="0">
                <a:latin typeface="Arial"/>
                <a:cs typeface="Arial"/>
              </a:rPr>
              <a:t>keadaa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4" dirty="0" smtClean="0">
                <a:latin typeface="Arial"/>
                <a:cs typeface="Arial"/>
              </a:rPr>
              <a:t> dimana penerimaa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14" dirty="0" smtClean="0">
                <a:latin typeface="Arial"/>
                <a:cs typeface="Arial"/>
              </a:rPr>
              <a:t> </a:t>
            </a:r>
            <a:r>
              <a:rPr sz="2800" i="1" spc="0" dirty="0" smtClean="0">
                <a:latin typeface="Arial"/>
                <a:cs typeface="Arial"/>
              </a:rPr>
              <a:t>(total revenues) </a:t>
            </a:r>
            <a:r>
              <a:rPr sz="2800" spc="0" dirty="0" smtClean="0">
                <a:latin typeface="Arial"/>
                <a:cs typeface="Arial"/>
              </a:rPr>
              <a:t>persis</a:t>
            </a:r>
            <a:r>
              <a:rPr sz="2800" spc="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hanya mampu</a:t>
            </a:r>
            <a:r>
              <a:rPr sz="2800" spc="1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menutup </a:t>
            </a:r>
            <a:r>
              <a:rPr sz="2800" spc="4" dirty="0" smtClean="0">
                <a:latin typeface="Arial"/>
                <a:cs typeface="Arial"/>
              </a:rPr>
              <a:t>pengeluara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14" dirty="0" smtClean="0">
                <a:latin typeface="Arial"/>
                <a:cs typeface="Arial"/>
              </a:rPr>
              <a:t> </a:t>
            </a:r>
            <a:r>
              <a:rPr sz="2800" i="1" spc="0" dirty="0" smtClean="0">
                <a:latin typeface="Arial"/>
                <a:cs typeface="Arial"/>
              </a:rPr>
              <a:t>(total cost)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96969" y="3907472"/>
            <a:ext cx="1195874" cy="106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 indent="569" algn="r">
              <a:lnSpc>
                <a:spcPts val="2690"/>
              </a:lnSpc>
              <a:spcBef>
                <a:spcPts val="349"/>
              </a:spcBef>
            </a:pPr>
            <a:r>
              <a:rPr sz="2800" spc="4" dirty="0" smtClean="0">
                <a:latin typeface="Arial"/>
                <a:cs typeface="Arial"/>
              </a:rPr>
              <a:t>seluruh secara </a:t>
            </a:r>
            <a:r>
              <a:rPr sz="2800" spc="0" dirty="0" smtClean="0">
                <a:latin typeface="Arial"/>
                <a:cs typeface="Arial"/>
              </a:rPr>
              <a:t>seluruh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1372616" y="588547"/>
            <a:ext cx="2813103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latin typeface="Arial"/>
                <a:cs typeface="Arial"/>
              </a:rPr>
              <a:t>Pengertian</a:t>
            </a:r>
            <a:endParaRPr sz="4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32650" y="588547"/>
            <a:ext cx="2346437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latin typeface="Arial"/>
                <a:cs typeface="Arial"/>
              </a:rPr>
              <a:t>Ananlisis</a:t>
            </a:r>
            <a:endParaRPr sz="4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25461" y="588547"/>
            <a:ext cx="1227670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latin typeface="Arial"/>
                <a:cs typeface="Arial"/>
              </a:rPr>
              <a:t>BEP</a:t>
            </a:r>
            <a:endParaRPr sz="4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6702" y="1699591"/>
            <a:ext cx="228473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9489" y="1699591"/>
            <a:ext cx="1462019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Disebut</a:t>
            </a:r>
            <a:endParaRPr sz="3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36571" y="1699591"/>
            <a:ext cx="853288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juga</a:t>
            </a:r>
            <a:endParaRPr sz="3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84110" y="1699591"/>
            <a:ext cx="1484195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Analisis</a:t>
            </a:r>
            <a:endParaRPr sz="3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66211" y="1699591"/>
            <a:ext cx="829975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Titik</a:t>
            </a:r>
            <a:endParaRPr sz="3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93280" y="1699591"/>
            <a:ext cx="1350085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Pulang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39647" y="1699591"/>
            <a:ext cx="1326935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Pokok,</a:t>
            </a:r>
            <a:endParaRPr sz="3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9489" y="2187373"/>
            <a:ext cx="7489145" cy="1015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Cost</a:t>
            </a:r>
            <a:r>
              <a:rPr sz="3200" spc="-6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Volume</a:t>
            </a:r>
            <a:r>
              <a:rPr sz="3200" spc="-108" dirty="0" smtClean="0">
                <a:latin typeface="Arial"/>
                <a:cs typeface="Arial"/>
              </a:rPr>
              <a:t> </a:t>
            </a:r>
            <a:r>
              <a:rPr lang="en-US" sz="3200" spc="-108" dirty="0" smtClean="0">
                <a:latin typeface="Arial"/>
                <a:cs typeface="Arial"/>
              </a:rPr>
              <a:t>Profit </a:t>
            </a:r>
            <a:r>
              <a:rPr sz="3200" spc="0" dirty="0" smtClean="0">
                <a:latin typeface="Arial"/>
                <a:cs typeface="Arial"/>
              </a:rPr>
              <a:t>and</a:t>
            </a:r>
            <a:r>
              <a:rPr sz="3200" spc="-53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Analysis</a:t>
            </a:r>
            <a:r>
              <a:rPr sz="3200" spc="-11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(CPVA).</a:t>
            </a:r>
            <a:endParaRPr sz="3200" dirty="0">
              <a:latin typeface="Arial"/>
              <a:cs typeface="Arial"/>
            </a:endParaRPr>
          </a:p>
          <a:p>
            <a:pPr marL="12700" marR="60921">
              <a:lnSpc>
                <a:spcPct val="95825"/>
              </a:lnSpc>
              <a:spcBef>
                <a:spcPts val="747"/>
              </a:spcBef>
            </a:pPr>
            <a:r>
              <a:rPr sz="3200" spc="0" dirty="0" smtClean="0">
                <a:latin typeface="Arial"/>
                <a:cs typeface="Arial"/>
              </a:rPr>
              <a:t>TR = TC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6702" y="2771005"/>
            <a:ext cx="228473" cy="10159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53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9489" y="3355449"/>
            <a:ext cx="1146159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Suatu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03037" y="3355449"/>
            <a:ext cx="1349070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Arial"/>
                <a:cs typeface="Arial"/>
              </a:rPr>
              <a:t>k</a:t>
            </a:r>
            <a:r>
              <a:rPr sz="3200" spc="0" dirty="0" smtClean="0">
                <a:latin typeface="Arial"/>
                <a:cs typeface="Arial"/>
              </a:rPr>
              <a:t>ondisi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28684" y="3355449"/>
            <a:ext cx="1416368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dimana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20005" y="3355449"/>
            <a:ext cx="2228335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perusahaan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24105" y="3355449"/>
            <a:ext cx="942680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tidak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489" y="3843230"/>
            <a:ext cx="2340432" cy="9185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memperoleh</a:t>
            </a:r>
            <a:endParaRPr sz="3200" dirty="0">
              <a:latin typeface="Arial"/>
              <a:cs typeface="Arial"/>
            </a:endParaRPr>
          </a:p>
          <a:p>
            <a:pPr marL="12700" marR="60921">
              <a:lnSpc>
                <a:spcPct val="95825"/>
              </a:lnSpc>
            </a:pPr>
            <a:r>
              <a:rPr sz="3200" spc="-4" dirty="0" smtClean="0">
                <a:latin typeface="Arial"/>
                <a:cs typeface="Arial"/>
              </a:rPr>
              <a:t>rugi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47807" y="3843230"/>
            <a:ext cx="852800" cy="4315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laba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30119" y="3843230"/>
            <a:ext cx="762920" cy="4315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dan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22550" y="3843230"/>
            <a:ext cx="942680" cy="4315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tidak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95148" y="3843230"/>
            <a:ext cx="852800" cy="4315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pula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77866" y="3843230"/>
            <a:ext cx="1889488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menderita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 txBox="1"/>
          <p:nvPr/>
        </p:nvSpPr>
        <p:spPr>
          <a:xfrm>
            <a:off x="282575" y="0"/>
            <a:ext cx="242899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o</a:t>
            </a:r>
            <a:endParaRPr sz="2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14329" y="155253"/>
            <a:ext cx="4463716" cy="1017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19745">
              <a:lnSpc>
                <a:spcPts val="1839"/>
              </a:lnSpc>
              <a:spcBef>
                <a:spcPts val="92"/>
              </a:spcBef>
            </a:pPr>
            <a:r>
              <a:rPr sz="1700" spc="0" dirty="0" smtClean="0">
                <a:solidFill>
                  <a:schemeClr val="bg1"/>
                </a:solidFill>
                <a:latin typeface="Arial"/>
                <a:cs typeface="Arial"/>
              </a:rPr>
              <a:t>vwvw.aniunpad.wordpress.com</a:t>
            </a:r>
            <a:endParaRPr sz="17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32384">
              <a:lnSpc>
                <a:spcPct val="95825"/>
              </a:lnSpc>
              <a:spcBef>
                <a:spcPts val="1018"/>
              </a:spcBef>
            </a:pPr>
            <a:r>
              <a:rPr sz="4400" i="1" spc="0" dirty="0" smtClean="0">
                <a:latin typeface="Arial"/>
                <a:cs typeface="Arial"/>
              </a:rPr>
              <a:t>(</a:t>
            </a:r>
            <a:r>
              <a:rPr sz="4400" i="1" spc="0" dirty="0" smtClean="0">
                <a:latin typeface="Arial"/>
                <a:cs typeface="Arial"/>
              </a:rPr>
              <a:t>Fixed</a:t>
            </a:r>
            <a:r>
              <a:rPr sz="4400" i="1" spc="-107" dirty="0" smtClean="0">
                <a:latin typeface="Arial"/>
                <a:cs typeface="Arial"/>
              </a:rPr>
              <a:t> </a:t>
            </a:r>
            <a:r>
              <a:rPr sz="4400" i="1" spc="0" dirty="0" smtClean="0">
                <a:latin typeface="Arial"/>
                <a:cs typeface="Arial"/>
              </a:rPr>
              <a:t>Cost)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60068" y="588547"/>
            <a:ext cx="2907832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latin typeface="Arial"/>
                <a:cs typeface="Arial"/>
              </a:rPr>
              <a:t>Biay</a:t>
            </a:r>
            <a:r>
              <a:rPr sz="4400" spc="0" dirty="0" smtClean="0">
                <a:latin typeface="Arial"/>
                <a:cs typeface="Arial"/>
              </a:rPr>
              <a:t>a</a:t>
            </a:r>
            <a:r>
              <a:rPr sz="4400" spc="-109" dirty="0" smtClean="0">
                <a:latin typeface="Arial"/>
                <a:cs typeface="Arial"/>
              </a:rPr>
              <a:t> </a:t>
            </a:r>
            <a:r>
              <a:rPr sz="4400" spc="4" dirty="0" smtClean="0">
                <a:latin typeface="Arial"/>
                <a:cs typeface="Arial"/>
              </a:rPr>
              <a:t>tetap</a:t>
            </a:r>
            <a:endParaRPr sz="4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6702" y="1652174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79602" y="1652174"/>
            <a:ext cx="102087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Adalah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78746" y="1652174"/>
            <a:ext cx="8003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biaya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58281" y="1652174"/>
            <a:ext cx="7322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yang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69390" y="1652174"/>
            <a:ext cx="129184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jumlanya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439501" y="1652174"/>
            <a:ext cx="74884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etap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66002" y="1652174"/>
            <a:ext cx="9867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secara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529484" y="1652174"/>
            <a:ext cx="11228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totalitas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9602" y="1980443"/>
            <a:ext cx="7767386" cy="1389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9424" algn="just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walaupun volume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produksi berubah-ubah</a:t>
            </a:r>
            <a:endParaRPr sz="2400">
              <a:latin typeface="Arial"/>
              <a:cs typeface="Arial"/>
            </a:endParaRPr>
          </a:p>
          <a:p>
            <a:pPr marL="13004" indent="-304" algn="just">
              <a:lnSpc>
                <a:spcPts val="2763"/>
              </a:lnSpc>
              <a:spcBef>
                <a:spcPts val="412"/>
              </a:spcBef>
            </a:pPr>
            <a:r>
              <a:rPr sz="2400" spc="0" dirty="0" smtClean="0">
                <a:latin typeface="Arial"/>
                <a:cs typeface="Arial"/>
              </a:rPr>
              <a:t>Biaya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tetap per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unit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output</a:t>
            </a:r>
            <a:r>
              <a:rPr sz="2400" i="1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adalah berubah-ubah,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sebab </a:t>
            </a:r>
            <a:endParaRPr sz="2400">
              <a:latin typeface="Arial"/>
              <a:cs typeface="Arial"/>
            </a:endParaRPr>
          </a:p>
          <a:p>
            <a:pPr marL="13004" algn="just">
              <a:lnSpc>
                <a:spcPts val="2763"/>
              </a:lnSpc>
            </a:pPr>
            <a:r>
              <a:rPr sz="2400" spc="0" dirty="0" smtClean="0">
                <a:latin typeface="Arial"/>
                <a:cs typeface="Arial"/>
              </a:rPr>
              <a:t>semakin banyak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output</a:t>
            </a:r>
            <a:r>
              <a:rPr sz="2400" i="1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yang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dihasilkan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sementara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biaya </a:t>
            </a:r>
            <a:endParaRPr sz="2400">
              <a:latin typeface="Arial"/>
              <a:cs typeface="Arial"/>
            </a:endParaRPr>
          </a:p>
          <a:p>
            <a:pPr marL="13004" algn="just">
              <a:lnSpc>
                <a:spcPts val="2759"/>
              </a:lnSpc>
            </a:pPr>
            <a:r>
              <a:rPr sz="2400" spc="0" dirty="0" smtClean="0">
                <a:latin typeface="Arial"/>
                <a:cs typeface="Arial"/>
              </a:rPr>
              <a:t>itu</a:t>
            </a:r>
            <a:r>
              <a:rPr sz="2400" spc="2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tetap,</a:t>
            </a:r>
            <a:r>
              <a:rPr sz="2400" spc="2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maka</a:t>
            </a:r>
            <a:r>
              <a:rPr sz="2400" spc="2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biaya</a:t>
            </a:r>
            <a:r>
              <a:rPr sz="2400" spc="2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tetap</a:t>
            </a:r>
            <a:r>
              <a:rPr sz="2400" spc="25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per</a:t>
            </a:r>
            <a:r>
              <a:rPr sz="2400" spc="2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unit</a:t>
            </a:r>
            <a:r>
              <a:rPr sz="2400" spc="2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akan</a:t>
            </a:r>
            <a:r>
              <a:rPr sz="2400" spc="25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semakin</a:t>
            </a:r>
            <a:r>
              <a:rPr sz="2400" spc="25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kecil.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6702" y="2381865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80211" y="3367588"/>
            <a:ext cx="15652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4" dirty="0" smtClean="0">
                <a:latin typeface="Arial"/>
                <a:cs typeface="Arial"/>
              </a:rPr>
              <a:t>Sebaliknya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12115" y="3367588"/>
            <a:ext cx="105614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4" dirty="0" smtClean="0">
                <a:latin typeface="Arial"/>
                <a:cs typeface="Arial"/>
              </a:rPr>
              <a:t>apabila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36162" y="3367588"/>
            <a:ext cx="91846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i="1" spc="0" dirty="0" smtClean="0">
                <a:latin typeface="Arial"/>
                <a:cs typeface="Arial"/>
              </a:rPr>
              <a:t>output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20640" y="3367588"/>
            <a:ext cx="120717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semakin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93093" y="3367588"/>
            <a:ext cx="68132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kecil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40925" y="3367588"/>
            <a:ext cx="151264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sementara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0516" y="3695858"/>
            <a:ext cx="2965805" cy="6584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biaya</a:t>
            </a:r>
            <a:r>
              <a:rPr sz="2400" spc="2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itu</a:t>
            </a:r>
            <a:r>
              <a:rPr sz="2400" spc="2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tetap,</a:t>
            </a:r>
            <a:r>
              <a:rPr sz="2400" spc="2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maka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ts val="2585"/>
              </a:lnSpc>
              <a:spcBef>
                <a:spcPts val="1"/>
              </a:spcBef>
            </a:pPr>
            <a:r>
              <a:rPr sz="2400" spc="0" dirty="0" smtClean="0">
                <a:latin typeface="Arial"/>
                <a:cs typeface="Arial"/>
              </a:rPr>
              <a:t>besar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86758" y="3695858"/>
            <a:ext cx="47671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biaya</a:t>
            </a:r>
            <a:r>
              <a:rPr sz="2400" spc="2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tetap</a:t>
            </a:r>
            <a:r>
              <a:rPr sz="2400" spc="2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per</a:t>
            </a:r>
            <a:r>
              <a:rPr sz="2400" spc="2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unit</a:t>
            </a:r>
            <a:r>
              <a:rPr sz="2400" spc="2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akan</a:t>
            </a:r>
            <a:r>
              <a:rPr sz="2400" spc="2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semakin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7616" y="4425549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0516" y="4425549"/>
            <a:ext cx="8343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Biaya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31248" y="4425549"/>
            <a:ext cx="7496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tetap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97246" y="4425549"/>
            <a:ext cx="5121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25743" y="4425549"/>
            <a:ext cx="56318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unit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04716" y="4425549"/>
            <a:ext cx="9175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i="1" spc="0" dirty="0" smtClean="0">
                <a:latin typeface="Arial"/>
                <a:cs typeface="Arial"/>
              </a:rPr>
              <a:t>output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37378" y="4425549"/>
            <a:ext cx="7330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akan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85180" y="4425549"/>
            <a:ext cx="15987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berbanding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98125" y="4425549"/>
            <a:ext cx="10553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terbalik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0821" y="4754733"/>
            <a:ext cx="30074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4" dirty="0" smtClean="0">
                <a:latin typeface="Arial"/>
                <a:cs typeface="Arial"/>
              </a:rPr>
              <a:t>denga</a:t>
            </a:r>
            <a:r>
              <a:rPr sz="2400" spc="0" dirty="0" smtClean="0">
                <a:latin typeface="Arial"/>
                <a:cs typeface="Arial"/>
              </a:rPr>
              <a:t>n </a:t>
            </a:r>
            <a:r>
              <a:rPr sz="2400" spc="4" dirty="0" smtClean="0">
                <a:latin typeface="Arial"/>
                <a:cs typeface="Arial"/>
              </a:rPr>
              <a:t>jumla</a:t>
            </a:r>
            <a:r>
              <a:rPr sz="2400" spc="0" dirty="0" smtClean="0">
                <a:latin typeface="Arial"/>
                <a:cs typeface="Arial"/>
              </a:rPr>
              <a:t>h </a:t>
            </a:r>
            <a:r>
              <a:rPr sz="2400" i="1" spc="0" dirty="0" smtClean="0">
                <a:latin typeface="Arial"/>
                <a:cs typeface="Arial"/>
              </a:rPr>
              <a:t>output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5662295" y="155253"/>
            <a:ext cx="3315750" cy="1017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1779">
              <a:lnSpc>
                <a:spcPts val="1839"/>
              </a:lnSpc>
              <a:spcBef>
                <a:spcPts val="92"/>
              </a:spcBef>
            </a:pPr>
            <a:r>
              <a:rPr sz="1700" spc="0" dirty="0" smtClean="0">
                <a:solidFill>
                  <a:schemeClr val="bg1"/>
                </a:solidFill>
                <a:latin typeface="Arial"/>
                <a:cs typeface="Arial"/>
              </a:rPr>
              <a:t>vwvw.aniunpad.wordpress.com</a:t>
            </a:r>
            <a:endParaRPr sz="17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32384">
              <a:lnSpc>
                <a:spcPct val="95825"/>
              </a:lnSpc>
              <a:spcBef>
                <a:spcPts val="1018"/>
              </a:spcBef>
            </a:pPr>
            <a:r>
              <a:rPr sz="4400" spc="4" dirty="0" smtClean="0">
                <a:latin typeface="Arial"/>
                <a:cs typeface="Arial"/>
              </a:rPr>
              <a:t>tetap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10816" y="588547"/>
            <a:ext cx="3405496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latin typeface="Arial"/>
                <a:cs typeface="Arial"/>
              </a:rPr>
              <a:t>Conto</a:t>
            </a:r>
            <a:r>
              <a:rPr sz="4400" spc="0" dirty="0" smtClean="0">
                <a:latin typeface="Arial"/>
                <a:cs typeface="Arial"/>
              </a:rPr>
              <a:t>h</a:t>
            </a:r>
            <a:r>
              <a:rPr sz="4400" spc="-141" dirty="0" smtClean="0">
                <a:latin typeface="Arial"/>
                <a:cs typeface="Arial"/>
              </a:rPr>
              <a:t> </a:t>
            </a:r>
            <a:r>
              <a:rPr sz="4400" spc="9" dirty="0" smtClean="0">
                <a:latin typeface="Arial"/>
                <a:cs typeface="Arial"/>
              </a:rPr>
              <a:t>b</a:t>
            </a:r>
            <a:r>
              <a:rPr sz="4400" spc="4" dirty="0" smtClean="0">
                <a:latin typeface="Arial"/>
                <a:cs typeface="Arial"/>
              </a:rPr>
              <a:t>iaya</a:t>
            </a:r>
            <a:endParaRPr sz="4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6702" y="1699591"/>
            <a:ext cx="228473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489" y="1699591"/>
            <a:ext cx="6987717" cy="9193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Biaya</a:t>
            </a:r>
            <a:r>
              <a:rPr sz="3200" spc="-79" dirty="0" smtClean="0">
                <a:latin typeface="Arial"/>
                <a:cs typeface="Arial"/>
              </a:rPr>
              <a:t> </a:t>
            </a:r>
            <a:r>
              <a:rPr sz="3200" spc="-9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enyusutan</a:t>
            </a:r>
            <a:r>
              <a:rPr sz="3200" spc="-16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yang</a:t>
            </a:r>
            <a:r>
              <a:rPr sz="3200" spc="-6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menggunakan</a:t>
            </a:r>
            <a:endParaRPr sz="3200" dirty="0">
              <a:latin typeface="Arial"/>
              <a:cs typeface="Arial"/>
            </a:endParaRPr>
          </a:p>
          <a:p>
            <a:pPr marL="12700" marR="60921">
              <a:lnSpc>
                <a:spcPct val="95825"/>
              </a:lnSpc>
            </a:pPr>
            <a:r>
              <a:rPr sz="3200" spc="0" dirty="0" smtClean="0">
                <a:latin typeface="Arial"/>
                <a:cs typeface="Arial"/>
              </a:rPr>
              <a:t>metode</a:t>
            </a:r>
            <a:r>
              <a:rPr sz="3200" spc="-106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garis</a:t>
            </a:r>
            <a:r>
              <a:rPr sz="3200" spc="-6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lurus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702" y="2771005"/>
            <a:ext cx="228473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489" y="2771005"/>
            <a:ext cx="1101280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Biaya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54360" y="2771005"/>
            <a:ext cx="717635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gaji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46399" y="2771005"/>
            <a:ext cx="3582101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pimpinan/karyawan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00467" y="2771005"/>
            <a:ext cx="966196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yang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489" y="3258786"/>
            <a:ext cx="1935667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jumlahnya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41580" y="3258786"/>
            <a:ext cx="987966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9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etap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4356764" y="155253"/>
            <a:ext cx="4621280" cy="1017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77310">
              <a:lnSpc>
                <a:spcPts val="1839"/>
              </a:lnSpc>
              <a:spcBef>
                <a:spcPts val="92"/>
              </a:spcBef>
            </a:pPr>
            <a:r>
              <a:rPr sz="1700" spc="0" dirty="0" smtClean="0">
                <a:solidFill>
                  <a:schemeClr val="bg1"/>
                </a:solidFill>
                <a:latin typeface="Arial"/>
                <a:cs typeface="Arial"/>
              </a:rPr>
              <a:t>vwvw.aniunpad.wordpress.com</a:t>
            </a:r>
            <a:endParaRPr sz="17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32384">
              <a:lnSpc>
                <a:spcPct val="95825"/>
              </a:lnSpc>
              <a:spcBef>
                <a:spcPts val="1018"/>
              </a:spcBef>
            </a:pPr>
            <a:r>
              <a:rPr sz="4400" spc="0" dirty="0" smtClean="0">
                <a:latin typeface="Arial"/>
                <a:cs typeface="Arial"/>
              </a:rPr>
              <a:t>variabel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02890" y="588547"/>
            <a:ext cx="1507501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latin typeface="Arial"/>
                <a:cs typeface="Arial"/>
              </a:rPr>
              <a:t>Biaya</a:t>
            </a:r>
            <a:endParaRPr sz="4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6702" y="1699591"/>
            <a:ext cx="228473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9489" y="1699591"/>
            <a:ext cx="3825626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Adalah </a:t>
            </a:r>
            <a:r>
              <a:rPr sz="3200" spc="601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biaya </a:t>
            </a:r>
            <a:r>
              <a:rPr sz="3200" spc="60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yang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31282" y="1699591"/>
            <a:ext cx="1934936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jumlahnya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92385" y="1699591"/>
            <a:ext cx="1574765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berubah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9489" y="2187373"/>
            <a:ext cx="1303216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secara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63391" y="2187373"/>
            <a:ext cx="1482976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total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27459" y="2187373"/>
            <a:ext cx="1258134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sesuai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66279" y="2187373"/>
            <a:ext cx="2025181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perubahan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72146" y="2187373"/>
            <a:ext cx="1393380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volume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489" y="2674342"/>
            <a:ext cx="1619847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produksi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702" y="3258786"/>
            <a:ext cx="228473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489" y="3258786"/>
            <a:ext cx="1101280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Biaya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06869" y="3258786"/>
            <a:ext cx="1506533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v</a:t>
            </a:r>
            <a:r>
              <a:rPr sz="3200" spc="0" dirty="0" smtClean="0">
                <a:latin typeface="Arial"/>
                <a:cs typeface="Arial"/>
              </a:rPr>
              <a:t>ariabel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39501" y="3258786"/>
            <a:ext cx="672715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per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38722" y="3258786"/>
            <a:ext cx="740379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unit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05607" y="3258786"/>
            <a:ext cx="1146200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selalu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77907" y="3258786"/>
            <a:ext cx="988778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tetap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2981824" y="4072139"/>
            <a:ext cx="1405175" cy="0"/>
          </a:xfrm>
          <a:custGeom>
            <a:avLst/>
            <a:gdLst/>
            <a:ahLst/>
            <a:cxnLst/>
            <a:rect l="l" t="t" r="r" b="b"/>
            <a:pathLst>
              <a:path w="1405175">
                <a:moveTo>
                  <a:pt x="0" y="0"/>
                </a:moveTo>
                <a:lnTo>
                  <a:pt x="1405175" y="0"/>
                </a:lnTo>
              </a:path>
            </a:pathLst>
          </a:custGeom>
          <a:ln w="195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81824" y="4072139"/>
            <a:ext cx="1405175" cy="0"/>
          </a:xfrm>
          <a:custGeom>
            <a:avLst/>
            <a:gdLst/>
            <a:ahLst/>
            <a:cxnLst/>
            <a:rect l="l" t="t" r="r" b="b"/>
            <a:pathLst>
              <a:path w="1405175">
                <a:moveTo>
                  <a:pt x="1405175" y="0"/>
                </a:moveTo>
                <a:lnTo>
                  <a:pt x="0" y="0"/>
                </a:lnTo>
              </a:path>
            </a:pathLst>
          </a:custGeom>
          <a:ln w="195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336781" y="5529092"/>
            <a:ext cx="1574278" cy="0"/>
          </a:xfrm>
          <a:custGeom>
            <a:avLst/>
            <a:gdLst/>
            <a:ahLst/>
            <a:cxnLst/>
            <a:rect l="l" t="t" r="r" b="b"/>
            <a:pathLst>
              <a:path w="1574278">
                <a:moveTo>
                  <a:pt x="0" y="0"/>
                </a:moveTo>
                <a:lnTo>
                  <a:pt x="1574278" y="0"/>
                </a:lnTo>
              </a:path>
            </a:pathLst>
          </a:custGeom>
          <a:ln w="156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336781" y="5529092"/>
            <a:ext cx="1574278" cy="0"/>
          </a:xfrm>
          <a:custGeom>
            <a:avLst/>
            <a:gdLst/>
            <a:ahLst/>
            <a:cxnLst/>
            <a:rect l="l" t="t" r="r" b="b"/>
            <a:pathLst>
              <a:path w="1574278">
                <a:moveTo>
                  <a:pt x="1574278" y="0"/>
                </a:moveTo>
                <a:lnTo>
                  <a:pt x="0" y="0"/>
                </a:lnTo>
              </a:path>
            </a:pathLst>
          </a:custGeom>
          <a:ln w="156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274818" y="155253"/>
            <a:ext cx="3703227" cy="1017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9256">
              <a:lnSpc>
                <a:spcPts val="1839"/>
              </a:lnSpc>
              <a:spcBef>
                <a:spcPts val="92"/>
              </a:spcBef>
            </a:pPr>
            <a:r>
              <a:rPr sz="1700" spc="0" dirty="0" smtClean="0">
                <a:solidFill>
                  <a:schemeClr val="bg1"/>
                </a:solidFill>
                <a:latin typeface="Arial"/>
                <a:cs typeface="Arial"/>
              </a:rPr>
              <a:t>vwvw.aniunpad.wordpress.com</a:t>
            </a:r>
            <a:endParaRPr sz="17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32385">
              <a:lnSpc>
                <a:spcPct val="95825"/>
              </a:lnSpc>
              <a:spcBef>
                <a:spcPts val="1018"/>
              </a:spcBef>
            </a:pPr>
            <a:r>
              <a:rPr sz="4400" spc="0" dirty="0" smtClean="0">
                <a:latin typeface="Arial"/>
                <a:cs typeface="Arial"/>
              </a:rPr>
              <a:t>A</a:t>
            </a:r>
            <a:r>
              <a:rPr sz="4400" spc="4" dirty="0" smtClean="0">
                <a:latin typeface="Arial"/>
                <a:cs typeface="Arial"/>
              </a:rPr>
              <a:t>ljabar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02612" y="588547"/>
            <a:ext cx="3125162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latin typeface="Arial"/>
                <a:cs typeface="Arial"/>
              </a:rPr>
              <a:t>Perhitungan</a:t>
            </a:r>
            <a:endParaRPr sz="4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6702" y="168189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9602" y="1681892"/>
            <a:ext cx="635166" cy="14282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TR</a:t>
            </a:r>
            <a:endParaRPr sz="2400">
              <a:latin typeface="Arial"/>
              <a:cs typeface="Arial"/>
            </a:endParaRPr>
          </a:p>
          <a:p>
            <a:pPr marL="127000" algn="just">
              <a:lnSpc>
                <a:spcPts val="2870"/>
              </a:lnSpc>
              <a:spcBef>
                <a:spcPts val="185"/>
              </a:spcBef>
            </a:pPr>
            <a:r>
              <a:rPr sz="2000" spc="-4" dirty="0" smtClean="0">
                <a:latin typeface="Arial"/>
                <a:cs typeface="Arial"/>
              </a:rPr>
              <a:t>P</a:t>
            </a:r>
            <a:r>
              <a:rPr sz="2000" spc="4" dirty="0" smtClean="0">
                <a:latin typeface="Arial"/>
                <a:cs typeface="Arial"/>
              </a:rPr>
              <a:t>.</a:t>
            </a:r>
            <a:r>
              <a:rPr sz="2000" spc="0" dirty="0" smtClean="0">
                <a:latin typeface="Arial"/>
                <a:cs typeface="Arial"/>
              </a:rPr>
              <a:t>Q P.Q </a:t>
            </a:r>
            <a:r>
              <a:rPr sz="2000" spc="-4" dirty="0" smtClean="0">
                <a:latin typeface="Arial"/>
                <a:cs typeface="Arial"/>
              </a:rPr>
              <a:t>(</a:t>
            </a:r>
            <a:r>
              <a:rPr sz="2000" spc="0" dirty="0" smtClean="0">
                <a:latin typeface="Arial"/>
                <a:cs typeface="Arial"/>
              </a:rPr>
              <a:t>P –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65018" y="1681892"/>
            <a:ext cx="249820" cy="14282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396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  <a:p>
            <a:pPr marL="12700" marR="45719">
              <a:lnSpc>
                <a:spcPct val="95825"/>
              </a:lnSpc>
              <a:spcBef>
                <a:spcPts val="463"/>
              </a:spcBef>
            </a:pPr>
            <a:r>
              <a:rPr sz="2000" spc="0" dirty="0" smtClean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  <a:p>
            <a:pPr marL="12725" marR="45719">
              <a:lnSpc>
                <a:spcPct val="95825"/>
              </a:lnSpc>
              <a:spcBef>
                <a:spcPts val="573"/>
              </a:spcBef>
            </a:pPr>
            <a:r>
              <a:rPr sz="2000" spc="0" dirty="0" smtClean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  <a:p>
            <a:pPr marL="13029" marR="45719">
              <a:lnSpc>
                <a:spcPct val="95825"/>
              </a:lnSpc>
              <a:spcBef>
                <a:spcPts val="573"/>
              </a:spcBef>
            </a:pPr>
            <a:r>
              <a:rPr sz="2000" spc="0" dirty="0" smtClean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48634" y="1681892"/>
            <a:ext cx="808686" cy="6984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3967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TC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463"/>
              </a:spcBef>
            </a:pPr>
            <a:r>
              <a:rPr sz="2000" spc="0" dirty="0" smtClean="0">
                <a:latin typeface="Arial"/>
                <a:cs typeface="Arial"/>
              </a:rPr>
              <a:t>+ </a:t>
            </a:r>
            <a:r>
              <a:rPr sz="2000" spc="-4" dirty="0" smtClean="0">
                <a:latin typeface="Arial"/>
                <a:cs typeface="Arial"/>
              </a:rPr>
              <a:t>V</a:t>
            </a:r>
            <a:r>
              <a:rPr sz="2000" spc="4" dirty="0" smtClean="0">
                <a:latin typeface="Arial"/>
                <a:cs typeface="Arial"/>
              </a:rPr>
              <a:t>.</a:t>
            </a:r>
            <a:r>
              <a:rPr sz="2000" spc="0" dirty="0" smtClean="0">
                <a:latin typeface="Arial"/>
                <a:cs typeface="Arial"/>
              </a:rPr>
              <a:t>Q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23688" y="2101213"/>
            <a:ext cx="218652" cy="1008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52">
              <a:lnSpc>
                <a:spcPts val="2145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F</a:t>
            </a:r>
            <a:endParaRPr sz="2000">
              <a:latin typeface="Arial"/>
              <a:cs typeface="Arial"/>
            </a:endParaRPr>
          </a:p>
          <a:p>
            <a:pPr marL="13283" marR="6519" indent="-583">
              <a:lnSpc>
                <a:spcPct val="118750"/>
              </a:lnSpc>
              <a:spcBef>
                <a:spcPts val="473"/>
              </a:spcBef>
            </a:pPr>
            <a:r>
              <a:rPr sz="2000" spc="0" dirty="0" smtClean="0">
                <a:latin typeface="Arial"/>
                <a:cs typeface="Arial"/>
              </a:rPr>
              <a:t>F F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01394" y="2466100"/>
            <a:ext cx="710691" cy="644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–</a:t>
            </a:r>
            <a:r>
              <a:rPr sz="2000" spc="-2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V.Q</a:t>
            </a:r>
            <a:endParaRPr sz="2000">
              <a:latin typeface="Arial"/>
              <a:cs typeface="Arial"/>
            </a:endParaRPr>
          </a:p>
          <a:p>
            <a:pPr marL="39520" marR="38061">
              <a:lnSpc>
                <a:spcPct val="95825"/>
              </a:lnSpc>
              <a:spcBef>
                <a:spcPts val="466"/>
              </a:spcBef>
            </a:pPr>
            <a:r>
              <a:rPr sz="2000" spc="0" dirty="0" smtClean="0">
                <a:latin typeface="Arial"/>
                <a:cs typeface="Arial"/>
              </a:rPr>
              <a:t>V)</a:t>
            </a:r>
            <a:r>
              <a:rPr sz="2000" spc="-6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Q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72632" y="3501828"/>
            <a:ext cx="383205" cy="495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79"/>
              </a:lnSpc>
              <a:spcBef>
                <a:spcPts val="194"/>
              </a:spcBef>
            </a:pPr>
            <a:r>
              <a:rPr sz="3700" i="1" spc="0" dirty="0" smtClean="0">
                <a:latin typeface="Times New Roman"/>
                <a:cs typeface="Times New Roman"/>
              </a:rPr>
              <a:t>F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86660" y="3790926"/>
            <a:ext cx="354054" cy="495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900"/>
              </a:lnSpc>
              <a:spcBef>
                <a:spcPts val="195"/>
              </a:spcBef>
            </a:pPr>
            <a:r>
              <a:rPr sz="3700" spc="0" dirty="0" smtClean="0">
                <a:latin typeface="Times New Roman"/>
                <a:cs typeface="Times New Roman"/>
              </a:rPr>
              <a:t>=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98058" y="3798040"/>
            <a:ext cx="435395" cy="495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79"/>
              </a:lnSpc>
              <a:spcBef>
                <a:spcPts val="194"/>
              </a:spcBef>
            </a:pPr>
            <a:r>
              <a:rPr sz="3700" i="1" spc="0" dirty="0" smtClean="0">
                <a:latin typeface="Times New Roman"/>
                <a:cs typeface="Times New Roman"/>
              </a:rPr>
              <a:t>Q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12467" y="4073426"/>
            <a:ext cx="493303" cy="299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05"/>
              </a:lnSpc>
              <a:spcBef>
                <a:spcPts val="115"/>
              </a:spcBef>
            </a:pPr>
            <a:r>
              <a:rPr sz="2150" i="1" spc="0" dirty="0" smtClean="0">
                <a:latin typeface="Times New Roman"/>
                <a:cs typeface="Times New Roman"/>
              </a:rPr>
              <a:t>unit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10787" y="4158210"/>
            <a:ext cx="354054" cy="495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900"/>
              </a:lnSpc>
              <a:spcBef>
                <a:spcPts val="195"/>
              </a:spcBef>
            </a:pPr>
            <a:r>
              <a:rPr sz="3700" spc="0" dirty="0" smtClean="0">
                <a:latin typeface="Times New Roman"/>
                <a:cs typeface="Times New Roman"/>
              </a:rPr>
              <a:t>−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28314" y="4165720"/>
            <a:ext cx="383205" cy="495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79"/>
              </a:lnSpc>
              <a:spcBef>
                <a:spcPts val="194"/>
              </a:spcBef>
            </a:pPr>
            <a:r>
              <a:rPr sz="3700" i="1" spc="0" dirty="0" smtClean="0">
                <a:latin typeface="Times New Roman"/>
                <a:cs typeface="Times New Roman"/>
              </a:rPr>
              <a:t>P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88739" y="4165720"/>
            <a:ext cx="383205" cy="1306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79"/>
              </a:lnSpc>
              <a:spcBef>
                <a:spcPts val="194"/>
              </a:spcBef>
            </a:pPr>
            <a:r>
              <a:rPr sz="3700" i="1" spc="0" dirty="0" smtClean="0">
                <a:latin typeface="Times New Roman"/>
                <a:cs typeface="Times New Roman"/>
              </a:rPr>
              <a:t>V</a:t>
            </a:r>
            <a:endParaRPr sz="3700">
              <a:latin typeface="Times New Roman"/>
              <a:cs typeface="Times New Roman"/>
            </a:endParaRPr>
          </a:p>
          <a:p>
            <a:pPr marL="46278" marR="38748">
              <a:lnSpc>
                <a:spcPct val="95825"/>
              </a:lnSpc>
              <a:spcBef>
                <a:spcPts val="2784"/>
              </a:spcBef>
            </a:pPr>
            <a:r>
              <a:rPr sz="2950" i="1" spc="0" dirty="0" smtClean="0">
                <a:latin typeface="Times New Roman"/>
                <a:cs typeface="Times New Roman"/>
              </a:rPr>
              <a:t>F</a:t>
            </a:r>
            <a:endParaRPr sz="2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84577" y="5308952"/>
            <a:ext cx="352518" cy="400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15"/>
              </a:lnSpc>
              <a:spcBef>
                <a:spcPts val="155"/>
              </a:spcBef>
            </a:pPr>
            <a:r>
              <a:rPr sz="2950" i="1" spc="0" dirty="0" smtClean="0">
                <a:latin typeface="Times New Roman"/>
                <a:cs typeface="Times New Roman"/>
              </a:rPr>
              <a:t>Q</a:t>
            </a:r>
            <a:endParaRPr sz="29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67031" y="5302983"/>
            <a:ext cx="287620" cy="400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2950" spc="0" dirty="0" smtClean="0">
                <a:latin typeface="Times New Roman"/>
                <a:cs typeface="Times New Roman"/>
              </a:rPr>
              <a:t>=</a:t>
            </a:r>
            <a:endParaRPr sz="29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96921" y="5528500"/>
            <a:ext cx="301342" cy="244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5"/>
              </a:lnSpc>
              <a:spcBef>
                <a:spcPts val="92"/>
              </a:spcBef>
            </a:pPr>
            <a:r>
              <a:rPr sz="1700" i="1" spc="0" dirty="0" smtClean="0">
                <a:latin typeface="Times New Roman"/>
                <a:cs typeface="Times New Roman"/>
              </a:rPr>
              <a:t>Rp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61122" y="5549039"/>
            <a:ext cx="310878" cy="400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15"/>
              </a:lnSpc>
              <a:spcBef>
                <a:spcPts val="155"/>
              </a:spcBef>
            </a:pPr>
            <a:r>
              <a:rPr sz="2950" i="1" spc="0" dirty="0" smtClean="0">
                <a:latin typeface="Times New Roman"/>
                <a:cs typeface="Times New Roman"/>
              </a:rPr>
              <a:t>V</a:t>
            </a:r>
            <a:endParaRPr sz="295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9938" y="5642856"/>
            <a:ext cx="619764" cy="406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0"/>
              </a:lnSpc>
              <a:spcBef>
                <a:spcPts val="158"/>
              </a:spcBef>
            </a:pPr>
            <a:r>
              <a:rPr sz="2950" spc="0" dirty="0" smtClean="0">
                <a:latin typeface="Times New Roman"/>
                <a:cs typeface="Times New Roman"/>
              </a:rPr>
              <a:t>1</a:t>
            </a:r>
            <a:r>
              <a:rPr sz="2950" spc="392" dirty="0" smtClean="0">
                <a:latin typeface="Times New Roman"/>
                <a:cs typeface="Times New Roman"/>
              </a:rPr>
              <a:t> </a:t>
            </a:r>
            <a:r>
              <a:rPr sz="2950" spc="0" dirty="0" smtClean="0">
                <a:latin typeface="Times New Roman"/>
                <a:cs typeface="Times New Roman"/>
              </a:rPr>
              <a:t>−</a:t>
            </a:r>
            <a:endParaRPr sz="295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67200" y="5842396"/>
            <a:ext cx="310878" cy="400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15"/>
              </a:lnSpc>
              <a:spcBef>
                <a:spcPts val="155"/>
              </a:spcBef>
            </a:pPr>
            <a:r>
              <a:rPr sz="2950" i="1" spc="0" dirty="0" smtClean="0">
                <a:latin typeface="Times New Roman"/>
                <a:cs typeface="Times New Roman"/>
              </a:rPr>
              <a:t>P</a:t>
            </a:r>
            <a:endParaRPr sz="2950" dirty="0">
              <a:latin typeface="Times New Roman"/>
              <a:cs typeface="Times New Roman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59589" y="5867400"/>
            <a:ext cx="5886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 txBox="1"/>
          <p:nvPr/>
        </p:nvSpPr>
        <p:spPr>
          <a:xfrm>
            <a:off x="282575" y="0"/>
            <a:ext cx="242899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o</a:t>
            </a:r>
            <a:endParaRPr sz="2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2075" y="143531"/>
            <a:ext cx="2263071" cy="10289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3781">
              <a:lnSpc>
                <a:spcPts val="3604"/>
              </a:lnSpc>
              <a:spcBef>
                <a:spcPts val="180"/>
              </a:spcBef>
            </a:pPr>
            <a:r>
              <a:rPr sz="3000" spc="-119" baseline="38252" dirty="0" smtClean="0">
                <a:latin typeface="Courier New"/>
                <a:cs typeface="Courier New"/>
              </a:rPr>
              <a:t>0</a:t>
            </a:r>
            <a:r>
              <a:rPr sz="4050" spc="0" baseline="-2147" dirty="0" smtClean="0">
                <a:latin typeface="Times New Roman"/>
                <a:cs typeface="Times New Roman"/>
              </a:rPr>
              <a:t>o</a:t>
            </a:r>
            <a:r>
              <a:rPr sz="4050" spc="-394" baseline="-2147" dirty="0" smtClean="0">
                <a:latin typeface="Times New Roman"/>
                <a:cs typeface="Times New Roman"/>
              </a:rPr>
              <a:t> </a:t>
            </a:r>
            <a:r>
              <a:rPr sz="3000" spc="0" baseline="38252" dirty="0" smtClean="0">
                <a:latin typeface="Courier New"/>
                <a:cs typeface="Courier New"/>
              </a:rPr>
              <a:t>0</a:t>
            </a:r>
            <a:endParaRPr sz="2000" dirty="0">
              <a:latin typeface="Courier New"/>
              <a:cs typeface="Courier New"/>
            </a:endParaRPr>
          </a:p>
          <a:p>
            <a:pPr marL="457327">
              <a:lnSpc>
                <a:spcPts val="4495"/>
              </a:lnSpc>
              <a:spcBef>
                <a:spcPts val="44"/>
              </a:spcBef>
            </a:pPr>
            <a:r>
              <a:rPr sz="4400" spc="4" dirty="0" smtClean="0">
                <a:latin typeface="Arial"/>
                <a:cs typeface="Arial"/>
              </a:rPr>
              <a:t>Margin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401519" y="588547"/>
            <a:ext cx="575791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latin typeface="Arial"/>
                <a:cs typeface="Arial"/>
              </a:rPr>
              <a:t>of</a:t>
            </a:r>
            <a:endParaRPr sz="4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23683" y="588547"/>
            <a:ext cx="1695005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latin typeface="Arial"/>
                <a:cs typeface="Arial"/>
              </a:rPr>
              <a:t>Safety</a:t>
            </a:r>
            <a:endParaRPr sz="4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6702" y="1652174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79602" y="1652174"/>
            <a:ext cx="10214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Adalah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96846" y="1652174"/>
            <a:ext cx="8178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batas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10850" y="1652174"/>
            <a:ext cx="15305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penurunan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37232" y="1652174"/>
            <a:ext cx="13949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penjualan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25845" y="1652174"/>
            <a:ext cx="73290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yang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853041" y="1652174"/>
            <a:ext cx="6310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bisa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578435" y="1652174"/>
            <a:ext cx="10724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ditolerir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9602" y="1980443"/>
            <a:ext cx="58043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agar perusahaan tidak menderita kerugian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6702" y="2381865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9602" y="2381865"/>
            <a:ext cx="390218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Merupakan</a:t>
            </a:r>
            <a:r>
              <a:rPr sz="2400" spc="524" dirty="0" smtClean="0">
                <a:latin typeface="Arial"/>
                <a:cs typeface="Arial"/>
              </a:rPr>
              <a:t> </a:t>
            </a:r>
            <a:r>
              <a:rPr sz="2400" spc="4" dirty="0" smtClean="0">
                <a:latin typeface="Arial"/>
                <a:cs typeface="Arial"/>
              </a:rPr>
              <a:t>b</a:t>
            </a:r>
            <a:r>
              <a:rPr sz="2400" spc="0" dirty="0" smtClean="0">
                <a:latin typeface="Arial"/>
                <a:cs typeface="Arial"/>
              </a:rPr>
              <a:t>atas</a:t>
            </a:r>
            <a:r>
              <a:rPr sz="2400" spc="5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kemanan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63277" y="2381865"/>
            <a:ext cx="13946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penjualan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39423" y="2381865"/>
            <a:ext cx="11400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sebagai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63866" y="2381865"/>
            <a:ext cx="10890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i="1" spc="0" dirty="0" smtClean="0">
                <a:latin typeface="Arial"/>
                <a:cs typeface="Arial"/>
              </a:rPr>
              <a:t>analisis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9602" y="2710134"/>
            <a:ext cx="60259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i="1" spc="0" dirty="0" smtClean="0">
                <a:latin typeface="Arial"/>
                <a:cs typeface="Arial"/>
              </a:rPr>
              <a:t>sensitivitasnya </a:t>
            </a:r>
            <a:r>
              <a:rPr sz="2400" spc="4" dirty="0" smtClean="0">
                <a:latin typeface="Arial"/>
                <a:cs typeface="Arial"/>
              </a:rPr>
              <a:t>terhada</a:t>
            </a:r>
            <a:r>
              <a:rPr sz="2400" spc="0" dirty="0" smtClean="0">
                <a:latin typeface="Arial"/>
                <a:cs typeface="Arial"/>
              </a:rPr>
              <a:t>p </a:t>
            </a:r>
            <a:r>
              <a:rPr sz="2400" spc="4" dirty="0" smtClean="0">
                <a:latin typeface="Arial"/>
                <a:cs typeface="Arial"/>
              </a:rPr>
              <a:t>rencan</a:t>
            </a:r>
            <a:r>
              <a:rPr sz="2400" spc="0" dirty="0" smtClean="0">
                <a:latin typeface="Arial"/>
                <a:cs typeface="Arial"/>
              </a:rPr>
              <a:t>a </a:t>
            </a:r>
            <a:r>
              <a:rPr sz="2400" spc="4" dirty="0" smtClean="0">
                <a:latin typeface="Arial"/>
                <a:cs typeface="Arial"/>
              </a:rPr>
              <a:t>penjualan.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6702" y="311155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9602" y="3111556"/>
            <a:ext cx="12740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Misalnya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30480" y="3111556"/>
            <a:ext cx="10029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margin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09050" y="3111556"/>
            <a:ext cx="3254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10111" y="3111556"/>
            <a:ext cx="8846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safety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70419" y="3111556"/>
            <a:ext cx="24196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ditemukan </a:t>
            </a:r>
            <a:r>
              <a:rPr sz="2400" spc="6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30%,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65669" y="3111556"/>
            <a:ext cx="9862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artinya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602" y="3440740"/>
            <a:ext cx="7771404" cy="9867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realisasi</a:t>
            </a:r>
            <a:r>
              <a:rPr sz="2400" spc="47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penjualan</a:t>
            </a:r>
            <a:r>
              <a:rPr sz="2400" spc="47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dipertahankan</a:t>
            </a:r>
            <a:r>
              <a:rPr sz="2400" spc="469" dirty="0" smtClean="0">
                <a:latin typeface="Arial"/>
                <a:cs typeface="Arial"/>
              </a:rPr>
              <a:t> </a:t>
            </a:r>
            <a:r>
              <a:rPr sz="2400" spc="4" dirty="0" smtClean="0">
                <a:latin typeface="Arial"/>
                <a:cs typeface="Arial"/>
              </a:rPr>
              <a:t>j</a:t>
            </a:r>
            <a:r>
              <a:rPr sz="2400" spc="0" dirty="0" smtClean="0">
                <a:latin typeface="Arial"/>
                <a:cs typeface="Arial"/>
              </a:rPr>
              <a:t>angan</a:t>
            </a:r>
            <a:r>
              <a:rPr sz="2400" spc="47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sampai</a:t>
            </a:r>
            <a:r>
              <a:rPr sz="2400" spc="48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turun</a:t>
            </a:r>
            <a:endParaRPr sz="2400">
              <a:latin typeface="Arial"/>
              <a:cs typeface="Arial"/>
            </a:endParaRPr>
          </a:p>
          <a:p>
            <a:pPr marL="12700" marR="5236">
              <a:lnSpc>
                <a:spcPts val="2580"/>
              </a:lnSpc>
              <a:spcBef>
                <a:spcPts val="11"/>
              </a:spcBef>
            </a:pPr>
            <a:r>
              <a:rPr sz="2400" spc="0" dirty="0" smtClean="0">
                <a:latin typeface="Arial"/>
                <a:cs typeface="Arial"/>
              </a:rPr>
              <a:t>lebih</a:t>
            </a:r>
            <a:r>
              <a:rPr sz="2400" spc="5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dari</a:t>
            </a:r>
            <a:r>
              <a:rPr sz="2400" spc="5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30%.</a:t>
            </a:r>
            <a:r>
              <a:rPr sz="2400" spc="5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Apabila</a:t>
            </a:r>
            <a:r>
              <a:rPr sz="2400" spc="5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realisasi</a:t>
            </a:r>
            <a:r>
              <a:rPr sz="2400" spc="5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penjualan</a:t>
            </a:r>
            <a:r>
              <a:rPr sz="2400" spc="5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turun</a:t>
            </a:r>
            <a:r>
              <a:rPr sz="2400" spc="514" dirty="0" smtClean="0">
                <a:latin typeface="Arial"/>
                <a:cs typeface="Arial"/>
              </a:rPr>
              <a:t> </a:t>
            </a:r>
            <a:r>
              <a:rPr sz="2400" spc="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ebih dari</a:t>
            </a:r>
            <a:r>
              <a:rPr sz="2400" spc="46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30%,</a:t>
            </a:r>
            <a:r>
              <a:rPr sz="2400" spc="46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maka</a:t>
            </a:r>
            <a:r>
              <a:rPr sz="2400" spc="47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perusahaan</a:t>
            </a:r>
            <a:r>
              <a:rPr sz="2400" spc="47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akan</a:t>
            </a:r>
            <a:r>
              <a:rPr sz="2400" spc="47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menderita</a:t>
            </a:r>
            <a:r>
              <a:rPr sz="2400" spc="47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kerugian,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602" y="4425549"/>
            <a:ext cx="3249391" cy="659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sedang</a:t>
            </a:r>
            <a:r>
              <a:rPr sz="2400" spc="28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bila</a:t>
            </a:r>
            <a:r>
              <a:rPr sz="2400" spc="28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penurunan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ts val="2590"/>
              </a:lnSpc>
              <a:spcBef>
                <a:spcPts val="1"/>
              </a:spcBef>
            </a:pPr>
            <a:r>
              <a:rPr sz="2400" spc="0" dirty="0" smtClean="0">
                <a:latin typeface="Arial"/>
                <a:cs typeface="Arial"/>
              </a:rPr>
              <a:t>kondisi Break even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78482" y="4425549"/>
            <a:ext cx="10553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sampai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3596" y="4425549"/>
            <a:ext cx="6819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30%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15634" y="4425549"/>
            <a:ext cx="26359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perusahaan</a:t>
            </a:r>
            <a:r>
              <a:rPr sz="2400" spc="28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dalam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2081022" y="3240023"/>
            <a:ext cx="3895344" cy="0"/>
          </a:xfrm>
          <a:custGeom>
            <a:avLst/>
            <a:gdLst/>
            <a:ahLst/>
            <a:cxnLst/>
            <a:rect l="l" t="t" r="r" b="b"/>
            <a:pathLst>
              <a:path w="3895344">
                <a:moveTo>
                  <a:pt x="0" y="0"/>
                </a:moveTo>
                <a:lnTo>
                  <a:pt x="3895344" y="0"/>
                </a:lnTo>
              </a:path>
            </a:pathLst>
          </a:custGeom>
          <a:ln w="145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81022" y="3240023"/>
            <a:ext cx="3895344" cy="0"/>
          </a:xfrm>
          <a:custGeom>
            <a:avLst/>
            <a:gdLst/>
            <a:ahLst/>
            <a:cxnLst/>
            <a:rect l="l" t="t" r="r" b="b"/>
            <a:pathLst>
              <a:path w="3895344">
                <a:moveTo>
                  <a:pt x="3895344" y="0"/>
                </a:moveTo>
                <a:lnTo>
                  <a:pt x="0" y="0"/>
                </a:lnTo>
              </a:path>
            </a:pathLst>
          </a:custGeom>
          <a:ln w="145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82575" y="0"/>
            <a:ext cx="242899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o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11852" y="155253"/>
            <a:ext cx="3066192" cy="1017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222">
              <a:lnSpc>
                <a:spcPts val="1839"/>
              </a:lnSpc>
              <a:spcBef>
                <a:spcPts val="92"/>
              </a:spcBef>
            </a:pPr>
            <a:r>
              <a:rPr sz="1700" spc="0" dirty="0" smtClean="0">
                <a:solidFill>
                  <a:schemeClr val="bg1"/>
                </a:solidFill>
                <a:latin typeface="Arial"/>
                <a:cs typeface="Arial"/>
              </a:rPr>
              <a:t>vwvw.aniunpad.wordpress.com</a:t>
            </a:r>
            <a:endParaRPr sz="17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32384">
              <a:lnSpc>
                <a:spcPct val="95825"/>
              </a:lnSpc>
              <a:spcBef>
                <a:spcPts val="1018"/>
              </a:spcBef>
            </a:pPr>
            <a:r>
              <a:rPr sz="4400" spc="4" dirty="0" smtClean="0">
                <a:latin typeface="Arial"/>
                <a:cs typeface="Arial"/>
              </a:rPr>
              <a:t>(MoS)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9489" y="588547"/>
            <a:ext cx="2622894" cy="1542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17484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latin typeface="Arial"/>
                <a:cs typeface="Arial"/>
              </a:rPr>
              <a:t>Margin</a:t>
            </a:r>
            <a:endParaRPr sz="4400">
              <a:latin typeface="Arial"/>
              <a:cs typeface="Arial"/>
            </a:endParaRPr>
          </a:p>
          <a:p>
            <a:pPr marL="12700" marR="83781">
              <a:lnSpc>
                <a:spcPct val="95825"/>
              </a:lnSpc>
              <a:spcBef>
                <a:spcPts val="3612"/>
              </a:spcBef>
            </a:pPr>
            <a:r>
              <a:rPr sz="3200" spc="0" dirty="0" smtClean="0">
                <a:latin typeface="Arial"/>
                <a:cs typeface="Arial"/>
              </a:rPr>
              <a:t>Rumus</a:t>
            </a:r>
            <a:r>
              <a:rPr sz="3200" spc="-101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MoS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48756" y="588547"/>
            <a:ext cx="575679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latin typeface="Arial"/>
                <a:cs typeface="Arial"/>
              </a:rPr>
              <a:t>of</a:t>
            </a:r>
            <a:endParaRPr sz="4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70809" y="588547"/>
            <a:ext cx="1694670" cy="583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latin typeface="Arial"/>
                <a:cs typeface="Arial"/>
              </a:rPr>
              <a:t>Safety</a:t>
            </a:r>
            <a:endParaRPr sz="4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6702" y="1699591"/>
            <a:ext cx="228473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53772" y="2812072"/>
            <a:ext cx="4629946" cy="375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15"/>
              </a:lnSpc>
              <a:spcBef>
                <a:spcPts val="145"/>
              </a:spcBef>
            </a:pPr>
            <a:r>
              <a:rPr sz="2750" i="1" spc="0" dirty="0" err="1" smtClean="0">
                <a:latin typeface="Times New Roman"/>
                <a:cs typeface="Times New Roman"/>
              </a:rPr>
              <a:t>Anggaran</a:t>
            </a:r>
            <a:r>
              <a:rPr sz="2750" i="1" spc="-34" dirty="0" smtClean="0">
                <a:latin typeface="Times New Roman"/>
                <a:cs typeface="Times New Roman"/>
              </a:rPr>
              <a:t> </a:t>
            </a:r>
            <a:r>
              <a:rPr sz="2750" i="1" spc="0" dirty="0" err="1" smtClean="0">
                <a:latin typeface="Times New Roman"/>
                <a:cs typeface="Times New Roman"/>
              </a:rPr>
              <a:t>Pen</a:t>
            </a:r>
            <a:r>
              <a:rPr lang="en-US" sz="2750" i="1" spc="0" dirty="0" err="1" smtClean="0">
                <a:latin typeface="Times New Roman"/>
                <a:cs typeface="Times New Roman"/>
              </a:rPr>
              <a:t>dapatan</a:t>
            </a:r>
            <a:r>
              <a:rPr sz="2750" i="1" spc="-250" dirty="0" smtClean="0">
                <a:latin typeface="Times New Roman"/>
                <a:cs typeface="Times New Roman"/>
              </a:rPr>
              <a:t> </a:t>
            </a:r>
            <a:r>
              <a:rPr sz="2750" i="1" spc="0" dirty="0" smtClean="0">
                <a:latin typeface="Times New Roman"/>
                <a:cs typeface="Times New Roman"/>
              </a:rPr>
              <a:t>-</a:t>
            </a:r>
            <a:r>
              <a:rPr sz="2750" i="1" spc="-54" dirty="0" smtClean="0">
                <a:latin typeface="Times New Roman"/>
                <a:cs typeface="Times New Roman"/>
              </a:rPr>
              <a:t> </a:t>
            </a:r>
            <a:r>
              <a:rPr sz="2750" i="1" spc="0" dirty="0" smtClean="0">
                <a:latin typeface="Times New Roman"/>
                <a:cs typeface="Times New Roman"/>
              </a:rPr>
              <a:t>BEP</a:t>
            </a:r>
            <a:endParaRPr sz="275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8347" y="3027301"/>
            <a:ext cx="270413" cy="375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750" spc="0" dirty="0" smtClean="0">
                <a:latin typeface="Times New Roman"/>
                <a:cs typeface="Times New Roman"/>
              </a:rPr>
              <a:t>=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7884" y="3032899"/>
            <a:ext cx="720481" cy="375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15"/>
              </a:lnSpc>
              <a:spcBef>
                <a:spcPts val="145"/>
              </a:spcBef>
            </a:pPr>
            <a:r>
              <a:rPr sz="2750" i="1" spc="0" dirty="0" smtClean="0">
                <a:latin typeface="Times New Roman"/>
                <a:cs typeface="Times New Roman"/>
              </a:rPr>
              <a:t>MoS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39805" y="3032899"/>
            <a:ext cx="1087826" cy="375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15"/>
              </a:lnSpc>
              <a:spcBef>
                <a:spcPts val="145"/>
              </a:spcBef>
            </a:pPr>
            <a:r>
              <a:rPr sz="2750" i="1" dirty="0" smtClean="0">
                <a:latin typeface="Times New Roman"/>
                <a:cs typeface="Times New Roman"/>
              </a:rPr>
              <a:t>x</a:t>
            </a:r>
            <a:r>
              <a:rPr sz="2750" i="1" spc="-400" dirty="0" smtClean="0">
                <a:latin typeface="Times New Roman"/>
                <a:cs typeface="Times New Roman"/>
              </a:rPr>
              <a:t> </a:t>
            </a:r>
            <a:r>
              <a:rPr sz="2750" spc="0" dirty="0" smtClean="0">
                <a:latin typeface="Times New Roman"/>
                <a:cs typeface="Times New Roman"/>
              </a:rPr>
              <a:t>100%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68956" y="3307356"/>
            <a:ext cx="1480058" cy="375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15"/>
              </a:lnSpc>
              <a:spcBef>
                <a:spcPts val="145"/>
              </a:spcBef>
            </a:pPr>
            <a:r>
              <a:rPr sz="2750" i="1" spc="0" dirty="0" smtClean="0">
                <a:latin typeface="Times New Roman"/>
                <a:cs typeface="Times New Roman"/>
              </a:rPr>
              <a:t>Anggaran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54109" y="3307356"/>
            <a:ext cx="2118091" cy="375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15"/>
              </a:lnSpc>
              <a:spcBef>
                <a:spcPts val="145"/>
              </a:spcBef>
            </a:pPr>
            <a:r>
              <a:rPr sz="2750" i="1" spc="0" dirty="0" err="1" smtClean="0">
                <a:latin typeface="Times New Roman"/>
                <a:cs typeface="Times New Roman"/>
              </a:rPr>
              <a:t>Pen</a:t>
            </a:r>
            <a:r>
              <a:rPr lang="en-US" sz="2750" i="1" spc="0" dirty="0" err="1" smtClean="0">
                <a:latin typeface="Times New Roman"/>
                <a:cs typeface="Times New Roman"/>
              </a:rPr>
              <a:t>dapatan</a:t>
            </a:r>
            <a:endParaRPr sz="27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454</Words>
  <Application>Microsoft Office PowerPoint</Application>
  <PresentationFormat>On-screen Show (4:3)</PresentationFormat>
  <Paragraphs>236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User-AKT</dc:creator>
  <cp:lastModifiedBy>User-AKT</cp:lastModifiedBy>
  <cp:revision>1</cp:revision>
  <dcterms:modified xsi:type="dcterms:W3CDTF">2016-05-02T06:03:55Z</dcterms:modified>
</cp:coreProperties>
</file>