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2" r:id="rId3"/>
    <p:sldId id="313" r:id="rId4"/>
    <p:sldId id="314" r:id="rId5"/>
    <p:sldId id="315" r:id="rId6"/>
    <p:sldId id="316" r:id="rId7"/>
    <p:sldId id="324" r:id="rId8"/>
    <p:sldId id="318" r:id="rId9"/>
    <p:sldId id="319" r:id="rId10"/>
    <p:sldId id="320" r:id="rId11"/>
    <p:sldId id="321" r:id="rId12"/>
    <p:sldId id="322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300" dirty="0" smtClean="0"/>
              <a:t>Business Plan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lvl="1" indent="-304800">
              <a:buFont typeface="+mj-lt"/>
              <a:buAutoNum type="arabicPeriod" startAt="2"/>
            </a:pPr>
            <a:r>
              <a:rPr lang="en-US" dirty="0" smtClean="0"/>
              <a:t>Operations. </a:t>
            </a:r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?</a:t>
            </a:r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perekrutan</a:t>
            </a:r>
            <a:endParaRPr lang="en-US" dirty="0" smtClean="0"/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Proses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Harvest strategy/exit strategy :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uangnya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</a:p>
          <a:p>
            <a:pPr marL="1210628" lvl="3" indent="-342900">
              <a:buFont typeface="Wingdings" panose="05000000000000000000" pitchFamily="2" charset="2"/>
              <a:buChar char="v"/>
            </a:pP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1210628" lvl="3" indent="-342900">
              <a:buFont typeface="Wingdings" panose="05000000000000000000" pitchFamily="2" charset="2"/>
              <a:buChar char="v"/>
            </a:pP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1210628" lvl="3" indent="-342900">
              <a:buFont typeface="Wingdings" panose="05000000000000000000" pitchFamily="2" charset="2"/>
              <a:buChar char="v"/>
            </a:pPr>
            <a:r>
              <a:rPr lang="en-US" dirty="0" err="1" smtClean="0"/>
              <a:t>Melebur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</a:t>
            </a:r>
          </a:p>
          <a:p>
            <a:pPr marL="1210628" lvl="3" indent="-342900">
              <a:buFont typeface="Wingdings" panose="05000000000000000000" pitchFamily="2" charset="2"/>
              <a:buChar char="v"/>
            </a:pPr>
            <a:r>
              <a:rPr lang="en-US" dirty="0" smtClean="0"/>
              <a:t>Go Public</a:t>
            </a:r>
          </a:p>
          <a:p>
            <a:pPr marL="1210628" lvl="3" indent="-342900">
              <a:buFont typeface="Wingdings" panose="05000000000000000000" pitchFamily="2" charset="2"/>
              <a:buChar char="v"/>
            </a:pP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867728" lvl="3" indent="0">
              <a:buNone/>
            </a:pPr>
            <a:endParaRPr lang="en-US" dirty="0"/>
          </a:p>
          <a:p>
            <a:pPr marL="630238" lvl="1" indent="-266700">
              <a:buFont typeface="+mj-lt"/>
              <a:buAutoNum type="arabicPeriod" startAt="3"/>
            </a:pPr>
            <a:r>
              <a:rPr lang="en-US" dirty="0"/>
              <a:t>Concluding Statement.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36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lvl="1" indent="-363538">
              <a:buFont typeface="+mj-lt"/>
              <a:buAutoNum type="alphaUcPeriod" startAt="2"/>
            </a:pPr>
            <a:r>
              <a:rPr lang="en-US" sz="2400" dirty="0" smtClean="0"/>
              <a:t>Introductory Elements</a:t>
            </a:r>
          </a:p>
          <a:p>
            <a:pPr marL="711200" lvl="2" indent="-347663">
              <a:buFont typeface="+mj-lt"/>
              <a:buAutoNum type="arabicPeriod"/>
            </a:pPr>
            <a:r>
              <a:rPr lang="en-US" dirty="0" err="1" smtClean="0"/>
              <a:t>Sampul</a:t>
            </a:r>
            <a:r>
              <a:rPr lang="en-US" dirty="0" smtClean="0"/>
              <a:t>. </a:t>
            </a:r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r>
              <a:rPr lang="en-US" dirty="0" smtClean="0"/>
              <a:t>. </a:t>
            </a:r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endParaRPr lang="en-US" dirty="0" smtClean="0"/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smtClean="0"/>
              <a:t>Modal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711200" lvl="2" indent="-347663">
              <a:buFont typeface="+mj-lt"/>
              <a:buAutoNum type="arabicPeriod"/>
            </a:pP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r>
              <a:rPr lang="en-US" dirty="0" err="1" smtClean="0"/>
              <a:t>Memuat</a:t>
            </a:r>
            <a:r>
              <a:rPr lang="en-US" dirty="0" smtClean="0"/>
              <a:t> 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pemilik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r>
              <a:rPr lang="en-US" dirty="0" smtClean="0"/>
              <a:t>. </a:t>
            </a:r>
          </a:p>
          <a:p>
            <a:pPr marL="711200" lvl="2" indent="-347663">
              <a:buFont typeface="+mj-lt"/>
              <a:buAutoNum type="arabi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.</a:t>
            </a:r>
          </a:p>
          <a:p>
            <a:pPr marL="711200" lvl="2" indent="-347663">
              <a:buFont typeface="+mj-lt"/>
              <a:buAutoNum type="arabicPeriod"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dana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dana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711200" lvl="2" indent="-347663">
              <a:buFont typeface="+mj-lt"/>
              <a:buAutoNum type="arabicPeriod"/>
            </a:pP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i="1" dirty="0" smtClean="0"/>
              <a:t>business plan</a:t>
            </a:r>
            <a:r>
              <a:rPr lang="en-US" dirty="0" smtClean="0"/>
              <a:t>. </a:t>
            </a:r>
            <a:r>
              <a:rPr lang="en-US" dirty="0" err="1" smtClean="0"/>
              <a:t>Berisi</a:t>
            </a:r>
            <a:r>
              <a:rPr lang="en-US" dirty="0" smtClean="0"/>
              <a:t> :</a:t>
            </a:r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Keunikan</a:t>
            </a:r>
            <a:r>
              <a:rPr lang="en-US" dirty="0" smtClean="0"/>
              <a:t> ide</a:t>
            </a:r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endParaRPr lang="en-US" dirty="0" smtClean="0"/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(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812800" lvl="3" indent="-176213">
              <a:buFont typeface="Wingdings" panose="05000000000000000000" pitchFamily="2" charset="2"/>
              <a:buChar char="§"/>
            </a:pPr>
            <a:r>
              <a:rPr lang="en-US" dirty="0" err="1" smtClean="0"/>
              <a:t>Berapa</a:t>
            </a:r>
            <a:r>
              <a:rPr lang="en-US" dirty="0" smtClean="0"/>
              <a:t> dana yang </a:t>
            </a:r>
            <a:r>
              <a:rPr lang="en-US" dirty="0" err="1" smtClean="0"/>
              <a:t>dibutuhkan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02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 smtClean="0"/>
              <a:t>Appendix.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1097280" lvl="2" indent="-457200">
              <a:buFont typeface="+mj-lt"/>
              <a:buAutoNum type="arabicPeriod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 smtClean="0"/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Copy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/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Copy </a:t>
            </a:r>
            <a:r>
              <a:rPr lang="en-US" dirty="0" err="1" smtClean="0"/>
              <a:t>dokumen</a:t>
            </a:r>
            <a:r>
              <a:rPr lang="en-US" dirty="0" smtClean="0"/>
              <a:t> legal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CV </a:t>
            </a:r>
            <a:r>
              <a:rPr lang="en-US" dirty="0" err="1" smtClean="0"/>
              <a:t>pemilik</a:t>
            </a:r>
            <a:endParaRPr lang="en-US" dirty="0" smtClean="0"/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Copy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3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Business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Target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Investor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Business plan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Business Plan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Mintalah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Business Plan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investor/</a:t>
            </a:r>
            <a:r>
              <a:rPr lang="en-US" dirty="0" err="1" smtClean="0"/>
              <a:t>kreditor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Business Plan</a:t>
            </a:r>
          </a:p>
          <a:p>
            <a:pPr marL="0" indent="0">
              <a:buNone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tahap-tahap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membuka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. </a:t>
            </a:r>
            <a:r>
              <a:rPr lang="en-US" dirty="0" err="1" smtClean="0"/>
              <a:t>Berisi</a:t>
            </a:r>
            <a:r>
              <a:rPr lang="en-US" dirty="0" smtClean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pembelinya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supplier/vendor.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i="1" dirty="0" smtClean="0"/>
              <a:t>Business plan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		    </a:t>
            </a:r>
          </a:p>
          <a:p>
            <a:pPr marL="0" lvl="1" indent="0">
              <a:buNone/>
            </a:pPr>
            <a:r>
              <a:rPr lang="en-US" sz="2400" dirty="0" smtClean="0"/>
              <a:t>					    </a:t>
            </a:r>
            <a:r>
              <a:rPr lang="en-US" sz="2400" dirty="0" err="1" smtClean="0"/>
              <a:t>berhasil</a:t>
            </a:r>
            <a:endParaRPr lang="en-US" sz="2400" i="1" dirty="0" smtClean="0"/>
          </a:p>
          <a:p>
            <a:pPr marL="0" indent="0">
              <a:buNone/>
            </a:pPr>
            <a:r>
              <a:rPr lang="en-US" dirty="0" smtClean="0"/>
              <a:t>					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</a:t>
            </a:r>
            <a:r>
              <a:rPr lang="en-US" dirty="0" err="1" smtClean="0"/>
              <a:t>hancur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Investor / </a:t>
            </a:r>
            <a:r>
              <a:rPr lang="en-US" dirty="0" err="1" smtClean="0"/>
              <a:t>Kreditor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91000" y="9144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1000" y="914400"/>
            <a:ext cx="1295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1295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975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2400" b="1" dirty="0" smtClean="0"/>
              <a:t>Tujuan </a:t>
            </a:r>
            <a:r>
              <a:rPr lang="sv-SE" sz="2400" b="1" i="1" dirty="0" smtClean="0"/>
              <a:t>Business Plan</a:t>
            </a:r>
          </a:p>
          <a:p>
            <a:pPr marL="457200" lvl="1" indent="-457200">
              <a:buFont typeface="+mj-lt"/>
              <a:buAutoNum type="arabicPeriod"/>
            </a:pPr>
            <a:r>
              <a:rPr lang="sv-SE" sz="2400" dirty="0" smtClean="0"/>
              <a:t>Menjelaskan ide usaha dan bagaimana barang/jasa dibuat serta dijual.</a:t>
            </a:r>
          </a:p>
          <a:p>
            <a:pPr marL="711200" lvl="2" indent="-263525"/>
            <a:r>
              <a:rPr lang="sv-SE" dirty="0" smtClean="0"/>
              <a:t>Sesuatu yang baru</a:t>
            </a:r>
          </a:p>
          <a:p>
            <a:pPr marL="711200" lvl="2" indent="-263525"/>
            <a:r>
              <a:rPr lang="sv-SE" dirty="0" smtClean="0"/>
              <a:t>Sesuatu yang lebih baik/murah</a:t>
            </a:r>
          </a:p>
          <a:p>
            <a:pPr marL="711200" lvl="2" indent="-263525"/>
            <a:r>
              <a:rPr lang="sv-SE" dirty="0" smtClean="0"/>
              <a:t>Target pelanggan dan cara mempertahankannya</a:t>
            </a:r>
          </a:p>
          <a:p>
            <a:pPr marL="457200" lvl="1" indent="-457200">
              <a:buFont typeface="+mj-lt"/>
              <a:buAutoNum type="arabicPeriod"/>
            </a:pPr>
            <a:r>
              <a:rPr lang="sv-SE" sz="2400" dirty="0" smtClean="0"/>
              <a:t>Menentukan obyek yang spesifik dan bagaimana mencapainya.</a:t>
            </a:r>
          </a:p>
          <a:p>
            <a:pPr marL="717550" lvl="1" indent="-280988"/>
            <a:r>
              <a:rPr lang="sv-SE" sz="2000" dirty="0" smtClean="0"/>
              <a:t>Proyeksi penjualan jk.pendek (1 tahun), menengah (2-5 tahun, jk.panjang (&gt; 5 tahun)</a:t>
            </a:r>
          </a:p>
          <a:p>
            <a:pPr marL="457200" lvl="1" indent="-457200">
              <a:buFont typeface="+mj-lt"/>
              <a:buAutoNum type="arabicPeriod" startAt="3"/>
            </a:pPr>
            <a:r>
              <a:rPr lang="sv-SE" sz="2400" dirty="0" smtClean="0"/>
              <a:t>Menjelaskan latar belakang dan pengalaman tim operasional</a:t>
            </a:r>
          </a:p>
          <a:p>
            <a:pPr marL="709613" lvl="2" indent="-261938"/>
            <a:r>
              <a:rPr lang="sv-SE" dirty="0" smtClean="0"/>
              <a:t>Kreditor dan investor kemungkina besar akan mengucurkan dana bila tersedia informasi yang baik.</a:t>
            </a:r>
            <a:endParaRPr lang="sv-SE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i="1" dirty="0" smtClean="0"/>
              <a:t>Business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Berpikiran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).</a:t>
            </a:r>
          </a:p>
          <a:p>
            <a:pPr marL="811213" lvl="1" indent="-273050"/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  <a:p>
            <a:pPr marL="811213" lvl="1" indent="-273050"/>
            <a:r>
              <a:rPr lang="en-US" dirty="0" err="1" smtClean="0"/>
              <a:t>Merekrut</a:t>
            </a:r>
            <a:r>
              <a:rPr lang="en-US" dirty="0" smtClean="0"/>
              <a:t> orang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pPr marL="811213" lvl="1" indent="-273050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811213" lvl="1" indent="-2730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pPr marL="811213" lvl="1" indent="-273050"/>
            <a:r>
              <a:rPr lang="en-US" dirty="0" smtClean="0"/>
              <a:t>Investor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i="1" dirty="0" smtClean="0"/>
              <a:t>business plan</a:t>
            </a:r>
            <a:r>
              <a:rPr lang="en-US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marL="811213" lvl="1" indent="-273050"/>
            <a:r>
              <a:rPr lang="en-US" i="1" dirty="0" smtClean="0"/>
              <a:t>Business plan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dirty="0" err="1" smtClean="0"/>
              <a:t>eyakinkan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 </a:t>
            </a:r>
          </a:p>
          <a:p>
            <a:pPr marL="814388" lvl="1" indent="0">
              <a:buNone/>
            </a:pPr>
            <a:r>
              <a:rPr lang="en-US" dirty="0" smtClean="0"/>
              <a:t>Supplier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0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ELEMEN DASAR </a:t>
            </a:r>
            <a:r>
              <a:rPr lang="en-US" b="1" i="1" dirty="0" smtClean="0"/>
              <a:t>BUSINESS PLAN</a:t>
            </a:r>
            <a:endParaRPr lang="en-US" dirty="0" smtClean="0"/>
          </a:p>
          <a:p>
            <a:pPr marL="363538" indent="-363538">
              <a:buFont typeface="+mj-lt"/>
              <a:buAutoNum type="alphaUcPeriod"/>
            </a:pPr>
            <a:r>
              <a:rPr lang="en-US" dirty="0" smtClean="0"/>
              <a:t>Main Body</a:t>
            </a:r>
          </a:p>
          <a:p>
            <a:pPr marL="623888" lvl="1" indent="-304800">
              <a:buFont typeface="+mj-lt"/>
              <a:buAutoNum type="arabicPeriod"/>
            </a:pPr>
            <a:r>
              <a:rPr lang="en-US" dirty="0" smtClean="0">
                <a:hlinkClick r:id="rId2" action="ppaction://hlinksldjump"/>
              </a:rPr>
              <a:t>Introduction</a:t>
            </a:r>
            <a:endParaRPr lang="en-US" dirty="0" smtClean="0"/>
          </a:p>
          <a:p>
            <a:pPr marL="623888" lvl="1" indent="-304800">
              <a:buFont typeface="+mj-lt"/>
              <a:buAutoNum type="arabicPeriod"/>
            </a:pPr>
            <a:r>
              <a:rPr lang="en-US" dirty="0" smtClean="0">
                <a:hlinkClick r:id="rId3" action="ppaction://hlinksldjump"/>
              </a:rPr>
              <a:t>Marketing</a:t>
            </a:r>
            <a:endParaRPr lang="en-US" dirty="0" smtClean="0"/>
          </a:p>
          <a:p>
            <a:pPr marL="623888" lvl="1" indent="-304800">
              <a:buFont typeface="+mj-lt"/>
              <a:buAutoNum type="arabicPeriod"/>
            </a:pPr>
            <a:r>
              <a:rPr lang="en-US" dirty="0" smtClean="0">
                <a:hlinkClick r:id="rId4" action="ppaction://hlinksldjump"/>
              </a:rPr>
              <a:t>Financial Management</a:t>
            </a:r>
            <a:endParaRPr lang="en-US" dirty="0" smtClean="0"/>
          </a:p>
          <a:p>
            <a:pPr marL="623888" lvl="1" indent="-304800">
              <a:buFont typeface="+mj-lt"/>
              <a:buAutoNum type="arabicPeriod"/>
            </a:pPr>
            <a:r>
              <a:rPr lang="en-US" dirty="0" smtClean="0">
                <a:hlinkClick r:id="rId5" action="ppaction://hlinksldjump"/>
              </a:rPr>
              <a:t>Operations</a:t>
            </a:r>
            <a:endParaRPr lang="en-US" dirty="0" smtClean="0"/>
          </a:p>
          <a:p>
            <a:pPr marL="623888" lvl="1" indent="-304800">
              <a:buFont typeface="+mj-lt"/>
              <a:buAutoNum type="arabicPeriod"/>
            </a:pPr>
            <a:r>
              <a:rPr lang="en-US" dirty="0" smtClean="0"/>
              <a:t>Concluding 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4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lvl="1" indent="-304800">
              <a:buFont typeface="+mj-lt"/>
              <a:buAutoNum type="arabicPeriod"/>
            </a:pPr>
            <a:r>
              <a:rPr lang="en-US" dirty="0" smtClean="0"/>
              <a:t>Introduction.</a:t>
            </a:r>
          </a:p>
          <a:p>
            <a:pPr marL="900113" lvl="2" indent="-307975">
              <a:buFont typeface="Wingdings" panose="05000000000000000000" pitchFamily="2" charset="2"/>
              <a:buChar char="§"/>
            </a:pP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.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ide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investor, </a:t>
            </a:r>
            <a:r>
              <a:rPr lang="en-US" dirty="0" err="1" smtClean="0"/>
              <a:t>kreditor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Dijelaskan</a:t>
            </a:r>
            <a:r>
              <a:rPr lang="en-US" dirty="0"/>
              <a:t> </a:t>
            </a:r>
            <a:r>
              <a:rPr lang="en-US" dirty="0" smtClean="0"/>
              <a:t>juga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jk.pendek</a:t>
            </a:r>
            <a:r>
              <a:rPr lang="en-US" dirty="0" smtClean="0"/>
              <a:t>,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marL="900113" lvl="2" indent="-307975">
              <a:buFont typeface="Wingdings" panose="05000000000000000000" pitchFamily="2" charset="2"/>
              <a:buChar char="§"/>
            </a:pPr>
            <a:r>
              <a:rPr lang="en-US" dirty="0" err="1" smtClean="0"/>
              <a:t>Kepemilikan</a:t>
            </a:r>
            <a:r>
              <a:rPr lang="en-US" dirty="0" smtClean="0"/>
              <a:t>. 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kepemilikannya</a:t>
            </a:r>
            <a:r>
              <a:rPr lang="en-US" dirty="0" smtClean="0"/>
              <a:t> (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persekutuan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)?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legalnya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900113" lvl="2" indent="-307975">
              <a:buFont typeface="Wingdings" panose="05000000000000000000" pitchFamily="2" charset="2"/>
              <a:buChar char="§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CV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tim.</a:t>
            </a:r>
            <a:endParaRPr lang="en-US" dirty="0" smtClean="0"/>
          </a:p>
          <a:p>
            <a:pPr marL="900113" lvl="2" indent="-307975">
              <a:buFont typeface="Wingdings" panose="05000000000000000000" pitchFamily="2" charset="2"/>
              <a:buChar char="§"/>
            </a:pPr>
            <a:r>
              <a:rPr lang="en-US" dirty="0" err="1" smtClean="0"/>
              <a:t>Keunggulan</a:t>
            </a:r>
            <a:r>
              <a:rPr lang="en-US" dirty="0" smtClean="0"/>
              <a:t>.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keunggulannya</a:t>
            </a:r>
            <a:r>
              <a:rPr lang="en-US" dirty="0" smtClean="0"/>
              <a:t> :</a:t>
            </a:r>
          </a:p>
          <a:p>
            <a:pPr marL="1174433" lvl="3" indent="-307975">
              <a:buFont typeface="Wingdings" panose="05000000000000000000" pitchFamily="2" charset="2"/>
              <a:buChar char="Ø"/>
            </a:pPr>
            <a:r>
              <a:rPr lang="en-US" dirty="0" err="1" smtClean="0"/>
              <a:t>Kualitas</a:t>
            </a:r>
            <a:endParaRPr lang="en-US" dirty="0" smtClean="0"/>
          </a:p>
          <a:p>
            <a:pPr marL="1174433" lvl="3" indent="-307975">
              <a:buFont typeface="Wingdings" panose="05000000000000000000" pitchFamily="2" charset="2"/>
              <a:buChar char="Ø"/>
            </a:pPr>
            <a:r>
              <a:rPr lang="en-US" dirty="0" err="1" smtClean="0"/>
              <a:t>Harga</a:t>
            </a:r>
            <a:endParaRPr lang="en-US" dirty="0" smtClean="0"/>
          </a:p>
          <a:p>
            <a:pPr marL="1174433" lvl="3" indent="-307975">
              <a:buFont typeface="Wingdings" panose="05000000000000000000" pitchFamily="2" charset="2"/>
              <a:buChar char="Ø"/>
            </a:pPr>
            <a:r>
              <a:rPr lang="en-US" dirty="0" err="1" smtClean="0"/>
              <a:t>Promosi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7</a:t>
            </a:fld>
            <a:endParaRPr lang="en-US"/>
          </a:p>
        </p:txBody>
      </p:sp>
      <p:sp>
        <p:nvSpPr>
          <p:cNvPr id="6" name="Isosceles Triangle 5">
            <a:hlinkClick r:id="rId2" action="ppaction://hlinksldjump"/>
          </p:cNvPr>
          <p:cNvSpPr/>
          <p:nvPr/>
        </p:nvSpPr>
        <p:spPr>
          <a:xfrm rot="5400000">
            <a:off x="7658100" y="5524500"/>
            <a:ext cx="5334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3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lvl="1" indent="-304800">
              <a:buFont typeface="+mj-lt"/>
              <a:buAutoNum type="arabicPeriod" startAt="2"/>
            </a:pPr>
            <a:r>
              <a:rPr lang="en-US" dirty="0"/>
              <a:t>Marketing</a:t>
            </a:r>
            <a:r>
              <a:rPr lang="en-US" dirty="0" smtClean="0"/>
              <a:t>.</a:t>
            </a:r>
          </a:p>
          <a:p>
            <a:pPr marL="812800" lvl="2" indent="-220663">
              <a:buFont typeface="Wingdings" panose="05000000000000000000" pitchFamily="2" charset="2"/>
              <a:buChar char="§"/>
            </a:pP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pPr marL="812800" lvl="2" indent="-220663">
              <a:buFont typeface="Wingdings" panose="05000000000000000000" pitchFamily="2" charset="2"/>
              <a:buChar char="§"/>
            </a:pP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?</a:t>
            </a:r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?</a:t>
            </a:r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?</a:t>
            </a:r>
          </a:p>
          <a:p>
            <a:pPr marL="812800" lvl="2" indent="-220663">
              <a:buFont typeface="Wingdings" panose="05000000000000000000" pitchFamily="2" charset="2"/>
              <a:buChar char="§"/>
            </a:pPr>
            <a:r>
              <a:rPr lang="en-US" dirty="0" err="1" smtClean="0"/>
              <a:t>Industri</a:t>
            </a:r>
            <a:r>
              <a:rPr lang="en-US" dirty="0" smtClean="0"/>
              <a:t>.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/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mempengruhi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kurangnya</a:t>
            </a:r>
            <a:r>
              <a:rPr lang="en-US" dirty="0" smtClean="0"/>
              <a:t> supplier.</a:t>
            </a:r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bertumbuhnya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1152207" lvl="3" indent="-285750">
              <a:buFont typeface="Wingdings" panose="05000000000000000000" pitchFamily="2" charset="2"/>
              <a:buChar char="v"/>
            </a:pP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812800" lvl="2" indent="-220663">
              <a:buFont typeface="Wingdings" panose="05000000000000000000" pitchFamily="2" charset="2"/>
              <a:buChar char="§"/>
            </a:pPr>
            <a:r>
              <a:rPr lang="en-US" dirty="0" err="1" smtClean="0"/>
              <a:t>Lokasi</a:t>
            </a:r>
            <a:r>
              <a:rPr lang="en-US" dirty="0" smtClean="0"/>
              <a:t>. “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”. Investor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8</a:t>
            </a:fld>
            <a:endParaRPr lang="en-US"/>
          </a:p>
        </p:txBody>
      </p:sp>
      <p:sp>
        <p:nvSpPr>
          <p:cNvPr id="6" name="Isosceles Triangle 5">
            <a:hlinkClick r:id="rId2" action="ppaction://hlinksldjump"/>
          </p:cNvPr>
          <p:cNvSpPr/>
          <p:nvPr/>
        </p:nvSpPr>
        <p:spPr>
          <a:xfrm rot="5400000">
            <a:off x="7581900" y="5676900"/>
            <a:ext cx="5334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08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lvl="1" indent="-304800">
              <a:buFont typeface="+mj-lt"/>
              <a:buAutoNum type="arabicPeriod" startAt="2"/>
            </a:pPr>
            <a:r>
              <a:rPr lang="en-US" dirty="0"/>
              <a:t>Financial </a:t>
            </a:r>
            <a:r>
              <a:rPr lang="en-US" dirty="0" smtClean="0"/>
              <a:t>Management</a:t>
            </a:r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,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 Investor/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/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Macam2 </a:t>
            </a:r>
            <a:r>
              <a:rPr lang="en-US" dirty="0" err="1" smtClean="0"/>
              <a:t>resiko</a:t>
            </a:r>
            <a:r>
              <a:rPr lang="en-US" dirty="0" smtClean="0"/>
              <a:t> :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,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pPr marL="936308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Dana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 Investor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kreditor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return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.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me </a:t>
            </a:r>
            <a:r>
              <a:rPr lang="en-US" i="1" dirty="0" smtClean="0"/>
              <a:t>maintain accounting records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Isosceles Triangle 5">
            <a:hlinkClick r:id="rId2" action="ppaction://hlinksldjump"/>
          </p:cNvPr>
          <p:cNvSpPr/>
          <p:nvPr/>
        </p:nvSpPr>
        <p:spPr>
          <a:xfrm rot="5400000">
            <a:off x="7658100" y="5524500"/>
            <a:ext cx="5334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99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2701</TotalTime>
  <Words>755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Business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User-AKT</cp:lastModifiedBy>
  <cp:revision>121</cp:revision>
  <dcterms:created xsi:type="dcterms:W3CDTF">2015-11-11T01:41:39Z</dcterms:created>
  <dcterms:modified xsi:type="dcterms:W3CDTF">2016-03-07T04:17:06Z</dcterms:modified>
</cp:coreProperties>
</file>