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56" r:id="rId2"/>
    <p:sldId id="299" r:id="rId3"/>
    <p:sldId id="286" r:id="rId4"/>
    <p:sldId id="300" r:id="rId5"/>
    <p:sldId id="301" r:id="rId6"/>
    <p:sldId id="302" r:id="rId7"/>
    <p:sldId id="303" r:id="rId8"/>
    <p:sldId id="304" r:id="rId9"/>
    <p:sldId id="305" r:id="rId10"/>
    <p:sldId id="306" r:id="rId11"/>
    <p:sldId id="307" r:id="rId12"/>
    <p:sldId id="308" r:id="rId13"/>
    <p:sldId id="309" r:id="rId14"/>
    <p:sldId id="31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6" d="100"/>
          <a:sy n="66" d="100"/>
        </p:scale>
        <p:origin x="-14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B75A45-CA32-4C91-B262-0FEA8A91E1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76874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2015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465A1-7A39-4847-98AB-C192DCD090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176204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5463540"/>
          </a:xfrm>
        </p:spPr>
        <p:txBody>
          <a:bodyPr anchor="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9D548EC3-521B-48FC-99F2-D08626EC044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push dir="u"/>
  </p:transition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3" Type="http://schemas.openxmlformats.org/officeDocument/2006/relationships/slide" Target="slide11.xml"/><Relationship Id="rId7" Type="http://schemas.openxmlformats.org/officeDocument/2006/relationships/slide" Target="slide10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5.xml"/><Relationship Id="rId5" Type="http://schemas.openxmlformats.org/officeDocument/2006/relationships/slide" Target="slide8.xml"/><Relationship Id="rId10" Type="http://schemas.openxmlformats.org/officeDocument/2006/relationships/slide" Target="slide9.xml"/><Relationship Id="rId4" Type="http://schemas.openxmlformats.org/officeDocument/2006/relationships/slide" Target="slide6.xml"/><Relationship Id="rId9" Type="http://schemas.openxmlformats.org/officeDocument/2006/relationships/slide" Target="slide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300" dirty="0" smtClean="0"/>
              <a:t>BUSINESS MODEL YOU</a:t>
            </a:r>
            <a:endParaRPr lang="en-US" sz="53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50819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i="1" dirty="0" smtClean="0"/>
              <a:t>Key Resources </a:t>
            </a:r>
            <a:r>
              <a:rPr lang="en-US" b="1" i="1" dirty="0" smtClean="0">
                <a:solidFill>
                  <a:srgbClr val="FF0000"/>
                </a:solidFill>
              </a:rPr>
              <a:t>(Who You Are/What You Have)</a:t>
            </a:r>
          </a:p>
          <a:p>
            <a:r>
              <a:rPr lang="en-US" dirty="0" smtClean="0"/>
              <a:t>Who you are :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 err="1" smtClean="0"/>
              <a:t>Minat</a:t>
            </a:r>
            <a:r>
              <a:rPr lang="en-US" dirty="0" smtClean="0"/>
              <a:t> (</a:t>
            </a:r>
            <a:r>
              <a:rPr lang="en-US" i="1" dirty="0" smtClean="0"/>
              <a:t>interest</a:t>
            </a:r>
            <a:r>
              <a:rPr lang="en-US" dirty="0" smtClean="0"/>
              <a:t>) : </a:t>
            </a:r>
            <a:r>
              <a:rPr lang="en-US" dirty="0" err="1" smtClean="0"/>
              <a:t>hal-hal</a:t>
            </a:r>
            <a:r>
              <a:rPr lang="en-US" dirty="0" smtClean="0"/>
              <a:t> yang </a:t>
            </a:r>
            <a:r>
              <a:rPr lang="en-US" dirty="0" err="1" smtClean="0"/>
              <a:t>menyenangkan</a:t>
            </a:r>
            <a:r>
              <a:rPr lang="en-US" dirty="0" smtClean="0"/>
              <a:t>.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 err="1" smtClean="0"/>
              <a:t>Ketrampilan</a:t>
            </a:r>
            <a:r>
              <a:rPr lang="en-US" dirty="0" smtClean="0"/>
              <a:t> </a:t>
            </a:r>
            <a:r>
              <a:rPr lang="en-US" i="1" dirty="0" smtClean="0"/>
              <a:t>(skill) </a:t>
            </a:r>
            <a:r>
              <a:rPr lang="en-US" dirty="0" smtClean="0"/>
              <a:t>: </a:t>
            </a:r>
            <a:r>
              <a:rPr lang="en-US" dirty="0" err="1" smtClean="0"/>
              <a:t>kemampuan</a:t>
            </a:r>
            <a:r>
              <a:rPr lang="en-US" dirty="0" smtClean="0"/>
              <a:t> yang </a:t>
            </a:r>
            <a:r>
              <a:rPr lang="en-US" dirty="0" err="1" smtClean="0"/>
              <a:t>diperoleh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belajar</a:t>
            </a:r>
            <a:r>
              <a:rPr lang="en-US" dirty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latihan</a:t>
            </a:r>
            <a:r>
              <a:rPr lang="en-US" dirty="0" smtClean="0"/>
              <a:t>, </a:t>
            </a:r>
            <a:r>
              <a:rPr lang="en-US" dirty="0" err="1" smtClean="0"/>
              <a:t>berhubungan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bakat</a:t>
            </a:r>
            <a:r>
              <a:rPr lang="en-US" dirty="0" smtClean="0"/>
              <a:t>.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 err="1" smtClean="0"/>
              <a:t>Kemampuan</a:t>
            </a:r>
            <a:r>
              <a:rPr lang="en-US" dirty="0" smtClean="0"/>
              <a:t> (</a:t>
            </a:r>
            <a:r>
              <a:rPr lang="en-US" i="1" dirty="0" smtClean="0"/>
              <a:t>ability</a:t>
            </a:r>
            <a:r>
              <a:rPr lang="en-US" dirty="0" smtClean="0"/>
              <a:t>) : </a:t>
            </a:r>
            <a:r>
              <a:rPr lang="en-US" dirty="0" err="1" smtClean="0"/>
              <a:t>anugerah</a:t>
            </a:r>
            <a:r>
              <a:rPr lang="en-US" dirty="0" smtClean="0"/>
              <a:t>,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sesuatu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mudah</a:t>
            </a:r>
            <a:r>
              <a:rPr lang="en-US" dirty="0" smtClean="0"/>
              <a:t>.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 err="1" smtClean="0"/>
              <a:t>Kepribadian</a:t>
            </a:r>
            <a:r>
              <a:rPr lang="en-US" dirty="0" smtClean="0"/>
              <a:t> (</a:t>
            </a:r>
            <a:r>
              <a:rPr lang="en-US" i="1" dirty="0" smtClean="0"/>
              <a:t>personality</a:t>
            </a:r>
            <a:r>
              <a:rPr lang="en-US" dirty="0" smtClean="0"/>
              <a:t>) : </a:t>
            </a:r>
            <a:r>
              <a:rPr lang="en-US" dirty="0" err="1" smtClean="0"/>
              <a:t>periang</a:t>
            </a:r>
            <a:r>
              <a:rPr lang="en-US" dirty="0" smtClean="0"/>
              <a:t>, </a:t>
            </a:r>
            <a:r>
              <a:rPr lang="en-US" dirty="0" err="1" smtClean="0"/>
              <a:t>pendiam</a:t>
            </a:r>
            <a:r>
              <a:rPr lang="en-US" dirty="0" smtClean="0"/>
              <a:t>, </a:t>
            </a:r>
            <a:r>
              <a:rPr lang="en-US" i="1" dirty="0" smtClean="0"/>
              <a:t>easy going</a:t>
            </a:r>
            <a:r>
              <a:rPr lang="en-US" dirty="0" smtClean="0"/>
              <a:t>, </a:t>
            </a:r>
            <a:r>
              <a:rPr lang="en-US" dirty="0" err="1" smtClean="0"/>
              <a:t>dll</a:t>
            </a:r>
            <a:endParaRPr lang="en-US" i="1" dirty="0" smtClean="0"/>
          </a:p>
          <a:p>
            <a:endParaRPr lang="en-US" dirty="0" smtClean="0"/>
          </a:p>
          <a:p>
            <a:r>
              <a:rPr lang="en-US" dirty="0" smtClean="0"/>
              <a:t>What you have : </a:t>
            </a:r>
            <a:r>
              <a:rPr lang="en-US" dirty="0" err="1" smtClean="0"/>
              <a:t>pengetahuan</a:t>
            </a:r>
            <a:r>
              <a:rPr lang="en-US" dirty="0" smtClean="0"/>
              <a:t>, </a:t>
            </a:r>
            <a:r>
              <a:rPr lang="en-US" dirty="0" err="1" smtClean="0"/>
              <a:t>pengalaman</a:t>
            </a:r>
            <a:r>
              <a:rPr lang="en-US" dirty="0" smtClean="0"/>
              <a:t>, </a:t>
            </a:r>
            <a:r>
              <a:rPr lang="en-US" dirty="0" err="1" smtClean="0"/>
              <a:t>aset</a:t>
            </a:r>
            <a:r>
              <a:rPr lang="en-US" dirty="0" smtClean="0"/>
              <a:t>, </a:t>
            </a:r>
            <a:r>
              <a:rPr lang="en-US" dirty="0" err="1" smtClean="0"/>
              <a:t>koneksi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10</a:t>
            </a:fld>
            <a:endParaRPr lang="en-US"/>
          </a:p>
        </p:txBody>
      </p:sp>
      <p:sp>
        <p:nvSpPr>
          <p:cNvPr id="6" name="Flowchart: Extract 5">
            <a:hlinkClick r:id="rId2" action="ppaction://hlinksldjump"/>
          </p:cNvPr>
          <p:cNvSpPr/>
          <p:nvPr/>
        </p:nvSpPr>
        <p:spPr>
          <a:xfrm rot="5400000">
            <a:off x="7591424" y="5686425"/>
            <a:ext cx="476250" cy="190500"/>
          </a:xfrm>
          <a:prstGeom prst="flowChartExtra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31520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i="1" dirty="0" smtClean="0"/>
              <a:t>Key Activities </a:t>
            </a:r>
            <a:r>
              <a:rPr lang="en-US" b="1" i="1" dirty="0" smtClean="0">
                <a:solidFill>
                  <a:srgbClr val="FF0000"/>
                </a:solidFill>
              </a:rPr>
              <a:t>(What you do)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Pekerjaan-pekerjaan</a:t>
            </a:r>
            <a:r>
              <a:rPr lang="en-US" dirty="0" smtClean="0"/>
              <a:t> yang </a:t>
            </a:r>
            <a:r>
              <a:rPr lang="en-US" dirty="0" err="1" smtClean="0"/>
              <a:t>pernah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pekerjaan</a:t>
            </a:r>
            <a:r>
              <a:rPr lang="en-US" dirty="0" smtClean="0"/>
              <a:t> yang </a:t>
            </a:r>
            <a:r>
              <a:rPr lang="en-US" dirty="0" err="1" smtClean="0"/>
              <a:t>penting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r>
              <a:rPr lang="en-US" dirty="0" smtClean="0"/>
              <a:t>/yang </a:t>
            </a:r>
            <a:r>
              <a:rPr lang="en-US" dirty="0" err="1" smtClean="0"/>
              <a:t>membedakan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orang lain.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11</a:t>
            </a:fld>
            <a:endParaRPr lang="en-US"/>
          </a:p>
        </p:txBody>
      </p:sp>
      <p:sp>
        <p:nvSpPr>
          <p:cNvPr id="6" name="Flowchart: Extract 5">
            <a:hlinkClick r:id="rId2" action="ppaction://hlinksldjump"/>
          </p:cNvPr>
          <p:cNvSpPr/>
          <p:nvPr/>
        </p:nvSpPr>
        <p:spPr>
          <a:xfrm rot="5400000">
            <a:off x="7591424" y="5686425"/>
            <a:ext cx="476250" cy="190500"/>
          </a:xfrm>
          <a:prstGeom prst="flowChartExtra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89020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i="1" dirty="0" smtClean="0"/>
              <a:t>Key Partners </a:t>
            </a:r>
            <a:r>
              <a:rPr lang="en-US" b="1" i="1" dirty="0" smtClean="0">
                <a:solidFill>
                  <a:srgbClr val="FF0000"/>
                </a:solidFill>
              </a:rPr>
              <a:t>(Who helps you)</a:t>
            </a:r>
          </a:p>
          <a:p>
            <a:r>
              <a:rPr lang="en-US" dirty="0" smtClean="0"/>
              <a:t>Orang-orang yang </a:t>
            </a:r>
            <a:r>
              <a:rPr lang="en-US" dirty="0" err="1" smtClean="0"/>
              <a:t>mendukung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yang </a:t>
            </a:r>
            <a:r>
              <a:rPr lang="en-US" dirty="0" err="1" smtClean="0"/>
              <a:t>membantu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pekerjaan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terselesaikan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err="1" smtClean="0"/>
              <a:t>Mitra</a:t>
            </a:r>
            <a:r>
              <a:rPr lang="en-US" dirty="0" smtClean="0"/>
              <a:t> : </a:t>
            </a:r>
            <a:r>
              <a:rPr lang="en-US" dirty="0" err="1" smtClean="0"/>
              <a:t>rekan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, </a:t>
            </a:r>
            <a:r>
              <a:rPr lang="en-US" dirty="0" err="1" smtClean="0"/>
              <a:t>sesama</a:t>
            </a:r>
            <a:r>
              <a:rPr lang="en-US" dirty="0" smtClean="0"/>
              <a:t> </a:t>
            </a:r>
            <a:r>
              <a:rPr lang="en-US" dirty="0" err="1" smtClean="0"/>
              <a:t>anggota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perkumpulan</a:t>
            </a:r>
            <a:r>
              <a:rPr lang="en-US" dirty="0" smtClean="0"/>
              <a:t>, </a:t>
            </a:r>
            <a:r>
              <a:rPr lang="en-US" dirty="0" err="1" smtClean="0"/>
              <a:t>teman</a:t>
            </a:r>
            <a:r>
              <a:rPr lang="en-US" dirty="0" smtClean="0"/>
              <a:t>, </a:t>
            </a:r>
            <a:r>
              <a:rPr lang="en-US" dirty="0" err="1" smtClean="0"/>
              <a:t>keluarga</a:t>
            </a:r>
            <a:r>
              <a:rPr lang="en-US" dirty="0" smtClean="0"/>
              <a:t>, </a:t>
            </a:r>
            <a:r>
              <a:rPr lang="en-US" dirty="0" err="1" smtClean="0"/>
              <a:t>dll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12</a:t>
            </a:fld>
            <a:endParaRPr lang="en-US"/>
          </a:p>
        </p:txBody>
      </p:sp>
      <p:sp>
        <p:nvSpPr>
          <p:cNvPr id="6" name="Flowchart: Extract 5">
            <a:hlinkClick r:id="rId2" action="ppaction://hlinksldjump"/>
          </p:cNvPr>
          <p:cNvSpPr/>
          <p:nvPr/>
        </p:nvSpPr>
        <p:spPr>
          <a:xfrm rot="5400000">
            <a:off x="7591424" y="5686425"/>
            <a:ext cx="476250" cy="190500"/>
          </a:xfrm>
          <a:prstGeom prst="flowChartExtra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46928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dirty="0" smtClean="0"/>
              <a:t>Costs </a:t>
            </a:r>
            <a:r>
              <a:rPr lang="en-US" b="1" i="1" dirty="0" smtClean="0">
                <a:solidFill>
                  <a:srgbClr val="FF0000"/>
                </a:solidFill>
              </a:rPr>
              <a:t>(What you give)</a:t>
            </a:r>
          </a:p>
          <a:p>
            <a:r>
              <a:rPr lang="en-US" dirty="0" err="1" smtClean="0"/>
              <a:t>Waktu</a:t>
            </a:r>
            <a:r>
              <a:rPr lang="en-US" dirty="0" smtClean="0"/>
              <a:t>, </a:t>
            </a:r>
            <a:r>
              <a:rPr lang="en-US" dirty="0" err="1" smtClean="0"/>
              <a:t>tenaga</a:t>
            </a:r>
            <a:r>
              <a:rPr lang="en-US" dirty="0" smtClean="0"/>
              <a:t>, </a:t>
            </a:r>
            <a:r>
              <a:rPr lang="en-US" dirty="0" err="1" smtClean="0"/>
              <a:t>uang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Stres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Kepuasan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13</a:t>
            </a:fld>
            <a:endParaRPr lang="en-US"/>
          </a:p>
        </p:txBody>
      </p:sp>
      <p:sp>
        <p:nvSpPr>
          <p:cNvPr id="6" name="Flowchart: Extract 5">
            <a:hlinkClick r:id="rId2" action="ppaction://hlinksldjump"/>
          </p:cNvPr>
          <p:cNvSpPr/>
          <p:nvPr/>
        </p:nvSpPr>
        <p:spPr>
          <a:xfrm rot="5400000">
            <a:off x="7591424" y="5686425"/>
            <a:ext cx="476250" cy="190500"/>
          </a:xfrm>
          <a:prstGeom prst="flowChartExtra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9994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60841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dirty="0" smtClean="0"/>
              <a:t>Business Model You </a:t>
            </a:r>
            <a:r>
              <a:rPr lang="en-US" b="1" i="1" dirty="0"/>
              <a:t>	</a:t>
            </a:r>
            <a:r>
              <a:rPr lang="en-US" b="1" i="1" dirty="0" smtClean="0"/>
              <a:t>	 Business Model Canvas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2</a:t>
            </a:fld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048000" y="1524000"/>
            <a:ext cx="2819400" cy="16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PERSPEKTIF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762000" y="3733800"/>
            <a:ext cx="2819400" cy="16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You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5334000" y="3810000"/>
            <a:ext cx="2819400" cy="16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Organization</a:t>
            </a:r>
            <a:endParaRPr lang="en-US" dirty="0"/>
          </a:p>
        </p:txBody>
      </p:sp>
      <p:cxnSp>
        <p:nvCxnSpPr>
          <p:cNvPr id="10" name="Straight Arrow Connector 9"/>
          <p:cNvCxnSpPr>
            <a:stCxn id="6" idx="3"/>
            <a:endCxn id="7" idx="0"/>
          </p:cNvCxnSpPr>
          <p:nvPr/>
        </p:nvCxnSpPr>
        <p:spPr>
          <a:xfrm flipH="1">
            <a:off x="2171700" y="2889856"/>
            <a:ext cx="1289192" cy="84394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6" idx="5"/>
            <a:endCxn id="8" idx="0"/>
          </p:cNvCxnSpPr>
          <p:nvPr/>
        </p:nvCxnSpPr>
        <p:spPr>
          <a:xfrm>
            <a:off x="5454508" y="2889856"/>
            <a:ext cx="1289192" cy="92014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7273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i="1" dirty="0" smtClean="0"/>
              <a:t>Business Model Canvas Vs Business Model You</a:t>
            </a:r>
          </a:p>
          <a:p>
            <a:endParaRPr lang="en-US" dirty="0"/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4716118"/>
              </p:ext>
            </p:extLst>
          </p:nvPr>
        </p:nvGraphicFramePr>
        <p:xfrm>
          <a:off x="533400" y="2164080"/>
          <a:ext cx="8077200" cy="3093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3429000"/>
                <a:gridCol w="3124200"/>
              </a:tblGrid>
              <a:tr h="595888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BMC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BMU</a:t>
                      </a:r>
                      <a:endParaRPr lang="en-US" dirty="0"/>
                    </a:p>
                  </a:txBody>
                  <a:tcPr/>
                </a:tc>
              </a:tr>
              <a:tr h="1469313">
                <a:tc>
                  <a:txBody>
                    <a:bodyPr/>
                    <a:lstStyle/>
                    <a:p>
                      <a:r>
                        <a:rPr lang="en-US" dirty="0" smtClean="0"/>
                        <a:t>Key Resource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Manusia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fisik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intelektual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keuangan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Anda</a:t>
                      </a:r>
                      <a:r>
                        <a:rPr lang="en-US" baseline="0" dirty="0" smtClean="0"/>
                        <a:t> : </a:t>
                      </a:r>
                      <a:r>
                        <a:rPr lang="en-US" baseline="0" dirty="0" err="1" smtClean="0"/>
                        <a:t>minat</a:t>
                      </a:r>
                      <a:r>
                        <a:rPr lang="en-US" baseline="0" dirty="0" smtClean="0"/>
                        <a:t>, </a:t>
                      </a:r>
                      <a:r>
                        <a:rPr lang="en-US" baseline="0" dirty="0" err="1" smtClean="0"/>
                        <a:t>ketrampilan</a:t>
                      </a:r>
                      <a:r>
                        <a:rPr lang="en-US" baseline="0" dirty="0" smtClean="0"/>
                        <a:t>, </a:t>
                      </a:r>
                      <a:r>
                        <a:rPr lang="en-US" baseline="0" dirty="0" err="1" smtClean="0"/>
                        <a:t>kemampuan</a:t>
                      </a:r>
                      <a:r>
                        <a:rPr lang="en-US" baseline="0" dirty="0" smtClean="0"/>
                        <a:t>, </a:t>
                      </a:r>
                      <a:r>
                        <a:rPr lang="en-US" baseline="0" dirty="0" err="1" smtClean="0"/>
                        <a:t>kepribadian</a:t>
                      </a:r>
                      <a:r>
                        <a:rPr lang="en-US" baseline="0" dirty="0" smtClean="0"/>
                        <a:t>, </a:t>
                      </a:r>
                      <a:r>
                        <a:rPr lang="en-US" baseline="0" dirty="0" err="1" smtClean="0"/>
                        <a:t>aset</a:t>
                      </a:r>
                      <a:endParaRPr lang="en-US" dirty="0"/>
                    </a:p>
                  </a:txBody>
                  <a:tcPr/>
                </a:tc>
              </a:tr>
              <a:tr h="1028519">
                <a:tc>
                  <a:txBody>
                    <a:bodyPr/>
                    <a:lstStyle/>
                    <a:p>
                      <a:r>
                        <a:rPr lang="en-US" dirty="0" smtClean="0"/>
                        <a:t>Costs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Bisa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diukur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dengan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nilai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uang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Tidak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bisa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diukur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contoh</a:t>
                      </a:r>
                      <a:r>
                        <a:rPr lang="en-US" dirty="0" smtClean="0"/>
                        <a:t> : </a:t>
                      </a:r>
                      <a:r>
                        <a:rPr lang="en-US" dirty="0" err="1" smtClean="0"/>
                        <a:t>stres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kepuasan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71057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2264071"/>
              </p:ext>
            </p:extLst>
          </p:nvPr>
        </p:nvGraphicFramePr>
        <p:xfrm>
          <a:off x="838200" y="1143000"/>
          <a:ext cx="73914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1900"/>
                <a:gridCol w="1829185"/>
                <a:gridCol w="634615"/>
                <a:gridCol w="709276"/>
                <a:gridCol w="1754524"/>
                <a:gridCol w="1231900"/>
              </a:tblGrid>
              <a:tr h="1524000">
                <a:tc rowSpan="2"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hlinkClick r:id="rId2" action="ppaction://hlinksldjump"/>
                        </a:rPr>
                        <a:t>Key</a:t>
                      </a:r>
                    </a:p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hlinkClick r:id="rId2" action="ppaction://hlinksldjump"/>
                        </a:rPr>
                        <a:t>Partners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u="none" baseline="0" dirty="0" smtClean="0">
                          <a:solidFill>
                            <a:schemeClr val="tx1"/>
                          </a:solidFill>
                          <a:hlinkClick r:id="rId3" action="ppaction://hlinksldjump"/>
                        </a:rPr>
                        <a:t>Key </a:t>
                      </a:r>
                    </a:p>
                    <a:p>
                      <a:r>
                        <a:rPr lang="en-US" b="0" u="none" baseline="0" dirty="0" smtClean="0">
                          <a:solidFill>
                            <a:schemeClr val="tx1"/>
                          </a:solidFill>
                          <a:hlinkClick r:id="rId3" action="ppaction://hlinksldjump"/>
                        </a:rPr>
                        <a:t>Activities</a:t>
                      </a:r>
                      <a:endParaRPr lang="en-US" b="0" u="none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hlinkClick r:id="rId4" action="ppaction://hlinksldjump"/>
                        </a:rPr>
                        <a:t>Value</a:t>
                      </a:r>
                    </a:p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hlinkClick r:id="rId4" action="ppaction://hlinksldjump"/>
                        </a:rPr>
                        <a:t>Provided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hlinkClick r:id="rId5" action="ppaction://hlinksldjump"/>
                        </a:rPr>
                        <a:t>Customer</a:t>
                      </a:r>
                    </a:p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hlinkClick r:id="rId5" action="ppaction://hlinksldjump"/>
                        </a:rPr>
                        <a:t>Relationship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rgbClr val="FF0000"/>
                          </a:solidFill>
                          <a:hlinkClick r:id="rId6" action="ppaction://hlinksldjump"/>
                        </a:rPr>
                        <a:t>Customers</a:t>
                      </a:r>
                      <a:endParaRPr lang="en-US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24000">
                <a:tc v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hlinkClick r:id="rId7" action="ppaction://hlinksldjump"/>
                        </a:rPr>
                        <a:t>Key Resources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hlinkClick r:id="rId8" action="ppaction://hlinksldjump"/>
                        </a:rPr>
                        <a:t>Channels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24000">
                <a:tc gridSpan="3"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hlinkClick r:id="rId9" action="ppaction://hlinksldjump"/>
                        </a:rPr>
                        <a:t>Costs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hlinkClick r:id="rId10" action="ppaction://hlinksldjump"/>
                        </a:rPr>
                        <a:t>Revenue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4</a:t>
            </a:fld>
            <a:endParaRPr lang="en-US"/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685800" y="685800"/>
            <a:ext cx="7543800" cy="546354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9436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686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b="1" i="1" dirty="0" smtClean="0">
                <a:solidFill>
                  <a:srgbClr val="FF0000"/>
                </a:solidFill>
              </a:rPr>
              <a:t>Personal</a:t>
            </a:r>
            <a:r>
              <a:rPr lang="en-US" b="1" i="1" dirty="0" smtClean="0"/>
              <a:t> Business Model Canvas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10979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dirty="0" smtClean="0"/>
              <a:t>Customers </a:t>
            </a:r>
            <a:r>
              <a:rPr lang="en-US" b="1" i="1" dirty="0" smtClean="0">
                <a:solidFill>
                  <a:srgbClr val="FF0000"/>
                </a:solidFill>
              </a:rPr>
              <a:t>(Who you help)</a:t>
            </a:r>
          </a:p>
          <a:p>
            <a:r>
              <a:rPr lang="en-US" dirty="0" smtClean="0"/>
              <a:t>Orang-orang yang </a:t>
            </a:r>
            <a:r>
              <a:rPr lang="en-US" dirty="0" err="1" smtClean="0"/>
              <a:t>anda</a:t>
            </a:r>
            <a:r>
              <a:rPr lang="en-US" dirty="0" smtClean="0"/>
              <a:t> bantu : </a:t>
            </a:r>
            <a:r>
              <a:rPr lang="en-US" dirty="0" err="1" smtClean="0"/>
              <a:t>bos</a:t>
            </a:r>
            <a:r>
              <a:rPr lang="en-US" dirty="0" smtClean="0"/>
              <a:t>, supervisor,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lainnya</a:t>
            </a:r>
            <a:r>
              <a:rPr lang="en-US" dirty="0" smtClean="0"/>
              <a:t> yang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dibayar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siapa</a:t>
            </a:r>
            <a:r>
              <a:rPr lang="en-US" dirty="0" smtClean="0"/>
              <a:t> </a:t>
            </a:r>
            <a:r>
              <a:rPr lang="en-US" dirty="0" err="1" smtClean="0"/>
              <a:t>lagi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melaporkan</a:t>
            </a:r>
            <a:r>
              <a:rPr lang="en-US" dirty="0" smtClean="0"/>
              <a:t> </a:t>
            </a:r>
            <a:r>
              <a:rPr lang="en-US" dirty="0" err="1" smtClean="0"/>
              <a:t>pekerjaan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membantu</a:t>
            </a:r>
            <a:r>
              <a:rPr lang="en-US" dirty="0" smtClean="0"/>
              <a:t> </a:t>
            </a:r>
            <a:r>
              <a:rPr lang="en-US" dirty="0" err="1" smtClean="0"/>
              <a:t>divisi</a:t>
            </a:r>
            <a:r>
              <a:rPr lang="en-US" dirty="0" smtClean="0"/>
              <a:t> lain?</a:t>
            </a:r>
          </a:p>
          <a:p>
            <a:endParaRPr lang="en-US" dirty="0"/>
          </a:p>
          <a:p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punya</a:t>
            </a:r>
            <a:r>
              <a:rPr lang="en-US" dirty="0" smtClean="0"/>
              <a:t> </a:t>
            </a:r>
            <a:r>
              <a:rPr lang="en-US" dirty="0" err="1" smtClean="0"/>
              <a:t>klien</a:t>
            </a:r>
            <a:r>
              <a:rPr lang="en-US" dirty="0" smtClean="0"/>
              <a:t>?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5</a:t>
            </a:fld>
            <a:endParaRPr lang="en-US"/>
          </a:p>
        </p:txBody>
      </p:sp>
      <p:sp>
        <p:nvSpPr>
          <p:cNvPr id="6" name="Flowchart: Extract 5">
            <a:hlinkClick r:id="rId2" action="ppaction://hlinksldjump"/>
          </p:cNvPr>
          <p:cNvSpPr/>
          <p:nvPr/>
        </p:nvSpPr>
        <p:spPr>
          <a:xfrm rot="5400000">
            <a:off x="7591424" y="5686425"/>
            <a:ext cx="476250" cy="190500"/>
          </a:xfrm>
          <a:prstGeom prst="flowChartExtra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8090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i="1" dirty="0" smtClean="0"/>
              <a:t>Value Provided </a:t>
            </a:r>
            <a:r>
              <a:rPr lang="en-US" b="1" i="1" dirty="0" smtClean="0">
                <a:solidFill>
                  <a:srgbClr val="FF0000"/>
                </a:solidFill>
              </a:rPr>
              <a:t>(How you help)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err="1" smtClean="0"/>
              <a:t>Layanan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diinginkan</a:t>
            </a:r>
            <a:r>
              <a:rPr lang="en-US" dirty="0" smtClean="0"/>
              <a:t> </a:t>
            </a:r>
            <a:r>
              <a:rPr lang="en-US" dirty="0" err="1" smtClean="0"/>
              <a:t>pelanggan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keuntungan</a:t>
            </a:r>
            <a:r>
              <a:rPr lang="en-US" dirty="0" smtClean="0"/>
              <a:t> yang </a:t>
            </a:r>
            <a:r>
              <a:rPr lang="en-US" dirty="0" err="1" smtClean="0"/>
              <a:t>didapat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pelanggan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layanan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?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6</a:t>
            </a:fld>
            <a:endParaRPr lang="en-US"/>
          </a:p>
        </p:txBody>
      </p:sp>
      <p:sp>
        <p:nvSpPr>
          <p:cNvPr id="6" name="Flowchart: Extract 5">
            <a:hlinkClick r:id="rId2" action="ppaction://hlinksldjump"/>
          </p:cNvPr>
          <p:cNvSpPr/>
          <p:nvPr/>
        </p:nvSpPr>
        <p:spPr>
          <a:xfrm rot="5400000">
            <a:off x="7591424" y="5686425"/>
            <a:ext cx="476250" cy="190500"/>
          </a:xfrm>
          <a:prstGeom prst="flowChartExtra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848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dirty="0" smtClean="0"/>
              <a:t>Channels </a:t>
            </a:r>
            <a:r>
              <a:rPr lang="en-US" b="1" i="1" dirty="0" smtClean="0">
                <a:solidFill>
                  <a:srgbClr val="FF0000"/>
                </a:solidFill>
              </a:rPr>
              <a:t>(How they know you/How you deliver)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How they know you?</a:t>
            </a:r>
          </a:p>
          <a:p>
            <a:r>
              <a:rPr lang="en-US" dirty="0" err="1" smtClean="0"/>
              <a:t>Mulut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mulut</a:t>
            </a:r>
            <a:r>
              <a:rPr lang="en-US" dirty="0" smtClean="0"/>
              <a:t>?</a:t>
            </a:r>
          </a:p>
          <a:p>
            <a:r>
              <a:rPr lang="en-US" dirty="0" smtClean="0"/>
              <a:t>Website / blog?</a:t>
            </a:r>
          </a:p>
          <a:p>
            <a:r>
              <a:rPr lang="en-US" dirty="0" err="1" smtClean="0"/>
              <a:t>Artikel</a:t>
            </a:r>
            <a:r>
              <a:rPr lang="en-US" dirty="0" smtClean="0"/>
              <a:t>?</a:t>
            </a:r>
          </a:p>
          <a:p>
            <a:r>
              <a:rPr lang="en-US" dirty="0" smtClean="0"/>
              <a:t>Email?</a:t>
            </a:r>
          </a:p>
          <a:p>
            <a:r>
              <a:rPr lang="en-US" dirty="0" err="1" smtClean="0"/>
              <a:t>Iklan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r>
              <a:rPr lang="en-US" dirty="0" smtClean="0"/>
              <a:t>How you deliver? (</a:t>
            </a:r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mengenalkan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?)</a:t>
            </a:r>
          </a:p>
          <a:p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presentasi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Berkeliling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7</a:t>
            </a:fld>
            <a:endParaRPr lang="en-US"/>
          </a:p>
        </p:txBody>
      </p:sp>
      <p:sp>
        <p:nvSpPr>
          <p:cNvPr id="6" name="Flowchart: Extract 5">
            <a:hlinkClick r:id="rId2" action="ppaction://hlinksldjump"/>
          </p:cNvPr>
          <p:cNvSpPr/>
          <p:nvPr/>
        </p:nvSpPr>
        <p:spPr>
          <a:xfrm rot="5400000">
            <a:off x="7591424" y="5686425"/>
            <a:ext cx="476250" cy="190500"/>
          </a:xfrm>
          <a:prstGeom prst="flowChartExtra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52078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i="1" dirty="0" smtClean="0"/>
              <a:t>Customer Relationship </a:t>
            </a:r>
            <a:r>
              <a:rPr lang="en-US" b="1" i="1" dirty="0" smtClean="0">
                <a:solidFill>
                  <a:srgbClr val="FF0000"/>
                </a:solidFill>
              </a:rPr>
              <a:t>(How you interact)</a:t>
            </a:r>
          </a:p>
          <a:p>
            <a:r>
              <a:rPr lang="en-US" dirty="0" smtClean="0"/>
              <a:t>Personal : face to face service</a:t>
            </a:r>
          </a:p>
          <a:p>
            <a:r>
              <a:rPr lang="en-US" dirty="0" smtClean="0"/>
              <a:t>“Hands off” :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tertulis</a:t>
            </a:r>
            <a:r>
              <a:rPr lang="en-US" dirty="0" smtClean="0"/>
              <a:t> (email </a:t>
            </a:r>
            <a:r>
              <a:rPr lang="en-US" dirty="0" err="1" smtClean="0"/>
              <a:t>dan</a:t>
            </a:r>
            <a:r>
              <a:rPr lang="en-US" dirty="0" smtClean="0"/>
              <a:t> media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en-US" dirty="0" err="1" smtClean="0"/>
              <a:t>lainnya</a:t>
            </a:r>
            <a:r>
              <a:rPr lang="en-US" dirty="0" smtClean="0"/>
              <a:t>)</a:t>
            </a:r>
          </a:p>
          <a:p>
            <a:r>
              <a:rPr lang="en-US" dirty="0" smtClean="0"/>
              <a:t>Single transaction </a:t>
            </a:r>
            <a:r>
              <a:rPr lang="en-US" dirty="0" err="1" smtClean="0"/>
              <a:t>atau</a:t>
            </a:r>
            <a:r>
              <a:rPr lang="en-US" dirty="0" smtClean="0"/>
              <a:t> ongoing service.</a:t>
            </a:r>
          </a:p>
          <a:p>
            <a:r>
              <a:rPr lang="en-US" dirty="0" err="1" smtClean="0"/>
              <a:t>Tujuan</a:t>
            </a:r>
            <a:r>
              <a:rPr lang="en-US" dirty="0" smtClean="0"/>
              <a:t> : </a:t>
            </a:r>
            <a:r>
              <a:rPr lang="en-US" dirty="0" err="1" smtClean="0"/>
              <a:t>terus</a:t>
            </a:r>
            <a:r>
              <a:rPr lang="en-US" dirty="0" smtClean="0"/>
              <a:t> </a:t>
            </a:r>
            <a:r>
              <a:rPr lang="en-US" dirty="0" err="1" smtClean="0"/>
              <a:t>mencari</a:t>
            </a:r>
            <a:r>
              <a:rPr lang="en-US" dirty="0" smtClean="0"/>
              <a:t> </a:t>
            </a:r>
            <a:r>
              <a:rPr lang="en-US" dirty="0" err="1" smtClean="0"/>
              <a:t>pelanggan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fokus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pelanggan</a:t>
            </a:r>
            <a:r>
              <a:rPr lang="en-US" dirty="0" smtClean="0"/>
              <a:t> yang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.</a:t>
            </a:r>
          </a:p>
          <a:p>
            <a:pPr marL="261938" indent="0">
              <a:buNone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8</a:t>
            </a:fld>
            <a:endParaRPr lang="en-US"/>
          </a:p>
        </p:txBody>
      </p:sp>
      <p:sp>
        <p:nvSpPr>
          <p:cNvPr id="7" name="Flowchart: Extract 6">
            <a:hlinkClick r:id="rId2" action="ppaction://hlinksldjump"/>
          </p:cNvPr>
          <p:cNvSpPr/>
          <p:nvPr/>
        </p:nvSpPr>
        <p:spPr>
          <a:xfrm rot="5400000">
            <a:off x="7591424" y="5686425"/>
            <a:ext cx="476250" cy="190500"/>
          </a:xfrm>
          <a:prstGeom prst="flowChartExtra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53336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dirty="0" smtClean="0"/>
              <a:t>Revenue </a:t>
            </a:r>
            <a:r>
              <a:rPr lang="en-US" b="1" i="1" dirty="0" smtClean="0">
                <a:solidFill>
                  <a:srgbClr val="FF0000"/>
                </a:solidFill>
              </a:rPr>
              <a:t>(What you get)</a:t>
            </a:r>
          </a:p>
          <a:p>
            <a:r>
              <a:rPr lang="en-US" sz="2200" dirty="0" err="1" smtClean="0"/>
              <a:t>Sumber</a:t>
            </a:r>
            <a:r>
              <a:rPr lang="en-US" sz="2200" dirty="0" smtClean="0"/>
              <a:t> </a:t>
            </a:r>
            <a:r>
              <a:rPr lang="en-US" sz="2200" dirty="0" err="1" smtClean="0"/>
              <a:t>penghasilan</a:t>
            </a:r>
            <a:r>
              <a:rPr lang="en-US" sz="2200" dirty="0" smtClean="0"/>
              <a:t> : </a:t>
            </a:r>
            <a:r>
              <a:rPr lang="en-US" sz="2200" dirty="0" err="1" smtClean="0"/>
              <a:t>gaji</a:t>
            </a:r>
            <a:r>
              <a:rPr lang="en-US" sz="2200" dirty="0" smtClean="0"/>
              <a:t>, </a:t>
            </a:r>
            <a:r>
              <a:rPr lang="en-US" sz="2200" dirty="0" err="1" smtClean="0"/>
              <a:t>komisi</a:t>
            </a:r>
            <a:r>
              <a:rPr lang="en-US" sz="2200" dirty="0" smtClean="0"/>
              <a:t>, </a:t>
            </a:r>
            <a:r>
              <a:rPr lang="en-US" sz="2200" dirty="0" err="1" smtClean="0"/>
              <a:t>royalti</a:t>
            </a:r>
            <a:r>
              <a:rPr lang="en-US" sz="2200" dirty="0" smtClean="0"/>
              <a:t>, </a:t>
            </a:r>
            <a:r>
              <a:rPr lang="en-US" sz="2200" dirty="0" err="1" smtClean="0"/>
              <a:t>dll</a:t>
            </a:r>
            <a:r>
              <a:rPr lang="en-US" sz="2200" dirty="0" smtClean="0"/>
              <a:t>.</a:t>
            </a:r>
          </a:p>
          <a:p>
            <a:endParaRPr lang="en-US" sz="2200" dirty="0" smtClean="0"/>
          </a:p>
          <a:p>
            <a:r>
              <a:rPr lang="en-US" sz="2200" dirty="0" smtClean="0"/>
              <a:t>Benefit : </a:t>
            </a:r>
            <a:r>
              <a:rPr lang="en-US" sz="2200" dirty="0" err="1" smtClean="0"/>
              <a:t>asuransi</a:t>
            </a:r>
            <a:r>
              <a:rPr lang="en-US" sz="2200" dirty="0" smtClean="0"/>
              <a:t> </a:t>
            </a:r>
            <a:r>
              <a:rPr lang="en-US" sz="2200" dirty="0" err="1" smtClean="0"/>
              <a:t>kesehatan</a:t>
            </a:r>
            <a:r>
              <a:rPr lang="en-US" sz="2200" dirty="0" smtClean="0"/>
              <a:t>, dana </a:t>
            </a:r>
            <a:r>
              <a:rPr lang="en-US" sz="2200" dirty="0" err="1" smtClean="0"/>
              <a:t>pensiun</a:t>
            </a:r>
            <a:r>
              <a:rPr lang="en-US" sz="2200" dirty="0" smtClean="0"/>
              <a:t>.</a:t>
            </a:r>
            <a:endParaRPr lang="en-US" sz="22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9</a:t>
            </a:fld>
            <a:endParaRPr lang="en-US"/>
          </a:p>
        </p:txBody>
      </p:sp>
      <p:sp>
        <p:nvSpPr>
          <p:cNvPr id="6" name="Flowchart: Extract 5">
            <a:hlinkClick r:id="rId2" action="ppaction://hlinksldjump"/>
          </p:cNvPr>
          <p:cNvSpPr/>
          <p:nvPr/>
        </p:nvSpPr>
        <p:spPr>
          <a:xfrm rot="5400000">
            <a:off x="7591424" y="5686425"/>
            <a:ext cx="476250" cy="190500"/>
          </a:xfrm>
          <a:prstGeom prst="flowChartExtra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8623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1959</TotalTime>
  <Words>467</Words>
  <Application>Microsoft Office PowerPoint</Application>
  <PresentationFormat>On-screen Show (4:3)</PresentationFormat>
  <Paragraphs>123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NewsPrint</vt:lpstr>
      <vt:lpstr>BUSINESS MODEL YOU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FIELD WORK</dc:title>
  <dc:creator>Akt</dc:creator>
  <cp:lastModifiedBy>User-AKT</cp:lastModifiedBy>
  <cp:revision>88</cp:revision>
  <dcterms:created xsi:type="dcterms:W3CDTF">2015-11-11T01:41:39Z</dcterms:created>
  <dcterms:modified xsi:type="dcterms:W3CDTF">2016-02-15T01:02:22Z</dcterms:modified>
</cp:coreProperties>
</file>