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6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6" d="100"/>
          <a:sy n="66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2284C5-A26D-484F-84E5-6E4AEFF51690}" type="doc">
      <dgm:prSet loTypeId="urn:microsoft.com/office/officeart/2005/8/layout/arrow2" loCatId="process" qsTypeId="urn:microsoft.com/office/officeart/2005/8/quickstyle/3d2" qsCatId="3D" csTypeId="urn:microsoft.com/office/officeart/2005/8/colors/accent1_2" csCatId="accent1" phldr="1"/>
      <dgm:spPr/>
    </dgm:pt>
    <dgm:pt modelId="{36818201-9166-47AE-BF46-D34955F7914A}">
      <dgm:prSet phldrT="[Text]" custT="1"/>
      <dgm:spPr/>
      <dgm:t>
        <a:bodyPr/>
        <a:lstStyle/>
        <a:p>
          <a:r>
            <a:rPr lang="en-US" sz="1500" dirty="0" smtClean="0"/>
            <a:t>Operator </a:t>
          </a:r>
          <a:r>
            <a:rPr lang="en-US" sz="1500" dirty="0" err="1" smtClean="0"/>
            <a:t>Selular</a:t>
          </a:r>
          <a:endParaRPr lang="en-US" sz="1500" dirty="0"/>
        </a:p>
      </dgm:t>
    </dgm:pt>
    <dgm:pt modelId="{BD9A699A-9163-4245-AD5A-38098601E659}" type="parTrans" cxnId="{458A0015-3EDF-4337-8D24-E67E2050882C}">
      <dgm:prSet/>
      <dgm:spPr/>
      <dgm:t>
        <a:bodyPr/>
        <a:lstStyle/>
        <a:p>
          <a:endParaRPr lang="en-US"/>
        </a:p>
      </dgm:t>
    </dgm:pt>
    <dgm:pt modelId="{5A037512-C685-4D2D-B0BA-38D3561DFB8A}" type="sibTrans" cxnId="{458A0015-3EDF-4337-8D24-E67E2050882C}">
      <dgm:prSet/>
      <dgm:spPr/>
      <dgm:t>
        <a:bodyPr/>
        <a:lstStyle/>
        <a:p>
          <a:endParaRPr lang="en-US"/>
        </a:p>
      </dgm:t>
    </dgm:pt>
    <dgm:pt modelId="{AF91DEC5-51A5-4149-B18B-2F605A267200}">
      <dgm:prSet phldrT="[Text]" custT="1"/>
      <dgm:spPr/>
      <dgm:t>
        <a:bodyPr/>
        <a:lstStyle/>
        <a:p>
          <a:r>
            <a:rPr lang="en-US" sz="1500" dirty="0" err="1" smtClean="0"/>
            <a:t>Dulu</a:t>
          </a:r>
          <a:r>
            <a:rPr lang="en-US" sz="1500" dirty="0" smtClean="0"/>
            <a:t> </a:t>
          </a:r>
          <a:r>
            <a:rPr lang="en-US" sz="1500" dirty="0" err="1" smtClean="0"/>
            <a:t>bertujuan</a:t>
          </a:r>
          <a:r>
            <a:rPr lang="en-US" sz="1500" dirty="0" smtClean="0"/>
            <a:t> </a:t>
          </a:r>
          <a:r>
            <a:rPr lang="en-US" sz="1500" dirty="0" err="1" smtClean="0"/>
            <a:t>mencari</a:t>
          </a:r>
          <a:r>
            <a:rPr lang="en-US" sz="1500" dirty="0" smtClean="0"/>
            <a:t> </a:t>
          </a:r>
          <a:r>
            <a:rPr lang="en-US" sz="1500" dirty="0" err="1" smtClean="0"/>
            <a:t>pelanggan</a:t>
          </a:r>
          <a:r>
            <a:rPr lang="en-US" sz="1500" dirty="0" smtClean="0"/>
            <a:t> </a:t>
          </a:r>
          <a:r>
            <a:rPr lang="en-US" sz="1500" dirty="0" err="1" smtClean="0"/>
            <a:t>baru</a:t>
          </a:r>
          <a:endParaRPr lang="en-US" sz="1500" dirty="0"/>
        </a:p>
      </dgm:t>
    </dgm:pt>
    <dgm:pt modelId="{00A280E8-D888-4646-86A4-C25B12563A10}" type="parTrans" cxnId="{AD53BB05-F038-4C6A-81B2-30E47098AC6A}">
      <dgm:prSet/>
      <dgm:spPr/>
      <dgm:t>
        <a:bodyPr/>
        <a:lstStyle/>
        <a:p>
          <a:endParaRPr lang="en-US"/>
        </a:p>
      </dgm:t>
    </dgm:pt>
    <dgm:pt modelId="{F06AF969-E724-4E96-AFE0-7CB18F64FFDD}" type="sibTrans" cxnId="{AD53BB05-F038-4C6A-81B2-30E47098AC6A}">
      <dgm:prSet/>
      <dgm:spPr/>
      <dgm:t>
        <a:bodyPr/>
        <a:lstStyle/>
        <a:p>
          <a:endParaRPr lang="en-US"/>
        </a:p>
      </dgm:t>
    </dgm:pt>
    <dgm:pt modelId="{E3DF2BF8-F6F1-4E32-A434-F6FB5AE41624}">
      <dgm:prSet phldrT="[Text]" custT="1"/>
      <dgm:spPr/>
      <dgm:t>
        <a:bodyPr/>
        <a:lstStyle/>
        <a:p>
          <a:r>
            <a:rPr lang="en-US" sz="1500" dirty="0" err="1" smtClean="0"/>
            <a:t>Sekarang</a:t>
          </a:r>
          <a:r>
            <a:rPr lang="en-US" sz="1500" dirty="0" smtClean="0"/>
            <a:t> </a:t>
          </a:r>
          <a:r>
            <a:rPr lang="en-US" sz="1500" dirty="0" err="1" smtClean="0"/>
            <a:t>bertujuaan</a:t>
          </a:r>
          <a:r>
            <a:rPr lang="en-US" sz="1500" dirty="0" smtClean="0"/>
            <a:t> </a:t>
          </a:r>
          <a:r>
            <a:rPr lang="en-US" sz="1500" dirty="0" err="1" smtClean="0"/>
            <a:t>memelihara</a:t>
          </a:r>
          <a:r>
            <a:rPr lang="en-US" sz="1500" dirty="0" smtClean="0"/>
            <a:t> </a:t>
          </a:r>
          <a:r>
            <a:rPr lang="en-US" sz="1500" dirty="0" err="1" smtClean="0"/>
            <a:t>pelanggan</a:t>
          </a:r>
          <a:r>
            <a:rPr lang="en-US" sz="1500" dirty="0" smtClean="0"/>
            <a:t> yang </a:t>
          </a:r>
          <a:r>
            <a:rPr lang="en-US" sz="1500" dirty="0" err="1" smtClean="0"/>
            <a:t>sudah</a:t>
          </a:r>
          <a:r>
            <a:rPr lang="en-US" sz="1500" dirty="0" smtClean="0"/>
            <a:t> </a:t>
          </a:r>
          <a:r>
            <a:rPr lang="en-US" sz="1500" dirty="0" err="1" smtClean="0"/>
            <a:t>ada</a:t>
          </a:r>
          <a:r>
            <a:rPr lang="en-US" sz="1500" dirty="0" smtClean="0"/>
            <a:t> </a:t>
          </a:r>
          <a:r>
            <a:rPr lang="en-US" sz="1500" dirty="0" err="1" smtClean="0"/>
            <a:t>dan</a:t>
          </a:r>
          <a:r>
            <a:rPr lang="en-US" sz="1500" dirty="0" smtClean="0"/>
            <a:t> </a:t>
          </a:r>
          <a:r>
            <a:rPr lang="en-US" sz="1500" dirty="0" err="1" smtClean="0"/>
            <a:t>meningkatkan</a:t>
          </a:r>
          <a:r>
            <a:rPr lang="en-US" sz="1500" dirty="0" smtClean="0"/>
            <a:t> </a:t>
          </a:r>
          <a:r>
            <a:rPr lang="en-US" sz="1500" dirty="0" err="1" smtClean="0"/>
            <a:t>pendapatan</a:t>
          </a:r>
          <a:endParaRPr lang="en-US" sz="1500" dirty="0" smtClean="0"/>
        </a:p>
      </dgm:t>
    </dgm:pt>
    <dgm:pt modelId="{A200C5AE-B895-493F-8D14-8793A33FEA12}" type="parTrans" cxnId="{39759603-6FF6-4169-8877-FCD19B0F514B}">
      <dgm:prSet/>
      <dgm:spPr/>
      <dgm:t>
        <a:bodyPr/>
        <a:lstStyle/>
        <a:p>
          <a:endParaRPr lang="en-US"/>
        </a:p>
      </dgm:t>
    </dgm:pt>
    <dgm:pt modelId="{EADEFEF4-9D5D-4ECE-8832-91A3B7488A0E}" type="sibTrans" cxnId="{39759603-6FF6-4169-8877-FCD19B0F514B}">
      <dgm:prSet/>
      <dgm:spPr/>
      <dgm:t>
        <a:bodyPr/>
        <a:lstStyle/>
        <a:p>
          <a:endParaRPr lang="en-US"/>
        </a:p>
      </dgm:t>
    </dgm:pt>
    <dgm:pt modelId="{CD2F2102-761B-4467-A01E-D5A1C43CA45A}" type="pres">
      <dgm:prSet presAssocID="{5A2284C5-A26D-484F-84E5-6E4AEFF51690}" presName="arrowDiagram" presStyleCnt="0">
        <dgm:presLayoutVars>
          <dgm:chMax val="5"/>
          <dgm:dir/>
          <dgm:resizeHandles val="exact"/>
        </dgm:presLayoutVars>
      </dgm:prSet>
      <dgm:spPr/>
    </dgm:pt>
    <dgm:pt modelId="{9EC5F6ED-7CF3-4671-B6D7-DEEE13CC4422}" type="pres">
      <dgm:prSet presAssocID="{5A2284C5-A26D-484F-84E5-6E4AEFF51690}" presName="arrow" presStyleLbl="bgShp" presStyleIdx="0" presStyleCnt="1"/>
      <dgm:spPr/>
    </dgm:pt>
    <dgm:pt modelId="{42D328D0-453C-4BFE-B260-110EB4AB36F9}" type="pres">
      <dgm:prSet presAssocID="{5A2284C5-A26D-484F-84E5-6E4AEFF51690}" presName="arrowDiagram3" presStyleCnt="0"/>
      <dgm:spPr/>
    </dgm:pt>
    <dgm:pt modelId="{C119B04F-ADC1-471E-AC73-DEDC5167F30A}" type="pres">
      <dgm:prSet presAssocID="{36818201-9166-47AE-BF46-D34955F7914A}" presName="bullet3a" presStyleLbl="node1" presStyleIdx="0" presStyleCnt="3" custAng="0" custFlipVert="0" custFlipHor="1" custScaleX="45072" custScaleY="51870" custLinFactX="-509374" custLinFactY="-233146" custLinFactNeighborX="-600000" custLinFactNeighborY="-300000"/>
      <dgm:spPr/>
    </dgm:pt>
    <dgm:pt modelId="{C9B47622-6EA8-4F65-8A5E-695699E8998F}" type="pres">
      <dgm:prSet presAssocID="{36818201-9166-47AE-BF46-D34955F7914A}" presName="textBox3a" presStyleLbl="revTx" presStyleIdx="0" presStyleCnt="3" custLinFactX="-20440" custLinFactY="-5450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0CDE1B-7850-4FE5-A69E-5896EB796DE0}" type="pres">
      <dgm:prSet presAssocID="{AF91DEC5-51A5-4149-B18B-2F605A267200}" presName="bullet3b" presStyleLbl="node1" presStyleIdx="1" presStyleCnt="3"/>
      <dgm:spPr/>
    </dgm:pt>
    <dgm:pt modelId="{F9C4B4F1-13AE-428D-B02A-92C7B485204E}" type="pres">
      <dgm:prSet presAssocID="{AF91DEC5-51A5-4149-B18B-2F605A267200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7B8EC-849B-436C-8384-9D912C4E48CD}" type="pres">
      <dgm:prSet presAssocID="{E3DF2BF8-F6F1-4E32-A434-F6FB5AE41624}" presName="bullet3c" presStyleLbl="node1" presStyleIdx="2" presStyleCnt="3"/>
      <dgm:spPr/>
    </dgm:pt>
    <dgm:pt modelId="{E46F4513-9233-4CCC-A0EF-0FFE33AC1F91}" type="pres">
      <dgm:prSet presAssocID="{E3DF2BF8-F6F1-4E32-A434-F6FB5AE41624}" presName="textBox3c" presStyleLbl="revTx" presStyleIdx="2" presStyleCnt="3" custScaleX="150226" custLinFactNeighborX="58088" custLinFactNeighborY="-12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8A0015-3EDF-4337-8D24-E67E2050882C}" srcId="{5A2284C5-A26D-484F-84E5-6E4AEFF51690}" destId="{36818201-9166-47AE-BF46-D34955F7914A}" srcOrd="0" destOrd="0" parTransId="{BD9A699A-9163-4245-AD5A-38098601E659}" sibTransId="{5A037512-C685-4D2D-B0BA-38D3561DFB8A}"/>
    <dgm:cxn modelId="{70C59CEF-EEE9-4FC3-BB31-926E3D72C58A}" type="presOf" srcId="{AF91DEC5-51A5-4149-B18B-2F605A267200}" destId="{F9C4B4F1-13AE-428D-B02A-92C7B485204E}" srcOrd="0" destOrd="0" presId="urn:microsoft.com/office/officeart/2005/8/layout/arrow2"/>
    <dgm:cxn modelId="{39759603-6FF6-4169-8877-FCD19B0F514B}" srcId="{5A2284C5-A26D-484F-84E5-6E4AEFF51690}" destId="{E3DF2BF8-F6F1-4E32-A434-F6FB5AE41624}" srcOrd="2" destOrd="0" parTransId="{A200C5AE-B895-493F-8D14-8793A33FEA12}" sibTransId="{EADEFEF4-9D5D-4ECE-8832-91A3B7488A0E}"/>
    <dgm:cxn modelId="{20BFF8F8-370B-45AA-8043-C508D3D35964}" type="presOf" srcId="{5A2284C5-A26D-484F-84E5-6E4AEFF51690}" destId="{CD2F2102-761B-4467-A01E-D5A1C43CA45A}" srcOrd="0" destOrd="0" presId="urn:microsoft.com/office/officeart/2005/8/layout/arrow2"/>
    <dgm:cxn modelId="{AD53BB05-F038-4C6A-81B2-30E47098AC6A}" srcId="{5A2284C5-A26D-484F-84E5-6E4AEFF51690}" destId="{AF91DEC5-51A5-4149-B18B-2F605A267200}" srcOrd="1" destOrd="0" parTransId="{00A280E8-D888-4646-86A4-C25B12563A10}" sibTransId="{F06AF969-E724-4E96-AFE0-7CB18F64FFDD}"/>
    <dgm:cxn modelId="{D56CB0D0-0181-43A1-97B6-BCA56EA0FD29}" type="presOf" srcId="{36818201-9166-47AE-BF46-D34955F7914A}" destId="{C9B47622-6EA8-4F65-8A5E-695699E8998F}" srcOrd="0" destOrd="0" presId="urn:microsoft.com/office/officeart/2005/8/layout/arrow2"/>
    <dgm:cxn modelId="{C1654D91-5275-4CF8-9F5A-4A23FFCAD689}" type="presOf" srcId="{E3DF2BF8-F6F1-4E32-A434-F6FB5AE41624}" destId="{E46F4513-9233-4CCC-A0EF-0FFE33AC1F91}" srcOrd="0" destOrd="0" presId="urn:microsoft.com/office/officeart/2005/8/layout/arrow2"/>
    <dgm:cxn modelId="{DC316CC7-17E5-42E4-889A-A1419CEF71AF}" type="presParOf" srcId="{CD2F2102-761B-4467-A01E-D5A1C43CA45A}" destId="{9EC5F6ED-7CF3-4671-B6D7-DEEE13CC4422}" srcOrd="0" destOrd="0" presId="urn:microsoft.com/office/officeart/2005/8/layout/arrow2"/>
    <dgm:cxn modelId="{A1D8B343-13CE-4C41-891F-BFEEBB8BEDFB}" type="presParOf" srcId="{CD2F2102-761B-4467-A01E-D5A1C43CA45A}" destId="{42D328D0-453C-4BFE-B260-110EB4AB36F9}" srcOrd="1" destOrd="0" presId="urn:microsoft.com/office/officeart/2005/8/layout/arrow2"/>
    <dgm:cxn modelId="{096DE113-0D27-436F-A5DC-61395DEF0A37}" type="presParOf" srcId="{42D328D0-453C-4BFE-B260-110EB4AB36F9}" destId="{C119B04F-ADC1-471E-AC73-DEDC5167F30A}" srcOrd="0" destOrd="0" presId="urn:microsoft.com/office/officeart/2005/8/layout/arrow2"/>
    <dgm:cxn modelId="{3335AAC4-503D-4808-8618-962418D44C53}" type="presParOf" srcId="{42D328D0-453C-4BFE-B260-110EB4AB36F9}" destId="{C9B47622-6EA8-4F65-8A5E-695699E8998F}" srcOrd="1" destOrd="0" presId="urn:microsoft.com/office/officeart/2005/8/layout/arrow2"/>
    <dgm:cxn modelId="{57626265-4379-4672-846F-79B7AEA785C7}" type="presParOf" srcId="{42D328D0-453C-4BFE-B260-110EB4AB36F9}" destId="{C20CDE1B-7850-4FE5-A69E-5896EB796DE0}" srcOrd="2" destOrd="0" presId="urn:microsoft.com/office/officeart/2005/8/layout/arrow2"/>
    <dgm:cxn modelId="{814127C7-27BE-4B4D-8E80-2668D88B87CC}" type="presParOf" srcId="{42D328D0-453C-4BFE-B260-110EB4AB36F9}" destId="{F9C4B4F1-13AE-428D-B02A-92C7B485204E}" srcOrd="3" destOrd="0" presId="urn:microsoft.com/office/officeart/2005/8/layout/arrow2"/>
    <dgm:cxn modelId="{2CFAB6BA-9E4E-4BF4-9B7F-A597863C5AED}" type="presParOf" srcId="{42D328D0-453C-4BFE-B260-110EB4AB36F9}" destId="{2457B8EC-849B-436C-8384-9D912C4E48CD}" srcOrd="4" destOrd="0" presId="urn:microsoft.com/office/officeart/2005/8/layout/arrow2"/>
    <dgm:cxn modelId="{2E5C0313-DCF2-47E2-9E82-064D1C02E219}" type="presParOf" srcId="{42D328D0-453C-4BFE-B260-110EB4AB36F9}" destId="{E46F4513-9233-4CCC-A0EF-0FFE33AC1F91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5F6ED-7CF3-4671-B6D7-DEEE13CC4422}">
      <dsp:nvSpPr>
        <dsp:cNvPr id="0" name=""/>
        <dsp:cNvSpPr/>
      </dsp:nvSpPr>
      <dsp:spPr>
        <a:xfrm>
          <a:off x="1516380" y="0"/>
          <a:ext cx="3901440" cy="2438400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4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119B04F-ADC1-471E-AC73-DEDC5167F30A}">
      <dsp:nvSpPr>
        <dsp:cNvPr id="0" name=""/>
        <dsp:cNvSpPr/>
      </dsp:nvSpPr>
      <dsp:spPr>
        <a:xfrm flipH="1">
          <a:off x="914401" y="1166584"/>
          <a:ext cx="45719" cy="526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B47622-6EA8-4F65-8A5E-695699E8998F}">
      <dsp:nvSpPr>
        <dsp:cNvPr id="0" name=""/>
        <dsp:cNvSpPr/>
      </dsp:nvSpPr>
      <dsp:spPr>
        <a:xfrm>
          <a:off x="967739" y="990598"/>
          <a:ext cx="909035" cy="704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750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Operator </a:t>
          </a:r>
          <a:r>
            <a:rPr lang="en-US" sz="1500" kern="1200" dirty="0" err="1" smtClean="0"/>
            <a:t>Selular</a:t>
          </a:r>
          <a:endParaRPr lang="en-US" sz="1500" kern="1200" dirty="0"/>
        </a:p>
      </dsp:txBody>
      <dsp:txXfrm>
        <a:off x="967739" y="990598"/>
        <a:ext cx="909035" cy="704697"/>
      </dsp:txXfrm>
    </dsp:sp>
    <dsp:sp modelId="{C20CDE1B-7850-4FE5-A69E-5896EB796DE0}">
      <dsp:nvSpPr>
        <dsp:cNvPr id="0" name=""/>
        <dsp:cNvSpPr/>
      </dsp:nvSpPr>
      <dsp:spPr>
        <a:xfrm>
          <a:off x="2907243" y="1020226"/>
          <a:ext cx="183367" cy="18336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C4B4F1-13AE-428D-B02A-92C7B485204E}">
      <dsp:nvSpPr>
        <dsp:cNvPr id="0" name=""/>
        <dsp:cNvSpPr/>
      </dsp:nvSpPr>
      <dsp:spPr>
        <a:xfrm>
          <a:off x="2998927" y="1111910"/>
          <a:ext cx="936345" cy="1326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63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Dulu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bertujuan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mencari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pelanggan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baru</a:t>
          </a:r>
          <a:endParaRPr lang="en-US" sz="1500" kern="1200" dirty="0"/>
        </a:p>
      </dsp:txBody>
      <dsp:txXfrm>
        <a:off x="2998927" y="1111910"/>
        <a:ext cx="936345" cy="1326489"/>
      </dsp:txXfrm>
    </dsp:sp>
    <dsp:sp modelId="{2457B8EC-849B-436C-8384-9D912C4E48CD}">
      <dsp:nvSpPr>
        <dsp:cNvPr id="0" name=""/>
        <dsp:cNvSpPr/>
      </dsp:nvSpPr>
      <dsp:spPr>
        <a:xfrm>
          <a:off x="3984040" y="616915"/>
          <a:ext cx="253593" cy="25359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6F4513-9233-4CCC-A0EF-0FFE33AC1F91}">
      <dsp:nvSpPr>
        <dsp:cNvPr id="0" name=""/>
        <dsp:cNvSpPr/>
      </dsp:nvSpPr>
      <dsp:spPr>
        <a:xfrm>
          <a:off x="4419597" y="533401"/>
          <a:ext cx="1406634" cy="16946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374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Sekarang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bertujuaan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memelihara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pelanggan</a:t>
          </a:r>
          <a:r>
            <a:rPr lang="en-US" sz="1500" kern="1200" dirty="0" smtClean="0"/>
            <a:t> yang </a:t>
          </a:r>
          <a:r>
            <a:rPr lang="en-US" sz="1500" kern="1200" dirty="0" err="1" smtClean="0"/>
            <a:t>sudah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ada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meningkatkan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pendapatan</a:t>
          </a:r>
          <a:endParaRPr lang="en-US" sz="1500" kern="1200" dirty="0" smtClean="0"/>
        </a:p>
      </dsp:txBody>
      <dsp:txXfrm>
        <a:off x="4419597" y="533401"/>
        <a:ext cx="1406634" cy="1694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75A45-CA32-4C91-B262-0FEA8A91E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7687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465A1-7A39-4847-98AB-C192DCD09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7620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63540"/>
          </a:xfrm>
        </p:spPr>
        <p:txBody>
          <a:bodyPr anchor="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11.xml"/><Relationship Id="rId7" Type="http://schemas.openxmlformats.org/officeDocument/2006/relationships/slide" Target="slide10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8.xml"/><Relationship Id="rId10" Type="http://schemas.openxmlformats.org/officeDocument/2006/relationships/slide" Target="slide9.xml"/><Relationship Id="rId4" Type="http://schemas.openxmlformats.org/officeDocument/2006/relationships/slide" Target="slide6.xml"/><Relationship Id="rId9" Type="http://schemas.openxmlformats.org/officeDocument/2006/relationships/slide" Target="slide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4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300" dirty="0" smtClean="0"/>
              <a:t>BUSINESS </a:t>
            </a:r>
            <a:r>
              <a:rPr lang="en-US" sz="5300" dirty="0" smtClean="0"/>
              <a:t>MODEL CANVAS</a:t>
            </a:r>
            <a:endParaRPr lang="en-US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08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Key Resources</a:t>
            </a:r>
          </a:p>
          <a:p>
            <a:r>
              <a:rPr lang="en-US" dirty="0" err="1" smtClean="0"/>
              <a:t>Manusia</a:t>
            </a:r>
            <a:r>
              <a:rPr lang="en-US" dirty="0" smtClean="0"/>
              <a:t>.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SDM agar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Fisik</a:t>
            </a:r>
            <a:r>
              <a:rPr lang="en-US" dirty="0" smtClean="0"/>
              <a:t>. </a:t>
            </a:r>
            <a:r>
              <a:rPr lang="en-US" dirty="0" err="1" smtClean="0"/>
              <a:t>Gedung</a:t>
            </a:r>
            <a:r>
              <a:rPr lang="en-US" dirty="0" smtClean="0"/>
              <a:t>, </a:t>
            </a:r>
            <a:r>
              <a:rPr lang="en-US" dirty="0" err="1" smtClean="0"/>
              <a:t>gudang</a:t>
            </a:r>
            <a:r>
              <a:rPr lang="en-US" dirty="0" smtClean="0"/>
              <a:t>, </a:t>
            </a:r>
            <a:r>
              <a:rPr lang="en-US" dirty="0" err="1" smtClean="0"/>
              <a:t>mesin</a:t>
            </a:r>
            <a:r>
              <a:rPr lang="en-US" dirty="0" smtClean="0"/>
              <a:t>, </a:t>
            </a:r>
            <a:r>
              <a:rPr lang="en-US" dirty="0" err="1" smtClean="0"/>
              <a:t>kendaraan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Inteletual</a:t>
            </a:r>
            <a:r>
              <a:rPr lang="en-US" dirty="0" smtClean="0"/>
              <a:t>. </a:t>
            </a:r>
            <a:r>
              <a:rPr lang="en-US" dirty="0" err="1" smtClean="0"/>
              <a:t>Merk</a:t>
            </a:r>
            <a:r>
              <a:rPr lang="en-US" dirty="0" smtClean="0"/>
              <a:t>, R&amp;D, software, paten, </a:t>
            </a:r>
            <a:r>
              <a:rPr lang="en-US" dirty="0" err="1" smtClean="0"/>
              <a:t>dll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Keuangan</a:t>
            </a:r>
            <a:r>
              <a:rPr lang="en-US" dirty="0" smtClean="0"/>
              <a:t>.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r>
              <a:rPr lang="en-US" dirty="0" smtClean="0"/>
              <a:t>,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10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152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Key Activities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agar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Membuat</a:t>
            </a:r>
            <a:r>
              <a:rPr lang="en-US" dirty="0" smtClean="0"/>
              <a:t>.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mendesain</a:t>
            </a:r>
            <a:r>
              <a:rPr lang="en-US" dirty="0" smtClean="0"/>
              <a:t>/</a:t>
            </a:r>
            <a:r>
              <a:rPr lang="en-US" dirty="0" err="1" smtClean="0"/>
              <a:t>mengembangkan</a:t>
            </a:r>
            <a:r>
              <a:rPr lang="en-US" dirty="0" smtClean="0"/>
              <a:t>/</a:t>
            </a:r>
            <a:r>
              <a:rPr lang="en-US" dirty="0" err="1" smtClean="0"/>
              <a:t>mengantarkan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Menjual</a:t>
            </a:r>
            <a:r>
              <a:rPr lang="en-US" dirty="0" smtClean="0"/>
              <a:t>. </a:t>
            </a:r>
            <a:r>
              <a:rPr lang="en-US" dirty="0" err="1" smtClean="0"/>
              <a:t>Promosi</a:t>
            </a:r>
            <a:r>
              <a:rPr lang="en-US" dirty="0" smtClean="0"/>
              <a:t>, </a:t>
            </a:r>
            <a:r>
              <a:rPr lang="en-US" dirty="0" err="1" smtClean="0"/>
              <a:t>iklan</a:t>
            </a:r>
            <a:r>
              <a:rPr lang="en-US" dirty="0" smtClean="0"/>
              <a:t>,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edukasi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Pendukung</a:t>
            </a:r>
            <a:r>
              <a:rPr lang="en-US" dirty="0" smtClean="0"/>
              <a:t>.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jalannya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contoh</a:t>
            </a:r>
            <a:r>
              <a:rPr lang="en-US" dirty="0" smtClean="0"/>
              <a:t> : </a:t>
            </a:r>
            <a:r>
              <a:rPr lang="en-US" dirty="0" err="1" smtClean="0"/>
              <a:t>administrasi</a:t>
            </a:r>
            <a:r>
              <a:rPr lang="en-US" dirty="0" smtClean="0"/>
              <a:t>, </a:t>
            </a:r>
            <a:r>
              <a:rPr lang="en-US" dirty="0" err="1" smtClean="0"/>
              <a:t>pembukuan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11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902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Key Partners</a:t>
            </a:r>
          </a:p>
          <a:p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model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,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mitra</a:t>
            </a:r>
            <a:r>
              <a:rPr lang="en-US" dirty="0" smtClean="0"/>
              <a:t>/vendor/supplier. </a:t>
            </a:r>
            <a:r>
              <a:rPr lang="en-US" dirty="0" err="1" smtClean="0"/>
              <a:t>Contoh</a:t>
            </a:r>
            <a:r>
              <a:rPr lang="en-US" dirty="0" smtClean="0"/>
              <a:t> : Wedding Organizer.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12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692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 smtClean="0"/>
              <a:t>Costs</a:t>
            </a:r>
          </a:p>
          <a:p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diperkirakan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kasar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i="1" dirty="0" smtClean="0"/>
              <a:t>Key Resources, Key Activities, Key Partner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i="1" dirty="0" smtClean="0"/>
              <a:t>“Scalability”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efektifitas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.</a:t>
            </a:r>
          </a:p>
          <a:p>
            <a:pPr marL="261938" indent="0">
              <a:buNone/>
            </a:pPr>
            <a:r>
              <a:rPr lang="en-US" dirty="0" smtClean="0"/>
              <a:t>“</a:t>
            </a:r>
            <a:r>
              <a:rPr lang="en-US" i="1" dirty="0" smtClean="0"/>
              <a:t>Scalable</a:t>
            </a:r>
            <a:r>
              <a:rPr lang="en-US" dirty="0" smtClean="0"/>
              <a:t>”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yang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bertambah</a:t>
            </a:r>
            <a:r>
              <a:rPr lang="en-US" dirty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Contoh</a:t>
            </a:r>
            <a:r>
              <a:rPr lang="en-US" dirty="0" smtClean="0"/>
              <a:t> : 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Perusahaan software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“scalable”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(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butuh</a:t>
            </a:r>
            <a:r>
              <a:rPr lang="en-US" dirty="0" smtClean="0"/>
              <a:t> CD).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Konsultan</a:t>
            </a:r>
            <a:r>
              <a:rPr lang="en-US" dirty="0" smtClean="0"/>
              <a:t>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“non-scalable”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konsultasi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r>
              <a:rPr lang="en-US" dirty="0" smtClean="0"/>
              <a:t>/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SDM juga.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13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99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084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Business Model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bertahan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fianansial</a:t>
            </a:r>
            <a:r>
              <a:rPr lang="en-US" dirty="0" smtClean="0"/>
              <a:t>. (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, non </a:t>
            </a:r>
            <a:r>
              <a:rPr lang="en-US" dirty="0" err="1" smtClean="0"/>
              <a:t>laba</a:t>
            </a:r>
            <a:r>
              <a:rPr lang="en-US" dirty="0" smtClean="0"/>
              <a:t>, </a:t>
            </a:r>
            <a:r>
              <a:rPr lang="en-US" dirty="0" err="1" smtClean="0"/>
              <a:t>pemerintah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2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267200" y="2057400"/>
            <a:ext cx="209550" cy="4572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267075" y="2590800"/>
            <a:ext cx="2219325" cy="1143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Customer</a:t>
            </a:r>
            <a:endParaRPr lang="en-US" sz="2400" dirty="0"/>
          </a:p>
        </p:txBody>
      </p:sp>
      <p:sp>
        <p:nvSpPr>
          <p:cNvPr id="8" name="Down Arrow 7"/>
          <p:cNvSpPr/>
          <p:nvPr/>
        </p:nvSpPr>
        <p:spPr>
          <a:xfrm>
            <a:off x="4267200" y="3962400"/>
            <a:ext cx="209550" cy="4572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00400" y="4648200"/>
            <a:ext cx="2219325" cy="1143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Cash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7105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i="1" dirty="0" smtClean="0"/>
              <a:t>Business Model Canvas</a:t>
            </a:r>
          </a:p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“</a:t>
            </a:r>
            <a:r>
              <a:rPr lang="en-US" dirty="0" err="1" smtClean="0"/>
              <a:t>dilukis</a:t>
            </a:r>
            <a:r>
              <a:rPr lang="en-US" dirty="0" smtClean="0"/>
              <a:t>”?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Mempermudah</a:t>
            </a:r>
            <a:r>
              <a:rPr lang="en-US" dirty="0" smtClean="0"/>
              <a:t> </a:t>
            </a:r>
            <a:r>
              <a:rPr lang="en-US" dirty="0" err="1" smtClean="0"/>
              <a:t>menangkap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.</a:t>
            </a:r>
          </a:p>
          <a:p>
            <a:r>
              <a:rPr lang="en-US" dirty="0" smtClean="0"/>
              <a:t> 9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Customers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Value provided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Channels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Customer Relationship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Revenue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Key Resources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Key Activities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Key Partners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Costs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73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759608"/>
              </p:ext>
            </p:extLst>
          </p:nvPr>
        </p:nvGraphicFramePr>
        <p:xfrm>
          <a:off x="762000" y="685800"/>
          <a:ext cx="75438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300"/>
                <a:gridCol w="1866900"/>
                <a:gridCol w="647700"/>
                <a:gridCol w="723900"/>
                <a:gridCol w="1790700"/>
                <a:gridCol w="1257300"/>
              </a:tblGrid>
              <a:tr h="1676400">
                <a:tc rowSpan="2"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2" action="ppaction://hlinksldjump"/>
                        </a:rPr>
                        <a:t>Key</a:t>
                      </a: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2" action="ppaction://hlinksldjump"/>
                        </a:rPr>
                        <a:t>Partners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u="none" baseline="0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Key </a:t>
                      </a:r>
                    </a:p>
                    <a:p>
                      <a:r>
                        <a:rPr lang="en-US" b="0" u="none" baseline="0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Activities</a:t>
                      </a:r>
                      <a:endParaRPr lang="en-US" b="0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Value</a:t>
                      </a: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Provided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5" action="ppaction://hlinksldjump"/>
                        </a:rPr>
                        <a:t>Customer</a:t>
                      </a: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5" action="ppaction://hlinksldjump"/>
                        </a:rPr>
                        <a:t>Relationship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FF0000"/>
                          </a:solidFill>
                          <a:hlinkClick r:id="rId6" action="ppaction://hlinksldjump"/>
                        </a:rPr>
                        <a:t>Customers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7640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7" action="ppaction://hlinksldjump"/>
                        </a:rPr>
                        <a:t>Key Resources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8" action="ppaction://hlinksldjump"/>
                        </a:rPr>
                        <a:t>Channels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76400">
                <a:tc gridSpan="3"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9" action="ppaction://hlinksldjump"/>
                        </a:rPr>
                        <a:t>Costs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hlinkClick r:id="rId10" action="ppaction://hlinksldjump"/>
                        </a:rPr>
                        <a:t>Revenue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09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Customers (Paying and Non-Paying)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lama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memerhatikan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 : media </a:t>
            </a:r>
            <a:r>
              <a:rPr lang="en-US" dirty="0" err="1" smtClean="0"/>
              <a:t>sosial</a:t>
            </a:r>
            <a:r>
              <a:rPr lang="en-US" dirty="0" smtClean="0"/>
              <a:t> (Facebook, </a:t>
            </a:r>
            <a:r>
              <a:rPr lang="en-US" dirty="0" err="1" smtClean="0"/>
              <a:t>dll</a:t>
            </a:r>
            <a:r>
              <a:rPr lang="en-US" dirty="0" smtClean="0"/>
              <a:t>).</a:t>
            </a:r>
          </a:p>
          <a:p>
            <a:pPr marL="320040" lvl="1" indent="0">
              <a:buNone/>
            </a:pPr>
            <a:r>
              <a:rPr lang="en-US" dirty="0" err="1" smtClean="0"/>
              <a:t>Mayoritas</a:t>
            </a:r>
            <a:r>
              <a:rPr lang="en-US" dirty="0" smtClean="0"/>
              <a:t> customer Facebook </a:t>
            </a:r>
            <a:r>
              <a:rPr lang="en-US" dirty="0" err="1" smtClean="0"/>
              <a:t>adalah</a:t>
            </a:r>
            <a:r>
              <a:rPr lang="en-US" dirty="0" smtClean="0"/>
              <a:t> Non-paying customer (sign up gratis).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				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5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09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Value Provided</a:t>
            </a:r>
            <a:endParaRPr lang="en-US" dirty="0" smtClean="0"/>
          </a:p>
          <a:p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dibanding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/>
              <a:t> </a:t>
            </a:r>
            <a:r>
              <a:rPr lang="en-US" dirty="0" err="1" smtClean="0"/>
              <a:t>ditawarkan</a:t>
            </a:r>
            <a:r>
              <a:rPr lang="en-US" dirty="0" smtClean="0"/>
              <a:t> 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Kenyamanan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Harga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Design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Merek</a:t>
            </a:r>
            <a:r>
              <a:rPr lang="en-US" dirty="0" smtClean="0"/>
              <a:t>/status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Potongan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Pengurangan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endParaRPr lang="en-US" dirty="0"/>
          </a:p>
          <a:p>
            <a:pPr marL="0" lvl="1" indent="0">
              <a:buNone/>
            </a:pPr>
            <a:r>
              <a:rPr lang="en-US" dirty="0" smtClean="0"/>
              <a:t>							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6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4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 smtClean="0"/>
              <a:t>Channels</a:t>
            </a:r>
            <a:endParaRPr lang="en-US" dirty="0" smtClean="0"/>
          </a:p>
          <a:p>
            <a:r>
              <a:rPr lang="en-US" dirty="0" err="1" smtClean="0"/>
              <a:t>Berfungsi</a:t>
            </a:r>
            <a:r>
              <a:rPr lang="en-US" dirty="0" smtClean="0"/>
              <a:t> 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(</a:t>
            </a:r>
            <a:r>
              <a:rPr lang="en-US" dirty="0" err="1" smtClean="0"/>
              <a:t>produk</a:t>
            </a:r>
            <a:r>
              <a:rPr lang="en-US" dirty="0" smtClean="0"/>
              <a:t> / </a:t>
            </a:r>
            <a:r>
              <a:rPr lang="en-US" dirty="0" err="1" smtClean="0"/>
              <a:t>jasa</a:t>
            </a:r>
            <a:r>
              <a:rPr lang="en-US" dirty="0" smtClean="0"/>
              <a:t>)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potensial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mengevaluasi</a:t>
            </a:r>
            <a:r>
              <a:rPr lang="en-US" dirty="0" smtClean="0"/>
              <a:t> 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Menjamin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support</a:t>
            </a:r>
          </a:p>
          <a:p>
            <a:pPr marL="777240" lvl="1" indent="-457200">
              <a:buFont typeface="+mj-lt"/>
              <a:buAutoNum type="arabicPeriod"/>
            </a:pPr>
            <a:endParaRPr lang="en-US" dirty="0"/>
          </a:p>
          <a:p>
            <a:pPr marL="342900" lvl="1" indent="-342900"/>
            <a:r>
              <a:rPr lang="en-US" dirty="0" err="1" smtClean="0"/>
              <a:t>Jenis-jenis</a:t>
            </a:r>
            <a:r>
              <a:rPr lang="en-US" dirty="0" smtClean="0"/>
              <a:t> channel :</a:t>
            </a:r>
          </a:p>
          <a:p>
            <a:pPr marL="731520" lvl="2" indent="-457200">
              <a:buFont typeface="+mj-lt"/>
              <a:buAutoNum type="arabicPeriod"/>
            </a:pPr>
            <a:r>
              <a:rPr lang="en-US" dirty="0" err="1" smtClean="0"/>
              <a:t>Bertemu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/ </a:t>
            </a:r>
            <a:r>
              <a:rPr lang="en-US" dirty="0" err="1" smtClean="0"/>
              <a:t>telepon</a:t>
            </a:r>
            <a:endParaRPr lang="en-US" dirty="0" smtClean="0"/>
          </a:p>
          <a:p>
            <a:pPr marL="731520" lvl="2" indent="-457200">
              <a:buFont typeface="+mj-lt"/>
              <a:buAutoNum type="arabicPeriod"/>
            </a:pPr>
            <a:r>
              <a:rPr lang="en-US" dirty="0" smtClean="0"/>
              <a:t>Di </a:t>
            </a:r>
            <a:r>
              <a:rPr lang="en-US" dirty="0" err="1" smtClean="0"/>
              <a:t>toko</a:t>
            </a:r>
            <a:endParaRPr lang="en-US" dirty="0" smtClean="0"/>
          </a:p>
          <a:p>
            <a:pPr marL="731520" lvl="2" indent="-457200">
              <a:buFont typeface="+mj-lt"/>
              <a:buAutoNum type="arabicPeriod"/>
            </a:pPr>
            <a:r>
              <a:rPr lang="en-US" dirty="0" err="1" smtClean="0"/>
              <a:t>Pengiriman</a:t>
            </a:r>
            <a:endParaRPr lang="en-US" dirty="0" smtClean="0"/>
          </a:p>
          <a:p>
            <a:pPr marL="731520" lvl="2" indent="-457200">
              <a:buFont typeface="+mj-lt"/>
              <a:buAutoNum type="arabicPeriod"/>
            </a:pPr>
            <a:r>
              <a:rPr lang="en-US" dirty="0" smtClean="0"/>
              <a:t>Internet (media </a:t>
            </a:r>
            <a:r>
              <a:rPr lang="en-US" dirty="0" err="1" smtClean="0"/>
              <a:t>sosial</a:t>
            </a:r>
            <a:r>
              <a:rPr lang="en-US" dirty="0" smtClean="0"/>
              <a:t>, blog, e-mail,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 marL="731520" lvl="2" indent="-457200">
              <a:buFont typeface="+mj-lt"/>
              <a:buAutoNum type="arabicPeriod"/>
            </a:pPr>
            <a:r>
              <a:rPr lang="en-US" dirty="0" smtClean="0"/>
              <a:t>Media </a:t>
            </a:r>
            <a:r>
              <a:rPr lang="en-US" dirty="0" err="1" smtClean="0"/>
              <a:t>massa</a:t>
            </a:r>
            <a:r>
              <a:rPr lang="en-US" dirty="0" smtClean="0"/>
              <a:t> (TV, radio, </a:t>
            </a:r>
            <a:r>
              <a:rPr lang="en-US" dirty="0" err="1" smtClean="0"/>
              <a:t>koran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 marL="274320" lvl="2" indent="0">
              <a:buNone/>
            </a:pPr>
            <a:r>
              <a:rPr lang="en-US" dirty="0"/>
              <a:t>	</a:t>
            </a:r>
            <a:r>
              <a:rPr lang="en-US" dirty="0" smtClean="0"/>
              <a:t>						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7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20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Customer Relationship</a:t>
            </a:r>
          </a:p>
          <a:p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 : Personal</a:t>
            </a:r>
            <a:r>
              <a:rPr lang="en-US" dirty="0"/>
              <a:t>?</a:t>
            </a:r>
            <a:r>
              <a:rPr lang="en-US" dirty="0" smtClean="0"/>
              <a:t> Automated or self service? Single transaction or subscription?</a:t>
            </a:r>
          </a:p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: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?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?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?</a:t>
            </a:r>
          </a:p>
          <a:p>
            <a:pPr marL="261938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 marL="261938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7548693"/>
              </p:ext>
            </p:extLst>
          </p:nvPr>
        </p:nvGraphicFramePr>
        <p:xfrm>
          <a:off x="1143000" y="3657600"/>
          <a:ext cx="69342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owchart: Extract 6">
            <a:hlinkClick r:id="rId7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333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 smtClean="0"/>
              <a:t>Revenue</a:t>
            </a:r>
          </a:p>
          <a:p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rela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Cara </a:t>
            </a:r>
            <a:r>
              <a:rPr lang="en-US" dirty="0" err="1" smtClean="0"/>
              <a:t>pembayaran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disukai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.</a:t>
            </a:r>
          </a:p>
          <a:p>
            <a:pPr marL="261938" lvl="1" indent="-261938"/>
            <a:r>
              <a:rPr lang="en-US" sz="2400" dirty="0" err="1" smtClean="0"/>
              <a:t>Kategori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:</a:t>
            </a:r>
          </a:p>
          <a:p>
            <a:pPr marL="731520" lvl="2" indent="-457200">
              <a:buFont typeface="+mj-lt"/>
              <a:buAutoNum type="arabicPeriod"/>
            </a:pPr>
            <a:r>
              <a:rPr lang="en-US" dirty="0" err="1" smtClean="0"/>
              <a:t>Pembayar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 1 kali</a:t>
            </a:r>
          </a:p>
          <a:p>
            <a:pPr marL="731520" lvl="2" indent="-457200">
              <a:buFont typeface="+mj-lt"/>
              <a:buAutoNum type="arabicPeriod"/>
            </a:pP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berulang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jasa</a:t>
            </a:r>
            <a:r>
              <a:rPr lang="en-US" dirty="0" smtClean="0"/>
              <a:t>,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purna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r>
              <a:rPr lang="en-US" dirty="0" smtClean="0"/>
              <a:t>.</a:t>
            </a:r>
          </a:p>
          <a:p>
            <a:pPr marL="261938" lvl="2" indent="-261938"/>
            <a:r>
              <a:rPr lang="en-US" sz="2400" dirty="0" err="1" smtClean="0"/>
              <a:t>Tipe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:</a:t>
            </a:r>
          </a:p>
          <a:p>
            <a:pPr marL="731520" lvl="3" indent="-457200">
              <a:buFont typeface="+mj-lt"/>
              <a:buAutoNum type="arabicPeriod"/>
            </a:pPr>
            <a:r>
              <a:rPr lang="en-US" sz="2200" dirty="0" err="1" smtClean="0"/>
              <a:t>Penjualan</a:t>
            </a:r>
            <a:r>
              <a:rPr lang="en-US" sz="2200" dirty="0" smtClean="0"/>
              <a:t> </a:t>
            </a:r>
            <a:r>
              <a:rPr lang="en-US" sz="2200" dirty="0" err="1" smtClean="0"/>
              <a:t>langsung</a:t>
            </a:r>
            <a:endParaRPr lang="en-US" sz="2200" dirty="0" smtClean="0"/>
          </a:p>
          <a:p>
            <a:pPr marL="731520" lvl="3" indent="-457200">
              <a:buFont typeface="+mj-lt"/>
              <a:buAutoNum type="arabicPeriod"/>
            </a:pPr>
            <a:r>
              <a:rPr lang="en-US" sz="2200" dirty="0" err="1" smtClean="0"/>
              <a:t>Sewa</a:t>
            </a:r>
            <a:endParaRPr lang="en-US" sz="2200" dirty="0" smtClean="0"/>
          </a:p>
          <a:p>
            <a:pPr marL="731520" lvl="3" indent="-457200">
              <a:buFont typeface="+mj-lt"/>
              <a:buAutoNum type="arabicPeriod"/>
            </a:pPr>
            <a:r>
              <a:rPr lang="en-US" sz="2200" dirty="0" err="1" smtClean="0"/>
              <a:t>Penggunaan</a:t>
            </a:r>
            <a:r>
              <a:rPr lang="en-US" sz="2200" dirty="0" smtClean="0"/>
              <a:t>, </a:t>
            </a:r>
            <a:r>
              <a:rPr lang="en-US" sz="2200" dirty="0" err="1" smtClean="0"/>
              <a:t>contoh</a:t>
            </a:r>
            <a:r>
              <a:rPr lang="en-US" sz="2200" dirty="0" smtClean="0"/>
              <a:t> : </a:t>
            </a:r>
            <a:r>
              <a:rPr lang="en-US" sz="2200" dirty="0" err="1" smtClean="0"/>
              <a:t>pulsa</a:t>
            </a:r>
            <a:r>
              <a:rPr lang="en-US" sz="2200" dirty="0" smtClean="0"/>
              <a:t> </a:t>
            </a:r>
            <a:r>
              <a:rPr lang="en-US" sz="2200" dirty="0" err="1" smtClean="0"/>
              <a:t>telepon</a:t>
            </a:r>
            <a:r>
              <a:rPr lang="en-US" sz="2200" dirty="0" smtClean="0"/>
              <a:t>/HP</a:t>
            </a:r>
          </a:p>
          <a:p>
            <a:pPr marL="731520" lvl="3" indent="-457200">
              <a:buFont typeface="+mj-lt"/>
              <a:buAutoNum type="arabicPeriod"/>
            </a:pPr>
            <a:r>
              <a:rPr lang="en-US" sz="2200" dirty="0" err="1" smtClean="0"/>
              <a:t>Berlangganan</a:t>
            </a:r>
            <a:endParaRPr lang="en-US" sz="2200" dirty="0" smtClean="0"/>
          </a:p>
          <a:p>
            <a:pPr marL="731520" lvl="3" indent="-457200">
              <a:buFont typeface="+mj-lt"/>
              <a:buAutoNum type="arabicPeriod"/>
            </a:pPr>
            <a:r>
              <a:rPr lang="en-US" sz="2200" dirty="0" err="1" smtClean="0"/>
              <a:t>Lisensi</a:t>
            </a:r>
            <a:endParaRPr lang="en-US" sz="2200" dirty="0" smtClean="0"/>
          </a:p>
          <a:p>
            <a:pPr marL="731520" lvl="3" indent="-457200">
              <a:buFont typeface="+mj-lt"/>
              <a:buAutoNum type="arabicPeriod"/>
            </a:pPr>
            <a:r>
              <a:rPr lang="en-US" sz="2200" dirty="0" err="1" smtClean="0"/>
              <a:t>Perantara</a:t>
            </a:r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9</a:t>
            </a:fld>
            <a:endParaRPr lang="en-US"/>
          </a:p>
        </p:txBody>
      </p:sp>
      <p:sp>
        <p:nvSpPr>
          <p:cNvPr id="6" name="Flowchart: Extract 5">
            <a:hlinkClick r:id="rId2" action="ppaction://hlinksldjump"/>
          </p:cNvPr>
          <p:cNvSpPr/>
          <p:nvPr/>
        </p:nvSpPr>
        <p:spPr>
          <a:xfrm rot="5400000">
            <a:off x="7591424" y="5686425"/>
            <a:ext cx="476250" cy="1905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623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1817</TotalTime>
  <Words>609</Words>
  <Application>Microsoft Office PowerPoint</Application>
  <PresentationFormat>On-screen Show (4:3)</PresentationFormat>
  <Paragraphs>157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NewsPrint</vt:lpstr>
      <vt:lpstr>BUSINESS MODEL CANVAS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WORK</dc:title>
  <dc:creator>Akt</dc:creator>
  <cp:lastModifiedBy>User-AKT</cp:lastModifiedBy>
  <cp:revision>74</cp:revision>
  <dcterms:created xsi:type="dcterms:W3CDTF">2015-11-11T01:41:39Z</dcterms:created>
  <dcterms:modified xsi:type="dcterms:W3CDTF">2016-02-10T06:05:53Z</dcterms:modified>
</cp:coreProperties>
</file>