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50" r:id="rId1"/>
  </p:sldMasterIdLst>
  <p:notesMasterIdLst>
    <p:notesMasterId r:id="rId19"/>
  </p:notesMasterIdLst>
  <p:handoutMasterIdLst>
    <p:handoutMasterId r:id="rId20"/>
  </p:handoutMasterIdLst>
  <p:sldIdLst>
    <p:sldId id="259" r:id="rId2"/>
    <p:sldId id="257" r:id="rId3"/>
    <p:sldId id="261" r:id="rId4"/>
    <p:sldId id="278" r:id="rId5"/>
    <p:sldId id="260" r:id="rId6"/>
    <p:sldId id="262" r:id="rId7"/>
    <p:sldId id="263" r:id="rId8"/>
    <p:sldId id="265" r:id="rId9"/>
    <p:sldId id="279" r:id="rId10"/>
    <p:sldId id="280" r:id="rId11"/>
    <p:sldId id="281" r:id="rId12"/>
    <p:sldId id="267" r:id="rId13"/>
    <p:sldId id="282" r:id="rId14"/>
    <p:sldId id="271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Horn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06" autoAdjust="0"/>
  </p:normalViewPr>
  <p:slideViewPr>
    <p:cSldViewPr snapToGrid="0" snapToObjects="1">
      <p:cViewPr varScale="1">
        <p:scale>
          <a:sx n="66" d="100"/>
          <a:sy n="66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00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F4900B-6076-42B2-925D-5ECC91F3CC10}" type="datetimeFigureOut">
              <a:rPr lang="en-US"/>
              <a:pPr>
                <a:defRPr/>
              </a:pPr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EF2DCA-1380-4BE8-AE6F-D41EF88C4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990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B685DC-F6A0-47F1-ABC6-292132D9C377}" type="datetimeFigureOut">
              <a:rPr lang="en-US"/>
              <a:pPr>
                <a:defRPr/>
              </a:pPr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798438-4E85-4F50-9011-A9F02E97E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734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FDE3C-FE6A-4D0E-BA40-B78994F0C164}" type="datetime1">
              <a:rPr lang="en-US" smtClean="0"/>
              <a:pPr>
                <a:defRPr/>
              </a:pPr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DF10C8-93A1-4120-A792-4E79355790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FF5F93-2882-4CAA-9FA8-35DF323C3D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3CCCF-D186-49B8-B497-193E519109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63DD-D7D0-4123-918B-A6EF0402C200}" type="datetimeFigureOut">
              <a:rPr lang="id-ID" smtClean="0"/>
              <a:t>20/11/2014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©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13-</a:t>
            </a:r>
            <a:fld id="{7963CC2E-CB18-4DD8-B8D8-CE980E75F9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C4CD42-FE31-406F-A9CC-A6DC88973103}" type="datetime1">
              <a:rPr lang="en-US" smtClean="0"/>
              <a:pPr>
                <a:defRPr/>
              </a:pPr>
              <a:t>11/20/2014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BD51BE-1F6A-4E8D-9F80-AD12FA8BB6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63DD-D7D0-4123-918B-A6EF0402C200}" type="datetimeFigureOut">
              <a:rPr lang="id-ID" smtClean="0"/>
              <a:t>20/11/2014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B768D-3DB1-473A-8986-F17D776FCE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4F6AD3-D1D3-497E-87CE-1B16318AF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9C75F-E697-403E-99ED-9F54826EE8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F2EA5-36F3-46E4-88D5-D85C20C9E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58E24-9957-4207-AE04-584E275FA1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836E219-9A44-40A3-A424-6F1333196E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90763DD-D7D0-4123-918B-A6EF0402C200}" type="datetimeFigureOut">
              <a:rPr lang="id-ID" smtClean="0"/>
              <a:t>20/11/2014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13-</a:t>
            </a:r>
            <a:fld id="{1E0FB4DD-DA03-47F8-B4EE-2A7E96CDAB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5"/>
          <p:cNvSpPr>
            <a:spLocks noGrp="1"/>
          </p:cNvSpPr>
          <p:nvPr>
            <p:ph type="ctrTitle"/>
          </p:nvPr>
        </p:nvSpPr>
        <p:spPr>
          <a:xfrm>
            <a:off x="11113" y="1890690"/>
            <a:ext cx="8915400" cy="9144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Chapter 13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14150" y="2805090"/>
            <a:ext cx="80010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The Expenditure Cycle: Purchasing to Cash Disbursements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8386549" cy="48529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5</a:t>
            </a:r>
            <a:r>
              <a:rPr lang="en-US" sz="1800" dirty="0"/>
              <a:t>. </a:t>
            </a:r>
            <a:r>
              <a:rPr lang="en-US" sz="1800" dirty="0" err="1"/>
              <a:t>Membeli</a:t>
            </a:r>
            <a:r>
              <a:rPr lang="en-US" sz="1800" dirty="0"/>
              <a:t> </a:t>
            </a:r>
            <a:r>
              <a:rPr lang="en-US" sz="1800" dirty="0" err="1"/>
              <a:t>barang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pemasok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 smtClean="0"/>
              <a:t>diotorisasi</a:t>
            </a:r>
            <a:endParaRPr lang="en-US" sz="1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800" b="0" dirty="0" err="1" smtClean="0"/>
              <a:t>Dapat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menimbulkan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masalah</a:t>
            </a:r>
            <a:r>
              <a:rPr lang="en-US" sz="1800" b="0" dirty="0" smtClean="0"/>
              <a:t> : </a:t>
            </a:r>
            <a:r>
              <a:rPr lang="en-US" sz="1800" b="0" dirty="0" err="1" smtClean="0"/>
              <a:t>barang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berkualitas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rendah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atau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mahal</a:t>
            </a:r>
            <a:endParaRPr lang="en-US" sz="18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800" b="0" dirty="0" smtClean="0"/>
              <a:t>Control :</a:t>
            </a:r>
          </a:p>
          <a:p>
            <a:pPr marL="800100" lvl="1" indent="-342900"/>
            <a:r>
              <a:rPr lang="en-US" sz="1800" dirty="0" err="1" smtClean="0"/>
              <a:t>Pembatasan</a:t>
            </a:r>
            <a:r>
              <a:rPr lang="en-US" sz="1800" dirty="0" smtClean="0"/>
              <a:t> </a:t>
            </a:r>
            <a:r>
              <a:rPr lang="en-US" sz="1800" dirty="0" err="1" smtClean="0"/>
              <a:t>akses</a:t>
            </a:r>
            <a:r>
              <a:rPr lang="en-US" sz="1800" dirty="0" smtClean="0"/>
              <a:t> </a:t>
            </a:r>
            <a:r>
              <a:rPr lang="en-US" sz="1800" dirty="0" err="1" smtClean="0"/>
              <a:t>atas</a:t>
            </a:r>
            <a:r>
              <a:rPr lang="en-US" sz="1800" dirty="0" smtClean="0"/>
              <a:t> </a:t>
            </a:r>
            <a:r>
              <a:rPr lang="en-US" sz="1800" dirty="0" err="1" smtClean="0"/>
              <a:t>daftar</a:t>
            </a:r>
            <a:r>
              <a:rPr lang="en-US" sz="1800" dirty="0" smtClean="0"/>
              <a:t> </a:t>
            </a:r>
            <a:r>
              <a:rPr lang="en-US" sz="1800" dirty="0" err="1" smtClean="0"/>
              <a:t>pemasok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disetujui</a:t>
            </a:r>
            <a:endParaRPr lang="en-US" sz="1800" dirty="0" smtClean="0"/>
          </a:p>
          <a:p>
            <a:pPr marL="800100" lvl="1" indent="-342900"/>
            <a:r>
              <a:rPr lang="en-US" sz="1800" b="0" dirty="0" smtClean="0"/>
              <a:t>Review </a:t>
            </a:r>
            <a:r>
              <a:rPr lang="en-US" sz="1800" b="0" dirty="0" err="1" smtClean="0"/>
              <a:t>secara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berkala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atas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daftar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pemasok</a:t>
            </a:r>
            <a:endParaRPr lang="en-US" sz="1800" b="0" dirty="0"/>
          </a:p>
          <a:p>
            <a:r>
              <a:rPr lang="en-US" sz="1800" dirty="0" smtClean="0"/>
              <a:t>6. </a:t>
            </a:r>
            <a:r>
              <a:rPr lang="en-US" sz="1800" dirty="0" err="1" smtClean="0"/>
              <a:t>Komisi</a:t>
            </a:r>
            <a:r>
              <a:rPr lang="en-US" sz="1800" dirty="0" smtClean="0"/>
              <a:t> </a:t>
            </a:r>
            <a:r>
              <a:rPr lang="en-US" sz="1800" dirty="0"/>
              <a:t>(Kickbacks</a:t>
            </a:r>
            <a:r>
              <a:rPr lang="en-US" sz="18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b="0" dirty="0" err="1" smtClean="0"/>
              <a:t>Hadiah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dari</a:t>
            </a:r>
            <a:r>
              <a:rPr lang="en-US" sz="1800" b="0" dirty="0" smtClean="0"/>
              <a:t> vendor </a:t>
            </a:r>
            <a:r>
              <a:rPr lang="en-US" sz="1800" b="0" dirty="0" err="1" smtClean="0"/>
              <a:t>untuk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para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staf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bagian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pembelian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dengan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tujuan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mempengaruhi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pilihan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pemasok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mereka</a:t>
            </a:r>
            <a:endParaRPr lang="en-US" sz="18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800" b="0" dirty="0" err="1" smtClean="0"/>
              <a:t>Dapat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menimbulkan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masalah</a:t>
            </a:r>
            <a:r>
              <a:rPr lang="en-US" sz="1800" b="0" dirty="0" smtClean="0"/>
              <a:t> : </a:t>
            </a:r>
            <a:r>
              <a:rPr lang="en-US" sz="1800" b="0" dirty="0" err="1" smtClean="0"/>
              <a:t>pembelian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barang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dengan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kualitas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jelek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harga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tinggi</a:t>
            </a:r>
            <a:endParaRPr lang="en-US" sz="18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800" b="0" dirty="0" smtClean="0"/>
              <a:t>Control : </a:t>
            </a:r>
          </a:p>
          <a:p>
            <a:pPr marL="800100" lvl="1" indent="-342900"/>
            <a:r>
              <a:rPr lang="en-US" sz="1800" b="0" dirty="0" err="1" smtClean="0"/>
              <a:t>Penandatanganan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pernyataan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pertentangan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kepentingan</a:t>
            </a:r>
            <a:r>
              <a:rPr lang="en-US" sz="1800" b="0" dirty="0" smtClean="0"/>
              <a:t> (</a:t>
            </a:r>
            <a:r>
              <a:rPr lang="en-US" sz="1800" b="0" i="1" dirty="0" smtClean="0"/>
              <a:t>conflict of interest</a:t>
            </a:r>
            <a:r>
              <a:rPr lang="en-US" sz="1800" b="0" dirty="0" smtClean="0"/>
              <a:t>)</a:t>
            </a:r>
          </a:p>
          <a:p>
            <a:pPr marL="800100" lvl="1" indent="-342900"/>
            <a:r>
              <a:rPr lang="en-US" sz="1800" b="0" dirty="0" smtClean="0"/>
              <a:t>Job rotation, training, audit </a:t>
            </a:r>
            <a:r>
              <a:rPr lang="en-US" sz="1800" b="0" dirty="0" err="1" smtClean="0"/>
              <a:t>supliers</a:t>
            </a:r>
            <a:endParaRPr lang="en-US" sz="1800" b="0" dirty="0"/>
          </a:p>
          <a:p>
            <a:endParaRPr lang="id-ID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0251" y="152718"/>
            <a:ext cx="8402423" cy="1371600"/>
          </a:xfrm>
        </p:spPr>
        <p:txBody>
          <a:bodyPr/>
          <a:lstStyle/>
          <a:p>
            <a:r>
              <a:rPr lang="en-US" dirty="0"/>
              <a:t>Ordering Threats </a:t>
            </a:r>
            <a:r>
              <a:rPr lang="en-US" dirty="0" smtClean="0"/>
              <a:t>and control - continued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79284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43569"/>
          </a:xfrm>
        </p:spPr>
        <p:txBody>
          <a:bodyPr/>
          <a:lstStyle/>
          <a:p>
            <a:r>
              <a:rPr lang="en-US" dirty="0" smtClean="0"/>
              <a:t>RECEIVING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1009933" y="1637731"/>
            <a:ext cx="1119117" cy="6277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Vendor</a:t>
            </a:r>
            <a:endParaRPr lang="id-ID" sz="1200" dirty="0">
              <a:solidFill>
                <a:srgbClr val="002060"/>
              </a:solidFill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3766779" y="1494428"/>
            <a:ext cx="1323833" cy="1241947"/>
          </a:xfrm>
          <a:prstGeom prst="flowChartConnector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2.1 </a:t>
            </a:r>
            <a:r>
              <a:rPr lang="en-US" sz="1200" dirty="0" err="1" smtClean="0">
                <a:solidFill>
                  <a:srgbClr val="002060"/>
                </a:solidFill>
              </a:rPr>
              <a:t>Terima</a:t>
            </a:r>
            <a:r>
              <a:rPr lang="en-US" sz="1200" dirty="0" smtClean="0">
                <a:solidFill>
                  <a:srgbClr val="002060"/>
                </a:solidFill>
              </a:rPr>
              <a:t> </a:t>
            </a:r>
            <a:r>
              <a:rPr lang="en-US" sz="1200" dirty="0" err="1" smtClean="0">
                <a:solidFill>
                  <a:srgbClr val="002060"/>
                </a:solidFill>
              </a:rPr>
              <a:t>barang</a:t>
            </a:r>
            <a:endParaRPr lang="id-ID" sz="12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59372" y="5090614"/>
            <a:ext cx="1201003" cy="39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Barang</a:t>
            </a:r>
            <a:endParaRPr lang="id-ID" sz="1200" dirty="0">
              <a:solidFill>
                <a:srgbClr val="FF0000"/>
              </a:solidFill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3766780" y="3639401"/>
            <a:ext cx="1323833" cy="1241947"/>
          </a:xfrm>
          <a:prstGeom prst="flowChartConnector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2.2</a:t>
            </a:r>
          </a:p>
          <a:p>
            <a:pPr algn="ctr"/>
            <a:r>
              <a:rPr lang="en-US" sz="1200" dirty="0" err="1" smtClean="0">
                <a:solidFill>
                  <a:srgbClr val="002060"/>
                </a:solidFill>
              </a:rPr>
              <a:t>Hitung</a:t>
            </a:r>
            <a:r>
              <a:rPr lang="en-US" sz="1200" dirty="0" smtClean="0">
                <a:solidFill>
                  <a:srgbClr val="002060"/>
                </a:solidFill>
              </a:rPr>
              <a:t> </a:t>
            </a:r>
            <a:r>
              <a:rPr lang="en-US" sz="1200" dirty="0" err="1" smtClean="0">
                <a:solidFill>
                  <a:srgbClr val="002060"/>
                </a:solidFill>
              </a:rPr>
              <a:t>dan</a:t>
            </a:r>
            <a:r>
              <a:rPr lang="en-US" sz="1200" dirty="0" smtClean="0">
                <a:solidFill>
                  <a:srgbClr val="002060"/>
                </a:solidFill>
              </a:rPr>
              <a:t> </a:t>
            </a:r>
            <a:r>
              <a:rPr lang="en-US" sz="1200" dirty="0" err="1" smtClean="0">
                <a:solidFill>
                  <a:srgbClr val="002060"/>
                </a:solidFill>
              </a:rPr>
              <a:t>periksa</a:t>
            </a:r>
            <a:r>
              <a:rPr lang="en-US" sz="1200" dirty="0" smtClean="0">
                <a:solidFill>
                  <a:srgbClr val="002060"/>
                </a:solidFill>
              </a:rPr>
              <a:t> </a:t>
            </a:r>
            <a:r>
              <a:rPr lang="en-US" sz="1200" dirty="0" err="1" smtClean="0">
                <a:solidFill>
                  <a:srgbClr val="002060"/>
                </a:solidFill>
              </a:rPr>
              <a:t>barang</a:t>
            </a:r>
            <a:endParaRPr lang="id-ID" sz="1200" dirty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71495" y="5668366"/>
            <a:ext cx="1119117" cy="6277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rgbClr val="002060"/>
                </a:solidFill>
              </a:rPr>
              <a:t>Gudang</a:t>
            </a:r>
            <a:endParaRPr lang="id-ID" sz="1100" dirty="0">
              <a:solidFill>
                <a:srgbClr val="00206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400800" y="4006754"/>
            <a:ext cx="1201003" cy="507242"/>
            <a:chOff x="6373504" y="1958452"/>
            <a:chExt cx="1201003" cy="50724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6373504" y="1958452"/>
              <a:ext cx="1201003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73504" y="2465694"/>
              <a:ext cx="1201003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1230573" y="4085227"/>
            <a:ext cx="1201003" cy="507242"/>
            <a:chOff x="6373504" y="1958452"/>
            <a:chExt cx="1201003" cy="507242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373504" y="1958452"/>
              <a:ext cx="1201003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373504" y="2465694"/>
              <a:ext cx="1201003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6373503" y="4064758"/>
            <a:ext cx="1201003" cy="39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2060"/>
                </a:solidFill>
              </a:rPr>
              <a:t>Persediaan</a:t>
            </a:r>
            <a:endParaRPr lang="id-ID" sz="1200" dirty="0">
              <a:solidFill>
                <a:srgbClr val="00206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30572" y="4122762"/>
            <a:ext cx="1201003" cy="39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Vendor</a:t>
            </a:r>
            <a:endParaRPr lang="id-ID" sz="1200" dirty="0">
              <a:solidFill>
                <a:srgbClr val="002060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400800" y="1698008"/>
            <a:ext cx="1201003" cy="507242"/>
            <a:chOff x="6400800" y="1698008"/>
            <a:chExt cx="1201003" cy="507242"/>
          </a:xfrm>
        </p:grpSpPr>
        <p:grpSp>
          <p:nvGrpSpPr>
            <p:cNvPr id="14" name="Group 13"/>
            <p:cNvGrpSpPr/>
            <p:nvPr/>
          </p:nvGrpSpPr>
          <p:grpSpPr>
            <a:xfrm>
              <a:off x="6400800" y="1698008"/>
              <a:ext cx="1201003" cy="507242"/>
              <a:chOff x="6373504" y="1958452"/>
              <a:chExt cx="1201003" cy="507242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6373504" y="1958452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373504" y="2465694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3" name="Rectangle 22"/>
            <p:cNvSpPr/>
            <p:nvPr/>
          </p:nvSpPr>
          <p:spPr>
            <a:xfrm>
              <a:off x="6400800" y="1762835"/>
              <a:ext cx="1201003" cy="3912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</a:rPr>
                <a:t>PO</a:t>
              </a:r>
              <a:endParaRPr lang="id-ID" dirty="0">
                <a:solidFill>
                  <a:srgbClr val="002060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4481011" y="2930856"/>
            <a:ext cx="1201003" cy="39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Slip </a:t>
            </a:r>
            <a:r>
              <a:rPr lang="en-US" sz="1200" dirty="0" err="1" smtClean="0">
                <a:solidFill>
                  <a:srgbClr val="FF0000"/>
                </a:solidFill>
              </a:rPr>
              <a:t>Pengepakan</a:t>
            </a:r>
            <a:endParaRPr lang="id-ID" sz="12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59373" y="2974073"/>
            <a:ext cx="1201003" cy="39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Barang</a:t>
            </a:r>
            <a:endParaRPr lang="id-ID" sz="12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35604" y="5009296"/>
            <a:ext cx="1201003" cy="391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Lap. </a:t>
            </a:r>
            <a:r>
              <a:rPr lang="en-US" sz="1200" dirty="0" err="1" smtClean="0">
                <a:solidFill>
                  <a:srgbClr val="FF0000"/>
                </a:solidFill>
              </a:rPr>
              <a:t>Penerimaan</a:t>
            </a:r>
            <a:endParaRPr lang="id-ID" sz="1200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129051" y="1958452"/>
            <a:ext cx="15308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36106" y="4277435"/>
            <a:ext cx="118735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001901" y="2265528"/>
            <a:ext cx="2176821" cy="1721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4"/>
            <a:endCxn id="12" idx="0"/>
          </p:cNvCxnSpPr>
          <p:nvPr/>
        </p:nvCxnSpPr>
        <p:spPr>
          <a:xfrm>
            <a:off x="4428696" y="2736375"/>
            <a:ext cx="1" cy="903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408226" y="4881348"/>
            <a:ext cx="0" cy="64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2" idx="2"/>
          </p:cNvCxnSpPr>
          <p:nvPr/>
        </p:nvCxnSpPr>
        <p:spPr>
          <a:xfrm flipH="1" flipV="1">
            <a:off x="2729552" y="4260374"/>
            <a:ext cx="103722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920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Receiving Threats and control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89386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dipesan</a:t>
            </a:r>
            <a:r>
              <a:rPr lang="en-US" dirty="0" smtClean="0"/>
              <a:t> 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Penerimaan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barang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hanya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dilakukan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jika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terdapat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salinan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PO (Purchase Order)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Staff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penerimaan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harus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menandatangani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bukti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penerimaan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penghitungan</a:t>
            </a:r>
            <a:r>
              <a:rPr lang="en-US" dirty="0" smtClean="0"/>
              <a:t> / Mistakes in counting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Insentif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bagi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staff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penerima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dapat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menjaga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keakuratan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barang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dipesan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Document transfer of goods to inventory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of bar-codes and RFID tags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Configuration of the ERP system to flag discrepancies between received and ordered quantities that exceed tolerance threshold for investigation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Theft of inventory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Segregation of duties: custody of inventory versus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receiving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Restriction of physical access to inventory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Documentation of all transfers of inventory between receiving and inventory employees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Periodic physical counts of inventory and reconciliation to recorded quantities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304663" cy="898160"/>
          </a:xfrm>
        </p:spPr>
        <p:txBody>
          <a:bodyPr/>
          <a:lstStyle/>
          <a:p>
            <a:r>
              <a:rPr lang="en-US" dirty="0" smtClean="0"/>
              <a:t>invoicing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777922" y="1433015"/>
            <a:ext cx="1078173" cy="102358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Purchasing</a:t>
            </a:r>
            <a:endParaRPr lang="id-ID" sz="1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9248" y="1433015"/>
            <a:ext cx="1062251" cy="102358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rgbClr val="002060"/>
                </a:solidFill>
              </a:rPr>
              <a:t>Warehouse</a:t>
            </a:r>
            <a:endParaRPr lang="id-ID" sz="13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2328" y="1446661"/>
            <a:ext cx="1062251" cy="102358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Vendor</a:t>
            </a:r>
            <a:endParaRPr lang="id-ID" sz="1400" dirty="0">
              <a:solidFill>
                <a:srgbClr val="002060"/>
              </a:solidFill>
            </a:endParaRPr>
          </a:p>
        </p:txBody>
      </p:sp>
      <p:sp>
        <p:nvSpPr>
          <p:cNvPr id="9" name="Flowchart: Connector 8"/>
          <p:cNvSpPr/>
          <p:nvPr/>
        </p:nvSpPr>
        <p:spPr>
          <a:xfrm>
            <a:off x="4926841" y="2265528"/>
            <a:ext cx="1392072" cy="1323833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3.1</a:t>
            </a:r>
          </a:p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Approve Invoice</a:t>
            </a:r>
            <a:endParaRPr lang="id-ID" sz="1200" dirty="0">
              <a:solidFill>
                <a:srgbClr val="002060"/>
              </a:solidFill>
            </a:endParaRPr>
          </a:p>
        </p:txBody>
      </p:sp>
      <p:sp>
        <p:nvSpPr>
          <p:cNvPr id="10" name="Flowchart: Connector 9"/>
          <p:cNvSpPr/>
          <p:nvPr/>
        </p:nvSpPr>
        <p:spPr>
          <a:xfrm>
            <a:off x="5049670" y="5172501"/>
            <a:ext cx="1378425" cy="1271517"/>
          </a:xfrm>
          <a:prstGeom prst="flowChartConnector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3.2</a:t>
            </a:r>
          </a:p>
          <a:p>
            <a:pPr algn="ctr"/>
            <a:r>
              <a:rPr lang="en-US" sz="1000" dirty="0" smtClean="0">
                <a:solidFill>
                  <a:srgbClr val="002060"/>
                </a:solidFill>
              </a:rPr>
              <a:t>Cash Disbursement</a:t>
            </a:r>
            <a:endParaRPr lang="id-ID" sz="1000" dirty="0">
              <a:solidFill>
                <a:srgbClr val="00206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967784" y="4238766"/>
            <a:ext cx="1201003" cy="507242"/>
            <a:chOff x="6400800" y="1698008"/>
            <a:chExt cx="1201003" cy="507242"/>
          </a:xfrm>
        </p:grpSpPr>
        <p:grpSp>
          <p:nvGrpSpPr>
            <p:cNvPr id="12" name="Group 11"/>
            <p:cNvGrpSpPr/>
            <p:nvPr/>
          </p:nvGrpSpPr>
          <p:grpSpPr>
            <a:xfrm>
              <a:off x="6400800" y="1698008"/>
              <a:ext cx="1201003" cy="507242"/>
              <a:chOff x="6373504" y="1958452"/>
              <a:chExt cx="1201003" cy="507242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6373504" y="1958452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373504" y="2465694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6400800" y="1762835"/>
              <a:ext cx="1201003" cy="3912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</a:rPr>
                <a:t>AP</a:t>
              </a:r>
              <a:endParaRPr lang="id-ID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839866" y="2773405"/>
            <a:ext cx="1201003" cy="388483"/>
            <a:chOff x="6400800" y="1698008"/>
            <a:chExt cx="1201003" cy="507242"/>
          </a:xfrm>
        </p:grpSpPr>
        <p:grpSp>
          <p:nvGrpSpPr>
            <p:cNvPr id="17" name="Group 16"/>
            <p:cNvGrpSpPr/>
            <p:nvPr/>
          </p:nvGrpSpPr>
          <p:grpSpPr>
            <a:xfrm>
              <a:off x="6400800" y="1698008"/>
              <a:ext cx="1201003" cy="507242"/>
              <a:chOff x="6373504" y="1958452"/>
              <a:chExt cx="1201003" cy="507242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6373504" y="1958452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373504" y="2465694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8" name="Rectangle 17"/>
            <p:cNvSpPr/>
            <p:nvPr/>
          </p:nvSpPr>
          <p:spPr>
            <a:xfrm>
              <a:off x="6400800" y="1762835"/>
              <a:ext cx="1201003" cy="3912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</a:rPr>
                <a:t>RR</a:t>
              </a:r>
              <a:endParaRPr lang="id-ID" sz="12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839870" y="5305566"/>
            <a:ext cx="1201003" cy="507242"/>
            <a:chOff x="6400800" y="1698008"/>
            <a:chExt cx="1201003" cy="507242"/>
          </a:xfrm>
        </p:grpSpPr>
        <p:grpSp>
          <p:nvGrpSpPr>
            <p:cNvPr id="22" name="Group 21"/>
            <p:cNvGrpSpPr/>
            <p:nvPr/>
          </p:nvGrpSpPr>
          <p:grpSpPr>
            <a:xfrm>
              <a:off x="6400800" y="1698008"/>
              <a:ext cx="1201003" cy="507242"/>
              <a:chOff x="6373504" y="1958452"/>
              <a:chExt cx="1201003" cy="507242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6373504" y="1958452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373504" y="2465694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3" name="Rectangle 22"/>
            <p:cNvSpPr/>
            <p:nvPr/>
          </p:nvSpPr>
          <p:spPr>
            <a:xfrm>
              <a:off x="6400800" y="1762835"/>
              <a:ext cx="1201003" cy="3912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</a:rPr>
                <a:t>GL</a:t>
              </a:r>
              <a:endParaRPr lang="id-ID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16504" y="2728043"/>
            <a:ext cx="1201003" cy="398801"/>
            <a:chOff x="6400800" y="1698008"/>
            <a:chExt cx="1201003" cy="507242"/>
          </a:xfrm>
        </p:grpSpPr>
        <p:grpSp>
          <p:nvGrpSpPr>
            <p:cNvPr id="27" name="Group 26"/>
            <p:cNvGrpSpPr/>
            <p:nvPr/>
          </p:nvGrpSpPr>
          <p:grpSpPr>
            <a:xfrm>
              <a:off x="6400800" y="1698008"/>
              <a:ext cx="1201003" cy="507242"/>
              <a:chOff x="6373504" y="1958452"/>
              <a:chExt cx="1201003" cy="50724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6373504" y="1958452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373504" y="2465694"/>
                <a:ext cx="1201003" cy="0"/>
              </a:xfrm>
              <a:prstGeom prst="line">
                <a:avLst/>
              </a:prstGeom>
              <a:noFill/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8" name="Rectangle 27"/>
            <p:cNvSpPr/>
            <p:nvPr/>
          </p:nvSpPr>
          <p:spPr>
            <a:xfrm>
              <a:off x="6400800" y="1762835"/>
              <a:ext cx="1201003" cy="3912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02060"/>
                  </a:solidFill>
                </a:rPr>
                <a:t>PO</a:t>
              </a:r>
              <a:endParaRPr lang="id-ID" sz="1200" dirty="0">
                <a:solidFill>
                  <a:srgbClr val="002060"/>
                </a:solidFill>
              </a:endParaRPr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1323829" y="2424752"/>
            <a:ext cx="1" cy="274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440373" y="2456597"/>
            <a:ext cx="4" cy="274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9" idx="6"/>
          </p:cNvCxnSpPr>
          <p:nvPr/>
        </p:nvCxnSpPr>
        <p:spPr>
          <a:xfrm flipH="1">
            <a:off x="6318913" y="2470243"/>
            <a:ext cx="823416" cy="4572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622877" y="3666697"/>
            <a:ext cx="2" cy="516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622878" y="4746008"/>
            <a:ext cx="1" cy="33095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5732059" y="3738346"/>
            <a:ext cx="1173707" cy="373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2060"/>
                </a:solidFill>
              </a:rPr>
              <a:t>Voucher Package</a:t>
            </a:r>
            <a:endParaRPr lang="id-ID" sz="1000" dirty="0">
              <a:solidFill>
                <a:srgbClr val="002060"/>
              </a:solidFill>
            </a:endParaRPr>
          </a:p>
        </p:txBody>
      </p:sp>
      <p:cxnSp>
        <p:nvCxnSpPr>
          <p:cNvPr id="44" name="Straight Arrow Connector 43"/>
          <p:cNvCxnSpPr>
            <a:stCxn id="10" idx="2"/>
            <a:endCxn id="23" idx="3"/>
          </p:cNvCxnSpPr>
          <p:nvPr/>
        </p:nvCxnSpPr>
        <p:spPr>
          <a:xfrm flipH="1" flipV="1">
            <a:off x="4040873" y="5566010"/>
            <a:ext cx="1008797" cy="242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0" idx="6"/>
            <a:endCxn id="8" idx="2"/>
          </p:cNvCxnSpPr>
          <p:nvPr/>
        </p:nvCxnSpPr>
        <p:spPr>
          <a:xfrm flipV="1">
            <a:off x="6428095" y="2470243"/>
            <a:ext cx="1245359" cy="333801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428095" y="5370393"/>
            <a:ext cx="1173707" cy="373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2060"/>
                </a:solidFill>
              </a:rPr>
              <a:t>Payment</a:t>
            </a:r>
            <a:endParaRPr lang="id-ID" sz="1000" dirty="0">
              <a:solidFill>
                <a:srgbClr val="002060"/>
              </a:solidFill>
            </a:endParaRPr>
          </a:p>
        </p:txBody>
      </p:sp>
      <p:cxnSp>
        <p:nvCxnSpPr>
          <p:cNvPr id="51" name="Elbow Connector 50"/>
          <p:cNvCxnSpPr/>
          <p:nvPr/>
        </p:nvCxnSpPr>
        <p:spPr>
          <a:xfrm>
            <a:off x="1317005" y="3161888"/>
            <a:ext cx="3732665" cy="427473"/>
          </a:xfrm>
          <a:prstGeom prst="bentConnector3">
            <a:avLst>
              <a:gd name="adj1" fmla="val -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endCxn id="9" idx="3"/>
          </p:cNvCxnSpPr>
          <p:nvPr/>
        </p:nvCxnSpPr>
        <p:spPr>
          <a:xfrm>
            <a:off x="3440367" y="3161888"/>
            <a:ext cx="1690338" cy="233602"/>
          </a:xfrm>
          <a:prstGeom prst="bentConnector4">
            <a:avLst>
              <a:gd name="adj1" fmla="val -2052"/>
              <a:gd name="adj2" fmla="val 9854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6730622" y="2698843"/>
            <a:ext cx="761998" cy="5798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2060"/>
                </a:solidFill>
              </a:rPr>
              <a:t>Invoice</a:t>
            </a:r>
            <a:endParaRPr lang="id-ID" sz="1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74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61423"/>
            <a:ext cx="5791200" cy="841930"/>
          </a:xfrm>
        </p:spPr>
        <p:txBody>
          <a:bodyPr/>
          <a:lstStyle/>
          <a:p>
            <a:pPr eaLnBrk="1" hangingPunct="1"/>
            <a:r>
              <a:rPr lang="en-US" dirty="0" smtClean="0"/>
              <a:t>Invoice Processing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310186"/>
            <a:ext cx="8209128" cy="481597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Non-Voucher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Setiap</a:t>
            </a:r>
            <a:r>
              <a:rPr lang="en-US" dirty="0" smtClean="0"/>
              <a:t> invoice yang </a:t>
            </a:r>
            <a:r>
              <a:rPr lang="en-US" dirty="0" err="1" smtClean="0"/>
              <a:t>disetujui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r>
              <a:rPr lang="en-US" dirty="0" smtClean="0"/>
              <a:t> vendor di file </a:t>
            </a:r>
            <a:r>
              <a:rPr lang="en-US" dirty="0" err="1" smtClean="0"/>
              <a:t>utang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file “invoice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dibayar</a:t>
            </a:r>
            <a:r>
              <a:rPr lang="en-US" dirty="0" smtClean="0"/>
              <a:t>”(open invoice)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, invoice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file open invoice, </a:t>
            </a:r>
            <a:r>
              <a:rPr lang="en-US" dirty="0" err="1" smtClean="0"/>
              <a:t>ditandain</a:t>
            </a:r>
            <a:r>
              <a:rPr lang="en-US" dirty="0" smtClean="0"/>
              <a:t> “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dibayar</a:t>
            </a:r>
            <a:r>
              <a:rPr lang="en-US" dirty="0" smtClean="0"/>
              <a:t>”,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file “invoice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dibayar</a:t>
            </a:r>
            <a:r>
              <a:rPr lang="en-US" dirty="0" smtClean="0"/>
              <a:t>” (paid – invoice file)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Voucher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invoice </a:t>
            </a:r>
            <a:r>
              <a:rPr lang="en-US" dirty="0" err="1" smtClean="0"/>
              <a:t>disetujui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dibayar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Identifikasi</a:t>
            </a:r>
            <a:r>
              <a:rPr lang="en-US" dirty="0" smtClean="0"/>
              <a:t> vendor, </a:t>
            </a:r>
            <a:r>
              <a:rPr lang="en-US" dirty="0" err="1" smtClean="0"/>
              <a:t>daftar</a:t>
            </a:r>
            <a:r>
              <a:rPr lang="en-US" dirty="0" smtClean="0"/>
              <a:t> invoice yang </a:t>
            </a:r>
            <a:r>
              <a:rPr lang="en-US" dirty="0" err="1" smtClean="0"/>
              <a:t>belum</a:t>
            </a:r>
            <a:r>
              <a:rPr lang="en-US" dirty="0" smtClean="0"/>
              <a:t> di </a:t>
            </a:r>
            <a:r>
              <a:rPr lang="en-US" dirty="0" err="1" smtClean="0"/>
              <a:t>bayar</a:t>
            </a:r>
            <a:r>
              <a:rPr lang="en-US" dirty="0" smtClean="0"/>
              <a:t>,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bersih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dibayar</a:t>
            </a:r>
            <a:r>
              <a:rPr lang="en-US" dirty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dikurangi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diskon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cek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invoice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prenumbered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penelusuran</a:t>
            </a:r>
            <a:r>
              <a:rPr lang="en-US" dirty="0" smtClean="0"/>
              <a:t> </a:t>
            </a:r>
            <a:r>
              <a:rPr lang="en-US" dirty="0" err="1" smtClean="0"/>
              <a:t>utang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Approving Invoices Threats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Errors in supplier invoices</a:t>
            </a:r>
          </a:p>
          <a:p>
            <a:pPr eaLnBrk="1" hangingPunct="1"/>
            <a:r>
              <a:rPr lang="en-US" dirty="0" smtClean="0"/>
              <a:t>Mistakes in posting to accounts payable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341194" y="152718"/>
            <a:ext cx="8311487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Approving Invoices Controls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33500"/>
            <a:ext cx="4933666" cy="4532516"/>
          </a:xfrm>
        </p:spPr>
        <p:txBody>
          <a:bodyPr/>
          <a:lstStyle/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/>
              <a:t>Verification of invoice accuracy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/>
              <a:t>Requiring detailed receipts for procurement card purchases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/>
              <a:t>Evaluated receipt settlement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Match PO with receiving report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/>
              <a:t>Restriction of access to supplier master data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/>
              <a:t>Data entry edit controls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/>
              <a:t>Reconciliation of detailed accounts payable records with the general ledger control account</a:t>
            </a:r>
          </a:p>
        </p:txBody>
      </p:sp>
      <p:pic>
        <p:nvPicPr>
          <p:cNvPr id="3482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0550" y="1519238"/>
            <a:ext cx="2593975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Cash Disbursement Threats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Failure to take advantage of discounts for prompt payment : </a:t>
            </a:r>
          </a:p>
          <a:p>
            <a:pPr marL="800100" lvl="1" indent="-342900"/>
            <a:r>
              <a:rPr lang="en-US" b="0" dirty="0" err="1" smtClean="0"/>
              <a:t>Faktur</a:t>
            </a:r>
            <a:r>
              <a:rPr lang="en-US" b="0" dirty="0" smtClean="0"/>
              <a:t> </a:t>
            </a:r>
            <a:r>
              <a:rPr lang="en-US" b="0" dirty="0" err="1" smtClean="0"/>
              <a:t>penjualan</a:t>
            </a:r>
            <a:r>
              <a:rPr lang="en-US" b="0" dirty="0" smtClean="0"/>
              <a:t> </a:t>
            </a:r>
            <a:r>
              <a:rPr lang="en-US" b="0" dirty="0" err="1" smtClean="0"/>
              <a:t>harus</a:t>
            </a:r>
            <a:r>
              <a:rPr lang="en-US" b="0" dirty="0" smtClean="0"/>
              <a:t> di file </a:t>
            </a:r>
            <a:r>
              <a:rPr lang="en-US" b="0" dirty="0" err="1" smtClean="0"/>
              <a:t>berdasarkan</a:t>
            </a:r>
            <a:r>
              <a:rPr lang="en-US" b="0" dirty="0" smtClean="0"/>
              <a:t> </a:t>
            </a:r>
            <a:r>
              <a:rPr lang="en-US" b="0" dirty="0" err="1" smtClean="0"/>
              <a:t>jatuh</a:t>
            </a:r>
            <a:r>
              <a:rPr lang="en-US" b="0" dirty="0" smtClean="0"/>
              <a:t> </a:t>
            </a:r>
            <a:r>
              <a:rPr lang="en-US" b="0" dirty="0" err="1" smtClean="0"/>
              <a:t>temponya</a:t>
            </a:r>
            <a:r>
              <a:rPr lang="en-US" b="0" dirty="0" smtClean="0"/>
              <a:t>.</a:t>
            </a:r>
          </a:p>
          <a:p>
            <a:pPr marL="800100" lvl="1" indent="-342900"/>
            <a:r>
              <a:rPr lang="en-US" b="0" dirty="0" err="1" smtClean="0"/>
              <a:t>Adanya</a:t>
            </a:r>
            <a:r>
              <a:rPr lang="en-US" b="0" dirty="0" smtClean="0"/>
              <a:t> </a:t>
            </a:r>
            <a:r>
              <a:rPr lang="en-US" b="0" dirty="0" err="1" smtClean="0"/>
              <a:t>sistem</a:t>
            </a:r>
            <a:r>
              <a:rPr lang="en-US" b="0" dirty="0" smtClean="0"/>
              <a:t> yang </a:t>
            </a:r>
            <a:r>
              <a:rPr lang="en-US" b="0" dirty="0" err="1" smtClean="0"/>
              <a:t>menelusuri</a:t>
            </a:r>
            <a:r>
              <a:rPr lang="en-US" b="0" dirty="0" smtClean="0"/>
              <a:t> invoice yang </a:t>
            </a:r>
            <a:r>
              <a:rPr lang="en-US" b="0" dirty="0" err="1" smtClean="0"/>
              <a:t>akan</a:t>
            </a:r>
            <a:r>
              <a:rPr lang="en-US" b="0" dirty="0" smtClean="0"/>
              <a:t> </a:t>
            </a:r>
            <a:r>
              <a:rPr lang="en-US" b="0" dirty="0" err="1" smtClean="0"/>
              <a:t>jatuh</a:t>
            </a:r>
            <a:r>
              <a:rPr lang="en-US" b="0" dirty="0" smtClean="0"/>
              <a:t> tempo </a:t>
            </a:r>
          </a:p>
          <a:p>
            <a:pPr marL="800100" lvl="1" indent="-342900"/>
            <a:r>
              <a:rPr lang="en-US" b="0" dirty="0" err="1" smtClean="0"/>
              <a:t>Mencetak</a:t>
            </a:r>
            <a:r>
              <a:rPr lang="en-US" b="0" dirty="0" smtClean="0"/>
              <a:t> </a:t>
            </a:r>
            <a:r>
              <a:rPr lang="en-US" b="0" dirty="0" err="1" smtClean="0"/>
              <a:t>daftar</a:t>
            </a:r>
            <a:r>
              <a:rPr lang="en-US" b="0" dirty="0" smtClean="0"/>
              <a:t> invoice yang </a:t>
            </a:r>
            <a:r>
              <a:rPr lang="en-US" b="0" dirty="0" err="1" smtClean="0"/>
              <a:t>belum</a:t>
            </a:r>
            <a:r>
              <a:rPr lang="en-US" b="0" dirty="0" smtClean="0"/>
              <a:t> </a:t>
            </a:r>
            <a:r>
              <a:rPr lang="en-US" b="0" dirty="0" err="1" smtClean="0"/>
              <a:t>dibayar</a:t>
            </a:r>
            <a:r>
              <a:rPr lang="en-US" b="0" dirty="0" smtClean="0"/>
              <a:t> </a:t>
            </a:r>
            <a:r>
              <a:rPr lang="en-US" b="0" dirty="0" err="1" smtClean="0"/>
              <a:t>secara</a:t>
            </a:r>
            <a:r>
              <a:rPr lang="en-US" b="0" dirty="0" smtClean="0"/>
              <a:t> </a:t>
            </a:r>
            <a:r>
              <a:rPr lang="en-US" b="0" dirty="0" err="1" smtClean="0"/>
              <a:t>periodik</a:t>
            </a:r>
            <a:endParaRPr lang="en-US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Paying for items not received</a:t>
            </a:r>
          </a:p>
          <a:p>
            <a:pPr marL="800100" lvl="1" indent="-342900"/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ditunjukkan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invoice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Duplicate payments : </a:t>
            </a:r>
            <a:r>
              <a:rPr lang="en-US" dirty="0" err="1" smtClean="0"/>
              <a:t>membayar</a:t>
            </a:r>
            <a:r>
              <a:rPr lang="en-US" dirty="0" smtClean="0"/>
              <a:t> invoice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</a:p>
          <a:p>
            <a:pPr marL="800100" lvl="1" indent="-342900"/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dilengkapi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PO </a:t>
            </a:r>
            <a:r>
              <a:rPr lang="en-US" dirty="0" err="1" smtClean="0"/>
              <a:t>dan</a:t>
            </a:r>
            <a:r>
              <a:rPr lang="en-US" dirty="0" smtClean="0"/>
              <a:t> Lap. </a:t>
            </a:r>
            <a:r>
              <a:rPr lang="en-US" dirty="0" err="1" smtClean="0"/>
              <a:t>Penerimaan</a:t>
            </a:r>
            <a:endParaRPr lang="en-US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Theft of cash</a:t>
            </a:r>
          </a:p>
          <a:p>
            <a:pPr marL="800100" lvl="1" indent="-342900"/>
            <a:r>
              <a:rPr lang="en-US" dirty="0" smtClean="0"/>
              <a:t>EFT, </a:t>
            </a:r>
            <a:r>
              <a:rPr lang="en-US" dirty="0" err="1" smtClean="0"/>
              <a:t>Rekonsiliasi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bank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personel</a:t>
            </a:r>
            <a:r>
              <a:rPr lang="en-US" dirty="0" smtClean="0"/>
              <a:t> yang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proses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endParaRPr lang="en-US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Check alteration</a:t>
            </a:r>
          </a:p>
          <a:p>
            <a:pPr marL="800100" lvl="1" indent="-342900"/>
            <a:r>
              <a:rPr lang="en-US" dirty="0" err="1" smtClean="0"/>
              <a:t>Rekonsiliasi</a:t>
            </a:r>
            <a:endParaRPr lang="en-US" b="0" dirty="0" smtClean="0"/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Cash flow problems</a:t>
            </a:r>
          </a:p>
          <a:p>
            <a:pPr marL="800100" lvl="1" indent="-342900"/>
            <a:r>
              <a:rPr lang="en-US" b="0" dirty="0" smtClean="0"/>
              <a:t>Cash flow budget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18310" cy="679795"/>
          </a:xfrm>
        </p:spPr>
        <p:txBody>
          <a:bodyPr/>
          <a:lstStyle/>
          <a:p>
            <a:pPr eaLnBrk="1" hangingPunct="1"/>
            <a:r>
              <a:rPr lang="en-US" dirty="0" smtClean="0"/>
              <a:t>Learning Objectives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 eaLnBrk="1">
              <a:buFont typeface="Arial" pitchFamily="34" charset="0"/>
              <a:buChar char="•"/>
            </a:pPr>
            <a:r>
              <a:rPr lang="en-US" dirty="0" smtClean="0"/>
              <a:t>Explain the </a:t>
            </a:r>
            <a:r>
              <a:rPr lang="en-US" dirty="0" smtClean="0">
                <a:solidFill>
                  <a:srgbClr val="FF0000"/>
                </a:solidFill>
              </a:rPr>
              <a:t>basic business activities </a:t>
            </a:r>
            <a:r>
              <a:rPr lang="en-US" dirty="0" smtClean="0"/>
              <a:t>and related information processing operations performed in the expenditure cycle.</a:t>
            </a:r>
          </a:p>
          <a:p>
            <a:pPr marL="342900" indent="-342900" algn="just" eaLnBrk="1">
              <a:buFont typeface="Arial" pitchFamily="34" charset="0"/>
              <a:buChar char="•"/>
            </a:pPr>
            <a:r>
              <a:rPr lang="en-US" dirty="0" smtClean="0"/>
              <a:t>Discuss the key decisions to be made in the expenditure cycle, and </a:t>
            </a:r>
            <a:r>
              <a:rPr lang="en-US" dirty="0" smtClean="0">
                <a:solidFill>
                  <a:srgbClr val="FF0000"/>
                </a:solidFill>
              </a:rPr>
              <a:t>identify the information needed</a:t>
            </a:r>
            <a:r>
              <a:rPr lang="en-US" dirty="0" smtClean="0"/>
              <a:t> to make those decisions.</a:t>
            </a:r>
          </a:p>
          <a:p>
            <a:pPr marL="342900" indent="-342900" algn="just" eaLnBrk="1">
              <a:buFont typeface="Arial" pitchFamily="34" charset="0"/>
              <a:buChar char="•"/>
            </a:pPr>
            <a:r>
              <a:rPr lang="en-US" dirty="0" smtClean="0"/>
              <a:t>Identify </a:t>
            </a:r>
            <a:r>
              <a:rPr lang="en-US" dirty="0" smtClean="0">
                <a:solidFill>
                  <a:srgbClr val="FF0000"/>
                </a:solidFill>
              </a:rPr>
              <a:t>major threats </a:t>
            </a:r>
            <a:r>
              <a:rPr lang="en-US" dirty="0" smtClean="0"/>
              <a:t>in the expenditure cycle, and evaluate the adequacy of </a:t>
            </a:r>
            <a:r>
              <a:rPr lang="en-US" dirty="0" smtClean="0">
                <a:solidFill>
                  <a:srgbClr val="FF0000"/>
                </a:solidFill>
              </a:rPr>
              <a:t>various control procedures </a:t>
            </a:r>
            <a:r>
              <a:rPr lang="en-US" dirty="0" smtClean="0"/>
              <a:t>for dealing with those threats.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79795"/>
          </a:xfrm>
        </p:spPr>
        <p:txBody>
          <a:bodyPr/>
          <a:lstStyle/>
          <a:p>
            <a:pPr eaLnBrk="1" hangingPunct="1"/>
            <a:r>
              <a:rPr lang="en-US" dirty="0" smtClean="0"/>
              <a:t>The Expenditure Cycle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272955" y="1132764"/>
            <a:ext cx="8529851" cy="532431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Expenditure Cycle </a:t>
            </a:r>
          </a:p>
          <a:p>
            <a:pPr lvl="1" eaLnBrk="1" hangingPunct="1"/>
            <a:r>
              <a:rPr lang="en-US" dirty="0" err="1"/>
              <a:t>R</a:t>
            </a:r>
            <a:r>
              <a:rPr lang="en-US" dirty="0" err="1" smtClean="0"/>
              <a:t>angkaian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pemrosesan</a:t>
            </a:r>
            <a:r>
              <a:rPr lang="en-US" dirty="0" smtClean="0"/>
              <a:t> data </a:t>
            </a:r>
            <a:r>
              <a:rPr lang="en-US" dirty="0" err="1" smtClean="0"/>
              <a:t>terkait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(vendor)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eaLnBrk="1" hangingPunct="1"/>
            <a:r>
              <a:rPr lang="en-US" dirty="0" smtClean="0"/>
              <a:t>Activities and information processing related to:</a:t>
            </a:r>
          </a:p>
          <a:p>
            <a:pPr lvl="1" eaLnBrk="1" hangingPunct="1"/>
            <a:r>
              <a:rPr lang="en-US" dirty="0" smtClean="0"/>
              <a:t>Purchasing and payment of</a:t>
            </a:r>
          </a:p>
          <a:p>
            <a:pPr lvl="2" eaLnBrk="1" hangingPunct="1"/>
            <a:r>
              <a:rPr lang="en-US" dirty="0" smtClean="0"/>
              <a:t>Goods and services</a:t>
            </a:r>
          </a:p>
          <a:p>
            <a:pPr eaLnBrk="1" hangingPunct="1"/>
            <a:r>
              <a:rPr lang="en-US" dirty="0" smtClean="0"/>
              <a:t>Primary objective:</a:t>
            </a:r>
          </a:p>
          <a:p>
            <a:pPr lvl="1" eaLnBrk="1" hangingPunct="1"/>
            <a:r>
              <a:rPr lang="en-US" dirty="0" err="1" smtClean="0"/>
              <a:t>Meminimalkan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total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, </a:t>
            </a:r>
            <a:r>
              <a:rPr lang="en-US" dirty="0" err="1" smtClean="0"/>
              <a:t>perlengkapan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(</a:t>
            </a:r>
            <a:r>
              <a:rPr lang="en-US" i="1" dirty="0" smtClean="0"/>
              <a:t>service</a:t>
            </a:r>
            <a:r>
              <a:rPr lang="en-US" dirty="0" smtClean="0"/>
              <a:t>)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27242" cy="707091"/>
          </a:xfrm>
        </p:spPr>
        <p:txBody>
          <a:bodyPr/>
          <a:lstStyle/>
          <a:p>
            <a:r>
              <a:rPr lang="en-US" dirty="0"/>
              <a:t>The Expenditure Cycle</a:t>
            </a:r>
            <a:endParaRPr lang="id-ID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2955" y="1132764"/>
            <a:ext cx="8529851" cy="53243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Keputusan</a:t>
            </a:r>
            <a:r>
              <a:rPr lang="en-US" dirty="0" smtClean="0"/>
              <a:t> –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: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Berapakah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optimal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perlengkapan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ditanggung</a:t>
            </a:r>
            <a:r>
              <a:rPr lang="en-US" dirty="0" smtClean="0"/>
              <a:t>?</a:t>
            </a:r>
          </a:p>
          <a:p>
            <a:pPr marL="457200" indent="-457200">
              <a:buAutoNum type="arabicPeriod"/>
            </a:pPr>
            <a:r>
              <a:rPr lang="en-US" dirty="0" smtClean="0"/>
              <a:t>Vendor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?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Dimanakan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perlengkapan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?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keakuratan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logistik</a:t>
            </a:r>
            <a:r>
              <a:rPr lang="en-US" dirty="0" smtClean="0"/>
              <a:t> inbound?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vendor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memaksimalkan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3488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059003" cy="720739"/>
          </a:xfrm>
        </p:spPr>
        <p:txBody>
          <a:bodyPr/>
          <a:lstStyle/>
          <a:p>
            <a:pPr eaLnBrk="1" hangingPunct="1"/>
            <a:r>
              <a:rPr lang="en-US" dirty="0" smtClean="0"/>
              <a:t>The Expenditure Cycle</a:t>
            </a:r>
          </a:p>
        </p:txBody>
      </p:sp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038" y="1279525"/>
            <a:ext cx="7275512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Expenditure Cycle Activities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915024"/>
            <a:ext cx="4592472" cy="4354512"/>
          </a:xfrm>
        </p:spPr>
        <p:txBody>
          <a:bodyPr/>
          <a:lstStyle/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dirty="0" smtClean="0"/>
              <a:t>Ordering materials, supplies, and services 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dirty="0" smtClean="0"/>
              <a:t>Receiving materials, supplies, and services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dirty="0" smtClean="0"/>
              <a:t>Approving supplier invoices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dirty="0" smtClean="0"/>
              <a:t>Cash disbursements</a:t>
            </a:r>
          </a:p>
        </p:txBody>
      </p:sp>
      <p:pic>
        <p:nvPicPr>
          <p:cNvPr id="2355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7313" y="1108075"/>
            <a:ext cx="3236912" cy="559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6" cy="137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Expenditure Cycle General Threats and control</a:t>
            </a: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8245475" cy="4702791"/>
          </a:xfrm>
        </p:spPr>
        <p:txBody>
          <a:bodyPr/>
          <a:lstStyle/>
          <a:p>
            <a:pPr eaLnBrk="1" hangingPunct="1"/>
            <a:r>
              <a:rPr lang="en-US" dirty="0" smtClean="0"/>
              <a:t>Threats :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Inaccurate or invalid master data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Unauthorized disclosure of sensitive information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Loss or destruction of data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en-US" dirty="0" smtClean="0"/>
              <a:t>Poor performance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Controls 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Data processing integrity controls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Restriction of access to master data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Review of all changes to master data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372901" cy="802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Ordering Threats and control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199" y="1132764"/>
            <a:ext cx="8372901" cy="4993399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1.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endParaRPr lang="en-US" dirty="0" smtClean="0"/>
          </a:p>
          <a:p>
            <a:pPr marL="800100" lvl="1" indent="-342900"/>
            <a:r>
              <a:rPr lang="en-US" b="0" dirty="0" err="1" smtClean="0"/>
              <a:t>Kehabisan</a:t>
            </a:r>
            <a:r>
              <a:rPr lang="en-US" b="0" dirty="0" smtClean="0"/>
              <a:t> </a:t>
            </a:r>
            <a:r>
              <a:rPr lang="en-US" b="0" dirty="0" err="1" smtClean="0"/>
              <a:t>persediaan</a:t>
            </a:r>
            <a:r>
              <a:rPr lang="en-US" b="0" dirty="0" smtClean="0"/>
              <a:t> </a:t>
            </a:r>
            <a:r>
              <a:rPr lang="en-US" b="0" dirty="0" err="1" smtClean="0"/>
              <a:t>menyebabkan</a:t>
            </a:r>
            <a:r>
              <a:rPr lang="en-US" b="0" dirty="0" smtClean="0"/>
              <a:t> </a:t>
            </a:r>
            <a:r>
              <a:rPr lang="en-US" b="0" dirty="0" err="1" smtClean="0"/>
              <a:t>hilangnya</a:t>
            </a:r>
            <a:r>
              <a:rPr lang="en-US" b="0" dirty="0" smtClean="0"/>
              <a:t> </a:t>
            </a:r>
            <a:r>
              <a:rPr lang="en-US" b="0" dirty="0" err="1" smtClean="0"/>
              <a:t>penjualan</a:t>
            </a:r>
            <a:endParaRPr lang="en-US" b="0" dirty="0" smtClean="0"/>
          </a:p>
          <a:p>
            <a:pPr marL="800100" lvl="1" indent="-342900"/>
            <a:r>
              <a:rPr lang="en-US" b="0" dirty="0" err="1" smtClean="0"/>
              <a:t>Kelebihan</a:t>
            </a:r>
            <a:r>
              <a:rPr lang="en-US" b="0" dirty="0" smtClean="0"/>
              <a:t> </a:t>
            </a:r>
            <a:r>
              <a:rPr lang="en-US" b="0" dirty="0" err="1" smtClean="0"/>
              <a:t>persediaan</a:t>
            </a:r>
            <a:r>
              <a:rPr lang="en-US" b="0" dirty="0" smtClean="0"/>
              <a:t> </a:t>
            </a:r>
            <a:r>
              <a:rPr lang="en-US" b="0" dirty="0" err="1" smtClean="0"/>
              <a:t>menyebabkan</a:t>
            </a:r>
            <a:r>
              <a:rPr lang="en-US" b="0" dirty="0" smtClean="0"/>
              <a:t> </a:t>
            </a:r>
            <a:r>
              <a:rPr lang="en-US" b="0" dirty="0" err="1" smtClean="0"/>
              <a:t>tingginya</a:t>
            </a:r>
            <a:r>
              <a:rPr lang="en-US" b="0" dirty="0" smtClean="0"/>
              <a:t> </a:t>
            </a:r>
            <a:r>
              <a:rPr lang="en-US" b="0" dirty="0" err="1" smtClean="0"/>
              <a:t>biaya</a:t>
            </a:r>
            <a:r>
              <a:rPr lang="en-US" b="0" dirty="0" smtClean="0"/>
              <a:t> </a:t>
            </a:r>
            <a:r>
              <a:rPr lang="en-US" b="0" dirty="0" err="1" smtClean="0"/>
              <a:t>penyimpanan</a:t>
            </a:r>
            <a:endParaRPr lang="en-US" b="0" dirty="0" smtClean="0"/>
          </a:p>
          <a:p>
            <a:pPr lvl="1" indent="0">
              <a:buNone/>
            </a:pPr>
            <a:r>
              <a:rPr lang="en-US" dirty="0" smtClean="0"/>
              <a:t>Control :</a:t>
            </a:r>
          </a:p>
          <a:p>
            <a:pPr marL="800100" lvl="1" indent="-342900"/>
            <a:r>
              <a:rPr lang="en-US" b="0" dirty="0" err="1" smtClean="0"/>
              <a:t>Sistem</a:t>
            </a:r>
            <a:r>
              <a:rPr lang="en-US" b="0" dirty="0" smtClean="0"/>
              <a:t> </a:t>
            </a:r>
            <a:r>
              <a:rPr lang="en-US" b="0" dirty="0" err="1" smtClean="0"/>
              <a:t>pengendalian</a:t>
            </a:r>
            <a:r>
              <a:rPr lang="en-US" b="0" dirty="0" smtClean="0"/>
              <a:t> </a:t>
            </a:r>
            <a:r>
              <a:rPr lang="en-US" b="0" dirty="0" err="1" smtClean="0"/>
              <a:t>persediaan</a:t>
            </a:r>
            <a:r>
              <a:rPr lang="en-US" b="0" dirty="0" smtClean="0"/>
              <a:t>, </a:t>
            </a:r>
            <a:r>
              <a:rPr lang="en-US" b="0" dirty="0" err="1" smtClean="0"/>
              <a:t>catatan</a:t>
            </a:r>
            <a:r>
              <a:rPr lang="en-US" b="0" dirty="0" smtClean="0"/>
              <a:t> </a:t>
            </a:r>
            <a:r>
              <a:rPr lang="en-US" b="0" dirty="0" err="1" smtClean="0"/>
              <a:t>persediaan</a:t>
            </a:r>
            <a:r>
              <a:rPr lang="en-US" b="0" dirty="0" smtClean="0"/>
              <a:t> perpetual, RFID, </a:t>
            </a:r>
            <a:r>
              <a:rPr lang="en-US" b="0" dirty="0" err="1" smtClean="0"/>
              <a:t>penghitungan</a:t>
            </a:r>
            <a:r>
              <a:rPr lang="en-US" b="0" dirty="0" smtClean="0"/>
              <a:t> </a:t>
            </a:r>
            <a:r>
              <a:rPr lang="en-US" b="0" dirty="0" err="1" smtClean="0"/>
              <a:t>persediaan</a:t>
            </a:r>
            <a:r>
              <a:rPr lang="en-US" b="0" dirty="0" smtClean="0"/>
              <a:t> </a:t>
            </a:r>
            <a:r>
              <a:rPr lang="en-US" b="0" dirty="0" err="1" smtClean="0"/>
              <a:t>secara</a:t>
            </a:r>
            <a:r>
              <a:rPr lang="en-US" b="0" dirty="0" smtClean="0"/>
              <a:t> </a:t>
            </a:r>
            <a:r>
              <a:rPr lang="en-US" b="0" dirty="0" err="1" smtClean="0"/>
              <a:t>periodik</a:t>
            </a:r>
            <a:endParaRPr lang="en-US" b="0" dirty="0" smtClean="0"/>
          </a:p>
          <a:p>
            <a:pPr eaLnBrk="1" hangingPunct="1"/>
            <a:r>
              <a:rPr lang="en-US" dirty="0" smtClean="0"/>
              <a:t>2.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endParaRPr lang="en-US" dirty="0" smtClean="0"/>
          </a:p>
          <a:p>
            <a:pPr lvl="1" indent="0">
              <a:buNone/>
            </a:pPr>
            <a:r>
              <a:rPr lang="en-US" dirty="0" smtClean="0"/>
              <a:t>Control : </a:t>
            </a:r>
          </a:p>
          <a:p>
            <a:pPr marL="800100" lvl="1" indent="-342900"/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perpetual yang </a:t>
            </a:r>
            <a:r>
              <a:rPr lang="en-US" dirty="0" err="1" smtClean="0"/>
              <a:t>akurat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Validitas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otomatis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Persetujuan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Supervisor / Manager</a:t>
            </a:r>
          </a:p>
          <a:p>
            <a:pPr marL="800100" lvl="1" indent="-342900"/>
            <a:endParaRPr lang="en-US" b="0" dirty="0" smtClean="0"/>
          </a:p>
          <a:p>
            <a:pPr eaLnBrk="1" hangingPunct="1"/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251" y="152718"/>
            <a:ext cx="8402423" cy="1371600"/>
          </a:xfrm>
        </p:spPr>
        <p:txBody>
          <a:bodyPr/>
          <a:lstStyle/>
          <a:p>
            <a:r>
              <a:rPr lang="en-US" dirty="0"/>
              <a:t>Ordering Threats </a:t>
            </a:r>
            <a:r>
              <a:rPr lang="en-US" dirty="0" smtClean="0"/>
              <a:t>and control - continued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852916"/>
          </a:xfrm>
        </p:spPr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/ </a:t>
            </a:r>
            <a:r>
              <a:rPr lang="en-US" dirty="0" err="1" smtClean="0"/>
              <a:t>dinaikkan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100" b="0" dirty="0"/>
              <a:t>Control :</a:t>
            </a:r>
          </a:p>
          <a:p>
            <a:pPr marL="800100" lvl="1" indent="-342900"/>
            <a:r>
              <a:rPr lang="en-US" b="0" dirty="0" err="1" smtClean="0"/>
              <a:t>Adanya</a:t>
            </a:r>
            <a:r>
              <a:rPr lang="en-US" b="0" dirty="0" smtClean="0"/>
              <a:t> price list yang </a:t>
            </a:r>
            <a:r>
              <a:rPr lang="en-US" b="0" dirty="0" err="1" smtClean="0"/>
              <a:t>tersimpan</a:t>
            </a:r>
            <a:r>
              <a:rPr lang="en-US" b="0" dirty="0" smtClean="0"/>
              <a:t> </a:t>
            </a:r>
            <a:r>
              <a:rPr lang="en-US" b="0" dirty="0" err="1" smtClean="0"/>
              <a:t>dalam</a:t>
            </a:r>
            <a:r>
              <a:rPr lang="en-US" b="0" dirty="0" smtClean="0"/>
              <a:t> </a:t>
            </a:r>
            <a:r>
              <a:rPr lang="en-US" b="0" dirty="0" err="1" smtClean="0"/>
              <a:t>sistem</a:t>
            </a:r>
            <a:endParaRPr lang="en-US" b="0" dirty="0" smtClean="0"/>
          </a:p>
          <a:p>
            <a:pPr marL="800100" lvl="1" indent="-342900"/>
            <a:r>
              <a:rPr lang="en-US" b="0" dirty="0" err="1" smtClean="0"/>
              <a:t>Tawaran</a:t>
            </a:r>
            <a:r>
              <a:rPr lang="en-US" b="0" dirty="0" smtClean="0"/>
              <a:t> </a:t>
            </a:r>
            <a:r>
              <a:rPr lang="en-US" b="0" dirty="0" err="1" smtClean="0"/>
              <a:t>kompetitif</a:t>
            </a:r>
            <a:r>
              <a:rPr lang="en-US" b="0" dirty="0" smtClean="0"/>
              <a:t> (Bidding) </a:t>
            </a:r>
            <a:r>
              <a:rPr lang="en-US" b="0" dirty="0" err="1" smtClean="0"/>
              <a:t>untuk</a:t>
            </a:r>
            <a:r>
              <a:rPr lang="en-US" b="0" dirty="0" smtClean="0"/>
              <a:t> </a:t>
            </a:r>
            <a:r>
              <a:rPr lang="en-US" b="0" dirty="0" err="1" smtClean="0"/>
              <a:t>pembelian</a:t>
            </a:r>
            <a:r>
              <a:rPr lang="en-US" b="0" dirty="0" smtClean="0"/>
              <a:t> </a:t>
            </a:r>
            <a:r>
              <a:rPr lang="en-US" b="0" dirty="0" err="1" smtClean="0"/>
              <a:t>barang</a:t>
            </a:r>
            <a:r>
              <a:rPr lang="en-US" b="0" dirty="0" smtClean="0"/>
              <a:t> </a:t>
            </a:r>
            <a:r>
              <a:rPr lang="en-US" b="0" dirty="0" err="1" smtClean="0"/>
              <a:t>khusus</a:t>
            </a:r>
            <a:endParaRPr lang="en-US" b="0" dirty="0" smtClean="0"/>
          </a:p>
          <a:p>
            <a:pPr marL="800100" lvl="1" indent="-342900"/>
            <a:r>
              <a:rPr lang="en-US" b="0" dirty="0" smtClean="0"/>
              <a:t>Budget </a:t>
            </a:r>
          </a:p>
          <a:p>
            <a:pPr marL="800100" lvl="1" indent="-342900"/>
            <a:r>
              <a:rPr lang="en-US" b="0" dirty="0" smtClean="0"/>
              <a:t>Review of Purchase Order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yang </a:t>
            </a:r>
            <a:r>
              <a:rPr lang="en-US" dirty="0" err="1" smtClean="0"/>
              <a:t>rendah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Control :</a:t>
            </a:r>
          </a:p>
          <a:p>
            <a:pPr marL="800100" lvl="1" indent="-342900"/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r>
              <a:rPr lang="en-US" dirty="0" smtClean="0"/>
              <a:t> yang </a:t>
            </a:r>
            <a:r>
              <a:rPr lang="en-US" dirty="0" err="1" smtClean="0"/>
              <a:t>diotorisasi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baiuk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endParaRPr lang="en-US" dirty="0" smtClean="0"/>
          </a:p>
          <a:p>
            <a:pPr marL="800100" lvl="1" indent="-342900"/>
            <a:r>
              <a:rPr lang="en-US" b="0" dirty="0" err="1" smtClean="0"/>
              <a:t>Verifikasi</a:t>
            </a:r>
            <a:r>
              <a:rPr lang="en-US" b="0" dirty="0" smtClean="0"/>
              <a:t> Purchase Order </a:t>
            </a:r>
          </a:p>
          <a:p>
            <a:pPr marL="800100" lvl="1" indent="-342900"/>
            <a:r>
              <a:rPr lang="en-US" dirty="0" smtClean="0"/>
              <a:t>Review </a:t>
            </a:r>
            <a:r>
              <a:rPr lang="en-US" dirty="0" err="1" smtClean="0"/>
              <a:t>periodik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vendor</a:t>
            </a:r>
            <a:endParaRPr lang="en-US" b="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74293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2453</TotalTime>
  <Words>934</Words>
  <Application>Microsoft Office PowerPoint</Application>
  <PresentationFormat>On-screen Show (4:3)</PresentationFormat>
  <Paragraphs>154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Essential</vt:lpstr>
      <vt:lpstr>Chapter 13</vt:lpstr>
      <vt:lpstr>Learning Objectives</vt:lpstr>
      <vt:lpstr>The Expenditure Cycle</vt:lpstr>
      <vt:lpstr>The Expenditure Cycle</vt:lpstr>
      <vt:lpstr>The Expenditure Cycle</vt:lpstr>
      <vt:lpstr>Expenditure Cycle Activities</vt:lpstr>
      <vt:lpstr>Expenditure Cycle General Threats and control</vt:lpstr>
      <vt:lpstr>Ordering Threats and control</vt:lpstr>
      <vt:lpstr>Ordering Threats and control - continued</vt:lpstr>
      <vt:lpstr>Ordering Threats and control - continued</vt:lpstr>
      <vt:lpstr>RECEIVING</vt:lpstr>
      <vt:lpstr>Receiving Threats and control</vt:lpstr>
      <vt:lpstr>invoicing</vt:lpstr>
      <vt:lpstr>Invoice Processing</vt:lpstr>
      <vt:lpstr>Approving Invoices Threats</vt:lpstr>
      <vt:lpstr>Approving Invoices Controls</vt:lpstr>
      <vt:lpstr>Cash Disbursement Threats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Hornik</dc:creator>
  <cp:lastModifiedBy>Irma Paramita Sofia</cp:lastModifiedBy>
  <cp:revision>196</cp:revision>
  <dcterms:created xsi:type="dcterms:W3CDTF">2010-11-20T16:39:17Z</dcterms:created>
  <dcterms:modified xsi:type="dcterms:W3CDTF">2014-11-20T04:22:43Z</dcterms:modified>
</cp:coreProperties>
</file>