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050" r:id="rId1"/>
  </p:sldMasterIdLst>
  <p:notesMasterIdLst>
    <p:notesMasterId r:id="rId19"/>
  </p:notesMasterIdLst>
  <p:handoutMasterIdLst>
    <p:handoutMasterId r:id="rId20"/>
  </p:handoutMasterIdLst>
  <p:sldIdLst>
    <p:sldId id="259" r:id="rId2"/>
    <p:sldId id="257" r:id="rId3"/>
    <p:sldId id="261" r:id="rId4"/>
    <p:sldId id="278" r:id="rId5"/>
    <p:sldId id="260" r:id="rId6"/>
    <p:sldId id="262" r:id="rId7"/>
    <p:sldId id="263" r:id="rId8"/>
    <p:sldId id="265" r:id="rId9"/>
    <p:sldId id="279" r:id="rId10"/>
    <p:sldId id="280" r:id="rId11"/>
    <p:sldId id="281" r:id="rId12"/>
    <p:sldId id="267" r:id="rId13"/>
    <p:sldId id="282" r:id="rId14"/>
    <p:sldId id="271" r:id="rId15"/>
    <p:sldId id="269" r:id="rId16"/>
    <p:sldId id="270" r:id="rId17"/>
    <p:sldId id="273" r:id="rId1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even Hornik" initials="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4606" autoAdjust="0"/>
  </p:normalViewPr>
  <p:slideViewPr>
    <p:cSldViewPr snapToGrid="0" snapToObjects="1">
      <p:cViewPr varScale="1">
        <p:scale>
          <a:sx n="66" d="100"/>
          <a:sy n="66" d="100"/>
        </p:scale>
        <p:origin x="-141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-3008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3F4900B-6076-42B2-925D-5ECC91F3CC10}" type="datetimeFigureOut">
              <a:rPr lang="en-US"/>
              <a:pPr>
                <a:defRPr/>
              </a:pPr>
              <a:t>11/20/2014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BEF2DCA-1380-4BE8-AE6F-D41EF88C4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1990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4B685DC-F6A0-47F1-ABC6-292132D9C377}" type="datetimeFigureOut">
              <a:rPr lang="en-US"/>
              <a:pPr>
                <a:defRPr/>
              </a:pPr>
              <a:t>11/20/2014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0798438-4E85-4F50-9011-A9F02E97E2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9734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4FDE3C-FE6A-4D0E-BA40-B78994F0C164}" type="datetime1">
              <a:rPr lang="en-US" smtClean="0"/>
              <a:pPr>
                <a:defRPr/>
              </a:pPr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7DF10C8-93A1-4120-A792-4E793557906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2012 Pearson Education, Inc. publishing as Prentice Hall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FF5F93-2882-4CAA-9FA8-35DF323C3D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2012 Pearson Education, Inc. publishing as Prentice Hall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93CCCF-D186-49B8-B497-193E519109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63DD-D7D0-4123-918B-A6EF0402C200}" type="datetimeFigureOut">
              <a:rPr lang="id-ID" smtClean="0"/>
              <a:t>20/11/2014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2012 © Pearson Education, Inc. publishing as Prentice Hall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13-</a:t>
            </a:r>
            <a:fld id="{7963CC2E-CB18-4DD8-B8D8-CE980E75F92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C4CD42-FE31-406F-A9CC-A6DC88973103}" type="datetime1">
              <a:rPr lang="en-US" smtClean="0"/>
              <a:pPr>
                <a:defRPr/>
              </a:pPr>
              <a:t>11/20/2014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4BD51BE-1F6A-4E8D-9F80-AD12FA8BB6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63DD-D7D0-4123-918B-A6EF0402C200}" type="datetimeFigureOut">
              <a:rPr lang="id-ID" smtClean="0"/>
              <a:t>20/11/2014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2012 Pearson Education, Inc. publishing as Prentice Hall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9B768D-3DB1-473A-8986-F17D776FCEE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2012 Pearson Education, Inc. publishing as Prentice Hall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4F6AD3-D1D3-497E-87CE-1B16318AF2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2012 Pearson Education, Inc. publishing as Prentice Hall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A9C75F-E697-403E-99ED-9F54826EE85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2012 Pearson Education, Inc. publishing as Prentice Hall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0F2EA5-36F3-46E4-88D5-D85C20C9E2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2012 Pearson Education, Inc. publishing as Prentice Hall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F58E24-9957-4207-AE04-584E275FA1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2012 Pearson Education, Inc. publishing as Prentice Hall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836E219-9A44-40A3-A424-6F1333196E4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A90763DD-D7D0-4123-918B-A6EF0402C200}" type="datetimeFigureOut">
              <a:rPr lang="id-ID" smtClean="0"/>
              <a:t>20/11/2014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Copyright © 2012 Pearson Education, Inc. publishing as Prentice Hall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13-</a:t>
            </a:r>
            <a:fld id="{1E0FB4DD-DA03-47F8-B4EE-2A7E96CDAB6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  <p:sldLayoutId id="2147484062" r:id="rId1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5"/>
          <p:cNvSpPr>
            <a:spLocks noGrp="1"/>
          </p:cNvSpPr>
          <p:nvPr>
            <p:ph type="ctrTitle"/>
          </p:nvPr>
        </p:nvSpPr>
        <p:spPr>
          <a:xfrm>
            <a:off x="11113" y="1890690"/>
            <a:ext cx="8915400" cy="9144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Chapter 13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14150" y="2805090"/>
            <a:ext cx="8001000" cy="9144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The Expenditure Cycle: Purchasing to Cash Disbursements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386549" cy="485291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5</a:t>
            </a:r>
            <a:r>
              <a:rPr lang="en-US" sz="1800" dirty="0"/>
              <a:t>. </a:t>
            </a:r>
            <a:r>
              <a:rPr lang="en-US" sz="1800" dirty="0" err="1"/>
              <a:t>Membeli</a:t>
            </a:r>
            <a:r>
              <a:rPr lang="en-US" sz="1800" dirty="0"/>
              <a:t> </a:t>
            </a:r>
            <a:r>
              <a:rPr lang="en-US" sz="1800" dirty="0" err="1"/>
              <a:t>barang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pemasok</a:t>
            </a:r>
            <a:r>
              <a:rPr lang="en-US" sz="1800" dirty="0"/>
              <a:t> yang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 smtClean="0"/>
              <a:t>diotorisasi</a:t>
            </a:r>
            <a:endParaRPr lang="en-US" sz="18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1800" b="0" dirty="0" err="1" smtClean="0"/>
              <a:t>Dapat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menimbulkan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masalah</a:t>
            </a:r>
            <a:r>
              <a:rPr lang="en-US" sz="1800" b="0" dirty="0" smtClean="0"/>
              <a:t> : </a:t>
            </a:r>
            <a:r>
              <a:rPr lang="en-US" sz="1800" b="0" dirty="0" err="1" smtClean="0"/>
              <a:t>barang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berkualitas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rendah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atau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mahal</a:t>
            </a:r>
            <a:endParaRPr lang="en-US" sz="1800" b="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1800" b="0" dirty="0" smtClean="0"/>
              <a:t>Control :</a:t>
            </a:r>
          </a:p>
          <a:p>
            <a:pPr marL="800100" lvl="1" indent="-342900"/>
            <a:r>
              <a:rPr lang="en-US" sz="1800" dirty="0" err="1" smtClean="0"/>
              <a:t>Pembatasan</a:t>
            </a:r>
            <a:r>
              <a:rPr lang="en-US" sz="1800" dirty="0" smtClean="0"/>
              <a:t> </a:t>
            </a:r>
            <a:r>
              <a:rPr lang="en-US" sz="1800" dirty="0" err="1" smtClean="0"/>
              <a:t>akses</a:t>
            </a:r>
            <a:r>
              <a:rPr lang="en-US" sz="1800" dirty="0" smtClean="0"/>
              <a:t> </a:t>
            </a:r>
            <a:r>
              <a:rPr lang="en-US" sz="1800" dirty="0" err="1" smtClean="0"/>
              <a:t>atas</a:t>
            </a:r>
            <a:r>
              <a:rPr lang="en-US" sz="1800" dirty="0" smtClean="0"/>
              <a:t> </a:t>
            </a:r>
            <a:r>
              <a:rPr lang="en-US" sz="1800" dirty="0" err="1" smtClean="0"/>
              <a:t>daftar</a:t>
            </a:r>
            <a:r>
              <a:rPr lang="en-US" sz="1800" dirty="0" smtClean="0"/>
              <a:t> </a:t>
            </a:r>
            <a:r>
              <a:rPr lang="en-US" sz="1800" dirty="0" err="1" smtClean="0"/>
              <a:t>pemasok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disetujui</a:t>
            </a:r>
            <a:endParaRPr lang="en-US" sz="1800" dirty="0" smtClean="0"/>
          </a:p>
          <a:p>
            <a:pPr marL="800100" lvl="1" indent="-342900"/>
            <a:r>
              <a:rPr lang="en-US" sz="1800" b="0" dirty="0" smtClean="0"/>
              <a:t>Review </a:t>
            </a:r>
            <a:r>
              <a:rPr lang="en-US" sz="1800" b="0" dirty="0" err="1" smtClean="0"/>
              <a:t>secara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berkala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atas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daftar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pemasok</a:t>
            </a:r>
            <a:endParaRPr lang="en-US" sz="1800" b="0" dirty="0"/>
          </a:p>
          <a:p>
            <a:r>
              <a:rPr lang="en-US" sz="1800" dirty="0" smtClean="0"/>
              <a:t>6. </a:t>
            </a:r>
            <a:r>
              <a:rPr lang="en-US" sz="1800" dirty="0" err="1" smtClean="0"/>
              <a:t>Komisi</a:t>
            </a:r>
            <a:r>
              <a:rPr lang="en-US" sz="1800" dirty="0" smtClean="0"/>
              <a:t> </a:t>
            </a:r>
            <a:r>
              <a:rPr lang="en-US" sz="1800" dirty="0"/>
              <a:t>(Kickbacks</a:t>
            </a:r>
            <a:r>
              <a:rPr lang="en-US" sz="1800" dirty="0" smtClean="0"/>
              <a:t>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800" b="0" dirty="0" err="1" smtClean="0"/>
              <a:t>Hadiah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dari</a:t>
            </a:r>
            <a:r>
              <a:rPr lang="en-US" sz="1800" b="0" dirty="0" smtClean="0"/>
              <a:t> vendor </a:t>
            </a:r>
            <a:r>
              <a:rPr lang="en-US" sz="1800" b="0" dirty="0" err="1" smtClean="0"/>
              <a:t>untuk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para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staf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bagian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pembelian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dengan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tujuan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mempengaruhi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pilihan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pemasok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mereka</a:t>
            </a:r>
            <a:endParaRPr lang="en-US" sz="1800" b="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1800" b="0" dirty="0" err="1" smtClean="0"/>
              <a:t>Dapat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menimbulkan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masalah</a:t>
            </a:r>
            <a:r>
              <a:rPr lang="en-US" sz="1800" b="0" dirty="0" smtClean="0"/>
              <a:t> : </a:t>
            </a:r>
            <a:r>
              <a:rPr lang="en-US" sz="1800" b="0" dirty="0" err="1" smtClean="0"/>
              <a:t>pembelian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barang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dengan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kualitas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jelek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dan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harga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tinggi</a:t>
            </a:r>
            <a:endParaRPr lang="en-US" sz="1800" b="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1800" b="0" dirty="0" smtClean="0"/>
              <a:t>Control : </a:t>
            </a:r>
          </a:p>
          <a:p>
            <a:pPr marL="800100" lvl="1" indent="-342900"/>
            <a:r>
              <a:rPr lang="en-US" sz="1800" b="0" dirty="0" err="1" smtClean="0"/>
              <a:t>Penandatanganan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pernyataan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pertentangan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kepentingan</a:t>
            </a:r>
            <a:r>
              <a:rPr lang="en-US" sz="1800" b="0" dirty="0" smtClean="0"/>
              <a:t> (</a:t>
            </a:r>
            <a:r>
              <a:rPr lang="en-US" sz="1800" b="0" i="1" dirty="0" smtClean="0"/>
              <a:t>conflict of interest</a:t>
            </a:r>
            <a:r>
              <a:rPr lang="en-US" sz="1800" b="0" dirty="0" smtClean="0"/>
              <a:t>)</a:t>
            </a:r>
          </a:p>
          <a:p>
            <a:pPr marL="800100" lvl="1" indent="-342900"/>
            <a:r>
              <a:rPr lang="en-US" sz="1800" b="0" dirty="0" smtClean="0"/>
              <a:t>Job rotation, training, audit </a:t>
            </a:r>
            <a:r>
              <a:rPr lang="en-US" sz="1800" b="0" dirty="0" err="1" smtClean="0"/>
              <a:t>supliers</a:t>
            </a:r>
            <a:endParaRPr lang="en-US" sz="1800" b="0" dirty="0"/>
          </a:p>
          <a:p>
            <a:endParaRPr lang="id-ID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0251" y="152718"/>
            <a:ext cx="8402423" cy="1371600"/>
          </a:xfrm>
        </p:spPr>
        <p:txBody>
          <a:bodyPr/>
          <a:lstStyle/>
          <a:p>
            <a:r>
              <a:rPr lang="en-US" dirty="0"/>
              <a:t>Ordering Threats </a:t>
            </a:r>
            <a:r>
              <a:rPr lang="en-US" dirty="0" smtClean="0"/>
              <a:t>and control - continued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792844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843569"/>
          </a:xfrm>
        </p:spPr>
        <p:txBody>
          <a:bodyPr/>
          <a:lstStyle/>
          <a:p>
            <a:r>
              <a:rPr lang="en-US" dirty="0" smtClean="0"/>
              <a:t>RECEIVING</a:t>
            </a:r>
            <a:endParaRPr lang="id-ID" dirty="0"/>
          </a:p>
        </p:txBody>
      </p:sp>
      <p:sp>
        <p:nvSpPr>
          <p:cNvPr id="6" name="Rectangle 5"/>
          <p:cNvSpPr/>
          <p:nvPr/>
        </p:nvSpPr>
        <p:spPr>
          <a:xfrm>
            <a:off x="1009933" y="1637731"/>
            <a:ext cx="1119117" cy="627797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2060"/>
                </a:solidFill>
              </a:rPr>
              <a:t>Vendor</a:t>
            </a:r>
            <a:endParaRPr lang="id-ID" sz="1200" dirty="0">
              <a:solidFill>
                <a:srgbClr val="002060"/>
              </a:solidFill>
            </a:endParaRPr>
          </a:p>
        </p:txBody>
      </p:sp>
      <p:sp>
        <p:nvSpPr>
          <p:cNvPr id="7" name="Flowchart: Connector 6"/>
          <p:cNvSpPr/>
          <p:nvPr/>
        </p:nvSpPr>
        <p:spPr>
          <a:xfrm>
            <a:off x="3766779" y="1494428"/>
            <a:ext cx="1323833" cy="1241947"/>
          </a:xfrm>
          <a:prstGeom prst="flowChartConnector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2060"/>
                </a:solidFill>
              </a:rPr>
              <a:t>2.1 </a:t>
            </a:r>
            <a:r>
              <a:rPr lang="en-US" sz="1200" dirty="0" err="1" smtClean="0">
                <a:solidFill>
                  <a:srgbClr val="002060"/>
                </a:solidFill>
              </a:rPr>
              <a:t>Terima</a:t>
            </a:r>
            <a:r>
              <a:rPr lang="en-US" sz="1200" dirty="0" smtClean="0">
                <a:solidFill>
                  <a:srgbClr val="002060"/>
                </a:solidFill>
              </a:rPr>
              <a:t> </a:t>
            </a:r>
            <a:r>
              <a:rPr lang="en-US" sz="1200" dirty="0" err="1" smtClean="0">
                <a:solidFill>
                  <a:srgbClr val="002060"/>
                </a:solidFill>
              </a:rPr>
              <a:t>barang</a:t>
            </a:r>
            <a:endParaRPr lang="id-ID" sz="1200" dirty="0">
              <a:solidFill>
                <a:srgbClr val="00206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59372" y="5090614"/>
            <a:ext cx="1201003" cy="3912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rgbClr val="FF0000"/>
                </a:solidFill>
              </a:rPr>
              <a:t>Barang</a:t>
            </a:r>
            <a:endParaRPr lang="id-ID" sz="1200" dirty="0">
              <a:solidFill>
                <a:srgbClr val="FF0000"/>
              </a:solidFill>
            </a:endParaRPr>
          </a:p>
        </p:txBody>
      </p:sp>
      <p:sp>
        <p:nvSpPr>
          <p:cNvPr id="12" name="Flowchart: Connector 11"/>
          <p:cNvSpPr/>
          <p:nvPr/>
        </p:nvSpPr>
        <p:spPr>
          <a:xfrm>
            <a:off x="3766780" y="3639401"/>
            <a:ext cx="1323833" cy="1241947"/>
          </a:xfrm>
          <a:prstGeom prst="flowChartConnector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2060"/>
                </a:solidFill>
              </a:rPr>
              <a:t>2.2</a:t>
            </a:r>
          </a:p>
          <a:p>
            <a:pPr algn="ctr"/>
            <a:r>
              <a:rPr lang="en-US" sz="1200" dirty="0" err="1" smtClean="0">
                <a:solidFill>
                  <a:srgbClr val="002060"/>
                </a:solidFill>
              </a:rPr>
              <a:t>Hitung</a:t>
            </a:r>
            <a:r>
              <a:rPr lang="en-US" sz="1200" dirty="0" smtClean="0">
                <a:solidFill>
                  <a:srgbClr val="002060"/>
                </a:solidFill>
              </a:rPr>
              <a:t> </a:t>
            </a:r>
            <a:r>
              <a:rPr lang="en-US" sz="1200" dirty="0" err="1" smtClean="0">
                <a:solidFill>
                  <a:srgbClr val="002060"/>
                </a:solidFill>
              </a:rPr>
              <a:t>dan</a:t>
            </a:r>
            <a:r>
              <a:rPr lang="en-US" sz="1200" dirty="0" smtClean="0">
                <a:solidFill>
                  <a:srgbClr val="002060"/>
                </a:solidFill>
              </a:rPr>
              <a:t> </a:t>
            </a:r>
            <a:r>
              <a:rPr lang="en-US" sz="1200" dirty="0" err="1" smtClean="0">
                <a:solidFill>
                  <a:srgbClr val="002060"/>
                </a:solidFill>
              </a:rPr>
              <a:t>periksa</a:t>
            </a:r>
            <a:r>
              <a:rPr lang="en-US" sz="1200" dirty="0" smtClean="0">
                <a:solidFill>
                  <a:srgbClr val="002060"/>
                </a:solidFill>
              </a:rPr>
              <a:t> </a:t>
            </a:r>
            <a:r>
              <a:rPr lang="en-US" sz="1200" dirty="0" err="1" smtClean="0">
                <a:solidFill>
                  <a:srgbClr val="002060"/>
                </a:solidFill>
              </a:rPr>
              <a:t>barang</a:t>
            </a:r>
            <a:endParaRPr lang="id-ID" sz="1200" dirty="0">
              <a:solidFill>
                <a:srgbClr val="00206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971495" y="5668366"/>
            <a:ext cx="1119117" cy="627797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 smtClean="0">
                <a:solidFill>
                  <a:srgbClr val="002060"/>
                </a:solidFill>
              </a:rPr>
              <a:t>Gudang</a:t>
            </a:r>
            <a:endParaRPr lang="id-ID" sz="1100" dirty="0">
              <a:solidFill>
                <a:srgbClr val="002060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6400800" y="4006754"/>
            <a:ext cx="1201003" cy="507242"/>
            <a:chOff x="6373504" y="1958452"/>
            <a:chExt cx="1201003" cy="507242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6373504" y="1958452"/>
              <a:ext cx="1201003" cy="0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6373504" y="2465694"/>
              <a:ext cx="1201003" cy="0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1230573" y="4085227"/>
            <a:ext cx="1201003" cy="507242"/>
            <a:chOff x="6373504" y="1958452"/>
            <a:chExt cx="1201003" cy="507242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6373504" y="1958452"/>
              <a:ext cx="1201003" cy="0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6373504" y="2465694"/>
              <a:ext cx="1201003" cy="0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ectangle 20"/>
          <p:cNvSpPr/>
          <p:nvPr/>
        </p:nvSpPr>
        <p:spPr>
          <a:xfrm>
            <a:off x="6373503" y="4064758"/>
            <a:ext cx="1201003" cy="3912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rgbClr val="002060"/>
                </a:solidFill>
              </a:rPr>
              <a:t>Persediaan</a:t>
            </a:r>
            <a:endParaRPr lang="id-ID" sz="1200" dirty="0">
              <a:solidFill>
                <a:srgbClr val="00206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230572" y="4122762"/>
            <a:ext cx="1201003" cy="3912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2060"/>
                </a:solidFill>
              </a:rPr>
              <a:t>Vendor</a:t>
            </a:r>
            <a:endParaRPr lang="id-ID" sz="1200" dirty="0">
              <a:solidFill>
                <a:srgbClr val="002060"/>
              </a:solidFill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6400800" y="1698008"/>
            <a:ext cx="1201003" cy="507242"/>
            <a:chOff x="6400800" y="1698008"/>
            <a:chExt cx="1201003" cy="507242"/>
          </a:xfrm>
        </p:grpSpPr>
        <p:grpSp>
          <p:nvGrpSpPr>
            <p:cNvPr id="14" name="Group 13"/>
            <p:cNvGrpSpPr/>
            <p:nvPr/>
          </p:nvGrpSpPr>
          <p:grpSpPr>
            <a:xfrm>
              <a:off x="6400800" y="1698008"/>
              <a:ext cx="1201003" cy="507242"/>
              <a:chOff x="6373504" y="1958452"/>
              <a:chExt cx="1201003" cy="507242"/>
            </a:xfrm>
          </p:grpSpPr>
          <p:cxnSp>
            <p:nvCxnSpPr>
              <p:cNvPr id="9" name="Straight Connector 8"/>
              <p:cNvCxnSpPr/>
              <p:nvPr/>
            </p:nvCxnSpPr>
            <p:spPr>
              <a:xfrm>
                <a:off x="6373504" y="1958452"/>
                <a:ext cx="1201003" cy="0"/>
              </a:xfrm>
              <a:prstGeom prst="line">
                <a:avLst/>
              </a:prstGeom>
              <a:noFill/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6373504" y="2465694"/>
                <a:ext cx="1201003" cy="0"/>
              </a:xfrm>
              <a:prstGeom prst="line">
                <a:avLst/>
              </a:prstGeom>
              <a:noFill/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sp>
          <p:nvSpPr>
            <p:cNvPr id="23" name="Rectangle 22"/>
            <p:cNvSpPr/>
            <p:nvPr/>
          </p:nvSpPr>
          <p:spPr>
            <a:xfrm>
              <a:off x="6400800" y="1762835"/>
              <a:ext cx="1201003" cy="39123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2060"/>
                  </a:solidFill>
                </a:rPr>
                <a:t>PO</a:t>
              </a:r>
              <a:endParaRPr lang="id-ID" dirty="0">
                <a:solidFill>
                  <a:srgbClr val="002060"/>
                </a:solidFill>
              </a:endParaRPr>
            </a:p>
          </p:txBody>
        </p:sp>
      </p:grpSp>
      <p:sp>
        <p:nvSpPr>
          <p:cNvPr id="24" name="Rectangle 23"/>
          <p:cNvSpPr/>
          <p:nvPr/>
        </p:nvSpPr>
        <p:spPr>
          <a:xfrm>
            <a:off x="4481011" y="2930856"/>
            <a:ext cx="1201003" cy="3912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Slip </a:t>
            </a:r>
            <a:r>
              <a:rPr lang="en-US" sz="1200" dirty="0" err="1" smtClean="0">
                <a:solidFill>
                  <a:srgbClr val="FF0000"/>
                </a:solidFill>
              </a:rPr>
              <a:t>Pengepakan</a:t>
            </a:r>
            <a:endParaRPr lang="id-ID" sz="1200" dirty="0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059373" y="2974073"/>
            <a:ext cx="1201003" cy="3912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rgbClr val="FF0000"/>
                </a:solidFill>
              </a:rPr>
              <a:t>Barang</a:t>
            </a:r>
            <a:endParaRPr lang="id-ID" sz="1200" dirty="0">
              <a:solidFill>
                <a:srgbClr val="FF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535604" y="5009296"/>
            <a:ext cx="1201003" cy="3912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Lap. </a:t>
            </a:r>
            <a:r>
              <a:rPr lang="en-US" sz="1200" dirty="0" err="1" smtClean="0">
                <a:solidFill>
                  <a:srgbClr val="FF0000"/>
                </a:solidFill>
              </a:rPr>
              <a:t>Penerimaan</a:t>
            </a:r>
            <a:endParaRPr lang="id-ID" sz="1200" dirty="0">
              <a:solidFill>
                <a:srgbClr val="FF0000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2129051" y="1958452"/>
            <a:ext cx="153082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5136106" y="4277435"/>
            <a:ext cx="118735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5001901" y="2265528"/>
            <a:ext cx="2176821" cy="17218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7" idx="4"/>
            <a:endCxn id="12" idx="0"/>
          </p:cNvCxnSpPr>
          <p:nvPr/>
        </p:nvCxnSpPr>
        <p:spPr>
          <a:xfrm>
            <a:off x="4428696" y="2736375"/>
            <a:ext cx="1" cy="9030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4408226" y="4881348"/>
            <a:ext cx="0" cy="6471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2" idx="2"/>
          </p:cNvCxnSpPr>
          <p:nvPr/>
        </p:nvCxnSpPr>
        <p:spPr>
          <a:xfrm flipH="1" flipV="1">
            <a:off x="2729552" y="4260374"/>
            <a:ext cx="103722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49209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pPr eaLnBrk="1" hangingPunct="1"/>
            <a:r>
              <a:rPr lang="en-US" dirty="0" smtClean="0"/>
              <a:t>Receiving Threats and control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893860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dipesan</a:t>
            </a:r>
            <a:r>
              <a:rPr lang="en-US" dirty="0" smtClean="0"/>
              <a:t> </a:t>
            </a:r>
          </a:p>
          <a:p>
            <a:pPr marL="342900" indent="-34290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Penerimaan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barang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hanya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dilakukan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jika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terdapat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salinan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PO (Purchase Order)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Staff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penerimaan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harus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menandatangani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bukti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penerimaan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penghitungan</a:t>
            </a:r>
            <a:r>
              <a:rPr lang="en-US" dirty="0" smtClean="0"/>
              <a:t> / Mistakes in counting</a:t>
            </a:r>
          </a:p>
          <a:p>
            <a:pPr marL="342900" indent="-34290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Insentif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bagi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para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staff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penerima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dapat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menjaga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keakuratan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barang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dipesan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Document transfer of goods to inventory</a:t>
            </a:r>
          </a:p>
          <a:p>
            <a:pPr marL="342900" indent="-34290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Use of bar-codes and RFID tags</a:t>
            </a:r>
          </a:p>
          <a:p>
            <a:pPr marL="342900" indent="-34290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Configuration of the ERP system to flag discrepancies between received and ordered quantities that exceed tolerance threshold for investigation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Theft of inventory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Segregation of duties: custody of inventory versus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receiving</a:t>
            </a:r>
          </a:p>
          <a:p>
            <a:pPr marL="342900" indent="-34290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Restriction of physical access to inventory</a:t>
            </a:r>
          </a:p>
          <a:p>
            <a:pPr marL="342900" indent="-34290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Documentation of all transfers of inventory between receiving and inventory employees</a:t>
            </a:r>
          </a:p>
          <a:p>
            <a:pPr marL="342900" indent="-34290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Periodic physical counts of inventory and reconciliation to recorded quantities 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304663" cy="898160"/>
          </a:xfrm>
        </p:spPr>
        <p:txBody>
          <a:bodyPr/>
          <a:lstStyle/>
          <a:p>
            <a:r>
              <a:rPr lang="en-US" dirty="0" smtClean="0"/>
              <a:t>invoicing</a:t>
            </a:r>
            <a:endParaRPr lang="id-ID" dirty="0"/>
          </a:p>
        </p:txBody>
      </p:sp>
      <p:sp>
        <p:nvSpPr>
          <p:cNvPr id="6" name="Rectangle 5"/>
          <p:cNvSpPr/>
          <p:nvPr/>
        </p:nvSpPr>
        <p:spPr>
          <a:xfrm>
            <a:off x="777922" y="1433015"/>
            <a:ext cx="1078173" cy="102358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Purchasing</a:t>
            </a:r>
            <a:endParaRPr lang="id-ID" sz="1400" dirty="0">
              <a:solidFill>
                <a:srgbClr val="00206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09248" y="1433015"/>
            <a:ext cx="1062251" cy="102358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>
                <a:solidFill>
                  <a:srgbClr val="002060"/>
                </a:solidFill>
              </a:rPr>
              <a:t>Warehouse</a:t>
            </a:r>
            <a:endParaRPr lang="id-ID" sz="1300" dirty="0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142328" y="1446661"/>
            <a:ext cx="1062251" cy="102358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Vendor</a:t>
            </a:r>
            <a:endParaRPr lang="id-ID" sz="1400" dirty="0">
              <a:solidFill>
                <a:srgbClr val="002060"/>
              </a:solidFill>
            </a:endParaRPr>
          </a:p>
        </p:txBody>
      </p:sp>
      <p:sp>
        <p:nvSpPr>
          <p:cNvPr id="9" name="Flowchart: Connector 8"/>
          <p:cNvSpPr/>
          <p:nvPr/>
        </p:nvSpPr>
        <p:spPr>
          <a:xfrm>
            <a:off x="4926841" y="2265528"/>
            <a:ext cx="1392072" cy="1323833"/>
          </a:xfrm>
          <a:prstGeom prst="flowChartConnector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2060"/>
                </a:solidFill>
              </a:rPr>
              <a:t>3.1</a:t>
            </a:r>
          </a:p>
          <a:p>
            <a:pPr algn="ctr"/>
            <a:r>
              <a:rPr lang="en-US" sz="1200" dirty="0" smtClean="0">
                <a:solidFill>
                  <a:srgbClr val="002060"/>
                </a:solidFill>
              </a:rPr>
              <a:t>Approve Invoice</a:t>
            </a:r>
            <a:endParaRPr lang="id-ID" sz="1200" dirty="0">
              <a:solidFill>
                <a:srgbClr val="002060"/>
              </a:solidFill>
            </a:endParaRPr>
          </a:p>
        </p:txBody>
      </p:sp>
      <p:sp>
        <p:nvSpPr>
          <p:cNvPr id="10" name="Flowchart: Connector 9"/>
          <p:cNvSpPr/>
          <p:nvPr/>
        </p:nvSpPr>
        <p:spPr>
          <a:xfrm>
            <a:off x="5049670" y="5172501"/>
            <a:ext cx="1378425" cy="1271517"/>
          </a:xfrm>
          <a:prstGeom prst="flowChartConnector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2060"/>
                </a:solidFill>
              </a:rPr>
              <a:t>3.2</a:t>
            </a:r>
          </a:p>
          <a:p>
            <a:pPr algn="ctr"/>
            <a:r>
              <a:rPr lang="en-US" sz="1000" dirty="0" smtClean="0">
                <a:solidFill>
                  <a:srgbClr val="002060"/>
                </a:solidFill>
              </a:rPr>
              <a:t>Cash Disbursement</a:t>
            </a:r>
            <a:endParaRPr lang="id-ID" sz="1000" dirty="0">
              <a:solidFill>
                <a:srgbClr val="002060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967784" y="4238766"/>
            <a:ext cx="1201003" cy="507242"/>
            <a:chOff x="6400800" y="1698008"/>
            <a:chExt cx="1201003" cy="507242"/>
          </a:xfrm>
        </p:grpSpPr>
        <p:grpSp>
          <p:nvGrpSpPr>
            <p:cNvPr id="12" name="Group 11"/>
            <p:cNvGrpSpPr/>
            <p:nvPr/>
          </p:nvGrpSpPr>
          <p:grpSpPr>
            <a:xfrm>
              <a:off x="6400800" y="1698008"/>
              <a:ext cx="1201003" cy="507242"/>
              <a:chOff x="6373504" y="1958452"/>
              <a:chExt cx="1201003" cy="507242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>
                <a:off x="6373504" y="1958452"/>
                <a:ext cx="1201003" cy="0"/>
              </a:xfrm>
              <a:prstGeom prst="line">
                <a:avLst/>
              </a:prstGeom>
              <a:noFill/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6373504" y="2465694"/>
                <a:ext cx="1201003" cy="0"/>
              </a:xfrm>
              <a:prstGeom prst="line">
                <a:avLst/>
              </a:prstGeom>
              <a:noFill/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sp>
          <p:nvSpPr>
            <p:cNvPr id="13" name="Rectangle 12"/>
            <p:cNvSpPr/>
            <p:nvPr/>
          </p:nvSpPr>
          <p:spPr>
            <a:xfrm>
              <a:off x="6400800" y="1762835"/>
              <a:ext cx="1201003" cy="39123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2060"/>
                  </a:solidFill>
                </a:rPr>
                <a:t>AP</a:t>
              </a:r>
              <a:endParaRPr lang="id-ID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839866" y="2773405"/>
            <a:ext cx="1201003" cy="388483"/>
            <a:chOff x="6400800" y="1698008"/>
            <a:chExt cx="1201003" cy="507242"/>
          </a:xfrm>
        </p:grpSpPr>
        <p:grpSp>
          <p:nvGrpSpPr>
            <p:cNvPr id="17" name="Group 16"/>
            <p:cNvGrpSpPr/>
            <p:nvPr/>
          </p:nvGrpSpPr>
          <p:grpSpPr>
            <a:xfrm>
              <a:off x="6400800" y="1698008"/>
              <a:ext cx="1201003" cy="507242"/>
              <a:chOff x="6373504" y="1958452"/>
              <a:chExt cx="1201003" cy="507242"/>
            </a:xfrm>
          </p:grpSpPr>
          <p:cxnSp>
            <p:nvCxnSpPr>
              <p:cNvPr id="19" name="Straight Connector 18"/>
              <p:cNvCxnSpPr/>
              <p:nvPr/>
            </p:nvCxnSpPr>
            <p:spPr>
              <a:xfrm>
                <a:off x="6373504" y="1958452"/>
                <a:ext cx="1201003" cy="0"/>
              </a:xfrm>
              <a:prstGeom prst="line">
                <a:avLst/>
              </a:prstGeom>
              <a:noFill/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6373504" y="2465694"/>
                <a:ext cx="1201003" cy="0"/>
              </a:xfrm>
              <a:prstGeom prst="line">
                <a:avLst/>
              </a:prstGeom>
              <a:noFill/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sp>
          <p:nvSpPr>
            <p:cNvPr id="18" name="Rectangle 17"/>
            <p:cNvSpPr/>
            <p:nvPr/>
          </p:nvSpPr>
          <p:spPr>
            <a:xfrm>
              <a:off x="6400800" y="1762835"/>
              <a:ext cx="1201003" cy="39123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rgbClr val="002060"/>
                  </a:solidFill>
                </a:rPr>
                <a:t>RR</a:t>
              </a:r>
              <a:endParaRPr lang="id-ID" sz="12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839870" y="5305566"/>
            <a:ext cx="1201003" cy="507242"/>
            <a:chOff x="6400800" y="1698008"/>
            <a:chExt cx="1201003" cy="507242"/>
          </a:xfrm>
        </p:grpSpPr>
        <p:grpSp>
          <p:nvGrpSpPr>
            <p:cNvPr id="22" name="Group 21"/>
            <p:cNvGrpSpPr/>
            <p:nvPr/>
          </p:nvGrpSpPr>
          <p:grpSpPr>
            <a:xfrm>
              <a:off x="6400800" y="1698008"/>
              <a:ext cx="1201003" cy="507242"/>
              <a:chOff x="6373504" y="1958452"/>
              <a:chExt cx="1201003" cy="507242"/>
            </a:xfrm>
          </p:grpSpPr>
          <p:cxnSp>
            <p:nvCxnSpPr>
              <p:cNvPr id="24" name="Straight Connector 23"/>
              <p:cNvCxnSpPr/>
              <p:nvPr/>
            </p:nvCxnSpPr>
            <p:spPr>
              <a:xfrm>
                <a:off x="6373504" y="1958452"/>
                <a:ext cx="1201003" cy="0"/>
              </a:xfrm>
              <a:prstGeom prst="line">
                <a:avLst/>
              </a:prstGeom>
              <a:noFill/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6373504" y="2465694"/>
                <a:ext cx="1201003" cy="0"/>
              </a:xfrm>
              <a:prstGeom prst="line">
                <a:avLst/>
              </a:prstGeom>
              <a:noFill/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sp>
          <p:nvSpPr>
            <p:cNvPr id="23" name="Rectangle 22"/>
            <p:cNvSpPr/>
            <p:nvPr/>
          </p:nvSpPr>
          <p:spPr>
            <a:xfrm>
              <a:off x="6400800" y="1762835"/>
              <a:ext cx="1201003" cy="39123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2060"/>
                  </a:solidFill>
                </a:rPr>
                <a:t>GL</a:t>
              </a:r>
              <a:endParaRPr lang="id-ID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716504" y="2728043"/>
            <a:ext cx="1201003" cy="398801"/>
            <a:chOff x="6400800" y="1698008"/>
            <a:chExt cx="1201003" cy="507242"/>
          </a:xfrm>
        </p:grpSpPr>
        <p:grpSp>
          <p:nvGrpSpPr>
            <p:cNvPr id="27" name="Group 26"/>
            <p:cNvGrpSpPr/>
            <p:nvPr/>
          </p:nvGrpSpPr>
          <p:grpSpPr>
            <a:xfrm>
              <a:off x="6400800" y="1698008"/>
              <a:ext cx="1201003" cy="507242"/>
              <a:chOff x="6373504" y="1958452"/>
              <a:chExt cx="1201003" cy="507242"/>
            </a:xfrm>
          </p:grpSpPr>
          <p:cxnSp>
            <p:nvCxnSpPr>
              <p:cNvPr id="29" name="Straight Connector 28"/>
              <p:cNvCxnSpPr/>
              <p:nvPr/>
            </p:nvCxnSpPr>
            <p:spPr>
              <a:xfrm>
                <a:off x="6373504" y="1958452"/>
                <a:ext cx="1201003" cy="0"/>
              </a:xfrm>
              <a:prstGeom prst="line">
                <a:avLst/>
              </a:prstGeom>
              <a:noFill/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6373504" y="2465694"/>
                <a:ext cx="1201003" cy="0"/>
              </a:xfrm>
              <a:prstGeom prst="line">
                <a:avLst/>
              </a:prstGeom>
              <a:noFill/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sp>
          <p:nvSpPr>
            <p:cNvPr id="28" name="Rectangle 27"/>
            <p:cNvSpPr/>
            <p:nvPr/>
          </p:nvSpPr>
          <p:spPr>
            <a:xfrm>
              <a:off x="6400800" y="1762835"/>
              <a:ext cx="1201003" cy="39123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rgbClr val="002060"/>
                  </a:solidFill>
                </a:rPr>
                <a:t>PO</a:t>
              </a:r>
              <a:endParaRPr lang="id-ID" sz="1200" dirty="0">
                <a:solidFill>
                  <a:srgbClr val="002060"/>
                </a:solidFill>
              </a:endParaRPr>
            </a:p>
          </p:txBody>
        </p:sp>
      </p:grpSp>
      <p:cxnSp>
        <p:nvCxnSpPr>
          <p:cNvPr id="32" name="Straight Arrow Connector 31"/>
          <p:cNvCxnSpPr/>
          <p:nvPr/>
        </p:nvCxnSpPr>
        <p:spPr>
          <a:xfrm>
            <a:off x="1323829" y="2424752"/>
            <a:ext cx="1" cy="2740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3440373" y="2456597"/>
            <a:ext cx="4" cy="2740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9" idx="6"/>
          </p:cNvCxnSpPr>
          <p:nvPr/>
        </p:nvCxnSpPr>
        <p:spPr>
          <a:xfrm flipH="1">
            <a:off x="6318913" y="2470243"/>
            <a:ext cx="823416" cy="4572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5622877" y="3666697"/>
            <a:ext cx="2" cy="5163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5622878" y="4746008"/>
            <a:ext cx="1" cy="33095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5732059" y="3738346"/>
            <a:ext cx="1173707" cy="373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rgbClr val="002060"/>
                </a:solidFill>
              </a:rPr>
              <a:t>Voucher Package</a:t>
            </a:r>
            <a:endParaRPr lang="id-ID" sz="1000" dirty="0">
              <a:solidFill>
                <a:srgbClr val="002060"/>
              </a:solidFill>
            </a:endParaRPr>
          </a:p>
        </p:txBody>
      </p:sp>
      <p:cxnSp>
        <p:nvCxnSpPr>
          <p:cNvPr id="44" name="Straight Arrow Connector 43"/>
          <p:cNvCxnSpPr>
            <a:stCxn id="10" idx="2"/>
            <a:endCxn id="23" idx="3"/>
          </p:cNvCxnSpPr>
          <p:nvPr/>
        </p:nvCxnSpPr>
        <p:spPr>
          <a:xfrm flipH="1" flipV="1">
            <a:off x="4040873" y="5566010"/>
            <a:ext cx="1008797" cy="2422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>
            <a:stCxn id="10" idx="6"/>
            <a:endCxn id="8" idx="2"/>
          </p:cNvCxnSpPr>
          <p:nvPr/>
        </p:nvCxnSpPr>
        <p:spPr>
          <a:xfrm flipV="1">
            <a:off x="6428095" y="2470243"/>
            <a:ext cx="1245359" cy="333801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6428095" y="5370393"/>
            <a:ext cx="1173707" cy="373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rgbClr val="002060"/>
                </a:solidFill>
              </a:rPr>
              <a:t>Payment</a:t>
            </a:r>
            <a:endParaRPr lang="id-ID" sz="1000" dirty="0">
              <a:solidFill>
                <a:srgbClr val="002060"/>
              </a:solidFill>
            </a:endParaRPr>
          </a:p>
        </p:txBody>
      </p:sp>
      <p:cxnSp>
        <p:nvCxnSpPr>
          <p:cNvPr id="51" name="Elbow Connector 50"/>
          <p:cNvCxnSpPr/>
          <p:nvPr/>
        </p:nvCxnSpPr>
        <p:spPr>
          <a:xfrm>
            <a:off x="1317005" y="3161888"/>
            <a:ext cx="3732665" cy="427473"/>
          </a:xfrm>
          <a:prstGeom prst="bentConnector3">
            <a:avLst>
              <a:gd name="adj1" fmla="val -9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Elbow Connector 56"/>
          <p:cNvCxnSpPr>
            <a:endCxn id="9" idx="3"/>
          </p:cNvCxnSpPr>
          <p:nvPr/>
        </p:nvCxnSpPr>
        <p:spPr>
          <a:xfrm>
            <a:off x="3440367" y="3161888"/>
            <a:ext cx="1690338" cy="233602"/>
          </a:xfrm>
          <a:prstGeom prst="bentConnector4">
            <a:avLst>
              <a:gd name="adj1" fmla="val -2052"/>
              <a:gd name="adj2" fmla="val 9854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6730622" y="2698843"/>
            <a:ext cx="761998" cy="5798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rgbClr val="002060"/>
                </a:solidFill>
              </a:rPr>
              <a:t>Invoice</a:t>
            </a:r>
            <a:endParaRPr lang="id-ID" sz="1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4749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457200" y="261423"/>
            <a:ext cx="5791200" cy="841930"/>
          </a:xfrm>
        </p:spPr>
        <p:txBody>
          <a:bodyPr/>
          <a:lstStyle/>
          <a:p>
            <a:pPr eaLnBrk="1" hangingPunct="1"/>
            <a:r>
              <a:rPr lang="en-US" dirty="0" smtClean="0"/>
              <a:t>Invoice Processing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457200" y="1310186"/>
            <a:ext cx="8209128" cy="481597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Non-Voucher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err="1" smtClean="0"/>
              <a:t>Setiap</a:t>
            </a:r>
            <a:r>
              <a:rPr lang="en-US" dirty="0" smtClean="0"/>
              <a:t> invoice yang </a:t>
            </a:r>
            <a:r>
              <a:rPr lang="en-US" dirty="0" err="1" smtClean="0"/>
              <a:t>disetujui</a:t>
            </a:r>
            <a:r>
              <a:rPr lang="en-US" dirty="0" smtClean="0"/>
              <a:t> </a:t>
            </a:r>
            <a:r>
              <a:rPr lang="en-US" dirty="0" err="1" smtClean="0"/>
              <a:t>dimasukkan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catatan</a:t>
            </a:r>
            <a:r>
              <a:rPr lang="en-US" dirty="0" smtClean="0"/>
              <a:t> </a:t>
            </a:r>
            <a:r>
              <a:rPr lang="en-US" dirty="0" err="1" smtClean="0"/>
              <a:t>terpisah</a:t>
            </a:r>
            <a:r>
              <a:rPr lang="en-US" dirty="0" smtClean="0"/>
              <a:t> vendor di file </a:t>
            </a:r>
            <a:r>
              <a:rPr lang="en-US" dirty="0" err="1" smtClean="0"/>
              <a:t>utang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file “invoice yang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dibayar</a:t>
            </a:r>
            <a:r>
              <a:rPr lang="en-US" dirty="0" smtClean="0"/>
              <a:t>”(open invoice)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, invoice </a:t>
            </a:r>
            <a:r>
              <a:rPr lang="en-US" dirty="0" err="1" smtClean="0"/>
              <a:t>dikeluarkan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file open invoice, </a:t>
            </a:r>
            <a:r>
              <a:rPr lang="en-US" dirty="0" err="1" smtClean="0"/>
              <a:t>ditandain</a:t>
            </a:r>
            <a:r>
              <a:rPr lang="en-US" dirty="0" smtClean="0"/>
              <a:t> “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dibayar</a:t>
            </a:r>
            <a:r>
              <a:rPr lang="en-US" dirty="0" smtClean="0"/>
              <a:t>”,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disimpan</a:t>
            </a:r>
            <a:r>
              <a:rPr lang="en-US" dirty="0" smtClean="0"/>
              <a:t> di </a:t>
            </a:r>
            <a:r>
              <a:rPr lang="en-US" dirty="0" err="1" smtClean="0"/>
              <a:t>dalam</a:t>
            </a:r>
            <a:r>
              <a:rPr lang="en-US" dirty="0" smtClean="0"/>
              <a:t> file “invoice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dibayar</a:t>
            </a:r>
            <a:r>
              <a:rPr lang="en-US" dirty="0" smtClean="0"/>
              <a:t>” (paid – invoice file)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Voucher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invoice </a:t>
            </a:r>
            <a:r>
              <a:rPr lang="en-US" dirty="0" err="1" smtClean="0"/>
              <a:t>disetujui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dibayar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err="1" smtClean="0"/>
              <a:t>Identifikasi</a:t>
            </a:r>
            <a:r>
              <a:rPr lang="en-US" dirty="0" smtClean="0"/>
              <a:t> vendor, </a:t>
            </a:r>
            <a:r>
              <a:rPr lang="en-US" dirty="0" err="1" smtClean="0"/>
              <a:t>daftar</a:t>
            </a:r>
            <a:r>
              <a:rPr lang="en-US" dirty="0" smtClean="0"/>
              <a:t> invoice yang </a:t>
            </a:r>
            <a:r>
              <a:rPr lang="en-US" dirty="0" err="1" smtClean="0"/>
              <a:t>belum</a:t>
            </a:r>
            <a:r>
              <a:rPr lang="en-US" dirty="0" smtClean="0"/>
              <a:t> di </a:t>
            </a:r>
            <a:r>
              <a:rPr lang="en-US" dirty="0" err="1" smtClean="0"/>
              <a:t>bayar</a:t>
            </a:r>
            <a:r>
              <a:rPr lang="en-US" dirty="0" smtClean="0"/>
              <a:t>,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bersih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dibayar</a:t>
            </a:r>
            <a:r>
              <a:rPr lang="en-US" dirty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dikurangi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diskon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potongan</a:t>
            </a:r>
            <a:r>
              <a:rPr lang="en-US" dirty="0" smtClean="0"/>
              <a:t> </a:t>
            </a:r>
            <a:r>
              <a:rPr lang="en-US" dirty="0" err="1" smtClean="0"/>
              <a:t>pembelian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cek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ditulis</a:t>
            </a:r>
            <a:r>
              <a:rPr lang="en-US" dirty="0" smtClean="0"/>
              <a:t>,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memasukkan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invoice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prenumbered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mempermudah</a:t>
            </a:r>
            <a:r>
              <a:rPr lang="en-US" dirty="0" smtClean="0"/>
              <a:t> </a:t>
            </a:r>
            <a:r>
              <a:rPr lang="en-US" dirty="0" err="1" smtClean="0"/>
              <a:t>penelusuran</a:t>
            </a:r>
            <a:r>
              <a:rPr lang="en-US" dirty="0" smtClean="0"/>
              <a:t> </a:t>
            </a:r>
            <a:r>
              <a:rPr lang="en-US" dirty="0" err="1" smtClean="0"/>
              <a:t>utang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Approving Invoices Threats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Errors in supplier invoices</a:t>
            </a:r>
          </a:p>
          <a:p>
            <a:pPr eaLnBrk="1" hangingPunct="1"/>
            <a:r>
              <a:rPr lang="en-US" dirty="0" smtClean="0"/>
              <a:t>Mistakes in posting to accounts payable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>
          <a:xfrm>
            <a:off x="341194" y="152718"/>
            <a:ext cx="8311487" cy="1371600"/>
          </a:xfrm>
        </p:spPr>
        <p:txBody>
          <a:bodyPr/>
          <a:lstStyle/>
          <a:p>
            <a:pPr eaLnBrk="1" hangingPunct="1"/>
            <a:r>
              <a:rPr lang="en-US" dirty="0" smtClean="0"/>
              <a:t>Approving Invoices Controls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>
          <a:xfrm>
            <a:off x="457200" y="1633500"/>
            <a:ext cx="4933666" cy="4532516"/>
          </a:xfrm>
        </p:spPr>
        <p:txBody>
          <a:bodyPr/>
          <a:lstStyle/>
          <a:p>
            <a:pPr marL="285750" indent="-285750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1600" dirty="0" smtClean="0"/>
              <a:t>Verification of invoice accuracy</a:t>
            </a:r>
          </a:p>
          <a:p>
            <a:pPr marL="285750" indent="-285750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1600" dirty="0" smtClean="0"/>
              <a:t>Requiring detailed receipts for procurement card purchases</a:t>
            </a:r>
          </a:p>
          <a:p>
            <a:pPr marL="285750" indent="-285750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1600" dirty="0" smtClean="0"/>
              <a:t>Evaluated receipt settlement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Match PO with receiving report</a:t>
            </a:r>
          </a:p>
          <a:p>
            <a:pPr marL="285750" indent="-285750" eaLnBrk="1" hangingPunct="1">
              <a:lnSpc>
                <a:spcPct val="80000"/>
              </a:lnSpc>
              <a:buFont typeface="Arial" pitchFamily="34" charset="0"/>
              <a:buChar char="•"/>
            </a:pPr>
            <a:endParaRPr lang="en-US" sz="1600" dirty="0" smtClean="0"/>
          </a:p>
          <a:p>
            <a:pPr marL="285750" indent="-285750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1600" dirty="0" smtClean="0"/>
              <a:t>Restriction of access to supplier master data</a:t>
            </a:r>
          </a:p>
          <a:p>
            <a:pPr marL="285750" indent="-285750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1600" dirty="0" smtClean="0"/>
              <a:t>Data entry edit controls</a:t>
            </a:r>
          </a:p>
          <a:p>
            <a:pPr marL="285750" indent="-285750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1600" dirty="0" smtClean="0"/>
              <a:t>Reconciliation of detailed accounts payable records with the general ledger control account</a:t>
            </a:r>
          </a:p>
        </p:txBody>
      </p:sp>
      <p:pic>
        <p:nvPicPr>
          <p:cNvPr id="34821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70550" y="1519238"/>
            <a:ext cx="2593975" cy="451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Cash Disbursement Threats</a:t>
            </a: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dirty="0" smtClean="0"/>
              <a:t>Failure to take advantage of discounts for prompt payment : </a:t>
            </a:r>
          </a:p>
          <a:p>
            <a:pPr marL="800100" lvl="1" indent="-342900"/>
            <a:r>
              <a:rPr lang="en-US" b="0" dirty="0" err="1" smtClean="0"/>
              <a:t>Faktur</a:t>
            </a:r>
            <a:r>
              <a:rPr lang="en-US" b="0" dirty="0" smtClean="0"/>
              <a:t> </a:t>
            </a:r>
            <a:r>
              <a:rPr lang="en-US" b="0" dirty="0" err="1" smtClean="0"/>
              <a:t>penjualan</a:t>
            </a:r>
            <a:r>
              <a:rPr lang="en-US" b="0" dirty="0" smtClean="0"/>
              <a:t> </a:t>
            </a:r>
            <a:r>
              <a:rPr lang="en-US" b="0" dirty="0" err="1" smtClean="0"/>
              <a:t>harus</a:t>
            </a:r>
            <a:r>
              <a:rPr lang="en-US" b="0" dirty="0" smtClean="0"/>
              <a:t> di file </a:t>
            </a:r>
            <a:r>
              <a:rPr lang="en-US" b="0" dirty="0" err="1" smtClean="0"/>
              <a:t>berdasarkan</a:t>
            </a:r>
            <a:r>
              <a:rPr lang="en-US" b="0" dirty="0" smtClean="0"/>
              <a:t> </a:t>
            </a:r>
            <a:r>
              <a:rPr lang="en-US" b="0" dirty="0" err="1" smtClean="0"/>
              <a:t>jatuh</a:t>
            </a:r>
            <a:r>
              <a:rPr lang="en-US" b="0" dirty="0" smtClean="0"/>
              <a:t> </a:t>
            </a:r>
            <a:r>
              <a:rPr lang="en-US" b="0" dirty="0" err="1" smtClean="0"/>
              <a:t>temponya</a:t>
            </a:r>
            <a:r>
              <a:rPr lang="en-US" b="0" dirty="0" smtClean="0"/>
              <a:t>.</a:t>
            </a:r>
          </a:p>
          <a:p>
            <a:pPr marL="800100" lvl="1" indent="-342900"/>
            <a:r>
              <a:rPr lang="en-US" b="0" dirty="0" err="1" smtClean="0"/>
              <a:t>Adanya</a:t>
            </a:r>
            <a:r>
              <a:rPr lang="en-US" b="0" dirty="0" smtClean="0"/>
              <a:t> </a:t>
            </a:r>
            <a:r>
              <a:rPr lang="en-US" b="0" dirty="0" err="1" smtClean="0"/>
              <a:t>sistem</a:t>
            </a:r>
            <a:r>
              <a:rPr lang="en-US" b="0" dirty="0" smtClean="0"/>
              <a:t> yang </a:t>
            </a:r>
            <a:r>
              <a:rPr lang="en-US" b="0" dirty="0" err="1" smtClean="0"/>
              <a:t>menelusuri</a:t>
            </a:r>
            <a:r>
              <a:rPr lang="en-US" b="0" dirty="0" smtClean="0"/>
              <a:t> invoice yang </a:t>
            </a:r>
            <a:r>
              <a:rPr lang="en-US" b="0" dirty="0" err="1" smtClean="0"/>
              <a:t>akan</a:t>
            </a:r>
            <a:r>
              <a:rPr lang="en-US" b="0" dirty="0" smtClean="0"/>
              <a:t> </a:t>
            </a:r>
            <a:r>
              <a:rPr lang="en-US" b="0" dirty="0" err="1" smtClean="0"/>
              <a:t>jatuh</a:t>
            </a:r>
            <a:r>
              <a:rPr lang="en-US" b="0" dirty="0" smtClean="0"/>
              <a:t> tempo </a:t>
            </a:r>
          </a:p>
          <a:p>
            <a:pPr marL="800100" lvl="1" indent="-342900"/>
            <a:r>
              <a:rPr lang="en-US" b="0" dirty="0" err="1" smtClean="0"/>
              <a:t>Mencetak</a:t>
            </a:r>
            <a:r>
              <a:rPr lang="en-US" b="0" dirty="0" smtClean="0"/>
              <a:t> </a:t>
            </a:r>
            <a:r>
              <a:rPr lang="en-US" b="0" dirty="0" err="1" smtClean="0"/>
              <a:t>daftar</a:t>
            </a:r>
            <a:r>
              <a:rPr lang="en-US" b="0" dirty="0" smtClean="0"/>
              <a:t> invoice yang </a:t>
            </a:r>
            <a:r>
              <a:rPr lang="en-US" b="0" dirty="0" err="1" smtClean="0"/>
              <a:t>belum</a:t>
            </a:r>
            <a:r>
              <a:rPr lang="en-US" b="0" dirty="0" smtClean="0"/>
              <a:t> </a:t>
            </a:r>
            <a:r>
              <a:rPr lang="en-US" b="0" dirty="0" err="1" smtClean="0"/>
              <a:t>dibayar</a:t>
            </a:r>
            <a:r>
              <a:rPr lang="en-US" b="0" dirty="0" smtClean="0"/>
              <a:t> </a:t>
            </a:r>
            <a:r>
              <a:rPr lang="en-US" b="0" dirty="0" err="1" smtClean="0"/>
              <a:t>secara</a:t>
            </a:r>
            <a:r>
              <a:rPr lang="en-US" b="0" dirty="0" smtClean="0"/>
              <a:t> </a:t>
            </a:r>
            <a:r>
              <a:rPr lang="en-US" b="0" dirty="0" err="1" smtClean="0"/>
              <a:t>periodik</a:t>
            </a:r>
            <a:endParaRPr lang="en-US" b="0" dirty="0" smtClean="0"/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dirty="0" smtClean="0"/>
              <a:t>Paying for items not received</a:t>
            </a:r>
          </a:p>
          <a:p>
            <a:pPr marL="800100" lvl="1" indent="-342900"/>
            <a:r>
              <a:rPr lang="en-US" dirty="0" err="1" smtClean="0"/>
              <a:t>Membandingkan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yang </a:t>
            </a:r>
            <a:r>
              <a:rPr lang="en-US" dirty="0" err="1" smtClean="0"/>
              <a:t>ditunjukkan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invoice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penerimaan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endParaRPr lang="en-US" b="0" dirty="0" smtClean="0"/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dirty="0" smtClean="0"/>
              <a:t>Duplicate payments : </a:t>
            </a:r>
            <a:r>
              <a:rPr lang="en-US" dirty="0" err="1" smtClean="0"/>
              <a:t>membayar</a:t>
            </a:r>
            <a:r>
              <a:rPr lang="en-US" dirty="0" smtClean="0"/>
              <a:t> invoice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</a:p>
          <a:p>
            <a:pPr marL="800100" lvl="1" indent="-342900"/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membayar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dilengkapi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PO </a:t>
            </a:r>
            <a:r>
              <a:rPr lang="en-US" dirty="0" err="1" smtClean="0"/>
              <a:t>dan</a:t>
            </a:r>
            <a:r>
              <a:rPr lang="en-US" dirty="0" smtClean="0"/>
              <a:t> Lap. </a:t>
            </a:r>
            <a:r>
              <a:rPr lang="en-US" dirty="0" err="1" smtClean="0"/>
              <a:t>Penerimaan</a:t>
            </a:r>
            <a:endParaRPr lang="en-US" b="0" dirty="0" smtClean="0"/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dirty="0" smtClean="0"/>
              <a:t>Theft of cash</a:t>
            </a:r>
          </a:p>
          <a:p>
            <a:pPr marL="800100" lvl="1" indent="-342900"/>
            <a:r>
              <a:rPr lang="en-US" dirty="0" smtClean="0"/>
              <a:t>EFT, </a:t>
            </a:r>
            <a:r>
              <a:rPr lang="en-US" dirty="0" err="1" smtClean="0"/>
              <a:t>Rekonsiliasi</a:t>
            </a:r>
            <a:r>
              <a:rPr lang="en-US" dirty="0" smtClean="0"/>
              <a:t> </a:t>
            </a:r>
            <a:r>
              <a:rPr lang="en-US" dirty="0" err="1" smtClean="0"/>
              <a:t>rekening</a:t>
            </a:r>
            <a:r>
              <a:rPr lang="en-US" dirty="0" smtClean="0"/>
              <a:t> bank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personel</a:t>
            </a:r>
            <a:r>
              <a:rPr lang="en-US" dirty="0" smtClean="0"/>
              <a:t> yang </a:t>
            </a:r>
            <a:r>
              <a:rPr lang="en-US" dirty="0" err="1" smtClean="0"/>
              <a:t>independen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proses </a:t>
            </a:r>
            <a:r>
              <a:rPr lang="en-US" dirty="0" err="1" smtClean="0"/>
              <a:t>pengeluaran</a:t>
            </a:r>
            <a:r>
              <a:rPr lang="en-US" dirty="0" smtClean="0"/>
              <a:t> </a:t>
            </a:r>
            <a:r>
              <a:rPr lang="en-US" dirty="0" err="1" smtClean="0"/>
              <a:t>kas</a:t>
            </a:r>
            <a:endParaRPr lang="en-US" b="0" dirty="0" smtClean="0"/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dirty="0" smtClean="0"/>
              <a:t>Check alteration</a:t>
            </a:r>
          </a:p>
          <a:p>
            <a:pPr marL="800100" lvl="1" indent="-342900"/>
            <a:r>
              <a:rPr lang="en-US" dirty="0" err="1" smtClean="0"/>
              <a:t>Rekonsiliasi</a:t>
            </a:r>
            <a:endParaRPr lang="en-US" b="0" dirty="0" smtClean="0"/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dirty="0" smtClean="0"/>
              <a:t>Cash flow problems</a:t>
            </a:r>
          </a:p>
          <a:p>
            <a:pPr marL="800100" lvl="1" indent="-342900"/>
            <a:r>
              <a:rPr lang="en-US" b="0" dirty="0" smtClean="0"/>
              <a:t>Cash flow budget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318310" cy="679795"/>
          </a:xfrm>
        </p:spPr>
        <p:txBody>
          <a:bodyPr/>
          <a:lstStyle/>
          <a:p>
            <a:pPr eaLnBrk="1" hangingPunct="1"/>
            <a:r>
              <a:rPr lang="en-US" dirty="0" smtClean="0"/>
              <a:t>Learning Objectives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 algn="just" eaLnBrk="1">
              <a:buFont typeface="Arial" pitchFamily="34" charset="0"/>
              <a:buChar char="•"/>
            </a:pPr>
            <a:r>
              <a:rPr lang="en-US" dirty="0" smtClean="0"/>
              <a:t>Explain the </a:t>
            </a:r>
            <a:r>
              <a:rPr lang="en-US" dirty="0" smtClean="0">
                <a:solidFill>
                  <a:srgbClr val="FF0000"/>
                </a:solidFill>
              </a:rPr>
              <a:t>basic business activities </a:t>
            </a:r>
            <a:r>
              <a:rPr lang="en-US" dirty="0" smtClean="0"/>
              <a:t>and related information processing operations performed in the expenditure cycle.</a:t>
            </a:r>
          </a:p>
          <a:p>
            <a:pPr marL="342900" indent="-342900" algn="just" eaLnBrk="1">
              <a:buFont typeface="Arial" pitchFamily="34" charset="0"/>
              <a:buChar char="•"/>
            </a:pPr>
            <a:r>
              <a:rPr lang="en-US" dirty="0" smtClean="0"/>
              <a:t>Discuss the key decisions to be made in the expenditure cycle, and </a:t>
            </a:r>
            <a:r>
              <a:rPr lang="en-US" dirty="0" smtClean="0">
                <a:solidFill>
                  <a:srgbClr val="FF0000"/>
                </a:solidFill>
              </a:rPr>
              <a:t>identify the information needed</a:t>
            </a:r>
            <a:r>
              <a:rPr lang="en-US" dirty="0" smtClean="0"/>
              <a:t> to make those decisions.</a:t>
            </a:r>
          </a:p>
          <a:p>
            <a:pPr marL="342900" indent="-342900" algn="just" eaLnBrk="1">
              <a:buFont typeface="Arial" pitchFamily="34" charset="0"/>
              <a:buChar char="•"/>
            </a:pPr>
            <a:r>
              <a:rPr lang="en-US" dirty="0" smtClean="0"/>
              <a:t>Identify </a:t>
            </a:r>
            <a:r>
              <a:rPr lang="en-US" dirty="0" smtClean="0">
                <a:solidFill>
                  <a:srgbClr val="FF0000"/>
                </a:solidFill>
              </a:rPr>
              <a:t>major threats </a:t>
            </a:r>
            <a:r>
              <a:rPr lang="en-US" dirty="0" smtClean="0"/>
              <a:t>in the expenditure cycle, and evaluate the adequacy of </a:t>
            </a:r>
            <a:r>
              <a:rPr lang="en-US" dirty="0" smtClean="0">
                <a:solidFill>
                  <a:srgbClr val="FF0000"/>
                </a:solidFill>
              </a:rPr>
              <a:t>various control procedures </a:t>
            </a:r>
            <a:r>
              <a:rPr lang="en-US" dirty="0" smtClean="0"/>
              <a:t>for dealing with those threats.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679795"/>
          </a:xfrm>
        </p:spPr>
        <p:txBody>
          <a:bodyPr/>
          <a:lstStyle/>
          <a:p>
            <a:pPr eaLnBrk="1" hangingPunct="1"/>
            <a:r>
              <a:rPr lang="en-US" dirty="0" smtClean="0"/>
              <a:t>The Expenditure Cycle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272955" y="1132764"/>
            <a:ext cx="8529851" cy="532431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Expenditure Cycle </a:t>
            </a:r>
          </a:p>
          <a:p>
            <a:pPr lvl="1" eaLnBrk="1" hangingPunct="1"/>
            <a:r>
              <a:rPr lang="en-US" dirty="0" err="1"/>
              <a:t>R</a:t>
            </a:r>
            <a:r>
              <a:rPr lang="en-US" dirty="0" err="1" smtClean="0"/>
              <a:t>angkaian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operasional</a:t>
            </a:r>
            <a:r>
              <a:rPr lang="en-US" dirty="0" smtClean="0"/>
              <a:t> </a:t>
            </a:r>
            <a:r>
              <a:rPr lang="en-US" dirty="0" err="1" smtClean="0"/>
              <a:t>pemrosesan</a:t>
            </a:r>
            <a:r>
              <a:rPr lang="en-US" dirty="0" smtClean="0"/>
              <a:t> data </a:t>
            </a:r>
            <a:r>
              <a:rPr lang="en-US" dirty="0" err="1" smtClean="0"/>
              <a:t>terkait</a:t>
            </a:r>
            <a:r>
              <a:rPr lang="en-US" dirty="0" smtClean="0"/>
              <a:t> yang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pembelian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endParaRPr lang="en-US" dirty="0" smtClean="0"/>
          </a:p>
          <a:p>
            <a:pPr lvl="1" eaLnBrk="1" hangingPunct="1"/>
            <a:r>
              <a:rPr lang="en-US" dirty="0" err="1" smtClean="0"/>
              <a:t>Pertukaran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pemasok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(vendor)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siklus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departemen</a:t>
            </a:r>
            <a:r>
              <a:rPr lang="en-US" dirty="0" smtClean="0"/>
              <a:t> 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endParaRPr lang="en-US" dirty="0" smtClean="0"/>
          </a:p>
          <a:p>
            <a:pPr eaLnBrk="1" hangingPunct="1"/>
            <a:r>
              <a:rPr lang="en-US" dirty="0" smtClean="0"/>
              <a:t>Activities and information processing related to:</a:t>
            </a:r>
          </a:p>
          <a:p>
            <a:pPr lvl="1" eaLnBrk="1" hangingPunct="1"/>
            <a:r>
              <a:rPr lang="en-US" dirty="0" smtClean="0"/>
              <a:t>Purchasing and payment of</a:t>
            </a:r>
          </a:p>
          <a:p>
            <a:pPr lvl="2" eaLnBrk="1" hangingPunct="1"/>
            <a:r>
              <a:rPr lang="en-US" dirty="0" smtClean="0"/>
              <a:t>Goods and services</a:t>
            </a:r>
          </a:p>
          <a:p>
            <a:pPr eaLnBrk="1" hangingPunct="1"/>
            <a:r>
              <a:rPr lang="en-US" dirty="0" smtClean="0"/>
              <a:t>Primary objective:</a:t>
            </a:r>
          </a:p>
          <a:p>
            <a:pPr lvl="1" eaLnBrk="1" hangingPunct="1"/>
            <a:r>
              <a:rPr lang="en-US" dirty="0" err="1" smtClean="0"/>
              <a:t>Meminimalkan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total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memelihara</a:t>
            </a:r>
            <a:r>
              <a:rPr lang="en-US" dirty="0" smtClean="0"/>
              <a:t> </a:t>
            </a:r>
            <a:r>
              <a:rPr lang="en-US" dirty="0" err="1" smtClean="0"/>
              <a:t>persediaan</a:t>
            </a:r>
            <a:r>
              <a:rPr lang="en-US" dirty="0" smtClean="0"/>
              <a:t>, </a:t>
            </a:r>
            <a:r>
              <a:rPr lang="en-US" dirty="0" err="1" smtClean="0"/>
              <a:t>perlengkapan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(</a:t>
            </a:r>
            <a:r>
              <a:rPr lang="en-US" i="1" dirty="0" smtClean="0"/>
              <a:t>service</a:t>
            </a:r>
            <a:r>
              <a:rPr lang="en-US" dirty="0" smtClean="0"/>
              <a:t>) 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127242" cy="707091"/>
          </a:xfrm>
        </p:spPr>
        <p:txBody>
          <a:bodyPr/>
          <a:lstStyle/>
          <a:p>
            <a:r>
              <a:rPr lang="en-US" dirty="0"/>
              <a:t>The Expenditure Cycle</a:t>
            </a:r>
            <a:endParaRPr lang="id-ID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72955" y="1132764"/>
            <a:ext cx="8529851" cy="532431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Keputusan</a:t>
            </a:r>
            <a:r>
              <a:rPr lang="en-US" dirty="0" smtClean="0"/>
              <a:t> –</a:t>
            </a:r>
            <a:r>
              <a:rPr lang="en-US" dirty="0" err="1" smtClean="0"/>
              <a:t>keputusan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: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Berapakah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optimal </a:t>
            </a:r>
            <a:r>
              <a:rPr lang="en-US" dirty="0" err="1" smtClean="0"/>
              <a:t>persediaan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perlengkapan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ditanggung</a:t>
            </a:r>
            <a:r>
              <a:rPr lang="en-US" dirty="0" smtClean="0"/>
              <a:t>?</a:t>
            </a:r>
          </a:p>
          <a:p>
            <a:pPr marL="457200" indent="-457200">
              <a:buAutoNum type="arabicPeriod"/>
            </a:pPr>
            <a:r>
              <a:rPr lang="en-US" dirty="0" smtClean="0"/>
              <a:t>Vendor </a:t>
            </a:r>
            <a:r>
              <a:rPr lang="en-US" dirty="0" err="1" smtClean="0"/>
              <a:t>mana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terbaik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terbaik</a:t>
            </a:r>
            <a:r>
              <a:rPr lang="en-US" dirty="0" smtClean="0"/>
              <a:t>?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Dimanakan</a:t>
            </a:r>
            <a:r>
              <a:rPr lang="en-US" dirty="0" smtClean="0"/>
              <a:t> </a:t>
            </a:r>
            <a:r>
              <a:rPr lang="en-US" dirty="0" err="1" smtClean="0"/>
              <a:t>persediaan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perlengkapan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disimpan</a:t>
            </a:r>
            <a:r>
              <a:rPr lang="en-US" dirty="0" smtClean="0"/>
              <a:t>?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efisiensi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keakuratan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logistik</a:t>
            </a:r>
            <a:r>
              <a:rPr lang="en-US" dirty="0" smtClean="0"/>
              <a:t> inbound?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vendor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dikelola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memaksimalkan</a:t>
            </a:r>
            <a:r>
              <a:rPr lang="en-US" dirty="0" smtClean="0"/>
              <a:t> </a:t>
            </a:r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 err="1" smtClean="0"/>
              <a:t>kas</a:t>
            </a:r>
            <a:r>
              <a:rPr lang="en-US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234886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059003" cy="720739"/>
          </a:xfrm>
        </p:spPr>
        <p:txBody>
          <a:bodyPr/>
          <a:lstStyle/>
          <a:p>
            <a:pPr eaLnBrk="1" hangingPunct="1"/>
            <a:r>
              <a:rPr lang="en-US" dirty="0" smtClean="0"/>
              <a:t>The Expenditure Cycle</a:t>
            </a:r>
          </a:p>
        </p:txBody>
      </p:sp>
      <p:pic>
        <p:nvPicPr>
          <p:cNvPr id="2150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35038" y="1279525"/>
            <a:ext cx="7275512" cy="488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Expenditure Cycle Activities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457200" y="1915024"/>
            <a:ext cx="4592472" cy="4354512"/>
          </a:xfrm>
        </p:spPr>
        <p:txBody>
          <a:bodyPr/>
          <a:lstStyle/>
          <a:p>
            <a:pPr marL="457200" indent="-457200" eaLnBrk="1" hangingPunct="1">
              <a:buFont typeface="Century Gothic" pitchFamily="34" charset="0"/>
              <a:buAutoNum type="arabicPeriod"/>
            </a:pPr>
            <a:r>
              <a:rPr lang="en-US" dirty="0" smtClean="0"/>
              <a:t>Ordering materials, supplies, and services </a:t>
            </a:r>
          </a:p>
          <a:p>
            <a:pPr marL="457200" indent="-457200" eaLnBrk="1" hangingPunct="1">
              <a:buFont typeface="Century Gothic" pitchFamily="34" charset="0"/>
              <a:buAutoNum type="arabicPeriod"/>
            </a:pPr>
            <a:r>
              <a:rPr lang="en-US" dirty="0" smtClean="0"/>
              <a:t>Receiving materials, supplies, and services</a:t>
            </a:r>
          </a:p>
          <a:p>
            <a:pPr marL="457200" indent="-457200" eaLnBrk="1" hangingPunct="1">
              <a:buFont typeface="Century Gothic" pitchFamily="34" charset="0"/>
              <a:buAutoNum type="arabicPeriod"/>
            </a:pPr>
            <a:r>
              <a:rPr lang="en-US" dirty="0" smtClean="0"/>
              <a:t>Approving supplier invoices</a:t>
            </a:r>
          </a:p>
          <a:p>
            <a:pPr marL="457200" indent="-457200" eaLnBrk="1" hangingPunct="1">
              <a:buFont typeface="Century Gothic" pitchFamily="34" charset="0"/>
              <a:buAutoNum type="arabicPeriod"/>
            </a:pPr>
            <a:r>
              <a:rPr lang="en-US" dirty="0" smtClean="0"/>
              <a:t>Cash disbursements</a:t>
            </a:r>
          </a:p>
        </p:txBody>
      </p:sp>
      <p:pic>
        <p:nvPicPr>
          <p:cNvPr id="23557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67313" y="1108075"/>
            <a:ext cx="3236912" cy="559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6" cy="1371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Expenditure Cycle General Threats and control</a:t>
            </a:r>
            <a:endParaRPr lang="en-US" dirty="0"/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245475" cy="4702791"/>
          </a:xfrm>
        </p:spPr>
        <p:txBody>
          <a:bodyPr/>
          <a:lstStyle/>
          <a:p>
            <a:pPr eaLnBrk="1" hangingPunct="1"/>
            <a:r>
              <a:rPr lang="en-US" dirty="0" smtClean="0"/>
              <a:t>Threats :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dirty="0" smtClean="0"/>
              <a:t>Inaccurate or invalid master data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dirty="0" smtClean="0"/>
              <a:t>Unauthorized disclosure of sensitive information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dirty="0" smtClean="0"/>
              <a:t>Loss or destruction of data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dirty="0" smtClean="0"/>
              <a:t>Poor performance 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Controls 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Data processing integrity controls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Restriction of access to master data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Review of all changes to master data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372901" cy="8026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Ordering Threats and control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457199" y="1132764"/>
            <a:ext cx="8372901" cy="4993399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1.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pengendalian</a:t>
            </a:r>
            <a:r>
              <a:rPr lang="en-US" dirty="0" smtClean="0"/>
              <a:t> </a:t>
            </a:r>
            <a:r>
              <a:rPr lang="en-US" dirty="0" err="1" smtClean="0"/>
              <a:t>persediaan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akurat</a:t>
            </a:r>
            <a:endParaRPr lang="en-US" dirty="0" smtClean="0"/>
          </a:p>
          <a:p>
            <a:pPr marL="800100" lvl="1" indent="-342900"/>
            <a:r>
              <a:rPr lang="en-US" b="0" dirty="0" err="1" smtClean="0"/>
              <a:t>Kehabisan</a:t>
            </a:r>
            <a:r>
              <a:rPr lang="en-US" b="0" dirty="0" smtClean="0"/>
              <a:t> </a:t>
            </a:r>
            <a:r>
              <a:rPr lang="en-US" b="0" dirty="0" err="1" smtClean="0"/>
              <a:t>persediaan</a:t>
            </a:r>
            <a:r>
              <a:rPr lang="en-US" b="0" dirty="0" smtClean="0"/>
              <a:t> </a:t>
            </a:r>
            <a:r>
              <a:rPr lang="en-US" b="0" dirty="0" err="1" smtClean="0"/>
              <a:t>menyebabkan</a:t>
            </a:r>
            <a:r>
              <a:rPr lang="en-US" b="0" dirty="0" smtClean="0"/>
              <a:t> </a:t>
            </a:r>
            <a:r>
              <a:rPr lang="en-US" b="0" dirty="0" err="1" smtClean="0"/>
              <a:t>hilangnya</a:t>
            </a:r>
            <a:r>
              <a:rPr lang="en-US" b="0" dirty="0" smtClean="0"/>
              <a:t> </a:t>
            </a:r>
            <a:r>
              <a:rPr lang="en-US" b="0" dirty="0" err="1" smtClean="0"/>
              <a:t>penjualan</a:t>
            </a:r>
            <a:endParaRPr lang="en-US" b="0" dirty="0" smtClean="0"/>
          </a:p>
          <a:p>
            <a:pPr marL="800100" lvl="1" indent="-342900"/>
            <a:r>
              <a:rPr lang="en-US" b="0" dirty="0" err="1" smtClean="0"/>
              <a:t>Kelebihan</a:t>
            </a:r>
            <a:r>
              <a:rPr lang="en-US" b="0" dirty="0" smtClean="0"/>
              <a:t> </a:t>
            </a:r>
            <a:r>
              <a:rPr lang="en-US" b="0" dirty="0" err="1" smtClean="0"/>
              <a:t>persediaan</a:t>
            </a:r>
            <a:r>
              <a:rPr lang="en-US" b="0" dirty="0" smtClean="0"/>
              <a:t> </a:t>
            </a:r>
            <a:r>
              <a:rPr lang="en-US" b="0" dirty="0" err="1" smtClean="0"/>
              <a:t>menyebabkan</a:t>
            </a:r>
            <a:r>
              <a:rPr lang="en-US" b="0" dirty="0" smtClean="0"/>
              <a:t> </a:t>
            </a:r>
            <a:r>
              <a:rPr lang="en-US" b="0" dirty="0" err="1" smtClean="0"/>
              <a:t>tingginya</a:t>
            </a:r>
            <a:r>
              <a:rPr lang="en-US" b="0" dirty="0" smtClean="0"/>
              <a:t> </a:t>
            </a:r>
            <a:r>
              <a:rPr lang="en-US" b="0" dirty="0" err="1" smtClean="0"/>
              <a:t>biaya</a:t>
            </a:r>
            <a:r>
              <a:rPr lang="en-US" b="0" dirty="0" smtClean="0"/>
              <a:t> </a:t>
            </a:r>
            <a:r>
              <a:rPr lang="en-US" b="0" dirty="0" err="1" smtClean="0"/>
              <a:t>penyimpanan</a:t>
            </a:r>
            <a:endParaRPr lang="en-US" b="0" dirty="0" smtClean="0"/>
          </a:p>
          <a:p>
            <a:pPr lvl="1" indent="0">
              <a:buNone/>
            </a:pPr>
            <a:r>
              <a:rPr lang="en-US" dirty="0" smtClean="0"/>
              <a:t>Control :</a:t>
            </a:r>
          </a:p>
          <a:p>
            <a:pPr marL="800100" lvl="1" indent="-342900"/>
            <a:r>
              <a:rPr lang="en-US" b="0" dirty="0" err="1" smtClean="0"/>
              <a:t>Sistem</a:t>
            </a:r>
            <a:r>
              <a:rPr lang="en-US" b="0" dirty="0" smtClean="0"/>
              <a:t> </a:t>
            </a:r>
            <a:r>
              <a:rPr lang="en-US" b="0" dirty="0" err="1" smtClean="0"/>
              <a:t>pengendalian</a:t>
            </a:r>
            <a:r>
              <a:rPr lang="en-US" b="0" dirty="0" smtClean="0"/>
              <a:t> </a:t>
            </a:r>
            <a:r>
              <a:rPr lang="en-US" b="0" dirty="0" err="1" smtClean="0"/>
              <a:t>persediaan</a:t>
            </a:r>
            <a:r>
              <a:rPr lang="en-US" b="0" dirty="0" smtClean="0"/>
              <a:t>, </a:t>
            </a:r>
            <a:r>
              <a:rPr lang="en-US" b="0" dirty="0" err="1" smtClean="0"/>
              <a:t>catatan</a:t>
            </a:r>
            <a:r>
              <a:rPr lang="en-US" b="0" dirty="0" smtClean="0"/>
              <a:t> </a:t>
            </a:r>
            <a:r>
              <a:rPr lang="en-US" b="0" dirty="0" err="1" smtClean="0"/>
              <a:t>persediaan</a:t>
            </a:r>
            <a:r>
              <a:rPr lang="en-US" b="0" dirty="0" smtClean="0"/>
              <a:t> perpetual, RFID, </a:t>
            </a:r>
            <a:r>
              <a:rPr lang="en-US" b="0" dirty="0" err="1" smtClean="0"/>
              <a:t>penghitungan</a:t>
            </a:r>
            <a:r>
              <a:rPr lang="en-US" b="0" dirty="0" smtClean="0"/>
              <a:t> </a:t>
            </a:r>
            <a:r>
              <a:rPr lang="en-US" b="0" dirty="0" err="1" smtClean="0"/>
              <a:t>persediaan</a:t>
            </a:r>
            <a:r>
              <a:rPr lang="en-US" b="0" dirty="0" smtClean="0"/>
              <a:t> </a:t>
            </a:r>
            <a:r>
              <a:rPr lang="en-US" b="0" dirty="0" err="1" smtClean="0"/>
              <a:t>secara</a:t>
            </a:r>
            <a:r>
              <a:rPr lang="en-US" b="0" dirty="0" smtClean="0"/>
              <a:t> </a:t>
            </a:r>
            <a:r>
              <a:rPr lang="en-US" b="0" dirty="0" err="1" smtClean="0"/>
              <a:t>periodik</a:t>
            </a:r>
            <a:endParaRPr lang="en-US" b="0" dirty="0" smtClean="0"/>
          </a:p>
          <a:p>
            <a:pPr eaLnBrk="1" hangingPunct="1"/>
            <a:r>
              <a:rPr lang="en-US" dirty="0" smtClean="0"/>
              <a:t>2. </a:t>
            </a: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dibutuhkan</a:t>
            </a:r>
            <a:endParaRPr lang="en-US" dirty="0" smtClean="0"/>
          </a:p>
          <a:p>
            <a:pPr lvl="1" indent="0">
              <a:buNone/>
            </a:pPr>
            <a:r>
              <a:rPr lang="en-US" dirty="0" smtClean="0"/>
              <a:t>Control : </a:t>
            </a:r>
          </a:p>
          <a:p>
            <a:pPr marL="800100" lvl="1" indent="-342900"/>
            <a:r>
              <a:rPr lang="en-US" dirty="0" err="1" smtClean="0"/>
              <a:t>Catatan</a:t>
            </a:r>
            <a:r>
              <a:rPr lang="en-US" dirty="0" smtClean="0"/>
              <a:t> </a:t>
            </a:r>
            <a:r>
              <a:rPr lang="en-US" dirty="0" err="1" smtClean="0"/>
              <a:t>persediaan</a:t>
            </a:r>
            <a:r>
              <a:rPr lang="en-US" dirty="0" smtClean="0"/>
              <a:t> perpetual yang </a:t>
            </a:r>
            <a:r>
              <a:rPr lang="en-US" dirty="0" err="1" smtClean="0"/>
              <a:t>akurat</a:t>
            </a:r>
            <a:endParaRPr lang="en-US" dirty="0" smtClean="0"/>
          </a:p>
          <a:p>
            <a:pPr marL="800100" lvl="1" indent="-342900"/>
            <a:r>
              <a:rPr lang="en-US" dirty="0" err="1" smtClean="0"/>
              <a:t>Validitas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pembelian</a:t>
            </a:r>
            <a:r>
              <a:rPr lang="en-US" dirty="0" smtClean="0"/>
              <a:t> </a:t>
            </a:r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otomatis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pengendalian</a:t>
            </a:r>
            <a:r>
              <a:rPr lang="en-US" dirty="0" smtClean="0"/>
              <a:t> </a:t>
            </a:r>
            <a:r>
              <a:rPr lang="en-US" dirty="0" err="1" smtClean="0"/>
              <a:t>persediaan</a:t>
            </a:r>
            <a:endParaRPr lang="en-US" dirty="0" smtClean="0"/>
          </a:p>
          <a:p>
            <a:pPr marL="800100" lvl="1" indent="-342900"/>
            <a:r>
              <a:rPr lang="en-US" dirty="0" err="1" smtClean="0"/>
              <a:t>Persetujuan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pembelian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Supervisor / Manager</a:t>
            </a:r>
          </a:p>
          <a:p>
            <a:pPr marL="800100" lvl="1" indent="-342900"/>
            <a:endParaRPr lang="en-US" b="0" dirty="0" smtClean="0"/>
          </a:p>
          <a:p>
            <a:pPr eaLnBrk="1" hangingPunct="1"/>
            <a:endParaRPr lang="en-US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251" y="152718"/>
            <a:ext cx="8402423" cy="1371600"/>
          </a:xfrm>
        </p:spPr>
        <p:txBody>
          <a:bodyPr/>
          <a:lstStyle/>
          <a:p>
            <a:r>
              <a:rPr lang="en-US" dirty="0"/>
              <a:t>Ordering Threats </a:t>
            </a:r>
            <a:r>
              <a:rPr lang="en-US" dirty="0" smtClean="0"/>
              <a:t>and control - continued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852916"/>
          </a:xfrm>
        </p:spPr>
        <p:txBody>
          <a:bodyPr>
            <a:normAutofit/>
          </a:bodyPr>
          <a:lstStyle/>
          <a:p>
            <a:r>
              <a:rPr lang="en-US" dirty="0" smtClean="0"/>
              <a:t>3. </a:t>
            </a:r>
            <a:r>
              <a:rPr lang="en-US" dirty="0" err="1" smtClean="0"/>
              <a:t>Pembelian</a:t>
            </a:r>
            <a:r>
              <a:rPr lang="en-US" dirty="0" smtClean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yang </a:t>
            </a:r>
            <a:r>
              <a:rPr lang="en-US" dirty="0" err="1" smtClean="0"/>
              <a:t>tinggi</a:t>
            </a:r>
            <a:r>
              <a:rPr lang="en-US" dirty="0" smtClean="0"/>
              <a:t> / </a:t>
            </a:r>
            <a:r>
              <a:rPr lang="en-US" dirty="0" err="1" smtClean="0"/>
              <a:t>dinaikkan</a:t>
            </a: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100" b="0" dirty="0"/>
              <a:t>Control :</a:t>
            </a:r>
          </a:p>
          <a:p>
            <a:pPr marL="800100" lvl="1" indent="-342900"/>
            <a:r>
              <a:rPr lang="en-US" b="0" dirty="0" err="1" smtClean="0"/>
              <a:t>Adanya</a:t>
            </a:r>
            <a:r>
              <a:rPr lang="en-US" b="0" dirty="0" smtClean="0"/>
              <a:t> price list yang </a:t>
            </a:r>
            <a:r>
              <a:rPr lang="en-US" b="0" dirty="0" err="1" smtClean="0"/>
              <a:t>tersimpan</a:t>
            </a:r>
            <a:r>
              <a:rPr lang="en-US" b="0" dirty="0" smtClean="0"/>
              <a:t> </a:t>
            </a:r>
            <a:r>
              <a:rPr lang="en-US" b="0" dirty="0" err="1" smtClean="0"/>
              <a:t>dalam</a:t>
            </a:r>
            <a:r>
              <a:rPr lang="en-US" b="0" dirty="0" smtClean="0"/>
              <a:t> </a:t>
            </a:r>
            <a:r>
              <a:rPr lang="en-US" b="0" dirty="0" err="1" smtClean="0"/>
              <a:t>sistem</a:t>
            </a:r>
            <a:endParaRPr lang="en-US" b="0" dirty="0" smtClean="0"/>
          </a:p>
          <a:p>
            <a:pPr marL="800100" lvl="1" indent="-342900"/>
            <a:r>
              <a:rPr lang="en-US" b="0" dirty="0" err="1" smtClean="0"/>
              <a:t>Tawaran</a:t>
            </a:r>
            <a:r>
              <a:rPr lang="en-US" b="0" dirty="0" smtClean="0"/>
              <a:t> </a:t>
            </a:r>
            <a:r>
              <a:rPr lang="en-US" b="0" dirty="0" err="1" smtClean="0"/>
              <a:t>kompetitif</a:t>
            </a:r>
            <a:r>
              <a:rPr lang="en-US" b="0" dirty="0" smtClean="0"/>
              <a:t> (Bidding) </a:t>
            </a:r>
            <a:r>
              <a:rPr lang="en-US" b="0" dirty="0" err="1" smtClean="0"/>
              <a:t>untuk</a:t>
            </a:r>
            <a:r>
              <a:rPr lang="en-US" b="0" dirty="0" smtClean="0"/>
              <a:t> </a:t>
            </a:r>
            <a:r>
              <a:rPr lang="en-US" b="0" dirty="0" err="1" smtClean="0"/>
              <a:t>pembelian</a:t>
            </a:r>
            <a:r>
              <a:rPr lang="en-US" b="0" dirty="0" smtClean="0"/>
              <a:t> </a:t>
            </a:r>
            <a:r>
              <a:rPr lang="en-US" b="0" dirty="0" err="1" smtClean="0"/>
              <a:t>barang</a:t>
            </a:r>
            <a:r>
              <a:rPr lang="en-US" b="0" dirty="0" smtClean="0"/>
              <a:t> </a:t>
            </a:r>
            <a:r>
              <a:rPr lang="en-US" b="0" dirty="0" err="1" smtClean="0"/>
              <a:t>khusus</a:t>
            </a:r>
            <a:endParaRPr lang="en-US" b="0" dirty="0" smtClean="0"/>
          </a:p>
          <a:p>
            <a:pPr marL="800100" lvl="1" indent="-342900"/>
            <a:r>
              <a:rPr lang="en-US" b="0" dirty="0" smtClean="0"/>
              <a:t>Budget </a:t>
            </a:r>
          </a:p>
          <a:p>
            <a:pPr marL="800100" lvl="1" indent="-342900"/>
            <a:r>
              <a:rPr lang="en-US" b="0" dirty="0" smtClean="0"/>
              <a:t>Review of Purchase Order</a:t>
            </a:r>
          </a:p>
          <a:p>
            <a:r>
              <a:rPr lang="en-US" dirty="0" smtClean="0"/>
              <a:t>4. </a:t>
            </a: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yang </a:t>
            </a:r>
            <a:r>
              <a:rPr lang="en-US" dirty="0" err="1" smtClean="0"/>
              <a:t>rendah</a:t>
            </a: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b="0" dirty="0" smtClean="0"/>
              <a:t>Control :</a:t>
            </a:r>
          </a:p>
          <a:p>
            <a:pPr marL="800100" lvl="1" indent="-342900"/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pemasok</a:t>
            </a:r>
            <a:r>
              <a:rPr lang="en-US" dirty="0" smtClean="0"/>
              <a:t> yang </a:t>
            </a:r>
            <a:r>
              <a:rPr lang="en-US" dirty="0" err="1" smtClean="0"/>
              <a:t>diotorisasi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baiuk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bersaing</a:t>
            </a:r>
            <a:endParaRPr lang="en-US" dirty="0" smtClean="0"/>
          </a:p>
          <a:p>
            <a:pPr marL="800100" lvl="1" indent="-342900"/>
            <a:r>
              <a:rPr lang="en-US" b="0" dirty="0" err="1" smtClean="0"/>
              <a:t>Verifikasi</a:t>
            </a:r>
            <a:r>
              <a:rPr lang="en-US" b="0" dirty="0" smtClean="0"/>
              <a:t> Purchase Order </a:t>
            </a:r>
          </a:p>
          <a:p>
            <a:pPr marL="800100" lvl="1" indent="-342900"/>
            <a:r>
              <a:rPr lang="en-US" dirty="0" smtClean="0"/>
              <a:t>Review </a:t>
            </a:r>
            <a:r>
              <a:rPr lang="en-US" dirty="0" err="1" smtClean="0"/>
              <a:t>periodik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vendor</a:t>
            </a:r>
            <a:endParaRPr lang="en-US" b="0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742939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2453</TotalTime>
  <Words>934</Words>
  <Application>Microsoft Office PowerPoint</Application>
  <PresentationFormat>On-screen Show (4:3)</PresentationFormat>
  <Paragraphs>154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Essential</vt:lpstr>
      <vt:lpstr>Chapter 13</vt:lpstr>
      <vt:lpstr>Learning Objectives</vt:lpstr>
      <vt:lpstr>The Expenditure Cycle</vt:lpstr>
      <vt:lpstr>The Expenditure Cycle</vt:lpstr>
      <vt:lpstr>The Expenditure Cycle</vt:lpstr>
      <vt:lpstr>Expenditure Cycle Activities</vt:lpstr>
      <vt:lpstr>Expenditure Cycle General Threats and control</vt:lpstr>
      <vt:lpstr>Ordering Threats and control</vt:lpstr>
      <vt:lpstr>Ordering Threats and control - continued</vt:lpstr>
      <vt:lpstr>Ordering Threats and control - continued</vt:lpstr>
      <vt:lpstr>RECEIVING</vt:lpstr>
      <vt:lpstr>Receiving Threats and control</vt:lpstr>
      <vt:lpstr>invoicing</vt:lpstr>
      <vt:lpstr>Invoice Processing</vt:lpstr>
      <vt:lpstr>Approving Invoices Threats</vt:lpstr>
      <vt:lpstr>Approving Invoices Controls</vt:lpstr>
      <vt:lpstr>Cash Disbursement Threats</vt:lpstr>
    </vt:vector>
  </TitlesOfParts>
  <Company>University of Central Florida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Steven Hornik</dc:creator>
  <cp:lastModifiedBy>Irma Paramita Sofia</cp:lastModifiedBy>
  <cp:revision>196</cp:revision>
  <dcterms:created xsi:type="dcterms:W3CDTF">2010-11-20T16:39:17Z</dcterms:created>
  <dcterms:modified xsi:type="dcterms:W3CDTF">2014-11-20T04:22:43Z</dcterms:modified>
</cp:coreProperties>
</file>