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7" r:id="rId1"/>
  </p:sldMasterIdLst>
  <p:notesMasterIdLst>
    <p:notesMasterId r:id="rId20"/>
  </p:notesMasterIdLst>
  <p:handoutMasterIdLst>
    <p:handoutMasterId r:id="rId21"/>
  </p:handoutMasterIdLst>
  <p:sldIdLst>
    <p:sldId id="259" r:id="rId2"/>
    <p:sldId id="257" r:id="rId3"/>
    <p:sldId id="261" r:id="rId4"/>
    <p:sldId id="260" r:id="rId5"/>
    <p:sldId id="262" r:id="rId6"/>
    <p:sldId id="263" r:id="rId7"/>
    <p:sldId id="273" r:id="rId8"/>
    <p:sldId id="264" r:id="rId9"/>
    <p:sldId id="265" r:id="rId10"/>
    <p:sldId id="272" r:id="rId11"/>
    <p:sldId id="266" r:id="rId12"/>
    <p:sldId id="267" r:id="rId13"/>
    <p:sldId id="271" r:id="rId14"/>
    <p:sldId id="268" r:id="rId15"/>
    <p:sldId id="269" r:id="rId16"/>
    <p:sldId id="270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 Hornik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06" autoAdjust="0"/>
  </p:normalViewPr>
  <p:slideViewPr>
    <p:cSldViewPr snapToGrid="0" snapToObjects="1"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0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8499A8-8EAE-4E81-8470-84CF5FA3F831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E6A178-8219-44FE-B370-291CDACD2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99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E53360-F627-4743-90D1-1F45AE075F3C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957655-B8BD-47EB-8AD5-23BB451B9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78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4BDA5-BB3D-4A17-BBD0-5B77E9DAD742}" type="datetime1">
              <a:rPr lang="en-US" smtClean="0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A3E0-38B2-4479-B5BE-6279E6219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Pearson Education, Inc. publishing as Prentice Hall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2BC45-4A7E-41CC-949B-386C93731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Pearson Education, Inc. publishing as Prentice Hall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7AFF0-92F8-41A8-8DEA-AEC0C2D7D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© Pearson Education, Inc. publishing as Prentice Hall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</a:t>
            </a:r>
            <a:fld id="{282981EB-B8BF-4020-AA05-3C44D0166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48877-2D68-475F-88B3-AA1F6EC62616}" type="datetime1">
              <a:rPr lang="en-US" smtClean="0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4FD04-A922-43EF-8700-BF1773B81A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Pearson Education, Inc. publishing as Prentice Hall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0F667-DE80-470F-83FF-485F549183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Pearson Education, Inc. publishing as Prentice Hall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39BC3-EC7E-4322-9557-16D1157A36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Pearson Education, Inc. publishing as Prentice Hall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F1800-84A9-43D4-B72F-5C6AFF489A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Pearson Education, Inc. publishing as Prentice Hall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B3FA2-7F1C-420A-82F8-9288366F4D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Pearson Education, Inc. publishing as Prentice Hall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8EFD0-0C69-4E3A-8C69-24B8C1560A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D548B-5000-45F7-8737-AC9EF695AF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2012 Pearson Education, Inc. publishing as Prentice Hall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12-</a:t>
            </a:r>
            <a:fld id="{009245E8-FB2D-4E65-878D-EA0EB8F03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© 2012 Pearson Education, Inc. publishing as Prentice Hall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F8CFA630-13BB-46C4-BD44-B2C5F9B66074}" type="datetimeFigureOut">
              <a:rPr lang="en-US" smtClean="0"/>
              <a:pPr eaLnBrk="1" latinLnBrk="0" hangingPunct="1"/>
              <a:t>11/7/2013</a:t>
            </a:fld>
            <a:endParaRPr lang="en-US" sz="10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5"/>
          <p:cNvSpPr>
            <a:spLocks noGrp="1"/>
          </p:cNvSpPr>
          <p:nvPr>
            <p:ph type="ctrTitle"/>
          </p:nvPr>
        </p:nvSpPr>
        <p:spPr>
          <a:xfrm>
            <a:off x="0" y="1163119"/>
            <a:ext cx="8447964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Chapter 12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2012" y="2463421"/>
            <a:ext cx="80010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/>
              <a:t>The Revenue Cycle: Sales to Cash Collections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11888"/>
            <a:ext cx="2133600" cy="3016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/>
              <a:t>12-</a:t>
            </a:r>
            <a:fld id="{B7314687-DF14-4530-A384-6A8234751D0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Sales Order Entry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3656"/>
            <a:ext cx="3565525" cy="46021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entry edit controls (see Chapter 10)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Restriction of access to master data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Digital signatures or written signatures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Credit limits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Specific authorization to approve sales to new customers or sales that exceed a customer’s credit limit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Aging of accounts receivable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11675" y="1674813"/>
            <a:ext cx="3565525" cy="46021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of bar-codes or RFID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Training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Periodic physical counts of inventory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Sales forecasts and activity reports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CRM systems, self-help Web sites, and proper evaluation of customer service ratings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125628D7-FFA9-4B7C-8CD6-6C764F93F4A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Shipping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77624" y="1598471"/>
            <a:ext cx="4433887" cy="127635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dirty="0" smtClean="0"/>
              <a:t>Picking and packing the order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dirty="0" smtClean="0"/>
              <a:t>Shipping the 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11410C34-CC2F-4B24-97F8-0291C60BE5D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1354" y="2001648"/>
            <a:ext cx="4374724" cy="419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Shipping Threats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Pengepakan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kuantitas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endParaRPr lang="en-US" dirty="0" smtClean="0"/>
          </a:p>
          <a:p>
            <a:pPr eaLnBrk="1" hangingPunct="1"/>
            <a:r>
              <a:rPr lang="en-US" dirty="0" err="1" smtClean="0"/>
              <a:t>Pencurian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endParaRPr lang="en-US" dirty="0" smtClean="0"/>
          </a:p>
          <a:p>
            <a:pPr eaLnBrk="1" hangingPunct="1"/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endParaRPr lang="en-US" dirty="0" smtClean="0"/>
          </a:p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(</a:t>
            </a:r>
            <a:r>
              <a:rPr lang="en-US" i="1" dirty="0" smtClean="0"/>
              <a:t>quantity</a:t>
            </a:r>
            <a:r>
              <a:rPr lang="en-US" dirty="0" smtClean="0"/>
              <a:t>) yang </a:t>
            </a:r>
            <a:r>
              <a:rPr lang="en-US" dirty="0" err="1" smtClean="0"/>
              <a:t>salah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5CABA920-9FBB-4F6F-8DD1-415862A4167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Shipping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5840"/>
            <a:ext cx="3565525" cy="46688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Rekonsiliasi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packing slip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Documentation of all inventory transfers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</a:t>
            </a:r>
            <a:r>
              <a:rPr lang="en-US" dirty="0" smtClean="0"/>
              <a:t>ar-code technology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en-US" dirty="0" smtClean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1283" y="1605840"/>
            <a:ext cx="3565525" cy="46688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entry edit controls (if shipping data entered on terminals)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Configuration of ERP system to prevent duplicate shipments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06A54429-7E91-4502-997F-FF15261C3FF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Billing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51939" y="1496219"/>
            <a:ext cx="4527550" cy="1322388"/>
          </a:xfrm>
        </p:spPr>
        <p:txBody>
          <a:bodyPr/>
          <a:lstStyle/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dirty="0" smtClean="0"/>
              <a:t>Invoicing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dirty="0" smtClean="0"/>
              <a:t>Updating accounts receivable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EF1F6592-8605-4333-944D-ACD066A7151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0308" y="2524837"/>
            <a:ext cx="4529219" cy="397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Billing Threats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penagihan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faktur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endParaRPr lang="en-US" dirty="0" smtClean="0"/>
          </a:p>
          <a:p>
            <a:pPr eaLnBrk="1" hangingPunct="1"/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penagihan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endParaRPr lang="en-US" dirty="0" smtClean="0"/>
          </a:p>
          <a:p>
            <a:pPr lvl="1"/>
            <a:r>
              <a:rPr lang="en-US" dirty="0" err="1" smtClean="0"/>
              <a:t>Penagihan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barang-barang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pPr eaLnBrk="1" hangingPunct="1"/>
            <a:r>
              <a:rPr lang="en-US" dirty="0" smtClean="0"/>
              <a:t>Posting errors in accounts receivable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endParaRPr lang="en-US" dirty="0" smtClean="0"/>
          </a:p>
          <a:p>
            <a:pPr lvl="1"/>
            <a:r>
              <a:rPr lang="en-US" dirty="0" smtClean="0"/>
              <a:t>Field check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4D4112C6-3FFF-4292-8E5F-D4689F7C6088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Billing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167" y="1417638"/>
            <a:ext cx="3565525" cy="49672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Separation of billing and shipping functions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Periodic reconciliation of invoices with sales orders, picking tickets, and shipping documents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Configuration of system to automatically enter pricing data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Restriction of access to pricing master data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entry edit controls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Reconciliation of shipping documents (picking tickets, bills of lading, and packing list) to sales orders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16000" y="1417638"/>
            <a:ext cx="3565525" cy="496728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entry controls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Reconciliation of batch totals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Mailing of monthly statements to customers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Reconciliation of subsidiary accounts to general ledger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CC5FFE18-48F4-4A30-9538-0816DB351C1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Collections Threats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dirty="0" smtClean="0"/>
              <a:t>Theft of cash</a:t>
            </a:r>
          </a:p>
          <a:p>
            <a:pPr marL="297180" lvl="1" indent="0"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dipisahkan</a:t>
            </a:r>
            <a:r>
              <a:rPr lang="en-US" dirty="0" smtClean="0"/>
              <a:t>:</a:t>
            </a:r>
          </a:p>
          <a:p>
            <a:pPr marL="457200" indent="-457200" eaLnBrk="1" hangingPunct="1">
              <a:buAutoNum type="alphaLcPeriod"/>
            </a:pPr>
            <a:r>
              <a:rPr lang="en-US" sz="1800" dirty="0" err="1" smtClean="0">
                <a:solidFill>
                  <a:srgbClr val="FF0000"/>
                </a:solidFill>
              </a:rPr>
              <a:t>Menangani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kas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atau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cek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dan</a:t>
            </a:r>
            <a:r>
              <a:rPr lang="en-US" sz="1800" dirty="0" smtClean="0">
                <a:solidFill>
                  <a:srgbClr val="FF0000"/>
                </a:solidFill>
              </a:rPr>
              <a:t> update data </a:t>
            </a:r>
            <a:r>
              <a:rPr lang="en-US" sz="1800" dirty="0" err="1" smtClean="0">
                <a:solidFill>
                  <a:srgbClr val="FF0000"/>
                </a:solidFill>
              </a:rPr>
              <a:t>rekening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pelanggan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</a:p>
          <a:p>
            <a:pPr marL="754380" lvl="1" indent="-457200"/>
            <a:r>
              <a:rPr lang="en-US" sz="1800" dirty="0" err="1" smtClean="0"/>
              <a:t>Potensi</a:t>
            </a:r>
            <a:r>
              <a:rPr lang="en-US" sz="1800" dirty="0" smtClean="0"/>
              <a:t> : lapping</a:t>
            </a:r>
          </a:p>
          <a:p>
            <a:pPr marL="457200" indent="-457200" eaLnBrk="1" hangingPunct="1">
              <a:buAutoNum type="alphaLcPeriod"/>
            </a:pPr>
            <a:r>
              <a:rPr lang="en-US" sz="1800" dirty="0" err="1" smtClean="0">
                <a:solidFill>
                  <a:srgbClr val="FF0000"/>
                </a:solidFill>
              </a:rPr>
              <a:t>Membuat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credit memo </a:t>
            </a:r>
            <a:r>
              <a:rPr lang="en-US" sz="1800" dirty="0" err="1" smtClean="0">
                <a:solidFill>
                  <a:srgbClr val="FF0000"/>
                </a:solidFill>
              </a:rPr>
              <a:t>dan</a:t>
            </a:r>
            <a:r>
              <a:rPr lang="en-US" sz="1800" dirty="0" smtClean="0">
                <a:solidFill>
                  <a:srgbClr val="FF0000"/>
                </a:solidFill>
              </a:rPr>
              <a:t> update </a:t>
            </a:r>
            <a:r>
              <a:rPr lang="en-US" sz="1800" dirty="0" err="1" smtClean="0">
                <a:solidFill>
                  <a:srgbClr val="FF0000"/>
                </a:solidFill>
              </a:rPr>
              <a:t>rekening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pelanggan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754380" lvl="1" indent="-457200"/>
            <a:r>
              <a:rPr lang="en-US" sz="1800" dirty="0" err="1" smtClean="0"/>
              <a:t>Potensi</a:t>
            </a:r>
            <a:r>
              <a:rPr lang="en-US" sz="1800" dirty="0" smtClean="0"/>
              <a:t> </a:t>
            </a:r>
            <a:r>
              <a:rPr lang="en-US" sz="1800" dirty="0"/>
              <a:t>: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menghapus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tertagih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 smtClean="0"/>
              <a:t>rekan-rekannya</a:t>
            </a:r>
            <a:endParaRPr lang="en-US" sz="1800" dirty="0"/>
          </a:p>
          <a:p>
            <a:pPr marL="457200" indent="-457200" eaLnBrk="1" hangingPunct="1">
              <a:buFont typeface="+mj-lt"/>
              <a:buAutoNum type="arabicPeriod" startAt="2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en-US" dirty="0" smtClean="0"/>
              <a:t>Cash flow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9E235D26-BDE1-40E6-8460-72585BA5C2E7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Cash Collection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Separation of cash handling function from accounts receivable and credit functions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Regular reconciliation of bank account with recorded amounts by someone independent of cash collections procedures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of EFT (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elektronis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bank </a:t>
            </a:r>
            <a:r>
              <a:rPr lang="en-US" dirty="0" err="1" smtClean="0"/>
              <a:t>perusahaan</a:t>
            </a:r>
            <a:r>
              <a:rPr lang="en-US" dirty="0" smtClean="0"/>
              <a:t>), FEDI (</a:t>
            </a:r>
            <a:r>
              <a:rPr lang="en-US" i="1" dirty="0" smtClean="0"/>
              <a:t>Financial Electronic Data Interchange</a:t>
            </a:r>
            <a:r>
              <a:rPr lang="en-US" dirty="0" smtClean="0"/>
              <a:t>), and lockboxes to minimize handling of customer payments by employees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Having two people open all mail likely to contain customer payments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 of cash registers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Daily deposit of all cash receipts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Lockbox arrangements, EFT, or credit cards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Discounts for prompt payment by customers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Cash flow budgets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F7EF8E76-69F6-4916-B875-AEE5DAA641E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 smtClean="0"/>
              <a:t>Describe the </a:t>
            </a:r>
            <a:r>
              <a:rPr lang="en-US" dirty="0" smtClean="0">
                <a:solidFill>
                  <a:srgbClr val="FF0000"/>
                </a:solidFill>
              </a:rPr>
              <a:t>basic business activities </a:t>
            </a:r>
            <a:r>
              <a:rPr lang="en-US" dirty="0" smtClean="0"/>
              <a:t>and related information processing operations performed in the revenue cycle.</a:t>
            </a:r>
          </a:p>
          <a:p>
            <a:pPr eaLnBrk="1"/>
            <a:r>
              <a:rPr lang="en-US" dirty="0" smtClean="0"/>
              <a:t>Discuss the </a:t>
            </a:r>
            <a:r>
              <a:rPr lang="en-US" dirty="0" smtClean="0">
                <a:solidFill>
                  <a:srgbClr val="FF0000"/>
                </a:solidFill>
              </a:rPr>
              <a:t>key decisions </a:t>
            </a:r>
            <a:r>
              <a:rPr lang="en-US" dirty="0" smtClean="0"/>
              <a:t>that need to be made in the revenue cycle, and identify the information needed to make those decisions.</a:t>
            </a:r>
          </a:p>
          <a:p>
            <a:pPr eaLnBrk="1"/>
            <a:r>
              <a:rPr lang="en-US" dirty="0" smtClean="0"/>
              <a:t>Identify major</a:t>
            </a:r>
            <a:r>
              <a:rPr lang="en-US" dirty="0" smtClean="0">
                <a:solidFill>
                  <a:srgbClr val="FF0000"/>
                </a:solidFill>
              </a:rPr>
              <a:t> threats </a:t>
            </a:r>
            <a:r>
              <a:rPr lang="en-US" dirty="0" smtClean="0"/>
              <a:t>in the revenue cycle, and evaluate the adequacy of various </a:t>
            </a:r>
            <a:r>
              <a:rPr lang="en-US" dirty="0" smtClean="0">
                <a:solidFill>
                  <a:srgbClr val="FF0000"/>
                </a:solidFill>
              </a:rPr>
              <a:t>control procedures</a:t>
            </a:r>
            <a:r>
              <a:rPr lang="en-US" dirty="0" smtClean="0"/>
              <a:t> for dealing with those threats.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3863" y="6386513"/>
            <a:ext cx="747712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12-</a:t>
            </a:r>
            <a:fld id="{FAC036B4-91DB-4EEE-BCDF-A49C54DEEC87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Revenue Cycle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(</a:t>
            </a:r>
            <a:r>
              <a:rPr lang="en-US" i="1" dirty="0" smtClean="0"/>
              <a:t>Revenue Cycle</a:t>
            </a:r>
            <a:r>
              <a:rPr lang="en-US" dirty="0" smtClean="0"/>
              <a:t>):</a:t>
            </a:r>
          </a:p>
          <a:p>
            <a:pPr eaLnBrk="1" hangingPunct="1"/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pPr eaLnBrk="1" hangingPunct="1"/>
            <a:r>
              <a:rPr lang="en-US" dirty="0" err="1" smtClean="0"/>
              <a:t>Penagihan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penjualan-penjualan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eaLnBrk="1" hangingPunct="1"/>
            <a:r>
              <a:rPr lang="en-US" dirty="0" smtClean="0"/>
              <a:t>Primary Objective:</a:t>
            </a:r>
          </a:p>
          <a:p>
            <a:pPr lvl="1" eaLnBrk="1" hangingPunct="1"/>
            <a:r>
              <a:rPr lang="en-US" dirty="0" smtClean="0"/>
              <a:t>Provide the right product</a:t>
            </a:r>
          </a:p>
          <a:p>
            <a:pPr lvl="1" eaLnBrk="1" hangingPunct="1"/>
            <a:r>
              <a:rPr lang="en-US" dirty="0" smtClean="0"/>
              <a:t>In the right place</a:t>
            </a:r>
          </a:p>
          <a:p>
            <a:pPr lvl="1" eaLnBrk="1" hangingPunct="1"/>
            <a:r>
              <a:rPr lang="en-US" dirty="0" smtClean="0"/>
              <a:t>At the right time for the right price</a:t>
            </a:r>
          </a:p>
          <a:p>
            <a:pPr lvl="1" eaLnBrk="1" hangingPunct="1"/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(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9CEFE146-425A-4C3A-AAB8-01ECD63BC2B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Revenue Cycle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E016F243-3313-40C9-B028-B8284667E78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068" y="1452563"/>
            <a:ext cx="668972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Revenue Cycle Activities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smtClean="0"/>
              <a:t>Sales order entry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smtClean="0"/>
              <a:t>Shipping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smtClean="0"/>
              <a:t>Billing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smtClean="0"/>
              <a:t>Cash collections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BAECC6D9-E5EE-4DD6-AA09-0B12E79D87D5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1373" y="1601787"/>
            <a:ext cx="509111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General Revenue Cycle Threats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Inaccurate or invalid master data</a:t>
            </a:r>
          </a:p>
          <a:p>
            <a:pPr eaLnBrk="1" hangingPunct="1"/>
            <a:r>
              <a:rPr lang="en-US" dirty="0" smtClean="0"/>
              <a:t>Unauthorized disclosure of sensitive information</a:t>
            </a:r>
          </a:p>
          <a:p>
            <a:pPr eaLnBrk="1" hangingPunct="1"/>
            <a:r>
              <a:rPr lang="en-US" dirty="0" smtClean="0"/>
              <a:t>Loss or destruction of master data (</a:t>
            </a:r>
            <a:r>
              <a:rPr lang="en-US" dirty="0" err="1" smtClean="0"/>
              <a:t>kehilangan</a:t>
            </a:r>
            <a:r>
              <a:rPr lang="en-US" dirty="0" smtClean="0"/>
              <a:t> data)</a:t>
            </a:r>
          </a:p>
          <a:p>
            <a:pPr eaLnBrk="1" hangingPunct="1"/>
            <a:r>
              <a:rPr lang="en-US" dirty="0" smtClean="0"/>
              <a:t>Poor performance : sales analysis report, slow moving product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E955CDD0-EAB3-4CA0-A621-473E06DA666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General Revenue Cycle Controls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processing integrity controls</a:t>
            </a:r>
          </a:p>
          <a:p>
            <a:pPr eaLnBrk="1" hangingPunct="1"/>
            <a:r>
              <a:rPr lang="en-US" dirty="0" smtClean="0"/>
              <a:t>Restriction of access to master data</a:t>
            </a:r>
          </a:p>
          <a:p>
            <a:pPr eaLnBrk="1" hangingPunct="1"/>
            <a:r>
              <a:rPr lang="en-US" dirty="0" smtClean="0"/>
              <a:t>Review of all changes to master data</a:t>
            </a:r>
          </a:p>
          <a:p>
            <a:pPr eaLnBrk="1" hangingPunct="1"/>
            <a:r>
              <a:rPr lang="en-US" dirty="0" smtClean="0"/>
              <a:t>Access controls</a:t>
            </a:r>
          </a:p>
          <a:p>
            <a:pPr eaLnBrk="1" hangingPunct="1"/>
            <a:r>
              <a:rPr lang="en-US" dirty="0" smtClean="0"/>
              <a:t>Encryption</a:t>
            </a:r>
          </a:p>
          <a:p>
            <a:pPr eaLnBrk="1" hangingPunct="1"/>
            <a:r>
              <a:rPr lang="en-US" dirty="0" smtClean="0"/>
              <a:t>Backup and disaster recovery procedures</a:t>
            </a:r>
          </a:p>
          <a:p>
            <a:pPr eaLnBrk="1" hangingPunct="1"/>
            <a:r>
              <a:rPr lang="en-US" dirty="0" smtClean="0"/>
              <a:t>Managerial reports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ABD7EC65-2A8D-4158-A55E-543321297001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Sales Order Entry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50932" y="1905000"/>
            <a:ext cx="4060825" cy="198755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dirty="0" smtClean="0"/>
              <a:t>Take order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dirty="0" smtClean="0"/>
              <a:t>Check and approve credit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US" dirty="0" smtClean="0"/>
              <a:t>Check inventory availability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© 2012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760A2FB6-C545-4080-9A5D-0CF7EFDDB68A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9746" y="1614487"/>
            <a:ext cx="40211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Sales Order Threats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/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endParaRPr lang="en-US" dirty="0" smtClean="0"/>
          </a:p>
          <a:p>
            <a:pPr eaLnBrk="1" hangingPunct="1"/>
            <a:r>
              <a:rPr lang="en-US" dirty="0" smtClean="0"/>
              <a:t>Invalid orders</a:t>
            </a:r>
          </a:p>
          <a:p>
            <a:pPr eaLnBrk="1" hangingPunct="1"/>
            <a:r>
              <a:rPr lang="en-US" dirty="0" smtClean="0"/>
              <a:t>Uncollectible accounts : :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reputasi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yang </a:t>
            </a:r>
            <a:r>
              <a:rPr lang="en-US" dirty="0" err="1" smtClean="0"/>
              <a:t>buruk</a:t>
            </a:r>
            <a:endParaRPr lang="en-US" dirty="0" smtClean="0"/>
          </a:p>
          <a:p>
            <a:pPr eaLnBrk="1" hangingPunct="1"/>
            <a:r>
              <a:rPr lang="en-US" dirty="0" err="1" smtClean="0"/>
              <a:t>Habisnya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(</a:t>
            </a:r>
            <a:r>
              <a:rPr lang="en-US" i="1" dirty="0" err="1" smtClean="0"/>
              <a:t>Stockouts</a:t>
            </a:r>
            <a:r>
              <a:rPr lang="en-US" i="1" dirty="0" smtClean="0"/>
              <a:t> or excess inventory 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595959"/>
                </a:solidFill>
                <a:cs typeface="Arial" charset="0"/>
              </a:rPr>
              <a:t>Copyright 2012 © Pearson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</a:t>
            </a:r>
            <a:fld id="{201214D0-19D0-4FA2-9E8F-EB9C8CB35CAE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1506</TotalTime>
  <Words>767</Words>
  <Application>Microsoft Office PowerPoint</Application>
  <PresentationFormat>On-screen Show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Chapter 12</vt:lpstr>
      <vt:lpstr>Learning Objectives</vt:lpstr>
      <vt:lpstr>The Revenue Cycle</vt:lpstr>
      <vt:lpstr>The Revenue Cycle</vt:lpstr>
      <vt:lpstr>Revenue Cycle Activities</vt:lpstr>
      <vt:lpstr>General Revenue Cycle Threats</vt:lpstr>
      <vt:lpstr>General Revenue Cycle Controls</vt:lpstr>
      <vt:lpstr>Sales Order Entry</vt:lpstr>
      <vt:lpstr>Sales Order Threats</vt:lpstr>
      <vt:lpstr>Sales Order Entry Controls</vt:lpstr>
      <vt:lpstr>Shipping</vt:lpstr>
      <vt:lpstr>Shipping Threats</vt:lpstr>
      <vt:lpstr>Shipping Controls</vt:lpstr>
      <vt:lpstr>Billing</vt:lpstr>
      <vt:lpstr>Billing Threats</vt:lpstr>
      <vt:lpstr>Billing Controls</vt:lpstr>
      <vt:lpstr>Cash Collections Threats</vt:lpstr>
      <vt:lpstr>Cash Collection Controls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Hornik</dc:creator>
  <cp:lastModifiedBy>Irma Paramita Sofia</cp:lastModifiedBy>
  <cp:revision>178</cp:revision>
  <dcterms:created xsi:type="dcterms:W3CDTF">2010-11-13T18:08:43Z</dcterms:created>
  <dcterms:modified xsi:type="dcterms:W3CDTF">2013-11-07T14:27:49Z</dcterms:modified>
</cp:coreProperties>
</file>