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35" r:id="rId1"/>
  </p:sldMasterIdLst>
  <p:notesMasterIdLst>
    <p:notesMasterId r:id="rId19"/>
  </p:notesMasterIdLst>
  <p:handoutMasterIdLst>
    <p:handoutMasterId r:id="rId20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5" r:id="rId12"/>
    <p:sldId id="269" r:id="rId13"/>
    <p:sldId id="270" r:id="rId14"/>
    <p:sldId id="271" r:id="rId15"/>
    <p:sldId id="272" r:id="rId16"/>
    <p:sldId id="274" r:id="rId17"/>
    <p:sldId id="273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Horn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06" autoAdjust="0"/>
  </p:normalViewPr>
  <p:slideViewPr>
    <p:cSldViewPr snapToGrid="0" snapToObjects="1"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00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86D636-34CA-46CA-9A6C-43610904A16A}" type="datetimeFigureOut">
              <a:rPr lang="en-US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3897F7-B2C3-47C5-8E88-8EDE595A2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663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65D57F-2D4C-4ADD-9FA7-D9EE186F795D}" type="datetimeFigureOut">
              <a:rPr lang="en-US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63B58F-4EB4-42C4-8D71-BBECBB020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489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58923D-4060-4ECC-A962-2AB427FF8001}" type="datetime1">
              <a:rPr lang="en-US" smtClean="0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E9940CD-5188-4673-9333-E7C339AAF5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5AB62-C9F5-4A54-B8C2-BADDE540A8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780F5-2F2E-43C7-8BB2-B4104C94BC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2A48-FDBF-453F-9609-321AD1847B8A}" type="datetimeFigureOut">
              <a:rPr lang="id-ID" smtClean="0"/>
              <a:t>05/11/2014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©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11-</a:t>
            </a:r>
            <a:fld id="{09B418E1-E0F5-484E-9F68-266CF32F23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690D67-8561-4964-8176-A1F17D91B4A7}" type="datetime1">
              <a:rPr lang="en-US" smtClean="0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66144D-0F8B-4575-A5A5-C241B8F02F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2A48-FDBF-453F-9609-321AD1847B8A}" type="datetimeFigureOut">
              <a:rPr lang="id-ID" smtClean="0"/>
              <a:t>05/11/2014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77D3C-72DA-44D7-9548-E38BA3A49B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220C8-CD79-4D2A-B05C-5F0E14F17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DEE0A-32BF-49EC-80D0-E0A6388D4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CA53C-8AF0-4700-B2CB-298AF4D86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20126-2248-4256-8F0A-23E232A432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0BEAE7-E53A-455A-9FA0-86231E5A4C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C3A2A48-FDBF-453F-9609-321AD1847B8A}" type="datetimeFigureOut">
              <a:rPr lang="id-ID" smtClean="0"/>
              <a:t>05/11/2014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11-</a:t>
            </a:r>
            <a:fld id="{D89E2DE2-71E5-4397-9994-8825345C41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5"/>
          <p:cNvSpPr>
            <a:spLocks noGrp="1"/>
          </p:cNvSpPr>
          <p:nvPr>
            <p:ph type="ctrTitle"/>
          </p:nvPr>
        </p:nvSpPr>
        <p:spPr>
          <a:xfrm>
            <a:off x="2101755" y="1558904"/>
            <a:ext cx="4572000" cy="9144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Chapter 11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73206" y="2473304"/>
            <a:ext cx="80010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Auditing Computer-Based Information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279778" y="259307"/>
            <a:ext cx="8245475" cy="705452"/>
          </a:xfrm>
        </p:spPr>
        <p:txBody>
          <a:bodyPr/>
          <a:lstStyle/>
          <a:p>
            <a:pPr eaLnBrk="1" hangingPunct="1"/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199" y="1160060"/>
            <a:ext cx="8245475" cy="552734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/>
              <a:t>Tujuan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en-US" dirty="0" err="1" smtClean="0"/>
              <a:t>Meninjau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internal yang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Audit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:</a:t>
            </a:r>
            <a:endParaRPr lang="en-US" dirty="0"/>
          </a:p>
          <a:p>
            <a:pPr marL="1257300" lvl="2" indent="-342900">
              <a:buFont typeface="+mj-lt"/>
              <a:buAutoNum type="arabicPeriod"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b="1" dirty="0" err="1" smtClean="0"/>
              <a:t>informasi</a:t>
            </a:r>
            <a:r>
              <a:rPr lang="en-US" b="1" dirty="0" smtClean="0"/>
              <a:t> security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perlengkapan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, program, </a:t>
            </a:r>
            <a:r>
              <a:rPr lang="en-US" dirty="0" err="1" smtClean="0"/>
              <a:t>komunikasi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, </a:t>
            </a:r>
            <a:r>
              <a:rPr lang="en-US" dirty="0" err="1" smtClean="0"/>
              <a:t>modifikasi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penghancuran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Program development and acquisition </a:t>
            </a:r>
          </a:p>
          <a:p>
            <a:pPr marL="914400" lvl="2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perolehan</a:t>
            </a:r>
            <a:r>
              <a:rPr lang="en-US" dirty="0" smtClean="0"/>
              <a:t> program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	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otorisasi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berwenang</a:t>
            </a:r>
            <a:endParaRPr lang="en-US" dirty="0" smtClean="0"/>
          </a:p>
          <a:p>
            <a:pPr marL="1371600" lvl="2" indent="-457200">
              <a:buFont typeface="+mj-lt"/>
              <a:buAutoNum type="arabicPeriod" startAt="3"/>
            </a:pPr>
            <a:r>
              <a:rPr lang="en-US" sz="2000" dirty="0" smtClean="0"/>
              <a:t>Program modification</a:t>
            </a:r>
          </a:p>
          <a:p>
            <a:pPr marL="274320" lvl="1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1800" dirty="0" err="1" smtClean="0"/>
              <a:t>Seluruh</a:t>
            </a:r>
            <a:r>
              <a:rPr lang="en-US" sz="1800" dirty="0" smtClean="0"/>
              <a:t> </a:t>
            </a:r>
            <a:r>
              <a:rPr lang="en-US" sz="1800" dirty="0" err="1"/>
              <a:t>kegiatan</a:t>
            </a:r>
            <a:r>
              <a:rPr lang="en-US" sz="1800" dirty="0"/>
              <a:t> </a:t>
            </a:r>
            <a:r>
              <a:rPr lang="en-US" sz="1800" dirty="0" err="1"/>
              <a:t>modifikasi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diotorisasi</a:t>
            </a:r>
            <a:r>
              <a:rPr lang="en-US" sz="1800" dirty="0"/>
              <a:t>, </a:t>
            </a:r>
            <a:r>
              <a:rPr lang="en-US" sz="1800" dirty="0" err="1" smtClean="0"/>
              <a:t>diuji</a:t>
            </a:r>
            <a:r>
              <a:rPr lang="en-US" sz="1800" dirty="0" smtClean="0"/>
              <a:t>, 		</a:t>
            </a:r>
            <a:r>
              <a:rPr lang="en-US" sz="1800" dirty="0" err="1" smtClean="0"/>
              <a:t>dianalisa</a:t>
            </a:r>
            <a:r>
              <a:rPr lang="en-US" sz="1800" dirty="0" smtClean="0"/>
              <a:t> </a:t>
            </a:r>
            <a:r>
              <a:rPr lang="en-US" sz="1800" dirty="0" err="1" smtClean="0"/>
              <a:t>didokumentasikan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disetujui</a:t>
            </a:r>
            <a:r>
              <a:rPr lang="en-US" sz="1800" dirty="0"/>
              <a:t> </a:t>
            </a:r>
            <a:r>
              <a:rPr lang="en-US" sz="1800" dirty="0" err="1"/>
              <a:t>pihak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00251"/>
            <a:ext cx="8245475" cy="719100"/>
          </a:xfrm>
        </p:spPr>
        <p:txBody>
          <a:bodyPr/>
          <a:lstStyle/>
          <a:p>
            <a:r>
              <a:rPr lang="en-US" dirty="0"/>
              <a:t>Audit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/>
              <a:t>Audit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:</a:t>
            </a:r>
          </a:p>
          <a:p>
            <a:pPr lvl="1">
              <a:buFont typeface="Century Gothic" pitchFamily="34" charset="0"/>
              <a:buAutoNum type="arabicPeriod"/>
            </a:pPr>
            <a:endParaRPr lang="en-US" dirty="0" smtClean="0"/>
          </a:p>
          <a:p>
            <a:pPr marL="731520" lvl="1" indent="-457200">
              <a:buFont typeface="+mj-lt"/>
              <a:buAutoNum type="arabicPeriod" startAt="4"/>
            </a:pPr>
            <a:r>
              <a:rPr lang="en-US" dirty="0" smtClean="0"/>
              <a:t>Computer processing</a:t>
            </a:r>
          </a:p>
          <a:p>
            <a:pPr lvl="2"/>
            <a:r>
              <a:rPr lang="en-US" dirty="0" err="1" smtClean="0"/>
              <a:t>Pemrosesan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, file, </a:t>
            </a:r>
            <a:r>
              <a:rPr lang="en-US" dirty="0" err="1" smtClean="0"/>
              <a:t>laporan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endParaRPr lang="en-US" dirty="0"/>
          </a:p>
          <a:p>
            <a:pPr marL="731520" lvl="1" indent="-457200">
              <a:buFont typeface="+mj-lt"/>
              <a:buAutoNum type="arabicPeriod" startAt="5"/>
            </a:pPr>
            <a:r>
              <a:rPr lang="en-US" dirty="0"/>
              <a:t>Source </a:t>
            </a:r>
            <a:r>
              <a:rPr lang="en-US" dirty="0" smtClean="0"/>
              <a:t>files</a:t>
            </a:r>
          </a:p>
          <a:p>
            <a:pPr lvl="2"/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souce</a:t>
            </a:r>
            <a:r>
              <a:rPr lang="en-US" dirty="0" smtClean="0"/>
              <a:t> data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otorisasi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endParaRPr lang="en-US" dirty="0"/>
          </a:p>
          <a:p>
            <a:pPr marL="731520" lvl="1" indent="-457200">
              <a:buFont typeface="+mj-lt"/>
              <a:buAutoNum type="arabicPeriod" startAt="6"/>
            </a:pPr>
            <a:r>
              <a:rPr lang="en-US" dirty="0"/>
              <a:t>Data </a:t>
            </a:r>
            <a:r>
              <a:rPr lang="en-US" dirty="0" smtClean="0"/>
              <a:t>files</a:t>
            </a:r>
          </a:p>
          <a:p>
            <a:pPr lvl="2"/>
            <a:r>
              <a:rPr lang="en-US" dirty="0" smtClean="0"/>
              <a:t>File data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, </a:t>
            </a:r>
            <a:r>
              <a:rPr lang="en-US" dirty="0" err="1" smtClean="0"/>
              <a:t>lengkap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dijaga</a:t>
            </a:r>
            <a:r>
              <a:rPr lang="en-US" dirty="0" smtClean="0"/>
              <a:t> </a:t>
            </a:r>
            <a:r>
              <a:rPr lang="en-US" dirty="0" err="1" smtClean="0"/>
              <a:t>kerahasiannya</a:t>
            </a:r>
            <a:endParaRPr lang="en-US" dirty="0"/>
          </a:p>
          <a:p>
            <a:r>
              <a:rPr lang="en-US" dirty="0" smtClean="0"/>
              <a:t>	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069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191069" y="191068"/>
            <a:ext cx="8284191" cy="732748"/>
          </a:xfrm>
        </p:spPr>
        <p:txBody>
          <a:bodyPr/>
          <a:lstStyle/>
          <a:p>
            <a:pPr eaLnBrk="1" hangingPunct="1"/>
            <a:r>
              <a:rPr lang="en-US" dirty="0" err="1" smtClean="0"/>
              <a:t>Tujuan</a:t>
            </a:r>
            <a:r>
              <a:rPr lang="en-US" dirty="0" smtClean="0"/>
              <a:t> 1 : overall security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191069" y="1023582"/>
            <a:ext cx="8584441" cy="5677469"/>
          </a:xfrm>
        </p:spPr>
        <p:txBody>
          <a:bodyPr>
            <a:normAutofit fontScale="55000" lnSpcReduction="20000"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2500" dirty="0" err="1" smtClean="0"/>
              <a:t>Jenis</a:t>
            </a:r>
            <a:r>
              <a:rPr lang="en-US" sz="2500" dirty="0" smtClean="0"/>
              <a:t> </a:t>
            </a:r>
            <a:r>
              <a:rPr lang="en-US" sz="2500" dirty="0" err="1" smtClean="0"/>
              <a:t>Kesalahan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kemungkinan</a:t>
            </a:r>
            <a:r>
              <a:rPr lang="en-US" sz="2500" dirty="0" smtClean="0"/>
              <a:t> fraud :</a:t>
            </a:r>
          </a:p>
          <a:p>
            <a:pPr marL="800100" lvl="1" indent="-342900"/>
            <a:r>
              <a:rPr lang="en-US" sz="2500" b="0" dirty="0" err="1" smtClean="0"/>
              <a:t>Kerusakan</a:t>
            </a:r>
            <a:r>
              <a:rPr lang="en-US" sz="2500" b="0" dirty="0" smtClean="0"/>
              <a:t> yang </a:t>
            </a:r>
            <a:r>
              <a:rPr lang="en-US" sz="2500" b="0" dirty="0" err="1" smtClean="0"/>
              <a:t>disengaja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atau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tidak</a:t>
            </a:r>
            <a:r>
              <a:rPr lang="en-US" sz="2500" b="0" dirty="0" smtClean="0"/>
              <a:t> di </a:t>
            </a:r>
            <a:r>
              <a:rPr lang="en-US" sz="2500" b="0" dirty="0" err="1" smtClean="0"/>
              <a:t>sengaja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atas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aset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sistem</a:t>
            </a:r>
            <a:endParaRPr lang="en-US" sz="2500" b="0" dirty="0" smtClean="0"/>
          </a:p>
          <a:p>
            <a:pPr marL="800100" lvl="1" indent="-342900"/>
            <a:r>
              <a:rPr lang="en-US" sz="2500" b="0" dirty="0" err="1" smtClean="0"/>
              <a:t>Akses</a:t>
            </a:r>
            <a:r>
              <a:rPr lang="en-US" sz="2500" b="0" dirty="0" smtClean="0"/>
              <a:t> yang </a:t>
            </a:r>
            <a:r>
              <a:rPr lang="en-US" sz="2500" b="0" dirty="0" err="1" smtClean="0"/>
              <a:t>tidak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sah</a:t>
            </a:r>
            <a:endParaRPr lang="en-US" sz="2500" b="0" dirty="0" smtClean="0"/>
          </a:p>
          <a:p>
            <a:pPr marL="800100" lvl="1" indent="-342900"/>
            <a:r>
              <a:rPr lang="en-US" sz="2500" b="0" dirty="0" err="1" smtClean="0"/>
              <a:t>Modifikasi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sistem</a:t>
            </a:r>
            <a:r>
              <a:rPr lang="en-US" sz="2500" b="0" dirty="0" smtClean="0"/>
              <a:t> yang </a:t>
            </a:r>
            <a:r>
              <a:rPr lang="en-US" sz="2500" b="0" dirty="0" err="1" smtClean="0"/>
              <a:t>tidak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sah</a:t>
            </a:r>
            <a:endParaRPr lang="en-US" sz="2500" b="0" dirty="0" smtClean="0"/>
          </a:p>
          <a:p>
            <a:pPr marL="800100" lvl="1" indent="-342900"/>
            <a:r>
              <a:rPr lang="en-US" sz="2500" b="0" dirty="0" err="1" smtClean="0"/>
              <a:t>Interupsi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atas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kegiatan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bisnis</a:t>
            </a:r>
            <a:endParaRPr lang="en-US" sz="25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sz="25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2500" dirty="0" err="1" smtClean="0"/>
              <a:t>Prosedur</a:t>
            </a:r>
            <a:r>
              <a:rPr lang="en-US" sz="2500" dirty="0" smtClean="0"/>
              <a:t> </a:t>
            </a:r>
            <a:r>
              <a:rPr lang="en-US" sz="2500" dirty="0" err="1" smtClean="0"/>
              <a:t>Pengendalian</a:t>
            </a:r>
            <a:endParaRPr lang="en-US" sz="2500" dirty="0" smtClean="0"/>
          </a:p>
          <a:p>
            <a:pPr marL="800100" lvl="1" indent="-342900"/>
            <a:r>
              <a:rPr lang="en-US" sz="2500" b="0" dirty="0" smtClean="0"/>
              <a:t>Information security plan</a:t>
            </a:r>
          </a:p>
          <a:p>
            <a:pPr marL="800100" lvl="1" indent="-342900"/>
            <a:r>
              <a:rPr lang="en-US" sz="2500" b="0" dirty="0" smtClean="0"/>
              <a:t>Virus protection procedures</a:t>
            </a:r>
          </a:p>
          <a:p>
            <a:pPr marL="800100" lvl="1" indent="-342900"/>
            <a:r>
              <a:rPr lang="en-US" sz="2500" b="0" dirty="0" smtClean="0"/>
              <a:t>Disaster recovery plan</a:t>
            </a:r>
          </a:p>
          <a:p>
            <a:pPr marL="800100" lvl="1" indent="-342900"/>
            <a:r>
              <a:rPr lang="en-US" sz="2500" b="0" dirty="0" smtClean="0"/>
              <a:t>Preventive maintenance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5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500" dirty="0" err="1" smtClean="0"/>
              <a:t>Prosedur</a:t>
            </a:r>
            <a:r>
              <a:rPr lang="en-US" sz="2500" dirty="0" smtClean="0"/>
              <a:t> Audit </a:t>
            </a:r>
            <a:r>
              <a:rPr lang="en-US" sz="2500" dirty="0" err="1" smtClean="0"/>
              <a:t>Sistem</a:t>
            </a:r>
            <a:r>
              <a:rPr lang="en-US" sz="2500" dirty="0" smtClean="0"/>
              <a:t>:</a:t>
            </a:r>
          </a:p>
          <a:p>
            <a:pPr marL="800100" lvl="1" indent="-342900"/>
            <a:r>
              <a:rPr lang="en-US" sz="2500" b="0" dirty="0" err="1" smtClean="0"/>
              <a:t>Inspeksi</a:t>
            </a:r>
            <a:r>
              <a:rPr lang="en-US" sz="2500" b="0" dirty="0" smtClean="0"/>
              <a:t>, </a:t>
            </a:r>
            <a:r>
              <a:rPr lang="en-US" sz="2500" b="0" dirty="0" err="1" smtClean="0"/>
              <a:t>wawancara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dengan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para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personil</a:t>
            </a:r>
            <a:r>
              <a:rPr lang="en-US" sz="2500" b="0" dirty="0" smtClean="0"/>
              <a:t>, </a:t>
            </a:r>
            <a:r>
              <a:rPr lang="en-US" sz="2500" b="0" dirty="0" err="1" smtClean="0"/>
              <a:t>verifikasi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kebijakan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dan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prosedur</a:t>
            </a:r>
            <a:r>
              <a:rPr lang="en-US" sz="2500" b="0" dirty="0" smtClean="0"/>
              <a:t>, </a:t>
            </a:r>
            <a:r>
              <a:rPr lang="en-US" sz="2500" b="0" dirty="0" err="1" smtClean="0"/>
              <a:t>memeriksa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daftar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akses</a:t>
            </a:r>
            <a:endParaRPr lang="en-US" sz="25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5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500" dirty="0" err="1" smtClean="0"/>
              <a:t>Prosedur</a:t>
            </a:r>
            <a:r>
              <a:rPr lang="en-US" sz="2500" dirty="0" smtClean="0"/>
              <a:t> Audit Test of Control</a:t>
            </a:r>
          </a:p>
          <a:p>
            <a:pPr marL="800100" lvl="1" indent="-342900"/>
            <a:r>
              <a:rPr lang="en-US" sz="2500" b="0" dirty="0" smtClean="0"/>
              <a:t>Test logical access control, </a:t>
            </a:r>
            <a:r>
              <a:rPr lang="en-US" sz="2500" b="0" dirty="0" err="1" smtClean="0"/>
              <a:t>observasi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prosedur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dan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kebijakan</a:t>
            </a:r>
            <a:endParaRPr lang="en-US" sz="25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sz="25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2500" dirty="0" smtClean="0"/>
              <a:t>Compensating Control</a:t>
            </a:r>
          </a:p>
          <a:p>
            <a:pPr marL="800100" lvl="1" indent="-342900"/>
            <a:r>
              <a:rPr lang="en-US" sz="2500" b="0" dirty="0" err="1" smtClean="0"/>
              <a:t>Kebijakan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personil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dan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pemisahan</a:t>
            </a:r>
            <a:r>
              <a:rPr lang="en-US" sz="2500" b="0" dirty="0" smtClean="0"/>
              <a:t> </a:t>
            </a:r>
            <a:r>
              <a:rPr lang="en-US" sz="2500" b="0" dirty="0" err="1" smtClean="0"/>
              <a:t>tugas</a:t>
            </a:r>
            <a:endParaRPr lang="en-US" sz="2500" b="0" dirty="0" smtClean="0"/>
          </a:p>
          <a:p>
            <a:pPr eaLnBrk="1" hangingPunct="1"/>
            <a:endParaRPr lang="en-US" b="0" dirty="0" smtClean="0"/>
          </a:p>
          <a:p>
            <a:pPr eaLnBrk="1" hangingPunct="1"/>
            <a:r>
              <a:rPr lang="en-US" b="0" dirty="0"/>
              <a:t>	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91069" y="136476"/>
            <a:ext cx="8318310" cy="1019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err="1" smtClean="0"/>
              <a:t>Tujuan</a:t>
            </a:r>
            <a:r>
              <a:rPr lang="en-US" sz="3200" dirty="0" smtClean="0"/>
              <a:t> 2 :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perolehan</a:t>
            </a:r>
            <a:r>
              <a:rPr lang="en-US" sz="3200" dirty="0" smtClean="0"/>
              <a:t> program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91069" y="1337481"/>
            <a:ext cx="8584441" cy="5404514"/>
          </a:xfrm>
        </p:spPr>
        <p:txBody>
          <a:bodyPr>
            <a:normAutofit fontScale="47500" lnSpcReduction="20000"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2700" dirty="0" err="1" smtClean="0"/>
              <a:t>Jenis</a:t>
            </a:r>
            <a:r>
              <a:rPr lang="en-US" sz="2700" dirty="0" smtClean="0"/>
              <a:t> </a:t>
            </a:r>
            <a:r>
              <a:rPr lang="en-US" sz="2700" dirty="0" err="1" smtClean="0"/>
              <a:t>Kesalahan</a:t>
            </a:r>
            <a:r>
              <a:rPr lang="en-US" sz="2700" dirty="0" smtClean="0"/>
              <a:t> :</a:t>
            </a:r>
          </a:p>
          <a:p>
            <a:pPr marL="800100" lvl="1" indent="-342900"/>
            <a:r>
              <a:rPr lang="en-US" sz="2700" b="0" dirty="0" err="1" smtClean="0"/>
              <a:t>Kesalahan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tidak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disengaja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karena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kesalahpahaman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atas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spesifikasi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sistem</a:t>
            </a:r>
            <a:endParaRPr lang="en-US" sz="2700" b="0" dirty="0" smtClean="0"/>
          </a:p>
          <a:p>
            <a:pPr marL="800100" lvl="1" indent="-342900"/>
            <a:r>
              <a:rPr lang="en-US" sz="2700" dirty="0" err="1" smtClean="0"/>
              <a:t>Kecerobohan</a:t>
            </a:r>
            <a:r>
              <a:rPr lang="en-US" sz="2700" dirty="0" smtClean="0"/>
              <a:t> </a:t>
            </a:r>
            <a:r>
              <a:rPr lang="en-US" sz="2700" dirty="0" err="1" smtClean="0"/>
              <a:t>pemrograman</a:t>
            </a:r>
            <a:endParaRPr lang="en-US" sz="27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sz="27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2700" dirty="0" err="1" smtClean="0"/>
              <a:t>Prosedur</a:t>
            </a:r>
            <a:r>
              <a:rPr lang="en-US" sz="2700" dirty="0" smtClean="0"/>
              <a:t> </a:t>
            </a:r>
            <a:r>
              <a:rPr lang="en-US" sz="2700" dirty="0" err="1" smtClean="0"/>
              <a:t>Pengendalian</a:t>
            </a:r>
            <a:endParaRPr lang="en-US" sz="2700" dirty="0" smtClean="0"/>
          </a:p>
          <a:p>
            <a:pPr marL="800100" lvl="1" indent="-342900"/>
            <a:r>
              <a:rPr lang="en-US" sz="2700" b="0" dirty="0" err="1" smtClean="0"/>
              <a:t>Memeriksa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perjanjian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lisensi</a:t>
            </a:r>
            <a:r>
              <a:rPr lang="en-US" sz="2700" b="0" dirty="0" smtClean="0"/>
              <a:t> software</a:t>
            </a:r>
          </a:p>
          <a:p>
            <a:pPr marL="800100" lvl="1" indent="-342900"/>
            <a:r>
              <a:rPr lang="en-US" sz="2700" dirty="0" err="1" smtClean="0"/>
              <a:t>Otorisasi</a:t>
            </a:r>
            <a:r>
              <a:rPr lang="en-US" sz="2700" dirty="0" smtClean="0"/>
              <a:t> </a:t>
            </a:r>
            <a:r>
              <a:rPr lang="en-US" sz="2700" dirty="0" err="1" smtClean="0"/>
              <a:t>manajemen</a:t>
            </a:r>
            <a:r>
              <a:rPr lang="en-US" sz="2700" dirty="0" smtClean="0"/>
              <a:t> </a:t>
            </a:r>
            <a:r>
              <a:rPr lang="en-US" sz="2700" dirty="0" err="1" smtClean="0"/>
              <a:t>atas</a:t>
            </a:r>
            <a:r>
              <a:rPr lang="en-US" sz="2700" dirty="0" smtClean="0"/>
              <a:t> </a:t>
            </a:r>
            <a:r>
              <a:rPr lang="en-US" sz="2700" dirty="0" err="1" smtClean="0"/>
              <a:t>perolehan</a:t>
            </a:r>
            <a:r>
              <a:rPr lang="en-US" sz="2700" dirty="0" smtClean="0"/>
              <a:t> software 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pengembangan</a:t>
            </a:r>
            <a:r>
              <a:rPr lang="en-US" sz="2700" dirty="0" smtClean="0"/>
              <a:t> program</a:t>
            </a:r>
          </a:p>
          <a:p>
            <a:pPr marL="800100" lvl="1" indent="-342900"/>
            <a:r>
              <a:rPr lang="en-US" sz="2700" b="0" dirty="0" err="1" smtClean="0"/>
              <a:t>Persetujuan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pemakai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atas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spesifikasi</a:t>
            </a:r>
            <a:r>
              <a:rPr lang="en-US" sz="2700" b="0" dirty="0" smtClean="0"/>
              <a:t> program</a:t>
            </a:r>
          </a:p>
          <a:p>
            <a:pPr marL="800100" lvl="1" indent="-342900"/>
            <a:r>
              <a:rPr lang="en-US" sz="2700" dirty="0" err="1" smtClean="0"/>
              <a:t>Pengujian</a:t>
            </a:r>
            <a:r>
              <a:rPr lang="en-US" sz="2700" dirty="0" smtClean="0"/>
              <a:t> </a:t>
            </a:r>
            <a:r>
              <a:rPr lang="en-US" sz="2700" dirty="0" err="1" smtClean="0"/>
              <a:t>atas</a:t>
            </a:r>
            <a:r>
              <a:rPr lang="en-US" sz="2700" dirty="0" smtClean="0"/>
              <a:t> program yang </a:t>
            </a:r>
            <a:r>
              <a:rPr lang="en-US" sz="2700" dirty="0" err="1" smtClean="0"/>
              <a:t>baru</a:t>
            </a:r>
            <a:endParaRPr lang="en-US" sz="2700" dirty="0" smtClean="0"/>
          </a:p>
          <a:p>
            <a:pPr marL="800100" lvl="1" indent="-342900"/>
            <a:r>
              <a:rPr lang="en-US" sz="2700" b="0" dirty="0" err="1" smtClean="0"/>
              <a:t>Pengujian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penerimaan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oleh</a:t>
            </a:r>
            <a:r>
              <a:rPr lang="en-US" sz="2700" b="0" dirty="0" smtClean="0"/>
              <a:t> user</a:t>
            </a:r>
          </a:p>
          <a:p>
            <a:pPr marL="800100" lvl="1" indent="-342900"/>
            <a:r>
              <a:rPr lang="en-US" sz="2700" dirty="0" err="1" smtClean="0"/>
              <a:t>Dokumentasi</a:t>
            </a:r>
            <a:r>
              <a:rPr lang="en-US" sz="2700" dirty="0" smtClean="0"/>
              <a:t> </a:t>
            </a:r>
            <a:r>
              <a:rPr lang="en-US" sz="2700" dirty="0" err="1" smtClean="0"/>
              <a:t>sistem</a:t>
            </a:r>
            <a:endParaRPr lang="en-US" sz="2700" b="0" dirty="0" smtClean="0"/>
          </a:p>
          <a:p>
            <a:pPr marL="800100" lvl="1" indent="-342900"/>
            <a:endParaRPr lang="en-US" sz="27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700" dirty="0" err="1" smtClean="0"/>
              <a:t>Prosedur</a:t>
            </a:r>
            <a:r>
              <a:rPr lang="en-US" sz="2700" dirty="0" smtClean="0"/>
              <a:t> Audit </a:t>
            </a:r>
            <a:r>
              <a:rPr lang="en-US" sz="2700" dirty="0" err="1" smtClean="0"/>
              <a:t>Sistem</a:t>
            </a:r>
            <a:r>
              <a:rPr lang="en-US" sz="2700" dirty="0" smtClean="0"/>
              <a:t>:</a:t>
            </a:r>
          </a:p>
          <a:p>
            <a:pPr marL="800100" lvl="1" indent="-342900"/>
            <a:r>
              <a:rPr lang="en-US" sz="2700" dirty="0" err="1" smtClean="0"/>
              <a:t>Tinjauan</a:t>
            </a:r>
            <a:r>
              <a:rPr lang="en-US" sz="2700" dirty="0" smtClean="0"/>
              <a:t> </a:t>
            </a:r>
            <a:r>
              <a:rPr lang="en-US" sz="2700" dirty="0" err="1" smtClean="0"/>
              <a:t>atas</a:t>
            </a:r>
            <a:r>
              <a:rPr lang="en-US" sz="2700" dirty="0" smtClean="0"/>
              <a:t> </a:t>
            </a:r>
            <a:r>
              <a:rPr lang="en-US" sz="2700" dirty="0" err="1" smtClean="0"/>
              <a:t>persetujuan</a:t>
            </a:r>
            <a:r>
              <a:rPr lang="en-US" sz="2700" dirty="0" smtClean="0"/>
              <a:t> </a:t>
            </a:r>
            <a:r>
              <a:rPr lang="en-US" sz="2700" dirty="0" err="1" smtClean="0"/>
              <a:t>perolehan</a:t>
            </a:r>
            <a:r>
              <a:rPr lang="en-US" sz="2700" dirty="0" smtClean="0"/>
              <a:t>, </a:t>
            </a:r>
            <a:r>
              <a:rPr lang="en-US" sz="2700" dirty="0" err="1" smtClean="0"/>
              <a:t>pengembangan</a:t>
            </a:r>
            <a:r>
              <a:rPr lang="en-US" sz="2700" dirty="0" smtClean="0"/>
              <a:t>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modifikasi</a:t>
            </a:r>
            <a:r>
              <a:rPr lang="en-US" sz="2700" dirty="0" smtClean="0"/>
              <a:t> program </a:t>
            </a:r>
            <a:r>
              <a:rPr lang="en-US" sz="2700" dirty="0" err="1" smtClean="0"/>
              <a:t>dari</a:t>
            </a:r>
            <a:r>
              <a:rPr lang="en-US" sz="2700" dirty="0" smtClean="0"/>
              <a:t> </a:t>
            </a:r>
            <a:r>
              <a:rPr lang="en-US" sz="2700" dirty="0" err="1" smtClean="0"/>
              <a:t>manajemen</a:t>
            </a:r>
            <a:endParaRPr lang="en-US" sz="2700" dirty="0" smtClean="0"/>
          </a:p>
          <a:p>
            <a:pPr marL="800100" lvl="1" indent="-342900"/>
            <a:r>
              <a:rPr lang="en-US" sz="2700" b="0" dirty="0" err="1" smtClean="0"/>
              <a:t>Tinjauan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atas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pengujian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dan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prosedur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pengembangan</a:t>
            </a:r>
            <a:endParaRPr lang="en-US" sz="2700" b="0" dirty="0" smtClean="0"/>
          </a:p>
          <a:p>
            <a:pPr marL="800100" lvl="1" indent="-342900"/>
            <a:r>
              <a:rPr lang="en-US" sz="2700" dirty="0" err="1" smtClean="0"/>
              <a:t>Tinjauan</a:t>
            </a:r>
            <a:r>
              <a:rPr lang="en-US" sz="2700" dirty="0" smtClean="0"/>
              <a:t> </a:t>
            </a:r>
            <a:r>
              <a:rPr lang="en-US" sz="2700" dirty="0" err="1" smtClean="0"/>
              <a:t>atas</a:t>
            </a:r>
            <a:r>
              <a:rPr lang="en-US" sz="2700" dirty="0" smtClean="0"/>
              <a:t> </a:t>
            </a:r>
            <a:r>
              <a:rPr lang="en-US" sz="2700" dirty="0" err="1" smtClean="0"/>
              <a:t>dokumentasi</a:t>
            </a:r>
            <a:r>
              <a:rPr lang="en-US" sz="2700" dirty="0" smtClean="0"/>
              <a:t> </a:t>
            </a:r>
            <a:r>
              <a:rPr lang="en-US" sz="2700" dirty="0" err="1" smtClean="0"/>
              <a:t>sistem</a:t>
            </a:r>
            <a:endParaRPr lang="en-US" sz="27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7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700" dirty="0" err="1" smtClean="0"/>
              <a:t>Prosedur</a:t>
            </a:r>
            <a:r>
              <a:rPr lang="en-US" sz="2700" dirty="0" smtClean="0"/>
              <a:t> Audit Test of Control</a:t>
            </a:r>
          </a:p>
          <a:p>
            <a:pPr marL="800100" lvl="1" indent="-342900"/>
            <a:r>
              <a:rPr lang="en-US" sz="2700" b="0" dirty="0" smtClean="0"/>
              <a:t>Interview user, </a:t>
            </a:r>
            <a:r>
              <a:rPr lang="en-US" sz="2700" dirty="0" err="1"/>
              <a:t>s</a:t>
            </a:r>
            <a:r>
              <a:rPr lang="en-US" sz="2700" b="0" dirty="0" err="1" smtClean="0"/>
              <a:t>pesifikasi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pengujian</a:t>
            </a:r>
            <a:r>
              <a:rPr lang="en-US" sz="2700" b="0" dirty="0" smtClean="0"/>
              <a:t> data </a:t>
            </a:r>
            <a:r>
              <a:rPr lang="en-US" sz="2700" b="0" dirty="0" err="1" smtClean="0"/>
              <a:t>uji</a:t>
            </a:r>
            <a:r>
              <a:rPr lang="en-US" sz="2700" b="0" dirty="0" smtClean="0"/>
              <a:t>, </a:t>
            </a:r>
            <a:r>
              <a:rPr lang="en-US" sz="2700" b="0" dirty="0" err="1" smtClean="0"/>
              <a:t>dan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hasil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pengujian</a:t>
            </a:r>
            <a:r>
              <a:rPr lang="en-US" sz="2700" b="0" dirty="0" smtClean="0"/>
              <a:t> </a:t>
            </a:r>
            <a:r>
              <a:rPr lang="en-US" sz="2700" b="0" dirty="0" err="1" smtClean="0"/>
              <a:t>sistem</a:t>
            </a:r>
            <a:endParaRPr lang="en-US" sz="27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sz="27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2700" dirty="0" smtClean="0"/>
              <a:t>Compensating Control</a:t>
            </a:r>
          </a:p>
          <a:p>
            <a:pPr marL="800100" lvl="1" indent="-342900"/>
            <a:r>
              <a:rPr lang="en-US" sz="2700" b="0" dirty="0" err="1" smtClean="0"/>
              <a:t>Independet</a:t>
            </a:r>
            <a:r>
              <a:rPr lang="en-US" sz="2700" b="0" dirty="0" smtClean="0"/>
              <a:t> test data processing</a:t>
            </a:r>
          </a:p>
          <a:p>
            <a:pPr eaLnBrk="1" hangingPunct="1"/>
            <a:endParaRPr lang="en-US" b="0" dirty="0" smtClean="0"/>
          </a:p>
          <a:p>
            <a:pPr eaLnBrk="1" hangingPunct="1"/>
            <a:r>
              <a:rPr lang="en-US" b="0" dirty="0"/>
              <a:t>	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150125" y="204715"/>
            <a:ext cx="8734567" cy="1210419"/>
          </a:xfrm>
        </p:spPr>
        <p:txBody>
          <a:bodyPr/>
          <a:lstStyle/>
          <a:p>
            <a:pPr eaLnBrk="1" hangingPunct="1"/>
            <a:r>
              <a:rPr lang="en-US" dirty="0" err="1" smtClean="0"/>
              <a:t>Tujuan</a:t>
            </a:r>
            <a:r>
              <a:rPr lang="en-US" dirty="0" smtClean="0"/>
              <a:t> 3 : </a:t>
            </a:r>
            <a:r>
              <a:rPr lang="en-US" dirty="0" err="1" smtClean="0"/>
              <a:t>modifikasi</a:t>
            </a:r>
            <a:r>
              <a:rPr lang="en-US" dirty="0" smtClean="0"/>
              <a:t> program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91069" y="1596788"/>
            <a:ext cx="8584441" cy="4899546"/>
          </a:xfrm>
        </p:spPr>
        <p:txBody>
          <a:bodyPr>
            <a:normAutofit fontScale="32500" lnSpcReduction="20000"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3300" dirty="0" err="1" smtClean="0"/>
              <a:t>Jenis</a:t>
            </a:r>
            <a:r>
              <a:rPr lang="en-US" sz="3300" dirty="0" smtClean="0"/>
              <a:t> </a:t>
            </a:r>
            <a:r>
              <a:rPr lang="en-US" sz="3300" dirty="0" err="1" smtClean="0"/>
              <a:t>Kesalahan</a:t>
            </a:r>
            <a:r>
              <a:rPr lang="en-US" sz="3300" dirty="0" smtClean="0"/>
              <a:t> :</a:t>
            </a:r>
          </a:p>
          <a:p>
            <a:pPr marL="800100" lvl="1" indent="-342900"/>
            <a:r>
              <a:rPr lang="en-US" sz="3300" b="0" dirty="0" err="1" smtClean="0"/>
              <a:t>Kesalahan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tidak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disengaja</a:t>
            </a:r>
            <a:r>
              <a:rPr lang="en-US" sz="3300" b="0" dirty="0" smtClean="0"/>
              <a:t> </a:t>
            </a:r>
          </a:p>
          <a:p>
            <a:pPr marL="800100" lvl="1" indent="-342900"/>
            <a:r>
              <a:rPr lang="en-US" sz="3300" dirty="0" err="1" smtClean="0"/>
              <a:t>Kode</a:t>
            </a:r>
            <a:r>
              <a:rPr lang="en-US" sz="3300" dirty="0" smtClean="0"/>
              <a:t> program yang </a:t>
            </a:r>
            <a:r>
              <a:rPr lang="en-US" sz="3300" dirty="0" err="1" smtClean="0"/>
              <a:t>tidak</a:t>
            </a:r>
            <a:r>
              <a:rPr lang="en-US" sz="3300" dirty="0" smtClean="0"/>
              <a:t> </a:t>
            </a:r>
            <a:r>
              <a:rPr lang="en-US" sz="3300" dirty="0" err="1" smtClean="0"/>
              <a:t>sah</a:t>
            </a:r>
            <a:endParaRPr lang="en-US" sz="33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sz="33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3300" dirty="0" err="1" smtClean="0"/>
              <a:t>Prosedur</a:t>
            </a:r>
            <a:r>
              <a:rPr lang="en-US" sz="3300" dirty="0" smtClean="0"/>
              <a:t> </a:t>
            </a:r>
            <a:r>
              <a:rPr lang="en-US" sz="3300" dirty="0" err="1" smtClean="0"/>
              <a:t>Pengendalian</a:t>
            </a:r>
            <a:endParaRPr lang="en-US" sz="3300" dirty="0" smtClean="0"/>
          </a:p>
          <a:p>
            <a:pPr marL="800100" lvl="1" indent="-342900"/>
            <a:r>
              <a:rPr lang="en-US" sz="3300" dirty="0" err="1" smtClean="0"/>
              <a:t>Otorisasi</a:t>
            </a:r>
            <a:r>
              <a:rPr lang="en-US" sz="3300" dirty="0" smtClean="0"/>
              <a:t> </a:t>
            </a:r>
            <a:r>
              <a:rPr lang="en-US" sz="3300" dirty="0" err="1"/>
              <a:t>manajemen</a:t>
            </a:r>
            <a:r>
              <a:rPr lang="en-US" sz="3300" dirty="0"/>
              <a:t> </a:t>
            </a:r>
            <a:r>
              <a:rPr lang="en-US" sz="3300" dirty="0" err="1"/>
              <a:t>atas</a:t>
            </a:r>
            <a:r>
              <a:rPr lang="en-US" sz="3300" dirty="0"/>
              <a:t> </a:t>
            </a:r>
            <a:r>
              <a:rPr lang="en-US" sz="3300" dirty="0" err="1" smtClean="0"/>
              <a:t>modifikasi</a:t>
            </a:r>
            <a:r>
              <a:rPr lang="en-US" sz="3300" dirty="0" smtClean="0"/>
              <a:t> program</a:t>
            </a:r>
            <a:endParaRPr lang="en-US" sz="3300" dirty="0"/>
          </a:p>
          <a:p>
            <a:pPr marL="800100" lvl="1" indent="-342900"/>
            <a:r>
              <a:rPr lang="en-US" sz="3300" dirty="0" err="1"/>
              <a:t>Persetujuan</a:t>
            </a:r>
            <a:r>
              <a:rPr lang="en-US" sz="3300" dirty="0"/>
              <a:t> </a:t>
            </a:r>
            <a:r>
              <a:rPr lang="en-US" sz="3300" dirty="0" err="1"/>
              <a:t>pemakai</a:t>
            </a:r>
            <a:r>
              <a:rPr lang="en-US" sz="3300" dirty="0"/>
              <a:t> </a:t>
            </a:r>
            <a:r>
              <a:rPr lang="en-US" sz="3300" dirty="0" err="1"/>
              <a:t>atas</a:t>
            </a:r>
            <a:r>
              <a:rPr lang="en-US" sz="3300" dirty="0"/>
              <a:t> </a:t>
            </a:r>
            <a:r>
              <a:rPr lang="en-US" sz="3300" dirty="0" err="1" smtClean="0"/>
              <a:t>perubahan</a:t>
            </a:r>
            <a:r>
              <a:rPr lang="en-US" sz="3300" dirty="0" smtClean="0"/>
              <a:t> </a:t>
            </a:r>
            <a:r>
              <a:rPr lang="en-US" sz="3300" dirty="0" err="1" smtClean="0"/>
              <a:t>spesifikasi</a:t>
            </a:r>
            <a:r>
              <a:rPr lang="en-US" sz="3300" dirty="0" smtClean="0"/>
              <a:t> </a:t>
            </a:r>
            <a:r>
              <a:rPr lang="en-US" sz="3300" dirty="0"/>
              <a:t>program</a:t>
            </a:r>
          </a:p>
          <a:p>
            <a:pPr marL="800100" lvl="1" indent="-342900"/>
            <a:r>
              <a:rPr lang="en-US" sz="3300" dirty="0" err="1"/>
              <a:t>Pengujian</a:t>
            </a:r>
            <a:r>
              <a:rPr lang="en-US" sz="3300" dirty="0"/>
              <a:t> </a:t>
            </a:r>
            <a:r>
              <a:rPr lang="en-US" sz="3300" dirty="0" err="1"/>
              <a:t>atas</a:t>
            </a:r>
            <a:r>
              <a:rPr lang="en-US" sz="3300" dirty="0"/>
              <a:t> </a:t>
            </a:r>
            <a:r>
              <a:rPr lang="en-US" sz="3300" dirty="0" err="1" smtClean="0"/>
              <a:t>modifikasi</a:t>
            </a:r>
            <a:endParaRPr lang="en-US" sz="3300" dirty="0"/>
          </a:p>
          <a:p>
            <a:pPr marL="800100" lvl="1" indent="-342900"/>
            <a:r>
              <a:rPr lang="en-US" sz="3300" dirty="0" err="1"/>
              <a:t>Pengujian</a:t>
            </a:r>
            <a:r>
              <a:rPr lang="en-US" sz="3300" dirty="0"/>
              <a:t> </a:t>
            </a:r>
            <a:r>
              <a:rPr lang="en-US" sz="3300" dirty="0" err="1"/>
              <a:t>penerimaan</a:t>
            </a:r>
            <a:r>
              <a:rPr lang="en-US" sz="3300" dirty="0"/>
              <a:t> </a:t>
            </a:r>
            <a:r>
              <a:rPr lang="en-US" sz="3300" dirty="0" smtClean="0"/>
              <a:t> </a:t>
            </a:r>
            <a:r>
              <a:rPr lang="en-US" sz="3300" dirty="0" err="1" smtClean="0"/>
              <a:t>modifikasi</a:t>
            </a:r>
            <a:r>
              <a:rPr lang="en-US" sz="3300" dirty="0" smtClean="0"/>
              <a:t> </a:t>
            </a:r>
            <a:r>
              <a:rPr lang="en-US" sz="3300" dirty="0" err="1" smtClean="0"/>
              <a:t>oleh</a:t>
            </a:r>
            <a:r>
              <a:rPr lang="en-US" sz="3300" dirty="0" smtClean="0"/>
              <a:t> </a:t>
            </a:r>
            <a:r>
              <a:rPr lang="en-US" sz="3300" dirty="0"/>
              <a:t>user</a:t>
            </a:r>
          </a:p>
          <a:p>
            <a:pPr marL="800100" lvl="1" indent="-342900"/>
            <a:r>
              <a:rPr lang="en-US" sz="3300" dirty="0" err="1"/>
              <a:t>Dokumentasi</a:t>
            </a:r>
            <a:r>
              <a:rPr lang="en-US" sz="3300" dirty="0"/>
              <a:t> </a:t>
            </a:r>
            <a:r>
              <a:rPr lang="en-US" sz="3300" dirty="0" err="1" smtClean="0"/>
              <a:t>perubahan</a:t>
            </a:r>
            <a:r>
              <a:rPr lang="en-US" sz="3300" dirty="0" smtClean="0"/>
              <a:t> program</a:t>
            </a:r>
            <a:endParaRPr lang="en-US" sz="3300" dirty="0"/>
          </a:p>
          <a:p>
            <a:pPr lvl="1" indent="0">
              <a:buNone/>
            </a:pPr>
            <a:endParaRPr lang="en-US" sz="33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3300" dirty="0" err="1" smtClean="0"/>
              <a:t>Prosedur</a:t>
            </a:r>
            <a:r>
              <a:rPr lang="en-US" sz="3300" dirty="0" smtClean="0"/>
              <a:t> Audit </a:t>
            </a:r>
            <a:r>
              <a:rPr lang="en-US" sz="3300" dirty="0" err="1" smtClean="0"/>
              <a:t>Sistem</a:t>
            </a:r>
            <a:r>
              <a:rPr lang="en-US" sz="3300" dirty="0" smtClean="0"/>
              <a:t>:</a:t>
            </a:r>
          </a:p>
          <a:p>
            <a:pPr marL="800100" lvl="1" indent="-342900"/>
            <a:r>
              <a:rPr lang="en-US" sz="3300" dirty="0" err="1" smtClean="0"/>
              <a:t>Tinjauan</a:t>
            </a:r>
            <a:r>
              <a:rPr lang="en-US" sz="3300" dirty="0" smtClean="0"/>
              <a:t> </a:t>
            </a:r>
            <a:r>
              <a:rPr lang="en-US" sz="3300" dirty="0" err="1" smtClean="0"/>
              <a:t>atas</a:t>
            </a:r>
            <a:r>
              <a:rPr lang="en-US" sz="3300" dirty="0" smtClean="0"/>
              <a:t> </a:t>
            </a:r>
            <a:r>
              <a:rPr lang="en-US" sz="3300" dirty="0" err="1" smtClean="0"/>
              <a:t>persetujuan</a:t>
            </a:r>
            <a:r>
              <a:rPr lang="en-US" sz="3300" dirty="0" smtClean="0"/>
              <a:t> </a:t>
            </a:r>
            <a:r>
              <a:rPr lang="en-US" sz="3300" dirty="0" err="1" smtClean="0"/>
              <a:t>modifikasi</a:t>
            </a:r>
            <a:r>
              <a:rPr lang="en-US" sz="3300" dirty="0" smtClean="0"/>
              <a:t> program </a:t>
            </a:r>
            <a:r>
              <a:rPr lang="en-US" sz="3300" dirty="0" err="1" smtClean="0"/>
              <a:t>dari</a:t>
            </a:r>
            <a:r>
              <a:rPr lang="en-US" sz="3300" dirty="0" smtClean="0"/>
              <a:t> </a:t>
            </a:r>
            <a:r>
              <a:rPr lang="en-US" sz="3300" dirty="0" err="1" smtClean="0"/>
              <a:t>manajemen</a:t>
            </a:r>
            <a:endParaRPr lang="en-US" sz="3300" dirty="0" smtClean="0"/>
          </a:p>
          <a:p>
            <a:pPr marL="800100" lvl="1" indent="-342900"/>
            <a:r>
              <a:rPr lang="en-US" sz="3300" b="0" dirty="0" err="1" smtClean="0"/>
              <a:t>Tinjauan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atas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pengujian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dan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prosedur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modifikasi</a:t>
            </a:r>
            <a:endParaRPr lang="en-US" sz="3300" b="0" dirty="0" smtClean="0"/>
          </a:p>
          <a:p>
            <a:pPr marL="800100" lvl="1" indent="-342900"/>
            <a:r>
              <a:rPr lang="en-US" sz="3300" dirty="0" err="1" smtClean="0"/>
              <a:t>Tinjauan</a:t>
            </a:r>
            <a:r>
              <a:rPr lang="en-US" sz="3300" dirty="0" smtClean="0"/>
              <a:t> </a:t>
            </a:r>
            <a:r>
              <a:rPr lang="en-US" sz="3300" dirty="0" err="1" smtClean="0"/>
              <a:t>atas</a:t>
            </a:r>
            <a:r>
              <a:rPr lang="en-US" sz="3300" dirty="0" smtClean="0"/>
              <a:t> </a:t>
            </a:r>
            <a:r>
              <a:rPr lang="en-US" sz="3300" dirty="0" err="1" smtClean="0"/>
              <a:t>dokumentasi</a:t>
            </a:r>
            <a:r>
              <a:rPr lang="en-US" sz="3300" dirty="0" smtClean="0"/>
              <a:t> </a:t>
            </a:r>
            <a:r>
              <a:rPr lang="en-US" sz="3300" dirty="0" err="1" smtClean="0"/>
              <a:t>perubahan</a:t>
            </a:r>
            <a:r>
              <a:rPr lang="en-US" sz="3300" dirty="0" smtClean="0"/>
              <a:t> program</a:t>
            </a:r>
            <a:endParaRPr lang="en-US" sz="33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33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3300" dirty="0" err="1" smtClean="0"/>
              <a:t>Prosedur</a:t>
            </a:r>
            <a:r>
              <a:rPr lang="en-US" sz="3300" dirty="0" smtClean="0"/>
              <a:t> Audit Test of Control</a:t>
            </a:r>
          </a:p>
          <a:p>
            <a:pPr marL="800100" lvl="1" indent="-342900"/>
            <a:r>
              <a:rPr lang="en-US" sz="3300" b="0" dirty="0" err="1" smtClean="0"/>
              <a:t>Verifikasi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bahwa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komponen</a:t>
            </a:r>
            <a:r>
              <a:rPr lang="en-US" sz="3300" b="0" dirty="0" smtClean="0"/>
              <a:t> yang </a:t>
            </a:r>
            <a:r>
              <a:rPr lang="en-US" sz="3300" b="0" dirty="0" err="1" smtClean="0"/>
              <a:t>dimodifikasi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telah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diidentifikasi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dan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didaftar</a:t>
            </a:r>
            <a:endParaRPr lang="en-US" sz="3300" b="0" dirty="0" smtClean="0"/>
          </a:p>
          <a:p>
            <a:pPr marL="800100" lvl="1" indent="-342900"/>
            <a:r>
              <a:rPr lang="en-US" sz="3300" dirty="0" err="1" smtClean="0"/>
              <a:t>Verifikasi</a:t>
            </a:r>
            <a:r>
              <a:rPr lang="en-US" sz="3300" dirty="0" smtClean="0"/>
              <a:t> </a:t>
            </a:r>
            <a:r>
              <a:rPr lang="en-US" sz="3300" dirty="0" err="1" smtClean="0"/>
              <a:t>bahwa</a:t>
            </a:r>
            <a:r>
              <a:rPr lang="en-US" sz="3300" dirty="0" smtClean="0"/>
              <a:t> </a:t>
            </a:r>
            <a:r>
              <a:rPr lang="en-US" sz="3300" dirty="0" err="1" smtClean="0"/>
              <a:t>dokumentasi</a:t>
            </a:r>
            <a:r>
              <a:rPr lang="en-US" sz="3300" dirty="0" smtClean="0"/>
              <a:t> </a:t>
            </a:r>
            <a:r>
              <a:rPr lang="en-US" sz="3300" dirty="0" err="1" smtClean="0"/>
              <a:t>perubahan</a:t>
            </a:r>
            <a:r>
              <a:rPr lang="en-US" sz="3300" dirty="0" smtClean="0"/>
              <a:t> program </a:t>
            </a:r>
            <a:r>
              <a:rPr lang="en-US" sz="3300" dirty="0" err="1" smtClean="0"/>
              <a:t>sesuai</a:t>
            </a:r>
            <a:r>
              <a:rPr lang="en-US" sz="3300" dirty="0" smtClean="0"/>
              <a:t> </a:t>
            </a:r>
            <a:r>
              <a:rPr lang="en-US" sz="3300" dirty="0" err="1" smtClean="0"/>
              <a:t>dengan</a:t>
            </a:r>
            <a:r>
              <a:rPr lang="en-US" sz="3300" dirty="0" smtClean="0"/>
              <a:t> </a:t>
            </a:r>
            <a:r>
              <a:rPr lang="en-US" sz="3300" dirty="0" err="1" smtClean="0"/>
              <a:t>standar</a:t>
            </a:r>
            <a:endParaRPr lang="en-US" sz="3300" dirty="0" smtClean="0"/>
          </a:p>
          <a:p>
            <a:pPr marL="800100" lvl="1" indent="-342900"/>
            <a:endParaRPr lang="en-US" sz="33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sz="33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3300" dirty="0" smtClean="0"/>
              <a:t>Compensating Control</a:t>
            </a:r>
          </a:p>
          <a:p>
            <a:pPr marL="800100" lvl="1" indent="-342900"/>
            <a:r>
              <a:rPr lang="en-US" sz="3300" b="0" dirty="0" err="1" smtClean="0"/>
              <a:t>Independet</a:t>
            </a:r>
            <a:r>
              <a:rPr lang="en-US" sz="3300" b="0" dirty="0" smtClean="0"/>
              <a:t> test data modification</a:t>
            </a:r>
          </a:p>
          <a:p>
            <a:pPr eaLnBrk="1" hangingPunct="1"/>
            <a:endParaRPr lang="en-US" b="0" dirty="0" smtClean="0"/>
          </a:p>
          <a:p>
            <a:pPr eaLnBrk="1" hangingPunct="1"/>
            <a:r>
              <a:rPr lang="en-US" b="0" dirty="0"/>
              <a:t>	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170596" y="272954"/>
            <a:ext cx="8372901" cy="69180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err="1" smtClean="0"/>
              <a:t>Tujuan</a:t>
            </a:r>
            <a:r>
              <a:rPr lang="en-US" dirty="0" smtClean="0"/>
              <a:t> 4 : Computer Processing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91069" y="1119115"/>
            <a:ext cx="8584441" cy="5568287"/>
          </a:xfrm>
        </p:spPr>
        <p:txBody>
          <a:bodyPr>
            <a:normAutofit fontScale="47500" lnSpcReduction="20000"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3300" dirty="0" err="1" smtClean="0"/>
              <a:t>Jenis</a:t>
            </a:r>
            <a:r>
              <a:rPr lang="en-US" sz="3300" dirty="0" smtClean="0"/>
              <a:t> </a:t>
            </a:r>
            <a:r>
              <a:rPr lang="en-US" sz="3300" dirty="0" err="1" smtClean="0"/>
              <a:t>Kesalahan</a:t>
            </a:r>
            <a:r>
              <a:rPr lang="en-US" sz="3300" dirty="0" smtClean="0"/>
              <a:t> :</a:t>
            </a:r>
          </a:p>
          <a:p>
            <a:pPr marL="800100" lvl="1" indent="-342900"/>
            <a:r>
              <a:rPr lang="en-US" sz="3300" b="0" dirty="0" err="1" smtClean="0"/>
              <a:t>Kegagalan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mendeteksi</a:t>
            </a:r>
            <a:r>
              <a:rPr lang="en-US" sz="3300" b="0" dirty="0" smtClean="0"/>
              <a:t> input data yang </a:t>
            </a:r>
            <a:r>
              <a:rPr lang="en-US" sz="3300" b="0" dirty="0" err="1" smtClean="0"/>
              <a:t>salah</a:t>
            </a:r>
            <a:endParaRPr lang="en-US" sz="3300" b="0" dirty="0" smtClean="0"/>
          </a:p>
          <a:p>
            <a:pPr marL="800100" lvl="1" indent="-342900"/>
            <a:r>
              <a:rPr lang="en-US" sz="3300" dirty="0" err="1" smtClean="0"/>
              <a:t>Ketidaktepatan</a:t>
            </a:r>
            <a:r>
              <a:rPr lang="en-US" sz="3300" dirty="0" smtClean="0"/>
              <a:t> </a:t>
            </a:r>
            <a:r>
              <a:rPr lang="en-US" sz="3300" dirty="0" err="1" smtClean="0"/>
              <a:t>laporan</a:t>
            </a:r>
            <a:endParaRPr lang="en-US" sz="3300" dirty="0"/>
          </a:p>
          <a:p>
            <a:pPr lvl="1" indent="0">
              <a:buNone/>
            </a:pPr>
            <a:endParaRPr lang="en-US" sz="33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3300" dirty="0" err="1" smtClean="0"/>
              <a:t>Prosedur</a:t>
            </a:r>
            <a:r>
              <a:rPr lang="en-US" sz="3300" dirty="0" smtClean="0"/>
              <a:t> </a:t>
            </a:r>
            <a:r>
              <a:rPr lang="en-US" sz="3300" dirty="0" err="1" smtClean="0"/>
              <a:t>Pengendalian</a:t>
            </a:r>
            <a:endParaRPr lang="en-US" sz="3300" dirty="0" smtClean="0"/>
          </a:p>
          <a:p>
            <a:pPr marL="914400" lvl="1" indent="-457200"/>
            <a:r>
              <a:rPr lang="en-US" sz="3300" b="0" dirty="0" err="1" smtClean="0"/>
              <a:t>Penggunaan</a:t>
            </a:r>
            <a:r>
              <a:rPr lang="en-US" sz="3300" b="0" dirty="0" smtClean="0"/>
              <a:t> label file</a:t>
            </a:r>
          </a:p>
          <a:p>
            <a:pPr marL="914400" lvl="1" indent="-457200"/>
            <a:r>
              <a:rPr lang="en-US" sz="3300" dirty="0" err="1" smtClean="0"/>
              <a:t>Rekonsiliasi</a:t>
            </a:r>
            <a:endParaRPr lang="en-US" sz="33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3300" dirty="0" err="1" smtClean="0"/>
              <a:t>Prosedur</a:t>
            </a:r>
            <a:r>
              <a:rPr lang="en-US" sz="3300" dirty="0" smtClean="0"/>
              <a:t> Audit </a:t>
            </a:r>
            <a:r>
              <a:rPr lang="en-US" sz="3300" dirty="0" err="1" smtClean="0"/>
              <a:t>Sistem</a:t>
            </a:r>
            <a:r>
              <a:rPr lang="en-US" sz="3300" dirty="0" smtClean="0"/>
              <a:t>:</a:t>
            </a:r>
          </a:p>
          <a:p>
            <a:pPr marL="800100" lvl="1" indent="-342900"/>
            <a:r>
              <a:rPr lang="en-US" sz="3300" dirty="0" err="1" smtClean="0"/>
              <a:t>Meninjau</a:t>
            </a:r>
            <a:r>
              <a:rPr lang="en-US" sz="3300" dirty="0" smtClean="0"/>
              <a:t> </a:t>
            </a:r>
            <a:r>
              <a:rPr lang="en-US" sz="3300" dirty="0" err="1" smtClean="0"/>
              <a:t>dokumen</a:t>
            </a:r>
            <a:r>
              <a:rPr lang="en-US" sz="3300" dirty="0" smtClean="0"/>
              <a:t> </a:t>
            </a:r>
            <a:r>
              <a:rPr lang="en-US" sz="3300" dirty="0" err="1" smtClean="0"/>
              <a:t>administratif</a:t>
            </a:r>
            <a:r>
              <a:rPr lang="en-US" sz="3300" dirty="0" smtClean="0"/>
              <a:t> </a:t>
            </a:r>
            <a:r>
              <a:rPr lang="en-US" sz="3300" dirty="0" err="1" smtClean="0"/>
              <a:t>untuk</a:t>
            </a:r>
            <a:r>
              <a:rPr lang="en-US" sz="3300" dirty="0" smtClean="0"/>
              <a:t> </a:t>
            </a:r>
            <a:r>
              <a:rPr lang="en-US" sz="3300" dirty="0" err="1" smtClean="0"/>
              <a:t>standar</a:t>
            </a:r>
            <a:r>
              <a:rPr lang="en-US" sz="3300" dirty="0" smtClean="0"/>
              <a:t> </a:t>
            </a:r>
            <a:r>
              <a:rPr lang="en-US" sz="3300" dirty="0" err="1" smtClean="0"/>
              <a:t>pengendalian</a:t>
            </a:r>
            <a:r>
              <a:rPr lang="en-US" sz="3300" dirty="0" smtClean="0"/>
              <a:t> </a:t>
            </a:r>
            <a:r>
              <a:rPr lang="en-US" sz="3300" dirty="0" err="1" smtClean="0"/>
              <a:t>pemrosesan</a:t>
            </a:r>
            <a:endParaRPr lang="en-US" sz="3300" dirty="0" smtClean="0"/>
          </a:p>
          <a:p>
            <a:pPr marL="800100" lvl="1" indent="-342900"/>
            <a:r>
              <a:rPr lang="en-US" sz="3300" b="0" dirty="0" err="1" smtClean="0"/>
              <a:t>Meninjau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dokumentasi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operasional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untuk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kelengkapan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dan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kejelasan</a:t>
            </a:r>
            <a:endParaRPr lang="en-US" sz="3300" b="0" dirty="0" smtClean="0"/>
          </a:p>
          <a:p>
            <a:pPr marL="800100" lvl="1" indent="-342900"/>
            <a:r>
              <a:rPr lang="en-US" sz="3300" dirty="0" smtClean="0"/>
              <a:t>Review error listing</a:t>
            </a:r>
            <a:endParaRPr lang="en-US" sz="33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33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3300" dirty="0" err="1" smtClean="0"/>
              <a:t>Prosedur</a:t>
            </a:r>
            <a:r>
              <a:rPr lang="en-US" sz="3300" dirty="0" smtClean="0"/>
              <a:t> Audit Test of Control</a:t>
            </a:r>
          </a:p>
          <a:p>
            <a:pPr marL="800100" lvl="1" indent="-342900"/>
            <a:r>
              <a:rPr lang="en-US" sz="3300" b="0" dirty="0" err="1" smtClean="0"/>
              <a:t>Rekonsiliasi</a:t>
            </a:r>
            <a:endParaRPr lang="en-US" sz="3300" b="0" dirty="0" smtClean="0"/>
          </a:p>
          <a:p>
            <a:pPr marL="800100" lvl="1" indent="-342900"/>
            <a:r>
              <a:rPr lang="en-US" sz="3300" dirty="0" err="1" smtClean="0"/>
              <a:t>Verifikasi</a:t>
            </a:r>
            <a:r>
              <a:rPr lang="en-US" sz="3300" dirty="0" smtClean="0"/>
              <a:t> output</a:t>
            </a:r>
          </a:p>
          <a:p>
            <a:pPr marL="800100" lvl="1" indent="-342900"/>
            <a:r>
              <a:rPr lang="en-US" sz="3300" dirty="0" err="1" smtClean="0"/>
              <a:t>Reperformance</a:t>
            </a:r>
            <a:endParaRPr lang="en-US" sz="3300" dirty="0" smtClean="0"/>
          </a:p>
          <a:p>
            <a:pPr eaLnBrk="1" hangingPunct="1"/>
            <a:endParaRPr lang="en-US" sz="3300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3300" dirty="0" smtClean="0"/>
              <a:t>Compensating Control</a:t>
            </a:r>
          </a:p>
          <a:p>
            <a:pPr marL="800100" lvl="1" indent="-342900"/>
            <a:r>
              <a:rPr lang="en-US" sz="3300" b="0" dirty="0" smtClean="0"/>
              <a:t>Strong user control</a:t>
            </a:r>
          </a:p>
          <a:p>
            <a:pPr eaLnBrk="1" hangingPunct="1"/>
            <a:endParaRPr lang="en-US" b="0" dirty="0" smtClean="0"/>
          </a:p>
          <a:p>
            <a:pPr eaLnBrk="1" hangingPunct="1"/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5. Source Data and</a:t>
            </a:r>
            <a:br>
              <a:rPr lang="en-US" sz="3200" smtClean="0"/>
            </a:br>
            <a:r>
              <a:rPr lang="en-US" sz="3200" smtClean="0"/>
              <a:t>6. Data Files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Accuracy</a:t>
            </a:r>
          </a:p>
          <a:p>
            <a:pPr eaLnBrk="1" hangingPunct="1"/>
            <a:r>
              <a:rPr lang="en-US" smtClean="0"/>
              <a:t>Integrity</a:t>
            </a:r>
          </a:p>
          <a:p>
            <a:pPr eaLnBrk="1" hangingPunct="1"/>
            <a:r>
              <a:rPr lang="en-US" smtClean="0"/>
              <a:t>Security of data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11-</a:t>
            </a:r>
            <a:fld id="{49F7E596-C68E-4779-82DB-0C80FCAEE6DA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5" y="217713"/>
            <a:ext cx="8541657" cy="769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Types of Concurrent Audits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199" y="1201057"/>
            <a:ext cx="8207829" cy="5461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Integrated Test Facility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catatan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input </a:t>
            </a:r>
            <a:r>
              <a:rPr lang="en-US" sz="1600" dirty="0" err="1" smtClean="0"/>
              <a:t>fiktif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menguji</a:t>
            </a:r>
            <a:r>
              <a:rPr lang="en-US" sz="1600" dirty="0" smtClean="0"/>
              <a:t>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proses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dijalankan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benar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Snapshot Technique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err="1" smtClean="0"/>
              <a:t>Memeriksa</a:t>
            </a:r>
            <a:r>
              <a:rPr lang="en-US" sz="1600" dirty="0" smtClean="0"/>
              <a:t> </a:t>
            </a:r>
            <a:r>
              <a:rPr lang="en-US" sz="1600" dirty="0" err="1" smtClean="0"/>
              <a:t>cara</a:t>
            </a:r>
            <a:r>
              <a:rPr lang="en-US" sz="1600" dirty="0" smtClean="0"/>
              <a:t>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</a:t>
            </a:r>
            <a:r>
              <a:rPr lang="en-US" sz="1600" dirty="0" err="1" smtClean="0"/>
              <a:t>diproses</a:t>
            </a:r>
            <a:r>
              <a:rPr lang="en-US" sz="1600" dirty="0" smtClean="0"/>
              <a:t>.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dipilih</a:t>
            </a:r>
            <a:r>
              <a:rPr lang="en-US" sz="1600" dirty="0" smtClean="0"/>
              <a:t> </a:t>
            </a:r>
            <a:r>
              <a:rPr lang="en-US" sz="1600" dirty="0" err="1" smtClean="0"/>
              <a:t>ditandai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kode</a:t>
            </a:r>
            <a:r>
              <a:rPr lang="en-US" sz="1600" dirty="0" smtClean="0"/>
              <a:t> </a:t>
            </a:r>
            <a:r>
              <a:rPr lang="en-US" sz="1600" dirty="0" err="1" smtClean="0"/>
              <a:t>khusus</a:t>
            </a:r>
            <a:r>
              <a:rPr lang="en-US" sz="1600" dirty="0" smtClean="0"/>
              <a:t> yang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memicu</a:t>
            </a:r>
            <a:r>
              <a:rPr lang="en-US" sz="1600" dirty="0" smtClean="0"/>
              <a:t> proses snapshot. </a:t>
            </a:r>
            <a:r>
              <a:rPr lang="en-US" sz="1600" dirty="0" err="1" smtClean="0"/>
              <a:t>Modul</a:t>
            </a:r>
            <a:r>
              <a:rPr lang="en-US" sz="1600" dirty="0" smtClean="0"/>
              <a:t> audit </a:t>
            </a:r>
            <a:r>
              <a:rPr lang="en-US" sz="1600" dirty="0" err="1" smtClean="0"/>
              <a:t>dalam</a:t>
            </a:r>
            <a:r>
              <a:rPr lang="en-US" sz="1600" dirty="0" smtClean="0"/>
              <a:t> program </a:t>
            </a:r>
            <a:r>
              <a:rPr lang="en-US" sz="1600" dirty="0" err="1" smtClean="0"/>
              <a:t>terkait</a:t>
            </a:r>
            <a:r>
              <a:rPr lang="en-US" sz="1600" dirty="0" smtClean="0"/>
              <a:t> </a:t>
            </a:r>
            <a:r>
              <a:rPr lang="en-US" sz="1600" dirty="0" err="1" smtClean="0"/>
              <a:t>mencatat</a:t>
            </a:r>
            <a:r>
              <a:rPr lang="en-US" sz="1600" dirty="0" smtClean="0"/>
              <a:t>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–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beserta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catatan</a:t>
            </a:r>
            <a:r>
              <a:rPr lang="en-US" sz="1600" dirty="0" smtClean="0"/>
              <a:t> file </a:t>
            </a:r>
            <a:r>
              <a:rPr lang="en-US" sz="1600" dirty="0" err="1" smtClean="0"/>
              <a:t>utama</a:t>
            </a:r>
            <a:r>
              <a:rPr lang="en-US" sz="1600" dirty="0" smtClean="0"/>
              <a:t> </a:t>
            </a:r>
            <a:r>
              <a:rPr lang="en-US" sz="1600" dirty="0" err="1" smtClean="0"/>
              <a:t>sebelum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sesudah</a:t>
            </a:r>
            <a:r>
              <a:rPr lang="en-US" sz="1600" dirty="0" smtClean="0"/>
              <a:t> proses.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Data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dicatat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file </a:t>
            </a:r>
            <a:r>
              <a:rPr lang="en-US" sz="1600" dirty="0" err="1" smtClean="0"/>
              <a:t>khusus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ditinjau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auditor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memastikan</a:t>
            </a:r>
            <a:r>
              <a:rPr lang="en-US" sz="1600" dirty="0" smtClean="0"/>
              <a:t>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proses </a:t>
            </a:r>
            <a:r>
              <a:rPr lang="en-US" sz="1600" dirty="0" err="1" smtClean="0"/>
              <a:t>berjalan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benar</a:t>
            </a:r>
            <a:r>
              <a:rPr lang="en-US" sz="16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System </a:t>
            </a:r>
            <a:r>
              <a:rPr lang="en-US" sz="1600" dirty="0" smtClean="0"/>
              <a:t>Control Audit Review File (SCARF)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Audit </a:t>
            </a:r>
            <a:r>
              <a:rPr lang="en-US" sz="1600" dirty="0" err="1" smtClean="0"/>
              <a:t>melekat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secara</a:t>
            </a:r>
            <a:r>
              <a:rPr lang="en-US" sz="1600" dirty="0" smtClean="0"/>
              <a:t> </a:t>
            </a:r>
            <a:r>
              <a:rPr lang="en-US" sz="1600" dirty="0" err="1" smtClean="0"/>
              <a:t>terus</a:t>
            </a:r>
            <a:r>
              <a:rPr lang="en-US" sz="1600" dirty="0" smtClean="0"/>
              <a:t> </a:t>
            </a:r>
            <a:r>
              <a:rPr lang="en-US" sz="1600" dirty="0" err="1" smtClean="0"/>
              <a:t>menerus</a:t>
            </a:r>
            <a:r>
              <a:rPr lang="en-US" sz="1600" dirty="0" smtClean="0"/>
              <a:t> </a:t>
            </a:r>
            <a:r>
              <a:rPr lang="en-US" sz="1600" dirty="0" err="1" smtClean="0"/>
              <a:t>mengawasi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mengumpulkan</a:t>
            </a:r>
            <a:r>
              <a:rPr lang="en-US" sz="1600" dirty="0" smtClean="0"/>
              <a:t>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</a:t>
            </a:r>
            <a:r>
              <a:rPr lang="en-US" sz="1600" dirty="0" err="1" smtClean="0"/>
              <a:t>tujuan</a:t>
            </a:r>
            <a:r>
              <a:rPr lang="en-US" sz="1600" dirty="0" smtClean="0"/>
              <a:t> audit, </a:t>
            </a:r>
            <a:r>
              <a:rPr lang="en-US" sz="1600" dirty="0" err="1" smtClean="0"/>
              <a:t>dicatat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smtClean="0"/>
              <a:t>file </a:t>
            </a:r>
            <a:r>
              <a:rPr lang="en-US" sz="1600" dirty="0" smtClean="0"/>
              <a:t>audit log</a:t>
            </a:r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Audit </a:t>
            </a:r>
            <a:r>
              <a:rPr lang="en-US" sz="1600" dirty="0" smtClean="0"/>
              <a:t>Hooks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err="1" smtClean="0"/>
              <a:t>Kegiatan</a:t>
            </a:r>
            <a:r>
              <a:rPr lang="en-US" sz="1600" dirty="0" smtClean="0"/>
              <a:t> audit yang </a:t>
            </a:r>
            <a:r>
              <a:rPr lang="en-US" sz="1600" dirty="0" err="1" smtClean="0"/>
              <a:t>memberikan</a:t>
            </a:r>
            <a:r>
              <a:rPr lang="en-US" sz="1600" dirty="0" smtClean="0"/>
              <a:t> </a:t>
            </a:r>
            <a:r>
              <a:rPr lang="en-US" sz="1600" dirty="0" err="1" smtClean="0"/>
              <a:t>tanda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mencurigakan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Continuous </a:t>
            </a:r>
            <a:r>
              <a:rPr lang="en-US" sz="1600" dirty="0" smtClean="0"/>
              <a:t>and Intermittent Simulation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Similar to </a:t>
            </a:r>
            <a:r>
              <a:rPr lang="en-US" sz="1600" dirty="0" smtClean="0"/>
              <a:t>SCARF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Auditing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034051"/>
          </a:xfrm>
        </p:spPr>
        <p:txBody>
          <a:bodyPr/>
          <a:lstStyle/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en-US" b="0" dirty="0" smtClean="0"/>
              <a:t>Proses yang </a:t>
            </a:r>
            <a:r>
              <a:rPr lang="en-US" b="0" dirty="0" err="1" smtClean="0"/>
              <a:t>bersifat</a:t>
            </a:r>
            <a:r>
              <a:rPr lang="en-US" b="0" dirty="0" smtClean="0"/>
              <a:t> </a:t>
            </a:r>
            <a:r>
              <a:rPr lang="en-US" b="0" dirty="0" err="1" smtClean="0"/>
              <a:t>sistematis</a:t>
            </a:r>
            <a:r>
              <a:rPr lang="en-US" b="0" dirty="0" smtClean="0"/>
              <a:t> </a:t>
            </a: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mendapatkan</a:t>
            </a:r>
            <a:r>
              <a:rPr lang="en-US" b="0" dirty="0" smtClean="0"/>
              <a:t> </a:t>
            </a:r>
            <a:r>
              <a:rPr lang="en-US" b="0" dirty="0" err="1" smtClean="0"/>
              <a:t>dan</a:t>
            </a:r>
            <a:r>
              <a:rPr lang="en-US" b="0" dirty="0" smtClean="0"/>
              <a:t> </a:t>
            </a:r>
            <a:r>
              <a:rPr lang="en-US" b="0" dirty="0" err="1" smtClean="0"/>
              <a:t>mengevaluasi</a:t>
            </a:r>
            <a:r>
              <a:rPr lang="en-US" b="0" dirty="0" smtClean="0"/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bukti-bukti</a:t>
            </a:r>
            <a:r>
              <a:rPr lang="en-US" b="0" dirty="0" smtClean="0">
                <a:solidFill>
                  <a:srgbClr val="FF0000"/>
                </a:solidFill>
              </a:rPr>
              <a:t> (evidence)</a:t>
            </a:r>
            <a:r>
              <a:rPr lang="en-US" b="0" dirty="0" smtClean="0"/>
              <a:t> yang </a:t>
            </a:r>
            <a:r>
              <a:rPr lang="en-US" b="0" dirty="0" err="1" smtClean="0"/>
              <a:t>terkait</a:t>
            </a:r>
            <a:r>
              <a:rPr lang="en-US" b="0" dirty="0" smtClean="0"/>
              <a:t> </a:t>
            </a:r>
            <a:r>
              <a:rPr lang="en-US" b="0" dirty="0" err="1" smtClean="0"/>
              <a:t>dengan</a:t>
            </a:r>
            <a:r>
              <a:rPr lang="en-US" b="0" dirty="0" smtClean="0"/>
              <a:t> </a:t>
            </a:r>
            <a:r>
              <a:rPr lang="en-US" b="0" dirty="0" err="1" smtClean="0"/>
              <a:t>asersi</a:t>
            </a:r>
            <a:r>
              <a:rPr lang="en-US" b="0" dirty="0" smtClean="0"/>
              <a:t> (</a:t>
            </a:r>
            <a:r>
              <a:rPr lang="en-US" b="0" dirty="0" err="1" smtClean="0"/>
              <a:t>pernyataan</a:t>
            </a:r>
            <a:r>
              <a:rPr lang="en-US" b="0" dirty="0" smtClean="0"/>
              <a:t>) </a:t>
            </a:r>
            <a:r>
              <a:rPr lang="en-US" b="0" dirty="0" err="1" smtClean="0"/>
              <a:t>mengenai</a:t>
            </a:r>
            <a:r>
              <a:rPr lang="en-US" b="0" dirty="0" smtClean="0"/>
              <a:t> </a:t>
            </a:r>
            <a:r>
              <a:rPr lang="en-US" b="0" dirty="0" err="1" smtClean="0"/>
              <a:t>tindakan-tindakan</a:t>
            </a:r>
            <a:r>
              <a:rPr lang="en-US" b="0" dirty="0" smtClean="0"/>
              <a:t> </a:t>
            </a:r>
            <a:r>
              <a:rPr lang="en-US" b="0" dirty="0" err="1" smtClean="0"/>
              <a:t>ekonomi</a:t>
            </a:r>
            <a:r>
              <a:rPr lang="en-US" b="0" dirty="0" smtClean="0"/>
              <a:t> </a:t>
            </a:r>
            <a:r>
              <a:rPr lang="en-US" b="0" dirty="0" err="1" smtClean="0"/>
              <a:t>dan</a:t>
            </a:r>
            <a:r>
              <a:rPr lang="en-US" b="0" dirty="0" smtClean="0"/>
              <a:t> </a:t>
            </a:r>
            <a:r>
              <a:rPr lang="en-US" b="0" dirty="0" err="1" smtClean="0"/>
              <a:t>kejadian</a:t>
            </a:r>
            <a:r>
              <a:rPr lang="en-US" b="0" dirty="0" smtClean="0"/>
              <a:t> </a:t>
            </a:r>
            <a:r>
              <a:rPr lang="en-US" b="0" dirty="0" err="1" smtClean="0"/>
              <a:t>ekonomi</a:t>
            </a:r>
            <a:r>
              <a:rPr lang="en-US" b="0" dirty="0" smtClean="0"/>
              <a:t> </a:t>
            </a: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memastikan</a:t>
            </a:r>
            <a:r>
              <a:rPr lang="en-US" b="0" dirty="0" smtClean="0"/>
              <a:t> </a:t>
            </a:r>
            <a:r>
              <a:rPr lang="en-US" b="0" dirty="0" err="1" smtClean="0"/>
              <a:t>tingkat</a:t>
            </a:r>
            <a:r>
              <a:rPr lang="en-US" b="0" dirty="0" smtClean="0"/>
              <a:t> </a:t>
            </a:r>
            <a:r>
              <a:rPr lang="en-US" b="0" dirty="0" err="1" smtClean="0"/>
              <a:t>kesesuaian</a:t>
            </a:r>
            <a:r>
              <a:rPr lang="en-US" b="0" dirty="0"/>
              <a:t> </a:t>
            </a:r>
            <a:r>
              <a:rPr lang="en-US" b="0" dirty="0" err="1" smtClean="0"/>
              <a:t>asersi</a:t>
            </a:r>
            <a:r>
              <a:rPr lang="en-US" b="0" dirty="0" smtClean="0"/>
              <a:t> (</a:t>
            </a:r>
            <a:r>
              <a:rPr lang="en-US" b="0" dirty="0" err="1" smtClean="0"/>
              <a:t>pernyataan</a:t>
            </a:r>
            <a:r>
              <a:rPr lang="en-US" b="0" dirty="0" smtClean="0"/>
              <a:t>) </a:t>
            </a:r>
            <a:r>
              <a:rPr lang="en-US" b="0" dirty="0" err="1" smtClean="0"/>
              <a:t>tersebut</a:t>
            </a:r>
            <a:r>
              <a:rPr lang="en-US" b="0" dirty="0" smtClean="0"/>
              <a:t> </a:t>
            </a:r>
            <a:r>
              <a:rPr lang="en-US" b="0" dirty="0" err="1" smtClean="0"/>
              <a:t>dengan</a:t>
            </a:r>
            <a:r>
              <a:rPr lang="en-US" b="0" dirty="0" smtClean="0"/>
              <a:t> </a:t>
            </a:r>
            <a:r>
              <a:rPr lang="en-US" b="0" dirty="0" err="1" smtClean="0"/>
              <a:t>kriteria</a:t>
            </a:r>
            <a:r>
              <a:rPr lang="en-US" b="0" dirty="0" smtClean="0"/>
              <a:t> yang </a:t>
            </a:r>
            <a:r>
              <a:rPr lang="en-US" b="0" dirty="0" err="1" smtClean="0"/>
              <a:t>telah</a:t>
            </a:r>
            <a:r>
              <a:rPr lang="en-US" b="0" dirty="0" smtClean="0"/>
              <a:t> </a:t>
            </a:r>
            <a:r>
              <a:rPr lang="en-US" b="0" dirty="0" err="1" smtClean="0"/>
              <a:t>ditetapkan</a:t>
            </a:r>
            <a:r>
              <a:rPr lang="en-US" b="0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2545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Jenis</a:t>
            </a:r>
            <a:r>
              <a:rPr lang="en-US" dirty="0" smtClean="0"/>
              <a:t> –</a:t>
            </a:r>
            <a:r>
              <a:rPr lang="en-US" dirty="0" err="1" smtClean="0"/>
              <a:t>jenis</a:t>
            </a:r>
            <a:r>
              <a:rPr lang="en-US" dirty="0" smtClean="0"/>
              <a:t> audit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14149" y="1597784"/>
            <a:ext cx="8134066" cy="4557356"/>
          </a:xfrm>
        </p:spPr>
        <p:txBody>
          <a:bodyPr>
            <a:noAutofit/>
          </a:bodyPr>
          <a:lstStyle/>
          <a:p>
            <a:pPr marL="285750" indent="-285750" algn="just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600" dirty="0" smtClean="0"/>
              <a:t>Financial Audit</a:t>
            </a:r>
            <a:endParaRPr lang="en-US" sz="1600" i="1" dirty="0" smtClean="0"/>
          </a:p>
          <a:p>
            <a:pPr lvl="1" algn="just" eaLnBrk="1" hangingPunct="1">
              <a:lnSpc>
                <a:spcPct val="90000"/>
              </a:lnSpc>
            </a:pPr>
            <a:r>
              <a:rPr lang="en-US" sz="1600" dirty="0" err="1" smtClean="0"/>
              <a:t>Memeriksa</a:t>
            </a:r>
            <a:r>
              <a:rPr lang="en-US" sz="1600" dirty="0" smtClean="0"/>
              <a:t> </a:t>
            </a:r>
            <a:r>
              <a:rPr lang="en-US" sz="1600" dirty="0" err="1" smtClean="0"/>
              <a:t>keandalan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integritas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catatan-catatan</a:t>
            </a:r>
            <a:r>
              <a:rPr lang="en-US" sz="1600" dirty="0" smtClean="0"/>
              <a:t> </a:t>
            </a:r>
            <a:r>
              <a:rPr lang="en-US" sz="1600" dirty="0" err="1" smtClean="0"/>
              <a:t>akuntansi</a:t>
            </a:r>
            <a:r>
              <a:rPr lang="en-US" sz="1600" dirty="0" smtClean="0"/>
              <a:t> (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 err="1" smtClean="0"/>
              <a:t>keuangan</a:t>
            </a:r>
            <a:r>
              <a:rPr lang="en-US" sz="1600" dirty="0" smtClean="0"/>
              <a:t>,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</a:t>
            </a:r>
            <a:r>
              <a:rPr lang="en-US" sz="1600" dirty="0" err="1" smtClean="0"/>
              <a:t>keuangan</a:t>
            </a:r>
            <a:r>
              <a:rPr lang="en-US" sz="1600" dirty="0"/>
              <a:t> </a:t>
            </a:r>
            <a:r>
              <a:rPr lang="en-US" sz="1600" dirty="0" smtClean="0"/>
              <a:t>).</a:t>
            </a:r>
          </a:p>
          <a:p>
            <a:pPr marL="285750" indent="-285750" algn="just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600" dirty="0" smtClean="0"/>
              <a:t>Information System Audit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1600" dirty="0" err="1" smtClean="0"/>
              <a:t>Melakukan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tinjauan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pengendalian</a:t>
            </a:r>
            <a:r>
              <a:rPr lang="en-US" sz="1600" dirty="0" smtClean="0"/>
              <a:t> SIA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menilai</a:t>
            </a:r>
            <a:r>
              <a:rPr lang="en-US" sz="1600" dirty="0" smtClean="0"/>
              <a:t> </a:t>
            </a:r>
            <a:r>
              <a:rPr lang="en-US" sz="1600" dirty="0" err="1" smtClean="0"/>
              <a:t>kesesuaiannya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kebijakan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prosedur</a:t>
            </a:r>
            <a:r>
              <a:rPr lang="en-US" sz="1600" dirty="0" smtClean="0"/>
              <a:t> </a:t>
            </a:r>
            <a:r>
              <a:rPr lang="en-US" sz="1600" dirty="0" err="1" smtClean="0"/>
              <a:t>pengendalian</a:t>
            </a:r>
            <a:r>
              <a:rPr lang="en-US" sz="1600" dirty="0" smtClean="0"/>
              <a:t> </a:t>
            </a:r>
            <a:r>
              <a:rPr lang="en-US" sz="1600" dirty="0" err="1" smtClean="0"/>
              <a:t>serta</a:t>
            </a:r>
            <a:r>
              <a:rPr lang="en-US" sz="1600" dirty="0" smtClean="0"/>
              <a:t> </a:t>
            </a:r>
            <a:r>
              <a:rPr lang="en-US" sz="1600" dirty="0" err="1" smtClean="0"/>
              <a:t>efektivitas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menjaga</a:t>
            </a:r>
            <a:r>
              <a:rPr lang="en-US" sz="1600" dirty="0" smtClean="0"/>
              <a:t> </a:t>
            </a:r>
            <a:r>
              <a:rPr lang="en-US" sz="1600" dirty="0" err="1" smtClean="0"/>
              <a:t>aset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.</a:t>
            </a:r>
          </a:p>
          <a:p>
            <a:pPr marL="285750" indent="-285750" algn="just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600" dirty="0" smtClean="0"/>
              <a:t>Operational Audit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1600" dirty="0" err="1" smtClean="0"/>
              <a:t>Melakukan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tinjauan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penggunaan</a:t>
            </a:r>
            <a:r>
              <a:rPr lang="en-US" sz="1600" dirty="0" smtClean="0"/>
              <a:t> </a:t>
            </a:r>
            <a:r>
              <a:rPr lang="en-US" sz="1600" dirty="0" err="1" smtClean="0"/>
              <a:t>secara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efisien</a:t>
            </a:r>
            <a:r>
              <a:rPr lang="en-US" sz="1600" dirty="0" smtClean="0"/>
              <a:t> </a:t>
            </a:r>
            <a:r>
              <a:rPr lang="en-US" sz="1600" dirty="0" err="1" smtClean="0"/>
              <a:t>sumber</a:t>
            </a:r>
            <a:r>
              <a:rPr lang="en-US" sz="1600" dirty="0" smtClean="0"/>
              <a:t> </a:t>
            </a:r>
            <a:r>
              <a:rPr lang="en-US" sz="1600" dirty="0" err="1" smtClean="0"/>
              <a:t>daya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, </a:t>
            </a:r>
            <a:r>
              <a:rPr lang="en-US" sz="1600" dirty="0" err="1" smtClean="0"/>
              <a:t>serta</a:t>
            </a:r>
            <a:r>
              <a:rPr lang="en-US" sz="1600" dirty="0" smtClean="0"/>
              <a:t> </a:t>
            </a:r>
            <a:r>
              <a:rPr lang="en-US" sz="1600" dirty="0" err="1" smtClean="0"/>
              <a:t>pencapaian</a:t>
            </a:r>
            <a:r>
              <a:rPr lang="en-US" sz="1600" dirty="0" smtClean="0"/>
              <a:t> </a:t>
            </a:r>
            <a:r>
              <a:rPr lang="en-US" sz="1600" dirty="0" err="1" smtClean="0"/>
              <a:t>sasaran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tujuan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ditetapkan</a:t>
            </a:r>
            <a:endParaRPr lang="en-US" sz="1600" dirty="0" smtClean="0"/>
          </a:p>
          <a:p>
            <a:pPr marL="285750" indent="-285750" algn="just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600" dirty="0" smtClean="0"/>
              <a:t>Compliance Audit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1600" dirty="0" err="1" smtClean="0"/>
              <a:t>Meyakinkan</a:t>
            </a:r>
            <a:r>
              <a:rPr lang="en-US" sz="1600" dirty="0" smtClean="0"/>
              <a:t> </a:t>
            </a:r>
            <a:r>
              <a:rPr lang="en-US" sz="1600" dirty="0" err="1" smtClean="0"/>
              <a:t>bahwa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memenuhi</a:t>
            </a:r>
            <a:r>
              <a:rPr lang="en-US" sz="1600" dirty="0"/>
              <a:t> </a:t>
            </a:r>
            <a:r>
              <a:rPr lang="en-US" sz="1600" dirty="0" smtClean="0"/>
              <a:t>(comply) </a:t>
            </a:r>
            <a:r>
              <a:rPr lang="en-US" sz="1600" dirty="0" err="1" smtClean="0"/>
              <a:t>peraturan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kebijakan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berlaku</a:t>
            </a:r>
            <a:r>
              <a:rPr lang="en-US" sz="1600" dirty="0" smtClean="0"/>
              <a:t> : SOP, PP, </a:t>
            </a:r>
            <a:r>
              <a:rPr lang="en-US" sz="1600" dirty="0" err="1" smtClean="0"/>
              <a:t>Peraturan</a:t>
            </a:r>
            <a:r>
              <a:rPr lang="en-US" sz="1600" dirty="0" smtClean="0"/>
              <a:t> Perusahaan </a:t>
            </a:r>
          </a:p>
          <a:p>
            <a:pPr marL="285750" indent="-285750" algn="just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600" dirty="0" smtClean="0"/>
              <a:t>Investigative Audit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1600" dirty="0" err="1" smtClean="0"/>
              <a:t>Melakukan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tinjauan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pemeriksaan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kejadian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memungkinkan</a:t>
            </a:r>
            <a:r>
              <a:rPr lang="en-US" sz="1600" dirty="0" smtClean="0"/>
              <a:t> </a:t>
            </a:r>
            <a:r>
              <a:rPr lang="en-US" sz="1600" dirty="0" err="1" smtClean="0"/>
              <a:t>terjadinya</a:t>
            </a:r>
            <a:r>
              <a:rPr lang="en-US" sz="1600" dirty="0" smtClean="0"/>
              <a:t> fraud, </a:t>
            </a:r>
            <a:r>
              <a:rPr lang="en-US" sz="1600" dirty="0" err="1" smtClean="0"/>
              <a:t>kehilangan</a:t>
            </a:r>
            <a:r>
              <a:rPr lang="en-US" sz="1600" dirty="0" smtClean="0"/>
              <a:t> </a:t>
            </a:r>
            <a:r>
              <a:rPr lang="en-US" sz="1600" dirty="0" err="1" smtClean="0"/>
              <a:t>aset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, </a:t>
            </a:r>
            <a:r>
              <a:rPr lang="en-US" sz="1600" dirty="0" err="1" smtClean="0"/>
              <a:t>penipuan</a:t>
            </a:r>
            <a:r>
              <a:rPr lang="en-US" sz="1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Proses audit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8400197" cy="4373563"/>
          </a:xfrm>
        </p:spPr>
        <p:txBody>
          <a:bodyPr/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/>
              <a:t>Perencanaan</a:t>
            </a:r>
            <a:r>
              <a:rPr lang="en-US" dirty="0" smtClean="0"/>
              <a:t>  </a:t>
            </a:r>
            <a:r>
              <a:rPr lang="en-US" i="1" dirty="0" smtClean="0"/>
              <a:t>(Planning)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Audit </a:t>
            </a:r>
            <a:r>
              <a:rPr lang="en-US" i="1" dirty="0" smtClean="0"/>
              <a:t>(Collecting Evidence)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Audit </a:t>
            </a:r>
            <a:r>
              <a:rPr lang="en-US" i="1" dirty="0" smtClean="0"/>
              <a:t>(Evaluating Evidence)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/>
              <a:t>Penyampaian</a:t>
            </a:r>
            <a:r>
              <a:rPr lang="en-US" dirty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audit / </a:t>
            </a:r>
            <a:r>
              <a:rPr lang="en-US" dirty="0" err="1" smtClean="0"/>
              <a:t>Klarifikasi</a:t>
            </a:r>
            <a:r>
              <a:rPr lang="en-US" dirty="0" smtClean="0"/>
              <a:t> </a:t>
            </a:r>
            <a:r>
              <a:rPr lang="en-US" i="1" dirty="0" smtClean="0"/>
              <a:t>(Communicating Audit Results)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293425" y="-27297"/>
            <a:ext cx="6912591" cy="896521"/>
          </a:xfrm>
        </p:spPr>
        <p:txBody>
          <a:bodyPr/>
          <a:lstStyle/>
          <a:p>
            <a:pPr eaLnBrk="1" hangingPunct="1"/>
            <a:r>
              <a:rPr lang="en-US" dirty="0" err="1" smtClean="0"/>
              <a:t>Perencanaan</a:t>
            </a:r>
            <a:r>
              <a:rPr lang="en-US" dirty="0" smtClean="0"/>
              <a:t> audit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293425" y="1005703"/>
            <a:ext cx="8536675" cy="5586166"/>
          </a:xfrm>
        </p:spPr>
        <p:txBody>
          <a:bodyPr>
            <a:normAutofit lnSpcReduction="10000"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1500" b="0" dirty="0" err="1" smtClean="0"/>
              <a:t>Tujuan</a:t>
            </a:r>
            <a:r>
              <a:rPr lang="en-US" sz="1500" b="0" dirty="0" smtClean="0"/>
              <a:t> </a:t>
            </a:r>
            <a:r>
              <a:rPr lang="en-US" sz="1500" b="0" dirty="0" err="1" smtClean="0"/>
              <a:t>perencanaan</a:t>
            </a:r>
            <a:r>
              <a:rPr lang="en-US" sz="1500" b="0" dirty="0"/>
              <a:t> </a:t>
            </a:r>
            <a:r>
              <a:rPr lang="en-US" sz="1500" b="0" dirty="0" smtClean="0"/>
              <a:t>audit </a:t>
            </a:r>
            <a:r>
              <a:rPr lang="en-US" sz="1500" b="0" dirty="0" err="1" smtClean="0"/>
              <a:t>adalah</a:t>
            </a:r>
            <a:r>
              <a:rPr lang="en-US" sz="1500" b="0" dirty="0" smtClean="0"/>
              <a:t> </a:t>
            </a:r>
            <a:r>
              <a:rPr lang="en-US" sz="1500" b="0" dirty="0" err="1" smtClean="0"/>
              <a:t>untuk</a:t>
            </a:r>
            <a:r>
              <a:rPr lang="en-US" sz="1500" b="0" dirty="0" smtClean="0"/>
              <a:t> </a:t>
            </a:r>
            <a:r>
              <a:rPr lang="en-US" sz="1500" b="0" dirty="0" err="1" smtClean="0"/>
              <a:t>menentukan</a:t>
            </a:r>
            <a:r>
              <a:rPr lang="en-US" sz="1500" b="0" dirty="0" smtClean="0"/>
              <a:t>:</a:t>
            </a:r>
          </a:p>
          <a:p>
            <a:pPr marL="800100" lvl="1" indent="-342900"/>
            <a:r>
              <a:rPr lang="en-US" sz="1500" dirty="0" err="1"/>
              <a:t>mengapa</a:t>
            </a:r>
            <a:r>
              <a:rPr lang="en-US" sz="1500" dirty="0"/>
              <a:t> audit </a:t>
            </a:r>
            <a:r>
              <a:rPr lang="en-US" sz="1500" dirty="0" err="1"/>
              <a:t>dilakukan</a:t>
            </a:r>
            <a:endParaRPr lang="en-US" sz="1500" dirty="0"/>
          </a:p>
          <a:p>
            <a:pPr marL="800100" lvl="1" indent="-342900"/>
            <a:r>
              <a:rPr lang="en-US" sz="1500" dirty="0" err="1"/>
              <a:t>bagaimana</a:t>
            </a:r>
            <a:r>
              <a:rPr lang="en-US" sz="1500" dirty="0"/>
              <a:t> </a:t>
            </a:r>
            <a:r>
              <a:rPr lang="en-US" sz="1500" dirty="0" err="1"/>
              <a:t>cara</a:t>
            </a:r>
            <a:r>
              <a:rPr lang="en-US" sz="1500" dirty="0"/>
              <a:t> </a:t>
            </a:r>
            <a:r>
              <a:rPr lang="en-US" sz="1500" dirty="0" err="1"/>
              <a:t>melakukan</a:t>
            </a:r>
            <a:r>
              <a:rPr lang="en-US" sz="1500" dirty="0"/>
              <a:t> audit</a:t>
            </a:r>
          </a:p>
          <a:p>
            <a:pPr marL="800100" lvl="1" indent="-342900"/>
            <a:r>
              <a:rPr lang="en-US" sz="1500" dirty="0" err="1"/>
              <a:t>kapan</a:t>
            </a:r>
            <a:r>
              <a:rPr lang="en-US" sz="1500" dirty="0"/>
              <a:t> audit </a:t>
            </a:r>
            <a:r>
              <a:rPr lang="en-US" sz="1500" dirty="0" err="1"/>
              <a:t>akan</a:t>
            </a:r>
            <a:r>
              <a:rPr lang="en-US" sz="1500" dirty="0"/>
              <a:t> </a:t>
            </a:r>
            <a:r>
              <a:rPr lang="en-US" sz="1500" dirty="0" err="1"/>
              <a:t>dilaksanakan</a:t>
            </a:r>
            <a:endParaRPr lang="en-US" sz="1500" dirty="0"/>
          </a:p>
          <a:p>
            <a:pPr marL="800100" lvl="1" indent="-342900"/>
            <a:r>
              <a:rPr lang="en-US" sz="1500" dirty="0" err="1"/>
              <a:t>siapa</a:t>
            </a:r>
            <a:r>
              <a:rPr lang="en-US" sz="1500" dirty="0"/>
              <a:t> yang </a:t>
            </a:r>
            <a:r>
              <a:rPr lang="en-US" sz="1500" dirty="0" err="1"/>
              <a:t>akan</a:t>
            </a:r>
            <a:r>
              <a:rPr lang="en-US" sz="1500" dirty="0"/>
              <a:t> </a:t>
            </a:r>
            <a:r>
              <a:rPr lang="en-US" sz="1500" dirty="0" err="1"/>
              <a:t>melakukan</a:t>
            </a:r>
            <a:r>
              <a:rPr lang="en-US" sz="1500" dirty="0"/>
              <a:t> audit</a:t>
            </a:r>
          </a:p>
          <a:p>
            <a:pPr marL="800100" lvl="1" indent="-342900"/>
            <a:r>
              <a:rPr lang="en-US" sz="1500" dirty="0" err="1"/>
              <a:t>l</a:t>
            </a:r>
            <a:r>
              <a:rPr lang="en-US" sz="1500" dirty="0" err="1" smtClean="0"/>
              <a:t>ingkup</a:t>
            </a:r>
            <a:r>
              <a:rPr lang="en-US" sz="1500" dirty="0" smtClean="0"/>
              <a:t> audit</a:t>
            </a:r>
            <a:endParaRPr lang="en-US" sz="1500" dirty="0"/>
          </a:p>
          <a:p>
            <a:pPr marL="800100" lvl="1" indent="-342900"/>
            <a:endParaRPr lang="en-US" sz="150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1500" b="0" dirty="0" err="1" smtClean="0"/>
              <a:t>Perencanaan</a:t>
            </a:r>
            <a:r>
              <a:rPr lang="en-US" sz="1500" b="0" dirty="0" smtClean="0"/>
              <a:t> audit </a:t>
            </a:r>
            <a:r>
              <a:rPr lang="en-US" sz="1500" b="0" dirty="0" err="1" smtClean="0"/>
              <a:t>dilakukan</a:t>
            </a:r>
            <a:r>
              <a:rPr lang="en-US" sz="1500" b="0" dirty="0" smtClean="0"/>
              <a:t> agar </a:t>
            </a:r>
            <a:r>
              <a:rPr lang="en-US" sz="1500" b="0" dirty="0" err="1" smtClean="0"/>
              <a:t>kegiatan</a:t>
            </a:r>
            <a:r>
              <a:rPr lang="en-US" sz="1500" b="0" dirty="0" smtClean="0"/>
              <a:t> audit </a:t>
            </a:r>
            <a:r>
              <a:rPr lang="en-US" sz="1500" b="0" dirty="0" err="1" smtClean="0"/>
              <a:t>berfokus</a:t>
            </a:r>
            <a:r>
              <a:rPr lang="en-US" sz="1500" b="0" dirty="0" smtClean="0"/>
              <a:t> </a:t>
            </a:r>
            <a:r>
              <a:rPr lang="en-US" sz="1500" b="0" dirty="0" err="1" smtClean="0"/>
              <a:t>pada</a:t>
            </a:r>
            <a:r>
              <a:rPr lang="en-US" sz="1500" b="0" dirty="0" smtClean="0"/>
              <a:t> area-area yang </a:t>
            </a:r>
            <a:r>
              <a:rPr lang="en-US" sz="1500" b="0" dirty="0" err="1" smtClean="0"/>
              <a:t>memiliki</a:t>
            </a:r>
            <a:r>
              <a:rPr lang="en-US" sz="1500" b="0" dirty="0" smtClean="0"/>
              <a:t> </a:t>
            </a:r>
            <a:r>
              <a:rPr lang="en-US" sz="1500" b="0" dirty="0" err="1" smtClean="0"/>
              <a:t>faktor-faktor</a:t>
            </a:r>
            <a:r>
              <a:rPr lang="en-US" sz="1500" b="0" dirty="0" smtClean="0"/>
              <a:t> </a:t>
            </a:r>
            <a:r>
              <a:rPr lang="en-US" sz="1500" b="0" dirty="0" err="1" smtClean="0"/>
              <a:t>resiko</a:t>
            </a:r>
            <a:r>
              <a:rPr lang="en-US" sz="1500" b="0" dirty="0" smtClean="0"/>
              <a:t> </a:t>
            </a:r>
            <a:r>
              <a:rPr lang="en-US" sz="1500" b="0" dirty="0" err="1" smtClean="0"/>
              <a:t>tertinggi</a:t>
            </a:r>
            <a:endParaRPr lang="en-US" sz="1500" b="0" dirty="0" smtClean="0"/>
          </a:p>
          <a:p>
            <a:pPr lvl="1" eaLnBrk="1" hangingPunct="1"/>
            <a:r>
              <a:rPr lang="en-US" sz="1500" b="1" i="1" dirty="0" smtClean="0">
                <a:solidFill>
                  <a:srgbClr val="FF0000"/>
                </a:solidFill>
              </a:rPr>
              <a:t>Inherent Risk</a:t>
            </a:r>
          </a:p>
          <a:p>
            <a:pPr lvl="2" eaLnBrk="1" hangingPunct="1"/>
            <a:r>
              <a:rPr lang="en-US" sz="1500" dirty="0" err="1" smtClean="0"/>
              <a:t>Resiko</a:t>
            </a:r>
            <a:r>
              <a:rPr lang="en-US" sz="1500" dirty="0" smtClean="0"/>
              <a:t> yang </a:t>
            </a:r>
            <a:r>
              <a:rPr lang="en-US" sz="1500" dirty="0" err="1" smtClean="0"/>
              <a:t>terjadi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mempertimbangkan</a:t>
            </a:r>
            <a:r>
              <a:rPr lang="en-US" sz="1500" dirty="0" smtClean="0"/>
              <a:t> </a:t>
            </a:r>
            <a:r>
              <a:rPr lang="en-US" sz="1500" dirty="0" err="1" smtClean="0"/>
              <a:t>ketidakberadaan</a:t>
            </a:r>
            <a:r>
              <a:rPr lang="en-US" sz="1500" dirty="0" smtClean="0"/>
              <a:t> </a:t>
            </a:r>
            <a:r>
              <a:rPr lang="en-US" sz="1500" dirty="0" err="1" smtClean="0"/>
              <a:t>pengendalian</a:t>
            </a:r>
            <a:r>
              <a:rPr lang="en-US" sz="1500" dirty="0" smtClean="0"/>
              <a:t> </a:t>
            </a:r>
          </a:p>
          <a:p>
            <a:pPr lvl="3"/>
            <a:r>
              <a:rPr lang="en-US" sz="1500" dirty="0" err="1" smtClean="0"/>
              <a:t>Contoh</a:t>
            </a:r>
            <a:r>
              <a:rPr lang="en-US" sz="1500" dirty="0" smtClean="0"/>
              <a:t> : Perusahaan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sistem</a:t>
            </a:r>
            <a:r>
              <a:rPr lang="en-US" sz="1500" dirty="0" smtClean="0"/>
              <a:t> online </a:t>
            </a:r>
            <a:r>
              <a:rPr lang="en-US" sz="1500" dirty="0" err="1" smtClean="0"/>
              <a:t>akan</a:t>
            </a:r>
            <a:r>
              <a:rPr lang="en-US" sz="1500" dirty="0" smtClean="0"/>
              <a:t> </a:t>
            </a:r>
            <a:r>
              <a:rPr lang="en-US" sz="1500" dirty="0" err="1" smtClean="0"/>
              <a:t>lebih</a:t>
            </a:r>
            <a:r>
              <a:rPr lang="en-US" sz="1500" dirty="0" smtClean="0"/>
              <a:t> </a:t>
            </a:r>
            <a:r>
              <a:rPr lang="en-US" sz="1500" dirty="0" err="1" smtClean="0"/>
              <a:t>beresiko</a:t>
            </a:r>
            <a:r>
              <a:rPr lang="en-US" sz="1500" dirty="0" smtClean="0"/>
              <a:t> </a:t>
            </a:r>
            <a:r>
              <a:rPr lang="en-US" sz="1500" dirty="0" err="1" smtClean="0"/>
              <a:t>dibandingkan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perusahaan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sistem</a:t>
            </a:r>
            <a:r>
              <a:rPr lang="en-US" sz="1500" dirty="0" smtClean="0"/>
              <a:t> manual.</a:t>
            </a:r>
          </a:p>
          <a:p>
            <a:pPr lvl="1" eaLnBrk="1" hangingPunct="1"/>
            <a:r>
              <a:rPr lang="en-US" sz="1500" b="1" i="1" dirty="0" smtClean="0">
                <a:solidFill>
                  <a:srgbClr val="FF0000"/>
                </a:solidFill>
              </a:rPr>
              <a:t>Control Risk</a:t>
            </a:r>
          </a:p>
          <a:p>
            <a:pPr lvl="2" eaLnBrk="1" hangingPunct="1"/>
            <a:r>
              <a:rPr lang="en-US" sz="1500" dirty="0" err="1" smtClean="0"/>
              <a:t>Resiko</a:t>
            </a:r>
            <a:r>
              <a:rPr lang="en-US" sz="1500" dirty="0" smtClean="0"/>
              <a:t> yang </a:t>
            </a:r>
            <a:r>
              <a:rPr lang="en-US" sz="1500" dirty="0" err="1" smtClean="0"/>
              <a:t>terjadi</a:t>
            </a:r>
            <a:r>
              <a:rPr lang="en-US" sz="1500" dirty="0" smtClean="0"/>
              <a:t>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</a:t>
            </a:r>
            <a:r>
              <a:rPr lang="en-US" sz="1500" dirty="0" err="1" smtClean="0"/>
              <a:t>lemahnya</a:t>
            </a:r>
            <a:r>
              <a:rPr lang="en-US" sz="1500" dirty="0" smtClean="0"/>
              <a:t> </a:t>
            </a:r>
            <a:r>
              <a:rPr lang="en-US" sz="1500" dirty="0" err="1" smtClean="0"/>
              <a:t>pengendalian</a:t>
            </a:r>
            <a:r>
              <a:rPr lang="en-US" sz="1500" dirty="0" smtClean="0"/>
              <a:t> internal</a:t>
            </a:r>
          </a:p>
          <a:p>
            <a:pPr lvl="3"/>
            <a:r>
              <a:rPr lang="en-US" sz="1500" dirty="0" err="1" smtClean="0"/>
              <a:t>Contoh</a:t>
            </a:r>
            <a:r>
              <a:rPr lang="en-US" sz="1500" dirty="0" smtClean="0"/>
              <a:t> : Perusahaan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internal control yang </a:t>
            </a:r>
            <a:r>
              <a:rPr lang="en-US" sz="1500" dirty="0" err="1" smtClean="0"/>
              <a:t>lemah</a:t>
            </a:r>
            <a:r>
              <a:rPr lang="en-US" sz="1500" dirty="0" smtClean="0"/>
              <a:t> </a:t>
            </a:r>
            <a:r>
              <a:rPr lang="en-US" sz="1500" dirty="0" err="1" smtClean="0"/>
              <a:t>akan</a:t>
            </a:r>
            <a:r>
              <a:rPr lang="en-US" sz="1500" dirty="0" smtClean="0"/>
              <a:t> </a:t>
            </a:r>
            <a:r>
              <a:rPr lang="en-US" sz="1500" dirty="0" err="1" smtClean="0"/>
              <a:t>memiliki</a:t>
            </a:r>
            <a:r>
              <a:rPr lang="en-US" sz="1500" dirty="0" smtClean="0"/>
              <a:t> </a:t>
            </a:r>
            <a:r>
              <a:rPr lang="en-US" sz="1500" dirty="0" err="1" smtClean="0"/>
              <a:t>resiko</a:t>
            </a:r>
            <a:r>
              <a:rPr lang="en-US" sz="1500" dirty="0" smtClean="0"/>
              <a:t> </a:t>
            </a:r>
            <a:r>
              <a:rPr lang="en-US" sz="1500" dirty="0" err="1" smtClean="0"/>
              <a:t>pengendalian</a:t>
            </a:r>
            <a:r>
              <a:rPr lang="en-US" sz="1500" dirty="0" smtClean="0"/>
              <a:t> yang </a:t>
            </a:r>
            <a:r>
              <a:rPr lang="en-US" sz="1500" dirty="0" err="1" smtClean="0"/>
              <a:t>lebih</a:t>
            </a:r>
            <a:r>
              <a:rPr lang="en-US" sz="1500" dirty="0" smtClean="0"/>
              <a:t> </a:t>
            </a:r>
            <a:r>
              <a:rPr lang="en-US" sz="1500" dirty="0" err="1" smtClean="0"/>
              <a:t>tinggi</a:t>
            </a:r>
            <a:r>
              <a:rPr lang="en-US" sz="1500" dirty="0" smtClean="0"/>
              <a:t> </a:t>
            </a:r>
            <a:r>
              <a:rPr lang="en-US" sz="1500" dirty="0" err="1" smtClean="0"/>
              <a:t>dibandingkan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perusahaan</a:t>
            </a:r>
            <a:r>
              <a:rPr lang="en-US" sz="1500" dirty="0" smtClean="0"/>
              <a:t> yang </a:t>
            </a:r>
            <a:r>
              <a:rPr lang="en-US" sz="1500" dirty="0" err="1" smtClean="0"/>
              <a:t>memiliki</a:t>
            </a:r>
            <a:r>
              <a:rPr lang="en-US" sz="1500" dirty="0" smtClean="0"/>
              <a:t> internal control yang </a:t>
            </a:r>
            <a:r>
              <a:rPr lang="en-US" sz="1500" dirty="0" err="1" smtClean="0"/>
              <a:t>kuat</a:t>
            </a:r>
            <a:r>
              <a:rPr lang="en-US" sz="1500" dirty="0" smtClean="0"/>
              <a:t>.</a:t>
            </a:r>
          </a:p>
          <a:p>
            <a:pPr lvl="1" eaLnBrk="1" hangingPunct="1"/>
            <a:r>
              <a:rPr lang="en-US" sz="1500" b="1" i="1" dirty="0" smtClean="0">
                <a:solidFill>
                  <a:srgbClr val="FF0000"/>
                </a:solidFill>
              </a:rPr>
              <a:t>Detection Risk</a:t>
            </a:r>
          </a:p>
          <a:p>
            <a:pPr lvl="2" eaLnBrk="1" hangingPunct="1"/>
            <a:r>
              <a:rPr lang="en-US" sz="1500" dirty="0" err="1" smtClean="0"/>
              <a:t>Resiko</a:t>
            </a:r>
            <a:r>
              <a:rPr lang="en-US" sz="1500" dirty="0" smtClean="0"/>
              <a:t> yang </a:t>
            </a:r>
            <a:r>
              <a:rPr lang="en-US" sz="1500" dirty="0" err="1" smtClean="0"/>
              <a:t>timbul</a:t>
            </a:r>
            <a:r>
              <a:rPr lang="en-US" sz="1500" dirty="0" smtClean="0"/>
              <a:t> </a:t>
            </a:r>
            <a:r>
              <a:rPr lang="en-US" sz="1500" dirty="0" err="1" smtClean="0"/>
              <a:t>karena</a:t>
            </a:r>
            <a:r>
              <a:rPr lang="en-US" sz="1500" dirty="0" smtClean="0"/>
              <a:t> auditor </a:t>
            </a:r>
            <a:r>
              <a:rPr lang="en-US" sz="1500" dirty="0" err="1" smtClean="0"/>
              <a:t>gagal</a:t>
            </a:r>
            <a:r>
              <a:rPr lang="en-US" sz="1500" dirty="0" smtClean="0"/>
              <a:t> </a:t>
            </a:r>
            <a:r>
              <a:rPr lang="en-US" sz="1500" dirty="0" err="1" smtClean="0"/>
              <a:t>untuk</a:t>
            </a:r>
            <a:r>
              <a:rPr lang="en-US" sz="1500" dirty="0" smtClean="0"/>
              <a:t> </a:t>
            </a:r>
            <a:r>
              <a:rPr lang="en-US" sz="1500" dirty="0" err="1" smtClean="0"/>
              <a:t>mendeteksi</a:t>
            </a:r>
            <a:r>
              <a:rPr lang="en-US" sz="1500" dirty="0" smtClean="0"/>
              <a:t> </a:t>
            </a:r>
            <a:r>
              <a:rPr lang="en-US" sz="1500" dirty="0" err="1" smtClean="0"/>
              <a:t>kesalahan</a:t>
            </a:r>
            <a:r>
              <a:rPr lang="en-US" sz="1500" dirty="0" smtClean="0"/>
              <a:t> </a:t>
            </a:r>
            <a:r>
              <a:rPr lang="en-US" sz="1500" dirty="0" err="1" smtClean="0"/>
              <a:t>berdasarkan</a:t>
            </a:r>
            <a:r>
              <a:rPr lang="en-US" sz="1500" dirty="0" smtClean="0"/>
              <a:t> program audit yang </a:t>
            </a:r>
            <a:r>
              <a:rPr lang="en-US" sz="1500" dirty="0" err="1" smtClean="0"/>
              <a:t>telah</a:t>
            </a:r>
            <a:r>
              <a:rPr lang="en-US" sz="1500" dirty="0" smtClean="0"/>
              <a:t> </a:t>
            </a:r>
            <a:r>
              <a:rPr lang="en-US" sz="1500" dirty="0" err="1" smtClean="0"/>
              <a:t>dibuatnya</a:t>
            </a:r>
            <a:endParaRPr lang="en-US" sz="1500" dirty="0" smtClean="0"/>
          </a:p>
          <a:p>
            <a:pPr lvl="1" eaLnBrk="1" hangingPunct="1"/>
            <a:endParaRPr lang="en-US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302478" y="168003"/>
            <a:ext cx="8400197" cy="678157"/>
          </a:xfrm>
        </p:spPr>
        <p:txBody>
          <a:bodyPr/>
          <a:lstStyle/>
          <a:p>
            <a:pPr eaLnBrk="1" hangingPunct="1"/>
            <a:r>
              <a:rPr lang="en-US" dirty="0" err="1"/>
              <a:t>m</a:t>
            </a:r>
            <a:r>
              <a:rPr lang="en-US" dirty="0" err="1" smtClean="0"/>
              <a:t>engumpulkan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audit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0872"/>
            <a:ext cx="8245475" cy="5545588"/>
          </a:xfrm>
        </p:spPr>
        <p:txBody>
          <a:bodyPr>
            <a:normAutofit/>
          </a:bodyPr>
          <a:lstStyle/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err="1" smtClean="0"/>
              <a:t>Observasi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pengamatan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atas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kegiatan</a:t>
            </a:r>
            <a:r>
              <a:rPr lang="en-US" sz="1700" b="0" dirty="0" smtClean="0"/>
              <a:t> yang </a:t>
            </a:r>
            <a:r>
              <a:rPr lang="en-US" sz="1700" b="0" dirty="0" err="1" smtClean="0"/>
              <a:t>akan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diaudit</a:t>
            </a:r>
            <a:endParaRPr lang="en-US" sz="1700" b="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smtClean="0"/>
              <a:t>Review </a:t>
            </a:r>
            <a:r>
              <a:rPr lang="en-US" sz="1700" b="0" dirty="0" err="1" smtClean="0"/>
              <a:t>atas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dokumentasi</a:t>
            </a:r>
            <a:r>
              <a:rPr lang="en-US" sz="1700" b="0" dirty="0" smtClean="0"/>
              <a:t> : SOP, RCM, SO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err="1" smtClean="0"/>
              <a:t>Diskusi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dengan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auditee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mengenai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aktivitas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mereka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bagaimana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melaksanakan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prosedur</a:t>
            </a:r>
            <a:r>
              <a:rPr lang="en-US" sz="1700" b="0" dirty="0"/>
              <a:t> </a:t>
            </a:r>
            <a:r>
              <a:rPr lang="en-US" sz="1700" b="0" dirty="0" err="1" smtClean="0"/>
              <a:t>tertentu</a:t>
            </a:r>
            <a:endParaRPr lang="en-US" sz="1700" b="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smtClean="0"/>
              <a:t>Questionnaires : </a:t>
            </a:r>
            <a:r>
              <a:rPr lang="en-US" sz="1700" b="0" dirty="0" err="1" smtClean="0"/>
              <a:t>mengumpulkan</a:t>
            </a:r>
            <a:r>
              <a:rPr lang="en-US" sz="1700" b="0" dirty="0" smtClean="0"/>
              <a:t> data </a:t>
            </a:r>
            <a:r>
              <a:rPr lang="en-US" sz="1700" b="0" dirty="0" err="1" smtClean="0"/>
              <a:t>mengenai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sistem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terkait</a:t>
            </a:r>
            <a:endParaRPr lang="en-US" sz="1700" b="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smtClean="0"/>
              <a:t>Physical examination : </a:t>
            </a:r>
            <a:r>
              <a:rPr lang="en-US" sz="1700" b="0" dirty="0" err="1" smtClean="0"/>
              <a:t>Pemeriksaan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fisik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atas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kondisi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aset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berwujud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seperti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perlengkapan</a:t>
            </a:r>
            <a:r>
              <a:rPr lang="en-US" sz="1700" b="0" dirty="0" smtClean="0"/>
              <a:t>, </a:t>
            </a:r>
            <a:r>
              <a:rPr lang="en-US" sz="1700" b="0" dirty="0" err="1" smtClean="0"/>
              <a:t>persediaan</a:t>
            </a:r>
            <a:r>
              <a:rPr lang="en-US" sz="1700" b="0" dirty="0" smtClean="0"/>
              <a:t>, </a:t>
            </a:r>
            <a:r>
              <a:rPr lang="en-US" sz="1700" b="0" dirty="0" err="1" smtClean="0"/>
              <a:t>atau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kas</a:t>
            </a:r>
            <a:endParaRPr lang="en-US" sz="1700" b="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smtClean="0"/>
              <a:t>Re-performance : </a:t>
            </a:r>
            <a:r>
              <a:rPr lang="en-US" sz="1700" b="0" dirty="0" err="1" smtClean="0"/>
              <a:t>Melakukan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perhitungan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ulang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atas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suatu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catatan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laporan</a:t>
            </a:r>
            <a:r>
              <a:rPr lang="en-US" sz="1700" b="0" dirty="0" smtClean="0"/>
              <a:t> 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err="1" smtClean="0"/>
              <a:t>Konfirmasi</a:t>
            </a:r>
            <a:r>
              <a:rPr lang="en-US" sz="1700" b="0" dirty="0" smtClean="0"/>
              <a:t> : </a:t>
            </a:r>
            <a:r>
              <a:rPr lang="en-US" sz="1700" b="0" dirty="0" err="1" smtClean="0"/>
              <a:t>Melakukan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konfirmasi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dengan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pihak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ketiga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untuk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membuktikan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kebenaran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atas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suatu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catatan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laporan</a:t>
            </a:r>
            <a:r>
              <a:rPr lang="en-US" sz="1700" b="0" dirty="0"/>
              <a:t>.</a:t>
            </a:r>
            <a:endParaRPr lang="en-US" sz="1700" b="0" dirty="0" smtClean="0"/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smtClean="0"/>
              <a:t>Vouching : </a:t>
            </a:r>
            <a:r>
              <a:rPr lang="en-US" sz="1700" b="0" dirty="0" err="1" smtClean="0"/>
              <a:t>Pemeriksaan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kesesuaian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suatu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transaksi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perhitungan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dengan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dokumen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pendukungnya</a:t>
            </a:r>
            <a:r>
              <a:rPr lang="en-US" sz="1700" b="0" dirty="0" smtClean="0"/>
              <a:t> 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700" b="0" dirty="0" err="1" smtClean="0"/>
              <a:t>Prosedur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analitis</a:t>
            </a:r>
            <a:r>
              <a:rPr lang="en-US" sz="1700" b="0" dirty="0" smtClean="0"/>
              <a:t> : </a:t>
            </a:r>
            <a:r>
              <a:rPr lang="en-US" sz="1700" b="0" dirty="0" err="1" smtClean="0"/>
              <a:t>Melakukan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perbandingan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dan</a:t>
            </a:r>
            <a:r>
              <a:rPr lang="en-US" sz="1700" b="0" dirty="0" smtClean="0"/>
              <a:t> trend </a:t>
            </a:r>
            <a:r>
              <a:rPr lang="en-US" sz="1700" b="0" dirty="0" err="1" smtClean="0"/>
              <a:t>antara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suatu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catatan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atauinformasi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dengan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catatan</a:t>
            </a:r>
            <a:r>
              <a:rPr lang="en-US" sz="1700" b="0" dirty="0" smtClean="0"/>
              <a:t> yang </a:t>
            </a:r>
            <a:r>
              <a:rPr lang="en-US" sz="1700" b="0" dirty="0" err="1" smtClean="0"/>
              <a:t>sama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pada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periode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sebelumnya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atau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pada</a:t>
            </a:r>
            <a:r>
              <a:rPr lang="en-US" sz="1700" b="0" dirty="0" smtClean="0"/>
              <a:t> </a:t>
            </a:r>
            <a:r>
              <a:rPr lang="en-US" sz="1700" b="0" dirty="0" err="1" smtClean="0"/>
              <a:t>lokasi</a:t>
            </a:r>
            <a:r>
              <a:rPr lang="en-US" sz="1700" b="0" dirty="0" smtClean="0"/>
              <a:t> yang lain.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150125" y="204716"/>
            <a:ext cx="8734567" cy="719100"/>
          </a:xfrm>
        </p:spPr>
        <p:txBody>
          <a:bodyPr/>
          <a:lstStyle/>
          <a:p>
            <a:pPr eaLnBrk="1" hangingPunct="1"/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audit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191069" y="1160061"/>
            <a:ext cx="8693623" cy="5445456"/>
          </a:xfrm>
        </p:spPr>
        <p:txBody>
          <a:bodyPr>
            <a:normAutofit fontScale="92500" lnSpcReduction="20000"/>
          </a:bodyPr>
          <a:lstStyle/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en-US" sz="1800" b="0" dirty="0" smtClean="0"/>
              <a:t>Auditor </a:t>
            </a:r>
            <a:r>
              <a:rPr lang="en-US" sz="1800" b="0" dirty="0" err="1" smtClean="0"/>
              <a:t>mengevaluasi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bukti</a:t>
            </a:r>
            <a:r>
              <a:rPr lang="en-US" sz="1800" b="0" dirty="0" smtClean="0"/>
              <a:t> audit </a:t>
            </a:r>
            <a:r>
              <a:rPr lang="en-US" sz="1800" b="0" dirty="0" err="1" smtClean="0"/>
              <a:t>dengan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tujuan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untuk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memutuskan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apakah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bukti-bukti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tersebut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mendukung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kesimpulan</a:t>
            </a:r>
            <a:r>
              <a:rPr lang="en-US" sz="1800" b="0" dirty="0" smtClean="0"/>
              <a:t> audit </a:t>
            </a:r>
            <a:r>
              <a:rPr lang="en-US" sz="1800" b="0" dirty="0" err="1" smtClean="0"/>
              <a:t>atau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tidak</a:t>
            </a:r>
            <a:endParaRPr lang="en-US" sz="1800" b="0" dirty="0" smtClean="0"/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en-US" sz="1800" b="0" dirty="0" err="1" smtClean="0"/>
              <a:t>Apabila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bukti</a:t>
            </a:r>
            <a:r>
              <a:rPr lang="en-US" sz="1800" b="0" dirty="0" smtClean="0"/>
              <a:t> audit </a:t>
            </a:r>
            <a:r>
              <a:rPr lang="en-US" sz="1800" b="0" dirty="0" err="1" smtClean="0"/>
              <a:t>dirasa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kurang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mendukung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maka</a:t>
            </a:r>
            <a:r>
              <a:rPr lang="en-US" sz="1800" b="0" dirty="0" smtClean="0"/>
              <a:t> auditor </a:t>
            </a:r>
            <a:r>
              <a:rPr lang="en-US" sz="1800" b="0" dirty="0" err="1" smtClean="0"/>
              <a:t>akan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merencanakan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menjalan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kan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prsedur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tambahan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sampai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bukti</a:t>
            </a:r>
            <a:r>
              <a:rPr lang="en-US" sz="1800" b="0" dirty="0" smtClean="0"/>
              <a:t> yang </a:t>
            </a:r>
            <a:r>
              <a:rPr lang="en-US" sz="1800" b="0" dirty="0" err="1" smtClean="0"/>
              <a:t>cukup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dapat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dikumpulkan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untuk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membuat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kesimpulan</a:t>
            </a:r>
            <a:r>
              <a:rPr lang="en-US" sz="1800" b="0" dirty="0" smtClean="0"/>
              <a:t> audit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en-US" i="1" dirty="0" smtClean="0">
                <a:solidFill>
                  <a:srgbClr val="FF0000"/>
                </a:solidFill>
              </a:rPr>
              <a:t>Materiality</a:t>
            </a:r>
          </a:p>
          <a:p>
            <a:pPr lvl="1" algn="just"/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penilaian</a:t>
            </a:r>
            <a:r>
              <a:rPr lang="en-US" sz="1800" dirty="0"/>
              <a:t> </a:t>
            </a:r>
            <a:r>
              <a:rPr lang="en-US" sz="1800" dirty="0" err="1"/>
              <a:t>mengenai</a:t>
            </a:r>
            <a:r>
              <a:rPr lang="en-US" sz="1800" dirty="0"/>
              <a:t> </a:t>
            </a:r>
            <a:r>
              <a:rPr lang="en-US" sz="1800" dirty="0" err="1"/>
              <a:t>apa</a:t>
            </a:r>
            <a:r>
              <a:rPr lang="en-US" sz="1800" dirty="0"/>
              <a:t> yang </a:t>
            </a:r>
            <a:r>
              <a:rPr lang="en-US" sz="1800" dirty="0" err="1"/>
              <a:t>penting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penting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 smtClean="0"/>
              <a:t>situasi</a:t>
            </a:r>
            <a:endParaRPr lang="en-US" sz="1800" dirty="0" smtClean="0"/>
          </a:p>
          <a:p>
            <a:pPr lvl="1" algn="just" eaLnBrk="1" hangingPunct="1"/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cocok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audit </a:t>
            </a:r>
            <a:r>
              <a:rPr lang="en-US" sz="1800" dirty="0" err="1" smtClean="0"/>
              <a:t>eksternal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berfokus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kejujuran</a:t>
            </a:r>
            <a:r>
              <a:rPr lang="en-US" sz="1800" dirty="0" smtClean="0"/>
              <a:t> </a:t>
            </a:r>
            <a:r>
              <a:rPr lang="en-US" sz="1800" dirty="0" err="1" smtClean="0"/>
              <a:t>pelaporan</a:t>
            </a:r>
            <a:r>
              <a:rPr lang="en-US" sz="1800" dirty="0" smtClean="0"/>
              <a:t> </a:t>
            </a:r>
            <a:r>
              <a:rPr lang="en-US" sz="1800" dirty="0" err="1" smtClean="0"/>
              <a:t>keuangan</a:t>
            </a:r>
            <a:endParaRPr lang="en-US" sz="1800" dirty="0" smtClean="0"/>
          </a:p>
          <a:p>
            <a:pPr lvl="1" algn="just" eaLnBrk="1" hangingPunct="1"/>
            <a:r>
              <a:rPr lang="en-US" sz="1800" dirty="0" err="1" smtClean="0"/>
              <a:t>Kurang</a:t>
            </a:r>
            <a:r>
              <a:rPr lang="en-US" sz="1800" dirty="0" smtClean="0"/>
              <a:t> applicable </a:t>
            </a:r>
            <a:r>
              <a:rPr lang="en-US" sz="1800" dirty="0" err="1" smtClean="0"/>
              <a:t>untuk</a:t>
            </a:r>
            <a:r>
              <a:rPr lang="en-US" sz="1800" dirty="0" smtClean="0"/>
              <a:t> internal audit yang </a:t>
            </a:r>
            <a:r>
              <a:rPr lang="en-US" sz="1800" dirty="0" err="1" smtClean="0"/>
              <a:t>berfokus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tingkat</a:t>
            </a:r>
            <a:r>
              <a:rPr lang="en-US" sz="1800" dirty="0" smtClean="0"/>
              <a:t> </a:t>
            </a:r>
            <a:r>
              <a:rPr lang="en-US" sz="1800" dirty="0" err="1" smtClean="0"/>
              <a:t>kesesuaian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kebijakan</a:t>
            </a:r>
            <a:r>
              <a:rPr lang="en-US" sz="1800" dirty="0" smtClean="0"/>
              <a:t> </a:t>
            </a:r>
            <a:r>
              <a:rPr lang="en-US" sz="1800" dirty="0" err="1" smtClean="0"/>
              <a:t>manajemen</a:t>
            </a:r>
            <a:endParaRPr lang="en-US" sz="1800" dirty="0" smtClean="0"/>
          </a:p>
          <a:p>
            <a:pPr marL="274320" lvl="1" indent="0" algn="just" eaLnBrk="1" hangingPunct="1">
              <a:buNone/>
            </a:pPr>
            <a:endParaRPr lang="en-US" sz="1800" dirty="0" smtClean="0"/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en-US" i="1" dirty="0" smtClean="0">
                <a:solidFill>
                  <a:srgbClr val="FF0000"/>
                </a:solidFill>
              </a:rPr>
              <a:t>Reasonable Assurance </a:t>
            </a:r>
            <a:r>
              <a:rPr lang="en-US" dirty="0" smtClean="0"/>
              <a:t>(</a:t>
            </a:r>
            <a:r>
              <a:rPr lang="en-US" dirty="0" err="1" smtClean="0"/>
              <a:t>Keyakinan</a:t>
            </a:r>
            <a:r>
              <a:rPr lang="en-US" dirty="0" smtClean="0"/>
              <a:t> yang </a:t>
            </a:r>
            <a:r>
              <a:rPr lang="en-US" dirty="0" err="1" smtClean="0"/>
              <a:t>wajar</a:t>
            </a:r>
            <a:r>
              <a:rPr lang="en-US" dirty="0" smtClean="0"/>
              <a:t>)</a:t>
            </a:r>
          </a:p>
          <a:p>
            <a:pPr lvl="1" algn="just" eaLnBrk="1" hangingPunct="1"/>
            <a:r>
              <a:rPr lang="en-US" sz="1800" dirty="0" smtClean="0"/>
              <a:t>Audit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mencari</a:t>
            </a:r>
            <a:r>
              <a:rPr lang="en-US" sz="1800" dirty="0" smtClean="0"/>
              <a:t> </a:t>
            </a:r>
            <a:r>
              <a:rPr lang="en-US" sz="1800" dirty="0" err="1" smtClean="0"/>
              <a:t>keyakinan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wajar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ada</a:t>
            </a:r>
            <a:r>
              <a:rPr lang="en-US" sz="1800" dirty="0" smtClean="0"/>
              <a:t> </a:t>
            </a:r>
            <a:r>
              <a:rPr lang="en-US" sz="1800" dirty="0" err="1" smtClean="0"/>
              <a:t>kesalahan</a:t>
            </a:r>
            <a:r>
              <a:rPr lang="en-US" sz="1800" dirty="0" smtClean="0"/>
              <a:t> yang material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proses yang </a:t>
            </a:r>
            <a:r>
              <a:rPr lang="en-US" sz="1800" dirty="0" err="1" smtClean="0"/>
              <a:t>diaudit</a:t>
            </a:r>
            <a:r>
              <a:rPr lang="en-US" sz="1800" dirty="0" smtClean="0"/>
              <a:t>.</a:t>
            </a:r>
          </a:p>
          <a:p>
            <a:pPr lvl="1" algn="just" eaLnBrk="1" hangingPunct="1"/>
            <a:r>
              <a:rPr lang="en-US" sz="1800" dirty="0" err="1" smtClean="0"/>
              <a:t>Terdapat</a:t>
            </a:r>
            <a:r>
              <a:rPr lang="en-US" sz="1800" dirty="0" smtClean="0"/>
              <a:t> </a:t>
            </a:r>
            <a:r>
              <a:rPr lang="en-US" sz="1800" dirty="0" err="1" smtClean="0"/>
              <a:t>resiko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kesimpulan</a:t>
            </a:r>
            <a:r>
              <a:rPr lang="en-US" sz="1800" dirty="0" smtClean="0"/>
              <a:t> audit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benar</a:t>
            </a:r>
            <a:endParaRPr lang="en-US" sz="1800" dirty="0" smtClean="0"/>
          </a:p>
          <a:p>
            <a:pPr lvl="1" algn="just" eaLnBrk="1" hangingPunct="1"/>
            <a:r>
              <a:rPr lang="en-US" sz="1800" dirty="0" err="1" smtClean="0"/>
              <a:t>Ketika</a:t>
            </a:r>
            <a:r>
              <a:rPr lang="en-US" sz="1800" dirty="0" smtClean="0"/>
              <a:t> </a:t>
            </a:r>
            <a:r>
              <a:rPr lang="en-US" sz="1800" dirty="0" err="1" smtClean="0"/>
              <a:t>resiko</a:t>
            </a:r>
            <a:r>
              <a:rPr lang="en-US" sz="1800" dirty="0" smtClean="0"/>
              <a:t> </a:t>
            </a:r>
            <a:r>
              <a:rPr lang="en-US" sz="1800" dirty="0" err="1" smtClean="0"/>
              <a:t>inheren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resiko</a:t>
            </a:r>
            <a:r>
              <a:rPr lang="en-US" sz="1800" dirty="0" smtClean="0"/>
              <a:t> </a:t>
            </a:r>
            <a:r>
              <a:rPr lang="en-US" sz="1800" dirty="0" err="1" smtClean="0"/>
              <a:t>pengendalian</a:t>
            </a:r>
            <a:r>
              <a:rPr lang="en-US" sz="1800" dirty="0" smtClean="0"/>
              <a:t> </a:t>
            </a:r>
            <a:r>
              <a:rPr lang="en-US" sz="1800" dirty="0" err="1" smtClean="0"/>
              <a:t>tinggi</a:t>
            </a:r>
            <a:r>
              <a:rPr lang="en-US" sz="1800" dirty="0" smtClean="0"/>
              <a:t>, </a:t>
            </a:r>
            <a:r>
              <a:rPr lang="en-US" sz="1800" dirty="0" err="1" smtClean="0"/>
              <a:t>maka</a:t>
            </a:r>
            <a:r>
              <a:rPr lang="en-US" sz="1800" dirty="0" smtClean="0"/>
              <a:t> auditor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mendapatkan</a:t>
            </a:r>
            <a:r>
              <a:rPr lang="en-US" sz="1800" dirty="0" smtClean="0"/>
              <a:t> </a:t>
            </a:r>
            <a:r>
              <a:rPr lang="en-US" sz="1800" dirty="0" err="1" smtClean="0"/>
              <a:t>keyakinan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besar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mengimbangi</a:t>
            </a:r>
            <a:r>
              <a:rPr lang="en-US" sz="1800" dirty="0" smtClean="0"/>
              <a:t> </a:t>
            </a:r>
            <a:r>
              <a:rPr lang="en-US" sz="1800" dirty="0" err="1" smtClean="0"/>
              <a:t>resiko</a:t>
            </a:r>
            <a:r>
              <a:rPr lang="en-US" sz="1800" dirty="0" smtClean="0"/>
              <a:t> yang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besar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25" y="152718"/>
            <a:ext cx="8693623" cy="137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audit</a:t>
            </a:r>
            <a:endParaRPr lang="en-US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8386549" cy="4740275"/>
          </a:xfrm>
        </p:spPr>
        <p:txBody>
          <a:bodyPr>
            <a:normAutofit fontScale="92500" lnSpcReduction="10000"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Auditor </a:t>
            </a:r>
            <a:r>
              <a:rPr lang="en-US" dirty="0" err="1" smtClean="0"/>
              <a:t>mempersiapkan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ringkasan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/>
              <a:t>Penemuan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audit</a:t>
            </a:r>
          </a:p>
          <a:p>
            <a:pPr lvl="1"/>
            <a:r>
              <a:rPr lang="en-US" dirty="0" err="1"/>
              <a:t>Rekomendasi</a:t>
            </a:r>
            <a:r>
              <a:rPr lang="en-US" dirty="0"/>
              <a:t> audit</a:t>
            </a:r>
          </a:p>
          <a:p>
            <a:pPr lvl="1"/>
            <a:r>
              <a:rPr lang="en-US" dirty="0" err="1"/>
              <a:t>Referensi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working paper</a:t>
            </a:r>
          </a:p>
          <a:p>
            <a:pPr lvl="1"/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remediasi</a:t>
            </a:r>
            <a:r>
              <a:rPr lang="en-US" dirty="0"/>
              <a:t> 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Audit di </a:t>
            </a:r>
            <a:r>
              <a:rPr lang="en-US" dirty="0" err="1" smtClean="0"/>
              <a:t>sajikan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:</a:t>
            </a:r>
            <a:endParaRPr lang="en-US" dirty="0"/>
          </a:p>
          <a:p>
            <a:pPr lvl="1"/>
            <a:r>
              <a:rPr lang="en-US" dirty="0" err="1" smtClean="0"/>
              <a:t>Manajemen</a:t>
            </a:r>
            <a:endParaRPr lang="en-US" dirty="0" smtClean="0"/>
          </a:p>
          <a:p>
            <a:pPr lvl="1"/>
            <a:r>
              <a:rPr lang="en-US" dirty="0" err="1" smtClean="0"/>
              <a:t>Komite</a:t>
            </a:r>
            <a:r>
              <a:rPr lang="en-US" dirty="0" smtClean="0"/>
              <a:t> Audit</a:t>
            </a:r>
          </a:p>
          <a:p>
            <a:pPr lvl="1"/>
            <a:r>
              <a:rPr lang="en-US" dirty="0" smtClean="0"/>
              <a:t>BOD</a:t>
            </a:r>
          </a:p>
          <a:p>
            <a:pPr lvl="1"/>
            <a:r>
              <a:rPr lang="en-US" dirty="0" err="1" smtClean="0"/>
              <a:t>Pihak</a:t>
            </a:r>
            <a:r>
              <a:rPr lang="en-US" dirty="0" smtClean="0"/>
              <a:t> lain yang </a:t>
            </a:r>
            <a:r>
              <a:rPr lang="en-US" dirty="0" err="1" smtClean="0"/>
              <a:t>terkait</a:t>
            </a:r>
            <a:endParaRPr lang="en-US" dirty="0" smtClean="0"/>
          </a:p>
          <a:p>
            <a:pPr marL="0" lvl="1" indent="0">
              <a:spcAft>
                <a:spcPts val="600"/>
              </a:spcAft>
              <a:buNone/>
            </a:pPr>
            <a:endParaRPr lang="en-US" b="1" dirty="0" smtClean="0"/>
          </a:p>
          <a:p>
            <a:pPr marL="342900" lvl="1" indent="-342900">
              <a:spcAft>
                <a:spcPts val="600"/>
              </a:spcAft>
            </a:pPr>
            <a:r>
              <a:rPr lang="en-US" b="1" dirty="0" smtClean="0"/>
              <a:t>Audit </a:t>
            </a:r>
            <a:r>
              <a:rPr lang="en-US" b="1" dirty="0" err="1"/>
              <a:t>selanjutnya</a:t>
            </a:r>
            <a:r>
              <a:rPr lang="en-US" b="1" dirty="0"/>
              <a:t> </a:t>
            </a:r>
            <a:r>
              <a:rPr lang="en-US" b="1" dirty="0" err="1"/>
              <a:t>memastikan</a:t>
            </a:r>
            <a:r>
              <a:rPr lang="en-US" b="1" dirty="0"/>
              <a:t> </a:t>
            </a:r>
            <a:r>
              <a:rPr lang="en-US" b="1" dirty="0" err="1"/>
              <a:t>bahwa</a:t>
            </a:r>
            <a:r>
              <a:rPr lang="en-US" b="1" dirty="0"/>
              <a:t> </a:t>
            </a:r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diimplementasikan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91069" y="152718"/>
            <a:ext cx="8511605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err="1" smtClean="0"/>
              <a:t>Pendekatan</a:t>
            </a:r>
            <a:r>
              <a:rPr lang="en-US" dirty="0" smtClean="0"/>
              <a:t> audit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i="1" dirty="0" smtClean="0"/>
              <a:t>(Risk-Based Audit)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45474" cy="4402540"/>
          </a:xfrm>
        </p:spPr>
        <p:txBody>
          <a:bodyPr>
            <a:normAutofit/>
          </a:bodyPr>
          <a:lstStyle/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700" dirty="0" err="1" smtClean="0"/>
              <a:t>Dilakukan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evaluasi</a:t>
            </a:r>
            <a:r>
              <a:rPr lang="en-US" sz="1700" dirty="0" smtClean="0"/>
              <a:t> </a:t>
            </a:r>
            <a:r>
              <a:rPr lang="en-US" sz="1700" dirty="0" err="1" smtClean="0"/>
              <a:t>pengendalian</a:t>
            </a:r>
            <a:r>
              <a:rPr lang="en-US" sz="1700" dirty="0" smtClean="0"/>
              <a:t> internal,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melakukan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sebagai</a:t>
            </a:r>
            <a:r>
              <a:rPr lang="en-US" sz="1700" dirty="0" smtClean="0"/>
              <a:t> </a:t>
            </a:r>
            <a:r>
              <a:rPr lang="en-US" sz="1700" dirty="0" err="1" smtClean="0"/>
              <a:t>berikut</a:t>
            </a:r>
            <a:r>
              <a:rPr lang="en-US" sz="1700" dirty="0" smtClean="0"/>
              <a:t> :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1800" dirty="0" err="1" smtClean="0"/>
              <a:t>Penentuan</a:t>
            </a:r>
            <a:r>
              <a:rPr lang="en-US" sz="1800" dirty="0" smtClean="0"/>
              <a:t> </a:t>
            </a:r>
            <a:r>
              <a:rPr lang="en-US" sz="1800" dirty="0" err="1" smtClean="0"/>
              <a:t>ancaman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resiko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dihadapi</a:t>
            </a:r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endParaRPr lang="en-US" sz="1800" dirty="0" smtClean="0"/>
          </a:p>
          <a:p>
            <a:pPr marL="742950" lvl="1" indent="-285750">
              <a:lnSpc>
                <a:spcPct val="80000"/>
              </a:lnSpc>
            </a:pPr>
            <a:r>
              <a:rPr lang="en-US" sz="1800" dirty="0" err="1" smtClean="0"/>
              <a:t>Identifikasi</a:t>
            </a:r>
            <a:r>
              <a:rPr lang="en-US" sz="1800" dirty="0" smtClean="0"/>
              <a:t> </a:t>
            </a:r>
            <a:r>
              <a:rPr lang="en-US" sz="1800" dirty="0" err="1" smtClean="0"/>
              <a:t>rancangan</a:t>
            </a:r>
            <a:r>
              <a:rPr lang="en-US" sz="1800" dirty="0" smtClean="0"/>
              <a:t> </a:t>
            </a:r>
            <a:r>
              <a:rPr lang="en-US" sz="1800" dirty="0" err="1" smtClean="0"/>
              <a:t>pengendalian</a:t>
            </a:r>
            <a:r>
              <a:rPr lang="en-US" sz="1800" dirty="0" smtClean="0"/>
              <a:t> internal yang </a:t>
            </a:r>
            <a:r>
              <a:rPr lang="en-US" sz="1800" dirty="0" err="1" smtClean="0"/>
              <a:t>diimplementasikan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meminimalkan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mendeteksi</a:t>
            </a:r>
            <a:r>
              <a:rPr lang="en-US" sz="1800" dirty="0" smtClean="0"/>
              <a:t> </a:t>
            </a:r>
            <a:r>
              <a:rPr lang="en-US" sz="1800" dirty="0" err="1" smtClean="0"/>
              <a:t>ancaman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resiko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endParaRPr lang="en-US" sz="1800" dirty="0" smtClean="0"/>
          </a:p>
          <a:p>
            <a:pPr marL="742950" lvl="1" indent="-285750">
              <a:lnSpc>
                <a:spcPct val="80000"/>
              </a:lnSpc>
            </a:pPr>
            <a:r>
              <a:rPr lang="en-US" sz="1800" dirty="0" err="1" smtClean="0"/>
              <a:t>Evaluasi</a:t>
            </a:r>
            <a:r>
              <a:rPr lang="en-US" sz="1800" dirty="0" smtClean="0"/>
              <a:t> </a:t>
            </a:r>
            <a:r>
              <a:rPr lang="en-US" sz="1800" dirty="0" err="1" smtClean="0"/>
              <a:t>prosedur</a:t>
            </a:r>
            <a:r>
              <a:rPr lang="en-US" sz="1800" dirty="0" smtClean="0"/>
              <a:t> </a:t>
            </a:r>
            <a:r>
              <a:rPr lang="en-US" sz="1800" dirty="0" err="1" smtClean="0"/>
              <a:t>pengendalian</a:t>
            </a:r>
            <a:endParaRPr lang="en-US" sz="1800" dirty="0" smtClean="0"/>
          </a:p>
          <a:p>
            <a:pPr marL="1428750" lvl="2" indent="-285750">
              <a:lnSpc>
                <a:spcPct val="80000"/>
              </a:lnSpc>
            </a:pP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dokumentasi</a:t>
            </a:r>
            <a:r>
              <a:rPr lang="en-US" dirty="0" smtClean="0"/>
              <a:t> </a:t>
            </a:r>
          </a:p>
          <a:p>
            <a:pPr marL="1428750" lvl="2" indent="-285750">
              <a:lnSpc>
                <a:spcPct val="80000"/>
              </a:lnSpc>
            </a:pP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: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endParaRPr lang="en-US" dirty="0" smtClean="0"/>
          </a:p>
          <a:p>
            <a:pPr marL="1428750" lvl="2" indent="-285750">
              <a:lnSpc>
                <a:spcPct val="80000"/>
              </a:lnSpc>
            </a:pPr>
            <a:r>
              <a:rPr lang="en-US" dirty="0" smtClean="0"/>
              <a:t>Test of control :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diimplementasikan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endParaRPr lang="en-US" dirty="0" smtClean="0"/>
          </a:p>
          <a:p>
            <a:pPr marL="742950" lvl="1" indent="-285750">
              <a:lnSpc>
                <a:spcPct val="80000"/>
              </a:lnSpc>
            </a:pPr>
            <a:r>
              <a:rPr lang="en-US" sz="1800" dirty="0" err="1" smtClean="0"/>
              <a:t>Evaluasi</a:t>
            </a:r>
            <a:r>
              <a:rPr lang="en-US" sz="1800" dirty="0" smtClean="0"/>
              <a:t> </a:t>
            </a:r>
            <a:r>
              <a:rPr lang="en-US" sz="1800" dirty="0" err="1" smtClean="0"/>
              <a:t>kelemahan</a:t>
            </a:r>
            <a:r>
              <a:rPr lang="en-US" sz="1800" dirty="0" smtClean="0"/>
              <a:t> (</a:t>
            </a:r>
            <a:r>
              <a:rPr lang="en-US" sz="1800" dirty="0" err="1" smtClean="0"/>
              <a:t>kesalahan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terungkap</a:t>
            </a:r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prosedur</a:t>
            </a:r>
            <a:r>
              <a:rPr lang="en-US" sz="1800" dirty="0" smtClean="0"/>
              <a:t> </a:t>
            </a:r>
            <a:r>
              <a:rPr lang="en-US" sz="1800" dirty="0" err="1" smtClean="0"/>
              <a:t>pengendalian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berjalan</a:t>
            </a:r>
            <a:r>
              <a:rPr lang="en-US" sz="1800" dirty="0" smtClean="0"/>
              <a:t>)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menentukan</a:t>
            </a:r>
            <a:r>
              <a:rPr lang="en-US" sz="1800" dirty="0" smtClean="0"/>
              <a:t> scope audit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rekomendasi</a:t>
            </a:r>
            <a:r>
              <a:rPr lang="en-US" sz="1800" dirty="0" smtClean="0"/>
              <a:t> </a:t>
            </a:r>
            <a:r>
              <a:rPr lang="en-US" sz="1800" dirty="0" err="1" smtClean="0"/>
              <a:t>kepada</a:t>
            </a:r>
            <a:r>
              <a:rPr lang="en-US" sz="1800" dirty="0" smtClean="0"/>
              <a:t> </a:t>
            </a:r>
            <a:r>
              <a:rPr lang="en-US" sz="1800" dirty="0" err="1" smtClean="0"/>
              <a:t>auditee</a:t>
            </a:r>
            <a:r>
              <a:rPr lang="en-US" sz="1800" dirty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klien</a:t>
            </a:r>
            <a:r>
              <a:rPr lang="en-US" sz="1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1671</TotalTime>
  <Words>1290</Words>
  <Application>Microsoft Office PowerPoint</Application>
  <PresentationFormat>On-screen Show (4:3)</PresentationFormat>
  <Paragraphs>218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Essential</vt:lpstr>
      <vt:lpstr>Chapter 11</vt:lpstr>
      <vt:lpstr>Auditing</vt:lpstr>
      <vt:lpstr>Jenis –jenis audit</vt:lpstr>
      <vt:lpstr>Proses audit</vt:lpstr>
      <vt:lpstr>Perencanaan audit</vt:lpstr>
      <vt:lpstr>mengumpulkan bukti audit</vt:lpstr>
      <vt:lpstr>Evaluasi bukti audit</vt:lpstr>
      <vt:lpstr>Mengkomunikasikan hasil audit</vt:lpstr>
      <vt:lpstr>Pendekatan audit berdasarkan resiko (Risk-Based Audit)</vt:lpstr>
      <vt:lpstr>Audit sistem informasi</vt:lpstr>
      <vt:lpstr>Audit sistem informasi</vt:lpstr>
      <vt:lpstr>Tujuan 1 : overall security</vt:lpstr>
      <vt:lpstr>Tujuan 2 : pengembangan dan perolehan program</vt:lpstr>
      <vt:lpstr>Tujuan 3 : modifikasi program</vt:lpstr>
      <vt:lpstr>Tujuan 4 : Computer Processing</vt:lpstr>
      <vt:lpstr>5. Source Data and 6. Data Files</vt:lpstr>
      <vt:lpstr>Types of Concurrent Audits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Hornik</dc:creator>
  <cp:lastModifiedBy>Irma Paramita Sofia</cp:lastModifiedBy>
  <cp:revision>184</cp:revision>
  <dcterms:created xsi:type="dcterms:W3CDTF">2010-12-02T18:13:39Z</dcterms:created>
  <dcterms:modified xsi:type="dcterms:W3CDTF">2014-11-05T05:36:25Z</dcterms:modified>
</cp:coreProperties>
</file>