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92" r:id="rId1"/>
  </p:sldMasterIdLst>
  <p:notesMasterIdLst>
    <p:notesMasterId r:id="rId17"/>
  </p:notesMasterIdLst>
  <p:handoutMasterIdLst>
    <p:handoutMasterId r:id="rId18"/>
  </p:handoutMasterIdLst>
  <p:sldIdLst>
    <p:sldId id="259" r:id="rId2"/>
    <p:sldId id="272" r:id="rId3"/>
    <p:sldId id="273" r:id="rId4"/>
    <p:sldId id="260" r:id="rId5"/>
    <p:sldId id="274" r:id="rId6"/>
    <p:sldId id="262" r:id="rId7"/>
    <p:sldId id="275" r:id="rId8"/>
    <p:sldId id="263" r:id="rId9"/>
    <p:sldId id="276" r:id="rId10"/>
    <p:sldId id="265" r:id="rId11"/>
    <p:sldId id="266" r:id="rId12"/>
    <p:sldId id="267" r:id="rId13"/>
    <p:sldId id="270" r:id="rId14"/>
    <p:sldId id="269" r:id="rId15"/>
    <p:sldId id="271" r:id="rId16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even Hornik" initials="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2" autoAdjust="0"/>
    <p:restoredTop sz="94606" autoAdjust="0"/>
  </p:normalViewPr>
  <p:slideViewPr>
    <p:cSldViewPr snapToGrid="0" snapToObjects="1">
      <p:cViewPr>
        <p:scale>
          <a:sx n="100" d="100"/>
          <a:sy n="100" d="100"/>
        </p:scale>
        <p:origin x="-432" y="4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3" d="100"/>
          <a:sy n="83" d="100"/>
        </p:scale>
        <p:origin x="-3008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7787CE9-9C60-404F-B3E4-0B6B26994DE6}" type="datetimeFigureOut">
              <a:rPr lang="en-US"/>
              <a:pPr>
                <a:defRPr/>
              </a:pPr>
              <a:t>1/12/2015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F53CAB2-745B-4B1C-80CA-2367E08D76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07290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6349819-5197-4C5B-B2B7-2F4DF3343164}" type="datetimeFigureOut">
              <a:rPr lang="en-US"/>
              <a:pPr>
                <a:defRPr/>
              </a:pPr>
              <a:t>1/12/2015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685EAC6-ABD3-4B4C-B4B3-592EDA85A1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52418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82BF59-2606-4665-8F09-304EF00D6C87}" type="datetime1">
              <a:rPr lang="en-US" smtClean="0"/>
              <a:pPr>
                <a:defRPr/>
              </a:pPr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30FD5F-3F55-47BA-8B53-F79E4067EC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2012 Pearson Education, Inc. publishing as Prentice Hall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DB6C23-EEA4-4FE0-AB69-37E1134FDA3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2012 Pearson Education, Inc. publishing as Prentice Hall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D7C81C-B10A-481F-95C4-4BA48C6DB83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025435"/>
            <a:ext cx="8915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943600"/>
            <a:ext cx="8001000" cy="914400"/>
          </a:xfr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92608" tIns="91440" rIns="274320" bIns="91440" rtlCol="0"/>
          <a:lstStyle>
            <a:lvl1pPr marL="0" indent="0" algn="l" defTabSz="914400" rtl="0" eaLnBrk="1" latinLnBrk="0" hangingPunct="1">
              <a:spcBef>
                <a:spcPts val="300"/>
              </a:spcBef>
              <a:buNone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27100" y="1129553"/>
            <a:ext cx="7988300" cy="3886200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DE81-7959-436A-AE86-A884CF087755}" type="datetimeFigureOut">
              <a:rPr lang="id-ID" smtClean="0"/>
              <a:t>12/01/2015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2012 © Pearson Education, Inc. publishing as Prentice Hall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10-</a:t>
            </a:r>
            <a:fld id="{DABE4C74-5CEE-4AAB-B57B-57C3FFD1C82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7140C03-E498-4411-8F08-D0184C0C789A}" type="datetime1">
              <a:rPr lang="en-US" smtClean="0"/>
              <a:pPr>
                <a:defRPr/>
              </a:pPr>
              <a:t>1/12/2015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2386EB4-AC2B-41B0-9107-C962288C723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BDE81-7959-436A-AE86-A884CF087755}" type="datetimeFigureOut">
              <a:rPr lang="id-ID" smtClean="0"/>
              <a:t>12/01/2015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2012 Pearson Education, Inc. publishing as Prentice Hall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90D66-D60A-41CC-A6C3-3B3A98DFC4C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2012 Pearson Education, Inc. publishing as Prentice Hall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3D8A-08AF-4987-82DF-699E6ED5CA3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2012 Pearson Education, Inc. publishing as Prentice Hall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7046B0-F526-4CF6-A67C-75D2A3E05BC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2012 Pearson Education, Inc. publishing as Prentice Hall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2E1A5B-4159-48FD-A568-CB3AC5ED0BE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2012 Pearson Education, Inc. publishing as Prentice Hall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9F3EDF-5622-47B5-B698-91C15651D2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2012 Pearson Education, Inc. publishing as Prentice Hall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CAE0F1-CD4A-4C76-A5AB-4653265AC22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9ADBDE81-7959-436A-AE86-A884CF087755}" type="datetimeFigureOut">
              <a:rPr lang="id-ID" smtClean="0"/>
              <a:t>12/01/2015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Copyright © 2012 Pearson Education, Inc. publishing as Prentice Hall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smtClean="0"/>
              <a:t>10-</a:t>
            </a:r>
            <a:fld id="{115BC79E-D015-4A92-8B61-C620F98332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3" r:id="rId1"/>
    <p:sldLayoutId id="2147483894" r:id="rId2"/>
    <p:sldLayoutId id="2147483895" r:id="rId3"/>
    <p:sldLayoutId id="2147483896" r:id="rId4"/>
    <p:sldLayoutId id="2147483897" r:id="rId5"/>
    <p:sldLayoutId id="2147483898" r:id="rId6"/>
    <p:sldLayoutId id="2147483899" r:id="rId7"/>
    <p:sldLayoutId id="2147483900" r:id="rId8"/>
    <p:sldLayoutId id="2147483901" r:id="rId9"/>
    <p:sldLayoutId id="2147483902" r:id="rId10"/>
    <p:sldLayoutId id="2147483903" r:id="rId11"/>
    <p:sldLayoutId id="2147483904" r:id="rId12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5"/>
          <p:cNvSpPr>
            <a:spLocks noGrp="1"/>
          </p:cNvSpPr>
          <p:nvPr>
            <p:ph type="ctrTitle"/>
          </p:nvPr>
        </p:nvSpPr>
        <p:spPr>
          <a:xfrm>
            <a:off x="2129051" y="1142647"/>
            <a:ext cx="4681182" cy="914400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Arial Black" pitchFamily="34" charset="0"/>
              </a:rPr>
              <a:t>Chapter 10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>
          <a:xfrm>
            <a:off x="0" y="2815087"/>
            <a:ext cx="9144000" cy="910751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en-US" dirty="0" smtClean="0">
                <a:solidFill>
                  <a:srgbClr val="595959"/>
                </a:solidFill>
              </a:rPr>
              <a:t>Information Systems Controls for System Reliability</a:t>
            </a:r>
          </a:p>
          <a:p>
            <a:pPr algn="ctr">
              <a:lnSpc>
                <a:spcPct val="80000"/>
              </a:lnSpc>
              <a:defRPr/>
            </a:pPr>
            <a:r>
              <a:rPr lang="en-US" dirty="0" smtClean="0">
                <a:solidFill>
                  <a:srgbClr val="595959"/>
                </a:solidFill>
              </a:rPr>
              <a:t>Part 3: Processing Integrity and Availability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7010400" y="6211888"/>
            <a:ext cx="2133600" cy="301625"/>
          </a:xfrm>
        </p:spPr>
        <p:txBody>
          <a:bodyPr/>
          <a:lstStyle/>
          <a:p>
            <a:pPr>
              <a:defRPr/>
            </a:pPr>
            <a:r>
              <a:rPr lang="en-US" dirty="0"/>
              <a:t>10-</a:t>
            </a:r>
            <a:fld id="{4BD85C69-260E-4721-810B-B4628CEC81CC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Processing Controls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373063" y="1587500"/>
            <a:ext cx="804545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700" dirty="0" smtClean="0"/>
              <a:t>Data Matching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 dirty="0" err="1" smtClean="0"/>
              <a:t>Dua</a:t>
            </a:r>
            <a:r>
              <a:rPr lang="en-US" sz="1500" dirty="0" smtClean="0"/>
              <a:t> </a:t>
            </a:r>
            <a:r>
              <a:rPr lang="en-US" sz="1500" dirty="0" err="1" smtClean="0"/>
              <a:t>atau</a:t>
            </a:r>
            <a:r>
              <a:rPr lang="en-US" sz="1500" dirty="0" smtClean="0"/>
              <a:t> </a:t>
            </a:r>
            <a:r>
              <a:rPr lang="en-US" sz="1500" dirty="0" err="1" smtClean="0"/>
              <a:t>lebih</a:t>
            </a:r>
            <a:r>
              <a:rPr lang="en-US" sz="1500" dirty="0" smtClean="0"/>
              <a:t> </a:t>
            </a:r>
            <a:r>
              <a:rPr lang="en-US" sz="1500" dirty="0" err="1" smtClean="0"/>
              <a:t>jenis</a:t>
            </a:r>
            <a:r>
              <a:rPr lang="en-US" sz="1500" dirty="0" smtClean="0"/>
              <a:t> data </a:t>
            </a:r>
            <a:r>
              <a:rPr lang="en-US" sz="1500" dirty="0" err="1" smtClean="0"/>
              <a:t>harus</a:t>
            </a:r>
            <a:r>
              <a:rPr lang="en-US" sz="1500" dirty="0" smtClean="0"/>
              <a:t> </a:t>
            </a:r>
            <a:r>
              <a:rPr lang="en-US" sz="1500" dirty="0" err="1" smtClean="0"/>
              <a:t>dicocokkan</a:t>
            </a:r>
            <a:r>
              <a:rPr lang="en-US" sz="1500" dirty="0" smtClean="0"/>
              <a:t> </a:t>
            </a:r>
            <a:r>
              <a:rPr lang="en-US" sz="1500" dirty="0" err="1" smtClean="0"/>
              <a:t>sebelum</a:t>
            </a:r>
            <a:r>
              <a:rPr lang="en-US" sz="1500" dirty="0" smtClean="0"/>
              <a:t> </a:t>
            </a:r>
            <a:r>
              <a:rPr lang="en-US" sz="1500" dirty="0" err="1" smtClean="0"/>
              <a:t>tindakan</a:t>
            </a:r>
            <a:r>
              <a:rPr lang="en-US" sz="1500" dirty="0" smtClean="0"/>
              <a:t> </a:t>
            </a:r>
            <a:r>
              <a:rPr lang="en-US" sz="1500" dirty="0" err="1" smtClean="0"/>
              <a:t>atau</a:t>
            </a:r>
            <a:r>
              <a:rPr lang="en-US" sz="1500" dirty="0" smtClean="0"/>
              <a:t> proses </a:t>
            </a:r>
            <a:r>
              <a:rPr lang="en-US" sz="1500" dirty="0" err="1" smtClean="0"/>
              <a:t>dilakukan</a:t>
            </a:r>
            <a:endParaRPr lang="en-US" sz="1500" dirty="0" smtClean="0"/>
          </a:p>
          <a:p>
            <a:pPr eaLnBrk="1" hangingPunct="1">
              <a:lnSpc>
                <a:spcPct val="80000"/>
              </a:lnSpc>
            </a:pPr>
            <a:r>
              <a:rPr lang="en-US" sz="1700" dirty="0" smtClean="0"/>
              <a:t>File Labels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 dirty="0" smtClean="0"/>
              <a:t>Label </a:t>
            </a:r>
            <a:r>
              <a:rPr lang="en-US" sz="1500" dirty="0" err="1" smtClean="0"/>
              <a:t>dapat</a:t>
            </a:r>
            <a:r>
              <a:rPr lang="en-US" sz="1500" dirty="0" smtClean="0"/>
              <a:t> </a:t>
            </a:r>
            <a:r>
              <a:rPr lang="en-US" sz="1500" dirty="0" err="1" smtClean="0"/>
              <a:t>melindungi</a:t>
            </a:r>
            <a:r>
              <a:rPr lang="en-US" sz="1500" dirty="0" smtClean="0"/>
              <a:t> file data </a:t>
            </a:r>
            <a:r>
              <a:rPr lang="en-US" sz="1500" dirty="0" err="1" smtClean="0"/>
              <a:t>dari</a:t>
            </a:r>
            <a:r>
              <a:rPr lang="en-US" sz="1500" dirty="0" smtClean="0"/>
              <a:t> </a:t>
            </a:r>
            <a:r>
              <a:rPr lang="en-US" sz="1500" dirty="0" err="1" smtClean="0"/>
              <a:t>penyalahgunaan</a:t>
            </a:r>
            <a:r>
              <a:rPr lang="en-US" sz="1500" dirty="0" smtClean="0"/>
              <a:t> </a:t>
            </a:r>
            <a:r>
              <a:rPr lang="en-US" sz="1500" dirty="0" err="1" smtClean="0"/>
              <a:t>secara</a:t>
            </a:r>
            <a:r>
              <a:rPr lang="en-US" sz="1500" dirty="0" smtClean="0"/>
              <a:t> </a:t>
            </a:r>
            <a:r>
              <a:rPr lang="en-US" sz="1500" dirty="0" err="1" smtClean="0"/>
              <a:t>ceroboh</a:t>
            </a:r>
            <a:endParaRPr lang="en-US" sz="1500" dirty="0" smtClean="0"/>
          </a:p>
          <a:p>
            <a:pPr eaLnBrk="1" hangingPunct="1">
              <a:lnSpc>
                <a:spcPct val="80000"/>
              </a:lnSpc>
            </a:pPr>
            <a:r>
              <a:rPr lang="en-US" sz="1700" dirty="0" smtClean="0"/>
              <a:t>Batch Total Recalculation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 dirty="0" smtClean="0"/>
              <a:t>Compare calculated batch total after processing to input totals.</a:t>
            </a:r>
          </a:p>
          <a:p>
            <a:pPr eaLnBrk="1" hangingPunct="1">
              <a:lnSpc>
                <a:spcPct val="80000"/>
              </a:lnSpc>
            </a:pPr>
            <a:r>
              <a:rPr lang="en-US" sz="1700" dirty="0" smtClean="0"/>
              <a:t>Cross-Footing and Zero Balance Tests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 dirty="0" smtClean="0"/>
              <a:t>Compute totals using multiple methods to ensure the same results.</a:t>
            </a:r>
          </a:p>
          <a:p>
            <a:pPr eaLnBrk="1" hangingPunct="1">
              <a:lnSpc>
                <a:spcPct val="80000"/>
              </a:lnSpc>
            </a:pPr>
            <a:r>
              <a:rPr lang="en-US" sz="1700" dirty="0" smtClean="0"/>
              <a:t>Write Protection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 dirty="0" err="1" smtClean="0"/>
              <a:t>Mekanisme</a:t>
            </a:r>
            <a:r>
              <a:rPr lang="en-US" sz="1500" dirty="0" smtClean="0"/>
              <a:t> </a:t>
            </a:r>
            <a:r>
              <a:rPr lang="en-US" sz="1500" dirty="0" err="1" smtClean="0"/>
              <a:t>untuk</a:t>
            </a:r>
            <a:r>
              <a:rPr lang="en-US" sz="1500" dirty="0" smtClean="0"/>
              <a:t> </a:t>
            </a:r>
            <a:r>
              <a:rPr lang="en-US" sz="1500" dirty="0" err="1" smtClean="0"/>
              <a:t>melindungi</a:t>
            </a:r>
            <a:r>
              <a:rPr lang="en-US" sz="1500" dirty="0" smtClean="0"/>
              <a:t> </a:t>
            </a:r>
            <a:r>
              <a:rPr lang="en-US" sz="1500" dirty="0" err="1" smtClean="0"/>
              <a:t>terhadap</a:t>
            </a:r>
            <a:r>
              <a:rPr lang="en-US" sz="1500" dirty="0" smtClean="0"/>
              <a:t> </a:t>
            </a:r>
            <a:r>
              <a:rPr lang="en-US" sz="1500" dirty="0" err="1" smtClean="0"/>
              <a:t>penulisan</a:t>
            </a:r>
            <a:r>
              <a:rPr lang="en-US" sz="1500" dirty="0" smtClean="0"/>
              <a:t> </a:t>
            </a:r>
            <a:r>
              <a:rPr lang="en-US" sz="1500" dirty="0" err="1" smtClean="0"/>
              <a:t>atau</a:t>
            </a:r>
            <a:r>
              <a:rPr lang="en-US" sz="1500" dirty="0" smtClean="0"/>
              <a:t> </a:t>
            </a:r>
            <a:r>
              <a:rPr lang="en-US" sz="1500" dirty="0" err="1" smtClean="0"/>
              <a:t>penghapusan</a:t>
            </a:r>
            <a:r>
              <a:rPr lang="en-US" sz="1500" dirty="0" smtClean="0"/>
              <a:t> file data </a:t>
            </a:r>
            <a:r>
              <a:rPr lang="en-US" sz="1500" dirty="0" err="1" smtClean="0"/>
              <a:t>secara</a:t>
            </a:r>
            <a:r>
              <a:rPr lang="en-US" sz="1500" dirty="0" smtClean="0"/>
              <a:t> </a:t>
            </a:r>
            <a:r>
              <a:rPr lang="en-US" sz="1500" dirty="0" err="1" smtClean="0"/>
              <a:t>tidak</a:t>
            </a:r>
            <a:r>
              <a:rPr lang="en-US" sz="1500" dirty="0" smtClean="0"/>
              <a:t> </a:t>
            </a:r>
            <a:r>
              <a:rPr lang="en-US" sz="1500" dirty="0" err="1" smtClean="0"/>
              <a:t>sengaja</a:t>
            </a:r>
            <a:endParaRPr lang="en-US" sz="1500" dirty="0" smtClean="0"/>
          </a:p>
          <a:p>
            <a:pPr eaLnBrk="1" hangingPunct="1">
              <a:lnSpc>
                <a:spcPct val="80000"/>
              </a:lnSpc>
            </a:pPr>
            <a:r>
              <a:rPr lang="en-US" sz="1700" dirty="0" smtClean="0"/>
              <a:t>Concurrent Update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500" dirty="0" smtClean="0"/>
              <a:t>Locking records or fields when they are being updated so multiple users are not updating at the same time.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595959"/>
                </a:solidFill>
                <a:cs typeface="Arial" charset="0"/>
              </a:rPr>
              <a:t>Copyright © 2012 Pearson Education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7FFA5E53-22C8-4450-A557-A49F9CB48F6D}" type="slidenum">
              <a:rPr lang="en-US"/>
              <a:pPr>
                <a:defRPr/>
              </a:pPr>
              <a:t>10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Output Controls</a:t>
            </a: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User Review</a:t>
            </a:r>
          </a:p>
          <a:p>
            <a:pPr lvl="1" eaLnBrk="1" hangingPunct="1"/>
            <a:r>
              <a:rPr lang="en-US" dirty="0" smtClean="0"/>
              <a:t>Verify reasonableness, completeness, and routed to intended individual</a:t>
            </a:r>
          </a:p>
          <a:p>
            <a:pPr eaLnBrk="1" hangingPunct="1"/>
            <a:r>
              <a:rPr lang="en-US" dirty="0" smtClean="0"/>
              <a:t>Reconciliation</a:t>
            </a:r>
          </a:p>
          <a:p>
            <a:pPr eaLnBrk="1" hangingPunct="1"/>
            <a:r>
              <a:rPr lang="en-US" dirty="0" smtClean="0"/>
              <a:t>Data Transmission Controls</a:t>
            </a:r>
          </a:p>
          <a:p>
            <a:pPr lvl="1" eaLnBrk="1" hangingPunct="1"/>
            <a:r>
              <a:rPr lang="en-US" dirty="0" smtClean="0"/>
              <a:t>Check sums</a:t>
            </a:r>
          </a:p>
          <a:p>
            <a:pPr lvl="2" eaLnBrk="1" hangingPunct="1"/>
            <a:r>
              <a:rPr lang="en-US" dirty="0" smtClean="0"/>
              <a:t>Hash of file transmitted, comparison made of hash before and after transmission</a:t>
            </a:r>
          </a:p>
          <a:p>
            <a:pPr lvl="1" eaLnBrk="1" hangingPunct="1"/>
            <a:r>
              <a:rPr lang="en-US" dirty="0" smtClean="0"/>
              <a:t>Parity checking</a:t>
            </a:r>
          </a:p>
          <a:p>
            <a:pPr lvl="2"/>
            <a:r>
              <a:rPr lang="id-ID" dirty="0"/>
              <a:t>sistem yang membuat </a:t>
            </a:r>
            <a:r>
              <a:rPr lang="id-ID" b="1" dirty="0"/>
              <a:t>pihak terminal tertuju</a:t>
            </a:r>
            <a:r>
              <a:rPr lang="id-ID" dirty="0"/>
              <a:t> tahu bahwa data yang </a:t>
            </a:r>
            <a:r>
              <a:rPr lang="en-US" dirty="0" smtClean="0"/>
              <a:t>di</a:t>
            </a:r>
            <a:r>
              <a:rPr lang="id-ID" dirty="0" smtClean="0"/>
              <a:t>terima </a:t>
            </a:r>
            <a:r>
              <a:rPr lang="id-ID" dirty="0"/>
              <a:t>tersebut </a:t>
            </a:r>
            <a:r>
              <a:rPr lang="id-ID" i="1" dirty="0"/>
              <a:t>sama atau tidak</a:t>
            </a:r>
            <a:r>
              <a:rPr lang="id-ID" dirty="0"/>
              <a:t> dengan data yang dikirim oleh terminal pengirim.</a:t>
            </a:r>
            <a:br>
              <a:rPr lang="id-ID" dirty="0"/>
            </a:b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595959"/>
                </a:solidFill>
                <a:cs typeface="Arial" charset="0"/>
              </a:rPr>
              <a:t>Copyright © 2012 Pearson Education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10-</a:t>
            </a:r>
            <a:fld id="{5769C4FF-16B4-4A21-B30E-C2CB2F150F8B}" type="slidenum">
              <a:rPr lang="en-US"/>
              <a:pPr>
                <a:defRPr/>
              </a:pPr>
              <a:t>11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Controls Ensuring Availability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725488" y="1747838"/>
            <a:ext cx="7693025" cy="1477962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Systems or information need to be available 24/7</a:t>
            </a:r>
          </a:p>
          <a:p>
            <a:pPr lvl="1" eaLnBrk="1" hangingPunct="1"/>
            <a:r>
              <a:rPr lang="en-US" dirty="0" smtClean="0"/>
              <a:t>It is not possible to ensure this so: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595959"/>
                </a:solidFill>
                <a:cs typeface="Arial" charset="0"/>
              </a:rPr>
              <a:t>Copyright © 2012 Pearson Education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4EB8847B-DF29-4812-A201-1954FFC2E6E3}" type="slidenum">
              <a:rPr lang="en-US"/>
              <a:pPr>
                <a:defRPr/>
              </a:pPr>
              <a:t>12</a:t>
            </a:fld>
            <a:endParaRPr lang="en-US" dirty="0"/>
          </a:p>
        </p:txBody>
      </p:sp>
      <p:pic>
        <p:nvPicPr>
          <p:cNvPr id="28677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66775" y="3225800"/>
            <a:ext cx="7412038" cy="231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Disaster Recovery Plan (DRP)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 smtClean="0"/>
              <a:t>P</a:t>
            </a:r>
            <a:r>
              <a:rPr lang="id-ID" sz="2000" dirty="0" smtClean="0"/>
              <a:t>emulihan </a:t>
            </a:r>
            <a:r>
              <a:rPr lang="id-ID" sz="2000" dirty="0"/>
              <a:t>cepat dari keadaan emergensi atau bencana, sehingga hanya mengakibatkan dampak minimum bagi organisasi atau perusahaan </a:t>
            </a:r>
            <a:endParaRPr lang="en-US" sz="2000" dirty="0" smtClean="0"/>
          </a:p>
          <a:p>
            <a:pPr lvl="1">
              <a:lnSpc>
                <a:spcPct val="80000"/>
              </a:lnSpc>
            </a:pPr>
            <a:r>
              <a:rPr lang="en-US" sz="1700" dirty="0"/>
              <a:t>Cold Site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700" dirty="0" smtClean="0"/>
              <a:t>An empty building that is prewired for necessary telephone and Internet access, plus a contract with one or more vendors to provide all necessary equipment within a specified period of time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dirty="0" smtClean="0"/>
              <a:t>Hot Site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700" dirty="0" smtClean="0"/>
              <a:t>A facility that is not only prewired for telephone and Internet access but also contains all the computing and office equipment the organization needs to perform its essential business activities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700" dirty="0" smtClean="0"/>
              <a:t>Second Data-Center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700" dirty="0" smtClean="0"/>
              <a:t>Used for back-up and site mirroring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595959"/>
                </a:solidFill>
                <a:cs typeface="Arial" charset="0"/>
              </a:rPr>
              <a:t>Copyright © 2012 Pearson Education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6C73624C-4058-44F1-84ED-6AB57021E880}" type="slidenum">
              <a:rPr lang="en-US"/>
              <a:pPr>
                <a:defRPr/>
              </a:pPr>
              <a:t>13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Quick Recovery</a:t>
            </a:r>
          </a:p>
        </p:txBody>
      </p:sp>
      <p:sp>
        <p:nvSpPr>
          <p:cNvPr id="30722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6725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Back-up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Incremental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Copy only data that changed from last partial back-up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Differential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Copy only data that changed from last full back-up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Business Continuity Plan (BCP)</a:t>
            </a:r>
          </a:p>
          <a:p>
            <a:pPr lvl="1">
              <a:lnSpc>
                <a:spcPct val="90000"/>
              </a:lnSpc>
            </a:pPr>
            <a:r>
              <a:rPr lang="id-ID" dirty="0"/>
              <a:t>pembuatan perencanaan </a:t>
            </a:r>
            <a:r>
              <a:rPr lang="id-ID" dirty="0" smtClean="0"/>
              <a:t>untuk </a:t>
            </a:r>
            <a:r>
              <a:rPr lang="id-ID" dirty="0"/>
              <a:t>menjamin bahwa proses bisnis dapat terus berlanjut dalam keadaan emergensi </a:t>
            </a:r>
            <a:endParaRPr lang="en-US" dirty="0" smtClean="0"/>
          </a:p>
          <a:p>
            <a:pPr lvl="2">
              <a:lnSpc>
                <a:spcPct val="90000"/>
              </a:lnSpc>
            </a:pPr>
            <a:r>
              <a:rPr lang="en-US" dirty="0" smtClean="0"/>
              <a:t>Relocating to new offices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Hiring temporary replacements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595959"/>
                </a:solidFill>
                <a:cs typeface="Arial" charset="0"/>
              </a:rPr>
              <a:t>Copyright © 2012 Pearson Education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10-</a:t>
            </a:r>
            <a:fld id="{F05A24F8-E90A-40DF-AE5E-01134A5C8403}" type="slidenum">
              <a:rPr lang="en-US"/>
              <a:pPr>
                <a:defRPr/>
              </a:pPr>
              <a:t>14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Change Control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dirty="0" smtClean="0"/>
              <a:t>Formal process used to ensure that modifications to hardware, software, or processes do not reduce systems reliability</a:t>
            </a:r>
          </a:p>
          <a:p>
            <a:pPr lvl="1" eaLnBrk="1" hangingPunct="1"/>
            <a:r>
              <a:rPr lang="en-US" dirty="0" smtClean="0"/>
              <a:t>Changes need to be documented.</a:t>
            </a:r>
          </a:p>
          <a:p>
            <a:pPr lvl="1" eaLnBrk="1" hangingPunct="1"/>
            <a:r>
              <a:rPr lang="en-US" dirty="0" smtClean="0"/>
              <a:t>Changes need to be approved by appropriate manager.</a:t>
            </a:r>
          </a:p>
          <a:p>
            <a:pPr lvl="1" eaLnBrk="1" hangingPunct="1"/>
            <a:r>
              <a:rPr lang="en-US" dirty="0" smtClean="0"/>
              <a:t>Changes need to be tested before implementations.</a:t>
            </a:r>
          </a:p>
          <a:p>
            <a:pPr lvl="1" eaLnBrk="1" hangingPunct="1"/>
            <a:r>
              <a:rPr lang="en-US" dirty="0" smtClean="0"/>
              <a:t>All documentation needs to be updated for changes.</a:t>
            </a:r>
          </a:p>
          <a:p>
            <a:pPr lvl="1" eaLnBrk="1" hangingPunct="1"/>
            <a:r>
              <a:rPr lang="en-US" dirty="0" smtClean="0"/>
              <a:t>Back-out plans need to be adopted.</a:t>
            </a:r>
          </a:p>
          <a:p>
            <a:pPr lvl="1" eaLnBrk="1" hangingPunct="1"/>
            <a:r>
              <a:rPr lang="en-US" dirty="0" smtClean="0"/>
              <a:t>User rights and privileges need to be monitored during change.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mtClean="0">
                <a:solidFill>
                  <a:srgbClr val="595959"/>
                </a:solidFill>
                <a:cs typeface="Arial" charset="0"/>
              </a:rPr>
              <a:t>Copyright © 2012 Pearson Education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C44AFC93-4A83-4325-81D7-F7AAB4450136}" type="slidenum">
              <a:rPr lang="en-US"/>
              <a:pPr>
                <a:defRPr/>
              </a:pPr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Trust Service Framework</a:t>
            </a:r>
            <a:endParaRPr lang="id-ID" dirty="0"/>
          </a:p>
        </p:txBody>
      </p:sp>
      <p:pic>
        <p:nvPicPr>
          <p:cNvPr id="4" name="Picture 6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573903" y="1600200"/>
            <a:ext cx="7996193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16622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Trust Services Framework</a:t>
            </a:r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438150" y="1519237"/>
            <a:ext cx="8086725" cy="479107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Security (Chapter 8)</a:t>
            </a:r>
          </a:p>
          <a:p>
            <a:pPr lvl="1" eaLnBrk="1" hangingPunct="1">
              <a:lnSpc>
                <a:spcPct val="80000"/>
              </a:lnSpc>
            </a:pPr>
            <a:r>
              <a:rPr lang="id-ID" sz="1600" dirty="0"/>
              <a:t>s</a:t>
            </a:r>
            <a:r>
              <a:rPr lang="en-US" sz="1600" dirty="0" err="1"/>
              <a:t>i</a:t>
            </a:r>
            <a:r>
              <a:rPr lang="id-ID" sz="1600" dirty="0"/>
              <a:t>stem yang digunakan aman dan memiliki perlindungan dari akses-akses yang tidak dikehendaki</a:t>
            </a:r>
            <a:r>
              <a:rPr lang="id-ID" sz="1600" dirty="0" smtClean="0"/>
              <a:t>.</a:t>
            </a:r>
            <a:endParaRPr lang="en-US" sz="1600" dirty="0" smtClean="0"/>
          </a:p>
          <a:p>
            <a:pPr lvl="1" eaLnBrk="1" hangingPunct="1">
              <a:lnSpc>
                <a:spcPct val="80000"/>
              </a:lnSpc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Confidentiality (Chapter 9)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err="1" smtClean="0"/>
              <a:t>Perlindungan</a:t>
            </a:r>
            <a:r>
              <a:rPr lang="en-US" sz="1600" dirty="0" smtClean="0"/>
              <a:t> </a:t>
            </a:r>
            <a:r>
              <a:rPr lang="en-US" sz="1600" dirty="0" err="1"/>
              <a:t>informasi</a:t>
            </a:r>
            <a:r>
              <a:rPr lang="en-US" sz="1600" dirty="0"/>
              <a:t>  </a:t>
            </a:r>
            <a:r>
              <a:rPr lang="en-US" sz="1600" dirty="0" err="1" smtClean="0"/>
              <a:t>perusahaan</a:t>
            </a:r>
            <a:endParaRPr lang="en-US" sz="1600" dirty="0"/>
          </a:p>
          <a:p>
            <a:pPr lvl="1" eaLnBrk="1" hangingPunct="1">
              <a:lnSpc>
                <a:spcPct val="80000"/>
              </a:lnSpc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Privacy (Chapter 9)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err="1" smtClean="0"/>
              <a:t>Informasi</a:t>
            </a:r>
            <a:r>
              <a:rPr lang="en-US" sz="1600" dirty="0" smtClean="0"/>
              <a:t> </a:t>
            </a:r>
            <a:r>
              <a:rPr lang="en-US" sz="1600" dirty="0"/>
              <a:t>personal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konsumen</a:t>
            </a:r>
            <a:r>
              <a:rPr lang="en-US" sz="1600" dirty="0"/>
              <a:t> </a:t>
            </a:r>
            <a:r>
              <a:rPr lang="en-US" sz="1600" dirty="0" err="1"/>
              <a:t>dikumpulkan</a:t>
            </a:r>
            <a:r>
              <a:rPr lang="en-US" sz="1600" dirty="0"/>
              <a:t>, </a:t>
            </a:r>
            <a:r>
              <a:rPr lang="en-US" sz="1600" dirty="0" err="1"/>
              <a:t>digunakan</a:t>
            </a:r>
            <a:r>
              <a:rPr lang="en-US" sz="1600" dirty="0"/>
              <a:t>, </a:t>
            </a:r>
            <a:r>
              <a:rPr lang="en-US" sz="1600" dirty="0" err="1"/>
              <a:t>dan</a:t>
            </a:r>
            <a:r>
              <a:rPr lang="en-US" sz="1600" dirty="0"/>
              <a:t> di </a:t>
            </a:r>
            <a:r>
              <a:rPr lang="en-US" sz="1600" dirty="0" err="1"/>
              <a:t>pelihara</a:t>
            </a:r>
            <a:r>
              <a:rPr lang="en-US" sz="1600" dirty="0"/>
              <a:t> </a:t>
            </a:r>
            <a:r>
              <a:rPr lang="en-US" sz="1600" dirty="0" err="1"/>
              <a:t>sesuai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kebijakan</a:t>
            </a:r>
            <a:r>
              <a:rPr lang="en-US" sz="1600" dirty="0"/>
              <a:t> internal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eksternal</a:t>
            </a:r>
            <a:r>
              <a:rPr lang="en-US" sz="1600" dirty="0"/>
              <a:t>, </a:t>
            </a:r>
            <a:r>
              <a:rPr lang="en-US" sz="1600" dirty="0" err="1"/>
              <a:t>serta</a:t>
            </a:r>
            <a:r>
              <a:rPr lang="en-US" sz="1600" dirty="0"/>
              <a:t> </a:t>
            </a:r>
            <a:r>
              <a:rPr lang="en-US" sz="1600" dirty="0" err="1"/>
              <a:t>terlindungi</a:t>
            </a:r>
            <a:r>
              <a:rPr lang="en-US" sz="1600" dirty="0"/>
              <a:t> </a:t>
            </a:r>
            <a:r>
              <a:rPr lang="en-US" sz="1600" dirty="0" err="1"/>
              <a:t>dari</a:t>
            </a:r>
            <a:r>
              <a:rPr lang="en-US" sz="1600" dirty="0"/>
              <a:t> </a:t>
            </a:r>
            <a:r>
              <a:rPr lang="en-US" sz="1600" dirty="0" err="1"/>
              <a:t>pengungkapan</a:t>
            </a:r>
            <a:r>
              <a:rPr lang="en-US" sz="1600" dirty="0"/>
              <a:t> yang </a:t>
            </a:r>
            <a:r>
              <a:rPr lang="en-US" sz="1600" dirty="0" err="1"/>
              <a:t>tidak</a:t>
            </a:r>
            <a:r>
              <a:rPr lang="en-US" sz="1600" dirty="0"/>
              <a:t> </a:t>
            </a:r>
            <a:r>
              <a:rPr lang="en-US" sz="1600" dirty="0" err="1"/>
              <a:t>terotorisasi</a:t>
            </a:r>
            <a:r>
              <a:rPr lang="en-US" sz="1600" dirty="0"/>
              <a:t>.</a:t>
            </a:r>
          </a:p>
          <a:p>
            <a:pPr marL="349250" lvl="1" indent="0" eaLnBrk="1" hangingPunct="1">
              <a:lnSpc>
                <a:spcPct val="80000"/>
              </a:lnSpc>
              <a:buNone/>
            </a:pPr>
            <a:r>
              <a:rPr lang="en-US" sz="1600" b="1" dirty="0" smtClean="0"/>
              <a:t>.</a:t>
            </a:r>
          </a:p>
          <a:p>
            <a:pPr eaLnBrk="1" hangingPunct="1">
              <a:lnSpc>
                <a:spcPct val="80000"/>
              </a:lnSpc>
            </a:pPr>
            <a:r>
              <a:rPr lang="en-US" sz="1600" dirty="0" smtClean="0"/>
              <a:t> </a:t>
            </a:r>
            <a:r>
              <a:rPr lang="en-US" sz="1600" b="1" dirty="0" smtClean="0"/>
              <a:t>Processing Integrity (Chapter 10)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err="1"/>
              <a:t>Pemrosesan</a:t>
            </a:r>
            <a:r>
              <a:rPr lang="en-US" sz="1600" dirty="0"/>
              <a:t> </a:t>
            </a:r>
            <a:r>
              <a:rPr lang="en-US" sz="1600" dirty="0" err="1"/>
              <a:t>sistem</a:t>
            </a:r>
            <a:r>
              <a:rPr lang="en-US" sz="1600" dirty="0"/>
              <a:t> </a:t>
            </a:r>
            <a:r>
              <a:rPr lang="en-US" sz="1600" dirty="0" err="1"/>
              <a:t>bersifat</a:t>
            </a:r>
            <a:r>
              <a:rPr lang="en-US" sz="1600" dirty="0"/>
              <a:t> </a:t>
            </a:r>
            <a:r>
              <a:rPr lang="en-US" sz="1600" dirty="0" err="1"/>
              <a:t>lengkap</a:t>
            </a:r>
            <a:r>
              <a:rPr lang="en-US" sz="1600" dirty="0"/>
              <a:t>, </a:t>
            </a:r>
            <a:r>
              <a:rPr lang="en-US" sz="1600" dirty="0" err="1"/>
              <a:t>akurat</a:t>
            </a:r>
            <a:r>
              <a:rPr lang="en-US" sz="1600" dirty="0"/>
              <a:t>, </a:t>
            </a:r>
            <a:r>
              <a:rPr lang="en-US" sz="1600" dirty="0" err="1"/>
              <a:t>tepat</a:t>
            </a:r>
            <a:r>
              <a:rPr lang="en-US" sz="1600" dirty="0"/>
              <a:t> </a:t>
            </a:r>
            <a:r>
              <a:rPr lang="en-US" sz="1600" dirty="0" err="1"/>
              <a:t>waktu</a:t>
            </a:r>
            <a:r>
              <a:rPr lang="en-US" sz="1600" dirty="0"/>
              <a:t>,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diotorisasi</a:t>
            </a:r>
            <a:r>
              <a:rPr lang="en-US" sz="1600" dirty="0" smtClean="0"/>
              <a:t>.</a:t>
            </a:r>
          </a:p>
          <a:p>
            <a:pPr marL="457200" lvl="1" indent="0" eaLnBrk="1" hangingPunct="1">
              <a:lnSpc>
                <a:spcPct val="80000"/>
              </a:lnSpc>
              <a:buNone/>
            </a:pPr>
            <a:endParaRPr lang="en-US" sz="1600" dirty="0" smtClean="0"/>
          </a:p>
          <a:p>
            <a:pPr eaLnBrk="1" hangingPunct="1">
              <a:lnSpc>
                <a:spcPct val="80000"/>
              </a:lnSpc>
            </a:pPr>
            <a:r>
              <a:rPr lang="en-US" sz="1600" b="1" dirty="0" smtClean="0"/>
              <a:t>Availability (Chapter 10)</a:t>
            </a:r>
          </a:p>
          <a:p>
            <a:pPr lvl="1">
              <a:lnSpc>
                <a:spcPct val="80000"/>
              </a:lnSpc>
            </a:pPr>
            <a:r>
              <a:rPr lang="en-US" sz="1600" dirty="0" err="1" smtClean="0"/>
              <a:t>Sistem</a:t>
            </a:r>
            <a:r>
              <a:rPr lang="en-US" sz="1600" dirty="0" smtClean="0"/>
              <a:t> </a:t>
            </a:r>
            <a:r>
              <a:rPr lang="en-US" sz="1600" dirty="0" err="1"/>
              <a:t>tersebut</a:t>
            </a:r>
            <a:r>
              <a:rPr lang="en-US" sz="1600" dirty="0"/>
              <a:t> </a:t>
            </a:r>
            <a:r>
              <a:rPr lang="en-US" sz="1600" dirty="0" err="1"/>
              <a:t>tersedia</a:t>
            </a:r>
            <a:r>
              <a:rPr lang="en-US" sz="1600" dirty="0"/>
              <a:t> </a:t>
            </a:r>
            <a:r>
              <a:rPr lang="en-US" sz="1600" dirty="0" err="1"/>
              <a:t>untuk</a:t>
            </a:r>
            <a:r>
              <a:rPr lang="en-US" sz="1600" dirty="0"/>
              <a:t> </a:t>
            </a:r>
            <a:r>
              <a:rPr lang="en-US" sz="1600" dirty="0" err="1"/>
              <a:t>dioperasikan</a:t>
            </a:r>
            <a:r>
              <a:rPr lang="en-US" sz="1600" dirty="0"/>
              <a:t> </a:t>
            </a:r>
            <a:r>
              <a:rPr lang="en-US" sz="1600" dirty="0" err="1"/>
              <a:t>dan</a:t>
            </a:r>
            <a:r>
              <a:rPr lang="en-US" sz="1600" dirty="0"/>
              <a:t> </a:t>
            </a:r>
            <a:r>
              <a:rPr lang="en-US" sz="1600" dirty="0" err="1"/>
              <a:t>digunakan</a:t>
            </a:r>
            <a:r>
              <a:rPr lang="en-US" sz="1600" dirty="0"/>
              <a:t> </a:t>
            </a:r>
            <a:r>
              <a:rPr lang="en-US" sz="1600" dirty="0" err="1"/>
              <a:t>dengan</a:t>
            </a:r>
            <a:r>
              <a:rPr lang="en-US" sz="1600" dirty="0"/>
              <a:t> </a:t>
            </a:r>
            <a:r>
              <a:rPr lang="en-US" sz="1600" dirty="0" err="1"/>
              <a:t>mencantumkannya</a:t>
            </a:r>
            <a:r>
              <a:rPr lang="en-US" sz="1600" dirty="0"/>
              <a:t> </a:t>
            </a:r>
            <a:r>
              <a:rPr lang="en-US" sz="1600" dirty="0" err="1"/>
              <a:t>pada</a:t>
            </a:r>
            <a:r>
              <a:rPr lang="en-US" sz="1600" dirty="0"/>
              <a:t> </a:t>
            </a:r>
            <a:r>
              <a:rPr lang="en-US" sz="1600" dirty="0" err="1"/>
              <a:t>pernyataan</a:t>
            </a:r>
            <a:r>
              <a:rPr lang="en-US" sz="1600" dirty="0"/>
              <a:t> </a:t>
            </a:r>
            <a:r>
              <a:rPr lang="en-US" sz="1600" dirty="0" err="1"/>
              <a:t>atau</a:t>
            </a:r>
            <a:r>
              <a:rPr lang="en-US" sz="1600" dirty="0"/>
              <a:t> </a:t>
            </a:r>
            <a:r>
              <a:rPr lang="en-US" sz="1600" dirty="0" err="1"/>
              <a:t>perjanjian</a:t>
            </a:r>
            <a:r>
              <a:rPr lang="en-US" sz="1600" dirty="0"/>
              <a:t> </a:t>
            </a:r>
            <a:r>
              <a:rPr lang="en-US" sz="1600" dirty="0" err="1"/>
              <a:t>tingkat</a:t>
            </a:r>
            <a:r>
              <a:rPr lang="en-US" sz="1600" dirty="0"/>
              <a:t> </a:t>
            </a:r>
            <a:r>
              <a:rPr lang="en-US" sz="1600" dirty="0" err="1"/>
              <a:t>pelayanan</a:t>
            </a:r>
            <a:endParaRPr lang="en-US" sz="16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>
                <a:solidFill>
                  <a:srgbClr val="595959"/>
                </a:solidFill>
                <a:cs typeface="Arial" charset="0"/>
              </a:rPr>
              <a:t>9-</a:t>
            </a:r>
            <a:fld id="{AB6B52F1-C904-4C4C-BF6B-68765151242B}" type="slidenum">
              <a:rPr lang="en-US">
                <a:solidFill>
                  <a:srgbClr val="595959"/>
                </a:solidFill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>
              <a:solidFill>
                <a:srgbClr val="595959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990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Controls Ensuring Processing Integrity</a:t>
            </a:r>
            <a:endParaRPr lang="en-US" dirty="0"/>
          </a:p>
        </p:txBody>
      </p:sp>
      <p:sp>
        <p:nvSpPr>
          <p:cNvPr id="22530" name="Content Placeholder 2"/>
          <p:cNvSpPr>
            <a:spLocks noGrp="1"/>
          </p:cNvSpPr>
          <p:nvPr>
            <p:ph idx="1"/>
          </p:nvPr>
        </p:nvSpPr>
        <p:spPr>
          <a:xfrm>
            <a:off x="289518" y="1538181"/>
            <a:ext cx="2036762" cy="2109788"/>
          </a:xfrm>
        </p:spPr>
        <p:txBody>
          <a:bodyPr>
            <a:normAutofit/>
          </a:bodyPr>
          <a:lstStyle/>
          <a:p>
            <a:pPr defTabSz="457200" eaLnBrk="1" fontAlgn="base" hangingPunct="1">
              <a:spcBef>
                <a:spcPts val="2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"/>
            </a:pPr>
            <a:r>
              <a:rPr lang="en-US" sz="2000" dirty="0">
                <a:solidFill>
                  <a:srgbClr val="595959"/>
                </a:solidFill>
                <a:latin typeface="Arial" charset="0"/>
                <a:cs typeface="Arial" charset="0"/>
              </a:rPr>
              <a:t>Input</a:t>
            </a:r>
          </a:p>
          <a:p>
            <a:pPr defTabSz="457200" eaLnBrk="1" fontAlgn="base" hangingPunct="1">
              <a:spcBef>
                <a:spcPts val="2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"/>
            </a:pPr>
            <a:r>
              <a:rPr lang="en-US" sz="2000" dirty="0">
                <a:solidFill>
                  <a:srgbClr val="595959"/>
                </a:solidFill>
                <a:latin typeface="Arial" charset="0"/>
                <a:cs typeface="Arial" charset="0"/>
              </a:rPr>
              <a:t>Process</a:t>
            </a:r>
          </a:p>
          <a:p>
            <a:pPr defTabSz="457200" eaLnBrk="1" fontAlgn="base" hangingPunct="1">
              <a:spcBef>
                <a:spcPts val="2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"/>
            </a:pPr>
            <a:r>
              <a:rPr lang="en-US" sz="2000" dirty="0">
                <a:solidFill>
                  <a:srgbClr val="595959"/>
                </a:solidFill>
                <a:latin typeface="Arial" charset="0"/>
                <a:cs typeface="Arial" charset="0"/>
              </a:rPr>
              <a:t>Output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66688" y="5832641"/>
            <a:ext cx="8367712" cy="636398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342900" indent="-342900" algn="l" fontAlgn="base">
              <a:spcBef>
                <a:spcPts val="2000"/>
              </a:spcBef>
              <a:spcAft>
                <a:spcPct val="0"/>
              </a:spcAft>
              <a:buClr>
                <a:schemeClr val="accent1"/>
              </a:buClr>
              <a:buFont typeface="Wingdings 2" pitchFamily="18" charset="2"/>
              <a:buChar char=""/>
            </a:pPr>
            <a:r>
              <a:rPr lang="en-US" sz="2000" dirty="0" err="1">
                <a:solidFill>
                  <a:srgbClr val="595959"/>
                </a:solidFill>
              </a:rPr>
              <a:t>Pengendalian</a:t>
            </a:r>
            <a:r>
              <a:rPr lang="en-US" sz="2000" dirty="0">
                <a:solidFill>
                  <a:srgbClr val="595959"/>
                </a:solidFill>
              </a:rPr>
              <a:t> </a:t>
            </a:r>
            <a:r>
              <a:rPr lang="en-US" sz="2000" dirty="0" err="1">
                <a:solidFill>
                  <a:srgbClr val="595959"/>
                </a:solidFill>
              </a:rPr>
              <a:t>memastikan</a:t>
            </a:r>
            <a:r>
              <a:rPr lang="en-US" sz="2000" dirty="0">
                <a:solidFill>
                  <a:srgbClr val="595959"/>
                </a:solidFill>
              </a:rPr>
              <a:t> </a:t>
            </a:r>
            <a:r>
              <a:rPr lang="en-US" sz="2000" dirty="0" err="1">
                <a:solidFill>
                  <a:srgbClr val="595959"/>
                </a:solidFill>
              </a:rPr>
              <a:t>integritas</a:t>
            </a:r>
            <a:r>
              <a:rPr lang="en-US" sz="2000" dirty="0">
                <a:solidFill>
                  <a:srgbClr val="595959"/>
                </a:solidFill>
              </a:rPr>
              <a:t> </a:t>
            </a:r>
            <a:r>
              <a:rPr lang="en-US" sz="2000" dirty="0" err="1">
                <a:solidFill>
                  <a:srgbClr val="595959"/>
                </a:solidFill>
              </a:rPr>
              <a:t>masukan</a:t>
            </a:r>
            <a:r>
              <a:rPr lang="en-US" sz="2000" dirty="0">
                <a:solidFill>
                  <a:srgbClr val="595959"/>
                </a:solidFill>
              </a:rPr>
              <a:t> </a:t>
            </a:r>
            <a:r>
              <a:rPr lang="en-US" sz="2000" dirty="0" err="1">
                <a:solidFill>
                  <a:srgbClr val="595959"/>
                </a:solidFill>
              </a:rPr>
              <a:t>aplikasi</a:t>
            </a:r>
            <a:r>
              <a:rPr lang="en-US" sz="2000" dirty="0">
                <a:solidFill>
                  <a:srgbClr val="595959"/>
                </a:solidFill>
              </a:rPr>
              <a:t> </a:t>
            </a:r>
            <a:r>
              <a:rPr lang="en-US" sz="2000" dirty="0" err="1">
                <a:solidFill>
                  <a:srgbClr val="595959"/>
                </a:solidFill>
              </a:rPr>
              <a:t>tertentu</a:t>
            </a:r>
            <a:r>
              <a:rPr lang="en-US" sz="2000" dirty="0">
                <a:solidFill>
                  <a:srgbClr val="595959"/>
                </a:solidFill>
              </a:rPr>
              <a:t>, </a:t>
            </a:r>
            <a:r>
              <a:rPr lang="en-US" sz="2000" dirty="0" smtClean="0">
                <a:solidFill>
                  <a:srgbClr val="595959"/>
                </a:solidFill>
              </a:rPr>
              <a:t>data yang </a:t>
            </a:r>
            <a:r>
              <a:rPr lang="en-US" sz="2000" dirty="0" err="1">
                <a:solidFill>
                  <a:srgbClr val="595959"/>
                </a:solidFill>
              </a:rPr>
              <a:t>disimpan</a:t>
            </a:r>
            <a:r>
              <a:rPr lang="en-US" sz="2000" dirty="0">
                <a:solidFill>
                  <a:srgbClr val="595959"/>
                </a:solidFill>
              </a:rPr>
              <a:t>, program, </a:t>
            </a:r>
            <a:r>
              <a:rPr lang="en-US" sz="2000" dirty="0" err="1">
                <a:solidFill>
                  <a:srgbClr val="595959"/>
                </a:solidFill>
              </a:rPr>
              <a:t>transmisi</a:t>
            </a:r>
            <a:r>
              <a:rPr lang="en-US" sz="2000" dirty="0">
                <a:solidFill>
                  <a:srgbClr val="595959"/>
                </a:solidFill>
              </a:rPr>
              <a:t> data </a:t>
            </a:r>
            <a:r>
              <a:rPr lang="en-US" sz="2000" dirty="0" smtClean="0">
                <a:solidFill>
                  <a:srgbClr val="595959"/>
                </a:solidFill>
              </a:rPr>
              <a:t>,</a:t>
            </a:r>
            <a:r>
              <a:rPr lang="en-US" sz="2000" dirty="0" err="1" smtClean="0">
                <a:solidFill>
                  <a:srgbClr val="595959"/>
                </a:solidFill>
              </a:rPr>
              <a:t>dan</a:t>
            </a:r>
            <a:r>
              <a:rPr lang="en-US" sz="2000" dirty="0" smtClean="0">
                <a:solidFill>
                  <a:srgbClr val="595959"/>
                </a:solidFill>
              </a:rPr>
              <a:t> </a:t>
            </a:r>
            <a:r>
              <a:rPr lang="en-US" sz="2000" dirty="0">
                <a:solidFill>
                  <a:srgbClr val="595959"/>
                </a:solidFill>
              </a:rPr>
              <a:t>output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4646B75D-4F46-4054-871F-07853684C22B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pic>
        <p:nvPicPr>
          <p:cNvPr id="22533" name="Picture 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62250" y="1365392"/>
            <a:ext cx="5772150" cy="4154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Input Control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d-ID" dirty="0" smtClean="0"/>
              <a:t>Semua </a:t>
            </a:r>
            <a:r>
              <a:rPr lang="id-ID" dirty="0"/>
              <a:t>data yang menjadi masukkan atau </a:t>
            </a:r>
            <a:r>
              <a:rPr lang="id-ID" i="1" dirty="0"/>
              <a:t>input </a:t>
            </a:r>
            <a:r>
              <a:rPr lang="id-ID" dirty="0"/>
              <a:t>ke dalam sistem </a:t>
            </a:r>
            <a:r>
              <a:rPr lang="id-ID" dirty="0" smtClean="0"/>
              <a:t>harus</a:t>
            </a:r>
            <a:r>
              <a:rPr lang="en-US" dirty="0" smtClean="0"/>
              <a:t> </a:t>
            </a:r>
            <a:r>
              <a:rPr lang="id-ID" dirty="0" smtClean="0"/>
              <a:t>diotorisasi </a:t>
            </a:r>
            <a:r>
              <a:rPr lang="id-ID" dirty="0"/>
              <a:t>oleh manajemen. </a:t>
            </a:r>
            <a:endParaRPr lang="en-US" dirty="0"/>
          </a:p>
          <a:p>
            <a:r>
              <a:rPr lang="en-US" dirty="0" err="1" smtClean="0"/>
              <a:t>Kesalahan</a:t>
            </a:r>
            <a:r>
              <a:rPr lang="en-US" dirty="0" smtClean="0"/>
              <a:t> input data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menghasilkan</a:t>
            </a:r>
            <a:r>
              <a:rPr lang="en-US" dirty="0" smtClean="0"/>
              <a:t> output data yang </a:t>
            </a:r>
            <a:r>
              <a:rPr lang="en-US" dirty="0" err="1" smtClean="0"/>
              <a:t>salah</a:t>
            </a:r>
            <a:r>
              <a:rPr lang="en-US" dirty="0" smtClean="0"/>
              <a:t> pula, </a:t>
            </a:r>
            <a:r>
              <a:rPr lang="en-US" dirty="0" err="1" smtClean="0"/>
              <a:t>sehingga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mengarah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pengambilan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manajemen</a:t>
            </a:r>
            <a:r>
              <a:rPr lang="en-US" dirty="0" smtClean="0"/>
              <a:t> yang </a:t>
            </a:r>
            <a:r>
              <a:rPr lang="en-US" dirty="0" err="1" smtClean="0"/>
              <a:t>buruk</a:t>
            </a:r>
            <a:r>
              <a:rPr lang="en-US" dirty="0" smtClean="0"/>
              <a:t>.</a:t>
            </a:r>
            <a:endParaRPr lang="id-ID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Copyright 2012 © Pearson Education, Inc. publishing as Prentice Hall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10-</a:t>
            </a:r>
            <a:fld id="{DABE4C74-5CEE-4AAB-B57B-57C3FFD1C827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3309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Input Controls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Form Design</a:t>
            </a:r>
          </a:p>
          <a:p>
            <a:pPr lvl="1"/>
            <a:r>
              <a:rPr lang="en-US" dirty="0" err="1" smtClean="0"/>
              <a:t>Desain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formulir</a:t>
            </a:r>
            <a:r>
              <a:rPr lang="en-US" i="1" dirty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r>
              <a:rPr lang="en-US" dirty="0" smtClean="0"/>
              <a:t> </a:t>
            </a:r>
            <a:r>
              <a:rPr lang="en-US" dirty="0" err="1" smtClean="0"/>
              <a:t>sumber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 smtClean="0"/>
              <a:t>kesalahan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kelalaian</a:t>
            </a:r>
            <a:r>
              <a:rPr lang="en-US" dirty="0" smtClean="0"/>
              <a:t>.</a:t>
            </a:r>
            <a:endParaRPr lang="en-US" i="1" dirty="0" smtClean="0"/>
          </a:p>
          <a:p>
            <a:pPr lvl="1" eaLnBrk="1" hangingPunct="1"/>
            <a:r>
              <a:rPr lang="en-US" dirty="0" err="1" smtClean="0"/>
              <a:t>Penomoran</a:t>
            </a:r>
            <a:r>
              <a:rPr lang="en-US" dirty="0" smtClean="0"/>
              <a:t> </a:t>
            </a:r>
            <a:r>
              <a:rPr lang="en-US" dirty="0" err="1" smtClean="0"/>
              <a:t>Formulir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mendeteksi</a:t>
            </a:r>
            <a:r>
              <a:rPr lang="en-US" dirty="0" smtClean="0"/>
              <a:t> </a:t>
            </a:r>
            <a:r>
              <a:rPr lang="en-US" dirty="0" err="1" smtClean="0"/>
              <a:t>jika</a:t>
            </a:r>
            <a:r>
              <a:rPr lang="en-US" dirty="0" smtClean="0"/>
              <a:t> </a:t>
            </a:r>
            <a:r>
              <a:rPr lang="en-US" dirty="0" err="1" smtClean="0"/>
              <a:t>terdapat</a:t>
            </a:r>
            <a:r>
              <a:rPr lang="en-US" dirty="0" smtClean="0"/>
              <a:t> </a:t>
            </a:r>
            <a:r>
              <a:rPr lang="en-US" dirty="0" err="1" smtClean="0"/>
              <a:t>formulir</a:t>
            </a:r>
            <a:r>
              <a:rPr lang="en-US" dirty="0" smtClean="0"/>
              <a:t> yang </a:t>
            </a:r>
            <a:r>
              <a:rPr lang="en-US" dirty="0" err="1" smtClean="0"/>
              <a:t>hilang</a:t>
            </a:r>
            <a:endParaRPr lang="en-US" dirty="0" smtClean="0"/>
          </a:p>
          <a:p>
            <a:pPr lvl="1" eaLnBrk="1" hangingPunct="1"/>
            <a:r>
              <a:rPr lang="en-US" dirty="0" err="1" smtClean="0"/>
              <a:t>Penggunaan</a:t>
            </a:r>
            <a:r>
              <a:rPr lang="en-US" dirty="0" smtClean="0"/>
              <a:t> </a:t>
            </a:r>
            <a:r>
              <a:rPr lang="en-US" i="1" dirty="0" smtClean="0"/>
              <a:t>turnaround document </a:t>
            </a:r>
            <a:r>
              <a:rPr lang="en-US" dirty="0" smtClean="0"/>
              <a:t>: </a:t>
            </a:r>
            <a:r>
              <a:rPr lang="en-US" dirty="0" err="1" smtClean="0"/>
              <a:t>mengurangi</a:t>
            </a:r>
            <a:r>
              <a:rPr lang="en-US" dirty="0" smtClean="0"/>
              <a:t> </a:t>
            </a:r>
            <a:r>
              <a:rPr lang="en-US" dirty="0" err="1" smtClean="0"/>
              <a:t>resiko</a:t>
            </a:r>
            <a:r>
              <a:rPr lang="en-US" dirty="0" smtClean="0"/>
              <a:t> </a:t>
            </a:r>
            <a:r>
              <a:rPr lang="en-US" dirty="0" err="1" smtClean="0"/>
              <a:t>kesalahan</a:t>
            </a:r>
            <a:r>
              <a:rPr lang="en-US" dirty="0" smtClean="0"/>
              <a:t> input data </a:t>
            </a:r>
            <a:r>
              <a:rPr lang="en-US" dirty="0" err="1" smtClean="0"/>
              <a:t>secara</a:t>
            </a:r>
            <a:r>
              <a:rPr lang="en-US" dirty="0" smtClean="0"/>
              <a:t> manual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Controls</a:t>
            </a:r>
            <a:endParaRPr lang="id-ID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Pembatalan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penyimpanan</a:t>
            </a:r>
            <a:r>
              <a:rPr lang="en-US" dirty="0" smtClean="0"/>
              <a:t> </a:t>
            </a:r>
            <a:r>
              <a:rPr lang="en-US" dirty="0" err="1" smtClean="0"/>
              <a:t>dokumen</a:t>
            </a:r>
            <a:endParaRPr lang="en-US" dirty="0" smtClean="0"/>
          </a:p>
          <a:p>
            <a:r>
              <a:rPr lang="en-US" dirty="0" err="1" smtClean="0"/>
              <a:t>Dokumen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dimasukkan</a:t>
            </a:r>
            <a:r>
              <a:rPr lang="en-US" dirty="0" smtClean="0"/>
              <a:t>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diberi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tanda</a:t>
            </a:r>
            <a:r>
              <a:rPr lang="en-US" dirty="0" smtClean="0"/>
              <a:t> agar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terjadi</a:t>
            </a:r>
            <a:r>
              <a:rPr lang="en-US" dirty="0" smtClean="0"/>
              <a:t> </a:t>
            </a:r>
            <a:r>
              <a:rPr lang="en-US" i="1" dirty="0" smtClean="0"/>
              <a:t>duplicate input</a:t>
            </a:r>
            <a:r>
              <a:rPr lang="en-US" dirty="0" smtClean="0"/>
              <a:t> </a:t>
            </a:r>
            <a:r>
              <a:rPr lang="en-US" dirty="0" err="1" smtClean="0"/>
              <a:t>baik</a:t>
            </a:r>
            <a:r>
              <a:rPr lang="en-US" dirty="0" smtClean="0"/>
              <a:t> yang </a:t>
            </a:r>
            <a:r>
              <a:rPr lang="en-US" dirty="0" err="1" smtClean="0"/>
              <a:t>disengaja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disengaja</a:t>
            </a:r>
            <a:endParaRPr lang="en-US" dirty="0" smtClean="0"/>
          </a:p>
          <a:p>
            <a:endParaRPr lang="id-ID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10-</a:t>
            </a:r>
            <a:fld id="{DABE4C74-5CEE-4AAB-B57B-57C3FFD1C827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241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Input Controls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sz="half" idx="1"/>
          </p:nvPr>
        </p:nvSpPr>
        <p:spPr>
          <a:xfrm>
            <a:off x="348018" y="1218987"/>
            <a:ext cx="8229600" cy="550248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600" b="1" dirty="0" smtClean="0">
                <a:solidFill>
                  <a:srgbClr val="FF0000"/>
                </a:solidFill>
              </a:rPr>
              <a:t>Data Entry Checks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Field check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err="1" smtClean="0"/>
              <a:t>Apakah</a:t>
            </a:r>
            <a:r>
              <a:rPr lang="en-US" sz="1600" dirty="0" smtClean="0"/>
              <a:t> </a:t>
            </a:r>
            <a:r>
              <a:rPr lang="en-US" sz="1600" dirty="0" err="1" smtClean="0"/>
              <a:t>karakter</a:t>
            </a:r>
            <a:r>
              <a:rPr lang="en-US" sz="1600" dirty="0" smtClean="0"/>
              <a:t> di </a:t>
            </a:r>
            <a:r>
              <a:rPr lang="en-US" sz="1600" dirty="0" err="1" smtClean="0"/>
              <a:t>dalam</a:t>
            </a:r>
            <a:r>
              <a:rPr lang="en-US" sz="1600" dirty="0" smtClean="0"/>
              <a:t> field </a:t>
            </a:r>
            <a:r>
              <a:rPr lang="en-US" sz="1600" dirty="0" err="1" smtClean="0"/>
              <a:t>jenisnya</a:t>
            </a:r>
            <a:r>
              <a:rPr lang="en-US" sz="1600" dirty="0" smtClean="0"/>
              <a:t> </a:t>
            </a:r>
            <a:r>
              <a:rPr lang="en-US" sz="1600" dirty="0" err="1" smtClean="0"/>
              <a:t>sesuai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tidak</a:t>
            </a:r>
            <a:r>
              <a:rPr lang="en-US" sz="1600" dirty="0" smtClean="0"/>
              <a:t>. </a:t>
            </a:r>
            <a:endParaRPr lang="en-US" sz="1600" dirty="0"/>
          </a:p>
          <a:p>
            <a:pPr lvl="2" eaLnBrk="1" hangingPunct="1">
              <a:lnSpc>
                <a:spcPct val="80000"/>
              </a:lnSpc>
            </a:pPr>
            <a:r>
              <a:rPr lang="en-US" sz="1600" dirty="0" err="1" smtClean="0"/>
              <a:t>Contoh</a:t>
            </a:r>
            <a:r>
              <a:rPr lang="en-US" sz="1600" dirty="0" smtClean="0"/>
              <a:t> : field </a:t>
            </a:r>
            <a:r>
              <a:rPr lang="en-US" sz="1600" dirty="0" err="1" smtClean="0"/>
              <a:t>numerik</a:t>
            </a:r>
            <a:r>
              <a:rPr lang="en-US" sz="1600" dirty="0" smtClean="0"/>
              <a:t> </a:t>
            </a:r>
            <a:r>
              <a:rPr lang="en-US" sz="1600" dirty="0" err="1" smtClean="0"/>
              <a:t>harus</a:t>
            </a:r>
            <a:r>
              <a:rPr lang="en-US" sz="1600" dirty="0" smtClean="0"/>
              <a:t> </a:t>
            </a:r>
            <a:r>
              <a:rPr lang="en-US" sz="1600" dirty="0" err="1" smtClean="0"/>
              <a:t>berisi</a:t>
            </a:r>
            <a:r>
              <a:rPr lang="en-US" sz="1600" dirty="0" smtClean="0"/>
              <a:t> </a:t>
            </a:r>
            <a:r>
              <a:rPr lang="en-US" sz="1600" dirty="0" err="1" smtClean="0"/>
              <a:t>angka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bukan</a:t>
            </a:r>
            <a:r>
              <a:rPr lang="en-US" sz="1600" dirty="0" smtClean="0"/>
              <a:t> </a:t>
            </a:r>
            <a:r>
              <a:rPr lang="en-US" sz="1600" dirty="0" err="1" smtClean="0"/>
              <a:t>berisi</a:t>
            </a:r>
            <a:r>
              <a:rPr lang="en-US" sz="1600" dirty="0" smtClean="0"/>
              <a:t> </a:t>
            </a:r>
            <a:r>
              <a:rPr lang="en-US" sz="1600" dirty="0" err="1" smtClean="0"/>
              <a:t>karakter</a:t>
            </a:r>
            <a:r>
              <a:rPr lang="en-US" sz="1600" dirty="0" smtClean="0"/>
              <a:t> </a:t>
            </a:r>
            <a:r>
              <a:rPr lang="en-US" sz="1600" dirty="0" err="1" smtClean="0"/>
              <a:t>kosong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alfabetis</a:t>
            </a:r>
            <a:endParaRPr lang="en-US" sz="16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Sign check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err="1" smtClean="0"/>
              <a:t>Apakah</a:t>
            </a:r>
            <a:r>
              <a:rPr lang="en-US" sz="1600" dirty="0" smtClean="0"/>
              <a:t> data di </a:t>
            </a:r>
            <a:r>
              <a:rPr lang="en-US" sz="1600" dirty="0" err="1" smtClean="0"/>
              <a:t>dalam</a:t>
            </a:r>
            <a:r>
              <a:rPr lang="en-US" sz="1600" dirty="0" smtClean="0"/>
              <a:t> field </a:t>
            </a:r>
            <a:r>
              <a:rPr lang="en-US" sz="1600" dirty="0" err="1" smtClean="0"/>
              <a:t>memiliki</a:t>
            </a:r>
            <a:r>
              <a:rPr lang="en-US" sz="1600" dirty="0" smtClean="0"/>
              <a:t> </a:t>
            </a:r>
            <a:r>
              <a:rPr lang="en-US" sz="1600" dirty="0" err="1" smtClean="0"/>
              <a:t>aritmetik</a:t>
            </a:r>
            <a:r>
              <a:rPr lang="en-US" sz="1600" dirty="0" smtClean="0"/>
              <a:t> yang </a:t>
            </a:r>
            <a:r>
              <a:rPr lang="en-US" sz="1600" dirty="0" err="1" smtClean="0"/>
              <a:t>sesuai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tidak</a:t>
            </a:r>
            <a:r>
              <a:rPr lang="en-US" sz="1600" dirty="0" smtClean="0"/>
              <a:t>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err="1" smtClean="0"/>
              <a:t>Contoh</a:t>
            </a:r>
            <a:r>
              <a:rPr lang="en-US" sz="1600" dirty="0" smtClean="0"/>
              <a:t> : data </a:t>
            </a:r>
            <a:r>
              <a:rPr lang="en-US" sz="1600" dirty="0" err="1" smtClean="0"/>
              <a:t>dalam</a:t>
            </a:r>
            <a:r>
              <a:rPr lang="en-US" sz="1600" dirty="0" smtClean="0"/>
              <a:t> field </a:t>
            </a:r>
            <a:r>
              <a:rPr lang="en-US" sz="1600" dirty="0" err="1" smtClean="0"/>
              <a:t>jumlah</a:t>
            </a:r>
            <a:r>
              <a:rPr lang="en-US" sz="1600" dirty="0" smtClean="0"/>
              <a:t> </a:t>
            </a:r>
            <a:r>
              <a:rPr lang="en-US" sz="1600" dirty="0" err="1" smtClean="0"/>
              <a:t>persediaan</a:t>
            </a:r>
            <a:r>
              <a:rPr lang="en-US" sz="1600" dirty="0" smtClean="0"/>
              <a:t> </a:t>
            </a:r>
            <a:r>
              <a:rPr lang="en-US" sz="1600" dirty="0" err="1" smtClean="0"/>
              <a:t>tidak</a:t>
            </a:r>
            <a:r>
              <a:rPr lang="en-US" sz="1600" dirty="0" smtClean="0"/>
              <a:t> </a:t>
            </a:r>
            <a:r>
              <a:rPr lang="en-US" sz="1600" dirty="0" err="1" smtClean="0"/>
              <a:t>boleh</a:t>
            </a:r>
            <a:r>
              <a:rPr lang="en-US" sz="1600" dirty="0" smtClean="0"/>
              <a:t> </a:t>
            </a:r>
            <a:r>
              <a:rPr lang="en-US" sz="1600" dirty="0" err="1" smtClean="0"/>
              <a:t>memiliki</a:t>
            </a:r>
            <a:r>
              <a:rPr lang="en-US" sz="1600" dirty="0" smtClean="0"/>
              <a:t> </a:t>
            </a:r>
            <a:r>
              <a:rPr lang="en-US" sz="1600" dirty="0" err="1" smtClean="0"/>
              <a:t>tanda</a:t>
            </a:r>
            <a:r>
              <a:rPr lang="en-US" sz="1600" dirty="0" smtClean="0"/>
              <a:t> </a:t>
            </a:r>
            <a:r>
              <a:rPr lang="en-US" sz="1600" dirty="0" err="1" smtClean="0"/>
              <a:t>negatif</a:t>
            </a:r>
            <a:endParaRPr lang="en-US" sz="16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Limit check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err="1" smtClean="0"/>
              <a:t>Menguji</a:t>
            </a:r>
            <a:r>
              <a:rPr lang="en-US" sz="1600" dirty="0" smtClean="0"/>
              <a:t> </a:t>
            </a:r>
            <a:r>
              <a:rPr lang="en-US" sz="1600" dirty="0" err="1" smtClean="0"/>
              <a:t>jumlah</a:t>
            </a:r>
            <a:r>
              <a:rPr lang="en-US" sz="1600" dirty="0" smtClean="0"/>
              <a:t> </a:t>
            </a:r>
            <a:r>
              <a:rPr lang="en-US" sz="1600" dirty="0" err="1" smtClean="0"/>
              <a:t>numerik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memastikan</a:t>
            </a:r>
            <a:r>
              <a:rPr lang="en-US" sz="1600" dirty="0" smtClean="0"/>
              <a:t> </a:t>
            </a:r>
            <a:r>
              <a:rPr lang="en-US" sz="1600" dirty="0" err="1" smtClean="0"/>
              <a:t>bahwa</a:t>
            </a:r>
            <a:r>
              <a:rPr lang="en-US" sz="1600" dirty="0" smtClean="0"/>
              <a:t> </a:t>
            </a:r>
            <a:r>
              <a:rPr lang="en-US" sz="1600" dirty="0" err="1" smtClean="0"/>
              <a:t>jumlah</a:t>
            </a:r>
            <a:r>
              <a:rPr lang="en-US" sz="1600" dirty="0" smtClean="0"/>
              <a:t> di </a:t>
            </a:r>
            <a:r>
              <a:rPr lang="en-US" sz="1600" dirty="0" err="1" smtClean="0"/>
              <a:t>dalam</a:t>
            </a:r>
            <a:r>
              <a:rPr lang="en-US" sz="1600" dirty="0" smtClean="0"/>
              <a:t> </a:t>
            </a:r>
            <a:r>
              <a:rPr lang="en-US" sz="1600" dirty="0" err="1" smtClean="0"/>
              <a:t>suatu</a:t>
            </a:r>
            <a:r>
              <a:rPr lang="en-US" sz="1600" dirty="0" smtClean="0"/>
              <a:t> field </a:t>
            </a:r>
            <a:r>
              <a:rPr lang="en-US" sz="1600" dirty="0" err="1" smtClean="0"/>
              <a:t>tidak</a:t>
            </a:r>
            <a:r>
              <a:rPr lang="en-US" sz="1600" dirty="0" smtClean="0"/>
              <a:t> </a:t>
            </a:r>
            <a:r>
              <a:rPr lang="en-US" sz="1600" dirty="0" err="1" smtClean="0"/>
              <a:t>melebihi</a:t>
            </a:r>
            <a:r>
              <a:rPr lang="en-US" sz="1600" dirty="0" smtClean="0"/>
              <a:t> </a:t>
            </a:r>
            <a:r>
              <a:rPr lang="en-US" sz="1600" dirty="0" err="1" smtClean="0"/>
              <a:t>batas</a:t>
            </a:r>
            <a:r>
              <a:rPr lang="en-US" sz="1600" dirty="0" smtClean="0"/>
              <a:t> </a:t>
            </a:r>
            <a:r>
              <a:rPr lang="en-US" sz="1600" dirty="0" err="1" smtClean="0"/>
              <a:t>atas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batas</a:t>
            </a:r>
            <a:r>
              <a:rPr lang="en-US" sz="1600" dirty="0" smtClean="0"/>
              <a:t> </a:t>
            </a:r>
            <a:r>
              <a:rPr lang="en-US" sz="1600" dirty="0" err="1" smtClean="0"/>
              <a:t>bawah</a:t>
            </a:r>
            <a:r>
              <a:rPr lang="en-US" sz="1600" dirty="0" smtClean="0"/>
              <a:t> yang </a:t>
            </a:r>
            <a:r>
              <a:rPr lang="en-US" sz="1600" dirty="0" err="1" smtClean="0"/>
              <a:t>ditentukan</a:t>
            </a:r>
            <a:r>
              <a:rPr lang="en-US" sz="1600" dirty="0" smtClean="0"/>
              <a:t> </a:t>
            </a:r>
            <a:r>
              <a:rPr lang="en-US" sz="1600" dirty="0" err="1" smtClean="0"/>
              <a:t>sebelumnya</a:t>
            </a:r>
            <a:r>
              <a:rPr lang="en-US" sz="1600" dirty="0" smtClean="0"/>
              <a:t>.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err="1" smtClean="0"/>
              <a:t>Contoh</a:t>
            </a:r>
            <a:r>
              <a:rPr lang="en-US" sz="1600" dirty="0" smtClean="0"/>
              <a:t> : </a:t>
            </a:r>
            <a:r>
              <a:rPr lang="en-US" sz="1600" dirty="0" err="1" smtClean="0"/>
              <a:t>Dalam</a:t>
            </a:r>
            <a:r>
              <a:rPr lang="en-US" sz="1600" dirty="0" smtClean="0"/>
              <a:t> input </a:t>
            </a:r>
            <a:r>
              <a:rPr lang="en-US" sz="1600" dirty="0" err="1" smtClean="0"/>
              <a:t>gaji</a:t>
            </a:r>
            <a:r>
              <a:rPr lang="en-US" sz="1600" dirty="0" smtClean="0"/>
              <a:t> </a:t>
            </a:r>
            <a:r>
              <a:rPr lang="en-US" sz="1600" dirty="0" err="1" smtClean="0"/>
              <a:t>mingguan</a:t>
            </a:r>
            <a:r>
              <a:rPr lang="en-US" sz="1600" dirty="0" smtClean="0"/>
              <a:t> </a:t>
            </a:r>
            <a:r>
              <a:rPr lang="en-US" sz="1600" dirty="0" err="1" smtClean="0"/>
              <a:t>jumlah</a:t>
            </a:r>
            <a:r>
              <a:rPr lang="en-US" sz="1600" dirty="0" smtClean="0"/>
              <a:t> jam </a:t>
            </a:r>
            <a:r>
              <a:rPr lang="en-US" sz="1600" dirty="0" err="1" smtClean="0"/>
              <a:t>kerja</a:t>
            </a:r>
            <a:r>
              <a:rPr lang="en-US" sz="1600" dirty="0" smtClean="0"/>
              <a:t> minimal </a:t>
            </a:r>
            <a:r>
              <a:rPr lang="en-US" sz="1600" dirty="0" err="1" smtClean="0"/>
              <a:t>adalah</a:t>
            </a:r>
            <a:r>
              <a:rPr lang="en-US" sz="1600" dirty="0" smtClean="0"/>
              <a:t> 40 jam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Range check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err="1" smtClean="0"/>
              <a:t>Pemeriksaan</a:t>
            </a:r>
            <a:r>
              <a:rPr lang="en-US" sz="1600" dirty="0" smtClean="0"/>
              <a:t> </a:t>
            </a:r>
            <a:r>
              <a:rPr lang="en-US" sz="1600" dirty="0" err="1" smtClean="0"/>
              <a:t>jangkauan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menggunakan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</a:t>
            </a:r>
            <a:r>
              <a:rPr lang="en-US" sz="1600" dirty="0" err="1" smtClean="0"/>
              <a:t>menggunakan</a:t>
            </a:r>
            <a:r>
              <a:rPr lang="en-US" sz="1600" dirty="0" smtClean="0"/>
              <a:t> </a:t>
            </a:r>
            <a:r>
              <a:rPr lang="en-US" sz="1600" dirty="0" err="1" smtClean="0"/>
              <a:t>numerik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karakter</a:t>
            </a:r>
            <a:r>
              <a:rPr lang="en-US" sz="1600" dirty="0" smtClean="0"/>
              <a:t> </a:t>
            </a:r>
            <a:r>
              <a:rPr lang="en-US" sz="1600" dirty="0" err="1" smtClean="0"/>
              <a:t>diantara</a:t>
            </a:r>
            <a:r>
              <a:rPr lang="en-US" sz="1600" dirty="0" smtClean="0"/>
              <a:t> </a:t>
            </a:r>
            <a:r>
              <a:rPr lang="en-US" sz="1600" dirty="0" err="1" smtClean="0"/>
              <a:t>batas</a:t>
            </a:r>
            <a:r>
              <a:rPr lang="en-US" sz="1600" dirty="0" smtClean="0"/>
              <a:t> </a:t>
            </a:r>
            <a:r>
              <a:rPr lang="en-US" sz="1600" dirty="0" err="1" smtClean="0"/>
              <a:t>atas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batas</a:t>
            </a:r>
            <a:r>
              <a:rPr lang="en-US" sz="1600" dirty="0" smtClean="0"/>
              <a:t> </a:t>
            </a:r>
            <a:r>
              <a:rPr lang="en-US" sz="1600" dirty="0" err="1" smtClean="0"/>
              <a:t>bawah</a:t>
            </a:r>
            <a:endParaRPr lang="en-US" sz="16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sz="1600" dirty="0" err="1" smtClean="0"/>
              <a:t>Contoh</a:t>
            </a:r>
            <a:r>
              <a:rPr lang="en-US" sz="1600" dirty="0" smtClean="0"/>
              <a:t> : </a:t>
            </a:r>
            <a:r>
              <a:rPr lang="en-US" sz="1600" dirty="0" err="1" smtClean="0"/>
              <a:t>tanggal</a:t>
            </a:r>
            <a:r>
              <a:rPr lang="en-US" sz="1600" dirty="0" smtClean="0"/>
              <a:t> </a:t>
            </a:r>
            <a:r>
              <a:rPr lang="en-US" sz="1600" dirty="0" err="1" smtClean="0"/>
              <a:t>transaksi</a:t>
            </a:r>
            <a:endParaRPr lang="en-US" sz="16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Size check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err="1" smtClean="0"/>
              <a:t>Pemeriksaan</a:t>
            </a:r>
            <a:r>
              <a:rPr lang="en-US" sz="1600" dirty="0" smtClean="0"/>
              <a:t> </a:t>
            </a:r>
            <a:r>
              <a:rPr lang="en-US" sz="1600" dirty="0" err="1" smtClean="0"/>
              <a:t>kapasitas</a:t>
            </a:r>
            <a:r>
              <a:rPr lang="en-US" sz="1600" dirty="0" smtClean="0"/>
              <a:t> field : </a:t>
            </a:r>
            <a:r>
              <a:rPr lang="en-US" sz="1600" dirty="0" err="1" smtClean="0"/>
              <a:t>delapan</a:t>
            </a:r>
            <a:r>
              <a:rPr lang="en-US" sz="1600" dirty="0" smtClean="0"/>
              <a:t> digit, </a:t>
            </a:r>
            <a:r>
              <a:rPr lang="en-US" sz="1600" dirty="0" err="1" smtClean="0"/>
              <a:t>enam</a:t>
            </a:r>
            <a:r>
              <a:rPr lang="en-US" sz="1600" dirty="0" smtClean="0"/>
              <a:t> digit, </a:t>
            </a:r>
            <a:r>
              <a:rPr lang="en-US" sz="1600" dirty="0" err="1" smtClean="0"/>
              <a:t>dll</a:t>
            </a:r>
            <a:endParaRPr lang="en-US" sz="16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Completeness check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err="1" smtClean="0"/>
              <a:t>Pemeriksaan</a:t>
            </a:r>
            <a:r>
              <a:rPr lang="en-US" sz="1600" dirty="0" smtClean="0"/>
              <a:t> </a:t>
            </a:r>
            <a:r>
              <a:rPr lang="en-US" sz="1600" dirty="0" err="1" smtClean="0"/>
              <a:t>kelengkapan</a:t>
            </a:r>
            <a:r>
              <a:rPr lang="en-US" sz="1600" dirty="0" smtClean="0"/>
              <a:t> data yang </a:t>
            </a:r>
            <a:r>
              <a:rPr lang="en-US" sz="1600" dirty="0" err="1" smtClean="0"/>
              <a:t>diinput</a:t>
            </a:r>
            <a:endParaRPr lang="en-US" sz="1600" dirty="0" smtClean="0"/>
          </a:p>
          <a:p>
            <a:pPr lvl="2" eaLnBrk="1" hangingPunct="1">
              <a:lnSpc>
                <a:spcPct val="80000"/>
              </a:lnSpc>
            </a:pPr>
            <a:r>
              <a:rPr lang="en-US" sz="1600" dirty="0" err="1" smtClean="0"/>
              <a:t>Contoh</a:t>
            </a:r>
            <a:r>
              <a:rPr lang="en-US" sz="1600" dirty="0" smtClean="0"/>
              <a:t> : Input </a:t>
            </a:r>
            <a:r>
              <a:rPr lang="en-US" sz="1600" dirty="0" err="1" smtClean="0"/>
              <a:t>transaksi</a:t>
            </a:r>
            <a:r>
              <a:rPr lang="en-US" sz="1600" dirty="0" smtClean="0"/>
              <a:t> </a:t>
            </a:r>
            <a:r>
              <a:rPr lang="en-US" sz="1600" dirty="0" err="1" smtClean="0"/>
              <a:t>penjualan</a:t>
            </a:r>
            <a:r>
              <a:rPr lang="en-US" sz="1600" dirty="0" smtClean="0"/>
              <a:t> </a:t>
            </a:r>
            <a:r>
              <a:rPr lang="en-US" sz="1600" dirty="0" err="1" smtClean="0"/>
              <a:t>harus</a:t>
            </a:r>
            <a:r>
              <a:rPr lang="en-US" sz="1600" dirty="0" smtClean="0"/>
              <a:t> </a:t>
            </a:r>
            <a:r>
              <a:rPr lang="en-US" sz="1600" dirty="0" err="1" smtClean="0"/>
              <a:t>menyertakan</a:t>
            </a:r>
            <a:r>
              <a:rPr lang="en-US" sz="1600" dirty="0" smtClean="0"/>
              <a:t> </a:t>
            </a:r>
            <a:r>
              <a:rPr lang="en-US" sz="1600" dirty="0" err="1" smtClean="0"/>
              <a:t>alamat</a:t>
            </a:r>
            <a:r>
              <a:rPr lang="en-US" sz="1600" dirty="0" smtClean="0"/>
              <a:t> </a:t>
            </a:r>
            <a:r>
              <a:rPr lang="en-US" sz="1600" dirty="0" err="1" smtClean="0"/>
              <a:t>pengiriman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alamat</a:t>
            </a:r>
            <a:r>
              <a:rPr lang="en-US" sz="1600" dirty="0" smtClean="0"/>
              <a:t> </a:t>
            </a:r>
            <a:r>
              <a:rPr lang="en-US" sz="1600" dirty="0" err="1" smtClean="0"/>
              <a:t>penagihan</a:t>
            </a:r>
            <a:endParaRPr lang="en-US" sz="1600" dirty="0" smtClean="0"/>
          </a:p>
          <a:p>
            <a:pPr lvl="1" eaLnBrk="1" hangingPunct="1">
              <a:lnSpc>
                <a:spcPct val="80000"/>
              </a:lnSpc>
            </a:pPr>
            <a:endParaRPr lang="en-US" sz="1500" dirty="0" smtClean="0"/>
          </a:p>
          <a:p>
            <a:pPr lvl="1" eaLnBrk="1" hangingPunct="1">
              <a:lnSpc>
                <a:spcPct val="80000"/>
              </a:lnSpc>
            </a:pPr>
            <a:endParaRPr lang="en-US" sz="150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10-</a:t>
            </a:r>
            <a:fld id="{7CB82B57-5CF2-41D7-B338-C07EB4D84EB8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Input Controls</a:t>
            </a:r>
          </a:p>
        </p:txBody>
      </p:sp>
      <p:sp>
        <p:nvSpPr>
          <p:cNvPr id="24579" name="Content Placeholder 5"/>
          <p:cNvSpPr>
            <a:spLocks noGrp="1"/>
          </p:cNvSpPr>
          <p:nvPr>
            <p:ph sz="half" idx="1"/>
          </p:nvPr>
        </p:nvSpPr>
        <p:spPr>
          <a:xfrm>
            <a:off x="859810" y="1519238"/>
            <a:ext cx="7665066" cy="4354512"/>
          </a:xfrm>
        </p:spPr>
        <p:txBody>
          <a:bodyPr>
            <a:noAutofit/>
          </a:bodyPr>
          <a:lstStyle/>
          <a:p>
            <a:pPr marL="342900" lvl="1" indent="-342900">
              <a:lnSpc>
                <a:spcPct val="80000"/>
              </a:lnSpc>
              <a:buFont typeface="Arial" pitchFamily="34" charset="0"/>
              <a:buChar char="•"/>
            </a:pPr>
            <a:r>
              <a:rPr lang="en-US" sz="1600" b="1" dirty="0">
                <a:solidFill>
                  <a:srgbClr val="FF0000"/>
                </a:solidFill>
              </a:rPr>
              <a:t>Data Entry Checks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Validity check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err="1" smtClean="0"/>
              <a:t>Membandingkan</a:t>
            </a:r>
            <a:r>
              <a:rPr lang="en-US" sz="1600" dirty="0" smtClean="0"/>
              <a:t> ID </a:t>
            </a:r>
            <a:r>
              <a:rPr lang="en-US" sz="1600" dirty="0" err="1" smtClean="0"/>
              <a:t>transaksi</a:t>
            </a:r>
            <a:r>
              <a:rPr lang="en-US" sz="1600" dirty="0" smtClean="0"/>
              <a:t> </a:t>
            </a:r>
            <a:r>
              <a:rPr lang="en-US" sz="1600" dirty="0" err="1" smtClean="0"/>
              <a:t>dengan</a:t>
            </a:r>
            <a:r>
              <a:rPr lang="en-US" sz="1600" dirty="0" smtClean="0"/>
              <a:t> data </a:t>
            </a:r>
            <a:r>
              <a:rPr lang="en-US" sz="1600" dirty="0" err="1" smtClean="0"/>
              <a:t>dalam</a:t>
            </a:r>
            <a:r>
              <a:rPr lang="en-US" sz="1600" dirty="0" smtClean="0"/>
              <a:t> master file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memastikan</a:t>
            </a:r>
            <a:r>
              <a:rPr lang="en-US" sz="1600" dirty="0" smtClean="0"/>
              <a:t> </a:t>
            </a:r>
            <a:r>
              <a:rPr lang="en-US" sz="1600" dirty="0" err="1" smtClean="0"/>
              <a:t>bahwa</a:t>
            </a:r>
            <a:r>
              <a:rPr lang="en-US" sz="1600" dirty="0" smtClean="0"/>
              <a:t> ID </a:t>
            </a:r>
            <a:r>
              <a:rPr lang="en-US" sz="1600" dirty="0" err="1" smtClean="0"/>
              <a:t>transaksi</a:t>
            </a:r>
            <a:r>
              <a:rPr lang="en-US" sz="1600" dirty="0" smtClean="0"/>
              <a:t> </a:t>
            </a:r>
            <a:r>
              <a:rPr lang="en-US" sz="1600" dirty="0" err="1" smtClean="0"/>
              <a:t>tersebut</a:t>
            </a:r>
            <a:r>
              <a:rPr lang="en-US" sz="1600" dirty="0" smtClean="0"/>
              <a:t> </a:t>
            </a:r>
            <a:r>
              <a:rPr lang="en-US" sz="1600" dirty="0" err="1" smtClean="0"/>
              <a:t>benar-benar</a:t>
            </a:r>
            <a:r>
              <a:rPr lang="en-US" sz="1600" dirty="0" smtClean="0"/>
              <a:t> </a:t>
            </a:r>
            <a:r>
              <a:rPr lang="en-US" sz="1600" dirty="0" err="1" smtClean="0"/>
              <a:t>terdapat</a:t>
            </a:r>
            <a:r>
              <a:rPr lang="en-US" sz="1600" dirty="0" smtClean="0"/>
              <a:t> di </a:t>
            </a:r>
            <a:r>
              <a:rPr lang="en-US" sz="1600" dirty="0" err="1" smtClean="0"/>
              <a:t>dalam</a:t>
            </a:r>
            <a:r>
              <a:rPr lang="en-US" sz="1600" dirty="0" smtClean="0"/>
              <a:t> master file.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Reasonableness check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err="1" smtClean="0"/>
              <a:t>Pengujian</a:t>
            </a:r>
            <a:r>
              <a:rPr lang="en-US" sz="1600" dirty="0" smtClean="0"/>
              <a:t> </a:t>
            </a:r>
            <a:r>
              <a:rPr lang="en-US" sz="1600" dirty="0" err="1" smtClean="0"/>
              <a:t>kelogisan</a:t>
            </a:r>
            <a:r>
              <a:rPr lang="en-US" sz="1600" dirty="0" smtClean="0"/>
              <a:t> </a:t>
            </a:r>
            <a:r>
              <a:rPr lang="en-US" sz="1600" dirty="0" err="1" smtClean="0"/>
              <a:t>menentukan</a:t>
            </a:r>
            <a:r>
              <a:rPr lang="en-US" sz="1600" dirty="0" smtClean="0"/>
              <a:t> </a:t>
            </a:r>
            <a:r>
              <a:rPr lang="en-US" sz="1600" dirty="0" err="1" smtClean="0"/>
              <a:t>ketepatan</a:t>
            </a:r>
            <a:r>
              <a:rPr lang="en-US" sz="1600" dirty="0" smtClean="0"/>
              <a:t> </a:t>
            </a:r>
            <a:r>
              <a:rPr lang="en-US" sz="1600" dirty="0" err="1" smtClean="0"/>
              <a:t>logis</a:t>
            </a:r>
            <a:r>
              <a:rPr lang="en-US" sz="1600" dirty="0" smtClean="0"/>
              <a:t> </a:t>
            </a:r>
            <a:r>
              <a:rPr lang="en-US" sz="1600" dirty="0" err="1" smtClean="0"/>
              <a:t>dari</a:t>
            </a:r>
            <a:r>
              <a:rPr lang="en-US" sz="1600" dirty="0" smtClean="0"/>
              <a:t> data yang </a:t>
            </a:r>
            <a:r>
              <a:rPr lang="en-US" sz="1600" dirty="0" err="1" smtClean="0"/>
              <a:t>dimasukkan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disimpan</a:t>
            </a:r>
            <a:r>
              <a:rPr lang="en-US" sz="1600" dirty="0" smtClean="0"/>
              <a:t>. </a:t>
            </a:r>
            <a:endParaRPr lang="en-US" sz="1600" dirty="0"/>
          </a:p>
          <a:p>
            <a:pPr lvl="2" eaLnBrk="1" hangingPunct="1">
              <a:lnSpc>
                <a:spcPct val="80000"/>
              </a:lnSpc>
            </a:pPr>
            <a:r>
              <a:rPr lang="en-US" sz="1600" dirty="0" err="1" smtClean="0"/>
              <a:t>Contoh</a:t>
            </a:r>
            <a:r>
              <a:rPr lang="en-US" sz="1600" dirty="0" smtClean="0"/>
              <a:t> : </a:t>
            </a:r>
            <a:r>
              <a:rPr lang="en-US" sz="1600" dirty="0" err="1" smtClean="0"/>
              <a:t>kenaikan</a:t>
            </a:r>
            <a:r>
              <a:rPr lang="en-US" sz="1600" dirty="0" smtClean="0"/>
              <a:t> </a:t>
            </a:r>
            <a:r>
              <a:rPr lang="en-US" sz="1600" dirty="0" err="1" smtClean="0"/>
              <a:t>gaji</a:t>
            </a:r>
            <a:r>
              <a:rPr lang="en-US" sz="1600" dirty="0" smtClean="0"/>
              <a:t> </a:t>
            </a:r>
            <a:r>
              <a:rPr lang="en-US" sz="1600" dirty="0" err="1" smtClean="0"/>
              <a:t>sebesar</a:t>
            </a:r>
            <a:r>
              <a:rPr lang="en-US" sz="1600" dirty="0" smtClean="0"/>
              <a:t> $1.500 </a:t>
            </a:r>
            <a:r>
              <a:rPr lang="en-US" sz="1600" dirty="0" err="1" smtClean="0"/>
              <a:t>adalah</a:t>
            </a:r>
            <a:r>
              <a:rPr lang="en-US" sz="1600" dirty="0" smtClean="0"/>
              <a:t> </a:t>
            </a:r>
            <a:r>
              <a:rPr lang="en-US" sz="1600" dirty="0" err="1" smtClean="0"/>
              <a:t>logis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karyawan</a:t>
            </a:r>
            <a:r>
              <a:rPr lang="en-US" sz="1600" dirty="0" smtClean="0"/>
              <a:t> yang </a:t>
            </a:r>
            <a:r>
              <a:rPr lang="en-US" sz="1600" dirty="0" err="1" smtClean="0"/>
              <a:t>bergaji</a:t>
            </a:r>
            <a:r>
              <a:rPr lang="en-US" sz="1600" dirty="0" smtClean="0"/>
              <a:t> $15.000 </a:t>
            </a:r>
            <a:r>
              <a:rPr lang="en-US" sz="1600" dirty="0" err="1" smtClean="0"/>
              <a:t>tetapi</a:t>
            </a:r>
            <a:r>
              <a:rPr lang="en-US" sz="1600" dirty="0" smtClean="0"/>
              <a:t> </a:t>
            </a:r>
            <a:r>
              <a:rPr lang="en-US" sz="1600" dirty="0" err="1" smtClean="0"/>
              <a:t>tidak</a:t>
            </a:r>
            <a:r>
              <a:rPr lang="en-US" sz="1600" dirty="0" smtClean="0"/>
              <a:t> </a:t>
            </a: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karyawan</a:t>
            </a:r>
            <a:r>
              <a:rPr lang="en-US" sz="1600" dirty="0" smtClean="0"/>
              <a:t> yang </a:t>
            </a:r>
            <a:r>
              <a:rPr lang="en-US" sz="1600" dirty="0" err="1" smtClean="0"/>
              <a:t>bergaji</a:t>
            </a:r>
            <a:r>
              <a:rPr lang="en-US" sz="1600" dirty="0" smtClean="0"/>
              <a:t> $1.500 </a:t>
            </a:r>
            <a:r>
              <a:rPr lang="en-US" sz="1600" dirty="0" err="1" smtClean="0"/>
              <a:t>perbulan</a:t>
            </a:r>
            <a:r>
              <a:rPr lang="en-US" sz="1600" dirty="0" smtClean="0"/>
              <a:t>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Check digit verification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smtClean="0"/>
              <a:t>Computed from input value to catch typo errors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Prompting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err="1" smtClean="0"/>
              <a:t>Sistem</a:t>
            </a:r>
            <a:r>
              <a:rPr lang="en-US" sz="1600" dirty="0" smtClean="0"/>
              <a:t> </a:t>
            </a:r>
            <a:r>
              <a:rPr lang="en-US" sz="1600" dirty="0" err="1" smtClean="0"/>
              <a:t>meminta</a:t>
            </a:r>
            <a:r>
              <a:rPr lang="en-US" sz="1600" dirty="0" smtClean="0"/>
              <a:t> </a:t>
            </a:r>
            <a:r>
              <a:rPr lang="en-US" sz="1600" dirty="0" err="1" smtClean="0"/>
              <a:t>setiap</a:t>
            </a:r>
            <a:r>
              <a:rPr lang="en-US" sz="1600" dirty="0" smtClean="0"/>
              <a:t> data input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menunggu</a:t>
            </a:r>
            <a:r>
              <a:rPr lang="en-US" sz="1600" dirty="0" smtClean="0"/>
              <a:t> </a:t>
            </a:r>
            <a:r>
              <a:rPr lang="en-US" sz="1600" dirty="0" err="1" smtClean="0"/>
              <a:t>respon</a:t>
            </a:r>
            <a:r>
              <a:rPr lang="en-US" sz="1600" dirty="0" smtClean="0"/>
              <a:t> yang </a:t>
            </a:r>
            <a:r>
              <a:rPr lang="en-US" sz="1600" dirty="0" err="1" smtClean="0"/>
              <a:t>dapat</a:t>
            </a:r>
            <a:r>
              <a:rPr lang="en-US" sz="1600" dirty="0" smtClean="0"/>
              <a:t> </a:t>
            </a:r>
            <a:r>
              <a:rPr lang="en-US" sz="1600" dirty="0" err="1" smtClean="0"/>
              <a:t>diterima</a:t>
            </a:r>
            <a:endParaRPr lang="en-US" sz="16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Close-loop verification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err="1" smtClean="0"/>
              <a:t>Untuk</a:t>
            </a:r>
            <a:r>
              <a:rPr lang="en-US" sz="1600" dirty="0" smtClean="0"/>
              <a:t> </a:t>
            </a:r>
            <a:r>
              <a:rPr lang="en-US" sz="1600" dirty="0" err="1" smtClean="0"/>
              <a:t>memeriksa</a:t>
            </a:r>
            <a:r>
              <a:rPr lang="en-US" sz="1600" dirty="0" smtClean="0"/>
              <a:t> </a:t>
            </a:r>
            <a:r>
              <a:rPr lang="en-US" sz="1600" dirty="0" err="1" smtClean="0"/>
              <a:t>keakuratan</a:t>
            </a:r>
            <a:r>
              <a:rPr lang="en-US" sz="1600" dirty="0" smtClean="0"/>
              <a:t> data input.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600" dirty="0" err="1" smtClean="0"/>
              <a:t>Contoh</a:t>
            </a:r>
            <a:r>
              <a:rPr lang="en-US" sz="1600" dirty="0" smtClean="0"/>
              <a:t> : </a:t>
            </a:r>
            <a:r>
              <a:rPr lang="en-US" sz="1600" dirty="0" err="1" smtClean="0"/>
              <a:t>Jika</a:t>
            </a:r>
            <a:r>
              <a:rPr lang="en-US" sz="1600" dirty="0" smtClean="0"/>
              <a:t> </a:t>
            </a:r>
            <a:r>
              <a:rPr lang="en-US" sz="1600" dirty="0" err="1" smtClean="0"/>
              <a:t>personel</a:t>
            </a:r>
            <a:r>
              <a:rPr lang="en-US" sz="1600" dirty="0" smtClean="0"/>
              <a:t> </a:t>
            </a:r>
            <a:r>
              <a:rPr lang="en-US" sz="1600" dirty="0" err="1" smtClean="0"/>
              <a:t>memasukkan</a:t>
            </a:r>
            <a:r>
              <a:rPr lang="en-US" sz="1600" dirty="0" smtClean="0"/>
              <a:t> </a:t>
            </a:r>
            <a:r>
              <a:rPr lang="en-US" sz="1600" dirty="0" err="1" smtClean="0"/>
              <a:t>nomor</a:t>
            </a:r>
            <a:r>
              <a:rPr lang="en-US" sz="1600" dirty="0" smtClean="0"/>
              <a:t> </a:t>
            </a:r>
            <a:r>
              <a:rPr lang="en-US" sz="1600" dirty="0" err="1" smtClean="0"/>
              <a:t>akun</a:t>
            </a:r>
            <a:r>
              <a:rPr lang="en-US" sz="1600" dirty="0" smtClean="0"/>
              <a:t>, </a:t>
            </a:r>
            <a:r>
              <a:rPr lang="en-US" sz="1600" dirty="0" err="1" smtClean="0"/>
              <a:t>sistem</a:t>
            </a:r>
            <a:r>
              <a:rPr lang="en-US" sz="1600" dirty="0" smtClean="0"/>
              <a:t> </a:t>
            </a:r>
            <a:r>
              <a:rPr lang="en-US" sz="1600" dirty="0" err="1" smtClean="0"/>
              <a:t>dapat</a:t>
            </a:r>
            <a:r>
              <a:rPr lang="en-US" sz="1600" dirty="0" smtClean="0"/>
              <a:t> </a:t>
            </a:r>
            <a:r>
              <a:rPr lang="en-US" sz="1600" dirty="0" err="1" smtClean="0"/>
              <a:t>menelusuri</a:t>
            </a:r>
            <a:r>
              <a:rPr lang="en-US" sz="1600" dirty="0" smtClean="0"/>
              <a:t> </a:t>
            </a:r>
            <a:r>
              <a:rPr lang="en-US" sz="1600" dirty="0" err="1" smtClean="0"/>
              <a:t>dan</a:t>
            </a:r>
            <a:r>
              <a:rPr lang="en-US" sz="1600" dirty="0" smtClean="0"/>
              <a:t> </a:t>
            </a:r>
            <a:r>
              <a:rPr lang="en-US" sz="1600" dirty="0" err="1" smtClean="0"/>
              <a:t>menampilkan</a:t>
            </a:r>
            <a:r>
              <a:rPr lang="en-US" sz="1600" dirty="0" smtClean="0"/>
              <a:t> </a:t>
            </a:r>
            <a:r>
              <a:rPr lang="en-US" sz="1600" dirty="0" err="1" smtClean="0"/>
              <a:t>nama</a:t>
            </a:r>
            <a:r>
              <a:rPr lang="en-US" sz="1600" dirty="0" smtClean="0"/>
              <a:t> </a:t>
            </a:r>
            <a:r>
              <a:rPr lang="en-US" sz="1600" dirty="0" err="1" smtClean="0"/>
              <a:t>akun</a:t>
            </a:r>
            <a:r>
              <a:rPr lang="en-US" sz="1600" dirty="0" smtClean="0"/>
              <a:t> agar </a:t>
            </a:r>
            <a:r>
              <a:rPr lang="en-US" sz="1600" dirty="0" err="1" smtClean="0"/>
              <a:t>personil</a:t>
            </a:r>
            <a:r>
              <a:rPr lang="en-US" sz="1600" dirty="0" smtClean="0"/>
              <a:t> </a:t>
            </a:r>
            <a:r>
              <a:rPr lang="en-US" sz="1600" dirty="0" err="1" smtClean="0"/>
              <a:t>tersebut</a:t>
            </a:r>
            <a:r>
              <a:rPr lang="en-US" sz="1600" dirty="0" smtClean="0"/>
              <a:t> </a:t>
            </a:r>
            <a:r>
              <a:rPr lang="en-US" sz="1600" dirty="0" err="1" smtClean="0"/>
              <a:t>dapat</a:t>
            </a:r>
            <a:r>
              <a:rPr lang="en-US" sz="1600" dirty="0" smtClean="0"/>
              <a:t> </a:t>
            </a:r>
            <a:r>
              <a:rPr lang="en-US" sz="1600" dirty="0" err="1" smtClean="0"/>
              <a:t>menentukan</a:t>
            </a:r>
            <a:r>
              <a:rPr lang="en-US" sz="1600" dirty="0" smtClean="0"/>
              <a:t> </a:t>
            </a:r>
            <a:r>
              <a:rPr lang="en-US" sz="1600" dirty="0" err="1" smtClean="0"/>
              <a:t>apakah</a:t>
            </a:r>
            <a:r>
              <a:rPr lang="en-US" sz="1600" dirty="0" smtClean="0"/>
              <a:t> </a:t>
            </a:r>
            <a:r>
              <a:rPr lang="en-US" sz="1600" dirty="0" err="1" smtClean="0"/>
              <a:t>nomor</a:t>
            </a:r>
            <a:r>
              <a:rPr lang="en-US" sz="1600" dirty="0" smtClean="0"/>
              <a:t> </a:t>
            </a:r>
            <a:r>
              <a:rPr lang="en-US" sz="1600" dirty="0" err="1" smtClean="0"/>
              <a:t>akun</a:t>
            </a:r>
            <a:r>
              <a:rPr lang="en-US" sz="1600" dirty="0" smtClean="0"/>
              <a:t> yang </a:t>
            </a:r>
            <a:r>
              <a:rPr lang="en-US" sz="1600" dirty="0" err="1" smtClean="0"/>
              <a:t>dimasukkan</a:t>
            </a:r>
            <a:r>
              <a:rPr lang="en-US" sz="1600" dirty="0" smtClean="0"/>
              <a:t> </a:t>
            </a:r>
            <a:r>
              <a:rPr lang="en-US" sz="1600" dirty="0" err="1" smtClean="0"/>
              <a:t>sudah</a:t>
            </a:r>
            <a:r>
              <a:rPr lang="en-US" sz="1600" dirty="0" smtClean="0"/>
              <a:t> </a:t>
            </a:r>
            <a:r>
              <a:rPr lang="en-US" sz="1600" dirty="0" err="1" smtClean="0"/>
              <a:t>benar</a:t>
            </a:r>
            <a:r>
              <a:rPr lang="en-US" sz="1600" dirty="0" smtClean="0"/>
              <a:t> </a:t>
            </a:r>
            <a:r>
              <a:rPr lang="en-US" sz="1600" dirty="0" err="1" smtClean="0"/>
              <a:t>atau</a:t>
            </a:r>
            <a:r>
              <a:rPr lang="en-US" sz="1600" dirty="0" smtClean="0"/>
              <a:t> </a:t>
            </a:r>
            <a:r>
              <a:rPr lang="en-US" sz="1600" dirty="0" err="1" smtClean="0"/>
              <a:t>tidak</a:t>
            </a:r>
            <a:r>
              <a:rPr lang="en-US" sz="1600" dirty="0" smtClean="0"/>
              <a:t>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10-</a:t>
            </a:r>
            <a:fld id="{7CB82B57-5CF2-41D7-B338-C07EB4D84EB8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2251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1845</TotalTime>
  <Words>969</Words>
  <Application>Microsoft Office PowerPoint</Application>
  <PresentationFormat>On-screen Show (4:3)</PresentationFormat>
  <Paragraphs>139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Clarity</vt:lpstr>
      <vt:lpstr>Chapter 10</vt:lpstr>
      <vt:lpstr>Trust Service Framework</vt:lpstr>
      <vt:lpstr>Trust Services Framework</vt:lpstr>
      <vt:lpstr>Controls Ensuring Processing Integrity</vt:lpstr>
      <vt:lpstr>Input Control</vt:lpstr>
      <vt:lpstr>Input Controls</vt:lpstr>
      <vt:lpstr>Input Controls</vt:lpstr>
      <vt:lpstr>Input Controls</vt:lpstr>
      <vt:lpstr>Input Controls</vt:lpstr>
      <vt:lpstr>Processing Controls</vt:lpstr>
      <vt:lpstr>Output Controls</vt:lpstr>
      <vt:lpstr>Controls Ensuring Availability</vt:lpstr>
      <vt:lpstr>Disaster Recovery Plan (DRP)</vt:lpstr>
      <vt:lpstr>Quick Recovery</vt:lpstr>
      <vt:lpstr>Change Control</vt:lpstr>
    </vt:vector>
  </TitlesOfParts>
  <Company>University of Central Florida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Steven Hornik</dc:creator>
  <cp:lastModifiedBy>Irma Paramita Sofia</cp:lastModifiedBy>
  <cp:revision>174</cp:revision>
  <dcterms:created xsi:type="dcterms:W3CDTF">2010-12-02T18:11:54Z</dcterms:created>
  <dcterms:modified xsi:type="dcterms:W3CDTF">2015-01-12T13:09:59Z</dcterms:modified>
</cp:coreProperties>
</file>