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95" r:id="rId1"/>
  </p:sldMasterIdLst>
  <p:notesMasterIdLst>
    <p:notesMasterId r:id="rId33"/>
  </p:notesMasterIdLst>
  <p:handoutMasterIdLst>
    <p:handoutMasterId r:id="rId34"/>
  </p:handoutMasterIdLst>
  <p:sldIdLst>
    <p:sldId id="259" r:id="rId2"/>
    <p:sldId id="280" r:id="rId3"/>
    <p:sldId id="273" r:id="rId4"/>
    <p:sldId id="260" r:id="rId5"/>
    <p:sldId id="261" r:id="rId6"/>
    <p:sldId id="262" r:id="rId7"/>
    <p:sldId id="263" r:id="rId8"/>
    <p:sldId id="264" r:id="rId9"/>
    <p:sldId id="265" r:id="rId10"/>
    <p:sldId id="281" r:id="rId11"/>
    <p:sldId id="282" r:id="rId12"/>
    <p:sldId id="283" r:id="rId13"/>
    <p:sldId id="266" r:id="rId14"/>
    <p:sldId id="274" r:id="rId15"/>
    <p:sldId id="275" r:id="rId16"/>
    <p:sldId id="276" r:id="rId17"/>
    <p:sldId id="267" r:id="rId18"/>
    <p:sldId id="284" r:id="rId19"/>
    <p:sldId id="286" r:id="rId20"/>
    <p:sldId id="285" r:id="rId21"/>
    <p:sldId id="287" r:id="rId22"/>
    <p:sldId id="269" r:id="rId23"/>
    <p:sldId id="288" r:id="rId24"/>
    <p:sldId id="289" r:id="rId25"/>
    <p:sldId id="290" r:id="rId26"/>
    <p:sldId id="270" r:id="rId27"/>
    <p:sldId id="291" r:id="rId28"/>
    <p:sldId id="271" r:id="rId29"/>
    <p:sldId id="272" r:id="rId30"/>
    <p:sldId id="278" r:id="rId31"/>
    <p:sldId id="279" r:id="rId3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n Horn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06" autoAdjust="0"/>
  </p:normalViewPr>
  <p:slideViewPr>
    <p:cSldViewPr snapToGrid="0" snapToObjects="1">
      <p:cViewPr>
        <p:scale>
          <a:sx n="50" d="100"/>
          <a:sy n="50" d="100"/>
        </p:scale>
        <p:origin x="-1872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3008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F5BFB3-2063-450E-B8D8-2935CE2C387E}" type="doc">
      <dgm:prSet loTypeId="urn:microsoft.com/office/officeart/2005/8/layout/chevron2" loCatId="process" qsTypeId="urn:microsoft.com/office/officeart/2005/8/quickstyle/simple1#1" qsCatId="simple" csTypeId="urn:microsoft.com/office/officeart/2005/8/colors/accent1_2#8" csCatId="accent1" phldr="1"/>
      <dgm:spPr/>
      <dgm:t>
        <a:bodyPr/>
        <a:lstStyle/>
        <a:p>
          <a:endParaRPr lang="en-US"/>
        </a:p>
      </dgm:t>
    </dgm:pt>
    <dgm:pt modelId="{12E7927E-DD22-49F2-8E19-866F680C332C}">
      <dgm:prSet custT="1"/>
      <dgm:spPr/>
      <dgm:t>
        <a:bodyPr/>
        <a:lstStyle/>
        <a:p>
          <a:pPr rtl="0"/>
          <a:r>
            <a:rPr lang="en-US" sz="900" b="1" dirty="0" smtClean="0">
              <a:solidFill>
                <a:schemeClr val="bg1"/>
              </a:solidFill>
            </a:rPr>
            <a:t>Identification and Classification</a:t>
          </a:r>
          <a:endParaRPr lang="en-US" sz="900" b="1" dirty="0">
            <a:solidFill>
              <a:schemeClr val="bg1"/>
            </a:solidFill>
          </a:endParaRPr>
        </a:p>
      </dgm:t>
    </dgm:pt>
    <dgm:pt modelId="{BD1CD4FE-F73F-43F5-A83E-5C9B94CA9CDB}" type="parTrans" cxnId="{C1317E93-4153-4DEC-8B16-879266591607}">
      <dgm:prSet/>
      <dgm:spPr/>
      <dgm:t>
        <a:bodyPr/>
        <a:lstStyle/>
        <a:p>
          <a:endParaRPr lang="en-US"/>
        </a:p>
      </dgm:t>
    </dgm:pt>
    <dgm:pt modelId="{2C0D9EB8-3416-4FF3-94C8-31C6708A8607}" type="sibTrans" cxnId="{C1317E93-4153-4DEC-8B16-879266591607}">
      <dgm:prSet/>
      <dgm:spPr/>
      <dgm:t>
        <a:bodyPr/>
        <a:lstStyle/>
        <a:p>
          <a:endParaRPr lang="en-US"/>
        </a:p>
      </dgm:t>
    </dgm:pt>
    <dgm:pt modelId="{6D2F431C-F3CA-45B0-9C64-2D4E7DA6EF69}">
      <dgm:prSet/>
      <dgm:spPr/>
      <dgm:t>
        <a:bodyPr/>
        <a:lstStyle/>
        <a:p>
          <a:pPr rtl="0"/>
          <a:r>
            <a:rPr lang="en-US" b="1" dirty="0" smtClean="0"/>
            <a:t>Encryption</a:t>
          </a:r>
          <a:endParaRPr lang="en-US" b="1" dirty="0"/>
        </a:p>
      </dgm:t>
    </dgm:pt>
    <dgm:pt modelId="{D85F9FE2-3597-49C4-BA4E-B76B9F59AF51}" type="parTrans" cxnId="{84B295E4-92E6-4786-962F-B514688D3CFC}">
      <dgm:prSet/>
      <dgm:spPr/>
      <dgm:t>
        <a:bodyPr/>
        <a:lstStyle/>
        <a:p>
          <a:endParaRPr lang="en-US"/>
        </a:p>
      </dgm:t>
    </dgm:pt>
    <dgm:pt modelId="{28A5073E-DFD9-4F2C-9A96-BCE27893ECA4}" type="sibTrans" cxnId="{84B295E4-92E6-4786-962F-B514688D3CFC}">
      <dgm:prSet/>
      <dgm:spPr/>
      <dgm:t>
        <a:bodyPr/>
        <a:lstStyle/>
        <a:p>
          <a:endParaRPr lang="en-US"/>
        </a:p>
      </dgm:t>
    </dgm:pt>
    <dgm:pt modelId="{F5AE3BF3-7B52-4CE6-AE29-8A4AED34505E}">
      <dgm:prSet/>
      <dgm:spPr/>
      <dgm:t>
        <a:bodyPr/>
        <a:lstStyle/>
        <a:p>
          <a:pPr rtl="0"/>
          <a:r>
            <a:rPr lang="en-US" b="1" dirty="0" smtClean="0"/>
            <a:t>Controlling Access</a:t>
          </a:r>
          <a:endParaRPr lang="en-US" b="1" dirty="0"/>
        </a:p>
      </dgm:t>
    </dgm:pt>
    <dgm:pt modelId="{E84BBFF9-6F4E-4C3A-A521-C0CAC8833D42}" type="parTrans" cxnId="{5E1CA6AF-3092-4172-88E1-F1EB89ED6B94}">
      <dgm:prSet/>
      <dgm:spPr/>
      <dgm:t>
        <a:bodyPr/>
        <a:lstStyle/>
        <a:p>
          <a:endParaRPr lang="en-US"/>
        </a:p>
      </dgm:t>
    </dgm:pt>
    <dgm:pt modelId="{6B116948-E2C3-4803-B7B7-A09C1B75625B}" type="sibTrans" cxnId="{5E1CA6AF-3092-4172-88E1-F1EB89ED6B94}">
      <dgm:prSet/>
      <dgm:spPr/>
      <dgm:t>
        <a:bodyPr/>
        <a:lstStyle/>
        <a:p>
          <a:endParaRPr lang="en-US"/>
        </a:p>
      </dgm:t>
    </dgm:pt>
    <dgm:pt modelId="{34F3F35F-5778-49DE-958A-EC14231DD1F5}">
      <dgm:prSet/>
      <dgm:spPr/>
      <dgm:t>
        <a:bodyPr/>
        <a:lstStyle/>
        <a:p>
          <a:pPr rtl="0"/>
          <a:r>
            <a:rPr lang="en-US" b="1" dirty="0" err="1" smtClean="0"/>
            <a:t>Training</a:t>
          </a:r>
          <a:r>
            <a:rPr lang="en-US" dirty="0" err="1" smtClean="0"/>
            <a:t>j</a:t>
          </a:r>
          <a:endParaRPr lang="en-US" dirty="0"/>
        </a:p>
      </dgm:t>
    </dgm:pt>
    <dgm:pt modelId="{3139C214-4CF1-4EDC-851C-E737140B4B4E}" type="parTrans" cxnId="{8E5430F0-47FC-4241-A294-EF1DFAA59DB8}">
      <dgm:prSet/>
      <dgm:spPr/>
      <dgm:t>
        <a:bodyPr/>
        <a:lstStyle/>
        <a:p>
          <a:endParaRPr lang="en-US"/>
        </a:p>
      </dgm:t>
    </dgm:pt>
    <dgm:pt modelId="{045558A4-D684-42D9-8CF5-C8E5582D0B7A}" type="sibTrans" cxnId="{8E5430F0-47FC-4241-A294-EF1DFAA59DB8}">
      <dgm:prSet/>
      <dgm:spPr/>
      <dgm:t>
        <a:bodyPr/>
        <a:lstStyle/>
        <a:p>
          <a:endParaRPr lang="en-US"/>
        </a:p>
      </dgm:t>
    </dgm:pt>
    <dgm:pt modelId="{CB379373-D2A7-4241-AE96-B60DB22C9138}" type="pres">
      <dgm:prSet presAssocID="{2BF5BFB3-2063-450E-B8D8-2935CE2C387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97A09A-9992-472A-B875-B657BCAE0297}" type="pres">
      <dgm:prSet presAssocID="{12E7927E-DD22-49F2-8E19-866F680C332C}" presName="composite" presStyleCnt="0"/>
      <dgm:spPr/>
    </dgm:pt>
    <dgm:pt modelId="{326447BB-506C-427A-AD42-E61D7BF1BBF7}" type="pres">
      <dgm:prSet presAssocID="{12E7927E-DD22-49F2-8E19-866F680C332C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3E0FD3-4F0E-4A99-ABB0-0C1A9BFAD26C}" type="pres">
      <dgm:prSet presAssocID="{12E7927E-DD22-49F2-8E19-866F680C332C}" presName="descendantText" presStyleLbl="alignAcc1" presStyleIdx="0" presStyleCnt="4">
        <dgm:presLayoutVars>
          <dgm:bulletEnabled val="1"/>
        </dgm:presLayoutVars>
      </dgm:prSet>
      <dgm:spPr/>
    </dgm:pt>
    <dgm:pt modelId="{49749E0F-A59C-4EF8-9858-FFC78700F115}" type="pres">
      <dgm:prSet presAssocID="{2C0D9EB8-3416-4FF3-94C8-31C6708A8607}" presName="sp" presStyleCnt="0"/>
      <dgm:spPr/>
    </dgm:pt>
    <dgm:pt modelId="{1F47C4CD-5741-46C0-A924-3FD4DE2BDB50}" type="pres">
      <dgm:prSet presAssocID="{6D2F431C-F3CA-45B0-9C64-2D4E7DA6EF69}" presName="composite" presStyleCnt="0"/>
      <dgm:spPr/>
    </dgm:pt>
    <dgm:pt modelId="{8A4C0698-4670-41E6-9272-3D4EC4D73A4F}" type="pres">
      <dgm:prSet presAssocID="{6D2F431C-F3CA-45B0-9C64-2D4E7DA6EF6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B7D55B-5E56-431E-8F1F-320E58FA6919}" type="pres">
      <dgm:prSet presAssocID="{6D2F431C-F3CA-45B0-9C64-2D4E7DA6EF69}" presName="descendantText" presStyleLbl="alignAcc1" presStyleIdx="1" presStyleCnt="4">
        <dgm:presLayoutVars>
          <dgm:bulletEnabled val="1"/>
        </dgm:presLayoutVars>
      </dgm:prSet>
      <dgm:spPr/>
    </dgm:pt>
    <dgm:pt modelId="{5415D9E9-0345-4D23-B938-6F15A8E78DDC}" type="pres">
      <dgm:prSet presAssocID="{28A5073E-DFD9-4F2C-9A96-BCE27893ECA4}" presName="sp" presStyleCnt="0"/>
      <dgm:spPr/>
    </dgm:pt>
    <dgm:pt modelId="{DDBA6939-E5A5-4F2E-A45B-EE7DCB55819D}" type="pres">
      <dgm:prSet presAssocID="{F5AE3BF3-7B52-4CE6-AE29-8A4AED34505E}" presName="composite" presStyleCnt="0"/>
      <dgm:spPr/>
    </dgm:pt>
    <dgm:pt modelId="{90B724FC-F624-4362-BCF5-23194FFD3290}" type="pres">
      <dgm:prSet presAssocID="{F5AE3BF3-7B52-4CE6-AE29-8A4AED34505E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627B19-CD6C-4497-93FD-9202FB5DE583}" type="pres">
      <dgm:prSet presAssocID="{F5AE3BF3-7B52-4CE6-AE29-8A4AED34505E}" presName="descendantText" presStyleLbl="alignAcc1" presStyleIdx="2" presStyleCnt="4">
        <dgm:presLayoutVars>
          <dgm:bulletEnabled val="1"/>
        </dgm:presLayoutVars>
      </dgm:prSet>
      <dgm:spPr/>
    </dgm:pt>
    <dgm:pt modelId="{AB17A6B2-FC05-46B8-AB77-797563566931}" type="pres">
      <dgm:prSet presAssocID="{6B116948-E2C3-4803-B7B7-A09C1B75625B}" presName="sp" presStyleCnt="0"/>
      <dgm:spPr/>
    </dgm:pt>
    <dgm:pt modelId="{F28E0067-4AC7-4FE7-8983-9CEBAF3C7402}" type="pres">
      <dgm:prSet presAssocID="{34F3F35F-5778-49DE-958A-EC14231DD1F5}" presName="composite" presStyleCnt="0"/>
      <dgm:spPr/>
    </dgm:pt>
    <dgm:pt modelId="{46776B9C-5EB8-4946-A584-8C1641255EA1}" type="pres">
      <dgm:prSet presAssocID="{34F3F35F-5778-49DE-958A-EC14231DD1F5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00CADC-A027-46D3-B018-5E777438B910}" type="pres">
      <dgm:prSet presAssocID="{34F3F35F-5778-49DE-958A-EC14231DD1F5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C1317E93-4153-4DEC-8B16-879266591607}" srcId="{2BF5BFB3-2063-450E-B8D8-2935CE2C387E}" destId="{12E7927E-DD22-49F2-8E19-866F680C332C}" srcOrd="0" destOrd="0" parTransId="{BD1CD4FE-F73F-43F5-A83E-5C9B94CA9CDB}" sibTransId="{2C0D9EB8-3416-4FF3-94C8-31C6708A8607}"/>
    <dgm:cxn modelId="{84B295E4-92E6-4786-962F-B514688D3CFC}" srcId="{2BF5BFB3-2063-450E-B8D8-2935CE2C387E}" destId="{6D2F431C-F3CA-45B0-9C64-2D4E7DA6EF69}" srcOrd="1" destOrd="0" parTransId="{D85F9FE2-3597-49C4-BA4E-B76B9F59AF51}" sibTransId="{28A5073E-DFD9-4F2C-9A96-BCE27893ECA4}"/>
    <dgm:cxn modelId="{5E1CA6AF-3092-4172-88E1-F1EB89ED6B94}" srcId="{2BF5BFB3-2063-450E-B8D8-2935CE2C387E}" destId="{F5AE3BF3-7B52-4CE6-AE29-8A4AED34505E}" srcOrd="2" destOrd="0" parTransId="{E84BBFF9-6F4E-4C3A-A521-C0CAC8833D42}" sibTransId="{6B116948-E2C3-4803-B7B7-A09C1B75625B}"/>
    <dgm:cxn modelId="{59F03536-8FC6-4958-887E-C050A81607F6}" type="presOf" srcId="{34F3F35F-5778-49DE-958A-EC14231DD1F5}" destId="{46776B9C-5EB8-4946-A584-8C1641255EA1}" srcOrd="0" destOrd="0" presId="urn:microsoft.com/office/officeart/2005/8/layout/chevron2"/>
    <dgm:cxn modelId="{15A9D195-B1BA-46D9-8354-EC3ECCFFA611}" type="presOf" srcId="{2BF5BFB3-2063-450E-B8D8-2935CE2C387E}" destId="{CB379373-D2A7-4241-AE96-B60DB22C9138}" srcOrd="0" destOrd="0" presId="urn:microsoft.com/office/officeart/2005/8/layout/chevron2"/>
    <dgm:cxn modelId="{390CDD10-0DD9-4C6C-8BAB-8A4730140BE9}" type="presOf" srcId="{12E7927E-DD22-49F2-8E19-866F680C332C}" destId="{326447BB-506C-427A-AD42-E61D7BF1BBF7}" srcOrd="0" destOrd="0" presId="urn:microsoft.com/office/officeart/2005/8/layout/chevron2"/>
    <dgm:cxn modelId="{072BBEA4-408E-4C7F-AC7B-F27D05E73372}" type="presOf" srcId="{6D2F431C-F3CA-45B0-9C64-2D4E7DA6EF69}" destId="{8A4C0698-4670-41E6-9272-3D4EC4D73A4F}" srcOrd="0" destOrd="0" presId="urn:microsoft.com/office/officeart/2005/8/layout/chevron2"/>
    <dgm:cxn modelId="{33D5F6A6-CADD-4CE1-A222-3775E01F498C}" type="presOf" srcId="{F5AE3BF3-7B52-4CE6-AE29-8A4AED34505E}" destId="{90B724FC-F624-4362-BCF5-23194FFD3290}" srcOrd="0" destOrd="0" presId="urn:microsoft.com/office/officeart/2005/8/layout/chevron2"/>
    <dgm:cxn modelId="{8E5430F0-47FC-4241-A294-EF1DFAA59DB8}" srcId="{2BF5BFB3-2063-450E-B8D8-2935CE2C387E}" destId="{34F3F35F-5778-49DE-958A-EC14231DD1F5}" srcOrd="3" destOrd="0" parTransId="{3139C214-4CF1-4EDC-851C-E737140B4B4E}" sibTransId="{045558A4-D684-42D9-8CF5-C8E5582D0B7A}"/>
    <dgm:cxn modelId="{210E3686-E126-4C4A-B045-C08545D6FC31}" type="presParOf" srcId="{CB379373-D2A7-4241-AE96-B60DB22C9138}" destId="{0D97A09A-9992-472A-B875-B657BCAE0297}" srcOrd="0" destOrd="0" presId="urn:microsoft.com/office/officeart/2005/8/layout/chevron2"/>
    <dgm:cxn modelId="{15B44F41-E4B9-4C26-8599-44D85F7393F7}" type="presParOf" srcId="{0D97A09A-9992-472A-B875-B657BCAE0297}" destId="{326447BB-506C-427A-AD42-E61D7BF1BBF7}" srcOrd="0" destOrd="0" presId="urn:microsoft.com/office/officeart/2005/8/layout/chevron2"/>
    <dgm:cxn modelId="{9EE5F708-64F9-4574-B9DF-611CE84B2574}" type="presParOf" srcId="{0D97A09A-9992-472A-B875-B657BCAE0297}" destId="{813E0FD3-4F0E-4A99-ABB0-0C1A9BFAD26C}" srcOrd="1" destOrd="0" presId="urn:microsoft.com/office/officeart/2005/8/layout/chevron2"/>
    <dgm:cxn modelId="{092C3F3D-85A8-4CE9-9FC4-33EEC2816A5E}" type="presParOf" srcId="{CB379373-D2A7-4241-AE96-B60DB22C9138}" destId="{49749E0F-A59C-4EF8-9858-FFC78700F115}" srcOrd="1" destOrd="0" presId="urn:microsoft.com/office/officeart/2005/8/layout/chevron2"/>
    <dgm:cxn modelId="{53A66284-BD33-41FD-A17F-4E2AC6526290}" type="presParOf" srcId="{CB379373-D2A7-4241-AE96-B60DB22C9138}" destId="{1F47C4CD-5741-46C0-A924-3FD4DE2BDB50}" srcOrd="2" destOrd="0" presId="urn:microsoft.com/office/officeart/2005/8/layout/chevron2"/>
    <dgm:cxn modelId="{01ABECDB-B9CE-4A60-B34E-1FA2D7015336}" type="presParOf" srcId="{1F47C4CD-5741-46C0-A924-3FD4DE2BDB50}" destId="{8A4C0698-4670-41E6-9272-3D4EC4D73A4F}" srcOrd="0" destOrd="0" presId="urn:microsoft.com/office/officeart/2005/8/layout/chevron2"/>
    <dgm:cxn modelId="{53CD7871-1193-4AB6-B1D6-820A08440CF5}" type="presParOf" srcId="{1F47C4CD-5741-46C0-A924-3FD4DE2BDB50}" destId="{AAB7D55B-5E56-431E-8F1F-320E58FA6919}" srcOrd="1" destOrd="0" presId="urn:microsoft.com/office/officeart/2005/8/layout/chevron2"/>
    <dgm:cxn modelId="{74BD26D1-5964-4864-A76D-288A8BCDD38A}" type="presParOf" srcId="{CB379373-D2A7-4241-AE96-B60DB22C9138}" destId="{5415D9E9-0345-4D23-B938-6F15A8E78DDC}" srcOrd="3" destOrd="0" presId="urn:microsoft.com/office/officeart/2005/8/layout/chevron2"/>
    <dgm:cxn modelId="{58A128E1-7FAD-4FB4-AD1D-5AE6DC2ACE17}" type="presParOf" srcId="{CB379373-D2A7-4241-AE96-B60DB22C9138}" destId="{DDBA6939-E5A5-4F2E-A45B-EE7DCB55819D}" srcOrd="4" destOrd="0" presId="urn:microsoft.com/office/officeart/2005/8/layout/chevron2"/>
    <dgm:cxn modelId="{816331E4-5651-4819-85C6-71FA0208C09A}" type="presParOf" srcId="{DDBA6939-E5A5-4F2E-A45B-EE7DCB55819D}" destId="{90B724FC-F624-4362-BCF5-23194FFD3290}" srcOrd="0" destOrd="0" presId="urn:microsoft.com/office/officeart/2005/8/layout/chevron2"/>
    <dgm:cxn modelId="{41DF6C41-AEEB-446E-82C0-75E3269C82E5}" type="presParOf" srcId="{DDBA6939-E5A5-4F2E-A45B-EE7DCB55819D}" destId="{7F627B19-CD6C-4497-93FD-9202FB5DE583}" srcOrd="1" destOrd="0" presId="urn:microsoft.com/office/officeart/2005/8/layout/chevron2"/>
    <dgm:cxn modelId="{322A1BD5-00AB-4188-8C57-BC31104C0D83}" type="presParOf" srcId="{CB379373-D2A7-4241-AE96-B60DB22C9138}" destId="{AB17A6B2-FC05-46B8-AB77-797563566931}" srcOrd="5" destOrd="0" presId="urn:microsoft.com/office/officeart/2005/8/layout/chevron2"/>
    <dgm:cxn modelId="{BDBD8CED-A74B-4B60-8780-14C347B76F56}" type="presParOf" srcId="{CB379373-D2A7-4241-AE96-B60DB22C9138}" destId="{F28E0067-4AC7-4FE7-8983-9CEBAF3C7402}" srcOrd="6" destOrd="0" presId="urn:microsoft.com/office/officeart/2005/8/layout/chevron2"/>
    <dgm:cxn modelId="{B5F94150-90AC-4306-9972-AE155A5EC19F}" type="presParOf" srcId="{F28E0067-4AC7-4FE7-8983-9CEBAF3C7402}" destId="{46776B9C-5EB8-4946-A584-8C1641255EA1}" srcOrd="0" destOrd="0" presId="urn:microsoft.com/office/officeart/2005/8/layout/chevron2"/>
    <dgm:cxn modelId="{CEA5D0A8-978E-4F1D-B8AF-A49DA0316A3B}" type="presParOf" srcId="{F28E0067-4AC7-4FE7-8983-9CEBAF3C7402}" destId="{B400CADC-A027-46D3-B018-5E777438B91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6447BB-506C-427A-AD42-E61D7BF1BBF7}">
      <dsp:nvSpPr>
        <dsp:cNvPr id="0" name=""/>
        <dsp:cNvSpPr/>
      </dsp:nvSpPr>
      <dsp:spPr>
        <a:xfrm rot="5400000">
          <a:off x="-187674" y="191233"/>
          <a:ext cx="1251165" cy="8758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bg1"/>
              </a:solidFill>
            </a:rPr>
            <a:t>Identification and Classification</a:t>
          </a:r>
          <a:endParaRPr lang="en-US" sz="900" b="1" kern="1200" dirty="0">
            <a:solidFill>
              <a:schemeClr val="bg1"/>
            </a:solidFill>
          </a:endParaRPr>
        </a:p>
      </dsp:txBody>
      <dsp:txXfrm rot="-5400000">
        <a:off x="2" y="441466"/>
        <a:ext cx="875815" cy="375350"/>
      </dsp:txXfrm>
    </dsp:sp>
    <dsp:sp modelId="{813E0FD3-4F0E-4A99-ABB0-0C1A9BFAD26C}">
      <dsp:nvSpPr>
        <dsp:cNvPr id="0" name=""/>
        <dsp:cNvSpPr/>
      </dsp:nvSpPr>
      <dsp:spPr>
        <a:xfrm rot="5400000">
          <a:off x="4145865" y="-3266490"/>
          <a:ext cx="813685" cy="7353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4C0698-4670-41E6-9272-3D4EC4D73A4F}">
      <dsp:nvSpPr>
        <dsp:cNvPr id="0" name=""/>
        <dsp:cNvSpPr/>
      </dsp:nvSpPr>
      <dsp:spPr>
        <a:xfrm rot="5400000">
          <a:off x="-187674" y="1295805"/>
          <a:ext cx="1251165" cy="8758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Encryption</a:t>
          </a:r>
          <a:endParaRPr lang="en-US" sz="1200" b="1" kern="1200" dirty="0"/>
        </a:p>
      </dsp:txBody>
      <dsp:txXfrm rot="-5400000">
        <a:off x="2" y="1546038"/>
        <a:ext cx="875815" cy="375350"/>
      </dsp:txXfrm>
    </dsp:sp>
    <dsp:sp modelId="{AAB7D55B-5E56-431E-8F1F-320E58FA6919}">
      <dsp:nvSpPr>
        <dsp:cNvPr id="0" name=""/>
        <dsp:cNvSpPr/>
      </dsp:nvSpPr>
      <dsp:spPr>
        <a:xfrm rot="5400000">
          <a:off x="4146079" y="-2162132"/>
          <a:ext cx="813257" cy="7353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B724FC-F624-4362-BCF5-23194FFD3290}">
      <dsp:nvSpPr>
        <dsp:cNvPr id="0" name=""/>
        <dsp:cNvSpPr/>
      </dsp:nvSpPr>
      <dsp:spPr>
        <a:xfrm rot="5400000">
          <a:off x="-187674" y="2400378"/>
          <a:ext cx="1251165" cy="8758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Controlling Access</a:t>
          </a:r>
          <a:endParaRPr lang="en-US" sz="1200" b="1" kern="1200" dirty="0"/>
        </a:p>
      </dsp:txBody>
      <dsp:txXfrm rot="-5400000">
        <a:off x="2" y="2650611"/>
        <a:ext cx="875815" cy="375350"/>
      </dsp:txXfrm>
    </dsp:sp>
    <dsp:sp modelId="{7F627B19-CD6C-4497-93FD-9202FB5DE583}">
      <dsp:nvSpPr>
        <dsp:cNvPr id="0" name=""/>
        <dsp:cNvSpPr/>
      </dsp:nvSpPr>
      <dsp:spPr>
        <a:xfrm rot="5400000">
          <a:off x="4146079" y="-1057559"/>
          <a:ext cx="813257" cy="7353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76B9C-5EB8-4946-A584-8C1641255EA1}">
      <dsp:nvSpPr>
        <dsp:cNvPr id="0" name=""/>
        <dsp:cNvSpPr/>
      </dsp:nvSpPr>
      <dsp:spPr>
        <a:xfrm rot="5400000">
          <a:off x="-187674" y="3504950"/>
          <a:ext cx="1251165" cy="87581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err="1" smtClean="0"/>
            <a:t>Training</a:t>
          </a:r>
          <a:r>
            <a:rPr lang="en-US" sz="1200" kern="1200" dirty="0" err="1" smtClean="0"/>
            <a:t>j</a:t>
          </a:r>
          <a:endParaRPr lang="en-US" sz="1200" kern="1200" dirty="0"/>
        </a:p>
      </dsp:txBody>
      <dsp:txXfrm rot="-5400000">
        <a:off x="2" y="3755183"/>
        <a:ext cx="875815" cy="375350"/>
      </dsp:txXfrm>
    </dsp:sp>
    <dsp:sp modelId="{B400CADC-A027-46D3-B018-5E777438B910}">
      <dsp:nvSpPr>
        <dsp:cNvPr id="0" name=""/>
        <dsp:cNvSpPr/>
      </dsp:nvSpPr>
      <dsp:spPr>
        <a:xfrm rot="5400000">
          <a:off x="4146079" y="47012"/>
          <a:ext cx="813257" cy="73537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79074F-F7AD-4DC1-86FC-940B5DF312C7}" type="datetimeFigureOut">
              <a:rPr lang="en-US"/>
              <a:pPr>
                <a:defRPr/>
              </a:pPr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7E3533-2B91-4A4D-AEB0-EDD7A2A9A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223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0EDB57-4D37-4302-96A8-D346EF2ADBC7}" type="datetimeFigureOut">
              <a:rPr lang="en-US"/>
              <a:pPr>
                <a:defRPr/>
              </a:pPr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6179C7-81D0-46A0-9F81-B16DB3225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939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179C7-81D0-46A0-9F81-B16DB3225BA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41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71702826-CA27-4C19-B44A-8A241B3FD1F4}" type="datetime1">
              <a:rPr lang="en-US" smtClean="0"/>
              <a:pPr>
                <a:defRPr/>
              </a:pPr>
              <a:t>1/12/2015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D56FDC2-8252-44FF-BC82-6ED650BEB3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9E1292-1E38-44EF-B0C6-2FF16D06F6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8290FA-0EAC-40FE-86F7-EA80718435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6F663E-5ED1-47B2-8DFB-BADDA486BF96}" type="datetimeFigureOut">
              <a:rPr lang="en-US"/>
              <a:pPr>
                <a:defRPr/>
              </a:pPr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9-</a:t>
            </a:r>
            <a:fld id="{2B812BE4-B0B6-4141-98D5-A89F6C0D7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1FD9D02-426E-46C9-9EE9-0DE1EF8B2838}" type="datetime1">
              <a:rPr lang="en-US" smtClean="0"/>
              <a:pPr/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r>
              <a:rPr lang="en-US" smtClean="0"/>
              <a:t>Copyright 2012 © Pearson Education, Inc. publishing as Prentice Hall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C78ABBAA-6AC5-4A71-B034-008E059F24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3018C536-954E-4214-9C2E-5DD35AB19DFB}" type="datetime1">
              <a:rPr lang="en-US" smtClean="0"/>
              <a:pPr>
                <a:defRPr/>
              </a:pPr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4EE8A25D-FCAC-45A0-BA18-23D9F7B9C9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1FAA6B6-10E5-4810-BC9F-DA72D8452E73}" type="datetime1">
              <a:rPr lang="en-US" smtClean="0"/>
              <a:pPr/>
              <a:t>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5F1BF7C0-85CD-45BD-B436-2E7CEBC21F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9A5691D-E13B-407C-AEF8-20D1B43A1F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FDE98-8CAB-46D1-9D58-46B9B0C037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02D7CA5F-49F6-483A-A8C3-9530177434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754E823-62B5-4A22-9F24-A90076055D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BA125BB2-A5D4-4582-97B1-5969EE57CD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8-</a:t>
            </a:r>
            <a:fld id="{5EC9A83B-8D93-43C9-8938-9BE790A278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</p:sldLayoutIdLst>
  <p:hf hd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google.co.id/imgres?imgurl=http://0.tqn.com/d/mensfashion/1/0/G/6/1/mens-short-hairstyle.jpg&amp;imgrefurl=http://mensfashion.about.com/od/goominghair/ss/Mens-Short-Hairstyles-Mens-Spiked-Hairstyles_9.htm&amp;usg=__kwbyeC7k_9h-ouWI1m1KY_EjYVc=&amp;h=2850&amp;w=2143&amp;sz=551&amp;hl=en&amp;start=37&amp;zoom=1&amp;tbnid=sPFDSdPZwPjhmM:&amp;tbnh=150&amp;tbnw=113&amp;ei=_fWTT9P0NcWJrAfrvcj5BA&amp;prev=/search?q=men&amp;start=20&amp;hl=en&amp;safe=off&amp;sa=N&amp;gbv=1&amp;tbm=isch&amp;itb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ker.com/cliparts/0/a/a/3/1197148799528042285barretr_Key.svg.med.png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co.id/imgres?imgurl=http://4.bp.blogspot.com/-22aJBtLYPcc/TidRp92j7wI/AAAAAAAALPs/rpFHIcBDiSc/s1600/hairstyles+2011+short+hair+women-2.jpg&amp;imgrefurl=http://dailynewspics.blogspot.com/2011/08/women-hairstyles-2011.html&amp;usg=__s2N4K9O51AmLZolIjJLvbcxGs4I=&amp;h=600&amp;w=514&amp;sz=50&amp;hl=en&amp;start=44&amp;zoom=1&amp;tbnid=f2xZTo5P1ON9jM:&amp;tbnh=135&amp;tbnw=116&amp;ei=0feTT6e-JcXtrQeyhpj3BA&amp;prev=/search?q=women&amp;start=40&amp;hl=en&amp;safe=off&amp;sa=N&amp;gbv=1&amp;tbm=isch&amp;itbs=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id/imgres?imgurl=http://openclipart.org/people/koliberek/koliberek_Key.svg&amp;imgrefurl=http://openclipart.org/tags/key&amp;usg=__rXPrF-yY2O_1y2D1gUSMWBjq-Pk=&amp;h=387&amp;w=935&amp;sz=13&amp;hl=en&amp;start=7&amp;zoom=1&amp;tbnid=XHToxDAsQGTF-M:&amp;tbnh=61&amp;tbnw=147&amp;ei=JPiTT4KCBoLJrAe82P2BBQ&amp;prev=/search?q=key&amp;hl=en&amp;safe=off&amp;sa=G&amp;gbv=1&amp;tbm=isch&amp;itbs=1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://www.google.co.id/imgres?imgurl=http://0.tqn.com/d/mensfashion/1/0/G/6/1/mens-short-hairstyle.jpg&amp;imgrefurl=http://mensfashion.about.com/od/goominghair/ss/Mens-Short-Hairstyles-Mens-Spiked-Hairstyles_9.htm&amp;usg=__kwbyeC7k_9h-ouWI1m1KY_EjYVc=&amp;h=2850&amp;w=2143&amp;sz=551&amp;hl=en&amp;start=37&amp;zoom=1&amp;tbnid=sPFDSdPZwPjhmM:&amp;tbnh=150&amp;tbnw=113&amp;ei=_fWTT9P0NcWJrAfrvcj5BA&amp;prev=/search?q=men&amp;start=20&amp;hl=en&amp;safe=off&amp;sa=N&amp;gbv=1&amp;tbm=isch&amp;itb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ker.com/cliparts/0/a/a/3/1197148799528042285barretr_Key.svg.med.png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www.google.co.id/imgres?imgurl=http://4.bp.blogspot.com/-22aJBtLYPcc/TidRp92j7wI/AAAAAAAALPs/rpFHIcBDiSc/s1600/hairstyles+2011+short+hair+women-2.jpg&amp;imgrefurl=http://dailynewspics.blogspot.com/2011/08/women-hairstyles-2011.html&amp;usg=__s2N4K9O51AmLZolIjJLvbcxGs4I=&amp;h=600&amp;w=514&amp;sz=50&amp;hl=en&amp;start=44&amp;zoom=1&amp;tbnid=f2xZTo5P1ON9jM:&amp;tbnh=135&amp;tbnw=116&amp;ei=0feTT6e-JcXtrQeyhpj3BA&amp;prev=/search?q=women&amp;start=40&amp;hl=en&amp;safe=off&amp;sa=N&amp;gbv=1&amp;tbm=isch&amp;itbs=1" TargetMode="External"/><Relationship Id="rId9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5"/>
          <p:cNvSpPr>
            <a:spLocks noGrp="1"/>
          </p:cNvSpPr>
          <p:nvPr>
            <p:ph type="ctrTitle"/>
          </p:nvPr>
        </p:nvSpPr>
        <p:spPr>
          <a:xfrm>
            <a:off x="381000" y="386982"/>
            <a:ext cx="8915400" cy="914400"/>
          </a:xfrm>
        </p:spPr>
        <p:txBody>
          <a:bodyPr/>
          <a:lstStyle/>
          <a:p>
            <a:pPr eaLnBrk="1" hangingPunct="1"/>
            <a:r>
              <a:rPr lang="en-US" b="1" dirty="0" smtClean="0"/>
              <a:t>Chapter 9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66750" y="1565090"/>
            <a:ext cx="8001000" cy="4092759"/>
          </a:xfrm>
          <a:noFill/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 smtClean="0"/>
              <a:t>Information Systems Controls for System Reliability— Part 2: </a:t>
            </a:r>
            <a:r>
              <a:rPr lang="en-US" sz="4800" b="1" dirty="0" smtClean="0"/>
              <a:t>Confidentiality and Privacy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" y="0"/>
            <a:ext cx="8686800" cy="1399032"/>
          </a:xfrm>
        </p:spPr>
        <p:txBody>
          <a:bodyPr>
            <a:normAutofit/>
          </a:bodyPr>
          <a:lstStyle/>
          <a:p>
            <a:r>
              <a:rPr lang="en-US" sz="3500" dirty="0"/>
              <a:t>Generally Accepted Privacy Principles</a:t>
            </a:r>
            <a:endParaRPr lang="id-ID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650" y="1085850"/>
            <a:ext cx="8629649" cy="60579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/>
            </a:pPr>
            <a:r>
              <a:rPr lang="en-US" sz="1800" b="1" dirty="0"/>
              <a:t>Management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Procedures and </a:t>
            </a:r>
            <a:r>
              <a:rPr lang="en-US" sz="1800" dirty="0" smtClean="0"/>
              <a:t>policies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Perusahaan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endParaRPr lang="en-US" dirty="0"/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Assignment of </a:t>
            </a:r>
            <a:r>
              <a:rPr lang="en-US" sz="2000" dirty="0" smtClean="0"/>
              <a:t>responsibility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dibentuk</a:t>
            </a:r>
            <a:r>
              <a:rPr lang="en-US" dirty="0" smtClean="0"/>
              <a:t> / </a:t>
            </a:r>
            <a:r>
              <a:rPr lang="en-US" dirty="0" err="1" smtClean="0"/>
              <a:t>ditunjuk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unit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yang </a:t>
            </a:r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privasi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.</a:t>
            </a:r>
            <a:endParaRPr lang="en-US" dirty="0"/>
          </a:p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/>
            </a:pPr>
            <a:r>
              <a:rPr lang="en-US" sz="2000" b="1" dirty="0"/>
              <a:t>Notice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To customers of </a:t>
            </a:r>
            <a:r>
              <a:rPr lang="en-US" sz="1800" dirty="0" smtClean="0"/>
              <a:t>policies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err="1" smtClean="0"/>
              <a:t>Pemberitahuan</a:t>
            </a:r>
            <a:r>
              <a:rPr lang="en-US" dirty="0" smtClean="0"/>
              <a:t> /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terkait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privasi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sesudah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didapatkan</a:t>
            </a:r>
            <a:endParaRPr lang="en-US" dirty="0" smtClean="0"/>
          </a:p>
          <a:p>
            <a:pPr lvl="2" eaLnBrk="1" hangingPunct="1">
              <a:lnSpc>
                <a:spcPct val="80000"/>
              </a:lnSpc>
            </a:pP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di </a:t>
            </a:r>
            <a:r>
              <a:rPr lang="en-US" dirty="0" err="1" smtClean="0"/>
              <a:t>ambil</a:t>
            </a:r>
            <a:r>
              <a:rPr lang="en-US" dirty="0" smtClean="0"/>
              <a:t>, </a:t>
            </a:r>
            <a:r>
              <a:rPr lang="en-US" dirty="0" err="1" smtClean="0"/>
              <a:t>alasan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endParaRPr lang="en-US" dirty="0"/>
          </a:p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/>
            </a:pPr>
            <a:r>
              <a:rPr lang="en-US" sz="1800" b="1" dirty="0"/>
              <a:t>Choice and Consent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Persetujuan</a:t>
            </a:r>
            <a:r>
              <a:rPr lang="en-US" sz="2000" dirty="0" smtClean="0"/>
              <a:t> </a:t>
            </a:r>
            <a:r>
              <a:rPr lang="en-US" sz="2000" dirty="0" err="1" smtClean="0"/>
              <a:t>pengambilan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pelanggan</a:t>
            </a:r>
            <a:endParaRPr lang="en-US" sz="2000" dirty="0"/>
          </a:p>
          <a:p>
            <a:endParaRPr lang="id-ID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BF7C0-85CD-45BD-B436-2E7CEBC21F7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0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66526"/>
          </a:xfrm>
        </p:spPr>
        <p:txBody>
          <a:bodyPr>
            <a:normAutofit/>
          </a:bodyPr>
          <a:lstStyle/>
          <a:p>
            <a:r>
              <a:rPr lang="en-US" sz="4400" dirty="0"/>
              <a:t>Generally Accepted Privacy Principles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450" y="1843219"/>
            <a:ext cx="8724900" cy="463775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300" b="1" dirty="0" smtClean="0"/>
              <a:t>4. Collection</a:t>
            </a:r>
            <a:endParaRPr lang="en-US" sz="2300" b="1" dirty="0"/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mengambil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benar-benar</a:t>
            </a:r>
            <a:r>
              <a:rPr lang="en-US" sz="2000" dirty="0" smtClean="0"/>
              <a:t> </a:t>
            </a:r>
            <a:r>
              <a:rPr lang="en-US" sz="2000" dirty="0" err="1" smtClean="0"/>
              <a:t>dibutuhkan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pelanggan</a:t>
            </a:r>
            <a:endParaRPr lang="en-US" sz="2000" dirty="0" smtClean="0"/>
          </a:p>
          <a:p>
            <a:pPr marL="349250" lvl="1" indent="0" eaLnBrk="1" hangingPunct="1">
              <a:lnSpc>
                <a:spcPct val="80000"/>
              </a:lnSpc>
              <a:buNone/>
            </a:pPr>
            <a:endParaRPr lang="en-US" sz="1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300" b="1" dirty="0" smtClean="0"/>
              <a:t>5. Use </a:t>
            </a:r>
            <a:r>
              <a:rPr lang="en-US" sz="2300" b="1" dirty="0"/>
              <a:t>and Retention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pelanggan</a:t>
            </a:r>
            <a:r>
              <a:rPr lang="en-US" sz="2000" dirty="0" smtClean="0"/>
              <a:t> </a:t>
            </a:r>
            <a:r>
              <a:rPr lang="en-US" sz="2000" dirty="0" err="1" smtClean="0"/>
              <a:t>sepanjang</a:t>
            </a:r>
            <a:r>
              <a:rPr lang="en-US" sz="2000" dirty="0" smtClean="0"/>
              <a:t> </a:t>
            </a:r>
            <a:r>
              <a:rPr lang="en-US" sz="2000" dirty="0" err="1" smtClean="0"/>
              <a:t>masa</a:t>
            </a:r>
            <a:r>
              <a:rPr lang="en-US" sz="2000" dirty="0" smtClean="0"/>
              <a:t> </a:t>
            </a:r>
            <a:r>
              <a:rPr lang="en-US" sz="2000" dirty="0" err="1" smtClean="0"/>
              <a:t>kontrak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masa</a:t>
            </a:r>
            <a:r>
              <a:rPr lang="en-US" sz="2000" dirty="0" smtClean="0"/>
              <a:t> </a:t>
            </a:r>
            <a:r>
              <a:rPr lang="en-US" sz="2000" dirty="0" err="1" smtClean="0"/>
              <a:t>perjanjian</a:t>
            </a:r>
            <a:r>
              <a:rPr lang="en-US" sz="20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dibentuk</a:t>
            </a:r>
            <a:r>
              <a:rPr lang="en-US" sz="2000" dirty="0" smtClean="0"/>
              <a:t> unit / </a:t>
            </a:r>
            <a:r>
              <a:rPr lang="en-US" sz="2000" dirty="0" err="1" smtClean="0"/>
              <a:t>badan</a:t>
            </a:r>
            <a:r>
              <a:rPr lang="en-US" sz="2000" dirty="0" smtClean="0"/>
              <a:t> / personal di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memastikan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penggunaan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</a:t>
            </a:r>
            <a:r>
              <a:rPr lang="en-US" sz="2000" dirty="0" err="1" smtClean="0"/>
              <a:t>pelanggan</a:t>
            </a:r>
            <a:r>
              <a:rPr lang="en-US" sz="2000" dirty="0" smtClean="0"/>
              <a:t> </a:t>
            </a:r>
            <a:r>
              <a:rPr lang="en-US" sz="2000" dirty="0" err="1" smtClean="0"/>
              <a:t>sesuai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kebijakan</a:t>
            </a:r>
            <a:r>
              <a:rPr lang="en-US" sz="2000" dirty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perjanjian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disepakati</a:t>
            </a:r>
            <a:endParaRPr lang="en-US" sz="2000" dirty="0" smtClean="0"/>
          </a:p>
          <a:p>
            <a:pPr marL="349250" lvl="1" indent="0" eaLnBrk="1" hangingPunct="1">
              <a:lnSpc>
                <a:spcPct val="80000"/>
              </a:lnSpc>
              <a:buNone/>
            </a:pPr>
            <a:endParaRPr lang="en-US" sz="1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300" b="1" dirty="0" smtClean="0"/>
              <a:t>6. Access</a:t>
            </a:r>
            <a:endParaRPr lang="en-US" sz="2300" b="1" dirty="0"/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Terdapat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mekanisme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memberi</a:t>
            </a:r>
            <a:r>
              <a:rPr lang="en-US" sz="2000" dirty="0" smtClean="0"/>
              <a:t> </a:t>
            </a:r>
            <a:r>
              <a:rPr lang="en-US" sz="2000" dirty="0" err="1" smtClean="0"/>
              <a:t>kesempatan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pelanggan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</a:t>
            </a:r>
            <a:r>
              <a:rPr lang="en-US" sz="2000" dirty="0" smtClean="0"/>
              <a:t>-update, </a:t>
            </a:r>
            <a:r>
              <a:rPr lang="en-US" sz="2000" dirty="0" err="1" smtClean="0"/>
              <a:t>mereview</a:t>
            </a:r>
            <a:r>
              <a:rPr lang="en-US" sz="2000" dirty="0" smtClean="0"/>
              <a:t>, </a:t>
            </a:r>
            <a:r>
              <a:rPr lang="en-US" sz="2000" dirty="0" err="1" smtClean="0"/>
              <a:t>memperbaiki</a:t>
            </a:r>
            <a:r>
              <a:rPr lang="en-US" sz="2000" dirty="0" smtClean="0"/>
              <a:t>, </a:t>
            </a:r>
            <a:r>
              <a:rPr lang="en-US" sz="2000" dirty="0" err="1" smtClean="0"/>
              <a:t>maupun</a:t>
            </a:r>
            <a:r>
              <a:rPr lang="en-US" sz="2000" dirty="0" smtClean="0"/>
              <a:t> </a:t>
            </a:r>
            <a:r>
              <a:rPr lang="en-US" sz="2000" dirty="0" err="1" smtClean="0"/>
              <a:t>menghapus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/>
              <a:t> </a:t>
            </a:r>
            <a:r>
              <a:rPr lang="en-US" sz="2000" dirty="0" smtClean="0"/>
              <a:t>yang </a:t>
            </a:r>
            <a:r>
              <a:rPr lang="en-US" sz="2000" dirty="0" err="1" smtClean="0"/>
              <a:t>telah</a:t>
            </a:r>
            <a:r>
              <a:rPr lang="en-US" sz="2000" dirty="0" smtClean="0"/>
              <a:t> </a:t>
            </a:r>
            <a:r>
              <a:rPr lang="en-US" sz="2000" dirty="0" err="1" smtClean="0"/>
              <a:t>diserahkan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/</a:t>
            </a:r>
            <a:r>
              <a:rPr lang="en-US" sz="2000" dirty="0" err="1" smtClean="0"/>
              <a:t>perusahaan</a:t>
            </a:r>
            <a:r>
              <a:rPr lang="en-US" sz="1400" dirty="0" smtClean="0"/>
              <a:t>.</a:t>
            </a:r>
          </a:p>
          <a:p>
            <a:pPr marL="349250" lvl="1" indent="0" eaLnBrk="1" hangingPunct="1">
              <a:lnSpc>
                <a:spcPct val="80000"/>
              </a:lnSpc>
              <a:buNone/>
            </a:pPr>
            <a:endParaRPr lang="en-US" sz="1400" dirty="0"/>
          </a:p>
          <a:p>
            <a:pPr marL="349250" lvl="1" indent="0" eaLnBrk="1" hangingPunct="1">
              <a:lnSpc>
                <a:spcPct val="80000"/>
              </a:lnSpc>
              <a:buNone/>
            </a:pPr>
            <a:endParaRPr lang="en-US" sz="1400" dirty="0"/>
          </a:p>
          <a:p>
            <a:pPr marL="349250" lvl="1" indent="0" eaLnBrk="1" hangingPunct="1">
              <a:lnSpc>
                <a:spcPct val="80000"/>
              </a:lnSpc>
              <a:buNone/>
            </a:pPr>
            <a:endParaRPr lang="en-US" sz="1400" dirty="0"/>
          </a:p>
          <a:p>
            <a:pPr marL="349250" lvl="1" indent="0" eaLnBrk="1" hangingPunct="1">
              <a:lnSpc>
                <a:spcPct val="80000"/>
              </a:lnSpc>
              <a:buNone/>
            </a:pPr>
            <a:endParaRPr lang="en-US" sz="1400" dirty="0" smtClean="0"/>
          </a:p>
          <a:p>
            <a:pPr marL="349250" lvl="1" indent="0" eaLnBrk="1" hangingPunct="1">
              <a:lnSpc>
                <a:spcPct val="80000"/>
              </a:lnSpc>
              <a:buNone/>
            </a:pPr>
            <a:endParaRPr lang="en-US" sz="1400" dirty="0"/>
          </a:p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BF7C0-85CD-45BD-B436-2E7CEBC21F7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8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0"/>
            <a:ext cx="8763000" cy="1399032"/>
          </a:xfrm>
        </p:spPr>
        <p:txBody>
          <a:bodyPr>
            <a:normAutofit/>
          </a:bodyPr>
          <a:lstStyle/>
          <a:p>
            <a:r>
              <a:rPr lang="en-US" sz="3500" dirty="0"/>
              <a:t>Generally Accepted Privacy Principles</a:t>
            </a:r>
            <a:endParaRPr lang="id-ID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9551" y="1200150"/>
            <a:ext cx="8763000" cy="565785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7. Disclosure </a:t>
            </a:r>
            <a:r>
              <a:rPr lang="en-US" sz="2000" b="1" dirty="0"/>
              <a:t>to 3</a:t>
            </a:r>
            <a:r>
              <a:rPr lang="en-US" sz="2000" b="1" baseline="30000" dirty="0"/>
              <a:t>rd</a:t>
            </a:r>
            <a:r>
              <a:rPr lang="en-US" sz="2000" b="1" dirty="0"/>
              <a:t> Parties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pelanggan</a:t>
            </a:r>
            <a:r>
              <a:rPr lang="en-US" sz="1700" dirty="0" smtClean="0"/>
              <a:t> </a:t>
            </a:r>
            <a:r>
              <a:rPr lang="en-US" sz="1700" dirty="0" err="1" smtClean="0"/>
              <a:t>dapat</a:t>
            </a:r>
            <a:r>
              <a:rPr lang="en-US" sz="1700" dirty="0" smtClean="0"/>
              <a:t> </a:t>
            </a:r>
            <a:r>
              <a:rPr lang="en-US" sz="1700" dirty="0" err="1" smtClean="0"/>
              <a:t>dibagikan</a:t>
            </a:r>
            <a:r>
              <a:rPr lang="en-US" sz="1700" dirty="0" smtClean="0"/>
              <a:t> </a:t>
            </a:r>
            <a:r>
              <a:rPr lang="en-US" sz="1700" dirty="0" err="1" smtClean="0"/>
              <a:t>kepada</a:t>
            </a:r>
            <a:r>
              <a:rPr lang="en-US" sz="1700" dirty="0" smtClean="0"/>
              <a:t> </a:t>
            </a:r>
            <a:r>
              <a:rPr lang="en-US" sz="1700" dirty="0" err="1" smtClean="0"/>
              <a:t>pihak</a:t>
            </a:r>
            <a:r>
              <a:rPr lang="en-US" sz="1700" dirty="0" smtClean="0"/>
              <a:t> </a:t>
            </a:r>
            <a:r>
              <a:rPr lang="en-US" sz="1700" dirty="0" err="1" smtClean="0"/>
              <a:t>ketiga</a:t>
            </a:r>
            <a:r>
              <a:rPr lang="en-US" sz="1700" dirty="0" smtClean="0"/>
              <a:t> </a:t>
            </a:r>
            <a:r>
              <a:rPr lang="en-US" sz="1700" dirty="0" err="1" smtClean="0"/>
              <a:t>hanya</a:t>
            </a:r>
            <a:r>
              <a:rPr lang="en-US" sz="1700" dirty="0" smtClean="0"/>
              <a:t> </a:t>
            </a:r>
            <a:r>
              <a:rPr lang="en-US" sz="1700" dirty="0" err="1" smtClean="0"/>
              <a:t>berdasarkan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perjanijian</a:t>
            </a:r>
            <a:r>
              <a:rPr lang="en-US" sz="1700" dirty="0" smtClean="0"/>
              <a:t> yang </a:t>
            </a:r>
            <a:r>
              <a:rPr lang="en-US" sz="1700" dirty="0" err="1" smtClean="0"/>
              <a:t>telah</a:t>
            </a:r>
            <a:r>
              <a:rPr lang="en-US" sz="1700" dirty="0" smtClean="0"/>
              <a:t> </a:t>
            </a:r>
            <a:r>
              <a:rPr lang="en-US" sz="1700" dirty="0" err="1" smtClean="0"/>
              <a:t>disepakati</a:t>
            </a:r>
            <a:endParaRPr lang="en-US" sz="17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700" dirty="0" err="1" smtClean="0"/>
              <a:t>Pihak</a:t>
            </a:r>
            <a:r>
              <a:rPr lang="en-US" sz="1700" dirty="0" smtClean="0"/>
              <a:t> </a:t>
            </a:r>
            <a:r>
              <a:rPr lang="en-US" sz="1700" dirty="0" err="1" smtClean="0"/>
              <a:t>ketiga</a:t>
            </a:r>
            <a:r>
              <a:rPr lang="en-US" sz="1700" dirty="0" smtClean="0"/>
              <a:t> </a:t>
            </a:r>
            <a:r>
              <a:rPr lang="en-US" sz="1700" dirty="0" err="1" smtClean="0"/>
              <a:t>tesebut</a:t>
            </a:r>
            <a:r>
              <a:rPr lang="en-US" sz="1700" dirty="0" smtClean="0"/>
              <a:t> </a:t>
            </a:r>
            <a:r>
              <a:rPr lang="en-US" sz="1700" dirty="0" err="1" smtClean="0"/>
              <a:t>harus</a:t>
            </a:r>
            <a:r>
              <a:rPr lang="en-US" sz="1700" dirty="0" smtClean="0"/>
              <a:t> </a:t>
            </a:r>
            <a:r>
              <a:rPr lang="en-US" sz="1700" dirty="0" err="1" smtClean="0"/>
              <a:t>memiliki</a:t>
            </a:r>
            <a:r>
              <a:rPr lang="en-US" sz="1700" dirty="0" smtClean="0"/>
              <a:t> </a:t>
            </a:r>
            <a:r>
              <a:rPr lang="en-US" sz="1700" dirty="0" err="1" smtClean="0"/>
              <a:t>kebijakan</a:t>
            </a:r>
            <a:r>
              <a:rPr lang="en-US" sz="1700" dirty="0" smtClean="0"/>
              <a:t> </a:t>
            </a:r>
            <a:r>
              <a:rPr lang="en-US" sz="1700" dirty="0" err="1" smtClean="0"/>
              <a:t>terkait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perlindungan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pelanggan</a:t>
            </a:r>
            <a:r>
              <a:rPr lang="en-US" sz="1700" dirty="0" smtClean="0"/>
              <a:t> yang </a:t>
            </a:r>
            <a:r>
              <a:rPr lang="en-US" sz="1700" dirty="0" err="1" smtClean="0"/>
              <a:t>setara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kebijakan</a:t>
            </a:r>
            <a:r>
              <a:rPr lang="en-US" sz="1700" dirty="0" smtClean="0"/>
              <a:t> yang di </a:t>
            </a:r>
            <a:r>
              <a:rPr lang="en-US" sz="1700" dirty="0" err="1" smtClean="0"/>
              <a:t>miliki</a:t>
            </a:r>
            <a:r>
              <a:rPr lang="en-US" sz="1700" dirty="0" smtClean="0"/>
              <a:t> </a:t>
            </a:r>
            <a:r>
              <a:rPr lang="en-US" sz="1700" dirty="0" err="1" smtClean="0"/>
              <a:t>oleh</a:t>
            </a:r>
            <a:r>
              <a:rPr lang="en-US" sz="1700" dirty="0" smtClean="0"/>
              <a:t> </a:t>
            </a:r>
            <a:r>
              <a:rPr lang="en-US" sz="1700" dirty="0" err="1" smtClean="0"/>
              <a:t>perusahaan</a:t>
            </a:r>
            <a:endParaRPr lang="en-US" sz="17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700" dirty="0" err="1" smtClean="0"/>
              <a:t>Memungkinkan</a:t>
            </a:r>
            <a:r>
              <a:rPr lang="en-US" sz="1700" dirty="0" smtClean="0"/>
              <a:t> </a:t>
            </a:r>
            <a:r>
              <a:rPr lang="en-US" sz="1700" dirty="0" err="1" smtClean="0"/>
              <a:t>dilakukan</a:t>
            </a:r>
            <a:r>
              <a:rPr lang="en-US" sz="1700" dirty="0" smtClean="0"/>
              <a:t> </a:t>
            </a:r>
            <a:r>
              <a:rPr lang="en-US" sz="1700" dirty="0" err="1" smtClean="0"/>
              <a:t>enkripsi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menjaga</a:t>
            </a:r>
            <a:r>
              <a:rPr lang="en-US" sz="1700" dirty="0" smtClean="0"/>
              <a:t> </a:t>
            </a:r>
            <a:r>
              <a:rPr lang="en-US" sz="1700" dirty="0" err="1" smtClean="0"/>
              <a:t>kerahasiaan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pelanggan</a:t>
            </a:r>
            <a:endParaRPr lang="en-US" sz="17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8. Security</a:t>
            </a:r>
            <a:endParaRPr lang="en-US" sz="2000" b="1" dirty="0"/>
          </a:p>
          <a:p>
            <a:pPr lvl="1" eaLnBrk="1" hangingPunct="1">
              <a:lnSpc>
                <a:spcPct val="80000"/>
              </a:lnSpc>
            </a:pPr>
            <a:r>
              <a:rPr lang="en-US" sz="1700" dirty="0" err="1" smtClean="0"/>
              <a:t>Perlindungan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rahasia</a:t>
            </a:r>
            <a:r>
              <a:rPr lang="en-US" sz="1700" dirty="0" smtClean="0"/>
              <a:t> </a:t>
            </a:r>
            <a:r>
              <a:rPr lang="en-US" sz="1700" dirty="0" err="1" smtClean="0"/>
              <a:t>pelanggan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menggunakan</a:t>
            </a:r>
            <a:r>
              <a:rPr lang="en-US" sz="1700" dirty="0" smtClean="0"/>
              <a:t> </a:t>
            </a:r>
            <a:r>
              <a:rPr lang="en-US" sz="1700" dirty="0" err="1" smtClean="0"/>
              <a:t>preventif</a:t>
            </a:r>
            <a:r>
              <a:rPr lang="en-US" sz="1700" dirty="0" smtClean="0"/>
              <a:t>, detective, </a:t>
            </a:r>
            <a:r>
              <a:rPr lang="en-US" sz="1700" dirty="0" err="1" smtClean="0"/>
              <a:t>dan</a:t>
            </a:r>
            <a:r>
              <a:rPr lang="en-US" sz="1700" dirty="0" smtClean="0"/>
              <a:t> corrective control</a:t>
            </a:r>
            <a:endParaRPr lang="en-US" sz="17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9. Quality</a:t>
            </a:r>
            <a:endParaRPr lang="en-US" sz="2000" b="1" dirty="0"/>
          </a:p>
          <a:p>
            <a:pPr lvl="1" eaLnBrk="1" hangingPunct="1">
              <a:lnSpc>
                <a:spcPct val="80000"/>
              </a:lnSpc>
            </a:pP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harus</a:t>
            </a:r>
            <a:r>
              <a:rPr lang="en-US" sz="1700" dirty="0" smtClean="0"/>
              <a:t> </a:t>
            </a:r>
            <a:r>
              <a:rPr lang="en-US" sz="1700" dirty="0" err="1" smtClean="0"/>
              <a:t>menjaga</a:t>
            </a:r>
            <a:r>
              <a:rPr lang="en-US" sz="1700" dirty="0" smtClean="0"/>
              <a:t> </a:t>
            </a:r>
            <a:r>
              <a:rPr lang="en-US" sz="1700" dirty="0" err="1" smtClean="0"/>
              <a:t>integritas</a:t>
            </a:r>
            <a:r>
              <a:rPr lang="en-US" sz="1700" dirty="0" smtClean="0"/>
              <a:t> data </a:t>
            </a:r>
            <a:r>
              <a:rPr lang="en-US" sz="1700" dirty="0" err="1" smtClean="0"/>
              <a:t>atau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pelanggan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menjamin</a:t>
            </a:r>
            <a:r>
              <a:rPr lang="en-US" sz="1700" dirty="0" smtClean="0"/>
              <a:t> </a:t>
            </a:r>
            <a:r>
              <a:rPr lang="en-US" sz="1700" dirty="0" err="1" smtClean="0"/>
              <a:t>bahwa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pelanggan</a:t>
            </a:r>
            <a:r>
              <a:rPr lang="en-US" sz="1700" dirty="0" smtClean="0"/>
              <a:t> </a:t>
            </a:r>
            <a:r>
              <a:rPr lang="en-US" sz="1700" dirty="0" err="1" smtClean="0"/>
              <a:t>tersebut</a:t>
            </a:r>
            <a:r>
              <a:rPr lang="en-US" sz="1700" dirty="0" smtClean="0"/>
              <a:t> </a:t>
            </a:r>
            <a:r>
              <a:rPr lang="en-US" sz="1700" dirty="0" err="1" smtClean="0"/>
              <a:t>akurat</a:t>
            </a:r>
            <a:r>
              <a:rPr lang="en-US" sz="1700" dirty="0" smtClean="0"/>
              <a:t>.</a:t>
            </a:r>
          </a:p>
          <a:p>
            <a:pPr marL="349250" lvl="1" indent="0" eaLnBrk="1" hangingPunct="1">
              <a:lnSpc>
                <a:spcPct val="80000"/>
              </a:lnSpc>
              <a:buNone/>
            </a:pPr>
            <a:endParaRPr lang="en-US" sz="14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000" b="1" dirty="0" smtClean="0"/>
              <a:t>10. Monitor </a:t>
            </a:r>
            <a:r>
              <a:rPr lang="en-US" sz="2000" b="1" dirty="0"/>
              <a:t>and Enforce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harus</a:t>
            </a:r>
            <a:r>
              <a:rPr lang="en-US" sz="1700" dirty="0" smtClean="0"/>
              <a:t> </a:t>
            </a:r>
            <a:r>
              <a:rPr lang="en-US" sz="1700" dirty="0" err="1" smtClean="0"/>
              <a:t>menugaskan</a:t>
            </a:r>
            <a:r>
              <a:rPr lang="en-US" sz="1700" dirty="0" smtClean="0"/>
              <a:t> unit/</a:t>
            </a:r>
            <a:r>
              <a:rPr lang="en-US" sz="1700" dirty="0" err="1" smtClean="0"/>
              <a:t>badan</a:t>
            </a:r>
            <a:r>
              <a:rPr lang="en-US" sz="1700" dirty="0" smtClean="0"/>
              <a:t>/personal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perusahaan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menjamin</a:t>
            </a:r>
            <a:r>
              <a:rPr lang="en-US" sz="1700" dirty="0" smtClean="0"/>
              <a:t> </a:t>
            </a:r>
            <a:r>
              <a:rPr lang="en-US" sz="1700" dirty="0" err="1" smtClean="0"/>
              <a:t>bahwa</a:t>
            </a:r>
            <a:r>
              <a:rPr lang="en-US" sz="1700" dirty="0" smtClean="0"/>
              <a:t> </a:t>
            </a:r>
            <a:r>
              <a:rPr lang="en-US" sz="1700" dirty="0" err="1" smtClean="0"/>
              <a:t>kebijakan</a:t>
            </a:r>
            <a:r>
              <a:rPr lang="en-US" sz="1700" dirty="0" smtClean="0"/>
              <a:t> </a:t>
            </a:r>
            <a:r>
              <a:rPr lang="en-US" sz="1700" dirty="0" err="1" smtClean="0"/>
              <a:t>terkait</a:t>
            </a:r>
            <a:r>
              <a:rPr lang="en-US" sz="1700" dirty="0" smtClean="0"/>
              <a:t> </a:t>
            </a:r>
            <a:r>
              <a:rPr lang="en-US" sz="1700" dirty="0" err="1" smtClean="0"/>
              <a:t>perlindungan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pelanggan</a:t>
            </a:r>
            <a:r>
              <a:rPr lang="en-US" sz="1700" dirty="0" smtClean="0"/>
              <a:t> </a:t>
            </a:r>
            <a:r>
              <a:rPr lang="en-US" sz="1700" dirty="0" err="1" smtClean="0"/>
              <a:t>telah</a:t>
            </a:r>
            <a:r>
              <a:rPr lang="en-US" sz="1700" dirty="0" smtClean="0"/>
              <a:t> </a:t>
            </a:r>
            <a:r>
              <a:rPr lang="en-US" sz="1700" dirty="0" err="1" smtClean="0"/>
              <a:t>ditaati</a:t>
            </a:r>
            <a:r>
              <a:rPr lang="en-US" sz="17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dirty="0" err="1" smtClean="0"/>
              <a:t>Dilakukan</a:t>
            </a:r>
            <a:r>
              <a:rPr lang="en-US" sz="1700" dirty="0" smtClean="0"/>
              <a:t> monitoring </a:t>
            </a:r>
            <a:r>
              <a:rPr lang="en-US" sz="1700" dirty="0" err="1" smtClean="0"/>
              <a:t>secara</a:t>
            </a:r>
            <a:r>
              <a:rPr lang="en-US" sz="1700" dirty="0" smtClean="0"/>
              <a:t> </a:t>
            </a:r>
            <a:r>
              <a:rPr lang="en-US" sz="1700" dirty="0" err="1" smtClean="0"/>
              <a:t>berkala</a:t>
            </a:r>
            <a:r>
              <a:rPr lang="en-US" sz="1700" dirty="0" smtClean="0"/>
              <a:t> </a:t>
            </a:r>
            <a:r>
              <a:rPr lang="en-US" sz="1700" dirty="0" err="1" smtClean="0"/>
              <a:t>terhadap</a:t>
            </a:r>
            <a:r>
              <a:rPr lang="en-US" sz="1700" dirty="0" smtClean="0"/>
              <a:t> </a:t>
            </a:r>
            <a:r>
              <a:rPr lang="en-US" sz="1700" dirty="0" err="1" smtClean="0"/>
              <a:t>badan</a:t>
            </a:r>
            <a:r>
              <a:rPr lang="en-US" sz="1700" dirty="0" smtClean="0"/>
              <a:t>/unit </a:t>
            </a:r>
            <a:r>
              <a:rPr lang="en-US" sz="1700" dirty="0" err="1" smtClean="0"/>
              <a:t>terkait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memastikan</a:t>
            </a:r>
            <a:r>
              <a:rPr lang="en-US" sz="1700" dirty="0" smtClean="0"/>
              <a:t> </a:t>
            </a:r>
            <a:r>
              <a:rPr lang="en-US" sz="1700" dirty="0" err="1" smtClean="0"/>
              <a:t>seluruh</a:t>
            </a:r>
            <a:r>
              <a:rPr lang="en-US" sz="1700" dirty="0" smtClean="0"/>
              <a:t> </a:t>
            </a:r>
            <a:r>
              <a:rPr lang="en-US" sz="1700" dirty="0" err="1" smtClean="0"/>
              <a:t>karyawan</a:t>
            </a:r>
            <a:r>
              <a:rPr lang="en-US" sz="1700" dirty="0" smtClean="0"/>
              <a:t> </a:t>
            </a:r>
            <a:r>
              <a:rPr lang="en-US" sz="1700" dirty="0" err="1" smtClean="0"/>
              <a:t>telah</a:t>
            </a:r>
            <a:r>
              <a:rPr lang="en-US" sz="1700" dirty="0" smtClean="0"/>
              <a:t> </a:t>
            </a:r>
            <a:r>
              <a:rPr lang="en-US" sz="1700" i="1" dirty="0" smtClean="0"/>
              <a:t>comply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kebijakan</a:t>
            </a:r>
            <a:r>
              <a:rPr lang="en-US" sz="1700" dirty="0" smtClean="0"/>
              <a:t> </a:t>
            </a:r>
            <a:r>
              <a:rPr lang="en-US" sz="1700" dirty="0" err="1" smtClean="0"/>
              <a:t>terkait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perlindungan</a:t>
            </a:r>
            <a:r>
              <a:rPr lang="en-US" sz="1700" dirty="0" smtClean="0"/>
              <a:t> </a:t>
            </a:r>
            <a:r>
              <a:rPr lang="en-US" sz="1700" dirty="0" err="1" smtClean="0"/>
              <a:t>privasi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pelanggan</a:t>
            </a:r>
            <a:endParaRPr lang="en-US" sz="17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700" dirty="0" err="1" smtClean="0"/>
              <a:t>Terdapat</a:t>
            </a:r>
            <a:r>
              <a:rPr lang="en-US" sz="1700" dirty="0" smtClean="0"/>
              <a:t> </a:t>
            </a:r>
            <a:r>
              <a:rPr lang="en-US" sz="1700" dirty="0" err="1" smtClean="0"/>
              <a:t>mekanisme</a:t>
            </a:r>
            <a:r>
              <a:rPr lang="en-US" sz="1700" dirty="0" smtClean="0"/>
              <a:t> yang </a:t>
            </a:r>
            <a:r>
              <a:rPr lang="en-US" sz="1700" dirty="0" err="1" smtClean="0"/>
              <a:t>menampung</a:t>
            </a:r>
            <a:r>
              <a:rPr lang="en-US" sz="1700" dirty="0" smtClean="0"/>
              <a:t> </a:t>
            </a:r>
            <a:r>
              <a:rPr lang="en-US" sz="1700" dirty="0" err="1" smtClean="0"/>
              <a:t>komplain</a:t>
            </a:r>
            <a:r>
              <a:rPr lang="en-US" sz="1700" dirty="0" smtClean="0"/>
              <a:t> </a:t>
            </a:r>
            <a:r>
              <a:rPr lang="en-US" sz="1700" dirty="0" err="1" smtClean="0"/>
              <a:t>dari</a:t>
            </a:r>
            <a:r>
              <a:rPr lang="en-US" sz="1700" dirty="0" smtClean="0"/>
              <a:t> </a:t>
            </a:r>
            <a:r>
              <a:rPr lang="en-US" sz="1700" dirty="0" err="1" smtClean="0"/>
              <a:t>para</a:t>
            </a:r>
            <a:r>
              <a:rPr lang="en-US" sz="1700" dirty="0" smtClean="0"/>
              <a:t> </a:t>
            </a:r>
            <a:r>
              <a:rPr lang="en-US" sz="1700" dirty="0" err="1" smtClean="0"/>
              <a:t>pelanggan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penyelesaian</a:t>
            </a:r>
            <a:r>
              <a:rPr lang="en-US" sz="1700" dirty="0" smtClean="0"/>
              <a:t>  </a:t>
            </a:r>
            <a:r>
              <a:rPr lang="en-US" sz="1700" dirty="0" err="1" smtClean="0"/>
              <a:t>permasalahan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pihak</a:t>
            </a:r>
            <a:r>
              <a:rPr lang="en-US" sz="1700" dirty="0" smtClean="0"/>
              <a:t> </a:t>
            </a:r>
            <a:r>
              <a:rPr lang="en-US" sz="1700" dirty="0" err="1" smtClean="0"/>
              <a:t>ketiga</a:t>
            </a:r>
            <a:r>
              <a:rPr lang="en-US" sz="1700" dirty="0" smtClean="0"/>
              <a:t> </a:t>
            </a:r>
            <a:endParaRPr lang="en-US" sz="1700" dirty="0"/>
          </a:p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1BF7C0-85CD-45BD-B436-2E7CEBC21F7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66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Encryption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150125" y="1519237"/>
            <a:ext cx="5171175" cy="4977097"/>
          </a:xfrm>
        </p:spPr>
        <p:txBody>
          <a:bodyPr/>
          <a:lstStyle/>
          <a:p>
            <a:pPr eaLnBrk="1" hangingPunct="1"/>
            <a:r>
              <a:rPr lang="en-US" sz="1800" dirty="0" smtClean="0"/>
              <a:t>Preventive control</a:t>
            </a:r>
          </a:p>
          <a:p>
            <a:pPr eaLnBrk="1" hangingPunct="1"/>
            <a:r>
              <a:rPr lang="en-US" sz="1800" dirty="0"/>
              <a:t>P</a:t>
            </a:r>
            <a:r>
              <a:rPr lang="id-ID" sz="1800" dirty="0" smtClean="0"/>
              <a:t>roses </a:t>
            </a:r>
            <a:r>
              <a:rPr lang="id-ID" sz="1800" dirty="0"/>
              <a:t>mengamankan suatu </a:t>
            </a:r>
            <a:r>
              <a:rPr lang="id-ID" sz="1800" dirty="0" smtClean="0"/>
              <a:t>informas</a:t>
            </a:r>
            <a:r>
              <a:rPr lang="en-US" sz="1800" dirty="0" err="1" smtClean="0"/>
              <a:t>i</a:t>
            </a:r>
            <a:r>
              <a:rPr lang="id-ID" sz="1800" dirty="0" smtClean="0"/>
              <a:t> </a:t>
            </a:r>
            <a:r>
              <a:rPr lang="id-ID" sz="1800" dirty="0"/>
              <a:t>dengan membuat informasi tersebut tidak dapat dibaca tanpa bantuan pengetahuan </a:t>
            </a:r>
            <a:r>
              <a:rPr lang="id-ID" sz="1800" dirty="0" smtClean="0"/>
              <a:t>khusus</a:t>
            </a:r>
            <a:endParaRPr lang="en-US" sz="1800" dirty="0" smtClean="0"/>
          </a:p>
          <a:p>
            <a:pPr eaLnBrk="1" hangingPunct="1"/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id-ID" sz="1800" dirty="0" smtClean="0"/>
              <a:t>memastikan </a:t>
            </a:r>
            <a:r>
              <a:rPr lang="id-ID" sz="1800" dirty="0"/>
              <a:t>integritas dan autentikasi dari sebuah </a:t>
            </a:r>
            <a:r>
              <a:rPr lang="id-ID" sz="1800" dirty="0" smtClean="0"/>
              <a:t>pesan</a:t>
            </a:r>
            <a:endParaRPr lang="en-US" sz="1800" dirty="0" smtClean="0"/>
          </a:p>
          <a:p>
            <a:pPr eaLnBrk="1" hangingPunct="1"/>
            <a:r>
              <a:rPr lang="en-US" sz="1800" dirty="0"/>
              <a:t>U</a:t>
            </a:r>
            <a:r>
              <a:rPr lang="id-ID" sz="1800" dirty="0" smtClean="0"/>
              <a:t>ntuk </a:t>
            </a:r>
            <a:r>
              <a:rPr lang="id-ID" sz="1800" dirty="0"/>
              <a:t>menyamarkan data asli menjadi data baru dalam bentuk atau format lain, supaya orang lain selain si pemilik hak akses ke data tersebut tidak bisa melihat atau mengaksesnya</a:t>
            </a:r>
            <a:r>
              <a:rPr lang="id-ID" sz="1800" dirty="0" smtClean="0"/>
              <a:t>.</a:t>
            </a:r>
            <a:endParaRPr lang="en-US" sz="1800" dirty="0" smtClean="0"/>
          </a:p>
          <a:p>
            <a:pPr eaLnBrk="1" hangingPunct="1"/>
            <a:r>
              <a:rPr lang="en-US" sz="1800" dirty="0" smtClean="0"/>
              <a:t>Decryption reverses this process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31F27CCD-3A83-4410-8AB8-DAEE548D3711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21300" y="198438"/>
            <a:ext cx="3581400" cy="611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Ilustrasi</a:t>
            </a:r>
            <a:r>
              <a:rPr lang="en-US" dirty="0" smtClean="0"/>
              <a:t> </a:t>
            </a:r>
            <a:r>
              <a:rPr lang="en-US" dirty="0" err="1" smtClean="0"/>
              <a:t>Enkripsi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/>
              <a:t>Misal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id-ID" dirty="0" smtClean="0"/>
              <a:t>sebuah </a:t>
            </a:r>
            <a:r>
              <a:rPr lang="id-ID" dirty="0"/>
              <a:t>data X, </a:t>
            </a:r>
            <a:r>
              <a:rPr lang="en-US" dirty="0" smtClean="0"/>
              <a:t>di</a:t>
            </a:r>
            <a:r>
              <a:rPr lang="id-ID" dirty="0" smtClean="0"/>
              <a:t> </a:t>
            </a:r>
            <a:r>
              <a:rPr lang="id-ID" dirty="0"/>
              <a:t>sandikan menggunakan teknik penyandian F, maka akan dihasilkan data baru (sudah tersamarkan) yaitu Z.</a:t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id-ID" b="1" dirty="0" smtClean="0"/>
              <a:t>F</a:t>
            </a:r>
            <a:r>
              <a:rPr lang="id-ID" b="1" dirty="0"/>
              <a:t/>
            </a:r>
            <a:br>
              <a:rPr lang="id-ID" b="1" dirty="0"/>
            </a:br>
            <a:r>
              <a:rPr lang="id-ID" b="1" dirty="0"/>
              <a:t>X ---&gt; Z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id-ID" dirty="0"/>
              <a:t>Sedangkan untuk membalikkan ke bentuk asli atau dikenal dengan dekripsi adalah tinggal membalik fungsi penyandian tersebut, ilustrasi sederhananya adalah:</a:t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id-ID" b="1" dirty="0"/>
              <a:t>-F</a:t>
            </a:r>
            <a:br>
              <a:rPr lang="id-ID" b="1" dirty="0"/>
            </a:br>
            <a:r>
              <a:rPr lang="id-ID" b="1" dirty="0"/>
              <a:t>X &lt;--- Z</a:t>
            </a: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C78ABBAA-6AC5-4A71-B034-008E059F24B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5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Ilustrasi</a:t>
            </a:r>
            <a:r>
              <a:rPr lang="en-US" dirty="0"/>
              <a:t> </a:t>
            </a:r>
            <a:r>
              <a:rPr lang="en-US" dirty="0" err="1" smtClean="0"/>
              <a:t>Enkripsi</a:t>
            </a:r>
            <a:r>
              <a:rPr lang="en-US" dirty="0" smtClean="0"/>
              <a:t> (continued)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19237"/>
            <a:ext cx="7610475" cy="4791075"/>
          </a:xfrm>
        </p:spPr>
        <p:txBody>
          <a:bodyPr>
            <a:normAutofit fontScale="77500" lnSpcReduction="20000"/>
          </a:bodyPr>
          <a:lstStyle/>
          <a:p>
            <a:r>
              <a:rPr lang="id-ID" dirty="0"/>
              <a:t>Kita punya huruf abjad:</a:t>
            </a:r>
            <a:br>
              <a:rPr lang="id-ID" dirty="0"/>
            </a:br>
            <a:r>
              <a:rPr lang="id-ID" b="1" dirty="0"/>
              <a:t>A B C D E F G H I J K L M N O P Q R S T U V W X Y Z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>fungsi </a:t>
            </a:r>
            <a:r>
              <a:rPr lang="id-ID" dirty="0"/>
              <a:t>dalam matematika:</a:t>
            </a:r>
            <a:br>
              <a:rPr lang="id-ID" dirty="0"/>
            </a:br>
            <a:r>
              <a:rPr lang="id-ID" dirty="0"/>
              <a:t>Z = X + 1 (Jadi, fungsi penyandinya adalah karakter asli di tambah satu</a:t>
            </a:r>
            <a:r>
              <a:rPr lang="id-ID" dirty="0" smtClean="0"/>
              <a:t>)</a:t>
            </a:r>
            <a:endParaRPr lang="en-US" dirty="0" smtClean="0"/>
          </a:p>
          <a:p>
            <a:r>
              <a:rPr lang="id-ID" dirty="0"/>
              <a:t>Susunan karakter berikut adalah metode enkripsi atau penyamarannya.:</a:t>
            </a:r>
            <a:br>
              <a:rPr lang="id-ID" dirty="0"/>
            </a:br>
            <a:r>
              <a:rPr lang="id-ID" b="1" dirty="0" smtClean="0"/>
              <a:t>B </a:t>
            </a:r>
            <a:r>
              <a:rPr lang="id-ID" b="1" dirty="0"/>
              <a:t>C D E F G H I J K L M N O P Q R S T U V W X Y Z A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>Contoh, kita punya kalimat</a:t>
            </a:r>
            <a:r>
              <a:rPr lang="id-ID" dirty="0"/>
              <a:t>: </a:t>
            </a:r>
            <a:r>
              <a:rPr lang="id-ID" b="1" dirty="0"/>
              <a:t>G A L I H H E R M A W A N</a:t>
            </a:r>
            <a:br>
              <a:rPr lang="id-ID" b="1" dirty="0"/>
            </a:br>
            <a:r>
              <a:rPr lang="id-ID" dirty="0"/>
              <a:t>Dengan menggunakan </a:t>
            </a:r>
            <a:r>
              <a:rPr lang="id-ID" dirty="0" smtClean="0"/>
              <a:t>fungsi: </a:t>
            </a:r>
            <a:r>
              <a:rPr lang="id-ID" b="1" dirty="0"/>
              <a:t>H B M J I I F S N B X B O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en-US" dirty="0" smtClean="0"/>
              <a:t>		</a:t>
            </a:r>
            <a:r>
              <a:rPr lang="id-ID" b="1" dirty="0" smtClean="0"/>
              <a:t>KARAKTER </a:t>
            </a:r>
            <a:r>
              <a:rPr lang="id-ID" b="1" dirty="0"/>
              <a:t>BARU = KARAKTER LAMA + 1</a:t>
            </a: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C78ABBAA-6AC5-4A71-B034-008E059F24B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06722" y="5691116"/>
            <a:ext cx="5131557" cy="61919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3332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Ilustrasi</a:t>
            </a:r>
            <a:r>
              <a:rPr lang="en-US" dirty="0" smtClean="0"/>
              <a:t> </a:t>
            </a:r>
            <a:r>
              <a:rPr lang="en-US" dirty="0" err="1" smtClean="0"/>
              <a:t>Dekripsi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6850"/>
            <a:ext cx="8229600" cy="4987958"/>
          </a:xfrm>
        </p:spPr>
        <p:txBody>
          <a:bodyPr/>
          <a:lstStyle/>
          <a:p>
            <a:endParaRPr lang="en-US" b="1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membalik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Dekripsi</a:t>
            </a:r>
            <a:r>
              <a:rPr lang="en-US" dirty="0" smtClean="0"/>
              <a:t> :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r>
              <a:rPr lang="en-US" dirty="0" smtClean="0"/>
              <a:t>	</a:t>
            </a:r>
            <a:r>
              <a:rPr lang="id-ID" b="1" dirty="0" smtClean="0"/>
              <a:t>KARAKTER </a:t>
            </a:r>
            <a:r>
              <a:rPr lang="id-ID" b="1" dirty="0"/>
              <a:t>LAMA = KARAKTER BARU - 1</a:t>
            </a:r>
            <a:r>
              <a:rPr lang="id-ID" dirty="0"/>
              <a:t/>
            </a:r>
            <a:br>
              <a:rPr lang="id-ID" dirty="0"/>
            </a:br>
            <a:endParaRPr lang="en-US" dirty="0" smtClean="0"/>
          </a:p>
          <a:p>
            <a:r>
              <a:rPr lang="id-ID" dirty="0" smtClean="0"/>
              <a:t>Fungsi</a:t>
            </a:r>
            <a:r>
              <a:rPr lang="id-ID" dirty="0"/>
              <a:t>: X = Z - 1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© Pearson Education, Inc. publishing as Prentice Hall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C78ABBAA-6AC5-4A71-B034-008E059F24B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59291" y="3493826"/>
            <a:ext cx="7427509" cy="69717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0560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Encryption Strength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Key length</a:t>
            </a:r>
          </a:p>
          <a:p>
            <a:pPr lvl="1" eaLnBrk="1" hangingPunct="1"/>
            <a:r>
              <a:rPr lang="en-US" dirty="0" smtClean="0"/>
              <a:t>Number of bits (characters) used to convert text into blocks</a:t>
            </a:r>
          </a:p>
          <a:p>
            <a:pPr eaLnBrk="1" hangingPunct="1"/>
            <a:r>
              <a:rPr lang="en-US" dirty="0" smtClean="0"/>
              <a:t>Algorithm</a:t>
            </a:r>
          </a:p>
          <a:p>
            <a:pPr lvl="1" eaLnBrk="1" hangingPunct="1"/>
            <a:r>
              <a:rPr lang="en-US" dirty="0" smtClean="0"/>
              <a:t>Manner in which key and text is combined to create scrambled text</a:t>
            </a:r>
          </a:p>
          <a:p>
            <a:pPr eaLnBrk="1" hangingPunct="1"/>
            <a:r>
              <a:rPr lang="en-US" dirty="0" smtClean="0"/>
              <a:t>Policies concerning encryption keys</a:t>
            </a:r>
          </a:p>
          <a:p>
            <a:pPr lvl="1" eaLnBrk="1" hangingPunct="1"/>
            <a:r>
              <a:rPr lang="en-US" dirty="0" smtClean="0"/>
              <a:t>Stored securely with strong access codes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483B9345-989D-48EE-804B-11F62816905D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Encryption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238" y="1246283"/>
            <a:ext cx="7610475" cy="4354512"/>
          </a:xfrm>
        </p:spPr>
        <p:txBody>
          <a:bodyPr>
            <a:normAutofit fontScale="77500" lnSpcReduction="20000"/>
          </a:bodyPr>
          <a:lstStyle/>
          <a:p>
            <a:endParaRPr lang="id-ID" dirty="0"/>
          </a:p>
          <a:p>
            <a:r>
              <a:rPr lang="id-ID" i="1" dirty="0"/>
              <a:t>Private key </a:t>
            </a:r>
            <a:r>
              <a:rPr lang="id-ID" i="1" dirty="0" smtClean="0"/>
              <a:t>cryptosystem</a:t>
            </a:r>
            <a:r>
              <a:rPr lang="en-US" i="1" dirty="0" smtClean="0"/>
              <a:t> </a:t>
            </a:r>
            <a:r>
              <a:rPr lang="id-ID" dirty="0" smtClean="0"/>
              <a:t>(Sistem </a:t>
            </a:r>
            <a:r>
              <a:rPr lang="id-ID" dirty="0"/>
              <a:t>kripto kunci privat)</a:t>
            </a:r>
          </a:p>
          <a:p>
            <a:pPr lvl="1"/>
            <a:r>
              <a:rPr lang="id-ID" dirty="0" smtClean="0"/>
              <a:t>Simetrik </a:t>
            </a:r>
            <a:r>
              <a:rPr lang="id-ID" dirty="0"/>
              <a:t>(kunci untuk mengunci dan </a:t>
            </a:r>
            <a:r>
              <a:rPr lang="id-ID" dirty="0" smtClean="0"/>
              <a:t>membuka</a:t>
            </a:r>
            <a:r>
              <a:rPr lang="en-US" dirty="0" smtClean="0"/>
              <a:t> </a:t>
            </a:r>
            <a:r>
              <a:rPr lang="id-ID" dirty="0" smtClean="0"/>
              <a:t>sama/satu)</a:t>
            </a:r>
            <a:endParaRPr lang="en-US" dirty="0" smtClean="0"/>
          </a:p>
          <a:p>
            <a:pPr lvl="1" eaLnBrk="1" hangingPunct="1"/>
            <a:r>
              <a:rPr lang="en-US" dirty="0"/>
              <a:t>P</a:t>
            </a:r>
            <a:r>
              <a:rPr lang="id-ID" dirty="0"/>
              <a:t>engirim dan penerima data harus sepakat akan key tertentu </a:t>
            </a:r>
            <a:endParaRPr lang="en-US" dirty="0"/>
          </a:p>
          <a:p>
            <a:pPr lvl="1" eaLnBrk="1" hangingPunct="1"/>
            <a:r>
              <a:rPr lang="id-ID" dirty="0"/>
              <a:t>Proses pemberitahuan key bisa saja menjadi titik lemah dalam enkripsi </a:t>
            </a:r>
            <a:endParaRPr lang="en-US" dirty="0"/>
          </a:p>
          <a:p>
            <a:pPr lvl="1" eaLnBrk="1" hangingPunct="1"/>
            <a:r>
              <a:rPr lang="id-ID" dirty="0"/>
              <a:t>Jika seseorang yang tidak berhak sampai mengetahui key tersebut, maka ia bisa saja mengetahui isi data. Dan dalam hal initujuan enkripsi, yaitu keamanan data tidak tercapa</a:t>
            </a:r>
            <a:r>
              <a:rPr lang="en-US" dirty="0" err="1"/>
              <a:t>i</a:t>
            </a:r>
            <a:endParaRPr lang="en-US" dirty="0"/>
          </a:p>
          <a:p>
            <a:pPr lvl="1" eaLnBrk="1" hangingPunct="1"/>
            <a:r>
              <a:rPr lang="en-US" dirty="0"/>
              <a:t>Pro : Fast</a:t>
            </a:r>
            <a:endParaRPr lang="id-ID" dirty="0"/>
          </a:p>
          <a:p>
            <a:pPr marL="349250" lvl="1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C78ABBAA-6AC5-4A71-B034-008E059F24B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3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Kripto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Privat</a:t>
            </a:r>
            <a:r>
              <a:rPr lang="en-US" dirty="0" smtClean="0"/>
              <a:t> (</a:t>
            </a:r>
            <a:r>
              <a:rPr lang="en-US" dirty="0" err="1" smtClean="0"/>
              <a:t>Simetris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C78ABBAA-6AC5-4A71-B034-008E059F24B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81440" y="2279176"/>
            <a:ext cx="781050" cy="20471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Alice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6433" y="4549823"/>
            <a:ext cx="1405719" cy="61414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>Plain Text</a:t>
            </a:r>
            <a:r>
              <a:rPr lang="en-US" sz="9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900" dirty="0" smtClean="0">
                <a:solidFill>
                  <a:schemeClr val="tx1"/>
                </a:solidFill>
              </a:rPr>
              <a:t>My Phone : 555-98768</a:t>
            </a:r>
            <a:endParaRPr lang="id-ID" sz="900" dirty="0">
              <a:solidFill>
                <a:schemeClr val="tx1"/>
              </a:solidFill>
            </a:endParaRPr>
          </a:p>
        </p:txBody>
      </p:sp>
      <p:pic>
        <p:nvPicPr>
          <p:cNvPr id="2052" name="Picture 4" descr="http://t3.gstatic.com/images?q=tbn:ANd9GcSHZzjifOAyAsrr2Ljtv7Ijhe_UqyotMj6XKyUSIiAqsV_Fg1pNHY96daU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909" y="2688609"/>
            <a:ext cx="10763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779312" y="4597305"/>
            <a:ext cx="1405719" cy="61414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>Plain Text</a:t>
            </a:r>
            <a:r>
              <a:rPr lang="en-US" sz="9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900" dirty="0" smtClean="0">
                <a:solidFill>
                  <a:schemeClr val="tx1"/>
                </a:solidFill>
              </a:rPr>
              <a:t>My Phone : 555-98768</a:t>
            </a:r>
            <a:endParaRPr lang="id-ID" sz="9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9801" y="4083524"/>
            <a:ext cx="990599" cy="5137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Encryption</a:t>
            </a:r>
            <a:endParaRPr lang="id-ID" sz="1000" dirty="0"/>
          </a:p>
        </p:txBody>
      </p:sp>
      <p:sp>
        <p:nvSpPr>
          <p:cNvPr id="14" name="Rectangle 13"/>
          <p:cNvSpPr/>
          <p:nvPr/>
        </p:nvSpPr>
        <p:spPr>
          <a:xfrm>
            <a:off x="5010148" y="4071297"/>
            <a:ext cx="1256163" cy="5137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Decryption</a:t>
            </a:r>
            <a:endParaRPr lang="id-ID" sz="10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83005" y="4372117"/>
            <a:ext cx="117780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390900" y="4372117"/>
            <a:ext cx="14859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332821" y="4311982"/>
            <a:ext cx="14859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471081" y="4597306"/>
            <a:ext cx="1405719" cy="61414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err="1" smtClean="0">
                <a:solidFill>
                  <a:schemeClr val="tx1"/>
                </a:solidFill>
              </a:rPr>
              <a:t>Chiper</a:t>
            </a:r>
            <a:r>
              <a:rPr lang="en-US" sz="900" b="1" dirty="0" smtClean="0">
                <a:solidFill>
                  <a:schemeClr val="tx1"/>
                </a:solidFill>
              </a:rPr>
              <a:t> Text</a:t>
            </a:r>
            <a:r>
              <a:rPr lang="en-US" sz="9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&amp;87%$30987</a:t>
            </a:r>
            <a:endParaRPr lang="id-ID" sz="9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30990" y="2381534"/>
            <a:ext cx="1405719" cy="61414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Shared (secret) key</a:t>
            </a:r>
            <a:endParaRPr lang="id-ID" sz="1000" dirty="0">
              <a:solidFill>
                <a:schemeClr val="tx1"/>
              </a:solidFill>
            </a:endParaRPr>
          </a:p>
        </p:txBody>
      </p:sp>
      <p:pic>
        <p:nvPicPr>
          <p:cNvPr id="2054" name="Picture 6" descr="http://t1.gstatic.com/images?q=tbn:ANd9GcRxyx6dkNuIHzGMOcM94hvpXXbP7oQCe1xFfuAt0qSyxra34l_90C3hX9S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57" y="2721447"/>
            <a:ext cx="1290343" cy="1542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6430599" y="2226860"/>
            <a:ext cx="781050" cy="20471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Bob</a:t>
            </a:r>
            <a:endParaRPr lang="id-ID" dirty="0">
              <a:solidFill>
                <a:schemeClr val="tx1"/>
              </a:solidFill>
            </a:endParaRPr>
          </a:p>
        </p:txBody>
      </p:sp>
      <p:pic>
        <p:nvPicPr>
          <p:cNvPr id="2056" name="Picture 8" descr="See full size imag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25" y="3141805"/>
            <a:ext cx="752475" cy="75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Curved Down Arrow 29"/>
          <p:cNvSpPr/>
          <p:nvPr/>
        </p:nvSpPr>
        <p:spPr>
          <a:xfrm rot="19753579">
            <a:off x="2400496" y="3314229"/>
            <a:ext cx="1154875" cy="371586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2048" name="Curved Up Arrow 2047"/>
          <p:cNvSpPr/>
          <p:nvPr/>
        </p:nvSpPr>
        <p:spPr>
          <a:xfrm rot="12359080">
            <a:off x="4779431" y="3271505"/>
            <a:ext cx="1367419" cy="404486"/>
          </a:xfrm>
          <a:prstGeom prst="curved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29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496" y="38894"/>
            <a:ext cx="8229600" cy="1399032"/>
          </a:xfrm>
        </p:spPr>
        <p:txBody>
          <a:bodyPr/>
          <a:lstStyle/>
          <a:p>
            <a:pPr algn="l"/>
            <a:r>
              <a:rPr lang="en-US" b="1" dirty="0" smtClean="0"/>
              <a:t>Trust Service Framework</a:t>
            </a:r>
            <a:endParaRPr lang="id-ID" b="1" dirty="0"/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73903" y="1600200"/>
            <a:ext cx="799619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023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Encryption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i="1" dirty="0"/>
              <a:t>Public key cryptosystem</a:t>
            </a:r>
            <a:r>
              <a:rPr lang="en-US" i="1" dirty="0"/>
              <a:t> </a:t>
            </a:r>
            <a:r>
              <a:rPr lang="id-ID" dirty="0"/>
              <a:t>(Sistem kripto kunci publik)</a:t>
            </a:r>
          </a:p>
          <a:p>
            <a:pPr lvl="1"/>
            <a:r>
              <a:rPr lang="id-ID" dirty="0"/>
              <a:t>Asimetrik (kunci untuk mengunci dan membuka</a:t>
            </a:r>
            <a:r>
              <a:rPr lang="en-US" dirty="0"/>
              <a:t> </a:t>
            </a:r>
            <a:r>
              <a:rPr lang="id-ID" dirty="0"/>
              <a:t>berbeda)</a:t>
            </a:r>
          </a:p>
          <a:p>
            <a:pPr lvl="1" eaLnBrk="1" hangingPunct="1"/>
            <a:r>
              <a:rPr lang="id-ID" dirty="0" smtClean="0"/>
              <a:t>Sebaga</a:t>
            </a:r>
            <a:r>
              <a:rPr lang="en-US" dirty="0" err="1"/>
              <a:t>i</a:t>
            </a:r>
            <a:r>
              <a:rPr lang="en-US" dirty="0"/>
              <a:t> c</a:t>
            </a:r>
            <a:r>
              <a:rPr lang="id-ID" dirty="0"/>
              <a:t>ontoh,Jika terdapat </a:t>
            </a:r>
            <a:r>
              <a:rPr lang="en-US" dirty="0"/>
              <a:t>p</a:t>
            </a:r>
            <a:r>
              <a:rPr lang="id-ID" dirty="0"/>
              <a:t>asangan key A dan B, maka jika proses</a:t>
            </a:r>
            <a:r>
              <a:rPr lang="en-US" dirty="0"/>
              <a:t> </a:t>
            </a:r>
            <a:r>
              <a:rPr lang="id-ID" dirty="0"/>
              <a:t>Enkripsi menggunakan</a:t>
            </a:r>
            <a:r>
              <a:rPr lang="en-US" dirty="0"/>
              <a:t> k</a:t>
            </a:r>
            <a:r>
              <a:rPr lang="id-ID" dirty="0"/>
              <a:t>ey A, proses dekripsi </a:t>
            </a:r>
            <a:r>
              <a:rPr lang="en-US" dirty="0"/>
              <a:t>a</a:t>
            </a:r>
            <a:r>
              <a:rPr lang="id-ID" dirty="0"/>
              <a:t>kan dilakukan dengan key B.</a:t>
            </a:r>
          </a:p>
          <a:p>
            <a:pPr lvl="1" eaLnBrk="1" hangingPunct="1"/>
            <a:r>
              <a:rPr lang="en-US" dirty="0"/>
              <a:t>Pro: very secure</a:t>
            </a:r>
          </a:p>
          <a:p>
            <a:pPr lvl="1" eaLnBrk="1" hangingPunct="1"/>
            <a:r>
              <a:rPr lang="en-US" dirty="0"/>
              <a:t>Con: very slow</a:t>
            </a:r>
          </a:p>
          <a:p>
            <a:pPr eaLnBrk="1" hangingPunct="1"/>
            <a:r>
              <a:rPr lang="en-US" dirty="0"/>
              <a:t>Hybrid Solution</a:t>
            </a:r>
          </a:p>
          <a:p>
            <a:pPr lvl="1" eaLnBrk="1" hangingPunct="1"/>
            <a:r>
              <a:rPr lang="en-US" dirty="0"/>
              <a:t>Use symmetric for encrypting information</a:t>
            </a:r>
          </a:p>
          <a:p>
            <a:pPr lvl="1" eaLnBrk="1" hangingPunct="1"/>
            <a:r>
              <a:rPr lang="en-US" dirty="0"/>
              <a:t>Use asymmetric for encrypting symmetric key for decryption</a:t>
            </a:r>
          </a:p>
          <a:p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C78ABBAA-6AC5-4A71-B034-008E059F24B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49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Kripto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(</a:t>
            </a:r>
            <a:r>
              <a:rPr lang="en-US" dirty="0" err="1" smtClean="0"/>
              <a:t>Asimetris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C78ABBAA-6AC5-4A71-B034-008E059F24B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36433" y="4549823"/>
            <a:ext cx="1405719" cy="61414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>Plain Text</a:t>
            </a:r>
            <a:r>
              <a:rPr lang="en-US" sz="9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900" dirty="0" smtClean="0">
                <a:solidFill>
                  <a:schemeClr val="tx1"/>
                </a:solidFill>
              </a:rPr>
              <a:t>My Phone : 555-98768</a:t>
            </a:r>
            <a:endParaRPr lang="id-ID" sz="900" dirty="0">
              <a:solidFill>
                <a:schemeClr val="tx1"/>
              </a:solidFill>
            </a:endParaRPr>
          </a:p>
        </p:txBody>
      </p:sp>
      <p:pic>
        <p:nvPicPr>
          <p:cNvPr id="2052" name="Picture 4" descr="http://t3.gstatic.com/images?q=tbn:ANd9GcSHZzjifOAyAsrr2Ljtv7Ijhe_UqyotMj6XKyUSIiAqsV_Fg1pNHY96daU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909" y="2688609"/>
            <a:ext cx="10763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779312" y="4597305"/>
            <a:ext cx="1405719" cy="61414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>Plain Text</a:t>
            </a:r>
            <a:r>
              <a:rPr lang="en-US" sz="9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900" dirty="0" smtClean="0">
                <a:solidFill>
                  <a:schemeClr val="tx1"/>
                </a:solidFill>
              </a:rPr>
              <a:t>My Phone : 555-98768</a:t>
            </a:r>
            <a:endParaRPr lang="id-ID" sz="9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9801" y="4083524"/>
            <a:ext cx="990599" cy="5137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Encryption</a:t>
            </a:r>
            <a:endParaRPr lang="id-ID" sz="1000" dirty="0"/>
          </a:p>
        </p:txBody>
      </p:sp>
      <p:sp>
        <p:nvSpPr>
          <p:cNvPr id="14" name="Rectangle 13"/>
          <p:cNvSpPr/>
          <p:nvPr/>
        </p:nvSpPr>
        <p:spPr>
          <a:xfrm>
            <a:off x="5010148" y="4071297"/>
            <a:ext cx="1256163" cy="51378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Decryption</a:t>
            </a:r>
            <a:endParaRPr lang="id-ID" sz="10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883005" y="4372117"/>
            <a:ext cx="117780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390900" y="4372117"/>
            <a:ext cx="14859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332821" y="4311982"/>
            <a:ext cx="14859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471081" y="4597306"/>
            <a:ext cx="1405719" cy="61414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err="1" smtClean="0">
                <a:solidFill>
                  <a:schemeClr val="tx1"/>
                </a:solidFill>
              </a:rPr>
              <a:t>Chiper</a:t>
            </a:r>
            <a:r>
              <a:rPr lang="en-US" sz="900" b="1" dirty="0" smtClean="0">
                <a:solidFill>
                  <a:schemeClr val="tx1"/>
                </a:solidFill>
              </a:rPr>
              <a:t> Text</a:t>
            </a:r>
            <a:r>
              <a:rPr lang="en-US" sz="9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&amp;87%$30987</a:t>
            </a:r>
            <a:endParaRPr lang="id-ID" sz="9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834994" y="2174166"/>
            <a:ext cx="1405719" cy="4094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Private Key</a:t>
            </a:r>
            <a:endParaRPr lang="id-ID" sz="1000" dirty="0">
              <a:solidFill>
                <a:srgbClr val="FF0000"/>
              </a:solidFill>
            </a:endParaRPr>
          </a:p>
        </p:txBody>
      </p:sp>
      <p:pic>
        <p:nvPicPr>
          <p:cNvPr id="2054" name="Picture 6" descr="http://t1.gstatic.com/images?q=tbn:ANd9GcRxyx6dkNuIHzGMOcM94hvpXXbP7oQCe1xFfuAt0qSyxra34l_90C3hX9S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57" y="2721447"/>
            <a:ext cx="1290343" cy="1542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695272" y="1349124"/>
            <a:ext cx="7705777" cy="733463"/>
          </a:xfrm>
          <a:prstGeom prst="rect">
            <a:avLst/>
          </a:prstGeom>
          <a:noFill/>
          <a:ln>
            <a:solidFill>
              <a:schemeClr val="accent1"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smtClean="0">
                <a:solidFill>
                  <a:schemeClr val="tx1"/>
                </a:solidFill>
              </a:rPr>
              <a:t>Public Key repository</a:t>
            </a:r>
          </a:p>
          <a:p>
            <a:r>
              <a:rPr lang="en-US" sz="900" b="1" dirty="0" smtClean="0">
                <a:solidFill>
                  <a:schemeClr val="tx1"/>
                </a:solidFill>
              </a:rPr>
              <a:t>Certificate Authority (CA)</a:t>
            </a:r>
            <a:endParaRPr lang="id-ID" sz="900" dirty="0">
              <a:solidFill>
                <a:schemeClr val="tx1"/>
              </a:solidFill>
            </a:endParaRPr>
          </a:p>
        </p:txBody>
      </p:sp>
      <p:pic>
        <p:nvPicPr>
          <p:cNvPr id="24" name="Picture 8" descr="See full size image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237" y="1432231"/>
            <a:ext cx="547074" cy="54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433445" y="1468438"/>
            <a:ext cx="1513251" cy="47466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 smtClean="0">
                <a:solidFill>
                  <a:schemeClr val="tx1"/>
                </a:solidFill>
              </a:rPr>
              <a:t>Public Key</a:t>
            </a:r>
            <a:endParaRPr lang="id-ID" sz="1000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://t0.gstatic.com/images?q=tbn:ANd9GcRaC9IUxra5XrxTtKzbXpB8fgxL0tJqFRI4sDm5icNGnKrSBSn_jw329xEh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307" y="2230737"/>
            <a:ext cx="714008" cy="296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3009901" y="1943100"/>
            <a:ext cx="2628328" cy="1866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909307" y="2688609"/>
            <a:ext cx="273537" cy="11213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78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Hashing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Menghasilkan summary (digest) dari </a:t>
            </a:r>
            <a:r>
              <a:rPr lang="id-ID" dirty="0" smtClean="0"/>
              <a:t>sebuah</a:t>
            </a:r>
            <a:r>
              <a:rPr lang="en-US" dirty="0" smtClean="0"/>
              <a:t> </a:t>
            </a:r>
            <a:r>
              <a:rPr lang="id-ID" dirty="0" smtClean="0"/>
              <a:t>pesan </a:t>
            </a:r>
            <a:r>
              <a:rPr lang="id-ID" dirty="0"/>
              <a:t>(file, stream data</a:t>
            </a:r>
            <a:r>
              <a:rPr lang="id-ID" dirty="0" smtClean="0"/>
              <a:t>)</a:t>
            </a:r>
            <a:endParaRPr lang="en-US" dirty="0" smtClean="0"/>
          </a:p>
          <a:p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(one </a:t>
            </a:r>
            <a:r>
              <a:rPr lang="en-US" dirty="0" smtClean="0"/>
              <a:t>way f</a:t>
            </a:r>
            <a:r>
              <a:rPr lang="id-ID" dirty="0" smtClean="0"/>
              <a:t>unction</a:t>
            </a:r>
            <a:r>
              <a:rPr lang="id-ID" dirty="0"/>
              <a:t>) yang dapat menghasilkan </a:t>
            </a:r>
            <a:r>
              <a:rPr lang="id-ID" dirty="0" smtClean="0"/>
              <a:t>ciri</a:t>
            </a:r>
            <a:r>
              <a:rPr lang="en-US" dirty="0" smtClean="0"/>
              <a:t> </a:t>
            </a:r>
            <a:r>
              <a:rPr lang="id-ID" dirty="0" smtClean="0"/>
              <a:t>(signature</a:t>
            </a:r>
            <a:r>
              <a:rPr lang="id-ID" dirty="0"/>
              <a:t>) dari data (berkas, stream</a:t>
            </a:r>
            <a:r>
              <a:rPr lang="id-ID" dirty="0" smtClean="0"/>
              <a:t>)</a:t>
            </a:r>
            <a:endParaRPr lang="id-ID" dirty="0"/>
          </a:p>
          <a:p>
            <a:r>
              <a:rPr lang="fi-FI" dirty="0"/>
              <a:t>Perubahan satu bit saja akan </a:t>
            </a:r>
            <a:r>
              <a:rPr lang="fi-FI" dirty="0" smtClean="0"/>
              <a:t>mengubah </a:t>
            </a:r>
            <a:r>
              <a:rPr lang="id-ID" dirty="0" smtClean="0"/>
              <a:t>keluaran </a:t>
            </a:r>
            <a:r>
              <a:rPr lang="id-ID" dirty="0"/>
              <a:t>hash secara </a:t>
            </a:r>
            <a:r>
              <a:rPr lang="id-ID" dirty="0" smtClean="0"/>
              <a:t>drastis</a:t>
            </a:r>
            <a:endParaRPr lang="id-ID" dirty="0"/>
          </a:p>
          <a:p>
            <a:r>
              <a:rPr lang="sv-SE" dirty="0"/>
              <a:t>Digunakan untuk menjamin integritas </a:t>
            </a:r>
            <a:r>
              <a:rPr lang="sv-SE" dirty="0" smtClean="0"/>
              <a:t>dan </a:t>
            </a:r>
            <a:r>
              <a:rPr lang="id-ID" dirty="0" smtClean="0"/>
              <a:t>digital </a:t>
            </a:r>
            <a:r>
              <a:rPr lang="id-ID" dirty="0"/>
              <a:t>signature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37AD7D1F-73ED-4AC1-B057-6465A3691202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(</a:t>
            </a:r>
            <a:r>
              <a:rPr lang="en-US" dirty="0" err="1" smtClean="0"/>
              <a:t>Pengirim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C78ABBAA-6AC5-4A71-B034-008E059F24B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57250" y="1514475"/>
            <a:ext cx="2095500" cy="6667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Isi email </a:t>
            </a:r>
            <a:r>
              <a:rPr lang="en-US" sz="1200" dirty="0" err="1" smtClean="0">
                <a:solidFill>
                  <a:schemeClr val="bg1"/>
                </a:solidFill>
              </a:rPr>
              <a:t>tidak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dirahasiakan</a:t>
            </a:r>
            <a:endParaRPr lang="id-ID" sz="1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30106" y="1514475"/>
            <a:ext cx="2297113" cy="6667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>
                <a:solidFill>
                  <a:schemeClr val="bg1"/>
                </a:solidFill>
              </a:rPr>
              <a:t>Keduanya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disatukan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dan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dikirmkan</a:t>
            </a:r>
            <a:endParaRPr lang="id-ID" sz="1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85825" y="2514600"/>
            <a:ext cx="2324100" cy="18669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From : Budi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Subject : </a:t>
            </a:r>
            <a:r>
              <a:rPr lang="en-US" sz="1200" b="1" dirty="0" err="1" smtClean="0">
                <a:solidFill>
                  <a:schemeClr val="tx1"/>
                </a:solidFill>
              </a:rPr>
              <a:t>Pesan</a:t>
            </a:r>
            <a:endParaRPr lang="en-US" sz="1200" b="1" dirty="0" smtClean="0">
              <a:solidFill>
                <a:schemeClr val="tx1"/>
              </a:solidFill>
            </a:endParaRPr>
          </a:p>
          <a:p>
            <a:endParaRPr lang="en-US" sz="1200" b="1" dirty="0">
              <a:solidFill>
                <a:schemeClr val="tx1"/>
              </a:solidFill>
            </a:endParaRPr>
          </a:p>
          <a:p>
            <a:r>
              <a:rPr lang="en-US" sz="1200" b="1" dirty="0" err="1" smtClean="0">
                <a:solidFill>
                  <a:schemeClr val="tx1"/>
                </a:solidFill>
              </a:rPr>
              <a:t>Pesan</a:t>
            </a:r>
            <a:r>
              <a:rPr lang="en-US" sz="1200" b="1" dirty="0" smtClean="0">
                <a:solidFill>
                  <a:schemeClr val="tx1"/>
                </a:solidFill>
              </a:rPr>
              <a:t> :</a:t>
            </a:r>
          </a:p>
          <a:p>
            <a:r>
              <a:rPr lang="en-US" sz="1200" b="1" dirty="0" err="1" smtClean="0">
                <a:solidFill>
                  <a:schemeClr val="tx1"/>
                </a:solidFill>
              </a:rPr>
              <a:t>Datang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Senin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Pagi</a:t>
            </a:r>
            <a:endParaRPr lang="id-ID" sz="12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3119" y="2514600"/>
            <a:ext cx="2324100" cy="18669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From : Budi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Subject : </a:t>
            </a:r>
            <a:r>
              <a:rPr lang="en-US" sz="1200" b="1" dirty="0" err="1" smtClean="0">
                <a:solidFill>
                  <a:schemeClr val="tx1"/>
                </a:solidFill>
              </a:rPr>
              <a:t>Pesan</a:t>
            </a:r>
            <a:endParaRPr lang="en-US" sz="1200" b="1" dirty="0" smtClean="0">
              <a:solidFill>
                <a:schemeClr val="tx1"/>
              </a:solidFill>
            </a:endParaRPr>
          </a:p>
          <a:p>
            <a:endParaRPr lang="en-US" sz="1200" b="1" dirty="0">
              <a:solidFill>
                <a:schemeClr val="tx1"/>
              </a:solidFill>
            </a:endParaRPr>
          </a:p>
          <a:p>
            <a:r>
              <a:rPr lang="en-US" sz="1200" b="1" dirty="0" err="1" smtClean="0">
                <a:solidFill>
                  <a:schemeClr val="tx1"/>
                </a:solidFill>
              </a:rPr>
              <a:t>Pesan</a:t>
            </a:r>
            <a:r>
              <a:rPr lang="en-US" sz="1200" b="1" dirty="0" smtClean="0">
                <a:solidFill>
                  <a:schemeClr val="tx1"/>
                </a:solidFill>
              </a:rPr>
              <a:t> :</a:t>
            </a:r>
          </a:p>
          <a:p>
            <a:r>
              <a:rPr lang="en-US" sz="1200" b="1" dirty="0" err="1" smtClean="0">
                <a:solidFill>
                  <a:schemeClr val="tx1"/>
                </a:solidFill>
              </a:rPr>
              <a:t>Datang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Senin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Pagi</a:t>
            </a:r>
            <a:endParaRPr lang="id-ID" sz="1200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657600" y="379095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Bent-Up Arrow 11"/>
          <p:cNvSpPr/>
          <p:nvPr/>
        </p:nvSpPr>
        <p:spPr>
          <a:xfrm rot="5400000">
            <a:off x="1028700" y="4572000"/>
            <a:ext cx="819150" cy="647700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1504950" y="4667250"/>
            <a:ext cx="800100" cy="2286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Hash</a:t>
            </a:r>
            <a:endParaRPr lang="id-ID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4991896"/>
            <a:ext cx="1619250" cy="4381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aff0056c087eeca2d5</a:t>
            </a:r>
            <a:endParaRPr lang="id-ID" sz="1000" dirty="0">
              <a:solidFill>
                <a:schemeClr val="tx1"/>
              </a:solidFill>
            </a:endParaRPr>
          </a:p>
        </p:txBody>
      </p:sp>
      <p:sp>
        <p:nvSpPr>
          <p:cNvPr id="15" name="Bent-Up Arrow 14"/>
          <p:cNvSpPr/>
          <p:nvPr/>
        </p:nvSpPr>
        <p:spPr>
          <a:xfrm rot="5400000">
            <a:off x="1870472" y="5620348"/>
            <a:ext cx="964407" cy="571501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2228850" y="5628283"/>
            <a:ext cx="2381250" cy="40441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 smtClean="0">
                <a:solidFill>
                  <a:schemeClr val="tx1"/>
                </a:solidFill>
              </a:rPr>
              <a:t>Enkripsi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dengan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kunci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privat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pengirim</a:t>
            </a:r>
            <a:endParaRPr lang="id-ID" sz="10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714625" y="6032699"/>
            <a:ext cx="1133475" cy="42703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0hx76@$3s</a:t>
            </a:r>
            <a:endParaRPr lang="id-ID" sz="10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43600" y="5014913"/>
            <a:ext cx="1619250" cy="4381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0hx76@$3s</a:t>
            </a:r>
            <a:endParaRPr lang="id-ID" sz="1000" b="1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848100" y="5305425"/>
            <a:ext cx="2343150" cy="89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374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(</a:t>
            </a:r>
            <a:r>
              <a:rPr lang="en-US" dirty="0" err="1" smtClean="0"/>
              <a:t>Penerima</a:t>
            </a:r>
            <a:r>
              <a:rPr lang="en-US" dirty="0" smtClean="0"/>
              <a:t>)</a:t>
            </a: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C78ABBAA-6AC5-4A71-B034-008E059F24B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92969" y="1752600"/>
            <a:ext cx="2324100" cy="18669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From : Budi</a:t>
            </a:r>
          </a:p>
          <a:p>
            <a:r>
              <a:rPr lang="en-US" sz="1200" b="1" dirty="0" smtClean="0">
                <a:solidFill>
                  <a:schemeClr val="tx1"/>
                </a:solidFill>
              </a:rPr>
              <a:t>Subject : </a:t>
            </a:r>
            <a:r>
              <a:rPr lang="en-US" sz="1200" b="1" dirty="0" err="1" smtClean="0">
                <a:solidFill>
                  <a:schemeClr val="tx1"/>
                </a:solidFill>
              </a:rPr>
              <a:t>Pesan</a:t>
            </a:r>
            <a:endParaRPr lang="en-US" sz="1200" b="1" dirty="0" smtClean="0">
              <a:solidFill>
                <a:schemeClr val="tx1"/>
              </a:solidFill>
            </a:endParaRPr>
          </a:p>
          <a:p>
            <a:endParaRPr lang="en-US" sz="1200" b="1" dirty="0">
              <a:solidFill>
                <a:schemeClr val="tx1"/>
              </a:solidFill>
            </a:endParaRPr>
          </a:p>
          <a:p>
            <a:r>
              <a:rPr lang="en-US" sz="1200" b="1" dirty="0" err="1" smtClean="0">
                <a:solidFill>
                  <a:schemeClr val="tx1"/>
                </a:solidFill>
              </a:rPr>
              <a:t>Pesan</a:t>
            </a:r>
            <a:r>
              <a:rPr lang="en-US" sz="1200" b="1" dirty="0" smtClean="0">
                <a:solidFill>
                  <a:schemeClr val="tx1"/>
                </a:solidFill>
              </a:rPr>
              <a:t> :</a:t>
            </a:r>
          </a:p>
          <a:p>
            <a:r>
              <a:rPr lang="en-US" sz="1200" b="1" dirty="0" err="1" smtClean="0">
                <a:solidFill>
                  <a:schemeClr val="tx1"/>
                </a:solidFill>
              </a:rPr>
              <a:t>Datang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Senin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Pagi</a:t>
            </a:r>
            <a:endParaRPr lang="id-ID" sz="12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33450" y="4252913"/>
            <a:ext cx="1619250" cy="438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0hx76@$3s</a:t>
            </a:r>
            <a:endParaRPr lang="id-ID" b="1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67100" y="2686050"/>
            <a:ext cx="12573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467100" y="4471988"/>
            <a:ext cx="12573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600450" y="2152650"/>
            <a:ext cx="990600" cy="4000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Hash</a:t>
            </a:r>
            <a:endParaRPr lang="id-ID" sz="1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00450" y="3852863"/>
            <a:ext cx="990600" cy="4000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</a:rPr>
              <a:t>Dekripsi</a:t>
            </a:r>
            <a:endParaRPr lang="id-ID" sz="1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48300" y="2477296"/>
            <a:ext cx="3105150" cy="4381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aff0056c087eeca2d5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48300" y="4252913"/>
            <a:ext cx="2971800" cy="43815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aff0056c087eeca2d5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46800" y="3386138"/>
            <a:ext cx="1619250" cy="438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SAMA?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91050" y="5067300"/>
            <a:ext cx="3829050" cy="124301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id-ID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Jika keduanya </a:t>
            </a:r>
            <a:r>
              <a:rPr lang="id-ID" sz="1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tidak </a:t>
            </a:r>
            <a:r>
              <a:rPr lang="id-ID" sz="1400" b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sama</a:t>
            </a:r>
            <a:r>
              <a:rPr lang="id-ID" sz="1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,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1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patut dicurigai.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1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Integritas </a:t>
            </a:r>
            <a:r>
              <a:rPr lang="id-ID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tidak terjamin.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Jika keduanya </a:t>
            </a:r>
            <a:r>
              <a:rPr lang="id-ID" sz="1400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sama</a:t>
            </a:r>
            <a:r>
              <a:rPr lang="id-ID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, </a:t>
            </a:r>
            <a:r>
              <a:rPr lang="id-ID" sz="1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integritas</a:t>
            </a:r>
            <a:r>
              <a:rPr lang="en-US" sz="1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1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terjamin</a:t>
            </a:r>
            <a:r>
              <a:rPr lang="id-ID" sz="14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35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Hasil hash dienkripsi untuk menjamin </a:t>
            </a:r>
            <a:r>
              <a:rPr lang="id-ID" dirty="0" smtClean="0"/>
              <a:t>keamanannya</a:t>
            </a:r>
            <a:r>
              <a:rPr lang="en-US" dirty="0" smtClean="0"/>
              <a:t> </a:t>
            </a:r>
            <a:r>
              <a:rPr lang="id-ID" dirty="0" smtClean="0"/>
              <a:t>(integritas</a:t>
            </a:r>
            <a:r>
              <a:rPr lang="id-ID" dirty="0"/>
              <a:t>)</a:t>
            </a:r>
          </a:p>
          <a:p>
            <a:endParaRPr lang="id-ID" dirty="0"/>
          </a:p>
          <a:p>
            <a:r>
              <a:rPr lang="id-ID" dirty="0"/>
              <a:t>Ukuran hasil hash yang lebih kecil </a:t>
            </a:r>
            <a:r>
              <a:rPr lang="id-ID" dirty="0" smtClean="0"/>
              <a:t>dibandingkan</a:t>
            </a:r>
            <a:r>
              <a:rPr lang="en-US" dirty="0" smtClean="0"/>
              <a:t> </a:t>
            </a:r>
            <a:r>
              <a:rPr lang="id-ID" dirty="0" smtClean="0"/>
              <a:t>ukuran </a:t>
            </a:r>
            <a:r>
              <a:rPr lang="id-ID" dirty="0"/>
              <a:t>pesan asalnya membutuhkan waktu </a:t>
            </a:r>
            <a:r>
              <a:rPr lang="id-ID" dirty="0" smtClean="0"/>
              <a:t>enkripsi</a:t>
            </a:r>
            <a:r>
              <a:rPr lang="en-US" dirty="0" smtClean="0"/>
              <a:t> </a:t>
            </a:r>
            <a:r>
              <a:rPr lang="id-ID" dirty="0" smtClean="0"/>
              <a:t>yang </a:t>
            </a:r>
            <a:r>
              <a:rPr lang="id-ID" dirty="0"/>
              <a:t>lebih singkat (dibandingkan jika </a:t>
            </a:r>
            <a:r>
              <a:rPr lang="id-ID" dirty="0" smtClean="0"/>
              <a:t>mengenkripsi</a:t>
            </a:r>
            <a:r>
              <a:rPr lang="en-US" dirty="0" smtClean="0"/>
              <a:t> </a:t>
            </a:r>
            <a:r>
              <a:rPr lang="id-ID" dirty="0" smtClean="0"/>
              <a:t>seluruh </a:t>
            </a:r>
            <a:r>
              <a:rPr lang="id-ID" dirty="0"/>
              <a:t>pesan)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C78ABBAA-6AC5-4A71-B034-008E059F24B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80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Digital Signature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Hash of a document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Using document creators key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Provides proof: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That document has </a:t>
            </a:r>
            <a:r>
              <a:rPr lang="en-US" sz="2000" i="1" dirty="0" smtClean="0"/>
              <a:t>not</a:t>
            </a:r>
            <a:r>
              <a:rPr lang="en-US" sz="2000" dirty="0" smtClean="0"/>
              <a:t> been altered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Of the creator of the document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BE2040BC-F730-41FF-880B-2C0AF820D907}" type="slidenum">
              <a:rPr lang="en-US"/>
              <a:pPr>
                <a:defRPr/>
              </a:pPr>
              <a:t>26</a:t>
            </a:fld>
            <a:endParaRPr lang="en-US"/>
          </a:p>
        </p:txBody>
      </p:sp>
      <p:pic>
        <p:nvPicPr>
          <p:cNvPr id="3379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0588" y="3929063"/>
            <a:ext cx="738505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890588" y="5848648"/>
            <a:ext cx="6698932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id-ID" dirty="0">
                <a:solidFill>
                  <a:schemeClr val="bg1">
                    <a:lumMod val="85000"/>
                    <a:lumOff val="15000"/>
                  </a:schemeClr>
                </a:solidFill>
              </a:rPr>
              <a:t>Hasil enkripsi </a:t>
            </a:r>
            <a:r>
              <a:rPr lang="id-ID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hash</a:t>
            </a:r>
            <a:r>
              <a:rPr lang="id-ID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dengan </a:t>
            </a:r>
            <a:r>
              <a:rPr lang="id-ID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private key</a:t>
            </a:r>
            <a:r>
              <a:rPr lang="id-ID" dirty="0">
                <a:solidFill>
                  <a:schemeClr val="bg1">
                    <a:lumMod val="85000"/>
                    <a:lumOff val="15000"/>
                  </a:schemeClr>
                </a:solidFill>
              </a:rPr>
              <a:t> pengirim inilah yang disebut </a:t>
            </a:r>
            <a:r>
              <a:rPr lang="id-ID" b="1" i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digital signature</a:t>
            </a:r>
            <a:r>
              <a:rPr lang="id-ID" b="1" dirty="0">
                <a:solidFill>
                  <a:schemeClr val="bg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Ilustrasi</a:t>
            </a:r>
            <a:r>
              <a:rPr lang="en-US" dirty="0" smtClean="0"/>
              <a:t> :</a:t>
            </a:r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2B812BE4-B0B6-4141-98D5-A89F6C0D7D9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7" name="Picture 6" descr="Konsep Digital Signatur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325562"/>
            <a:ext cx="7581900" cy="5121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78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Digital Certificate</a:t>
            </a:r>
          </a:p>
        </p:txBody>
      </p:sp>
      <p:sp>
        <p:nvSpPr>
          <p:cNvPr id="3481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Electronic document that contains an entity’s public key</a:t>
            </a:r>
          </a:p>
          <a:p>
            <a:pPr eaLnBrk="1" hangingPunct="1"/>
            <a:r>
              <a:rPr lang="en-US" dirty="0" smtClean="0"/>
              <a:t>Certifies the identity of the owner of that particular public key</a:t>
            </a:r>
          </a:p>
          <a:p>
            <a:pPr eaLnBrk="1" hangingPunct="1"/>
            <a:r>
              <a:rPr lang="en-US" dirty="0" smtClean="0"/>
              <a:t>Issued by Certificate Authority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127C5E4B-099B-4B08-BCCE-F41E86459082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Virtual Private Network (VPN)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4B733E94-E3E3-4CCF-A18A-797FE29C3107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105" y="1643335"/>
            <a:ext cx="814771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eaLnBrk="0" hangingPunct="0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</a:pPr>
            <a:r>
              <a:rPr lang="en-US" sz="2400" dirty="0">
                <a:latin typeface="+mn-lt"/>
                <a:cs typeface="+mn-cs"/>
              </a:rPr>
              <a:t>S</a:t>
            </a:r>
            <a:r>
              <a:rPr lang="id-ID" sz="2400" dirty="0" smtClean="0">
                <a:latin typeface="+mn-lt"/>
                <a:cs typeface="+mn-cs"/>
              </a:rPr>
              <a:t>atu </a:t>
            </a:r>
            <a:r>
              <a:rPr lang="id-ID" sz="2400" dirty="0">
                <a:latin typeface="+mn-lt"/>
                <a:cs typeface="+mn-cs"/>
              </a:rPr>
              <a:t>jaringan komputer suatu </a:t>
            </a:r>
            <a:r>
              <a:rPr lang="id-ID" sz="2400" dirty="0" smtClean="0">
                <a:latin typeface="+mn-lt"/>
                <a:cs typeface="+mn-cs"/>
              </a:rPr>
              <a:t>lembaga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id-ID" sz="2400" dirty="0" smtClean="0">
                <a:latin typeface="+mn-lt"/>
                <a:cs typeface="+mn-cs"/>
              </a:rPr>
              <a:t>atau </a:t>
            </a:r>
            <a:r>
              <a:rPr lang="id-ID" sz="2400" dirty="0">
                <a:latin typeface="+mn-lt"/>
                <a:cs typeface="+mn-cs"/>
              </a:rPr>
              <a:t>perusahaan di suatu daerah atau negara terhubung dengan jaringan komputer dari </a:t>
            </a:r>
            <a:r>
              <a:rPr lang="id-ID" sz="2400" dirty="0" smtClean="0">
                <a:latin typeface="+mn-lt"/>
                <a:cs typeface="+mn-cs"/>
              </a:rPr>
              <a:t>satu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id-ID" sz="2400" dirty="0" smtClean="0">
                <a:latin typeface="+mn-lt"/>
                <a:cs typeface="+mn-cs"/>
              </a:rPr>
              <a:t>grup </a:t>
            </a:r>
            <a:r>
              <a:rPr lang="id-ID" sz="2400" dirty="0">
                <a:latin typeface="+mn-lt"/>
                <a:cs typeface="+mn-cs"/>
              </a:rPr>
              <a:t>perusahaan yang sama di daerah atau negara lain</a:t>
            </a:r>
            <a:r>
              <a:rPr lang="en-US" sz="2400" dirty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dengan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id-ID" sz="2400" dirty="0">
                <a:latin typeface="+mn-lt"/>
                <a:cs typeface="+mn-cs"/>
              </a:rPr>
              <a:t>media </a:t>
            </a:r>
            <a:r>
              <a:rPr lang="en-US" sz="2400" dirty="0" err="1" smtClean="0">
                <a:latin typeface="+mn-lt"/>
                <a:cs typeface="+mn-cs"/>
              </a:rPr>
              <a:t>penghubung</a:t>
            </a:r>
            <a:r>
              <a:rPr lang="en-US" sz="2400" dirty="0" smtClean="0">
                <a:latin typeface="+mn-lt"/>
                <a:cs typeface="+mn-cs"/>
              </a:rPr>
              <a:t> </a:t>
            </a:r>
            <a:r>
              <a:rPr lang="en-US" sz="2400" dirty="0" err="1" smtClean="0">
                <a:latin typeface="+mn-lt"/>
                <a:cs typeface="+mn-cs"/>
              </a:rPr>
              <a:t>berupa</a:t>
            </a:r>
            <a:r>
              <a:rPr lang="id-ID" sz="2400" dirty="0" smtClean="0">
                <a:latin typeface="+mn-lt"/>
                <a:cs typeface="+mn-cs"/>
              </a:rPr>
              <a:t> jaringan </a:t>
            </a:r>
            <a:r>
              <a:rPr lang="id-ID" sz="2400" dirty="0">
                <a:latin typeface="+mn-lt"/>
                <a:cs typeface="+mn-cs"/>
              </a:rPr>
              <a:t>publik seperti Internet.</a:t>
            </a:r>
            <a:endParaRPr lang="en-US" sz="24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161925" y="6699"/>
            <a:ext cx="8229600" cy="1399032"/>
          </a:xfrm>
        </p:spPr>
        <p:txBody>
          <a:bodyPr/>
          <a:lstStyle/>
          <a:p>
            <a:pPr eaLnBrk="1" hangingPunct="1"/>
            <a:r>
              <a:rPr lang="en-US" b="1" dirty="0" smtClean="0"/>
              <a:t>Trust Services Framework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38150" y="1519237"/>
            <a:ext cx="8086725" cy="47910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Security (Chapter 8)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1800" dirty="0"/>
              <a:t>s</a:t>
            </a:r>
            <a:r>
              <a:rPr lang="en-US" sz="1800" dirty="0" err="1"/>
              <a:t>i</a:t>
            </a:r>
            <a:r>
              <a:rPr lang="id-ID" sz="1800" dirty="0"/>
              <a:t>stem yang digunakan aman dan memiliki perlindungan dari akses-akses yang tidak dikehendaki.</a:t>
            </a:r>
          </a:p>
          <a:p>
            <a:pPr marL="349250" lvl="1" indent="0" eaLnBrk="1" hangingPunct="1">
              <a:lnSpc>
                <a:spcPct val="80000"/>
              </a:lnSpc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b="1" dirty="0" smtClean="0"/>
              <a:t>Confidentiality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err="1" smtClean="0"/>
              <a:t>Perlindungan</a:t>
            </a:r>
            <a:r>
              <a:rPr lang="en-US" sz="1800" dirty="0" smtClean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 </a:t>
            </a:r>
            <a:r>
              <a:rPr lang="en-US" sz="1800" dirty="0" err="1"/>
              <a:t>perusahaan</a:t>
            </a:r>
            <a:r>
              <a:rPr lang="en-US" sz="1800" dirty="0"/>
              <a:t>.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b="1" dirty="0" smtClean="0"/>
              <a:t>Privacy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err="1" smtClean="0"/>
              <a:t>Informasi</a:t>
            </a:r>
            <a:r>
              <a:rPr lang="en-US" sz="1800" dirty="0" smtClean="0"/>
              <a:t> </a:t>
            </a:r>
            <a:r>
              <a:rPr lang="en-US" sz="1800" dirty="0"/>
              <a:t>personal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konsumen</a:t>
            </a:r>
            <a:r>
              <a:rPr lang="en-US" sz="1800" dirty="0"/>
              <a:t> </a:t>
            </a:r>
            <a:r>
              <a:rPr lang="en-US" sz="1800" dirty="0" err="1"/>
              <a:t>dikumpulkan</a:t>
            </a:r>
            <a:r>
              <a:rPr lang="en-US" sz="1800" dirty="0"/>
              <a:t>, </a:t>
            </a:r>
            <a:r>
              <a:rPr lang="en-US" sz="1800" dirty="0" err="1"/>
              <a:t>digunakan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di </a:t>
            </a:r>
            <a:r>
              <a:rPr lang="en-US" sz="1800" dirty="0" err="1"/>
              <a:t>pelihara</a:t>
            </a:r>
            <a:r>
              <a:rPr lang="en-US" sz="1800" dirty="0"/>
              <a:t> </a:t>
            </a:r>
            <a:r>
              <a:rPr lang="en-US" sz="1800" dirty="0" err="1"/>
              <a:t>sesuai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kebijakan</a:t>
            </a:r>
            <a:r>
              <a:rPr lang="en-US" sz="1800" dirty="0"/>
              <a:t> internal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eksternal</a:t>
            </a:r>
            <a:r>
              <a:rPr lang="en-US" sz="1800" dirty="0"/>
              <a:t>,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terlindungi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pengungkapan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terotorisasi</a:t>
            </a:r>
            <a:r>
              <a:rPr lang="en-US" sz="1800" dirty="0"/>
              <a:t>.</a:t>
            </a:r>
          </a:p>
          <a:p>
            <a:pPr marL="349250" lvl="1" indent="0" eaLnBrk="1" hangingPunct="1">
              <a:lnSpc>
                <a:spcPct val="80000"/>
              </a:lnSpc>
              <a:buNone/>
            </a:pPr>
            <a:r>
              <a:rPr lang="en-US" sz="1800" b="1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 Processing Integrity (Chapter 10)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err="1"/>
              <a:t>Pemrosesan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bersifat</a:t>
            </a:r>
            <a:r>
              <a:rPr lang="en-US" sz="1800" dirty="0"/>
              <a:t> </a:t>
            </a:r>
            <a:r>
              <a:rPr lang="en-US" sz="1800" dirty="0" err="1"/>
              <a:t>lengkap</a:t>
            </a:r>
            <a:r>
              <a:rPr lang="en-US" sz="1800" dirty="0"/>
              <a:t>, </a:t>
            </a:r>
            <a:r>
              <a:rPr lang="en-US" sz="1800" dirty="0" err="1"/>
              <a:t>akurat</a:t>
            </a:r>
            <a:r>
              <a:rPr lang="en-US" sz="1800" dirty="0"/>
              <a:t>, </a:t>
            </a:r>
            <a:r>
              <a:rPr lang="en-US" sz="1800" dirty="0" err="1"/>
              <a:t>tepat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diotorisasi</a:t>
            </a:r>
            <a:r>
              <a:rPr lang="en-US" sz="1800" dirty="0"/>
              <a:t>.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Availability (Chapter 10)</a:t>
            </a:r>
          </a:p>
          <a:p>
            <a:pPr lvl="1">
              <a:lnSpc>
                <a:spcPct val="80000"/>
              </a:lnSpc>
            </a:pP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/>
              <a:t>tersebut</a:t>
            </a:r>
            <a:r>
              <a:rPr lang="en-US" sz="1800" dirty="0"/>
              <a:t> </a:t>
            </a:r>
            <a:r>
              <a:rPr lang="en-US" sz="1800" dirty="0" err="1"/>
              <a:t>tersedia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dioperasikan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mencantumkannya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pernyataan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perjanjian</a:t>
            </a:r>
            <a:r>
              <a:rPr lang="en-US" sz="1800" dirty="0"/>
              <a:t> </a:t>
            </a:r>
            <a:r>
              <a:rPr lang="en-US" sz="1800" dirty="0" err="1"/>
              <a:t>tingkat</a:t>
            </a:r>
            <a:r>
              <a:rPr lang="en-US" sz="1800" dirty="0"/>
              <a:t> </a:t>
            </a:r>
            <a:r>
              <a:rPr lang="en-US" sz="1800" dirty="0" err="1"/>
              <a:t>pelayanan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9-</a:t>
            </a:r>
            <a:fld id="{AB6B52F1-C904-4C4C-BF6B-68765151242B}" type="slidenum">
              <a:rPr lang="en-US">
                <a:solidFill>
                  <a:srgbClr val="595959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srgbClr val="595959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Private Network (VPN)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2"/>
            <a:ext cx="7707406" cy="4568387"/>
          </a:xfrm>
        </p:spPr>
        <p:txBody>
          <a:bodyPr>
            <a:normAutofit/>
          </a:bodyPr>
          <a:lstStyle/>
          <a:p>
            <a:r>
              <a:rPr lang="en-US" dirty="0" smtClean="0"/>
              <a:t>D</a:t>
            </a:r>
            <a:r>
              <a:rPr lang="id-ID" dirty="0" smtClean="0"/>
              <a:t>iperlukan</a:t>
            </a:r>
            <a:r>
              <a:rPr lang="en-US" dirty="0" smtClean="0"/>
              <a:t> </a:t>
            </a:r>
            <a:r>
              <a:rPr lang="id-ID" dirty="0" smtClean="0"/>
              <a:t>pengamanan </a:t>
            </a:r>
            <a:r>
              <a:rPr lang="id-ID" dirty="0"/>
              <a:t>dan </a:t>
            </a:r>
            <a:r>
              <a:rPr lang="id-ID" dirty="0" smtClean="0"/>
              <a:t>agar </a:t>
            </a:r>
            <a:r>
              <a:rPr lang="id-ID" dirty="0"/>
              <a:t>tidak </a:t>
            </a:r>
            <a:r>
              <a:rPr lang="en-US" dirty="0" err="1" smtClean="0"/>
              <a:t>semua</a:t>
            </a:r>
            <a:r>
              <a:rPr lang="id-ID" dirty="0" smtClean="0"/>
              <a:t> </a:t>
            </a:r>
            <a:r>
              <a:rPr lang="en-US" dirty="0" err="1" smtClean="0"/>
              <a:t>pihak</a:t>
            </a:r>
            <a:r>
              <a:rPr lang="id-ID" dirty="0" smtClean="0"/>
              <a:t> </a:t>
            </a:r>
            <a:r>
              <a:rPr lang="id-ID" dirty="0"/>
              <a:t>dari jaringan publik dapat masuk ke jaringan pribadi. </a:t>
            </a:r>
            <a:endParaRPr lang="en-US" dirty="0" smtClean="0"/>
          </a:p>
          <a:p>
            <a:r>
              <a:rPr lang="id-ID" dirty="0" smtClean="0"/>
              <a:t>Yang dikecualikan</a:t>
            </a:r>
            <a:r>
              <a:rPr lang="en-US" dirty="0" smtClean="0"/>
              <a:t> </a:t>
            </a:r>
            <a:r>
              <a:rPr lang="id-ID" dirty="0" smtClean="0"/>
              <a:t>hanyalah </a:t>
            </a:r>
            <a:r>
              <a:rPr lang="id-ID" dirty="0"/>
              <a:t>orang-orang </a:t>
            </a:r>
            <a:r>
              <a:rPr lang="en-US" dirty="0" smtClean="0"/>
              <a:t> </a:t>
            </a:r>
            <a:r>
              <a:rPr lang="id-ID" dirty="0" smtClean="0"/>
              <a:t>yang </a:t>
            </a:r>
            <a:r>
              <a:rPr lang="id-ID" dirty="0"/>
              <a:t>terdaftar atau terotentifikasi terlebih dahulu yang dapat masuk kejaringan pribadi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id-ID" dirty="0" smtClean="0"/>
              <a:t>Pembatasan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id-ID" dirty="0" smtClean="0"/>
              <a:t>diperlukan </a:t>
            </a:r>
            <a:r>
              <a:rPr lang="id-ID" dirty="0"/>
              <a:t>untuk menjaga agar tidak semua orang atau user darijaringan pribadi dapat mengakses jaringan publik (internet).</a:t>
            </a:r>
          </a:p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2B812BE4-B0B6-4141-98D5-A89F6C0D7D9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</a:t>
            </a:r>
            <a:r>
              <a:rPr lang="en-US" dirty="0" smtClean="0"/>
              <a:t>Private </a:t>
            </a:r>
            <a:r>
              <a:rPr lang="en-US" dirty="0"/>
              <a:t>Network (VPN</a:t>
            </a:r>
            <a:r>
              <a:rPr lang="en-US" dirty="0" smtClean="0"/>
              <a:t>)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0286" y="1276468"/>
            <a:ext cx="8062816" cy="321726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D</a:t>
            </a:r>
            <a:r>
              <a:rPr lang="id-ID" dirty="0" smtClean="0"/>
              <a:t>ibuat </a:t>
            </a:r>
            <a:r>
              <a:rPr lang="id-ID" dirty="0"/>
              <a:t>suatu </a:t>
            </a:r>
            <a:r>
              <a:rPr lang="id-ID" dirty="0" smtClean="0"/>
              <a:t>tunnel</a:t>
            </a:r>
            <a:r>
              <a:rPr lang="en-US" dirty="0" smtClean="0"/>
              <a:t> (</a:t>
            </a:r>
            <a:r>
              <a:rPr lang="en-US" dirty="0" err="1" smtClean="0"/>
              <a:t>lorong</a:t>
            </a:r>
            <a:r>
              <a:rPr lang="en-US" dirty="0" smtClean="0"/>
              <a:t>)</a:t>
            </a:r>
            <a:r>
              <a:rPr lang="id-ID" dirty="0" smtClean="0"/>
              <a:t> </a:t>
            </a:r>
            <a:r>
              <a:rPr lang="id-ID" dirty="0"/>
              <a:t>didalam jaringan publik untuk menghubungkan antara jaringan yang satu dan jaringan lain </a:t>
            </a:r>
            <a:r>
              <a:rPr lang="id-ID" dirty="0" smtClean="0"/>
              <a:t>dari</a:t>
            </a:r>
            <a:r>
              <a:rPr lang="en-US" dirty="0" smtClean="0"/>
              <a:t> </a:t>
            </a:r>
            <a:r>
              <a:rPr lang="id-ID" dirty="0" smtClean="0"/>
              <a:t>suatu </a:t>
            </a:r>
            <a:r>
              <a:rPr lang="id-ID" dirty="0"/>
              <a:t>grup atau </a:t>
            </a:r>
            <a:r>
              <a:rPr lang="id-ID" dirty="0" smtClean="0"/>
              <a:t>perusahaan</a:t>
            </a:r>
            <a:r>
              <a:rPr lang="en-US" dirty="0" smtClean="0"/>
              <a:t> </a:t>
            </a:r>
            <a:r>
              <a:rPr lang="id-ID" dirty="0" smtClean="0"/>
              <a:t>yang </a:t>
            </a:r>
            <a:r>
              <a:rPr lang="id-ID" dirty="0"/>
              <a:t>ingin membangun VPN tersebut. </a:t>
            </a:r>
            <a:endParaRPr lang="en-US" dirty="0" smtClean="0"/>
          </a:p>
          <a:p>
            <a:pPr algn="just"/>
            <a:r>
              <a:rPr lang="id-ID" dirty="0" smtClean="0"/>
              <a:t>Seluruh </a:t>
            </a:r>
            <a:r>
              <a:rPr lang="id-ID" dirty="0"/>
              <a:t>komunikasi </a:t>
            </a:r>
            <a:r>
              <a:rPr lang="id-ID" dirty="0" smtClean="0"/>
              <a:t>data</a:t>
            </a:r>
            <a:r>
              <a:rPr lang="en-US" dirty="0" smtClean="0"/>
              <a:t> </a:t>
            </a:r>
            <a:r>
              <a:rPr lang="id-ID" dirty="0" smtClean="0"/>
              <a:t>antar</a:t>
            </a:r>
            <a:r>
              <a:rPr lang="en-US" dirty="0" smtClean="0"/>
              <a:t> </a:t>
            </a:r>
            <a:r>
              <a:rPr lang="id-ID" dirty="0" smtClean="0"/>
              <a:t>jaringan </a:t>
            </a:r>
            <a:r>
              <a:rPr lang="id-ID" dirty="0"/>
              <a:t>pribadi akan melalui tunnel ini, sehingga orang atau user dari jaringan publik yang tidak memiliki izin untuk masuk tidak akan mampu untuk menyadap, mengacak </a:t>
            </a:r>
            <a:r>
              <a:rPr lang="id-ID" dirty="0" smtClean="0"/>
              <a:t>atau</a:t>
            </a:r>
            <a:r>
              <a:rPr lang="en-US" dirty="0" smtClean="0"/>
              <a:t> </a:t>
            </a:r>
            <a:r>
              <a:rPr lang="id-ID" dirty="0" smtClean="0"/>
              <a:t>mencuri </a:t>
            </a:r>
            <a:r>
              <a:rPr lang="id-ID" dirty="0"/>
              <a:t>data yang melintasi tunnel 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9-</a:t>
            </a:r>
            <a:fld id="{2B812BE4-B0B6-4141-98D5-A89F6C0D7D9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888" y="4442644"/>
            <a:ext cx="7567612" cy="1867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912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endParaRPr lang="en-US" dirty="0" smtClean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r>
              <a:rPr lang="en-US" dirty="0" smtClean="0"/>
              <a:t> Perusahaan</a:t>
            </a:r>
            <a:endParaRPr lang="en-US" dirty="0" smtClean="0"/>
          </a:p>
          <a:p>
            <a:pPr eaLnBrk="1" hangingPunct="1"/>
            <a:r>
              <a:rPr lang="en-US" dirty="0" err="1" smtClean="0"/>
              <a:t>Rahasia</a:t>
            </a:r>
            <a:r>
              <a:rPr lang="en-US" dirty="0" smtClean="0"/>
              <a:t> </a:t>
            </a:r>
            <a:r>
              <a:rPr lang="en-US" dirty="0" err="1" smtClean="0"/>
              <a:t>Dagang</a:t>
            </a:r>
            <a:endParaRPr lang="en-US" dirty="0" smtClean="0"/>
          </a:p>
          <a:p>
            <a:pPr eaLnBrk="1" hangingPunct="1"/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endParaRPr lang="en-US" dirty="0" smtClean="0"/>
          </a:p>
          <a:p>
            <a:pPr eaLnBrk="1" hangingPunct="1"/>
            <a:r>
              <a:rPr lang="en-US" dirty="0" err="1" smtClean="0"/>
              <a:t>Dokumen</a:t>
            </a:r>
            <a:r>
              <a:rPr lang="en-US" dirty="0" smtClean="0"/>
              <a:t> legal</a:t>
            </a:r>
            <a:endParaRPr lang="en-US" dirty="0" smtClean="0"/>
          </a:p>
          <a:p>
            <a:pPr eaLnBrk="1" hangingPunct="1"/>
            <a:r>
              <a:rPr lang="en-US" dirty="0" err="1" smtClean="0"/>
              <a:t>Pengembangan</a:t>
            </a:r>
            <a:r>
              <a:rPr lang="en-US" dirty="0" smtClean="0"/>
              <a:t> Bisnis </a:t>
            </a:r>
            <a:r>
              <a:rPr lang="en-US" dirty="0" err="1" smtClean="0"/>
              <a:t>Perusahan</a:t>
            </a:r>
            <a:endParaRPr lang="en-US" dirty="0" smtClean="0"/>
          </a:p>
          <a:p>
            <a:pPr eaLnBrk="1" hangingPunct="1"/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dijaga</a:t>
            </a:r>
            <a:r>
              <a:rPr lang="en-US" dirty="0" smtClean="0"/>
              <a:t> </a:t>
            </a:r>
            <a:r>
              <a:rPr lang="en-US" dirty="0" err="1" smtClean="0"/>
              <a:t>kerahasiaannya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30A08136-E0C2-4891-ADDC-2493F2A2DEAE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82900"/>
            <a:ext cx="8229600" cy="1399032"/>
          </a:xfrm>
        </p:spPr>
        <p:txBody>
          <a:bodyPr/>
          <a:lstStyle/>
          <a:p>
            <a:pPr eaLnBrk="1" hangingPunct="1"/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endParaRPr lang="en-US" dirty="0" smtClean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08221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A5BE6A4C-D8C5-43EA-A293-B5531421A574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4581" name="TextBox 8"/>
          <p:cNvSpPr txBox="1">
            <a:spLocks noChangeArrowheads="1"/>
          </p:cNvSpPr>
          <p:nvPr/>
        </p:nvSpPr>
        <p:spPr bwMode="auto">
          <a:xfrm>
            <a:off x="1920240" y="1912938"/>
            <a:ext cx="617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entury Gothic" pitchFamily="34" charset="0"/>
              </a:rPr>
              <a:t>Where is the information, who has access to it?</a:t>
            </a:r>
          </a:p>
          <a:p>
            <a:r>
              <a:rPr lang="en-US" dirty="0">
                <a:solidFill>
                  <a:srgbClr val="FF0000"/>
                </a:solidFill>
                <a:latin typeface="Century Gothic" pitchFamily="34" charset="0"/>
              </a:rPr>
              <a:t>Classify value of information</a:t>
            </a:r>
          </a:p>
        </p:txBody>
      </p:sp>
      <p:sp>
        <p:nvSpPr>
          <p:cNvPr id="24582" name="TextBox 9"/>
          <p:cNvSpPr txBox="1">
            <a:spLocks noChangeArrowheads="1"/>
          </p:cNvSpPr>
          <p:nvPr/>
        </p:nvSpPr>
        <p:spPr bwMode="auto">
          <a:xfrm>
            <a:off x="1835150" y="3074988"/>
            <a:ext cx="66897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entury Gothic" pitchFamily="34" charset="0"/>
              </a:rPr>
              <a:t>The process of obscuring information to make it unreadable without special knowledge, key files, or passwords.</a:t>
            </a:r>
          </a:p>
        </p:txBody>
      </p:sp>
      <p:sp>
        <p:nvSpPr>
          <p:cNvPr id="24583" name="TextBox 10"/>
          <p:cNvSpPr txBox="1">
            <a:spLocks noChangeArrowheads="1"/>
          </p:cNvSpPr>
          <p:nvPr/>
        </p:nvSpPr>
        <p:spPr bwMode="auto">
          <a:xfrm>
            <a:off x="1920240" y="4173538"/>
            <a:ext cx="6294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entury Gothic" pitchFamily="34" charset="0"/>
              </a:rPr>
              <a:t>Information rights management: control who can read, write, copy , delete, or download information.</a:t>
            </a:r>
          </a:p>
        </p:txBody>
      </p:sp>
      <p:sp>
        <p:nvSpPr>
          <p:cNvPr id="24584" name="TextBox 11"/>
          <p:cNvSpPr txBox="1">
            <a:spLocks noChangeArrowheads="1"/>
          </p:cNvSpPr>
          <p:nvPr/>
        </p:nvSpPr>
        <p:spPr bwMode="auto">
          <a:xfrm>
            <a:off x="1835150" y="5302250"/>
            <a:ext cx="6689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entury Gothic" pitchFamily="34" charset="0"/>
              </a:rPr>
              <a:t>Most important! Employees need to know what can or can’t be read, written, copied, deleted, or downloaded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Privacy (</a:t>
            </a:r>
            <a:r>
              <a:rPr lang="en-US" dirty="0" err="1" smtClean="0"/>
              <a:t>Kerahasiaan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 smtClean="0"/>
              <a:t>privasi</a:t>
            </a:r>
            <a:r>
              <a:rPr lang="en-US" dirty="0" smtClean="0"/>
              <a:t>  </a:t>
            </a:r>
            <a:r>
              <a:rPr lang="en-US" dirty="0" err="1"/>
              <a:t>informasi</a:t>
            </a:r>
            <a:r>
              <a:rPr lang="en-US" dirty="0"/>
              <a:t> personal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pelanggan</a:t>
            </a:r>
            <a:endParaRPr lang="id-ID" dirty="0"/>
          </a:p>
          <a:p>
            <a:pPr eaLnBrk="1" hangingPunct="1"/>
            <a:r>
              <a:rPr lang="en-US" dirty="0" err="1"/>
              <a:t>Tindakan-tindakan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 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klasifikasi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dilindungi</a:t>
            </a:r>
            <a:endParaRPr lang="id-ID" dirty="0" smtClean="0"/>
          </a:p>
          <a:p>
            <a:pPr lvl="1"/>
            <a:r>
              <a:rPr lang="en-US" dirty="0" err="1" smtClean="0"/>
              <a:t>Enkripsi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informasi-informasi</a:t>
            </a:r>
            <a:r>
              <a:rPr lang="en-US" dirty="0"/>
              <a:t> yang sensitive</a:t>
            </a:r>
            <a:endParaRPr lang="id-ID" dirty="0"/>
          </a:p>
          <a:p>
            <a:pPr lvl="1"/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sensitive</a:t>
            </a:r>
            <a:endParaRPr lang="id-ID" dirty="0"/>
          </a:p>
          <a:p>
            <a:pPr lvl="1"/>
            <a:r>
              <a:rPr lang="en-US" dirty="0"/>
              <a:t>Training</a:t>
            </a:r>
            <a:endParaRPr lang="id-ID" dirty="0"/>
          </a:p>
          <a:p>
            <a:pPr lvl="1" eaLnBrk="1" hangingPunct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8761B94D-2C86-4F68-A10E-9E58B355D18C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96044"/>
            <a:ext cx="8229600" cy="1399032"/>
          </a:xfrm>
        </p:spPr>
        <p:txBody>
          <a:bodyPr/>
          <a:lstStyle/>
          <a:p>
            <a:pPr eaLnBrk="1" hangingPunct="1"/>
            <a:r>
              <a:rPr lang="en-US" dirty="0" smtClean="0"/>
              <a:t>Privacy Concerns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95785" y="1287225"/>
            <a:ext cx="8518027" cy="5193744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en-US" dirty="0" smtClean="0"/>
              <a:t>SPAM</a:t>
            </a:r>
          </a:p>
          <a:p>
            <a:pPr lvl="1" eaLnBrk="1" hangingPunct="1"/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efisiensi</a:t>
            </a:r>
            <a:r>
              <a:rPr lang="en-US" dirty="0" smtClean="0"/>
              <a:t> email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malware</a:t>
            </a:r>
          </a:p>
          <a:p>
            <a:pPr lvl="1" eaLnBrk="1" hangingPunct="1"/>
            <a:r>
              <a:rPr lang="en-US" dirty="0" smtClean="0"/>
              <a:t>CAN-SPAM (2003)</a:t>
            </a:r>
          </a:p>
          <a:p>
            <a:pPr lvl="2" eaLnBrk="1" hangingPunct="1"/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SPAM </a:t>
            </a:r>
          </a:p>
          <a:p>
            <a:pPr lvl="2" eaLnBrk="1" hangingPunct="1"/>
            <a:r>
              <a:rPr lang="en-US" dirty="0" smtClean="0"/>
              <a:t>Criminal and civil penalties for spamming</a:t>
            </a:r>
          </a:p>
          <a:p>
            <a:pPr lvl="2" eaLnBrk="1" hangingPunct="1"/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email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komersial</a:t>
            </a:r>
            <a:r>
              <a:rPr lang="en-US" dirty="0" smtClean="0"/>
              <a:t> (e-mail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promosi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mematuhi</a:t>
            </a:r>
            <a:r>
              <a:rPr lang="en-US" dirty="0" smtClean="0"/>
              <a:t> </a:t>
            </a:r>
            <a:r>
              <a:rPr lang="en-US" dirty="0" err="1" smtClean="0"/>
              <a:t>pentunjuk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yang </a:t>
            </a:r>
            <a:r>
              <a:rPr lang="en-US" dirty="0" err="1" smtClean="0"/>
              <a:t>dibuat</a:t>
            </a:r>
            <a:r>
              <a:rPr lang="en-US" dirty="0" smtClean="0"/>
              <a:t> agar </a:t>
            </a:r>
            <a:r>
              <a:rPr lang="en-US" dirty="0" err="1" smtClean="0"/>
              <a:t>terhindar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endParaRPr lang="en-US" dirty="0" smtClean="0"/>
          </a:p>
          <a:p>
            <a:pPr eaLnBrk="1" hangingPunct="1"/>
            <a:r>
              <a:rPr lang="en-US" dirty="0" smtClean="0"/>
              <a:t>Identity Theft</a:t>
            </a:r>
          </a:p>
          <a:p>
            <a:pPr lvl="1" eaLnBrk="1" hangingPunct="1"/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personal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otorisasi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endParaRPr lang="en-US" dirty="0" smtClean="0"/>
          </a:p>
          <a:p>
            <a:pPr lvl="1" eaLnBrk="1" hangingPunct="1"/>
            <a:r>
              <a:rPr lang="en-US" dirty="0" smtClean="0"/>
              <a:t>Companies have access to and thus must control customer’s personal information.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A2CC3B2D-CD99-4FFD-A0DA-F7BB01905BC6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7200" y="249238"/>
            <a:ext cx="8229600" cy="1399032"/>
          </a:xfrm>
        </p:spPr>
        <p:txBody>
          <a:bodyPr/>
          <a:lstStyle/>
          <a:p>
            <a:pPr eaLnBrk="1" hangingPunct="1"/>
            <a:r>
              <a:rPr lang="en-US" dirty="0" smtClean="0"/>
              <a:t>Privacy Regulatory Acts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err="1" smtClean="0"/>
              <a:t>Pemerintah</a:t>
            </a:r>
            <a:r>
              <a:rPr lang="en-US" dirty="0" smtClean="0"/>
              <a:t> Federal </a:t>
            </a:r>
            <a:r>
              <a:rPr lang="en-US" dirty="0" err="1" smtClean="0"/>
              <a:t>Amerika</a:t>
            </a:r>
            <a:r>
              <a:rPr lang="en-US" dirty="0" smtClean="0"/>
              <a:t>  (HIPAA , HITECH, Financial Modernization ) </a:t>
            </a:r>
            <a:r>
              <a:rPr lang="en-US" dirty="0" err="1" smtClean="0"/>
              <a:t>mengharuskan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rahasia</a:t>
            </a:r>
            <a:r>
              <a:rPr lang="en-US" dirty="0" smtClean="0"/>
              <a:t> </a:t>
            </a:r>
            <a:r>
              <a:rPr lang="en-US" dirty="0" err="1" smtClean="0"/>
              <a:t>konsumennya</a:t>
            </a:r>
            <a:endParaRPr lang="en-US" dirty="0" smtClean="0"/>
          </a:p>
          <a:p>
            <a:pPr eaLnBrk="1" hangingPunct="1"/>
            <a:r>
              <a:rPr lang="en-US" dirty="0" smtClean="0"/>
              <a:t>American Institute of Public Accountant  (AICPA) </a:t>
            </a:r>
            <a:r>
              <a:rPr lang="en-US" dirty="0" err="1" smtClean="0"/>
              <a:t>bersama</a:t>
            </a:r>
            <a:r>
              <a:rPr lang="en-US" dirty="0" smtClean="0"/>
              <a:t> Canadian Institute of Chartered Accountant (CICA) </a:t>
            </a:r>
            <a:r>
              <a:rPr lang="en-US" dirty="0" err="1" smtClean="0"/>
              <a:t>menyusun</a:t>
            </a:r>
            <a:r>
              <a:rPr lang="en-US" dirty="0" smtClean="0"/>
              <a:t> framework : Generally Accepted Privacy Principles (GAPP)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agar </a:t>
            </a:r>
            <a:r>
              <a:rPr lang="en-US" i="1" dirty="0" smtClean="0"/>
              <a:t>comply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federal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7F1E47D8-F34D-4065-9153-8CCEFBA99E26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47700" y="194818"/>
            <a:ext cx="8229600" cy="139903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Generally Accepted Privacy Principles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sz="half" idx="1"/>
          </p:nvPr>
        </p:nvSpPr>
        <p:spPr>
          <a:xfrm>
            <a:off x="946150" y="1593850"/>
            <a:ext cx="3565525" cy="46831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/>
            </a:pPr>
            <a:r>
              <a:rPr lang="en-US" sz="2400" dirty="0" smtClean="0"/>
              <a:t>Management</a:t>
            </a:r>
          </a:p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/>
            </a:pPr>
            <a:r>
              <a:rPr lang="en-US" sz="2400" dirty="0" smtClean="0"/>
              <a:t>Notice</a:t>
            </a:r>
          </a:p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/>
            </a:pPr>
            <a:r>
              <a:rPr lang="en-US" sz="2400" dirty="0" smtClean="0"/>
              <a:t>Choice and Consent</a:t>
            </a:r>
          </a:p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/>
            </a:pPr>
            <a:r>
              <a:rPr lang="en-US" sz="2400" dirty="0" smtClean="0"/>
              <a:t>Collection</a:t>
            </a:r>
          </a:p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/>
            </a:pPr>
            <a:r>
              <a:rPr lang="en-US" sz="2400" dirty="0" smtClean="0"/>
              <a:t>Use and Retention</a:t>
            </a:r>
          </a:p>
        </p:txBody>
      </p:sp>
      <p:sp>
        <p:nvSpPr>
          <p:cNvPr id="28675" name="Content Placeholder 5"/>
          <p:cNvSpPr>
            <a:spLocks noGrp="1"/>
          </p:cNvSpPr>
          <p:nvPr>
            <p:ph sz="half" idx="2"/>
          </p:nvPr>
        </p:nvSpPr>
        <p:spPr>
          <a:xfrm>
            <a:off x="4511675" y="1593850"/>
            <a:ext cx="4030663" cy="4683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 startAt="6"/>
            </a:pPr>
            <a:r>
              <a:rPr lang="en-US" sz="2400" dirty="0" smtClean="0"/>
              <a:t>Access</a:t>
            </a:r>
          </a:p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 startAt="6"/>
            </a:pPr>
            <a:r>
              <a:rPr lang="en-US" sz="2400" dirty="0" smtClean="0"/>
              <a:t>Disclosure to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Parties</a:t>
            </a:r>
          </a:p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 startAt="6"/>
            </a:pPr>
            <a:r>
              <a:rPr lang="en-US" sz="2400" dirty="0" smtClean="0"/>
              <a:t>Security</a:t>
            </a:r>
          </a:p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 startAt="6"/>
            </a:pPr>
            <a:r>
              <a:rPr lang="en-US" sz="2400" dirty="0" smtClean="0"/>
              <a:t>Quality</a:t>
            </a:r>
          </a:p>
          <a:p>
            <a:pPr eaLnBrk="1" hangingPunct="1">
              <a:lnSpc>
                <a:spcPct val="80000"/>
              </a:lnSpc>
              <a:buFont typeface="Century Gothic" pitchFamily="34" charset="0"/>
              <a:buAutoNum type="arabicPeriod" startAt="6"/>
            </a:pPr>
            <a:r>
              <a:rPr lang="en-US" sz="2400" dirty="0" smtClean="0"/>
              <a:t>Monitor and Enforce</a:t>
            </a:r>
          </a:p>
          <a:p>
            <a:pPr eaLnBrk="1" hangingPunct="1">
              <a:lnSpc>
                <a:spcPct val="80000"/>
              </a:lnSpc>
            </a:pPr>
            <a:endParaRPr lang="en-US" sz="1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9-</a:t>
            </a:r>
            <a:fld id="{DAEE7823-5698-42C6-B911-9BCB09B2A0A9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</TotalTime>
  <Words>1497</Words>
  <Application>Microsoft Office PowerPoint</Application>
  <PresentationFormat>On-screen Show (4:3)</PresentationFormat>
  <Paragraphs>263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Verve</vt:lpstr>
      <vt:lpstr>Chapter 9</vt:lpstr>
      <vt:lpstr>Trust Service Framework</vt:lpstr>
      <vt:lpstr>Trust Services Framework</vt:lpstr>
      <vt:lpstr>Kekayaan Intelektual</vt:lpstr>
      <vt:lpstr>Tahapan dalam melindungi Kekayaan Intelektual</vt:lpstr>
      <vt:lpstr>Privacy (Kerahasiaan)</vt:lpstr>
      <vt:lpstr>Privacy Concerns</vt:lpstr>
      <vt:lpstr>Privacy Regulatory Acts</vt:lpstr>
      <vt:lpstr>Generally Accepted Privacy Principles</vt:lpstr>
      <vt:lpstr>Generally Accepted Privacy Principles</vt:lpstr>
      <vt:lpstr>Generally Accepted Privacy Principles</vt:lpstr>
      <vt:lpstr>Generally Accepted Privacy Principles</vt:lpstr>
      <vt:lpstr>Encryption</vt:lpstr>
      <vt:lpstr>Ilustrasi Enkripsi</vt:lpstr>
      <vt:lpstr>Ilustrasi Enkripsi (continued)</vt:lpstr>
      <vt:lpstr>Ilustrasi Dekripsi</vt:lpstr>
      <vt:lpstr>Encryption Strength</vt:lpstr>
      <vt:lpstr>Types of Encryption</vt:lpstr>
      <vt:lpstr>Kripto Kunci Privat (Simetris)</vt:lpstr>
      <vt:lpstr>Types of Encryption</vt:lpstr>
      <vt:lpstr>Kripto Kunci Publik (Asimetris)</vt:lpstr>
      <vt:lpstr>Hashing</vt:lpstr>
      <vt:lpstr>Hashing (Pengirim)</vt:lpstr>
      <vt:lpstr>Hashing (Penerima)</vt:lpstr>
      <vt:lpstr>Hashing</vt:lpstr>
      <vt:lpstr>Digital Signature</vt:lpstr>
      <vt:lpstr>Ilustrasi :</vt:lpstr>
      <vt:lpstr>Digital Certificate</vt:lpstr>
      <vt:lpstr>Virtual Private Network (VPN)</vt:lpstr>
      <vt:lpstr>Virtual Private Network (VPN)</vt:lpstr>
      <vt:lpstr>Virtual Private Network (VPN) 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Hornik</dc:creator>
  <cp:lastModifiedBy>Irma Paramita Sofia</cp:lastModifiedBy>
  <cp:revision>194</cp:revision>
  <dcterms:created xsi:type="dcterms:W3CDTF">2010-12-02T18:09:18Z</dcterms:created>
  <dcterms:modified xsi:type="dcterms:W3CDTF">2015-01-12T03:18:35Z</dcterms:modified>
</cp:coreProperties>
</file>