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56" r:id="rId2"/>
    <p:sldId id="257" r:id="rId3"/>
    <p:sldId id="258" r:id="rId4"/>
    <p:sldId id="259" r:id="rId5"/>
    <p:sldId id="260" r:id="rId6"/>
    <p:sldId id="263" r:id="rId7"/>
    <p:sldId id="262" r:id="rId8"/>
    <p:sldId id="274" r:id="rId9"/>
    <p:sldId id="275" r:id="rId10"/>
    <p:sldId id="276" r:id="rId11"/>
    <p:sldId id="277" r:id="rId12"/>
    <p:sldId id="272" r:id="rId13"/>
    <p:sldId id="264" r:id="rId14"/>
    <p:sldId id="266" r:id="rId15"/>
    <p:sldId id="265" r:id="rId16"/>
    <p:sldId id="271" r:id="rId17"/>
    <p:sldId id="267" r:id="rId18"/>
    <p:sldId id="269" r:id="rId19"/>
    <p:sldId id="268" r:id="rId20"/>
    <p:sldId id="270" r:id="rId21"/>
    <p:sldId id="273" r:id="rId22"/>
    <p:sldId id="278" r:id="rId2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8F0C68-2AF2-1C48-8761-D5DA783D3188}" type="doc">
      <dgm:prSet loTypeId="urn:microsoft.com/office/officeart/2005/8/layout/cycle2" loCatId="cycle" qsTypeId="urn:microsoft.com/office/officeart/2005/8/quickstyle/simple4" qsCatId="simple" csTypeId="urn:microsoft.com/office/officeart/2005/8/colors/accent1_2#6" csCatId="accent1" phldr="1"/>
      <dgm:spPr/>
      <dgm:t>
        <a:bodyPr/>
        <a:lstStyle/>
        <a:p>
          <a:endParaRPr lang="en-US"/>
        </a:p>
      </dgm:t>
    </dgm:pt>
    <dgm:pt modelId="{FEFD0B15-8E1E-1A42-9160-A39FD103564D}">
      <dgm:prSet phldrT="[Text]"/>
      <dgm:spPr/>
      <dgm:t>
        <a:bodyPr/>
        <a:lstStyle/>
        <a:p>
          <a:r>
            <a:rPr lang="en-US" dirty="0" smtClean="0"/>
            <a:t>Plan &amp; Organize</a:t>
          </a:r>
          <a:endParaRPr lang="en-US" dirty="0"/>
        </a:p>
      </dgm:t>
    </dgm:pt>
    <dgm:pt modelId="{EC9D070D-4FB3-B544-BE43-1BE7BFF45725}" type="parTrans" cxnId="{FDDFB301-268F-624B-A3F2-DD04108D5820}">
      <dgm:prSet/>
      <dgm:spPr/>
      <dgm:t>
        <a:bodyPr/>
        <a:lstStyle/>
        <a:p>
          <a:endParaRPr lang="en-US"/>
        </a:p>
      </dgm:t>
    </dgm:pt>
    <dgm:pt modelId="{7A9A90B5-FC51-C24C-B92F-A6FAC32889E5}" type="sibTrans" cxnId="{FDDFB301-268F-624B-A3F2-DD04108D5820}">
      <dgm:prSet/>
      <dgm:spPr/>
      <dgm:t>
        <a:bodyPr/>
        <a:lstStyle/>
        <a:p>
          <a:endParaRPr lang="en-US"/>
        </a:p>
      </dgm:t>
    </dgm:pt>
    <dgm:pt modelId="{DDAA16EE-0B3A-A04D-A4AF-7C12E88CD33C}">
      <dgm:prSet phldrT="[Text]"/>
      <dgm:spPr/>
      <dgm:t>
        <a:bodyPr/>
        <a:lstStyle/>
        <a:p>
          <a:r>
            <a:rPr lang="en-US" dirty="0" smtClean="0"/>
            <a:t>Acquire &amp; Implement</a:t>
          </a:r>
          <a:endParaRPr lang="en-US" dirty="0"/>
        </a:p>
      </dgm:t>
    </dgm:pt>
    <dgm:pt modelId="{737031F0-0201-134E-9D9D-C1ADC95FC17C}" type="parTrans" cxnId="{F32129BA-5374-D849-85F0-55267E6A70AB}">
      <dgm:prSet/>
      <dgm:spPr/>
      <dgm:t>
        <a:bodyPr/>
        <a:lstStyle/>
        <a:p>
          <a:endParaRPr lang="en-US"/>
        </a:p>
      </dgm:t>
    </dgm:pt>
    <dgm:pt modelId="{46D3A1DE-47A1-F547-9489-CAE954D6EAC8}" type="sibTrans" cxnId="{F32129BA-5374-D849-85F0-55267E6A70AB}">
      <dgm:prSet/>
      <dgm:spPr/>
      <dgm:t>
        <a:bodyPr/>
        <a:lstStyle/>
        <a:p>
          <a:endParaRPr lang="en-US"/>
        </a:p>
      </dgm:t>
    </dgm:pt>
    <dgm:pt modelId="{8C5C7F2E-F616-804B-9AA8-3D196D22D314}">
      <dgm:prSet phldrT="[Text]"/>
      <dgm:spPr/>
      <dgm:t>
        <a:bodyPr/>
        <a:lstStyle/>
        <a:p>
          <a:r>
            <a:rPr lang="en-US" dirty="0" smtClean="0"/>
            <a:t>Deliver &amp; Support</a:t>
          </a:r>
          <a:endParaRPr lang="en-US" dirty="0"/>
        </a:p>
      </dgm:t>
    </dgm:pt>
    <dgm:pt modelId="{DF7733B3-0BBE-084A-AB2E-480083EC9A23}" type="parTrans" cxnId="{28BE915A-8F45-1842-850E-2C60B70CC9A7}">
      <dgm:prSet/>
      <dgm:spPr/>
      <dgm:t>
        <a:bodyPr/>
        <a:lstStyle/>
        <a:p>
          <a:endParaRPr lang="en-US"/>
        </a:p>
      </dgm:t>
    </dgm:pt>
    <dgm:pt modelId="{DB4EED64-36D8-BA4D-9671-7421F117E4E6}" type="sibTrans" cxnId="{28BE915A-8F45-1842-850E-2C60B70CC9A7}">
      <dgm:prSet/>
      <dgm:spPr/>
      <dgm:t>
        <a:bodyPr/>
        <a:lstStyle/>
        <a:p>
          <a:endParaRPr lang="en-US"/>
        </a:p>
      </dgm:t>
    </dgm:pt>
    <dgm:pt modelId="{81090A85-749D-DF4B-BBF8-C019936E45AE}">
      <dgm:prSet phldrT="[Text]"/>
      <dgm:spPr/>
      <dgm:t>
        <a:bodyPr/>
        <a:lstStyle/>
        <a:p>
          <a:r>
            <a:rPr lang="en-US" dirty="0" smtClean="0"/>
            <a:t>Monitor &amp; Evaluate</a:t>
          </a:r>
          <a:endParaRPr lang="en-US" dirty="0"/>
        </a:p>
      </dgm:t>
    </dgm:pt>
    <dgm:pt modelId="{2CFE4C32-D476-F34F-A446-48F668B69373}" type="parTrans" cxnId="{AB2DF6B1-BB1B-954C-A101-A596EAFBCB34}">
      <dgm:prSet/>
      <dgm:spPr/>
      <dgm:t>
        <a:bodyPr/>
        <a:lstStyle/>
        <a:p>
          <a:endParaRPr lang="en-US"/>
        </a:p>
      </dgm:t>
    </dgm:pt>
    <dgm:pt modelId="{31B07D9D-B7D1-DF41-9102-F75EC91C77E1}" type="sibTrans" cxnId="{AB2DF6B1-BB1B-954C-A101-A596EAFBCB34}">
      <dgm:prSet/>
      <dgm:spPr/>
      <dgm:t>
        <a:bodyPr/>
        <a:lstStyle/>
        <a:p>
          <a:endParaRPr lang="en-US"/>
        </a:p>
      </dgm:t>
    </dgm:pt>
    <dgm:pt modelId="{BC727DD1-1113-3548-B74D-8447E75F7320}" type="pres">
      <dgm:prSet presAssocID="{8E8F0C68-2AF2-1C48-8761-D5DA783D3188}" presName="cycle" presStyleCnt="0">
        <dgm:presLayoutVars>
          <dgm:dir/>
          <dgm:resizeHandles val="exact"/>
        </dgm:presLayoutVars>
      </dgm:prSet>
      <dgm:spPr/>
      <dgm:t>
        <a:bodyPr/>
        <a:lstStyle/>
        <a:p>
          <a:endParaRPr lang="en-US"/>
        </a:p>
      </dgm:t>
    </dgm:pt>
    <dgm:pt modelId="{AB89D2B7-2C17-224D-96C8-EF088173F3EF}" type="pres">
      <dgm:prSet presAssocID="{FEFD0B15-8E1E-1A42-9160-A39FD103564D}" presName="node" presStyleLbl="node1" presStyleIdx="0" presStyleCnt="4">
        <dgm:presLayoutVars>
          <dgm:bulletEnabled val="1"/>
        </dgm:presLayoutVars>
      </dgm:prSet>
      <dgm:spPr/>
      <dgm:t>
        <a:bodyPr/>
        <a:lstStyle/>
        <a:p>
          <a:endParaRPr lang="en-US"/>
        </a:p>
      </dgm:t>
    </dgm:pt>
    <dgm:pt modelId="{2FC3E8C7-8637-7B43-8406-762236C62BEF}" type="pres">
      <dgm:prSet presAssocID="{7A9A90B5-FC51-C24C-B92F-A6FAC32889E5}" presName="sibTrans" presStyleLbl="sibTrans2D1" presStyleIdx="0" presStyleCnt="4"/>
      <dgm:spPr/>
      <dgm:t>
        <a:bodyPr/>
        <a:lstStyle/>
        <a:p>
          <a:endParaRPr lang="en-US"/>
        </a:p>
      </dgm:t>
    </dgm:pt>
    <dgm:pt modelId="{A1837BAD-9EDF-9843-A7C9-63AA34D35773}" type="pres">
      <dgm:prSet presAssocID="{7A9A90B5-FC51-C24C-B92F-A6FAC32889E5}" presName="connectorText" presStyleLbl="sibTrans2D1" presStyleIdx="0" presStyleCnt="4"/>
      <dgm:spPr/>
      <dgm:t>
        <a:bodyPr/>
        <a:lstStyle/>
        <a:p>
          <a:endParaRPr lang="en-US"/>
        </a:p>
      </dgm:t>
    </dgm:pt>
    <dgm:pt modelId="{EB95199E-CFB3-F149-BFC3-910BBC333620}" type="pres">
      <dgm:prSet presAssocID="{DDAA16EE-0B3A-A04D-A4AF-7C12E88CD33C}" presName="node" presStyleLbl="node1" presStyleIdx="1" presStyleCnt="4">
        <dgm:presLayoutVars>
          <dgm:bulletEnabled val="1"/>
        </dgm:presLayoutVars>
      </dgm:prSet>
      <dgm:spPr/>
      <dgm:t>
        <a:bodyPr/>
        <a:lstStyle/>
        <a:p>
          <a:endParaRPr lang="en-US"/>
        </a:p>
      </dgm:t>
    </dgm:pt>
    <dgm:pt modelId="{FA679D8B-2A10-6448-B9C8-510EF61764F7}" type="pres">
      <dgm:prSet presAssocID="{46D3A1DE-47A1-F547-9489-CAE954D6EAC8}" presName="sibTrans" presStyleLbl="sibTrans2D1" presStyleIdx="1" presStyleCnt="4"/>
      <dgm:spPr/>
      <dgm:t>
        <a:bodyPr/>
        <a:lstStyle/>
        <a:p>
          <a:endParaRPr lang="en-US"/>
        </a:p>
      </dgm:t>
    </dgm:pt>
    <dgm:pt modelId="{DA737D6D-3CCD-BB43-8180-494EA3A0221F}" type="pres">
      <dgm:prSet presAssocID="{46D3A1DE-47A1-F547-9489-CAE954D6EAC8}" presName="connectorText" presStyleLbl="sibTrans2D1" presStyleIdx="1" presStyleCnt="4"/>
      <dgm:spPr/>
      <dgm:t>
        <a:bodyPr/>
        <a:lstStyle/>
        <a:p>
          <a:endParaRPr lang="en-US"/>
        </a:p>
      </dgm:t>
    </dgm:pt>
    <dgm:pt modelId="{D80DEAD4-2BA2-CC4E-A965-0508C6A07A98}" type="pres">
      <dgm:prSet presAssocID="{8C5C7F2E-F616-804B-9AA8-3D196D22D314}" presName="node" presStyleLbl="node1" presStyleIdx="2" presStyleCnt="4">
        <dgm:presLayoutVars>
          <dgm:bulletEnabled val="1"/>
        </dgm:presLayoutVars>
      </dgm:prSet>
      <dgm:spPr/>
      <dgm:t>
        <a:bodyPr/>
        <a:lstStyle/>
        <a:p>
          <a:endParaRPr lang="en-US"/>
        </a:p>
      </dgm:t>
    </dgm:pt>
    <dgm:pt modelId="{0CBCC090-981C-6B45-A9B4-046F4D840907}" type="pres">
      <dgm:prSet presAssocID="{DB4EED64-36D8-BA4D-9671-7421F117E4E6}" presName="sibTrans" presStyleLbl="sibTrans2D1" presStyleIdx="2" presStyleCnt="4"/>
      <dgm:spPr/>
      <dgm:t>
        <a:bodyPr/>
        <a:lstStyle/>
        <a:p>
          <a:endParaRPr lang="en-US"/>
        </a:p>
      </dgm:t>
    </dgm:pt>
    <dgm:pt modelId="{B686ED8E-3D5E-4D43-B361-2E0E81C18F0F}" type="pres">
      <dgm:prSet presAssocID="{DB4EED64-36D8-BA4D-9671-7421F117E4E6}" presName="connectorText" presStyleLbl="sibTrans2D1" presStyleIdx="2" presStyleCnt="4"/>
      <dgm:spPr/>
      <dgm:t>
        <a:bodyPr/>
        <a:lstStyle/>
        <a:p>
          <a:endParaRPr lang="en-US"/>
        </a:p>
      </dgm:t>
    </dgm:pt>
    <dgm:pt modelId="{1E358341-B717-CF4D-B2A8-C5DF27555C97}" type="pres">
      <dgm:prSet presAssocID="{81090A85-749D-DF4B-BBF8-C019936E45AE}" presName="node" presStyleLbl="node1" presStyleIdx="3" presStyleCnt="4">
        <dgm:presLayoutVars>
          <dgm:bulletEnabled val="1"/>
        </dgm:presLayoutVars>
      </dgm:prSet>
      <dgm:spPr/>
      <dgm:t>
        <a:bodyPr/>
        <a:lstStyle/>
        <a:p>
          <a:endParaRPr lang="en-US"/>
        </a:p>
      </dgm:t>
    </dgm:pt>
    <dgm:pt modelId="{32798B49-079F-9C49-9CE5-CE37A575944F}" type="pres">
      <dgm:prSet presAssocID="{31B07D9D-B7D1-DF41-9102-F75EC91C77E1}" presName="sibTrans" presStyleLbl="sibTrans2D1" presStyleIdx="3" presStyleCnt="4"/>
      <dgm:spPr/>
      <dgm:t>
        <a:bodyPr/>
        <a:lstStyle/>
        <a:p>
          <a:endParaRPr lang="en-US"/>
        </a:p>
      </dgm:t>
    </dgm:pt>
    <dgm:pt modelId="{097E6839-74AF-FF42-9A65-502B4E1C63F3}" type="pres">
      <dgm:prSet presAssocID="{31B07D9D-B7D1-DF41-9102-F75EC91C77E1}" presName="connectorText" presStyleLbl="sibTrans2D1" presStyleIdx="3" presStyleCnt="4"/>
      <dgm:spPr/>
      <dgm:t>
        <a:bodyPr/>
        <a:lstStyle/>
        <a:p>
          <a:endParaRPr lang="en-US"/>
        </a:p>
      </dgm:t>
    </dgm:pt>
  </dgm:ptLst>
  <dgm:cxnLst>
    <dgm:cxn modelId="{AB2DF6B1-BB1B-954C-A101-A596EAFBCB34}" srcId="{8E8F0C68-2AF2-1C48-8761-D5DA783D3188}" destId="{81090A85-749D-DF4B-BBF8-C019936E45AE}" srcOrd="3" destOrd="0" parTransId="{2CFE4C32-D476-F34F-A446-48F668B69373}" sibTransId="{31B07D9D-B7D1-DF41-9102-F75EC91C77E1}"/>
    <dgm:cxn modelId="{5EE82EB0-23BF-456A-A914-D304D7CD046B}" type="presOf" srcId="{8E8F0C68-2AF2-1C48-8761-D5DA783D3188}" destId="{BC727DD1-1113-3548-B74D-8447E75F7320}" srcOrd="0" destOrd="0" presId="urn:microsoft.com/office/officeart/2005/8/layout/cycle2"/>
    <dgm:cxn modelId="{C981EA66-2075-4E12-8B46-A81DC04B7A96}" type="presOf" srcId="{46D3A1DE-47A1-F547-9489-CAE954D6EAC8}" destId="{FA679D8B-2A10-6448-B9C8-510EF61764F7}" srcOrd="0" destOrd="0" presId="urn:microsoft.com/office/officeart/2005/8/layout/cycle2"/>
    <dgm:cxn modelId="{053BE182-C273-47C3-8977-751B8DE27EEF}" type="presOf" srcId="{7A9A90B5-FC51-C24C-B92F-A6FAC32889E5}" destId="{2FC3E8C7-8637-7B43-8406-762236C62BEF}" srcOrd="0" destOrd="0" presId="urn:microsoft.com/office/officeart/2005/8/layout/cycle2"/>
    <dgm:cxn modelId="{AC89F271-2ED7-4C89-9493-D33648293389}" type="presOf" srcId="{FEFD0B15-8E1E-1A42-9160-A39FD103564D}" destId="{AB89D2B7-2C17-224D-96C8-EF088173F3EF}" srcOrd="0" destOrd="0" presId="urn:microsoft.com/office/officeart/2005/8/layout/cycle2"/>
    <dgm:cxn modelId="{EFF8DA9E-597D-4F24-B1D0-0084155E6470}" type="presOf" srcId="{8C5C7F2E-F616-804B-9AA8-3D196D22D314}" destId="{D80DEAD4-2BA2-CC4E-A965-0508C6A07A98}" srcOrd="0" destOrd="0" presId="urn:microsoft.com/office/officeart/2005/8/layout/cycle2"/>
    <dgm:cxn modelId="{CD5A7262-A3B0-4E9A-8DE8-E702D9C48D33}" type="presOf" srcId="{31B07D9D-B7D1-DF41-9102-F75EC91C77E1}" destId="{097E6839-74AF-FF42-9A65-502B4E1C63F3}" srcOrd="1" destOrd="0" presId="urn:microsoft.com/office/officeart/2005/8/layout/cycle2"/>
    <dgm:cxn modelId="{F32129BA-5374-D849-85F0-55267E6A70AB}" srcId="{8E8F0C68-2AF2-1C48-8761-D5DA783D3188}" destId="{DDAA16EE-0B3A-A04D-A4AF-7C12E88CD33C}" srcOrd="1" destOrd="0" parTransId="{737031F0-0201-134E-9D9D-C1ADC95FC17C}" sibTransId="{46D3A1DE-47A1-F547-9489-CAE954D6EAC8}"/>
    <dgm:cxn modelId="{18588B59-2F31-4B68-AEB2-672EA37CFB16}" type="presOf" srcId="{31B07D9D-B7D1-DF41-9102-F75EC91C77E1}" destId="{32798B49-079F-9C49-9CE5-CE37A575944F}" srcOrd="0" destOrd="0" presId="urn:microsoft.com/office/officeart/2005/8/layout/cycle2"/>
    <dgm:cxn modelId="{FDDFB301-268F-624B-A3F2-DD04108D5820}" srcId="{8E8F0C68-2AF2-1C48-8761-D5DA783D3188}" destId="{FEFD0B15-8E1E-1A42-9160-A39FD103564D}" srcOrd="0" destOrd="0" parTransId="{EC9D070D-4FB3-B544-BE43-1BE7BFF45725}" sibTransId="{7A9A90B5-FC51-C24C-B92F-A6FAC32889E5}"/>
    <dgm:cxn modelId="{FAC75B47-62FC-4926-9B78-56E4E0FC8C83}" type="presOf" srcId="{DB4EED64-36D8-BA4D-9671-7421F117E4E6}" destId="{B686ED8E-3D5E-4D43-B361-2E0E81C18F0F}" srcOrd="1" destOrd="0" presId="urn:microsoft.com/office/officeart/2005/8/layout/cycle2"/>
    <dgm:cxn modelId="{BD4138E0-7324-48EA-A86C-66504713E501}" type="presOf" srcId="{81090A85-749D-DF4B-BBF8-C019936E45AE}" destId="{1E358341-B717-CF4D-B2A8-C5DF27555C97}" srcOrd="0" destOrd="0" presId="urn:microsoft.com/office/officeart/2005/8/layout/cycle2"/>
    <dgm:cxn modelId="{28BE915A-8F45-1842-850E-2C60B70CC9A7}" srcId="{8E8F0C68-2AF2-1C48-8761-D5DA783D3188}" destId="{8C5C7F2E-F616-804B-9AA8-3D196D22D314}" srcOrd="2" destOrd="0" parTransId="{DF7733B3-0BBE-084A-AB2E-480083EC9A23}" sibTransId="{DB4EED64-36D8-BA4D-9671-7421F117E4E6}"/>
    <dgm:cxn modelId="{CA2CF3F0-1D6D-4169-9652-2EDB73BE0EF4}" type="presOf" srcId="{DB4EED64-36D8-BA4D-9671-7421F117E4E6}" destId="{0CBCC090-981C-6B45-A9B4-046F4D840907}" srcOrd="0" destOrd="0" presId="urn:microsoft.com/office/officeart/2005/8/layout/cycle2"/>
    <dgm:cxn modelId="{203F7CF4-EB4B-43FF-9553-69CF22D1F9B9}" type="presOf" srcId="{DDAA16EE-0B3A-A04D-A4AF-7C12E88CD33C}" destId="{EB95199E-CFB3-F149-BFC3-910BBC333620}" srcOrd="0" destOrd="0" presId="urn:microsoft.com/office/officeart/2005/8/layout/cycle2"/>
    <dgm:cxn modelId="{4970962E-3BD6-46E2-89BC-E4E470AD7FD2}" type="presOf" srcId="{7A9A90B5-FC51-C24C-B92F-A6FAC32889E5}" destId="{A1837BAD-9EDF-9843-A7C9-63AA34D35773}" srcOrd="1" destOrd="0" presId="urn:microsoft.com/office/officeart/2005/8/layout/cycle2"/>
    <dgm:cxn modelId="{0BCC802A-6E1E-4A45-9491-061C0C2ED061}" type="presOf" srcId="{46D3A1DE-47A1-F547-9489-CAE954D6EAC8}" destId="{DA737D6D-3CCD-BB43-8180-494EA3A0221F}" srcOrd="1" destOrd="0" presId="urn:microsoft.com/office/officeart/2005/8/layout/cycle2"/>
    <dgm:cxn modelId="{D27BA63A-9FA1-4149-A9AF-A43DF7082232}" type="presParOf" srcId="{BC727DD1-1113-3548-B74D-8447E75F7320}" destId="{AB89D2B7-2C17-224D-96C8-EF088173F3EF}" srcOrd="0" destOrd="0" presId="urn:microsoft.com/office/officeart/2005/8/layout/cycle2"/>
    <dgm:cxn modelId="{A58A1E89-5292-4AAB-A19F-454F54A3C2AD}" type="presParOf" srcId="{BC727DD1-1113-3548-B74D-8447E75F7320}" destId="{2FC3E8C7-8637-7B43-8406-762236C62BEF}" srcOrd="1" destOrd="0" presId="urn:microsoft.com/office/officeart/2005/8/layout/cycle2"/>
    <dgm:cxn modelId="{B13DF621-B2B7-41F5-BC8E-5C7432EECE87}" type="presParOf" srcId="{2FC3E8C7-8637-7B43-8406-762236C62BEF}" destId="{A1837BAD-9EDF-9843-A7C9-63AA34D35773}" srcOrd="0" destOrd="0" presId="urn:microsoft.com/office/officeart/2005/8/layout/cycle2"/>
    <dgm:cxn modelId="{BB171235-EC2A-4E15-831D-C8FA354AC59A}" type="presParOf" srcId="{BC727DD1-1113-3548-B74D-8447E75F7320}" destId="{EB95199E-CFB3-F149-BFC3-910BBC333620}" srcOrd="2" destOrd="0" presId="urn:microsoft.com/office/officeart/2005/8/layout/cycle2"/>
    <dgm:cxn modelId="{89397CEC-8C77-48C1-BDC5-3B4E95A894B2}" type="presParOf" srcId="{BC727DD1-1113-3548-B74D-8447E75F7320}" destId="{FA679D8B-2A10-6448-B9C8-510EF61764F7}" srcOrd="3" destOrd="0" presId="urn:microsoft.com/office/officeart/2005/8/layout/cycle2"/>
    <dgm:cxn modelId="{FBFA35F7-C28A-4569-9311-1AF34C5B6E97}" type="presParOf" srcId="{FA679D8B-2A10-6448-B9C8-510EF61764F7}" destId="{DA737D6D-3CCD-BB43-8180-494EA3A0221F}" srcOrd="0" destOrd="0" presId="urn:microsoft.com/office/officeart/2005/8/layout/cycle2"/>
    <dgm:cxn modelId="{964AA363-DEAD-407F-A130-FED53D31BC57}" type="presParOf" srcId="{BC727DD1-1113-3548-B74D-8447E75F7320}" destId="{D80DEAD4-2BA2-CC4E-A965-0508C6A07A98}" srcOrd="4" destOrd="0" presId="urn:microsoft.com/office/officeart/2005/8/layout/cycle2"/>
    <dgm:cxn modelId="{09B5F4D8-ED07-4A46-ADE6-D741A2B38BE8}" type="presParOf" srcId="{BC727DD1-1113-3548-B74D-8447E75F7320}" destId="{0CBCC090-981C-6B45-A9B4-046F4D840907}" srcOrd="5" destOrd="0" presId="urn:microsoft.com/office/officeart/2005/8/layout/cycle2"/>
    <dgm:cxn modelId="{0CD15796-AA6C-4E4C-9338-AB01FB9AA9F3}" type="presParOf" srcId="{0CBCC090-981C-6B45-A9B4-046F4D840907}" destId="{B686ED8E-3D5E-4D43-B361-2E0E81C18F0F}" srcOrd="0" destOrd="0" presId="urn:microsoft.com/office/officeart/2005/8/layout/cycle2"/>
    <dgm:cxn modelId="{11262755-EE53-4D18-AFD3-8C8F52D70B35}" type="presParOf" srcId="{BC727DD1-1113-3548-B74D-8447E75F7320}" destId="{1E358341-B717-CF4D-B2A8-C5DF27555C97}" srcOrd="6" destOrd="0" presId="urn:microsoft.com/office/officeart/2005/8/layout/cycle2"/>
    <dgm:cxn modelId="{A335A664-9BE6-4A00-B7A9-7CD4383CF731}" type="presParOf" srcId="{BC727DD1-1113-3548-B74D-8447E75F7320}" destId="{32798B49-079F-9C49-9CE5-CE37A575944F}" srcOrd="7" destOrd="0" presId="urn:microsoft.com/office/officeart/2005/8/layout/cycle2"/>
    <dgm:cxn modelId="{E935171A-13DB-459E-8769-F2811FF909D9}" type="presParOf" srcId="{32798B49-079F-9C49-9CE5-CE37A575944F}" destId="{097E6839-74AF-FF42-9A65-502B4E1C63F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89D2B7-2C17-224D-96C8-EF088173F3EF}">
      <dsp:nvSpPr>
        <dsp:cNvPr id="0" name=""/>
        <dsp:cNvSpPr/>
      </dsp:nvSpPr>
      <dsp:spPr>
        <a:xfrm>
          <a:off x="3334233" y="958"/>
          <a:ext cx="1561132" cy="1561132"/>
        </a:xfrm>
        <a:prstGeom prst="ellipse">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Plan &amp; Organize</a:t>
          </a:r>
          <a:endParaRPr lang="en-US" sz="1700" kern="1200" dirty="0"/>
        </a:p>
      </dsp:txBody>
      <dsp:txXfrm>
        <a:off x="3562855" y="229580"/>
        <a:ext cx="1103888" cy="1103888"/>
      </dsp:txXfrm>
    </dsp:sp>
    <dsp:sp modelId="{2FC3E8C7-8637-7B43-8406-762236C62BEF}">
      <dsp:nvSpPr>
        <dsp:cNvPr id="0" name=""/>
        <dsp:cNvSpPr/>
      </dsp:nvSpPr>
      <dsp:spPr>
        <a:xfrm rot="2700000">
          <a:off x="4727701" y="1338226"/>
          <a:ext cx="414483" cy="526882"/>
        </a:xfrm>
        <a:prstGeom prst="rightArrow">
          <a:avLst>
            <a:gd name="adj1" fmla="val 60000"/>
            <a:gd name="adj2" fmla="val 50000"/>
          </a:avLst>
        </a:prstGeom>
        <a:gradFill rotWithShape="0">
          <a:gsLst>
            <a:gs pos="0">
              <a:schemeClr val="accent1">
                <a:tint val="60000"/>
                <a:hueOff val="0"/>
                <a:satOff val="0"/>
                <a:lumOff val="0"/>
                <a:alphaOff val="0"/>
                <a:shade val="70000"/>
                <a:satMod val="150000"/>
              </a:schemeClr>
            </a:gs>
            <a:gs pos="34000">
              <a:schemeClr val="accent1">
                <a:tint val="60000"/>
                <a:hueOff val="0"/>
                <a:satOff val="0"/>
                <a:lumOff val="0"/>
                <a:alphaOff val="0"/>
                <a:shade val="70000"/>
                <a:satMod val="140000"/>
              </a:schemeClr>
            </a:gs>
            <a:gs pos="70000">
              <a:schemeClr val="accent1">
                <a:tint val="60000"/>
                <a:hueOff val="0"/>
                <a:satOff val="0"/>
                <a:lumOff val="0"/>
                <a:alphaOff val="0"/>
                <a:tint val="100000"/>
                <a:shade val="90000"/>
                <a:satMod val="140000"/>
              </a:schemeClr>
            </a:gs>
            <a:gs pos="100000">
              <a:schemeClr val="accent1">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4745911" y="1399639"/>
        <a:ext cx="290138" cy="316130"/>
      </dsp:txXfrm>
    </dsp:sp>
    <dsp:sp modelId="{EB95199E-CFB3-F149-BFC3-910BBC333620}">
      <dsp:nvSpPr>
        <dsp:cNvPr id="0" name=""/>
        <dsp:cNvSpPr/>
      </dsp:nvSpPr>
      <dsp:spPr>
        <a:xfrm>
          <a:off x="4991109" y="1657833"/>
          <a:ext cx="1561132" cy="1561132"/>
        </a:xfrm>
        <a:prstGeom prst="ellipse">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Acquire &amp; Implement</a:t>
          </a:r>
          <a:endParaRPr lang="en-US" sz="1700" kern="1200" dirty="0"/>
        </a:p>
      </dsp:txBody>
      <dsp:txXfrm>
        <a:off x="5219731" y="1886455"/>
        <a:ext cx="1103888" cy="1103888"/>
      </dsp:txXfrm>
    </dsp:sp>
    <dsp:sp modelId="{FA679D8B-2A10-6448-B9C8-510EF61764F7}">
      <dsp:nvSpPr>
        <dsp:cNvPr id="0" name=""/>
        <dsp:cNvSpPr/>
      </dsp:nvSpPr>
      <dsp:spPr>
        <a:xfrm rot="8100000">
          <a:off x="4744291" y="2995101"/>
          <a:ext cx="414483" cy="526882"/>
        </a:xfrm>
        <a:prstGeom prst="rightArrow">
          <a:avLst>
            <a:gd name="adj1" fmla="val 60000"/>
            <a:gd name="adj2" fmla="val 50000"/>
          </a:avLst>
        </a:prstGeom>
        <a:gradFill rotWithShape="0">
          <a:gsLst>
            <a:gs pos="0">
              <a:schemeClr val="accent1">
                <a:tint val="60000"/>
                <a:hueOff val="0"/>
                <a:satOff val="0"/>
                <a:lumOff val="0"/>
                <a:alphaOff val="0"/>
                <a:shade val="70000"/>
                <a:satMod val="150000"/>
              </a:schemeClr>
            </a:gs>
            <a:gs pos="34000">
              <a:schemeClr val="accent1">
                <a:tint val="60000"/>
                <a:hueOff val="0"/>
                <a:satOff val="0"/>
                <a:lumOff val="0"/>
                <a:alphaOff val="0"/>
                <a:shade val="70000"/>
                <a:satMod val="140000"/>
              </a:schemeClr>
            </a:gs>
            <a:gs pos="70000">
              <a:schemeClr val="accent1">
                <a:tint val="60000"/>
                <a:hueOff val="0"/>
                <a:satOff val="0"/>
                <a:lumOff val="0"/>
                <a:alphaOff val="0"/>
                <a:tint val="100000"/>
                <a:shade val="90000"/>
                <a:satMod val="140000"/>
              </a:schemeClr>
            </a:gs>
            <a:gs pos="100000">
              <a:schemeClr val="accent1">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10800000">
        <a:off x="4850426" y="3056514"/>
        <a:ext cx="290138" cy="316130"/>
      </dsp:txXfrm>
    </dsp:sp>
    <dsp:sp modelId="{D80DEAD4-2BA2-CC4E-A965-0508C6A07A98}">
      <dsp:nvSpPr>
        <dsp:cNvPr id="0" name=""/>
        <dsp:cNvSpPr/>
      </dsp:nvSpPr>
      <dsp:spPr>
        <a:xfrm>
          <a:off x="3334233" y="3314709"/>
          <a:ext cx="1561132" cy="1561132"/>
        </a:xfrm>
        <a:prstGeom prst="ellipse">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Deliver &amp; Support</a:t>
          </a:r>
          <a:endParaRPr lang="en-US" sz="1700" kern="1200" dirty="0"/>
        </a:p>
      </dsp:txBody>
      <dsp:txXfrm>
        <a:off x="3562855" y="3543331"/>
        <a:ext cx="1103888" cy="1103888"/>
      </dsp:txXfrm>
    </dsp:sp>
    <dsp:sp modelId="{0CBCC090-981C-6B45-A9B4-046F4D840907}">
      <dsp:nvSpPr>
        <dsp:cNvPr id="0" name=""/>
        <dsp:cNvSpPr/>
      </dsp:nvSpPr>
      <dsp:spPr>
        <a:xfrm rot="13500000">
          <a:off x="3087415" y="3011691"/>
          <a:ext cx="414483" cy="526882"/>
        </a:xfrm>
        <a:prstGeom prst="rightArrow">
          <a:avLst>
            <a:gd name="adj1" fmla="val 60000"/>
            <a:gd name="adj2" fmla="val 50000"/>
          </a:avLst>
        </a:prstGeom>
        <a:gradFill rotWithShape="0">
          <a:gsLst>
            <a:gs pos="0">
              <a:schemeClr val="accent1">
                <a:tint val="60000"/>
                <a:hueOff val="0"/>
                <a:satOff val="0"/>
                <a:lumOff val="0"/>
                <a:alphaOff val="0"/>
                <a:shade val="70000"/>
                <a:satMod val="150000"/>
              </a:schemeClr>
            </a:gs>
            <a:gs pos="34000">
              <a:schemeClr val="accent1">
                <a:tint val="60000"/>
                <a:hueOff val="0"/>
                <a:satOff val="0"/>
                <a:lumOff val="0"/>
                <a:alphaOff val="0"/>
                <a:shade val="70000"/>
                <a:satMod val="140000"/>
              </a:schemeClr>
            </a:gs>
            <a:gs pos="70000">
              <a:schemeClr val="accent1">
                <a:tint val="60000"/>
                <a:hueOff val="0"/>
                <a:satOff val="0"/>
                <a:lumOff val="0"/>
                <a:alphaOff val="0"/>
                <a:tint val="100000"/>
                <a:shade val="90000"/>
                <a:satMod val="140000"/>
              </a:schemeClr>
            </a:gs>
            <a:gs pos="100000">
              <a:schemeClr val="accent1">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10800000">
        <a:off x="3193550" y="3161030"/>
        <a:ext cx="290138" cy="316130"/>
      </dsp:txXfrm>
    </dsp:sp>
    <dsp:sp modelId="{1E358341-B717-CF4D-B2A8-C5DF27555C97}">
      <dsp:nvSpPr>
        <dsp:cNvPr id="0" name=""/>
        <dsp:cNvSpPr/>
      </dsp:nvSpPr>
      <dsp:spPr>
        <a:xfrm>
          <a:off x="1677358" y="1657833"/>
          <a:ext cx="1561132" cy="1561132"/>
        </a:xfrm>
        <a:prstGeom prst="ellipse">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Monitor &amp; Evaluate</a:t>
          </a:r>
          <a:endParaRPr lang="en-US" sz="1700" kern="1200" dirty="0"/>
        </a:p>
      </dsp:txBody>
      <dsp:txXfrm>
        <a:off x="1905980" y="1886455"/>
        <a:ext cx="1103888" cy="1103888"/>
      </dsp:txXfrm>
    </dsp:sp>
    <dsp:sp modelId="{32798B49-079F-9C49-9CE5-CE37A575944F}">
      <dsp:nvSpPr>
        <dsp:cNvPr id="0" name=""/>
        <dsp:cNvSpPr/>
      </dsp:nvSpPr>
      <dsp:spPr>
        <a:xfrm rot="18900000">
          <a:off x="3070825" y="1354815"/>
          <a:ext cx="414483" cy="526882"/>
        </a:xfrm>
        <a:prstGeom prst="rightArrow">
          <a:avLst>
            <a:gd name="adj1" fmla="val 60000"/>
            <a:gd name="adj2" fmla="val 50000"/>
          </a:avLst>
        </a:prstGeom>
        <a:gradFill rotWithShape="0">
          <a:gsLst>
            <a:gs pos="0">
              <a:schemeClr val="accent1">
                <a:tint val="60000"/>
                <a:hueOff val="0"/>
                <a:satOff val="0"/>
                <a:lumOff val="0"/>
                <a:alphaOff val="0"/>
                <a:shade val="70000"/>
                <a:satMod val="150000"/>
              </a:schemeClr>
            </a:gs>
            <a:gs pos="34000">
              <a:schemeClr val="accent1">
                <a:tint val="60000"/>
                <a:hueOff val="0"/>
                <a:satOff val="0"/>
                <a:lumOff val="0"/>
                <a:alphaOff val="0"/>
                <a:shade val="70000"/>
                <a:satMod val="140000"/>
              </a:schemeClr>
            </a:gs>
            <a:gs pos="70000">
              <a:schemeClr val="accent1">
                <a:tint val="60000"/>
                <a:hueOff val="0"/>
                <a:satOff val="0"/>
                <a:lumOff val="0"/>
                <a:alphaOff val="0"/>
                <a:tint val="100000"/>
                <a:shade val="90000"/>
                <a:satMod val="140000"/>
              </a:schemeClr>
            </a:gs>
            <a:gs pos="100000">
              <a:schemeClr val="accent1">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089035" y="1504154"/>
        <a:ext cx="290138" cy="31613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94C88-49A4-426A-A0FC-05F9D1A24052}" type="datetimeFigureOut">
              <a:rPr lang="id-ID" smtClean="0"/>
              <a:t>09/10/2014</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F645EA-306D-4292-9B1C-D2328D49423B}" type="slidenum">
              <a:rPr lang="id-ID" smtClean="0"/>
              <a:t>‹#›</a:t>
            </a:fld>
            <a:endParaRPr lang="id-ID"/>
          </a:p>
        </p:txBody>
      </p:sp>
    </p:spTree>
    <p:extLst>
      <p:ext uri="{BB962C8B-B14F-4D97-AF65-F5344CB8AC3E}">
        <p14:creationId xmlns:p14="http://schemas.microsoft.com/office/powerpoint/2010/main" val="2314513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F7F645EA-306D-4292-9B1C-D2328D49423B}" type="slidenum">
              <a:rPr lang="id-ID" smtClean="0"/>
              <a:t>20</a:t>
            </a:fld>
            <a:endParaRPr lang="id-ID"/>
          </a:p>
        </p:txBody>
      </p:sp>
    </p:spTree>
    <p:extLst>
      <p:ext uri="{BB962C8B-B14F-4D97-AF65-F5344CB8AC3E}">
        <p14:creationId xmlns:p14="http://schemas.microsoft.com/office/powerpoint/2010/main" val="4280034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2697AA-63D7-454E-AA65-98C8766EABE1}" type="datetimeFigureOut">
              <a:rPr lang="id-ID" smtClean="0"/>
              <a:t>09/10/2014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B65BDD-B431-42C6-8680-0FEE4958A63A}" type="slidenum">
              <a:rPr lang="id-ID" smtClean="0"/>
              <a:t>‹#›</a:t>
            </a:fld>
            <a:endParaRPr lang="id-ID"/>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697AA-63D7-454E-AA65-98C8766EABE1}" type="datetimeFigureOut">
              <a:rPr lang="id-ID" smtClean="0"/>
              <a:t>09/10/2014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B65BDD-B431-42C6-8680-0FEE4958A63A}"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697AA-63D7-454E-AA65-98C8766EABE1}" type="datetimeFigureOut">
              <a:rPr lang="id-ID" smtClean="0"/>
              <a:t>09/10/2014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B65BDD-B431-42C6-8680-0FEE4958A63A}"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697AA-63D7-454E-AA65-98C8766EABE1}" type="datetimeFigureOut">
              <a:rPr lang="id-ID" smtClean="0"/>
              <a:t>09/10/2014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B65BDD-B431-42C6-8680-0FEE4958A63A}"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697AA-63D7-454E-AA65-98C8766EABE1}" type="datetimeFigureOut">
              <a:rPr lang="id-ID" smtClean="0"/>
              <a:t>09/10/2014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B65BDD-B431-42C6-8680-0FEE4958A63A}" type="slidenum">
              <a:rPr lang="id-ID" smtClean="0"/>
              <a:t>‹#›</a:t>
            </a:fld>
            <a:endParaRPr lang="id-ID"/>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2697AA-63D7-454E-AA65-98C8766EABE1}" type="datetimeFigureOut">
              <a:rPr lang="id-ID" smtClean="0"/>
              <a:t>09/10/2014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AB65BDD-B431-42C6-8680-0FEE4958A63A}"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2697AA-63D7-454E-AA65-98C8766EABE1}" type="datetimeFigureOut">
              <a:rPr lang="id-ID" smtClean="0"/>
              <a:t>09/10/2014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AB65BDD-B431-42C6-8680-0FEE4958A63A}" type="slidenum">
              <a:rPr lang="id-ID" smtClean="0"/>
              <a:t>‹#›</a:t>
            </a:fld>
            <a:endParaRPr lang="id-ID"/>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2697AA-63D7-454E-AA65-98C8766EABE1}" type="datetimeFigureOut">
              <a:rPr lang="id-ID" smtClean="0"/>
              <a:t>09/10/2014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AB65BDD-B431-42C6-8680-0FEE4958A63A}"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697AA-63D7-454E-AA65-98C8766EABE1}" type="datetimeFigureOut">
              <a:rPr lang="id-ID" smtClean="0"/>
              <a:t>09/10/2014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AB65BDD-B431-42C6-8680-0FEE4958A63A}"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697AA-63D7-454E-AA65-98C8766EABE1}" type="datetimeFigureOut">
              <a:rPr lang="id-ID" smtClean="0"/>
              <a:t>09/10/2014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AB65BDD-B431-42C6-8680-0FEE4958A63A}" type="slidenum">
              <a:rPr lang="id-ID" smtClean="0"/>
              <a:t>‹#›</a:t>
            </a:fld>
            <a:endParaRPr lang="id-ID"/>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697AA-63D7-454E-AA65-98C8766EABE1}" type="datetimeFigureOut">
              <a:rPr lang="id-ID" smtClean="0"/>
              <a:t>09/10/2014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AB65BDD-B431-42C6-8680-0FEE4958A63A}"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B2697AA-63D7-454E-AA65-98C8766EABE1}" type="datetimeFigureOut">
              <a:rPr lang="id-ID" smtClean="0"/>
              <a:t>09/10/2014</a:t>
            </a:fld>
            <a:endParaRPr lang="id-ID"/>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d-ID"/>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AB65BDD-B431-42C6-8680-0FEE4958A63A}"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600200"/>
            <a:ext cx="7848600" cy="4191000"/>
          </a:xfrm>
        </p:spPr>
        <p:txBody>
          <a:bodyPr/>
          <a:lstStyle/>
          <a:p>
            <a:pPr algn="ctr"/>
            <a:r>
              <a:rPr lang="en-US" sz="4500" dirty="0" smtClean="0"/>
              <a:t>Information system control for system reliability</a:t>
            </a:r>
            <a:endParaRPr lang="id-ID" sz="4500" dirty="0"/>
          </a:p>
        </p:txBody>
      </p:sp>
      <p:sp>
        <p:nvSpPr>
          <p:cNvPr id="4" name="Rectangle 3"/>
          <p:cNvSpPr/>
          <p:nvPr/>
        </p:nvSpPr>
        <p:spPr>
          <a:xfrm>
            <a:off x="1447800" y="2133600"/>
            <a:ext cx="65532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dirty="0" smtClean="0">
                <a:solidFill>
                  <a:srgbClr val="FF0000"/>
                </a:solidFill>
              </a:rPr>
              <a:t>PERTEMUAN MINGGU KE - 7</a:t>
            </a:r>
            <a:endParaRPr lang="id-ID" sz="3500" dirty="0">
              <a:solidFill>
                <a:srgbClr val="FF0000"/>
              </a:solidFill>
            </a:endParaRPr>
          </a:p>
        </p:txBody>
      </p:sp>
    </p:spTree>
    <p:extLst>
      <p:ext uri="{BB962C8B-B14F-4D97-AF65-F5344CB8AC3E}">
        <p14:creationId xmlns:p14="http://schemas.microsoft.com/office/powerpoint/2010/main" val="37235815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DELIVERY &amp; SUPPORT (DS)</a:t>
            </a:r>
            <a:endParaRPr lang="id-ID" dirty="0"/>
          </a:p>
        </p:txBody>
      </p:sp>
      <p:sp>
        <p:nvSpPr>
          <p:cNvPr id="3" name="Content Placeholder 2"/>
          <p:cNvSpPr>
            <a:spLocks noGrp="1"/>
          </p:cNvSpPr>
          <p:nvPr>
            <p:ph idx="1"/>
          </p:nvPr>
        </p:nvSpPr>
        <p:spPr>
          <a:xfrm>
            <a:off x="152400" y="1600200"/>
            <a:ext cx="8839200" cy="4876800"/>
          </a:xfrm>
        </p:spPr>
        <p:txBody>
          <a:bodyPr>
            <a:normAutofit lnSpcReduction="10000"/>
          </a:bodyPr>
          <a:lstStyle/>
          <a:p>
            <a:r>
              <a:rPr lang="id-ID" dirty="0"/>
              <a:t>Domain ini berkaitan dengan delivery jasa yang dibutuhkan, yang meliputi pelayanan, Manajemen Security dan kontinuitas layanan, dukungan layanan ( Service Support ) bagi user, dan manajemen data dan fasilitas operasional. Domain ini biasanya membahas pertanyaan manajemen berikut</a:t>
            </a:r>
            <a:r>
              <a:rPr lang="id-ID" dirty="0" smtClean="0"/>
              <a:t>:</a:t>
            </a:r>
            <a:endParaRPr lang="en-US" dirty="0" smtClean="0"/>
          </a:p>
          <a:p>
            <a:pPr marL="0" indent="0">
              <a:buNone/>
            </a:pPr>
            <a:endParaRPr lang="id-ID" dirty="0"/>
          </a:p>
          <a:p>
            <a:pPr marL="914400" lvl="0" indent="-398463"/>
            <a:r>
              <a:rPr lang="id-ID" dirty="0"/>
              <a:t>Apakah layanan TI yang disampaikan sesuai dengan prioritas bisnis? </a:t>
            </a:r>
          </a:p>
          <a:p>
            <a:pPr marL="914400" lvl="0" indent="-398463"/>
            <a:r>
              <a:rPr lang="id-ID" dirty="0"/>
              <a:t>Apakah biaya TI sudah optimal? </a:t>
            </a:r>
          </a:p>
          <a:p>
            <a:pPr marL="914400" lvl="0" indent="-398463"/>
            <a:r>
              <a:rPr lang="id-ID" dirty="0"/>
              <a:t>Apakah karyawan dapat menggunakan sistem IT secara produktif dan aman? </a:t>
            </a:r>
          </a:p>
          <a:p>
            <a:pPr marL="914400" lvl="0" indent="-398463"/>
            <a:r>
              <a:rPr lang="id-ID" dirty="0"/>
              <a:t>Apakah kerahasiaan integritas yang memadai tersedia di tempat yang membutuhkan keamanan informasi?</a:t>
            </a:r>
          </a:p>
          <a:p>
            <a:endParaRPr lang="id-ID" dirty="0"/>
          </a:p>
        </p:txBody>
      </p:sp>
    </p:spTree>
    <p:extLst>
      <p:ext uri="{BB962C8B-B14F-4D97-AF65-F5344CB8AC3E}">
        <p14:creationId xmlns:p14="http://schemas.microsoft.com/office/powerpoint/2010/main" val="2858822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990600"/>
          </a:xfrm>
        </p:spPr>
        <p:txBody>
          <a:bodyPr>
            <a:normAutofit fontScale="90000"/>
          </a:bodyPr>
          <a:lstStyle/>
          <a:p>
            <a:r>
              <a:rPr lang="id-ID" b="1" dirty="0"/>
              <a:t/>
            </a:r>
            <a:br>
              <a:rPr lang="id-ID" b="1" dirty="0"/>
            </a:br>
            <a:r>
              <a:rPr lang="id-ID" b="1" dirty="0"/>
              <a:t>MONITOR AND EVALUATE ( ME )</a:t>
            </a:r>
            <a:r>
              <a:rPr lang="id-ID" dirty="0"/>
              <a:t/>
            </a:r>
            <a:br>
              <a:rPr lang="id-ID" dirty="0"/>
            </a:br>
            <a:endParaRPr lang="id-ID" dirty="0"/>
          </a:p>
        </p:txBody>
      </p:sp>
      <p:sp>
        <p:nvSpPr>
          <p:cNvPr id="3" name="Content Placeholder 2"/>
          <p:cNvSpPr>
            <a:spLocks noGrp="1"/>
          </p:cNvSpPr>
          <p:nvPr>
            <p:ph idx="1"/>
          </p:nvPr>
        </p:nvSpPr>
        <p:spPr>
          <a:xfrm>
            <a:off x="228600" y="1371600"/>
            <a:ext cx="8763000" cy="4876800"/>
          </a:xfrm>
        </p:spPr>
        <p:txBody>
          <a:bodyPr>
            <a:normAutofit fontScale="92500"/>
          </a:bodyPr>
          <a:lstStyle/>
          <a:p>
            <a:r>
              <a:rPr lang="id-ID" dirty="0"/>
              <a:t>Semua proses TI perlu dinilai secara teratur dari waktu ke waktu untuk mencapai kualitas dan memenuhi persyaratan kontrol. Domain ini ditujukan untuk manajemen kinerja, pemantauan pengendalian internal, kepatuhan terhadap peraturan pemerintahan. Ini biasanya membahas pertanyaan manajemen berikut:</a:t>
            </a:r>
          </a:p>
          <a:p>
            <a:pPr marL="738188" lvl="0" indent="-222250"/>
            <a:r>
              <a:rPr lang="id-ID" dirty="0"/>
              <a:t>Apakah kinerja TI dapat diukur untuk mendeteksi masalah sebelum terlambat? </a:t>
            </a:r>
          </a:p>
          <a:p>
            <a:pPr marL="738188" lvl="0" indent="-222250"/>
            <a:r>
              <a:rPr lang="id-ID" dirty="0"/>
              <a:t>Apakah manajemen telah memastikan bahwa pengendalian internal bekerja efektif dan efisien? </a:t>
            </a:r>
          </a:p>
          <a:p>
            <a:pPr marL="738188" lvl="0" indent="-222250"/>
            <a:r>
              <a:rPr lang="id-ID" dirty="0"/>
              <a:t>Dapatkah kinerja TI dihubungkan kembali ke tujuan bisnis? </a:t>
            </a:r>
          </a:p>
          <a:p>
            <a:pPr marL="738188" lvl="0" indent="-222250"/>
            <a:r>
              <a:rPr lang="id-ID" dirty="0"/>
              <a:t>Apakah kerahasiaan integritas, ketersediaan memadai dan kontrol di tempat untuk keamanan informasi?</a:t>
            </a:r>
          </a:p>
          <a:p>
            <a:endParaRPr lang="id-ID" dirty="0"/>
          </a:p>
        </p:txBody>
      </p:sp>
    </p:spTree>
    <p:extLst>
      <p:ext uri="{BB962C8B-B14F-4D97-AF65-F5344CB8AC3E}">
        <p14:creationId xmlns:p14="http://schemas.microsoft.com/office/powerpoint/2010/main" val="3065019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guru-indonesia.net/admin/file/f_10942_cobit1.gif"/>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solidFill>
            <a:srgbClr val="FFFF00"/>
          </a:solidFill>
          <a:ln>
            <a:noFill/>
          </a:ln>
        </p:spPr>
      </p:pic>
      <p:sp>
        <p:nvSpPr>
          <p:cNvPr id="2" name="Title 1"/>
          <p:cNvSpPr>
            <a:spLocks noGrp="1"/>
          </p:cNvSpPr>
          <p:nvPr>
            <p:ph type="title"/>
          </p:nvPr>
        </p:nvSpPr>
        <p:spPr>
          <a:xfrm>
            <a:off x="304800" y="228600"/>
            <a:ext cx="5486400" cy="685800"/>
          </a:xfrm>
        </p:spPr>
        <p:txBody>
          <a:bodyPr>
            <a:normAutofit/>
          </a:bodyPr>
          <a:lstStyle/>
          <a:p>
            <a:r>
              <a:rPr lang="en-US" sz="2000" b="1" dirty="0">
                <a:solidFill>
                  <a:srgbClr val="FF0000"/>
                </a:solidFill>
              </a:rPr>
              <a:t>COBIT FRAMEWORK</a:t>
            </a:r>
            <a:endParaRPr lang="id-ID" sz="2000" b="1" dirty="0">
              <a:solidFill>
                <a:srgbClr val="FF0000"/>
              </a:solidFill>
            </a:endParaRPr>
          </a:p>
        </p:txBody>
      </p:sp>
    </p:spTree>
    <p:extLst>
      <p:ext uri="{BB962C8B-B14F-4D97-AF65-F5344CB8AC3E}">
        <p14:creationId xmlns:p14="http://schemas.microsoft.com/office/powerpoint/2010/main" val="16001264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Trust Service Framework</a:t>
            </a:r>
            <a:endParaRPr lang="id-ID" dirty="0"/>
          </a:p>
        </p:txBody>
      </p:sp>
      <p:sp>
        <p:nvSpPr>
          <p:cNvPr id="3" name="Content Placeholder 2"/>
          <p:cNvSpPr>
            <a:spLocks noGrp="1"/>
          </p:cNvSpPr>
          <p:nvPr>
            <p:ph idx="1"/>
          </p:nvPr>
        </p:nvSpPr>
        <p:spPr/>
        <p:txBody>
          <a:bodyPr>
            <a:normAutofit/>
          </a:bodyPr>
          <a:lstStyle/>
          <a:p>
            <a:r>
              <a:rPr lang="en-US" dirty="0" err="1" smtClean="0"/>
              <a:t>Dikeluarkan</a:t>
            </a:r>
            <a:r>
              <a:rPr lang="en-US" dirty="0" smtClean="0"/>
              <a:t> </a:t>
            </a:r>
            <a:r>
              <a:rPr lang="en-US" dirty="0" err="1" smtClean="0"/>
              <a:t>oleh</a:t>
            </a:r>
            <a:r>
              <a:rPr lang="en-US" dirty="0" smtClean="0"/>
              <a:t> AICPA </a:t>
            </a:r>
            <a:r>
              <a:rPr lang="en-US" dirty="0" err="1" smtClean="0"/>
              <a:t>bersama</a:t>
            </a:r>
            <a:r>
              <a:rPr lang="en-US" dirty="0" smtClean="0"/>
              <a:t> Canadian Institute of Chartered Accountants (CICA) </a:t>
            </a:r>
            <a:r>
              <a:rPr lang="en-US" dirty="0" err="1" smtClean="0"/>
              <a:t>untuk</a:t>
            </a:r>
            <a:r>
              <a:rPr lang="en-US" dirty="0" smtClean="0"/>
              <a:t> </a:t>
            </a:r>
            <a:r>
              <a:rPr lang="en-US" dirty="0" err="1" smtClean="0"/>
              <a:t>memenuhi</a:t>
            </a:r>
            <a:r>
              <a:rPr lang="en-US" dirty="0" smtClean="0"/>
              <a:t> </a:t>
            </a:r>
            <a:r>
              <a:rPr lang="en-US" dirty="0" err="1" smtClean="0"/>
              <a:t>kebutuhan</a:t>
            </a:r>
            <a:r>
              <a:rPr lang="en-US" dirty="0" smtClean="0"/>
              <a:t> </a:t>
            </a:r>
            <a:r>
              <a:rPr lang="en-US" dirty="0" err="1" smtClean="0"/>
              <a:t>atas</a:t>
            </a:r>
            <a:r>
              <a:rPr lang="en-US" dirty="0" smtClean="0"/>
              <a:t> </a:t>
            </a:r>
            <a:r>
              <a:rPr lang="en-US" dirty="0" err="1" smtClean="0"/>
              <a:t>jaminan</a:t>
            </a:r>
            <a:r>
              <a:rPr lang="en-US" dirty="0" smtClean="0"/>
              <a:t> </a:t>
            </a:r>
            <a:r>
              <a:rPr lang="en-US" dirty="0" err="1" smtClean="0"/>
              <a:t>informasi</a:t>
            </a:r>
            <a:endParaRPr lang="en-US" dirty="0" smtClean="0"/>
          </a:p>
          <a:p>
            <a:r>
              <a:rPr lang="en-US" dirty="0" err="1" smtClean="0"/>
              <a:t>Evaluasi</a:t>
            </a:r>
            <a:r>
              <a:rPr lang="en-US" dirty="0" smtClean="0"/>
              <a:t> </a:t>
            </a:r>
            <a:r>
              <a:rPr lang="en-US" dirty="0" err="1" smtClean="0"/>
              <a:t>baru</a:t>
            </a:r>
            <a:r>
              <a:rPr lang="en-US" dirty="0" smtClean="0"/>
              <a:t> yang </a:t>
            </a:r>
            <a:r>
              <a:rPr lang="en-US" dirty="0" err="1" smtClean="0"/>
              <a:t>secara</a:t>
            </a:r>
            <a:r>
              <a:rPr lang="en-US" dirty="0" smtClean="0"/>
              <a:t> </a:t>
            </a:r>
            <a:r>
              <a:rPr lang="en-US" dirty="0" err="1" smtClean="0"/>
              <a:t>independen</a:t>
            </a:r>
            <a:r>
              <a:rPr lang="en-US" dirty="0" smtClean="0"/>
              <a:t> </a:t>
            </a:r>
            <a:r>
              <a:rPr lang="en-US" dirty="0" err="1" smtClean="0"/>
              <a:t>menguji</a:t>
            </a:r>
            <a:r>
              <a:rPr lang="en-US" dirty="0" smtClean="0"/>
              <a:t> </a:t>
            </a:r>
            <a:r>
              <a:rPr lang="en-US" dirty="0" err="1" smtClean="0"/>
              <a:t>dan</a:t>
            </a:r>
            <a:r>
              <a:rPr lang="en-US" dirty="0" smtClean="0"/>
              <a:t> </a:t>
            </a:r>
            <a:r>
              <a:rPr lang="en-US" dirty="0" err="1" smtClean="0"/>
              <a:t>memverifikasi</a:t>
            </a:r>
            <a:r>
              <a:rPr lang="en-US" dirty="0" smtClean="0"/>
              <a:t> </a:t>
            </a:r>
            <a:r>
              <a:rPr lang="en-US" dirty="0" err="1" smtClean="0"/>
              <a:t>keandalan</a:t>
            </a:r>
            <a:r>
              <a:rPr lang="en-US" dirty="0" smtClean="0"/>
              <a:t> </a:t>
            </a:r>
            <a:r>
              <a:rPr lang="en-US" dirty="0" err="1" smtClean="0"/>
              <a:t>sistem</a:t>
            </a:r>
            <a:r>
              <a:rPr lang="en-US" dirty="0"/>
              <a:t> </a:t>
            </a:r>
            <a:r>
              <a:rPr lang="en-US" dirty="0" err="1" smtClean="0"/>
              <a:t>untuk</a:t>
            </a:r>
            <a:r>
              <a:rPr lang="en-US" dirty="0" smtClean="0"/>
              <a:t> </a:t>
            </a:r>
            <a:r>
              <a:rPr lang="en-US" dirty="0" err="1" smtClean="0"/>
              <a:t>memberikan</a:t>
            </a:r>
            <a:r>
              <a:rPr lang="en-US" dirty="0" smtClean="0"/>
              <a:t> </a:t>
            </a:r>
            <a:r>
              <a:rPr lang="en-US" dirty="0" err="1" smtClean="0"/>
              <a:t>jaminan</a:t>
            </a:r>
            <a:r>
              <a:rPr lang="en-US" dirty="0" smtClean="0"/>
              <a:t> </a:t>
            </a:r>
            <a:r>
              <a:rPr lang="en-US" dirty="0" err="1" smtClean="0"/>
              <a:t>kepada</a:t>
            </a:r>
            <a:r>
              <a:rPr lang="en-US" dirty="0" smtClean="0"/>
              <a:t> </a:t>
            </a:r>
            <a:r>
              <a:rPr lang="en-US" dirty="0" err="1" smtClean="0"/>
              <a:t>pihak</a:t>
            </a:r>
            <a:r>
              <a:rPr lang="en-US" dirty="0" smtClean="0"/>
              <a:t> </a:t>
            </a:r>
            <a:r>
              <a:rPr lang="en-US" dirty="0" err="1" smtClean="0"/>
              <a:t>manajemen</a:t>
            </a:r>
            <a:r>
              <a:rPr lang="en-US" dirty="0" smtClean="0"/>
              <a:t>, </a:t>
            </a:r>
            <a:r>
              <a:rPr lang="en-US" dirty="0" err="1" smtClean="0"/>
              <a:t>pelanggan</a:t>
            </a:r>
            <a:r>
              <a:rPr lang="en-US" dirty="0" smtClean="0"/>
              <a:t>, vendor </a:t>
            </a:r>
            <a:r>
              <a:rPr lang="en-US" dirty="0" err="1" smtClean="0"/>
              <a:t>dan</a:t>
            </a:r>
            <a:r>
              <a:rPr lang="en-US" dirty="0" smtClean="0"/>
              <a:t> </a:t>
            </a:r>
            <a:r>
              <a:rPr lang="en-US" dirty="0" err="1" smtClean="0"/>
              <a:t>mitra</a:t>
            </a:r>
            <a:r>
              <a:rPr lang="en-US" dirty="0" smtClean="0"/>
              <a:t> </a:t>
            </a:r>
            <a:r>
              <a:rPr lang="en-US" dirty="0" err="1" smtClean="0"/>
              <a:t>bisnis</a:t>
            </a:r>
            <a:r>
              <a:rPr lang="en-US" dirty="0" smtClean="0"/>
              <a:t> </a:t>
            </a:r>
            <a:r>
              <a:rPr lang="en-US" dirty="0" err="1" smtClean="0"/>
              <a:t>bahwa</a:t>
            </a:r>
            <a:r>
              <a:rPr lang="en-US" dirty="0" smtClean="0"/>
              <a:t> </a:t>
            </a:r>
            <a:r>
              <a:rPr lang="en-US" dirty="0" err="1" smtClean="0"/>
              <a:t>suatu</a:t>
            </a:r>
            <a:r>
              <a:rPr lang="en-US" dirty="0" smtClean="0"/>
              <a:t> </a:t>
            </a:r>
            <a:r>
              <a:rPr lang="en-US" dirty="0" err="1" smtClean="0"/>
              <a:t>sistem</a:t>
            </a:r>
            <a:r>
              <a:rPr lang="en-US" dirty="0" smtClean="0"/>
              <a:t> </a:t>
            </a:r>
            <a:r>
              <a:rPr lang="en-US" dirty="0" err="1" smtClean="0"/>
              <a:t>informasi</a:t>
            </a:r>
            <a:r>
              <a:rPr lang="en-US" dirty="0" smtClean="0"/>
              <a:t> </a:t>
            </a:r>
            <a:r>
              <a:rPr lang="en-US" dirty="0" err="1" smtClean="0"/>
              <a:t>benar-benar</a:t>
            </a:r>
            <a:r>
              <a:rPr lang="en-US" dirty="0" smtClean="0"/>
              <a:t> </a:t>
            </a:r>
            <a:r>
              <a:rPr lang="en-US" dirty="0" err="1" smtClean="0"/>
              <a:t>andal</a:t>
            </a:r>
            <a:r>
              <a:rPr lang="en-US" dirty="0" smtClean="0"/>
              <a:t>.</a:t>
            </a:r>
          </a:p>
          <a:p>
            <a:r>
              <a:rPr lang="id-ID" dirty="0"/>
              <a:t>SysTrust dikembangkan untuk memberikan tingkat keyakinan tentang reliabilitas sistem</a:t>
            </a:r>
            <a:endParaRPr lang="en-US" dirty="0" smtClean="0"/>
          </a:p>
        </p:txBody>
      </p:sp>
    </p:spTree>
    <p:extLst>
      <p:ext uri="{BB962C8B-B14F-4D97-AF65-F5344CB8AC3E}">
        <p14:creationId xmlns:p14="http://schemas.microsoft.com/office/powerpoint/2010/main" val="12810066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Trust Service Framework</a:t>
            </a:r>
            <a:endParaRPr lang="id-ID" dirty="0"/>
          </a:p>
        </p:txBody>
      </p:sp>
      <p:pic>
        <p:nvPicPr>
          <p:cNvPr id="4" name="Picture 6"/>
          <p:cNvPicPr>
            <a:picLocks noGrp="1" noChangeAspect="1" noChangeArrowheads="1"/>
          </p:cNvPicPr>
          <p:nvPr>
            <p:ph idx="1"/>
          </p:nvPr>
        </p:nvPicPr>
        <p:blipFill>
          <a:blip r:embed="rId2"/>
          <a:stretch>
            <a:fillRect/>
          </a:stretch>
        </p:blipFill>
        <p:spPr bwMode="auto">
          <a:xfrm>
            <a:off x="573903" y="1600200"/>
            <a:ext cx="7996193" cy="4876800"/>
          </a:xfrm>
          <a:prstGeom prst="rect">
            <a:avLst/>
          </a:prstGeom>
          <a:noFill/>
          <a:ln w="9525">
            <a:noFill/>
            <a:miter lim="800000"/>
            <a:headEnd/>
            <a:tailEnd/>
          </a:ln>
        </p:spPr>
      </p:pic>
    </p:spTree>
    <p:extLst>
      <p:ext uri="{BB962C8B-B14F-4D97-AF65-F5344CB8AC3E}">
        <p14:creationId xmlns:p14="http://schemas.microsoft.com/office/powerpoint/2010/main" val="516701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lstStyle/>
          <a:p>
            <a:pPr algn="l"/>
            <a:r>
              <a:rPr lang="en-US" dirty="0" smtClean="0"/>
              <a:t>Trust Service Framework</a:t>
            </a:r>
            <a:endParaRPr lang="id-ID" dirty="0"/>
          </a:p>
        </p:txBody>
      </p:sp>
      <p:sp>
        <p:nvSpPr>
          <p:cNvPr id="3" name="Content Placeholder 2"/>
          <p:cNvSpPr>
            <a:spLocks noGrp="1"/>
          </p:cNvSpPr>
          <p:nvPr>
            <p:ph idx="1"/>
          </p:nvPr>
        </p:nvSpPr>
        <p:spPr>
          <a:xfrm>
            <a:off x="304800" y="1295400"/>
            <a:ext cx="8686800" cy="5334000"/>
          </a:xfrm>
        </p:spPr>
        <p:txBody>
          <a:bodyPr>
            <a:normAutofit/>
          </a:bodyPr>
          <a:lstStyle/>
          <a:p>
            <a:pPr>
              <a:lnSpc>
                <a:spcPct val="80000"/>
              </a:lnSpc>
            </a:pPr>
            <a:r>
              <a:rPr lang="en-US" sz="1800" b="1" dirty="0" smtClean="0"/>
              <a:t>Security</a:t>
            </a:r>
          </a:p>
          <a:p>
            <a:pPr lvl="1">
              <a:lnSpc>
                <a:spcPct val="80000"/>
              </a:lnSpc>
            </a:pPr>
            <a:r>
              <a:rPr lang="en-US" dirty="0" err="1" smtClean="0"/>
              <a:t>Sistem</a:t>
            </a:r>
            <a:r>
              <a:rPr lang="en-US" dirty="0" smtClean="0"/>
              <a:t> </a:t>
            </a:r>
            <a:r>
              <a:rPr lang="en-US" dirty="0" err="1" smtClean="0"/>
              <a:t>dilindungi</a:t>
            </a:r>
            <a:r>
              <a:rPr lang="en-US" dirty="0" smtClean="0"/>
              <a:t> </a:t>
            </a:r>
            <a:r>
              <a:rPr lang="en-US" dirty="0" err="1" smtClean="0"/>
              <a:t>dari</a:t>
            </a:r>
            <a:r>
              <a:rPr lang="en-US" dirty="0" smtClean="0"/>
              <a:t> </a:t>
            </a:r>
            <a:r>
              <a:rPr lang="en-US" dirty="0" err="1" smtClean="0"/>
              <a:t>akses</a:t>
            </a:r>
            <a:r>
              <a:rPr lang="en-US" dirty="0" smtClean="0"/>
              <a:t> </a:t>
            </a:r>
            <a:r>
              <a:rPr lang="en-US" dirty="0" err="1" smtClean="0"/>
              <a:t>fisik</a:t>
            </a:r>
            <a:r>
              <a:rPr lang="en-US" dirty="0" smtClean="0"/>
              <a:t> </a:t>
            </a:r>
            <a:r>
              <a:rPr lang="en-US" dirty="0" err="1" smtClean="0"/>
              <a:t>maupun</a:t>
            </a:r>
            <a:r>
              <a:rPr lang="en-US" dirty="0" smtClean="0"/>
              <a:t> </a:t>
            </a:r>
            <a:r>
              <a:rPr lang="en-US" dirty="0" err="1" smtClean="0"/>
              <a:t>logis</a:t>
            </a:r>
            <a:r>
              <a:rPr lang="en-US" dirty="0" smtClean="0"/>
              <a:t> yang </a:t>
            </a:r>
            <a:r>
              <a:rPr lang="en-US" dirty="0" err="1" smtClean="0"/>
              <a:t>tidak</a:t>
            </a:r>
            <a:r>
              <a:rPr lang="en-US" dirty="0" smtClean="0"/>
              <a:t> </a:t>
            </a:r>
            <a:r>
              <a:rPr lang="en-US" dirty="0" err="1" smtClean="0"/>
              <a:t>memiliki</a:t>
            </a:r>
            <a:r>
              <a:rPr lang="en-US" dirty="0" smtClean="0"/>
              <a:t> </a:t>
            </a:r>
            <a:r>
              <a:rPr lang="en-US" dirty="0" err="1" smtClean="0"/>
              <a:t>otorisasi</a:t>
            </a:r>
            <a:r>
              <a:rPr lang="en-US" dirty="0" smtClean="0"/>
              <a:t>, </a:t>
            </a:r>
            <a:r>
              <a:rPr lang="en-US" dirty="0" err="1" smtClean="0"/>
              <a:t>untuk</a:t>
            </a:r>
            <a:r>
              <a:rPr lang="en-US" dirty="0" smtClean="0"/>
              <a:t> </a:t>
            </a:r>
            <a:r>
              <a:rPr lang="en-US" dirty="0" err="1" smtClean="0"/>
              <a:t>mencegah</a:t>
            </a:r>
            <a:r>
              <a:rPr lang="en-US" dirty="0" smtClean="0"/>
              <a:t> :</a:t>
            </a:r>
          </a:p>
          <a:p>
            <a:pPr marL="800100" lvl="1" indent="-342900">
              <a:lnSpc>
                <a:spcPct val="80000"/>
              </a:lnSpc>
              <a:buFont typeface="+mj-lt"/>
              <a:buAutoNum type="alphaLcPeriod"/>
            </a:pPr>
            <a:r>
              <a:rPr lang="en-US" dirty="0" err="1" smtClean="0"/>
              <a:t>Penggunaan</a:t>
            </a:r>
            <a:r>
              <a:rPr lang="en-US" dirty="0" smtClean="0"/>
              <a:t> yang </a:t>
            </a:r>
            <a:r>
              <a:rPr lang="en-US" dirty="0" err="1" smtClean="0"/>
              <a:t>tidak</a:t>
            </a:r>
            <a:r>
              <a:rPr lang="en-US" dirty="0" smtClean="0"/>
              <a:t> </a:t>
            </a:r>
            <a:r>
              <a:rPr lang="en-US" dirty="0" err="1" smtClean="0"/>
              <a:t>sesuai</a:t>
            </a:r>
            <a:r>
              <a:rPr lang="en-US" dirty="0" smtClean="0"/>
              <a:t>, </a:t>
            </a:r>
            <a:r>
              <a:rPr lang="en-US" dirty="0" err="1" smtClean="0"/>
              <a:t>penghancuran</a:t>
            </a:r>
            <a:r>
              <a:rPr lang="en-US" dirty="0" smtClean="0"/>
              <a:t> </a:t>
            </a:r>
            <a:r>
              <a:rPr lang="en-US" dirty="0" err="1" smtClean="0"/>
              <a:t>atau</a:t>
            </a:r>
            <a:r>
              <a:rPr lang="en-US" dirty="0" smtClean="0"/>
              <a:t> </a:t>
            </a:r>
            <a:r>
              <a:rPr lang="en-US" dirty="0" err="1" smtClean="0"/>
              <a:t>pengungkapan</a:t>
            </a:r>
            <a:r>
              <a:rPr lang="en-US" dirty="0" smtClean="0"/>
              <a:t> </a:t>
            </a:r>
            <a:r>
              <a:rPr lang="en-US" dirty="0" err="1" smtClean="0"/>
              <a:t>informasi</a:t>
            </a:r>
            <a:r>
              <a:rPr lang="en-US" dirty="0" smtClean="0"/>
              <a:t> </a:t>
            </a:r>
            <a:r>
              <a:rPr lang="en-US" dirty="0" err="1" smtClean="0"/>
              <a:t>dan</a:t>
            </a:r>
            <a:r>
              <a:rPr lang="en-US" dirty="0" smtClean="0"/>
              <a:t> software</a:t>
            </a:r>
          </a:p>
          <a:p>
            <a:pPr marL="800100" lvl="1" indent="-342900">
              <a:lnSpc>
                <a:spcPct val="80000"/>
              </a:lnSpc>
              <a:buFont typeface="+mj-lt"/>
              <a:buAutoNum type="alphaLcPeriod"/>
            </a:pPr>
            <a:r>
              <a:rPr lang="en-US" dirty="0" err="1" smtClean="0"/>
              <a:t>Pencurian</a:t>
            </a:r>
            <a:r>
              <a:rPr lang="en-US" dirty="0" smtClean="0"/>
              <a:t> </a:t>
            </a:r>
            <a:r>
              <a:rPr lang="en-US" dirty="0" err="1" smtClean="0"/>
              <a:t>sumber</a:t>
            </a:r>
            <a:r>
              <a:rPr lang="en-US" dirty="0" smtClean="0"/>
              <a:t> </a:t>
            </a:r>
            <a:r>
              <a:rPr lang="en-US" dirty="0" err="1" smtClean="0"/>
              <a:t>daya</a:t>
            </a:r>
            <a:r>
              <a:rPr lang="en-US" dirty="0" smtClean="0"/>
              <a:t> </a:t>
            </a:r>
            <a:r>
              <a:rPr lang="en-US" dirty="0" err="1" smtClean="0"/>
              <a:t>sistem</a:t>
            </a:r>
            <a:endParaRPr lang="en-US" dirty="0" smtClean="0"/>
          </a:p>
          <a:p>
            <a:pPr lvl="1">
              <a:lnSpc>
                <a:spcPct val="80000"/>
              </a:lnSpc>
            </a:pPr>
            <a:r>
              <a:rPr lang="id-ID" dirty="0"/>
              <a:t>Apakah </a:t>
            </a:r>
            <a:r>
              <a:rPr lang="id-ID" dirty="0" smtClean="0"/>
              <a:t>s</a:t>
            </a:r>
            <a:r>
              <a:rPr lang="en-US" dirty="0" err="1" smtClean="0"/>
              <a:t>i</a:t>
            </a:r>
            <a:r>
              <a:rPr lang="id-ID" dirty="0" smtClean="0"/>
              <a:t>stem </a:t>
            </a:r>
            <a:r>
              <a:rPr lang="id-ID" dirty="0"/>
              <a:t>yang digunakan aman dan memiliki perlindungan dari akses-akses yang tidak dikehendaki.</a:t>
            </a:r>
          </a:p>
          <a:p>
            <a:pPr marL="457200" lvl="1" indent="0">
              <a:lnSpc>
                <a:spcPct val="80000"/>
              </a:lnSpc>
              <a:buNone/>
            </a:pPr>
            <a:endParaRPr lang="en-US" sz="1800" dirty="0" smtClean="0"/>
          </a:p>
          <a:p>
            <a:pPr marL="457200" lvl="1" indent="0">
              <a:lnSpc>
                <a:spcPct val="80000"/>
              </a:lnSpc>
              <a:buNone/>
            </a:pPr>
            <a:endParaRPr lang="en-US" sz="1800" dirty="0" smtClean="0"/>
          </a:p>
          <a:p>
            <a:pPr>
              <a:lnSpc>
                <a:spcPct val="80000"/>
              </a:lnSpc>
            </a:pPr>
            <a:r>
              <a:rPr lang="en-US" sz="1800" b="1" dirty="0" smtClean="0"/>
              <a:t>Confidentiality</a:t>
            </a:r>
          </a:p>
          <a:p>
            <a:pPr lvl="1">
              <a:lnSpc>
                <a:spcPct val="80000"/>
              </a:lnSpc>
            </a:pPr>
            <a:r>
              <a:rPr lang="en-US" dirty="0" err="1" smtClean="0"/>
              <a:t>Perlindungan</a:t>
            </a:r>
            <a:r>
              <a:rPr lang="en-US" dirty="0" smtClean="0"/>
              <a:t> </a:t>
            </a:r>
            <a:r>
              <a:rPr lang="en-US" dirty="0" err="1" smtClean="0"/>
              <a:t>informasi</a:t>
            </a:r>
            <a:r>
              <a:rPr lang="en-US" dirty="0" smtClean="0"/>
              <a:t>  </a:t>
            </a:r>
            <a:r>
              <a:rPr lang="en-US" dirty="0" err="1" smtClean="0"/>
              <a:t>perusahaan</a:t>
            </a:r>
            <a:r>
              <a:rPr lang="en-US" dirty="0" smtClean="0"/>
              <a:t> (</a:t>
            </a:r>
            <a:r>
              <a:rPr lang="en-US" dirty="0" err="1" smtClean="0"/>
              <a:t>rencana</a:t>
            </a:r>
            <a:r>
              <a:rPr lang="en-US" dirty="0" smtClean="0"/>
              <a:t> </a:t>
            </a:r>
            <a:r>
              <a:rPr lang="en-US" dirty="0" err="1" smtClean="0"/>
              <a:t>pemasaran</a:t>
            </a:r>
            <a:r>
              <a:rPr lang="en-US" dirty="0" smtClean="0"/>
              <a:t>, </a:t>
            </a:r>
            <a:r>
              <a:rPr lang="en-US" dirty="0" err="1" smtClean="0"/>
              <a:t>teknik</a:t>
            </a:r>
            <a:r>
              <a:rPr lang="en-US" dirty="0" smtClean="0"/>
              <a:t> </a:t>
            </a:r>
            <a:r>
              <a:rPr lang="en-US" dirty="0" err="1" smtClean="0"/>
              <a:t>perdagangan</a:t>
            </a:r>
            <a:r>
              <a:rPr lang="en-US" dirty="0" smtClean="0"/>
              <a:t>) yang </a:t>
            </a:r>
            <a:r>
              <a:rPr lang="en-US" dirty="0" err="1" smtClean="0"/>
              <a:t>rahasia</a:t>
            </a:r>
            <a:r>
              <a:rPr lang="en-US" dirty="0" smtClean="0"/>
              <a:t> </a:t>
            </a:r>
            <a:r>
              <a:rPr lang="en-US" dirty="0" err="1" smtClean="0"/>
              <a:t>dan</a:t>
            </a:r>
            <a:r>
              <a:rPr lang="en-US" dirty="0" smtClean="0"/>
              <a:t> </a:t>
            </a:r>
            <a:r>
              <a:rPr lang="en-US" dirty="0" err="1" smtClean="0"/>
              <a:t>penting</a:t>
            </a:r>
            <a:r>
              <a:rPr lang="en-US" dirty="0" smtClean="0"/>
              <a:t> </a:t>
            </a:r>
            <a:r>
              <a:rPr lang="en-US" dirty="0" err="1" smtClean="0"/>
              <a:t>dari</a:t>
            </a:r>
            <a:r>
              <a:rPr lang="en-US" dirty="0" smtClean="0"/>
              <a:t> </a:t>
            </a:r>
            <a:r>
              <a:rPr lang="en-US" dirty="0" err="1" smtClean="0"/>
              <a:t>pengungkapan</a:t>
            </a:r>
            <a:r>
              <a:rPr lang="en-US" dirty="0" smtClean="0"/>
              <a:t> yang </a:t>
            </a:r>
            <a:r>
              <a:rPr lang="en-US" dirty="0" err="1" smtClean="0"/>
              <a:t>tidak</a:t>
            </a:r>
            <a:r>
              <a:rPr lang="en-US" dirty="0" smtClean="0"/>
              <a:t> </a:t>
            </a:r>
            <a:r>
              <a:rPr lang="en-US" dirty="0" err="1" smtClean="0"/>
              <a:t>terotorisasi</a:t>
            </a:r>
            <a:r>
              <a:rPr lang="en-US" dirty="0" smtClean="0"/>
              <a:t>. </a:t>
            </a:r>
          </a:p>
          <a:p>
            <a:pPr marL="274320" lvl="1" indent="0">
              <a:lnSpc>
                <a:spcPct val="80000"/>
              </a:lnSpc>
              <a:buNone/>
            </a:pPr>
            <a:endParaRPr lang="en-US" dirty="0" smtClean="0"/>
          </a:p>
          <a:p>
            <a:pPr lvl="1">
              <a:lnSpc>
                <a:spcPct val="80000"/>
              </a:lnSpc>
            </a:pPr>
            <a:r>
              <a:rPr lang="id-ID" dirty="0"/>
              <a:t>Apakah informasi yang didapat oleh customer benar adanya dan dapat dipertanggungjawabkan, serta </a:t>
            </a:r>
            <a:r>
              <a:rPr lang="id-ID" dirty="0" smtClean="0"/>
              <a:t>s</a:t>
            </a:r>
            <a:r>
              <a:rPr lang="en-US" dirty="0" err="1" smtClean="0"/>
              <a:t>i</a:t>
            </a:r>
            <a:r>
              <a:rPr lang="id-ID" dirty="0" smtClean="0"/>
              <a:t>stem </a:t>
            </a:r>
            <a:r>
              <a:rPr lang="id-ID" dirty="0"/>
              <a:t>yang ada dapat diinovasi apabila diperlukan dan terus memberikan keamanan dan integritas </a:t>
            </a:r>
            <a:r>
              <a:rPr lang="id-ID" dirty="0" smtClean="0"/>
              <a:t>s</a:t>
            </a:r>
            <a:r>
              <a:rPr lang="en-US" dirty="0" err="1" smtClean="0"/>
              <a:t>i</a:t>
            </a:r>
            <a:r>
              <a:rPr lang="id-ID" dirty="0" smtClean="0"/>
              <a:t>stem</a:t>
            </a:r>
            <a:r>
              <a:rPr lang="id-ID" dirty="0"/>
              <a:t>.</a:t>
            </a:r>
          </a:p>
          <a:p>
            <a:pPr lvl="1">
              <a:lnSpc>
                <a:spcPct val="80000"/>
              </a:lnSpc>
            </a:pPr>
            <a:endParaRPr lang="en-US" sz="1800" dirty="0" smtClean="0"/>
          </a:p>
          <a:p>
            <a:pPr marL="457200" lvl="1" indent="0">
              <a:lnSpc>
                <a:spcPct val="80000"/>
              </a:lnSpc>
              <a:buNone/>
            </a:pPr>
            <a:endParaRPr lang="en-US" sz="1800" dirty="0" smtClean="0"/>
          </a:p>
        </p:txBody>
      </p:sp>
    </p:spTree>
    <p:extLst>
      <p:ext uri="{BB962C8B-B14F-4D97-AF65-F5344CB8AC3E}">
        <p14:creationId xmlns:p14="http://schemas.microsoft.com/office/powerpoint/2010/main" val="534596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r>
              <a:rPr lang="en-US" dirty="0"/>
              <a:t>Trust Service Framework</a:t>
            </a:r>
            <a:endParaRPr lang="id-ID" dirty="0"/>
          </a:p>
        </p:txBody>
      </p:sp>
      <p:sp>
        <p:nvSpPr>
          <p:cNvPr id="3" name="Content Placeholder 2"/>
          <p:cNvSpPr>
            <a:spLocks noGrp="1"/>
          </p:cNvSpPr>
          <p:nvPr>
            <p:ph idx="1"/>
          </p:nvPr>
        </p:nvSpPr>
        <p:spPr/>
        <p:txBody>
          <a:bodyPr/>
          <a:lstStyle/>
          <a:p>
            <a:pPr marL="342900" lvl="1" indent="-342900">
              <a:lnSpc>
                <a:spcPct val="80000"/>
              </a:lnSpc>
            </a:pPr>
            <a:r>
              <a:rPr lang="en-US" sz="1800" b="1" dirty="0"/>
              <a:t>Privacy</a:t>
            </a:r>
          </a:p>
          <a:p>
            <a:pPr lvl="1">
              <a:lnSpc>
                <a:spcPct val="80000"/>
              </a:lnSpc>
            </a:pPr>
            <a:r>
              <a:rPr lang="en-US" sz="1800" dirty="0" err="1"/>
              <a:t>Informasi</a:t>
            </a:r>
            <a:r>
              <a:rPr lang="en-US" sz="1800" dirty="0"/>
              <a:t> personal </a:t>
            </a:r>
            <a:r>
              <a:rPr lang="en-US" sz="1800" dirty="0" err="1"/>
              <a:t>dari</a:t>
            </a:r>
            <a:r>
              <a:rPr lang="en-US" sz="1800" dirty="0"/>
              <a:t> </a:t>
            </a:r>
            <a:r>
              <a:rPr lang="en-US" sz="1800" dirty="0" err="1"/>
              <a:t>konsumen</a:t>
            </a:r>
            <a:r>
              <a:rPr lang="en-US" sz="1800" dirty="0"/>
              <a:t> </a:t>
            </a:r>
            <a:r>
              <a:rPr lang="en-US" sz="1800" dirty="0" err="1"/>
              <a:t>dikumpulkan</a:t>
            </a:r>
            <a:r>
              <a:rPr lang="en-US" sz="1800" dirty="0"/>
              <a:t>, </a:t>
            </a:r>
            <a:r>
              <a:rPr lang="en-US" sz="1800" dirty="0" err="1"/>
              <a:t>digunakan</a:t>
            </a:r>
            <a:r>
              <a:rPr lang="en-US" sz="1800" dirty="0"/>
              <a:t>, </a:t>
            </a:r>
            <a:r>
              <a:rPr lang="en-US" sz="1800" dirty="0" err="1"/>
              <a:t>dan</a:t>
            </a:r>
            <a:r>
              <a:rPr lang="en-US" sz="1800" dirty="0"/>
              <a:t> di </a:t>
            </a:r>
            <a:r>
              <a:rPr lang="en-US" sz="1800" dirty="0" err="1"/>
              <a:t>pelihara</a:t>
            </a:r>
            <a:r>
              <a:rPr lang="en-US" sz="1800" dirty="0"/>
              <a:t> </a:t>
            </a:r>
            <a:r>
              <a:rPr lang="en-US" sz="1800" dirty="0" err="1"/>
              <a:t>sesuai</a:t>
            </a:r>
            <a:r>
              <a:rPr lang="en-US" sz="1800" dirty="0"/>
              <a:t> </a:t>
            </a:r>
            <a:r>
              <a:rPr lang="en-US" sz="1800" dirty="0" err="1"/>
              <a:t>dengan</a:t>
            </a:r>
            <a:r>
              <a:rPr lang="en-US" sz="1800" dirty="0"/>
              <a:t> </a:t>
            </a:r>
            <a:r>
              <a:rPr lang="en-US" sz="1800" dirty="0" err="1"/>
              <a:t>kebijakan</a:t>
            </a:r>
            <a:r>
              <a:rPr lang="en-US" sz="1800" dirty="0"/>
              <a:t> internal </a:t>
            </a:r>
            <a:r>
              <a:rPr lang="en-US" sz="1800" dirty="0" err="1"/>
              <a:t>dan</a:t>
            </a:r>
            <a:r>
              <a:rPr lang="en-US" sz="1800" dirty="0"/>
              <a:t> </a:t>
            </a:r>
            <a:r>
              <a:rPr lang="en-US" sz="1800" dirty="0" err="1"/>
              <a:t>eksternal</a:t>
            </a:r>
            <a:r>
              <a:rPr lang="en-US" sz="1800" dirty="0"/>
              <a:t>, </a:t>
            </a:r>
            <a:r>
              <a:rPr lang="en-US" sz="1800" dirty="0" err="1"/>
              <a:t>serta</a:t>
            </a:r>
            <a:r>
              <a:rPr lang="en-US" sz="1800" dirty="0"/>
              <a:t> </a:t>
            </a:r>
            <a:r>
              <a:rPr lang="en-US" sz="1800" dirty="0" err="1"/>
              <a:t>terlindungi</a:t>
            </a:r>
            <a:r>
              <a:rPr lang="en-US" sz="1800" dirty="0"/>
              <a:t> </a:t>
            </a:r>
            <a:r>
              <a:rPr lang="en-US" sz="1800" dirty="0" err="1"/>
              <a:t>dari</a:t>
            </a:r>
            <a:r>
              <a:rPr lang="en-US" sz="1800" dirty="0"/>
              <a:t> </a:t>
            </a:r>
            <a:r>
              <a:rPr lang="en-US" sz="1800" dirty="0" err="1"/>
              <a:t>pengungkapan</a:t>
            </a:r>
            <a:r>
              <a:rPr lang="en-US" sz="1800" dirty="0"/>
              <a:t> yang </a:t>
            </a:r>
            <a:r>
              <a:rPr lang="en-US" sz="1800" dirty="0" err="1"/>
              <a:t>tidak</a:t>
            </a:r>
            <a:r>
              <a:rPr lang="en-US" sz="1800" dirty="0"/>
              <a:t> </a:t>
            </a:r>
            <a:r>
              <a:rPr lang="en-US" sz="1800" dirty="0" err="1"/>
              <a:t>terotorisasi</a:t>
            </a:r>
            <a:r>
              <a:rPr lang="en-US" sz="1800" dirty="0"/>
              <a:t>.</a:t>
            </a:r>
          </a:p>
          <a:p>
            <a:pPr lvl="1">
              <a:lnSpc>
                <a:spcPct val="80000"/>
              </a:lnSpc>
            </a:pPr>
            <a:r>
              <a:rPr lang="id-ID" sz="1800" dirty="0"/>
              <a:t>Apakah informasi yang diberikan customer ditangani dan dijamin kerahasiaannya</a:t>
            </a:r>
            <a:endParaRPr lang="en-US" sz="1800" dirty="0"/>
          </a:p>
          <a:p>
            <a:pPr lvl="1" indent="0">
              <a:lnSpc>
                <a:spcPct val="80000"/>
              </a:lnSpc>
              <a:buNone/>
            </a:pPr>
            <a:endParaRPr lang="en-US" sz="1800" dirty="0"/>
          </a:p>
          <a:p>
            <a:pPr>
              <a:lnSpc>
                <a:spcPct val="80000"/>
              </a:lnSpc>
            </a:pPr>
            <a:r>
              <a:rPr lang="en-US" sz="1800" dirty="0"/>
              <a:t> </a:t>
            </a:r>
            <a:r>
              <a:rPr lang="en-US" sz="1800" b="1" dirty="0"/>
              <a:t>Processing Integrity</a:t>
            </a:r>
          </a:p>
          <a:p>
            <a:pPr lvl="1">
              <a:lnSpc>
                <a:spcPct val="80000"/>
              </a:lnSpc>
            </a:pPr>
            <a:r>
              <a:rPr lang="en-US" sz="1800" dirty="0" err="1"/>
              <a:t>Pemrosesan</a:t>
            </a:r>
            <a:r>
              <a:rPr lang="en-US" sz="1800" dirty="0"/>
              <a:t> </a:t>
            </a:r>
            <a:r>
              <a:rPr lang="en-US" sz="1800" dirty="0" err="1"/>
              <a:t>sistem</a:t>
            </a:r>
            <a:r>
              <a:rPr lang="en-US" sz="1800" dirty="0"/>
              <a:t> </a:t>
            </a:r>
            <a:r>
              <a:rPr lang="en-US" sz="1800" dirty="0" err="1"/>
              <a:t>bersifat</a:t>
            </a:r>
            <a:r>
              <a:rPr lang="en-US" sz="1800" dirty="0"/>
              <a:t> </a:t>
            </a:r>
            <a:r>
              <a:rPr lang="en-US" sz="1800" dirty="0" err="1"/>
              <a:t>lengkap</a:t>
            </a:r>
            <a:r>
              <a:rPr lang="en-US" sz="1800" dirty="0"/>
              <a:t>, </a:t>
            </a:r>
            <a:r>
              <a:rPr lang="en-US" sz="1800" dirty="0" err="1"/>
              <a:t>akurat</a:t>
            </a:r>
            <a:r>
              <a:rPr lang="en-US" sz="1800" dirty="0"/>
              <a:t>, </a:t>
            </a:r>
            <a:r>
              <a:rPr lang="en-US" sz="1800" dirty="0" err="1"/>
              <a:t>tepat</a:t>
            </a:r>
            <a:r>
              <a:rPr lang="en-US" sz="1800" dirty="0"/>
              <a:t> </a:t>
            </a:r>
            <a:r>
              <a:rPr lang="en-US" sz="1800" dirty="0" err="1"/>
              <a:t>waktu</a:t>
            </a:r>
            <a:r>
              <a:rPr lang="en-US" sz="1800" dirty="0"/>
              <a:t>, </a:t>
            </a:r>
            <a:r>
              <a:rPr lang="en-US" sz="1800" dirty="0" err="1"/>
              <a:t>dan</a:t>
            </a:r>
            <a:r>
              <a:rPr lang="en-US" sz="1800" dirty="0"/>
              <a:t> </a:t>
            </a:r>
            <a:r>
              <a:rPr lang="en-US" sz="1800" dirty="0" err="1"/>
              <a:t>diotorisasi</a:t>
            </a:r>
            <a:r>
              <a:rPr lang="en-US" sz="1800" dirty="0"/>
              <a:t>. </a:t>
            </a:r>
          </a:p>
          <a:p>
            <a:pPr lvl="1">
              <a:lnSpc>
                <a:spcPct val="80000"/>
              </a:lnSpc>
            </a:pPr>
            <a:r>
              <a:rPr lang="en-US" sz="1800" dirty="0" err="1"/>
              <a:t>Sebuah</a:t>
            </a:r>
            <a:r>
              <a:rPr lang="en-US" sz="1800" dirty="0"/>
              <a:t> </a:t>
            </a:r>
            <a:r>
              <a:rPr lang="en-US" sz="1800" dirty="0" err="1"/>
              <a:t>sistem</a:t>
            </a:r>
            <a:r>
              <a:rPr lang="en-US" sz="1800" dirty="0"/>
              <a:t> </a:t>
            </a:r>
            <a:r>
              <a:rPr lang="en-US" sz="1800" dirty="0" err="1"/>
              <a:t>dikatakan</a:t>
            </a:r>
            <a:r>
              <a:rPr lang="en-US" sz="1800" dirty="0"/>
              <a:t> </a:t>
            </a:r>
            <a:r>
              <a:rPr lang="en-US" sz="1800" dirty="0" err="1"/>
              <a:t>memiliki</a:t>
            </a:r>
            <a:r>
              <a:rPr lang="en-US" sz="1800" dirty="0"/>
              <a:t> </a:t>
            </a:r>
            <a:r>
              <a:rPr lang="en-US" sz="1800" dirty="0" err="1"/>
              <a:t>integritas</a:t>
            </a:r>
            <a:r>
              <a:rPr lang="en-US" sz="1800" dirty="0"/>
              <a:t> </a:t>
            </a:r>
            <a:r>
              <a:rPr lang="en-US" sz="1800" dirty="0" err="1"/>
              <a:t>apabila</a:t>
            </a:r>
            <a:r>
              <a:rPr lang="en-US" sz="1800" dirty="0"/>
              <a:t> </a:t>
            </a:r>
            <a:r>
              <a:rPr lang="en-US" sz="1800" dirty="0" err="1"/>
              <a:t>dapat</a:t>
            </a:r>
            <a:r>
              <a:rPr lang="en-US" sz="1800" dirty="0"/>
              <a:t> </a:t>
            </a:r>
            <a:r>
              <a:rPr lang="en-US" sz="1800" dirty="0" err="1"/>
              <a:t>melaksanakan</a:t>
            </a:r>
            <a:r>
              <a:rPr lang="en-US" sz="1800" dirty="0"/>
              <a:t> </a:t>
            </a:r>
            <a:r>
              <a:rPr lang="en-US" sz="1800" dirty="0" err="1"/>
              <a:t>fungsi</a:t>
            </a:r>
            <a:r>
              <a:rPr lang="en-US" sz="1800" dirty="0"/>
              <a:t> yang </a:t>
            </a:r>
            <a:r>
              <a:rPr lang="en-US" sz="1800" dirty="0" err="1"/>
              <a:t>diperuntukkan</a:t>
            </a:r>
            <a:r>
              <a:rPr lang="en-US" sz="1800" dirty="0"/>
              <a:t> </a:t>
            </a:r>
            <a:r>
              <a:rPr lang="en-US" sz="1800" dirty="0" err="1"/>
              <a:t>bagi</a:t>
            </a:r>
            <a:r>
              <a:rPr lang="en-US" sz="1800" dirty="0"/>
              <a:t> </a:t>
            </a:r>
            <a:r>
              <a:rPr lang="en-US" sz="1800" dirty="0" err="1"/>
              <a:t>sistem</a:t>
            </a:r>
            <a:r>
              <a:rPr lang="en-US" sz="1800" dirty="0"/>
              <a:t> </a:t>
            </a:r>
            <a:r>
              <a:rPr lang="en-US" sz="1800" dirty="0" err="1"/>
              <a:t>tersebut</a:t>
            </a:r>
            <a:r>
              <a:rPr lang="en-US" sz="1800" dirty="0"/>
              <a:t> </a:t>
            </a:r>
            <a:r>
              <a:rPr lang="en-US" sz="1800" dirty="0" err="1"/>
              <a:t>secara</a:t>
            </a:r>
            <a:r>
              <a:rPr lang="en-US" sz="1800" dirty="0"/>
              <a:t> </a:t>
            </a:r>
            <a:r>
              <a:rPr lang="en-US" sz="1800" dirty="0" err="1"/>
              <a:t>keseluruhan</a:t>
            </a:r>
            <a:r>
              <a:rPr lang="en-US" sz="1800" dirty="0"/>
              <a:t> </a:t>
            </a:r>
            <a:r>
              <a:rPr lang="en-US" sz="1800" dirty="0" err="1"/>
              <a:t>dan</a:t>
            </a:r>
            <a:r>
              <a:rPr lang="en-US" sz="1800" dirty="0"/>
              <a:t> </a:t>
            </a:r>
            <a:r>
              <a:rPr lang="en-US" sz="1800" dirty="0" err="1"/>
              <a:t>bebas</a:t>
            </a:r>
            <a:r>
              <a:rPr lang="en-US" sz="1800" dirty="0"/>
              <a:t> </a:t>
            </a:r>
            <a:r>
              <a:rPr lang="en-US" sz="1800" dirty="0" err="1"/>
              <a:t>dari</a:t>
            </a:r>
            <a:r>
              <a:rPr lang="en-US" sz="1800" dirty="0"/>
              <a:t> </a:t>
            </a:r>
            <a:r>
              <a:rPr lang="en-US" sz="1800" dirty="0" err="1"/>
              <a:t>manipulasi</a:t>
            </a:r>
            <a:r>
              <a:rPr lang="en-US" sz="1800" dirty="0"/>
              <a:t> </a:t>
            </a:r>
            <a:r>
              <a:rPr lang="en-US" sz="1800" dirty="0" err="1"/>
              <a:t>sistem</a:t>
            </a:r>
            <a:r>
              <a:rPr lang="en-US" sz="1800" dirty="0"/>
              <a:t>, </a:t>
            </a:r>
            <a:r>
              <a:rPr lang="en-US" sz="1800" dirty="0" err="1"/>
              <a:t>baik</a:t>
            </a:r>
            <a:r>
              <a:rPr lang="en-US" sz="1800" dirty="0"/>
              <a:t> yang </a:t>
            </a:r>
            <a:r>
              <a:rPr lang="en-US" sz="1800" dirty="0" err="1"/>
              <a:t>tidak</a:t>
            </a:r>
            <a:r>
              <a:rPr lang="en-US" sz="1800" dirty="0"/>
              <a:t> </a:t>
            </a:r>
            <a:r>
              <a:rPr lang="en-US" sz="1800" dirty="0" err="1"/>
              <a:t>diotorisasi</a:t>
            </a:r>
            <a:r>
              <a:rPr lang="en-US" sz="1800" dirty="0"/>
              <a:t> </a:t>
            </a:r>
            <a:r>
              <a:rPr lang="en-US" sz="1800" dirty="0" err="1"/>
              <a:t>maupun</a:t>
            </a:r>
            <a:r>
              <a:rPr lang="en-US" sz="1800" dirty="0"/>
              <a:t> yang </a:t>
            </a:r>
            <a:r>
              <a:rPr lang="en-US" sz="1800" dirty="0" err="1"/>
              <a:t>tidak</a:t>
            </a:r>
            <a:r>
              <a:rPr lang="en-US" sz="1800" dirty="0"/>
              <a:t> </a:t>
            </a:r>
            <a:r>
              <a:rPr lang="en-US" sz="1800" dirty="0" err="1"/>
              <a:t>disengaja</a:t>
            </a:r>
            <a:r>
              <a:rPr lang="en-US" sz="1800" dirty="0"/>
              <a:t>.</a:t>
            </a:r>
          </a:p>
          <a:p>
            <a:pPr lvl="1">
              <a:lnSpc>
                <a:spcPct val="80000"/>
              </a:lnSpc>
            </a:pPr>
            <a:endParaRPr lang="en-US" sz="1800" dirty="0"/>
          </a:p>
          <a:p>
            <a:pPr>
              <a:lnSpc>
                <a:spcPct val="80000"/>
              </a:lnSpc>
            </a:pPr>
            <a:r>
              <a:rPr lang="en-US" sz="1800" b="1" dirty="0"/>
              <a:t>Availability</a:t>
            </a:r>
          </a:p>
          <a:p>
            <a:pPr lvl="1">
              <a:lnSpc>
                <a:spcPct val="80000"/>
              </a:lnSpc>
            </a:pPr>
            <a:r>
              <a:rPr lang="en-US" sz="1800" dirty="0" err="1"/>
              <a:t>Sistem</a:t>
            </a:r>
            <a:r>
              <a:rPr lang="en-US" sz="1800" dirty="0"/>
              <a:t> </a:t>
            </a:r>
            <a:r>
              <a:rPr lang="en-US" sz="1800" dirty="0" err="1"/>
              <a:t>tersebut</a:t>
            </a:r>
            <a:r>
              <a:rPr lang="en-US" sz="1800" dirty="0"/>
              <a:t> </a:t>
            </a:r>
            <a:r>
              <a:rPr lang="en-US" sz="1800" dirty="0" err="1"/>
              <a:t>tersedia</a:t>
            </a:r>
            <a:r>
              <a:rPr lang="en-US" sz="1800" dirty="0"/>
              <a:t> </a:t>
            </a:r>
            <a:r>
              <a:rPr lang="en-US" sz="1800" dirty="0" err="1"/>
              <a:t>untuk</a:t>
            </a:r>
            <a:r>
              <a:rPr lang="en-US" sz="1800" dirty="0"/>
              <a:t> </a:t>
            </a:r>
            <a:r>
              <a:rPr lang="en-US" sz="1800" dirty="0" err="1"/>
              <a:t>dioperasikan</a:t>
            </a:r>
            <a:r>
              <a:rPr lang="en-US" sz="1800" dirty="0"/>
              <a:t> </a:t>
            </a:r>
            <a:r>
              <a:rPr lang="en-US" sz="1800" dirty="0" err="1"/>
              <a:t>dan</a:t>
            </a:r>
            <a:r>
              <a:rPr lang="en-US" sz="1800" dirty="0"/>
              <a:t> </a:t>
            </a:r>
            <a:r>
              <a:rPr lang="en-US" sz="1800" dirty="0" err="1"/>
              <a:t>digunakan</a:t>
            </a:r>
            <a:r>
              <a:rPr lang="en-US" sz="1800" dirty="0"/>
              <a:t> </a:t>
            </a:r>
            <a:r>
              <a:rPr lang="en-US" sz="1800" dirty="0" err="1"/>
              <a:t>dengan</a:t>
            </a:r>
            <a:r>
              <a:rPr lang="en-US" sz="1800" dirty="0"/>
              <a:t> </a:t>
            </a:r>
            <a:r>
              <a:rPr lang="en-US" sz="1800" dirty="0" err="1"/>
              <a:t>mencantumkannya</a:t>
            </a:r>
            <a:r>
              <a:rPr lang="en-US" sz="1800" dirty="0"/>
              <a:t> </a:t>
            </a:r>
            <a:r>
              <a:rPr lang="en-US" sz="1800" dirty="0" err="1"/>
              <a:t>pada</a:t>
            </a:r>
            <a:r>
              <a:rPr lang="en-US" sz="1800" dirty="0"/>
              <a:t> </a:t>
            </a:r>
            <a:r>
              <a:rPr lang="en-US" sz="1800" dirty="0" err="1"/>
              <a:t>pernyataan</a:t>
            </a:r>
            <a:r>
              <a:rPr lang="en-US" sz="1800" dirty="0"/>
              <a:t> </a:t>
            </a:r>
            <a:r>
              <a:rPr lang="en-US" sz="1800" dirty="0" err="1"/>
              <a:t>atau</a:t>
            </a:r>
            <a:r>
              <a:rPr lang="en-US" sz="1800" dirty="0"/>
              <a:t> </a:t>
            </a:r>
            <a:r>
              <a:rPr lang="en-US" sz="1800" dirty="0" err="1"/>
              <a:t>perjanjian</a:t>
            </a:r>
            <a:r>
              <a:rPr lang="en-US" sz="1800" dirty="0"/>
              <a:t> </a:t>
            </a:r>
            <a:r>
              <a:rPr lang="en-US" sz="1800" dirty="0" err="1"/>
              <a:t>tingkat</a:t>
            </a:r>
            <a:r>
              <a:rPr lang="en-US" sz="1800" dirty="0"/>
              <a:t> </a:t>
            </a:r>
            <a:r>
              <a:rPr lang="en-US" sz="1800" dirty="0" err="1"/>
              <a:t>pelayanan</a:t>
            </a:r>
            <a:endParaRPr lang="en-US" sz="1800" dirty="0"/>
          </a:p>
          <a:p>
            <a:endParaRPr lang="id-ID" dirty="0"/>
          </a:p>
          <a:p>
            <a:endParaRPr lang="id-ID" dirty="0"/>
          </a:p>
        </p:txBody>
      </p:sp>
    </p:spTree>
    <p:extLst>
      <p:ext uri="{BB962C8B-B14F-4D97-AF65-F5344CB8AC3E}">
        <p14:creationId xmlns:p14="http://schemas.microsoft.com/office/powerpoint/2010/main" val="33329568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990600"/>
          </a:xfrm>
        </p:spPr>
        <p:txBody>
          <a:bodyPr/>
          <a:lstStyle/>
          <a:p>
            <a:r>
              <a:rPr lang="en-US" b="1" dirty="0" smtClean="0"/>
              <a:t>Trust Service Framework</a:t>
            </a:r>
            <a:endParaRPr lang="id-ID" b="1" dirty="0"/>
          </a:p>
        </p:txBody>
      </p:sp>
      <p:sp>
        <p:nvSpPr>
          <p:cNvPr id="3" name="Content Placeholder 2"/>
          <p:cNvSpPr>
            <a:spLocks noGrp="1"/>
          </p:cNvSpPr>
          <p:nvPr>
            <p:ph idx="1"/>
          </p:nvPr>
        </p:nvSpPr>
        <p:spPr>
          <a:xfrm>
            <a:off x="228600" y="1295400"/>
            <a:ext cx="8686800" cy="5257800"/>
          </a:xfrm>
        </p:spPr>
        <p:txBody>
          <a:bodyPr>
            <a:normAutofit fontScale="92500" lnSpcReduction="10000"/>
          </a:bodyPr>
          <a:lstStyle/>
          <a:p>
            <a:r>
              <a:rPr lang="id-ID" dirty="0"/>
              <a:t>Dengan bantuan prinsip-prinsip dan kriteria tersebut, </a:t>
            </a:r>
            <a:r>
              <a:rPr lang="en-US" dirty="0" smtClean="0"/>
              <a:t>Auditor (CPA)</a:t>
            </a:r>
            <a:r>
              <a:rPr lang="id-ID" dirty="0" smtClean="0"/>
              <a:t> </a:t>
            </a:r>
            <a:r>
              <a:rPr lang="id-ID" dirty="0"/>
              <a:t>yang ditunjuk dapat </a:t>
            </a:r>
            <a:r>
              <a:rPr lang="id-ID" dirty="0" smtClean="0"/>
              <a:t>:</a:t>
            </a:r>
            <a:endParaRPr lang="en-US" dirty="0" smtClean="0"/>
          </a:p>
          <a:p>
            <a:pPr marL="0" indent="0">
              <a:buNone/>
            </a:pPr>
            <a:endParaRPr lang="id-ID" dirty="0"/>
          </a:p>
          <a:p>
            <a:pPr marL="457200" lvl="0" indent="-457200">
              <a:buFont typeface="+mj-lt"/>
              <a:buAutoNum type="alphaLcPeriod"/>
            </a:pPr>
            <a:r>
              <a:rPr lang="id-ID" dirty="0"/>
              <a:t>Mengevaluasi apakah perusahaan layak, dan apabila terdapat kelemahan dapat ditemukan.</a:t>
            </a:r>
          </a:p>
          <a:p>
            <a:pPr marL="457200" lvl="0" indent="-457200">
              <a:buFont typeface="+mj-lt"/>
              <a:buAutoNum type="alphaLcPeriod"/>
            </a:pPr>
            <a:r>
              <a:rPr lang="id-ID" dirty="0"/>
              <a:t>Menggunakan prinsip dan criteria tersebut untuk membangun pengendalian dari awal. </a:t>
            </a:r>
          </a:p>
          <a:p>
            <a:pPr marL="457200" lvl="0" indent="-457200">
              <a:buFont typeface="+mj-lt"/>
              <a:buAutoNum type="alphaLcPeriod"/>
            </a:pPr>
            <a:r>
              <a:rPr lang="id-ID" dirty="0"/>
              <a:t>Adanya jaminan yang dibuat CPAs dapat memberikan verifikasi yang independent, sehingga customer dapat mengetahui perusahaan mana yang layak dan aman bagi transaksi yang akan mereka lakukan</a:t>
            </a:r>
            <a:r>
              <a:rPr lang="id-ID" dirty="0" smtClean="0"/>
              <a:t>.</a:t>
            </a:r>
            <a:endParaRPr lang="en-US" dirty="0" smtClean="0"/>
          </a:p>
          <a:p>
            <a:pPr marL="0" lvl="0" indent="0">
              <a:buNone/>
            </a:pPr>
            <a:endParaRPr lang="en-US" dirty="0" smtClean="0"/>
          </a:p>
          <a:p>
            <a:r>
              <a:rPr lang="en-US" dirty="0"/>
              <a:t>S</a:t>
            </a:r>
            <a:r>
              <a:rPr lang="id-ID" dirty="0" smtClean="0"/>
              <a:t>ystrust </a:t>
            </a:r>
            <a:r>
              <a:rPr lang="id-ID" dirty="0"/>
              <a:t>memberikan jaminan pada reliabilitas system yang dimiliki perusahaan, sehingga perusahaan dinyatakan layak menjalankan operasinya dan aman.</a:t>
            </a:r>
          </a:p>
          <a:p>
            <a:endParaRPr lang="id-ID" dirty="0"/>
          </a:p>
        </p:txBody>
      </p:sp>
    </p:spTree>
    <p:extLst>
      <p:ext uri="{BB962C8B-B14F-4D97-AF65-F5344CB8AC3E}">
        <p14:creationId xmlns:p14="http://schemas.microsoft.com/office/powerpoint/2010/main" val="42749470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normAutofit fontScale="90000"/>
          </a:bodyPr>
          <a:lstStyle/>
          <a:p>
            <a:r>
              <a:rPr lang="en-US" dirty="0"/>
              <a:t>Foundation of the Trust Services Framework</a:t>
            </a:r>
            <a:br>
              <a:rPr lang="en-US" dirty="0"/>
            </a:br>
            <a:endParaRPr lang="id-ID" dirty="0"/>
          </a:p>
        </p:txBody>
      </p:sp>
      <p:sp>
        <p:nvSpPr>
          <p:cNvPr id="4" name="Content Placeholder 2"/>
          <p:cNvSpPr>
            <a:spLocks noGrp="1"/>
          </p:cNvSpPr>
          <p:nvPr>
            <p:ph idx="1"/>
          </p:nvPr>
        </p:nvSpPr>
        <p:spPr/>
        <p:txBody>
          <a:bodyPr>
            <a:normAutofit/>
          </a:bodyPr>
          <a:lstStyle/>
          <a:p>
            <a:pPr lvl="1" eaLnBrk="1" hangingPunct="1"/>
            <a:r>
              <a:rPr lang="en-US" sz="2200" dirty="0" smtClean="0"/>
              <a:t>Management issue, </a:t>
            </a:r>
            <a:r>
              <a:rPr lang="en-US" sz="2200" i="1" dirty="0" smtClean="0"/>
              <a:t>not</a:t>
            </a:r>
            <a:r>
              <a:rPr lang="en-US" sz="2200" dirty="0" smtClean="0"/>
              <a:t> a technology issue</a:t>
            </a:r>
          </a:p>
          <a:p>
            <a:pPr lvl="2" eaLnBrk="1" hangingPunct="1"/>
            <a:r>
              <a:rPr lang="en-US" sz="2200" dirty="0" smtClean="0"/>
              <a:t>SOX 302 states:</a:t>
            </a:r>
          </a:p>
          <a:p>
            <a:pPr lvl="4" eaLnBrk="1" hangingPunct="1"/>
            <a:r>
              <a:rPr lang="en-US" sz="2200" dirty="0" smtClean="0"/>
              <a:t>CEO and the CFO responsible to certify that the financial statements fairly present the results of the company’s activities.</a:t>
            </a:r>
          </a:p>
          <a:p>
            <a:pPr lvl="4" eaLnBrk="1" hangingPunct="1"/>
            <a:r>
              <a:rPr lang="en-US" sz="2200" dirty="0" smtClean="0"/>
              <a:t>The accuracy of an organization’s financial statements depends upon the reliability of its information systems.</a:t>
            </a:r>
          </a:p>
          <a:p>
            <a:pPr lvl="1" eaLnBrk="1" hangingPunct="1"/>
            <a:r>
              <a:rPr lang="en-US" sz="2200" dirty="0" smtClean="0"/>
              <a:t>Defense-in-depth and the time-based model of information security</a:t>
            </a:r>
          </a:p>
          <a:p>
            <a:pPr lvl="2" eaLnBrk="1" hangingPunct="1"/>
            <a:r>
              <a:rPr lang="en-US" sz="2200" dirty="0" smtClean="0"/>
              <a:t>Have multiple layers of control </a:t>
            </a:r>
          </a:p>
        </p:txBody>
      </p:sp>
    </p:spTree>
    <p:extLst>
      <p:ext uri="{BB962C8B-B14F-4D97-AF65-F5344CB8AC3E}">
        <p14:creationId xmlns:p14="http://schemas.microsoft.com/office/powerpoint/2010/main" val="20631570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990600"/>
          </a:xfrm>
        </p:spPr>
        <p:txBody>
          <a:bodyPr/>
          <a:lstStyle/>
          <a:p>
            <a:pPr algn="l"/>
            <a:r>
              <a:rPr lang="en-US" b="1" dirty="0" smtClean="0"/>
              <a:t>Evaluate Internal Control</a:t>
            </a:r>
            <a:endParaRPr lang="id-ID"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87429010"/>
              </p:ext>
            </p:extLst>
          </p:nvPr>
        </p:nvGraphicFramePr>
        <p:xfrm>
          <a:off x="228600" y="1447802"/>
          <a:ext cx="8686800" cy="4648903"/>
        </p:xfrm>
        <a:graphic>
          <a:graphicData uri="http://schemas.openxmlformats.org/drawingml/2006/table">
            <a:tbl>
              <a:tblPr/>
              <a:tblGrid>
                <a:gridCol w="2895600"/>
                <a:gridCol w="2895600"/>
                <a:gridCol w="2895600"/>
              </a:tblGrid>
              <a:tr h="444696">
                <a:tc gridSpan="3">
                  <a:txBody>
                    <a:bodyPr/>
                    <a:lstStyle/>
                    <a:p>
                      <a:pPr algn="ctr"/>
                      <a:r>
                        <a:rPr lang="id-ID" sz="1800" b="1" kern="1200" dirty="0" smtClean="0">
                          <a:solidFill>
                            <a:schemeClr val="tx1"/>
                          </a:solidFill>
                          <a:effectLst/>
                          <a:latin typeface="+mn-lt"/>
                          <a:ea typeface="+mn-ea"/>
                          <a:cs typeface="+mn-cs"/>
                        </a:rPr>
                        <a:t>Assessing IT Controls </a:t>
                      </a:r>
                      <a:endParaRPr lang="id-ID" dirty="0"/>
                    </a:p>
                  </a:txBody>
                  <a:tcPr marL="28575" marR="28575" marT="28575" marB="28575" anchor="ctr">
                    <a:lnL>
                      <a:noFill/>
                    </a:lnL>
                    <a:lnT>
                      <a:noFill/>
                    </a:lnT>
                    <a:lnB>
                      <a:noFill/>
                    </a:lnB>
                    <a:solidFill>
                      <a:srgbClr val="A6CAF0"/>
                    </a:solidFill>
                  </a:tcPr>
                </a:tc>
                <a:tc hMerge="1">
                  <a:txBody>
                    <a:bodyPr/>
                    <a:lstStyle/>
                    <a:p>
                      <a:endParaRPr lang="id-ID" dirty="0"/>
                    </a:p>
                  </a:txBody>
                  <a:tcPr>
                    <a:lnL>
                      <a:noFill/>
                    </a:lnL>
                  </a:tcPr>
                </a:tc>
                <a:tc hMerge="1">
                  <a:txBody>
                    <a:bodyPr/>
                    <a:lstStyle/>
                    <a:p>
                      <a:endParaRPr lang="id-ID" dirty="0"/>
                    </a:p>
                  </a:txBody>
                  <a:tcPr/>
                </a:tc>
              </a:tr>
              <a:tr h="1612702">
                <a:tc>
                  <a:txBody>
                    <a:bodyPr/>
                    <a:lstStyle/>
                    <a:p>
                      <a:pPr algn="ctr"/>
                      <a:r>
                        <a:rPr lang="en-US" b="1" dirty="0">
                          <a:solidFill>
                            <a:schemeClr val="bg1"/>
                          </a:solidFill>
                          <a:effectLst/>
                          <a:latin typeface="helvetica"/>
                        </a:rPr>
                        <a:t>What criteria does your company use to assess the effectiveness of the IT-related internal control structure?</a:t>
                      </a:r>
                    </a:p>
                  </a:txBody>
                  <a:tcPr marL="28575" marR="28575" marT="28575" marB="28575" anchor="b">
                    <a:lnL>
                      <a:noFill/>
                    </a:lnL>
                    <a:lnR>
                      <a:noFill/>
                    </a:lnR>
                    <a:lnT>
                      <a:noFill/>
                    </a:lnT>
                    <a:lnB>
                      <a:noFill/>
                    </a:lnB>
                    <a:solidFill>
                      <a:srgbClr val="FF0000"/>
                    </a:solidFill>
                  </a:tcPr>
                </a:tc>
                <a:tc>
                  <a:txBody>
                    <a:bodyPr/>
                    <a:lstStyle/>
                    <a:p>
                      <a:pPr algn="ctr"/>
                      <a:r>
                        <a:rPr lang="en-US" b="1" dirty="0">
                          <a:solidFill>
                            <a:schemeClr val="bg1"/>
                          </a:solidFill>
                          <a:effectLst/>
                          <a:latin typeface="helvetica"/>
                        </a:rPr>
                        <a:t>Number of companies using criteria</a:t>
                      </a:r>
                    </a:p>
                  </a:txBody>
                  <a:tcPr marL="28575" marR="28575" marT="28575" marB="28575" anchor="b">
                    <a:lnL>
                      <a:noFill/>
                    </a:lnL>
                    <a:lnR>
                      <a:noFill/>
                    </a:lnR>
                    <a:lnB>
                      <a:noFill/>
                    </a:lnB>
                    <a:solidFill>
                      <a:srgbClr val="FF0000"/>
                    </a:solidFill>
                  </a:tcPr>
                </a:tc>
                <a:tc>
                  <a:txBody>
                    <a:bodyPr/>
                    <a:lstStyle/>
                    <a:p>
                      <a:pPr algn="ctr"/>
                      <a:r>
                        <a:rPr lang="id-ID" b="1" dirty="0">
                          <a:solidFill>
                            <a:schemeClr val="bg1"/>
                          </a:solidFill>
                          <a:effectLst/>
                          <a:latin typeface="helvetica"/>
                        </a:rPr>
                        <a:t>Percentage</a:t>
                      </a:r>
                    </a:p>
                  </a:txBody>
                  <a:tcPr marL="28575" marR="28575" marT="28575" marB="28575" anchor="b">
                    <a:lnL>
                      <a:noFill/>
                    </a:lnL>
                    <a:lnR>
                      <a:noFill/>
                    </a:lnR>
                    <a:lnB>
                      <a:noFill/>
                    </a:lnB>
                    <a:solidFill>
                      <a:srgbClr val="FF0000"/>
                    </a:solidFill>
                  </a:tcPr>
                </a:tc>
              </a:tr>
              <a:tr h="444696">
                <a:tc>
                  <a:txBody>
                    <a:bodyPr/>
                    <a:lstStyle/>
                    <a:p>
                      <a:r>
                        <a:rPr lang="id-ID" dirty="0">
                          <a:effectLst/>
                          <a:latin typeface="helvetica"/>
                        </a:rPr>
                        <a:t>COBIT</a:t>
                      </a:r>
                    </a:p>
                  </a:txBody>
                  <a:tcPr marL="28575" marR="28575" marT="28575" marB="28575" anchor="ctr">
                    <a:lnL>
                      <a:noFill/>
                    </a:lnL>
                    <a:lnR>
                      <a:noFill/>
                    </a:lnR>
                    <a:lnT>
                      <a:noFill/>
                    </a:lnT>
                    <a:lnB>
                      <a:noFill/>
                    </a:lnB>
                    <a:solidFill>
                      <a:srgbClr val="FFFFCC"/>
                    </a:solidFill>
                  </a:tcPr>
                </a:tc>
                <a:tc>
                  <a:txBody>
                    <a:bodyPr/>
                    <a:lstStyle/>
                    <a:p>
                      <a:pPr algn="ctr"/>
                      <a:r>
                        <a:rPr lang="id-ID" dirty="0">
                          <a:effectLst/>
                          <a:latin typeface="helvetica"/>
                        </a:rPr>
                        <a:t>27</a:t>
                      </a:r>
                    </a:p>
                  </a:txBody>
                  <a:tcPr marL="28575" marR="28575" marT="28575" marB="28575" anchor="ctr">
                    <a:lnL>
                      <a:noFill/>
                    </a:lnL>
                    <a:lnR>
                      <a:noFill/>
                    </a:lnR>
                    <a:lnT>
                      <a:noFill/>
                    </a:lnT>
                    <a:lnB>
                      <a:noFill/>
                    </a:lnB>
                    <a:solidFill>
                      <a:srgbClr val="FFFFCC"/>
                    </a:solidFill>
                  </a:tcPr>
                </a:tc>
                <a:tc>
                  <a:txBody>
                    <a:bodyPr/>
                    <a:lstStyle/>
                    <a:p>
                      <a:pPr algn="ctr"/>
                      <a:r>
                        <a:rPr lang="id-ID" dirty="0">
                          <a:effectLst/>
                          <a:latin typeface="helvetica"/>
                        </a:rPr>
                        <a:t>14.2%</a:t>
                      </a:r>
                    </a:p>
                  </a:txBody>
                  <a:tcPr marL="28575" marR="28575" marT="28575" marB="28575" anchor="ctr">
                    <a:lnL>
                      <a:noFill/>
                    </a:lnL>
                    <a:lnR>
                      <a:noFill/>
                    </a:lnR>
                    <a:lnT>
                      <a:noFill/>
                    </a:lnT>
                    <a:lnB>
                      <a:noFill/>
                    </a:lnB>
                    <a:solidFill>
                      <a:srgbClr val="FFFFCC"/>
                    </a:solidFill>
                  </a:tcPr>
                </a:tc>
              </a:tr>
              <a:tr h="812721">
                <a:tc>
                  <a:txBody>
                    <a:bodyPr/>
                    <a:lstStyle/>
                    <a:p>
                      <a:r>
                        <a:rPr lang="id-ID">
                          <a:effectLst/>
                          <a:latin typeface="helvetica"/>
                        </a:rPr>
                        <a:t>Trust Services (formerly SysTrust)</a:t>
                      </a:r>
                    </a:p>
                  </a:txBody>
                  <a:tcPr marL="28575" marR="28575" marT="28575" marB="28575" anchor="ctr">
                    <a:lnL>
                      <a:noFill/>
                    </a:lnL>
                    <a:lnR>
                      <a:noFill/>
                    </a:lnR>
                    <a:lnT>
                      <a:noFill/>
                    </a:lnT>
                    <a:lnB>
                      <a:noFill/>
                    </a:lnB>
                    <a:solidFill>
                      <a:srgbClr val="FFFF99"/>
                    </a:solidFill>
                  </a:tcPr>
                </a:tc>
                <a:tc>
                  <a:txBody>
                    <a:bodyPr/>
                    <a:lstStyle/>
                    <a:p>
                      <a:pPr algn="ctr"/>
                      <a:r>
                        <a:rPr lang="id-ID" dirty="0">
                          <a:effectLst/>
                          <a:latin typeface="helvetica"/>
                        </a:rPr>
                        <a:t>1</a:t>
                      </a:r>
                    </a:p>
                  </a:txBody>
                  <a:tcPr marL="28575" marR="28575" marT="28575" marB="28575" anchor="ctr">
                    <a:lnL>
                      <a:noFill/>
                    </a:lnL>
                    <a:lnR>
                      <a:noFill/>
                    </a:lnR>
                    <a:lnT>
                      <a:noFill/>
                    </a:lnT>
                    <a:lnB>
                      <a:noFill/>
                    </a:lnB>
                    <a:solidFill>
                      <a:srgbClr val="FFFF99"/>
                    </a:solidFill>
                  </a:tcPr>
                </a:tc>
                <a:tc>
                  <a:txBody>
                    <a:bodyPr/>
                    <a:lstStyle/>
                    <a:p>
                      <a:pPr algn="ctr"/>
                      <a:r>
                        <a:rPr lang="id-ID" dirty="0">
                          <a:effectLst/>
                          <a:latin typeface="helvetica"/>
                        </a:rPr>
                        <a:t>0.5%</a:t>
                      </a:r>
                    </a:p>
                  </a:txBody>
                  <a:tcPr marL="28575" marR="28575" marT="28575" marB="28575" anchor="ctr">
                    <a:lnL>
                      <a:noFill/>
                    </a:lnL>
                    <a:lnR>
                      <a:noFill/>
                    </a:lnR>
                    <a:lnT>
                      <a:noFill/>
                    </a:lnT>
                    <a:lnB>
                      <a:noFill/>
                    </a:lnB>
                    <a:solidFill>
                      <a:srgbClr val="FFFF99"/>
                    </a:solidFill>
                  </a:tcPr>
                </a:tc>
              </a:tr>
              <a:tr h="444696">
                <a:tc>
                  <a:txBody>
                    <a:bodyPr/>
                    <a:lstStyle/>
                    <a:p>
                      <a:r>
                        <a:rPr lang="id-ID">
                          <a:effectLst/>
                          <a:latin typeface="helvetica"/>
                        </a:rPr>
                        <a:t>COSO</a:t>
                      </a:r>
                    </a:p>
                  </a:txBody>
                  <a:tcPr marL="28575" marR="28575" marT="28575" marB="28575" anchor="ctr">
                    <a:lnL>
                      <a:noFill/>
                    </a:lnL>
                    <a:lnR>
                      <a:noFill/>
                    </a:lnR>
                    <a:lnT>
                      <a:noFill/>
                    </a:lnT>
                    <a:lnB>
                      <a:noFill/>
                    </a:lnB>
                    <a:solidFill>
                      <a:srgbClr val="FFFFCC"/>
                    </a:solidFill>
                  </a:tcPr>
                </a:tc>
                <a:tc>
                  <a:txBody>
                    <a:bodyPr/>
                    <a:lstStyle/>
                    <a:p>
                      <a:pPr algn="ctr"/>
                      <a:r>
                        <a:rPr lang="id-ID" dirty="0">
                          <a:effectLst/>
                          <a:latin typeface="helvetica"/>
                        </a:rPr>
                        <a:t>136</a:t>
                      </a:r>
                    </a:p>
                  </a:txBody>
                  <a:tcPr marL="28575" marR="28575" marT="28575" marB="28575" anchor="ctr">
                    <a:lnL>
                      <a:noFill/>
                    </a:lnL>
                    <a:lnR>
                      <a:noFill/>
                    </a:lnR>
                    <a:lnT>
                      <a:noFill/>
                    </a:lnT>
                    <a:lnB>
                      <a:noFill/>
                    </a:lnB>
                    <a:solidFill>
                      <a:srgbClr val="FFFFCC"/>
                    </a:solidFill>
                  </a:tcPr>
                </a:tc>
                <a:tc>
                  <a:txBody>
                    <a:bodyPr/>
                    <a:lstStyle/>
                    <a:p>
                      <a:pPr algn="ctr"/>
                      <a:r>
                        <a:rPr lang="id-ID" dirty="0">
                          <a:effectLst/>
                          <a:latin typeface="helvetica"/>
                        </a:rPr>
                        <a:t>71.6%</a:t>
                      </a:r>
                    </a:p>
                  </a:txBody>
                  <a:tcPr marL="28575" marR="28575" marT="28575" marB="28575" anchor="ctr">
                    <a:lnL>
                      <a:noFill/>
                    </a:lnL>
                    <a:lnR>
                      <a:noFill/>
                    </a:lnR>
                    <a:lnT>
                      <a:noFill/>
                    </a:lnT>
                    <a:lnB>
                      <a:noFill/>
                    </a:lnB>
                    <a:solidFill>
                      <a:srgbClr val="FFFFCC"/>
                    </a:solidFill>
                  </a:tcPr>
                </a:tc>
              </a:tr>
              <a:tr h="444696">
                <a:tc>
                  <a:txBody>
                    <a:bodyPr/>
                    <a:lstStyle/>
                    <a:p>
                      <a:r>
                        <a:rPr lang="id-ID">
                          <a:effectLst/>
                          <a:latin typeface="helvetica"/>
                        </a:rPr>
                        <a:t>Combination of the three</a:t>
                      </a:r>
                    </a:p>
                  </a:txBody>
                  <a:tcPr marL="28575" marR="28575" marT="28575" marB="28575" anchor="ctr">
                    <a:lnL>
                      <a:noFill/>
                    </a:lnL>
                    <a:lnR>
                      <a:noFill/>
                    </a:lnR>
                    <a:lnT>
                      <a:noFill/>
                    </a:lnT>
                    <a:lnB>
                      <a:noFill/>
                    </a:lnB>
                    <a:solidFill>
                      <a:srgbClr val="FFFF99"/>
                    </a:solidFill>
                  </a:tcPr>
                </a:tc>
                <a:tc>
                  <a:txBody>
                    <a:bodyPr/>
                    <a:lstStyle/>
                    <a:p>
                      <a:pPr algn="ctr"/>
                      <a:r>
                        <a:rPr lang="id-ID" dirty="0">
                          <a:effectLst/>
                          <a:latin typeface="helvetica"/>
                        </a:rPr>
                        <a:t>26</a:t>
                      </a:r>
                    </a:p>
                  </a:txBody>
                  <a:tcPr marL="28575" marR="28575" marT="28575" marB="28575" anchor="ctr">
                    <a:lnL>
                      <a:noFill/>
                    </a:lnL>
                    <a:lnR>
                      <a:noFill/>
                    </a:lnR>
                    <a:lnT>
                      <a:noFill/>
                    </a:lnT>
                    <a:lnB>
                      <a:noFill/>
                    </a:lnB>
                    <a:solidFill>
                      <a:srgbClr val="FFFF99"/>
                    </a:solidFill>
                  </a:tcPr>
                </a:tc>
                <a:tc>
                  <a:txBody>
                    <a:bodyPr/>
                    <a:lstStyle/>
                    <a:p>
                      <a:pPr algn="ctr"/>
                      <a:r>
                        <a:rPr lang="id-ID" dirty="0">
                          <a:effectLst/>
                          <a:latin typeface="helvetica"/>
                        </a:rPr>
                        <a:t>13.7</a:t>
                      </a:r>
                      <a:r>
                        <a:rPr lang="id-ID" dirty="0" smtClean="0">
                          <a:effectLst/>
                          <a:latin typeface="helvetica"/>
                        </a:rPr>
                        <a:t>%.</a:t>
                      </a:r>
                      <a:endParaRPr lang="id-ID" dirty="0">
                        <a:effectLst/>
                        <a:latin typeface="helvetica"/>
                      </a:endParaRPr>
                    </a:p>
                  </a:txBody>
                  <a:tcPr marL="28575" marR="28575" marT="28575" marB="28575" anchor="ctr">
                    <a:lnL>
                      <a:noFill/>
                    </a:lnL>
                    <a:lnR>
                      <a:noFill/>
                    </a:lnR>
                    <a:lnT>
                      <a:noFill/>
                    </a:lnT>
                    <a:lnB>
                      <a:noFill/>
                    </a:lnB>
                    <a:solidFill>
                      <a:srgbClr val="FFFF99"/>
                    </a:solidFill>
                  </a:tcPr>
                </a:tc>
              </a:tr>
              <a:tr h="444696">
                <a:tc gridSpan="3">
                  <a:txBody>
                    <a:bodyPr/>
                    <a:lstStyle/>
                    <a:p>
                      <a:r>
                        <a:rPr lang="id-ID" sz="1800" kern="1200" dirty="0" smtClean="0">
                          <a:solidFill>
                            <a:schemeClr val="tx1"/>
                          </a:solidFill>
                          <a:effectLst/>
                          <a:latin typeface="+mn-lt"/>
                          <a:ea typeface="+mn-ea"/>
                          <a:cs typeface="+mn-cs"/>
                        </a:rPr>
                        <a:t>Respondent base: 190 companies</a:t>
                      </a:r>
                      <a:endParaRPr lang="id-ID" dirty="0">
                        <a:effectLst/>
                        <a:latin typeface="helvetica"/>
                      </a:endParaRPr>
                    </a:p>
                  </a:txBody>
                  <a:tcPr marL="28575" marR="28575" marT="28575" marB="28575" anchor="ctr">
                    <a:lnL>
                      <a:noFill/>
                    </a:lnL>
                    <a:lnR>
                      <a:noFill/>
                    </a:lnR>
                    <a:lnT>
                      <a:noFill/>
                    </a:lnT>
                    <a:lnB>
                      <a:noFill/>
                    </a:lnB>
                    <a:solidFill>
                      <a:srgbClr val="FFFF99"/>
                    </a:solidFill>
                  </a:tcPr>
                </a:tc>
                <a:tc hMerge="1">
                  <a:txBody>
                    <a:bodyPr/>
                    <a:lstStyle/>
                    <a:p>
                      <a:pPr algn="r"/>
                      <a:endParaRPr lang="id-ID" dirty="0">
                        <a:effectLst/>
                        <a:latin typeface="helvetica"/>
                      </a:endParaRPr>
                    </a:p>
                  </a:txBody>
                  <a:tcPr marL="28575" marR="28575" marT="28575" marB="28575" anchor="ctr">
                    <a:lnL>
                      <a:noFill/>
                    </a:lnL>
                    <a:lnR>
                      <a:noFill/>
                    </a:lnR>
                    <a:lnT>
                      <a:noFill/>
                    </a:lnT>
                    <a:lnB>
                      <a:noFill/>
                    </a:lnB>
                    <a:solidFill>
                      <a:srgbClr val="FFFF99"/>
                    </a:solidFill>
                  </a:tcPr>
                </a:tc>
                <a:tc hMerge="1">
                  <a:txBody>
                    <a:bodyPr/>
                    <a:lstStyle/>
                    <a:p>
                      <a:endParaRPr lang="id-ID" dirty="0">
                        <a:effectLst/>
                        <a:latin typeface="helvetica"/>
                      </a:endParaRPr>
                    </a:p>
                  </a:txBody>
                  <a:tcPr marL="28575" marR="28575" marT="28575" marB="28575" anchor="ctr">
                    <a:lnL>
                      <a:noFill/>
                    </a:lnL>
                    <a:lnR>
                      <a:noFill/>
                    </a:lnR>
                    <a:lnT>
                      <a:noFill/>
                    </a:lnT>
                    <a:lnB>
                      <a:noFill/>
                    </a:lnB>
                    <a:solidFill>
                      <a:srgbClr val="FFFF99"/>
                    </a:solidFill>
                  </a:tcPr>
                </a:tc>
              </a:tr>
            </a:tbl>
          </a:graphicData>
        </a:graphic>
      </p:graphicFrame>
    </p:spTree>
    <p:extLst>
      <p:ext uri="{BB962C8B-B14F-4D97-AF65-F5344CB8AC3E}">
        <p14:creationId xmlns:p14="http://schemas.microsoft.com/office/powerpoint/2010/main" val="3530567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Control Objective for Information and Related Technology (COBIT)</a:t>
            </a:r>
            <a:endParaRPr lang="id-ID" dirty="0"/>
          </a:p>
        </p:txBody>
      </p:sp>
      <p:sp>
        <p:nvSpPr>
          <p:cNvPr id="3" name="Content Placeholder 2"/>
          <p:cNvSpPr>
            <a:spLocks noGrp="1"/>
          </p:cNvSpPr>
          <p:nvPr>
            <p:ph idx="1"/>
          </p:nvPr>
        </p:nvSpPr>
        <p:spPr/>
        <p:txBody>
          <a:bodyPr>
            <a:normAutofit/>
          </a:bodyPr>
          <a:lstStyle/>
          <a:p>
            <a:r>
              <a:rPr lang="id-ID" dirty="0"/>
              <a:t>COBIT (Control Objectives for Information and Related Technology) merupakan sekumpulan dokumentasi dan panduan yang mengarahkan pada IT governance yang dapat membantu auditor, manajemen, dan pengguna (user) untuk menjembatani pemisah antara resiko bisnis, kebutuhan kontrol, dan permasalahan-permasalahan teknis. </a:t>
            </a:r>
            <a:endParaRPr lang="en-US" dirty="0" smtClean="0"/>
          </a:p>
          <a:p>
            <a:r>
              <a:rPr lang="en-US" dirty="0" smtClean="0"/>
              <a:t>COBIT </a:t>
            </a:r>
            <a:r>
              <a:rPr lang="en-US" dirty="0" err="1"/>
              <a:t>dikembangkan</a:t>
            </a:r>
            <a:r>
              <a:rPr lang="en-US" dirty="0"/>
              <a:t> </a:t>
            </a:r>
            <a:r>
              <a:rPr lang="en-US" dirty="0" err="1"/>
              <a:t>oleh</a:t>
            </a:r>
            <a:r>
              <a:rPr lang="en-US" dirty="0"/>
              <a:t> IT governance Institute (ITGI) yang </a:t>
            </a:r>
            <a:r>
              <a:rPr lang="en-US" dirty="0" err="1"/>
              <a:t>merupakan</a:t>
            </a:r>
            <a:r>
              <a:rPr lang="en-US" dirty="0"/>
              <a:t> </a:t>
            </a:r>
            <a:r>
              <a:rPr lang="en-US" dirty="0" err="1"/>
              <a:t>bagian</a:t>
            </a:r>
            <a:r>
              <a:rPr lang="en-US" dirty="0"/>
              <a:t> </a:t>
            </a:r>
            <a:r>
              <a:rPr lang="en-US" dirty="0" err="1"/>
              <a:t>dari</a:t>
            </a:r>
            <a:r>
              <a:rPr lang="en-US" dirty="0"/>
              <a:t> Information Systems Audit and Control Association (ISACA)</a:t>
            </a:r>
            <a:endParaRPr lang="id-ID" dirty="0"/>
          </a:p>
          <a:p>
            <a:pPr marL="0" indent="0">
              <a:buNone/>
            </a:pPr>
            <a:endParaRPr lang="id-ID" dirty="0"/>
          </a:p>
        </p:txBody>
      </p:sp>
    </p:spTree>
    <p:extLst>
      <p:ext uri="{BB962C8B-B14F-4D97-AF65-F5344CB8AC3E}">
        <p14:creationId xmlns:p14="http://schemas.microsoft.com/office/powerpoint/2010/main" val="34359053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762000"/>
          </a:xfrm>
        </p:spPr>
        <p:txBody>
          <a:bodyPr/>
          <a:lstStyle/>
          <a:p>
            <a:r>
              <a:rPr lang="en-US" b="1" dirty="0" smtClean="0"/>
              <a:t>To Mitigate Risk : </a:t>
            </a:r>
            <a:endParaRPr lang="id-ID"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12936792"/>
              </p:ext>
            </p:extLst>
          </p:nvPr>
        </p:nvGraphicFramePr>
        <p:xfrm>
          <a:off x="228600" y="990600"/>
          <a:ext cx="8686800" cy="5530398"/>
        </p:xfrm>
        <a:graphic>
          <a:graphicData uri="http://schemas.openxmlformats.org/drawingml/2006/table">
            <a:tbl>
              <a:tblPr firstRow="1" firstCol="1" bandRow="1">
                <a:tableStyleId>{5C22544A-7EE6-4342-B048-85BDC9FD1C3A}</a:tableStyleId>
              </a:tblPr>
              <a:tblGrid>
                <a:gridCol w="1434517"/>
                <a:gridCol w="7252283"/>
              </a:tblGrid>
              <a:tr h="263938">
                <a:tc>
                  <a:txBody>
                    <a:bodyPr/>
                    <a:lstStyle/>
                    <a:p>
                      <a:pPr marL="0" marR="0" algn="ctr">
                        <a:lnSpc>
                          <a:spcPts val="1800"/>
                        </a:lnSpc>
                        <a:spcBef>
                          <a:spcPts val="0"/>
                        </a:spcBef>
                        <a:spcAft>
                          <a:spcPts val="0"/>
                        </a:spcAft>
                      </a:pPr>
                      <a:r>
                        <a:rPr lang="id-ID" sz="1400" dirty="0">
                          <a:solidFill>
                            <a:srgbClr val="002060"/>
                          </a:solidFill>
                          <a:effectLst/>
                        </a:rPr>
                        <a:t>Kontrol</a:t>
                      </a:r>
                      <a:endParaRPr lang="id-ID" sz="1400" dirty="0">
                        <a:solidFill>
                          <a:srgbClr val="002060"/>
                        </a:solidFill>
                        <a:effectLst/>
                        <a:latin typeface="Calibri"/>
                        <a:ea typeface="Calibri"/>
                        <a:cs typeface="Times New Roman"/>
                      </a:endParaRPr>
                    </a:p>
                  </a:txBody>
                  <a:tcPr marL="0" marR="0" marT="0" marB="0"/>
                </a:tc>
                <a:tc>
                  <a:txBody>
                    <a:bodyPr/>
                    <a:lstStyle/>
                    <a:p>
                      <a:pPr marL="0" marR="0" algn="ctr">
                        <a:lnSpc>
                          <a:spcPts val="1800"/>
                        </a:lnSpc>
                        <a:spcBef>
                          <a:spcPts val="0"/>
                        </a:spcBef>
                        <a:spcAft>
                          <a:spcPts val="0"/>
                        </a:spcAft>
                      </a:pPr>
                      <a:r>
                        <a:rPr lang="id-ID" sz="1400" dirty="0">
                          <a:solidFill>
                            <a:srgbClr val="002060"/>
                          </a:solidFill>
                          <a:effectLst/>
                        </a:rPr>
                        <a:t>Contoh</a:t>
                      </a:r>
                      <a:endParaRPr lang="id-ID" sz="1400" dirty="0">
                        <a:solidFill>
                          <a:srgbClr val="002060"/>
                        </a:solidFill>
                        <a:effectLst/>
                        <a:latin typeface="Calibri"/>
                        <a:ea typeface="Calibri"/>
                        <a:cs typeface="Times New Roman"/>
                      </a:endParaRPr>
                    </a:p>
                  </a:txBody>
                  <a:tcPr marL="0" marR="0" marT="0" marB="0"/>
                </a:tc>
              </a:tr>
              <a:tr h="2575083">
                <a:tc>
                  <a:txBody>
                    <a:bodyPr/>
                    <a:lstStyle/>
                    <a:p>
                      <a:pPr marL="0" marR="0">
                        <a:lnSpc>
                          <a:spcPts val="1800"/>
                        </a:lnSpc>
                        <a:spcBef>
                          <a:spcPts val="0"/>
                        </a:spcBef>
                        <a:spcAft>
                          <a:spcPts val="0"/>
                        </a:spcAft>
                      </a:pPr>
                      <a:endParaRPr lang="en-US" sz="1800" dirty="0" smtClean="0">
                        <a:effectLst/>
                      </a:endParaRPr>
                    </a:p>
                    <a:p>
                      <a:pPr marL="0" marR="0">
                        <a:lnSpc>
                          <a:spcPts val="1800"/>
                        </a:lnSpc>
                        <a:spcBef>
                          <a:spcPts val="0"/>
                        </a:spcBef>
                        <a:spcAft>
                          <a:spcPts val="0"/>
                        </a:spcAft>
                      </a:pPr>
                      <a:r>
                        <a:rPr lang="id-ID" sz="1800" dirty="0" smtClean="0">
                          <a:effectLst/>
                        </a:rPr>
                        <a:t>Preventif</a:t>
                      </a:r>
                      <a:endParaRPr lang="en-US" sz="1800" dirty="0" smtClean="0">
                        <a:effectLst/>
                      </a:endParaRPr>
                    </a:p>
                  </a:txBody>
                  <a:tcPr marL="0" marR="0" marT="0" marB="0"/>
                </a:tc>
                <a:tc>
                  <a:txBody>
                    <a:bodyPr/>
                    <a:lstStyle/>
                    <a:p>
                      <a:pPr marL="285750" indent="-285750" eaLnBrk="1" hangingPunct="1">
                        <a:buFont typeface="Arial" pitchFamily="34" charset="0"/>
                        <a:buChar char="•"/>
                      </a:pPr>
                      <a:r>
                        <a:rPr lang="en-US" sz="2000" dirty="0" smtClean="0"/>
                        <a:t>Training</a:t>
                      </a:r>
                    </a:p>
                    <a:p>
                      <a:pPr marL="285750" indent="-285750" eaLnBrk="1" hangingPunct="1">
                        <a:buFont typeface="Arial" pitchFamily="34" charset="0"/>
                        <a:buChar char="•"/>
                      </a:pPr>
                      <a:r>
                        <a:rPr lang="en-US" sz="2000" dirty="0" smtClean="0"/>
                        <a:t>User access controls (authentication and authorization)</a:t>
                      </a:r>
                    </a:p>
                    <a:p>
                      <a:pPr marL="285750" indent="-285750" eaLnBrk="1" hangingPunct="1">
                        <a:buFont typeface="Arial" pitchFamily="34" charset="0"/>
                        <a:buChar char="•"/>
                      </a:pPr>
                      <a:r>
                        <a:rPr lang="en-US" sz="2000" dirty="0" smtClean="0"/>
                        <a:t>Physical access controls (locks, guards, etc.)</a:t>
                      </a:r>
                    </a:p>
                    <a:p>
                      <a:pPr marL="285750" indent="-285750" eaLnBrk="1" hangingPunct="1">
                        <a:buFont typeface="Arial" pitchFamily="34" charset="0"/>
                        <a:buChar char="•"/>
                      </a:pPr>
                      <a:r>
                        <a:rPr lang="en-US" sz="2000" dirty="0" smtClean="0"/>
                        <a:t>Network access controls (firewalls, intrusion prevention systems, etc.)</a:t>
                      </a:r>
                    </a:p>
                    <a:p>
                      <a:pPr marL="285750" indent="-285750" eaLnBrk="1" hangingPunct="1">
                        <a:buFont typeface="Arial" pitchFamily="34" charset="0"/>
                        <a:buChar char="•"/>
                      </a:pPr>
                      <a:r>
                        <a:rPr lang="en-US" sz="2000" dirty="0" smtClean="0"/>
                        <a:t>Device and software hardening controls (configuration options)</a:t>
                      </a:r>
                    </a:p>
                    <a:p>
                      <a:pPr marL="0" marR="0" lvl="0" indent="0">
                        <a:lnSpc>
                          <a:spcPts val="1800"/>
                        </a:lnSpc>
                        <a:spcBef>
                          <a:spcPts val="0"/>
                        </a:spcBef>
                        <a:spcAft>
                          <a:spcPts val="1000"/>
                        </a:spcAft>
                        <a:buSzPts val="1000"/>
                        <a:buFont typeface="Symbol"/>
                        <a:buNone/>
                        <a:tabLst>
                          <a:tab pos="457200" algn="l"/>
                        </a:tabLst>
                      </a:pPr>
                      <a:r>
                        <a:rPr lang="id-ID" sz="1400" dirty="0" smtClean="0">
                          <a:effectLst/>
                        </a:rPr>
                        <a:t>.</a:t>
                      </a:r>
                      <a:endParaRPr lang="id-ID" sz="1400" dirty="0">
                        <a:effectLst/>
                        <a:latin typeface="Calibri"/>
                        <a:ea typeface="Calibri"/>
                        <a:cs typeface="Times New Roman"/>
                      </a:endParaRPr>
                    </a:p>
                  </a:txBody>
                  <a:tcPr marL="0" marR="0" marT="0" marB="0"/>
                </a:tc>
              </a:tr>
              <a:tr h="2691377">
                <a:tc>
                  <a:txBody>
                    <a:bodyPr/>
                    <a:lstStyle/>
                    <a:p>
                      <a:pPr marL="0" marR="0">
                        <a:lnSpc>
                          <a:spcPts val="1800"/>
                        </a:lnSpc>
                        <a:spcBef>
                          <a:spcPts val="0"/>
                        </a:spcBef>
                        <a:spcAft>
                          <a:spcPts val="0"/>
                        </a:spcAft>
                      </a:pPr>
                      <a:endParaRPr lang="en-US" sz="2000" b="1" dirty="0" smtClean="0">
                        <a:effectLst/>
                      </a:endParaRPr>
                    </a:p>
                    <a:p>
                      <a:pPr marL="0" marR="0">
                        <a:lnSpc>
                          <a:spcPts val="1800"/>
                        </a:lnSpc>
                        <a:spcBef>
                          <a:spcPts val="0"/>
                        </a:spcBef>
                        <a:spcAft>
                          <a:spcPts val="0"/>
                        </a:spcAft>
                      </a:pPr>
                      <a:r>
                        <a:rPr lang="id-ID" sz="2000" b="1" dirty="0" smtClean="0">
                          <a:effectLst/>
                        </a:rPr>
                        <a:t>Detektif</a:t>
                      </a:r>
                      <a:endParaRPr lang="id-ID" sz="2000" b="1" dirty="0">
                        <a:effectLst/>
                        <a:latin typeface="Calibri"/>
                        <a:ea typeface="Calibri"/>
                        <a:cs typeface="Times New Roman"/>
                      </a:endParaRPr>
                    </a:p>
                  </a:txBody>
                  <a:tcPr marL="0" marR="0" marT="0" marB="0"/>
                </a:tc>
                <a:tc>
                  <a:txBody>
                    <a:bodyPr/>
                    <a:lstStyle/>
                    <a:p>
                      <a:pPr marL="285750" indent="-285750" eaLnBrk="1" hangingPunct="1">
                        <a:lnSpc>
                          <a:spcPct val="90000"/>
                        </a:lnSpc>
                        <a:buFont typeface="Arial" pitchFamily="34" charset="0"/>
                        <a:buChar char="•"/>
                      </a:pPr>
                      <a:r>
                        <a:rPr lang="en-US" sz="1500" dirty="0" smtClean="0"/>
                        <a:t>Log Analysis</a:t>
                      </a:r>
                    </a:p>
                    <a:p>
                      <a:pPr lvl="1" eaLnBrk="1" hangingPunct="1">
                        <a:lnSpc>
                          <a:spcPct val="90000"/>
                        </a:lnSpc>
                      </a:pPr>
                      <a:r>
                        <a:rPr lang="en-US" sz="1500" dirty="0" smtClean="0"/>
                        <a:t>Process of examining logs to identify evidence of possible </a:t>
                      </a:r>
                      <a:r>
                        <a:rPr lang="en-US" sz="1500" dirty="0" smtClean="0"/>
                        <a:t>attacks</a:t>
                      </a:r>
                    </a:p>
                    <a:p>
                      <a:pPr lvl="1" eaLnBrk="1" hangingPunct="1">
                        <a:lnSpc>
                          <a:spcPct val="90000"/>
                        </a:lnSpc>
                      </a:pPr>
                      <a:r>
                        <a:rPr lang="en-US" sz="1500" dirty="0" smtClean="0"/>
                        <a:t>(</a:t>
                      </a:r>
                      <a:r>
                        <a:rPr lang="en-US" sz="1500" dirty="0" err="1" smtClean="0"/>
                        <a:t>analisa</a:t>
                      </a:r>
                      <a:r>
                        <a:rPr lang="en-US" sz="1500" baseline="0" dirty="0" smtClean="0"/>
                        <a:t> log </a:t>
                      </a:r>
                      <a:r>
                        <a:rPr lang="en-US" sz="1500" baseline="0" dirty="0" err="1" smtClean="0"/>
                        <a:t>pengguna</a:t>
                      </a:r>
                      <a:r>
                        <a:rPr lang="en-US" sz="1500" baseline="0" dirty="0" smtClean="0"/>
                        <a:t> </a:t>
                      </a:r>
                      <a:r>
                        <a:rPr lang="en-US" sz="1500" baseline="0" dirty="0" err="1" smtClean="0"/>
                        <a:t>sistem</a:t>
                      </a:r>
                      <a:r>
                        <a:rPr lang="en-US" sz="1500" baseline="0" dirty="0" smtClean="0"/>
                        <a:t>, unauthorized user)</a:t>
                      </a:r>
                      <a:endParaRPr lang="en-US" sz="1500" dirty="0" smtClean="0"/>
                    </a:p>
                    <a:p>
                      <a:pPr marL="285750" indent="-285750" eaLnBrk="1" hangingPunct="1">
                        <a:lnSpc>
                          <a:spcPct val="90000"/>
                        </a:lnSpc>
                        <a:buFont typeface="Arial" pitchFamily="34" charset="0"/>
                        <a:buChar char="•"/>
                      </a:pPr>
                      <a:r>
                        <a:rPr lang="en-US" sz="1500" dirty="0" smtClean="0"/>
                        <a:t>Intrusion Detection</a:t>
                      </a:r>
                    </a:p>
                    <a:p>
                      <a:pPr marL="742950" lvl="1" indent="-285750" eaLnBrk="1" hangingPunct="1">
                        <a:lnSpc>
                          <a:spcPct val="90000"/>
                        </a:lnSpc>
                        <a:buFont typeface="Arial" pitchFamily="34" charset="0"/>
                        <a:buChar char="•"/>
                      </a:pPr>
                      <a:r>
                        <a:rPr lang="en-US" sz="1500" kern="1200" dirty="0" smtClean="0">
                          <a:solidFill>
                            <a:schemeClr val="dk1"/>
                          </a:solidFill>
                          <a:effectLst/>
                          <a:latin typeface="+mn-lt"/>
                          <a:ea typeface="+mn-ea"/>
                          <a:cs typeface="+mn-cs"/>
                        </a:rPr>
                        <a:t>S</a:t>
                      </a:r>
                      <a:r>
                        <a:rPr lang="id-ID" sz="1500" kern="1200" dirty="0" smtClean="0">
                          <a:solidFill>
                            <a:schemeClr val="dk1"/>
                          </a:solidFill>
                          <a:effectLst/>
                          <a:latin typeface="+mn-lt"/>
                          <a:ea typeface="+mn-ea"/>
                          <a:cs typeface="+mn-cs"/>
                        </a:rPr>
                        <a:t>ebuah sistem yang melakukan pengawasan terhadap traffic jaringan dan pengawasan terhadap kegiatan-kegiatan yang mencurigakan didalam sebuah sistem jaringan</a:t>
                      </a:r>
                      <a:endParaRPr lang="en-US" sz="1500" kern="1200" dirty="0" smtClean="0">
                        <a:solidFill>
                          <a:schemeClr val="dk1"/>
                        </a:solidFill>
                        <a:effectLst/>
                        <a:latin typeface="+mn-lt"/>
                        <a:ea typeface="+mn-ea"/>
                        <a:cs typeface="+mn-cs"/>
                      </a:endParaRPr>
                    </a:p>
                    <a:p>
                      <a:pPr marL="742950" lvl="1" indent="-285750" eaLnBrk="1" hangingPunct="1">
                        <a:lnSpc>
                          <a:spcPct val="90000"/>
                        </a:lnSpc>
                        <a:buFont typeface="Arial" pitchFamily="34" charset="0"/>
                        <a:buChar char="•"/>
                      </a:pPr>
                      <a:r>
                        <a:rPr lang="id-ID" sz="1500" kern="1200" dirty="0" smtClean="0">
                          <a:solidFill>
                            <a:schemeClr val="dk1"/>
                          </a:solidFill>
                          <a:effectLst/>
                          <a:latin typeface="+mn-lt"/>
                          <a:ea typeface="+mn-ea"/>
                          <a:cs typeface="+mn-cs"/>
                        </a:rPr>
                        <a:t>Jika ditemukan kegiatan-kegiatan yang mencurigakan berhubungan dengan traffic jaringan maka IDS akan memberikan peringatan kepada sistem atau administrator jaringan</a:t>
                      </a:r>
                      <a:endParaRPr lang="en-US" sz="1500" dirty="0" smtClean="0"/>
                    </a:p>
                    <a:p>
                      <a:pPr marL="285750" indent="-285750" eaLnBrk="1" hangingPunct="1">
                        <a:lnSpc>
                          <a:spcPct val="90000"/>
                        </a:lnSpc>
                        <a:buFont typeface="Arial" pitchFamily="34" charset="0"/>
                        <a:buChar char="•"/>
                      </a:pPr>
                      <a:r>
                        <a:rPr lang="en-US" sz="1500" dirty="0" smtClean="0"/>
                        <a:t>Managerial Reports</a:t>
                      </a:r>
                    </a:p>
                    <a:p>
                      <a:pPr marL="285750" indent="-285750" eaLnBrk="1" hangingPunct="1">
                        <a:lnSpc>
                          <a:spcPct val="90000"/>
                        </a:lnSpc>
                        <a:buFont typeface="Arial" pitchFamily="34" charset="0"/>
                        <a:buChar char="•"/>
                      </a:pPr>
                      <a:r>
                        <a:rPr lang="en-US" sz="1500" dirty="0" smtClean="0"/>
                        <a:t>Security Testing</a:t>
                      </a:r>
                    </a:p>
                  </a:txBody>
                  <a:tcPr marL="0" marR="0" marT="0" marB="0"/>
                </a:tc>
              </a:tr>
            </a:tbl>
          </a:graphicData>
        </a:graphic>
      </p:graphicFrame>
    </p:spTree>
    <p:extLst>
      <p:ext uri="{BB962C8B-B14F-4D97-AF65-F5344CB8AC3E}">
        <p14:creationId xmlns:p14="http://schemas.microsoft.com/office/powerpoint/2010/main" val="27015712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990600"/>
          </a:xfrm>
        </p:spPr>
        <p:txBody>
          <a:bodyPr/>
          <a:lstStyle/>
          <a:p>
            <a:r>
              <a:rPr lang="en-US" b="1" dirty="0"/>
              <a:t>To Mitigate Risk : </a:t>
            </a:r>
            <a:endParaRPr lang="id-ID" b="1" dirty="0"/>
          </a:p>
        </p:txBody>
      </p:sp>
      <p:sp>
        <p:nvSpPr>
          <p:cNvPr id="3" name="Content Placeholder 2"/>
          <p:cNvSpPr>
            <a:spLocks noGrp="1"/>
          </p:cNvSpPr>
          <p:nvPr>
            <p:ph idx="1"/>
          </p:nvPr>
        </p:nvSpPr>
        <p:spPr/>
        <p:txBody>
          <a:bodyPr/>
          <a:lstStyle/>
          <a:p>
            <a:endParaRPr lang="id-ID" dirty="0"/>
          </a:p>
        </p:txBody>
      </p:sp>
      <p:graphicFrame>
        <p:nvGraphicFramePr>
          <p:cNvPr id="4" name="Content Placeholder 3"/>
          <p:cNvGraphicFramePr>
            <a:graphicFrameLocks/>
          </p:cNvGraphicFramePr>
          <p:nvPr>
            <p:extLst>
              <p:ext uri="{D42A27DB-BD31-4B8C-83A1-F6EECF244321}">
                <p14:modId xmlns:p14="http://schemas.microsoft.com/office/powerpoint/2010/main" val="926149399"/>
              </p:ext>
            </p:extLst>
          </p:nvPr>
        </p:nvGraphicFramePr>
        <p:xfrm>
          <a:off x="381000" y="1447800"/>
          <a:ext cx="8534400" cy="5029200"/>
        </p:xfrm>
        <a:graphic>
          <a:graphicData uri="http://schemas.openxmlformats.org/drawingml/2006/table">
            <a:tbl>
              <a:tblPr firstRow="1" firstCol="1" bandRow="1">
                <a:tableStyleId>{5C22544A-7EE6-4342-B048-85BDC9FD1C3A}</a:tableStyleId>
              </a:tblPr>
              <a:tblGrid>
                <a:gridCol w="1409350"/>
                <a:gridCol w="7125050"/>
              </a:tblGrid>
              <a:tr h="571499">
                <a:tc>
                  <a:txBody>
                    <a:bodyPr/>
                    <a:lstStyle/>
                    <a:p>
                      <a:pPr marL="0" marR="0" algn="ctr">
                        <a:lnSpc>
                          <a:spcPts val="1800"/>
                        </a:lnSpc>
                        <a:spcBef>
                          <a:spcPts val="0"/>
                        </a:spcBef>
                        <a:spcAft>
                          <a:spcPts val="0"/>
                        </a:spcAft>
                      </a:pPr>
                      <a:r>
                        <a:rPr lang="id-ID" sz="1400" dirty="0">
                          <a:solidFill>
                            <a:srgbClr val="002060"/>
                          </a:solidFill>
                          <a:effectLst/>
                        </a:rPr>
                        <a:t>Kontrol</a:t>
                      </a:r>
                      <a:endParaRPr lang="id-ID" sz="1400" dirty="0">
                        <a:solidFill>
                          <a:srgbClr val="002060"/>
                        </a:solidFill>
                        <a:effectLst/>
                        <a:latin typeface="Calibri"/>
                        <a:ea typeface="Calibri"/>
                        <a:cs typeface="Times New Roman"/>
                      </a:endParaRPr>
                    </a:p>
                  </a:txBody>
                  <a:tcPr marL="0" marR="0" marT="0" marB="0"/>
                </a:tc>
                <a:tc>
                  <a:txBody>
                    <a:bodyPr/>
                    <a:lstStyle/>
                    <a:p>
                      <a:pPr marL="0" marR="0" algn="ctr">
                        <a:lnSpc>
                          <a:spcPts val="1800"/>
                        </a:lnSpc>
                        <a:spcBef>
                          <a:spcPts val="0"/>
                        </a:spcBef>
                        <a:spcAft>
                          <a:spcPts val="0"/>
                        </a:spcAft>
                      </a:pPr>
                      <a:r>
                        <a:rPr lang="id-ID" sz="1400" dirty="0">
                          <a:solidFill>
                            <a:srgbClr val="002060"/>
                          </a:solidFill>
                          <a:effectLst/>
                        </a:rPr>
                        <a:t>Contoh</a:t>
                      </a:r>
                      <a:endParaRPr lang="id-ID" sz="1400" dirty="0">
                        <a:solidFill>
                          <a:srgbClr val="002060"/>
                        </a:solidFill>
                        <a:effectLst/>
                        <a:latin typeface="Calibri"/>
                        <a:ea typeface="Calibri"/>
                        <a:cs typeface="Times New Roman"/>
                      </a:endParaRPr>
                    </a:p>
                  </a:txBody>
                  <a:tcPr marL="0" marR="0" marT="0" marB="0"/>
                </a:tc>
              </a:tr>
              <a:tr h="4457701">
                <a:tc>
                  <a:txBody>
                    <a:bodyPr/>
                    <a:lstStyle/>
                    <a:p>
                      <a:pPr marL="0" marR="0">
                        <a:lnSpc>
                          <a:spcPts val="1800"/>
                        </a:lnSpc>
                        <a:spcBef>
                          <a:spcPts val="0"/>
                        </a:spcBef>
                        <a:spcAft>
                          <a:spcPts val="0"/>
                        </a:spcAft>
                      </a:pPr>
                      <a:endParaRPr lang="en-US" sz="2000" dirty="0" smtClean="0">
                        <a:effectLst/>
                      </a:endParaRPr>
                    </a:p>
                    <a:p>
                      <a:pPr marL="0" marR="0">
                        <a:lnSpc>
                          <a:spcPts val="1800"/>
                        </a:lnSpc>
                        <a:spcBef>
                          <a:spcPts val="0"/>
                        </a:spcBef>
                        <a:spcAft>
                          <a:spcPts val="0"/>
                        </a:spcAft>
                      </a:pPr>
                      <a:r>
                        <a:rPr lang="id-ID" sz="2000" dirty="0" smtClean="0">
                          <a:effectLst/>
                        </a:rPr>
                        <a:t>Korektif</a:t>
                      </a:r>
                      <a:endParaRPr lang="id-ID" sz="2000" dirty="0">
                        <a:effectLst/>
                        <a:latin typeface="Calibri"/>
                        <a:ea typeface="Calibri"/>
                        <a:cs typeface="Times New Roman"/>
                      </a:endParaRPr>
                    </a:p>
                  </a:txBody>
                  <a:tcPr marL="0" marR="0" marT="0" marB="0"/>
                </a:tc>
                <a:tc>
                  <a:txBody>
                    <a:bodyPr/>
                    <a:lstStyle/>
                    <a:p>
                      <a:pPr marL="285750" indent="-285750" eaLnBrk="1" hangingPunct="1">
                        <a:buFont typeface="Arial" pitchFamily="34" charset="0"/>
                        <a:buChar char="•"/>
                      </a:pPr>
                      <a:endParaRPr lang="en-US" sz="1600" dirty="0" smtClean="0"/>
                    </a:p>
                    <a:p>
                      <a:pPr marL="285750" indent="-285750" eaLnBrk="1" hangingPunct="1">
                        <a:buFont typeface="Arial" pitchFamily="34" charset="0"/>
                        <a:buChar char="•"/>
                      </a:pPr>
                      <a:r>
                        <a:rPr lang="en-US" sz="1600" dirty="0" smtClean="0"/>
                        <a:t>Computer </a:t>
                      </a:r>
                      <a:r>
                        <a:rPr lang="en-US" sz="1600" dirty="0" smtClean="0"/>
                        <a:t>Incident Response Team</a:t>
                      </a:r>
                    </a:p>
                    <a:p>
                      <a:pPr marL="285750" indent="-285750" eaLnBrk="1" hangingPunct="1">
                        <a:buFont typeface="Arial" pitchFamily="34" charset="0"/>
                        <a:buChar char="•"/>
                      </a:pPr>
                      <a:r>
                        <a:rPr lang="en-US" sz="1600" dirty="0" smtClean="0"/>
                        <a:t>Chief Information Security Officer (CISO)</a:t>
                      </a:r>
                    </a:p>
                    <a:p>
                      <a:pPr lvl="1" eaLnBrk="1" hangingPunct="1"/>
                      <a:r>
                        <a:rPr lang="en-US" sz="1600" dirty="0" smtClean="0"/>
                        <a:t>Independent responsibility for information security assigned to someone at an appropriate senior level</a:t>
                      </a:r>
                    </a:p>
                    <a:p>
                      <a:pPr marL="285750" indent="-285750" eaLnBrk="1" hangingPunct="1">
                        <a:buFont typeface="Arial" pitchFamily="34" charset="0"/>
                        <a:buChar char="•"/>
                      </a:pPr>
                      <a:r>
                        <a:rPr lang="en-US" sz="1600" dirty="0" smtClean="0"/>
                        <a:t>Patch Management</a:t>
                      </a:r>
                    </a:p>
                    <a:p>
                      <a:pPr lvl="1" eaLnBrk="1" hangingPunct="1"/>
                      <a:r>
                        <a:rPr lang="en-US" sz="1600" dirty="0" smtClean="0"/>
                        <a:t>Fix known vulnerabilities by installing the latest updates</a:t>
                      </a:r>
                    </a:p>
                    <a:p>
                      <a:pPr lvl="2" eaLnBrk="1" hangingPunct="1"/>
                      <a:r>
                        <a:rPr lang="en-US" sz="1600" dirty="0" smtClean="0"/>
                        <a:t>Security programs</a:t>
                      </a:r>
                    </a:p>
                    <a:p>
                      <a:pPr lvl="2" eaLnBrk="1" hangingPunct="1"/>
                      <a:r>
                        <a:rPr lang="en-US" sz="1600" dirty="0" smtClean="0"/>
                        <a:t>Operating systems</a:t>
                      </a:r>
                    </a:p>
                    <a:p>
                      <a:pPr lvl="2" eaLnBrk="1" hangingPunct="1"/>
                      <a:r>
                        <a:rPr lang="en-US" sz="1600" dirty="0" smtClean="0"/>
                        <a:t>Applications </a:t>
                      </a:r>
                      <a:r>
                        <a:rPr lang="en-US" sz="1600" dirty="0" smtClean="0"/>
                        <a:t>programs</a:t>
                      </a:r>
                    </a:p>
                    <a:p>
                      <a:pPr lvl="2" eaLnBrk="1" hangingPunct="1"/>
                      <a:endParaRPr lang="en-US" sz="1600" dirty="0" smtClean="0"/>
                    </a:p>
                    <a:p>
                      <a:pPr marL="280988" lvl="2" indent="0" eaLnBrk="1" hangingPunct="1"/>
                      <a:r>
                        <a:rPr lang="en-US" sz="1600" dirty="0" err="1" smtClean="0"/>
                        <a:t>Manajemen</a:t>
                      </a:r>
                      <a:r>
                        <a:rPr lang="en-US" sz="1600" dirty="0" smtClean="0"/>
                        <a:t> patch </a:t>
                      </a:r>
                      <a:r>
                        <a:rPr lang="en-US" sz="1600" dirty="0" err="1" smtClean="0"/>
                        <a:t>adalah</a:t>
                      </a:r>
                      <a:r>
                        <a:rPr lang="en-US" sz="1600" dirty="0" smtClean="0"/>
                        <a:t> </a:t>
                      </a:r>
                      <a:r>
                        <a:rPr lang="en-US" sz="1600" dirty="0" err="1" smtClean="0"/>
                        <a:t>bidang</a:t>
                      </a:r>
                      <a:r>
                        <a:rPr lang="en-US" sz="1600" dirty="0" smtClean="0"/>
                        <a:t> </a:t>
                      </a:r>
                      <a:r>
                        <a:rPr lang="en-US" sz="1600" dirty="0" err="1" smtClean="0"/>
                        <a:t>sistem</a:t>
                      </a:r>
                      <a:r>
                        <a:rPr lang="en-US" sz="1600" dirty="0" smtClean="0"/>
                        <a:t> </a:t>
                      </a:r>
                      <a:r>
                        <a:rPr lang="en-US" sz="1600" dirty="0" err="1" smtClean="0"/>
                        <a:t>manajemen</a:t>
                      </a:r>
                      <a:r>
                        <a:rPr lang="en-US" sz="1600" dirty="0" smtClean="0"/>
                        <a:t> yang </a:t>
                      </a:r>
                      <a:r>
                        <a:rPr lang="en-US" sz="1600" dirty="0" err="1" smtClean="0"/>
                        <a:t>melibatkan</a:t>
                      </a:r>
                      <a:r>
                        <a:rPr lang="en-US" sz="1600" dirty="0" smtClean="0"/>
                        <a:t> </a:t>
                      </a:r>
                      <a:r>
                        <a:rPr lang="en-US" sz="1600" dirty="0" err="1" smtClean="0"/>
                        <a:t>pengujian</a:t>
                      </a:r>
                      <a:r>
                        <a:rPr lang="en-US" sz="1600" dirty="0" smtClean="0"/>
                        <a:t> </a:t>
                      </a:r>
                      <a:r>
                        <a:rPr lang="en-US" sz="1600" dirty="0" err="1" smtClean="0"/>
                        <a:t>dan</a:t>
                      </a:r>
                      <a:r>
                        <a:rPr lang="en-US" sz="1600" dirty="0" smtClean="0"/>
                        <a:t> </a:t>
                      </a:r>
                      <a:r>
                        <a:rPr lang="en-US" sz="1600" dirty="0" err="1" smtClean="0"/>
                        <a:t>penginstalan</a:t>
                      </a:r>
                      <a:r>
                        <a:rPr lang="en-US" sz="1600" dirty="0" smtClean="0"/>
                        <a:t> </a:t>
                      </a:r>
                      <a:r>
                        <a:rPr lang="en-US" sz="1600" dirty="0" err="1" smtClean="0"/>
                        <a:t>beberapa</a:t>
                      </a:r>
                      <a:r>
                        <a:rPr lang="en-US" sz="1600" dirty="0" smtClean="0"/>
                        <a:t> patch (</a:t>
                      </a:r>
                      <a:r>
                        <a:rPr lang="en-US" sz="1600" dirty="0" err="1" smtClean="0"/>
                        <a:t>perubahan</a:t>
                      </a:r>
                      <a:r>
                        <a:rPr lang="en-US" sz="1600" dirty="0" smtClean="0"/>
                        <a:t> </a:t>
                      </a:r>
                      <a:r>
                        <a:rPr lang="en-US" sz="1600" dirty="0" err="1" smtClean="0"/>
                        <a:t>kode</a:t>
                      </a:r>
                      <a:r>
                        <a:rPr lang="en-US" sz="1600" dirty="0" smtClean="0"/>
                        <a:t>) </a:t>
                      </a:r>
                      <a:r>
                        <a:rPr lang="en-US" sz="1600" dirty="0" err="1" smtClean="0"/>
                        <a:t>ke</a:t>
                      </a:r>
                      <a:r>
                        <a:rPr lang="en-US" sz="1600" dirty="0" smtClean="0"/>
                        <a:t> </a:t>
                      </a:r>
                      <a:r>
                        <a:rPr lang="en-US" sz="1600" dirty="0" err="1" smtClean="0"/>
                        <a:t>sistem</a:t>
                      </a:r>
                      <a:r>
                        <a:rPr lang="en-US" sz="1600" dirty="0" smtClean="0"/>
                        <a:t> </a:t>
                      </a:r>
                      <a:r>
                        <a:rPr lang="en-US" sz="1600" dirty="0" err="1" smtClean="0"/>
                        <a:t>komputer</a:t>
                      </a:r>
                      <a:r>
                        <a:rPr lang="en-US" sz="1600" dirty="0" smtClean="0"/>
                        <a:t> </a:t>
                      </a:r>
                      <a:r>
                        <a:rPr lang="en-US" sz="1600" dirty="0" err="1" smtClean="0"/>
                        <a:t>diberikan</a:t>
                      </a:r>
                      <a:r>
                        <a:rPr lang="en-US" sz="1600" dirty="0" smtClean="0"/>
                        <a:t>.</a:t>
                      </a:r>
                      <a:endParaRPr lang="en-US" sz="1600" dirty="0" smtClean="0"/>
                    </a:p>
                  </a:txBody>
                  <a:tcPr marL="0" marR="0" marT="0" marB="0"/>
                </a:tc>
              </a:tr>
            </a:tbl>
          </a:graphicData>
        </a:graphic>
      </p:graphicFrame>
    </p:spTree>
    <p:extLst>
      <p:ext uri="{BB962C8B-B14F-4D97-AF65-F5344CB8AC3E}">
        <p14:creationId xmlns:p14="http://schemas.microsoft.com/office/powerpoint/2010/main" val="1553613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8593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COBIT</a:t>
            </a:r>
            <a:endParaRPr lang="id-ID" dirty="0"/>
          </a:p>
        </p:txBody>
      </p:sp>
      <p:sp>
        <p:nvSpPr>
          <p:cNvPr id="3" name="Content Placeholder 2"/>
          <p:cNvSpPr>
            <a:spLocks noGrp="1"/>
          </p:cNvSpPr>
          <p:nvPr>
            <p:ph idx="1"/>
          </p:nvPr>
        </p:nvSpPr>
        <p:spPr/>
        <p:txBody>
          <a:bodyPr>
            <a:normAutofit/>
          </a:bodyPr>
          <a:lstStyle/>
          <a:p>
            <a:pPr algn="just"/>
            <a:r>
              <a:rPr lang="en-US" dirty="0" smtClean="0"/>
              <a:t>COBIT </a:t>
            </a:r>
            <a:r>
              <a:rPr lang="en-US" dirty="0" err="1" smtClean="0"/>
              <a:t>merupakan</a:t>
            </a:r>
            <a:r>
              <a:rPr lang="en-US" dirty="0" smtClean="0"/>
              <a:t> </a:t>
            </a:r>
            <a:r>
              <a:rPr lang="en-US" dirty="0" err="1" smtClean="0"/>
              <a:t>suatu</a:t>
            </a:r>
            <a:r>
              <a:rPr lang="en-US" dirty="0" smtClean="0"/>
              <a:t> </a:t>
            </a:r>
            <a:r>
              <a:rPr lang="en-US" dirty="0" err="1" smtClean="0"/>
              <a:t>cara</a:t>
            </a:r>
            <a:r>
              <a:rPr lang="en-US" dirty="0" smtClean="0"/>
              <a:t> </a:t>
            </a:r>
            <a:r>
              <a:rPr lang="en-US" dirty="0" err="1" smtClean="0"/>
              <a:t>untuk</a:t>
            </a:r>
            <a:r>
              <a:rPr lang="en-US" dirty="0" smtClean="0"/>
              <a:t> </a:t>
            </a:r>
            <a:r>
              <a:rPr lang="en-US" dirty="0" err="1" smtClean="0"/>
              <a:t>menerapkan</a:t>
            </a:r>
            <a:r>
              <a:rPr lang="en-US" dirty="0" smtClean="0"/>
              <a:t> IT governance. </a:t>
            </a:r>
            <a:endParaRPr lang="en-US" dirty="0" smtClean="0"/>
          </a:p>
          <a:p>
            <a:pPr marL="0" indent="0" algn="just">
              <a:buNone/>
            </a:pPr>
            <a:endParaRPr lang="en-US" dirty="0" smtClean="0"/>
          </a:p>
          <a:p>
            <a:pPr algn="just"/>
            <a:r>
              <a:rPr lang="en-US" dirty="0" smtClean="0"/>
              <a:t>COBIT </a:t>
            </a:r>
            <a:r>
              <a:rPr lang="en-US" dirty="0" err="1" smtClean="0"/>
              <a:t>berupa</a:t>
            </a:r>
            <a:r>
              <a:rPr lang="en-US" dirty="0" smtClean="0"/>
              <a:t> </a:t>
            </a:r>
            <a:r>
              <a:rPr lang="en-US" dirty="0" err="1" smtClean="0"/>
              <a:t>kerangka</a:t>
            </a:r>
            <a:r>
              <a:rPr lang="en-US" dirty="0" smtClean="0"/>
              <a:t> </a:t>
            </a:r>
            <a:r>
              <a:rPr lang="en-US" dirty="0" err="1" smtClean="0"/>
              <a:t>kerja</a:t>
            </a:r>
            <a:r>
              <a:rPr lang="en-US" dirty="0" smtClean="0"/>
              <a:t> yang </a:t>
            </a:r>
            <a:r>
              <a:rPr lang="en-US" dirty="0" err="1" smtClean="0"/>
              <a:t>harus</a:t>
            </a:r>
            <a:r>
              <a:rPr lang="en-US" dirty="0" smtClean="0"/>
              <a:t> </a:t>
            </a:r>
            <a:r>
              <a:rPr lang="en-US" dirty="0" err="1" smtClean="0"/>
              <a:t>digunakan</a:t>
            </a:r>
            <a:r>
              <a:rPr lang="en-US" dirty="0" smtClean="0"/>
              <a:t> </a:t>
            </a:r>
            <a:r>
              <a:rPr lang="en-US" dirty="0" err="1" smtClean="0"/>
              <a:t>oleh</a:t>
            </a:r>
            <a:r>
              <a:rPr lang="en-US" dirty="0" smtClean="0"/>
              <a:t> </a:t>
            </a:r>
            <a:r>
              <a:rPr lang="en-US" dirty="0" err="1" smtClean="0"/>
              <a:t>suatu</a:t>
            </a:r>
            <a:r>
              <a:rPr lang="en-US" dirty="0" smtClean="0"/>
              <a:t> </a:t>
            </a:r>
            <a:r>
              <a:rPr lang="en-US" dirty="0" err="1" smtClean="0"/>
              <a:t>organisasi</a:t>
            </a:r>
            <a:r>
              <a:rPr lang="en-US" dirty="0" smtClean="0"/>
              <a:t> </a:t>
            </a:r>
            <a:r>
              <a:rPr lang="en-US" dirty="0" err="1" smtClean="0"/>
              <a:t>bersamaan</a:t>
            </a:r>
            <a:r>
              <a:rPr lang="en-US" dirty="0" smtClean="0"/>
              <a:t> </a:t>
            </a:r>
            <a:r>
              <a:rPr lang="en-US" dirty="0" err="1" smtClean="0"/>
              <a:t>dengan</a:t>
            </a:r>
            <a:r>
              <a:rPr lang="en-US" dirty="0" smtClean="0"/>
              <a:t> </a:t>
            </a:r>
            <a:r>
              <a:rPr lang="en-US" dirty="0" err="1" smtClean="0"/>
              <a:t>sumber</a:t>
            </a:r>
            <a:r>
              <a:rPr lang="en-US" dirty="0" smtClean="0"/>
              <a:t> </a:t>
            </a:r>
            <a:r>
              <a:rPr lang="en-US" dirty="0" err="1" smtClean="0"/>
              <a:t>daya</a:t>
            </a:r>
            <a:r>
              <a:rPr lang="en-US" dirty="0" smtClean="0"/>
              <a:t> </a:t>
            </a:r>
            <a:r>
              <a:rPr lang="en-US" dirty="0" err="1" smtClean="0"/>
              <a:t>lainnya</a:t>
            </a:r>
            <a:r>
              <a:rPr lang="en-US" dirty="0" smtClean="0"/>
              <a:t> </a:t>
            </a:r>
            <a:r>
              <a:rPr lang="en-US" dirty="0" err="1" smtClean="0"/>
              <a:t>untuk</a:t>
            </a:r>
            <a:r>
              <a:rPr lang="en-US" dirty="0" smtClean="0"/>
              <a:t> </a:t>
            </a:r>
            <a:r>
              <a:rPr lang="en-US" dirty="0" err="1" smtClean="0"/>
              <a:t>membentuk</a:t>
            </a:r>
            <a:r>
              <a:rPr lang="en-US" dirty="0" smtClean="0"/>
              <a:t> </a:t>
            </a:r>
            <a:r>
              <a:rPr lang="en-US" dirty="0" err="1" smtClean="0"/>
              <a:t>suatu</a:t>
            </a:r>
            <a:r>
              <a:rPr lang="en-US" dirty="0" smtClean="0"/>
              <a:t> </a:t>
            </a:r>
            <a:r>
              <a:rPr lang="en-US" dirty="0" err="1" smtClean="0"/>
              <a:t>standar</a:t>
            </a:r>
            <a:r>
              <a:rPr lang="en-US" dirty="0" smtClean="0"/>
              <a:t> yang </a:t>
            </a:r>
            <a:r>
              <a:rPr lang="en-US" dirty="0" err="1" smtClean="0"/>
              <a:t>umum</a:t>
            </a:r>
            <a:r>
              <a:rPr lang="en-US" dirty="0" smtClean="0"/>
              <a:t> </a:t>
            </a:r>
            <a:r>
              <a:rPr lang="en-US" dirty="0" err="1" smtClean="0"/>
              <a:t>berupa</a:t>
            </a:r>
            <a:r>
              <a:rPr lang="en-US" dirty="0" smtClean="0"/>
              <a:t> </a:t>
            </a:r>
            <a:r>
              <a:rPr lang="en-US" dirty="0" err="1" smtClean="0"/>
              <a:t>panduan</a:t>
            </a:r>
            <a:r>
              <a:rPr lang="en-US" dirty="0" smtClean="0"/>
              <a:t> </a:t>
            </a:r>
            <a:r>
              <a:rPr lang="en-US" dirty="0" err="1" smtClean="0"/>
              <a:t>pada</a:t>
            </a:r>
            <a:r>
              <a:rPr lang="en-US" dirty="0" smtClean="0"/>
              <a:t> </a:t>
            </a:r>
            <a:r>
              <a:rPr lang="en-US" dirty="0" err="1" smtClean="0"/>
              <a:t>lingkungan</a:t>
            </a:r>
            <a:r>
              <a:rPr lang="en-US" dirty="0" smtClean="0"/>
              <a:t> yang </a:t>
            </a:r>
            <a:r>
              <a:rPr lang="en-US" dirty="0" err="1" smtClean="0"/>
              <a:t>lebih</a:t>
            </a:r>
            <a:r>
              <a:rPr lang="en-US" dirty="0" smtClean="0"/>
              <a:t> </a:t>
            </a:r>
            <a:r>
              <a:rPr lang="en-US" dirty="0" err="1" smtClean="0"/>
              <a:t>spesifik</a:t>
            </a:r>
            <a:r>
              <a:rPr lang="en-US" dirty="0" smtClean="0"/>
              <a:t>.</a:t>
            </a:r>
          </a:p>
          <a:p>
            <a:pPr algn="just"/>
            <a:endParaRPr lang="en-US" dirty="0" smtClean="0"/>
          </a:p>
          <a:p>
            <a:pPr algn="just"/>
            <a:r>
              <a:rPr lang="en-US" dirty="0" err="1" smtClean="0"/>
              <a:t>Secara</a:t>
            </a:r>
            <a:r>
              <a:rPr lang="en-US" dirty="0" smtClean="0"/>
              <a:t> </a:t>
            </a:r>
            <a:r>
              <a:rPr lang="en-US" dirty="0" err="1" smtClean="0"/>
              <a:t>terstruktur</a:t>
            </a:r>
            <a:r>
              <a:rPr lang="en-US" dirty="0" smtClean="0"/>
              <a:t>, COBIT </a:t>
            </a:r>
            <a:r>
              <a:rPr lang="en-US" dirty="0" err="1" smtClean="0"/>
              <a:t>terdiri</a:t>
            </a:r>
            <a:r>
              <a:rPr lang="en-US" dirty="0" smtClean="0"/>
              <a:t> </a:t>
            </a:r>
            <a:r>
              <a:rPr lang="en-US" dirty="0" err="1" smtClean="0"/>
              <a:t>dari</a:t>
            </a:r>
            <a:r>
              <a:rPr lang="en-US" dirty="0" smtClean="0"/>
              <a:t> </a:t>
            </a:r>
            <a:r>
              <a:rPr lang="en-US" dirty="0" err="1" smtClean="0"/>
              <a:t>seperangkat</a:t>
            </a:r>
            <a:r>
              <a:rPr lang="en-US" dirty="0" smtClean="0"/>
              <a:t> </a:t>
            </a:r>
            <a:r>
              <a:rPr lang="en-US" dirty="0" err="1" smtClean="0"/>
              <a:t>contol</a:t>
            </a:r>
            <a:r>
              <a:rPr lang="en-US" dirty="0" smtClean="0"/>
              <a:t> objectives </a:t>
            </a:r>
            <a:r>
              <a:rPr lang="en-US" dirty="0" err="1" smtClean="0"/>
              <a:t>untuk</a:t>
            </a:r>
            <a:r>
              <a:rPr lang="en-US" dirty="0" smtClean="0"/>
              <a:t> </a:t>
            </a:r>
            <a:r>
              <a:rPr lang="en-US" dirty="0" err="1" smtClean="0"/>
              <a:t>bidang</a:t>
            </a:r>
            <a:r>
              <a:rPr lang="en-US" dirty="0" smtClean="0"/>
              <a:t> </a:t>
            </a:r>
            <a:r>
              <a:rPr lang="en-US" dirty="0" err="1" smtClean="0"/>
              <a:t>teknologi</a:t>
            </a:r>
            <a:r>
              <a:rPr lang="en-US" dirty="0" smtClean="0"/>
              <a:t> </a:t>
            </a:r>
            <a:r>
              <a:rPr lang="en-US" dirty="0" err="1" smtClean="0"/>
              <a:t>informasi</a:t>
            </a:r>
            <a:endParaRPr lang="id-ID" dirty="0"/>
          </a:p>
        </p:txBody>
      </p:sp>
    </p:spTree>
    <p:extLst>
      <p:ext uri="{BB962C8B-B14F-4D97-AF65-F5344CB8AC3E}">
        <p14:creationId xmlns:p14="http://schemas.microsoft.com/office/powerpoint/2010/main" val="98244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COBIT DEVELOPMENT</a:t>
            </a:r>
            <a:endParaRPr lang="id-ID" dirty="0"/>
          </a:p>
        </p:txBody>
      </p:sp>
      <p:sp>
        <p:nvSpPr>
          <p:cNvPr id="3" name="Content Placeholder 2"/>
          <p:cNvSpPr>
            <a:spLocks noGrp="1"/>
          </p:cNvSpPr>
          <p:nvPr>
            <p:ph idx="1"/>
          </p:nvPr>
        </p:nvSpPr>
        <p:spPr/>
        <p:txBody>
          <a:bodyPr>
            <a:normAutofit/>
          </a:bodyPr>
          <a:lstStyle/>
          <a:p>
            <a:r>
              <a:rPr lang="id-ID" dirty="0"/>
              <a:t>COBIT muncul pertama kali pada tahun 1996 yaitu COBIT versi 1 yang menekankan pada bidang audit, COBIT versi 2 pada tahun 1998 yang menekankan pada tahap kontrol, COBIT versi 3 pada tahun 2000 yang berorientasi kepada manajemen, dan COBIT versi 4 yang lebih mengarah kepada IT governance. </a:t>
            </a:r>
          </a:p>
        </p:txBody>
      </p:sp>
    </p:spTree>
    <p:extLst>
      <p:ext uri="{BB962C8B-B14F-4D97-AF65-F5344CB8AC3E}">
        <p14:creationId xmlns:p14="http://schemas.microsoft.com/office/powerpoint/2010/main" val="597321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COBIT FRAMEWORK</a:t>
            </a:r>
            <a:endParaRPr lang="id-ID" dirty="0"/>
          </a:p>
        </p:txBody>
      </p:sp>
      <p:sp>
        <p:nvSpPr>
          <p:cNvPr id="3" name="Content Placeholder 2"/>
          <p:cNvSpPr>
            <a:spLocks noGrp="1"/>
          </p:cNvSpPr>
          <p:nvPr>
            <p:ph idx="1"/>
          </p:nvPr>
        </p:nvSpPr>
        <p:spPr/>
        <p:txBody>
          <a:bodyPr/>
          <a:lstStyle/>
          <a:p>
            <a:pPr marL="0" indent="0">
              <a:buNone/>
            </a:pPr>
            <a:r>
              <a:rPr lang="id-ID" dirty="0" smtClean="0"/>
              <a:t>COBIT terdiri dari 4 domain, yaitu:</a:t>
            </a:r>
          </a:p>
          <a:p>
            <a:pPr lvl="0"/>
            <a:r>
              <a:rPr lang="id-ID" dirty="0" smtClean="0"/>
              <a:t>Planning &amp; Organization</a:t>
            </a:r>
          </a:p>
          <a:p>
            <a:pPr lvl="0"/>
            <a:r>
              <a:rPr lang="id-ID" dirty="0" smtClean="0"/>
              <a:t>Acquisition &amp; Implementation</a:t>
            </a:r>
          </a:p>
          <a:p>
            <a:pPr lvl="0"/>
            <a:r>
              <a:rPr lang="id-ID" dirty="0" smtClean="0"/>
              <a:t>Delivery &amp; Support</a:t>
            </a:r>
          </a:p>
          <a:p>
            <a:pPr lvl="0"/>
            <a:r>
              <a:rPr lang="id-ID" dirty="0" smtClean="0"/>
              <a:t>Monitoring &amp; Evalution</a:t>
            </a:r>
          </a:p>
          <a:p>
            <a:endParaRPr lang="id-ID" dirty="0"/>
          </a:p>
        </p:txBody>
      </p:sp>
    </p:spTree>
    <p:extLst>
      <p:ext uri="{BB962C8B-B14F-4D97-AF65-F5344CB8AC3E}">
        <p14:creationId xmlns:p14="http://schemas.microsoft.com/office/powerpoint/2010/main" val="3720385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COBIT FRAMEWORK</a:t>
            </a:r>
            <a:endParaRPr lang="id-ID" dirty="0"/>
          </a:p>
        </p:txBody>
      </p:sp>
      <p:graphicFrame>
        <p:nvGraphicFramePr>
          <p:cNvPr id="4" name="Content Placeholder 5"/>
          <p:cNvGraphicFramePr>
            <a:graphicFrameLocks noGrp="1"/>
          </p:cNvGraphicFramePr>
          <p:nvPr>
            <p:ph idx="1"/>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4024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97" y="228600"/>
            <a:ext cx="8229600" cy="990600"/>
          </a:xfrm>
        </p:spPr>
        <p:txBody>
          <a:bodyPr/>
          <a:lstStyle/>
          <a:p>
            <a:pPr algn="l"/>
            <a:r>
              <a:rPr lang="en-US" dirty="0" smtClean="0"/>
              <a:t>COBIT FRAMEWORK</a:t>
            </a:r>
            <a:endParaRPr lang="id-ID" dirty="0"/>
          </a:p>
        </p:txBody>
      </p:sp>
      <p:sp>
        <p:nvSpPr>
          <p:cNvPr id="3" name="Content Placeholder 2"/>
          <p:cNvSpPr>
            <a:spLocks noGrp="1"/>
          </p:cNvSpPr>
          <p:nvPr>
            <p:ph idx="1"/>
          </p:nvPr>
        </p:nvSpPr>
        <p:spPr>
          <a:xfrm>
            <a:off x="304800" y="1066800"/>
            <a:ext cx="8610600" cy="5562600"/>
          </a:xfrm>
        </p:spPr>
        <p:txBody>
          <a:bodyPr>
            <a:normAutofit fontScale="85000" lnSpcReduction="20000"/>
          </a:bodyPr>
          <a:lstStyle/>
          <a:p>
            <a:pPr lvl="0"/>
            <a:r>
              <a:rPr lang="id-ID" b="1" dirty="0"/>
              <a:t>Plan and Organise (PO) </a:t>
            </a:r>
            <a:r>
              <a:rPr lang="en-US" b="1" dirty="0" smtClean="0"/>
              <a:t>:</a:t>
            </a:r>
          </a:p>
          <a:p>
            <a:pPr marL="0" lvl="0" indent="0" algn="just">
              <a:buNone/>
            </a:pPr>
            <a:r>
              <a:rPr lang="en-US" dirty="0">
                <a:effectLst/>
              </a:rPr>
              <a:t>	</a:t>
            </a:r>
            <a:r>
              <a:rPr lang="id-ID" dirty="0"/>
              <a:t>Domain ini menitikberatkan pada proses perencanaan dan </a:t>
            </a:r>
            <a:r>
              <a:rPr lang="en-US" dirty="0" smtClean="0"/>
              <a:t>	</a:t>
            </a:r>
            <a:r>
              <a:rPr lang="id-ID" dirty="0" smtClean="0"/>
              <a:t>penyelarasan </a:t>
            </a:r>
            <a:r>
              <a:rPr lang="id-ID" dirty="0"/>
              <a:t>strategi TI dengan strategi perusahaan, </a:t>
            </a:r>
            <a:r>
              <a:rPr lang="en-US" dirty="0" smtClean="0"/>
              <a:t>	</a:t>
            </a:r>
            <a:r>
              <a:rPr lang="id-ID" dirty="0" smtClean="0"/>
              <a:t>mencakup </a:t>
            </a:r>
            <a:r>
              <a:rPr lang="id-ID" dirty="0"/>
              <a:t>masalah strategi, taktik dan identifikasi cara terbaik </a:t>
            </a:r>
            <a:r>
              <a:rPr lang="en-US" dirty="0" smtClean="0"/>
              <a:t>	</a:t>
            </a:r>
            <a:r>
              <a:rPr lang="id-ID" dirty="0" smtClean="0"/>
              <a:t>IT </a:t>
            </a:r>
            <a:r>
              <a:rPr lang="id-ID" dirty="0"/>
              <a:t>untuk memberikan kontribusi maksimal terhadap </a:t>
            </a:r>
            <a:r>
              <a:rPr lang="id-ID" dirty="0" smtClean="0"/>
              <a:t>pencapaian </a:t>
            </a:r>
            <a:r>
              <a:rPr lang="en-US" dirty="0" smtClean="0"/>
              <a:t>	</a:t>
            </a:r>
            <a:r>
              <a:rPr lang="id-ID" dirty="0" smtClean="0"/>
              <a:t>tujuan </a:t>
            </a:r>
            <a:r>
              <a:rPr lang="id-ID" dirty="0"/>
              <a:t>bisnis </a:t>
            </a:r>
            <a:r>
              <a:rPr lang="id-ID" dirty="0" smtClean="0"/>
              <a:t>organisasi</a:t>
            </a:r>
            <a:endParaRPr lang="en-US" dirty="0" smtClean="0"/>
          </a:p>
          <a:p>
            <a:r>
              <a:rPr lang="id-ID" b="1" dirty="0" smtClean="0"/>
              <a:t>Acquire </a:t>
            </a:r>
            <a:r>
              <a:rPr lang="id-ID" b="1" dirty="0"/>
              <a:t>&amp; Implement ( AI ) </a:t>
            </a:r>
            <a:r>
              <a:rPr lang="en-US" b="1" dirty="0" smtClean="0"/>
              <a:t>: </a:t>
            </a:r>
          </a:p>
          <a:p>
            <a:pPr marL="0" lvl="0" indent="0" algn="just">
              <a:buNone/>
            </a:pPr>
            <a:r>
              <a:rPr lang="en-US" dirty="0">
                <a:effectLst/>
              </a:rPr>
              <a:t>	</a:t>
            </a:r>
            <a:r>
              <a:rPr lang="id-ID" dirty="0" smtClean="0"/>
              <a:t>Domain </a:t>
            </a:r>
            <a:r>
              <a:rPr lang="id-ID" dirty="0"/>
              <a:t>ini berkaitan dengan implementasi solusi IT dan </a:t>
            </a:r>
            <a:r>
              <a:rPr lang="en-US" dirty="0" smtClean="0"/>
              <a:t>	</a:t>
            </a:r>
            <a:r>
              <a:rPr lang="id-ID" dirty="0" smtClean="0"/>
              <a:t>integrasinya </a:t>
            </a:r>
            <a:r>
              <a:rPr lang="id-ID" dirty="0"/>
              <a:t>dalam proses bisnis organisasi, juga meliputi </a:t>
            </a:r>
            <a:r>
              <a:rPr lang="en-US" dirty="0" smtClean="0"/>
              <a:t>	</a:t>
            </a:r>
            <a:r>
              <a:rPr lang="id-ID" dirty="0" smtClean="0"/>
              <a:t>perubahan </a:t>
            </a:r>
            <a:r>
              <a:rPr lang="id-ID" dirty="0"/>
              <a:t>dan perawatan yang dibutuhkan sistem yang </a:t>
            </a:r>
            <a:r>
              <a:rPr lang="en-US" dirty="0" smtClean="0"/>
              <a:t>	</a:t>
            </a:r>
            <a:r>
              <a:rPr lang="id-ID" dirty="0" smtClean="0"/>
              <a:t>sedang </a:t>
            </a:r>
            <a:r>
              <a:rPr lang="en-US" dirty="0" smtClean="0"/>
              <a:t>	</a:t>
            </a:r>
            <a:r>
              <a:rPr lang="id-ID" dirty="0" smtClean="0"/>
              <a:t>berjalan </a:t>
            </a:r>
            <a:r>
              <a:rPr lang="id-ID" dirty="0"/>
              <a:t>untuk memastikan daur hidup sistem tersebut </a:t>
            </a:r>
            <a:r>
              <a:rPr lang="id-ID" dirty="0" smtClean="0"/>
              <a:t>tetap</a:t>
            </a:r>
            <a:endParaRPr lang="en-US" dirty="0" smtClean="0"/>
          </a:p>
          <a:p>
            <a:pPr marL="0" lvl="0" indent="0" algn="just">
              <a:buNone/>
            </a:pPr>
            <a:r>
              <a:rPr lang="en-US" dirty="0" smtClean="0"/>
              <a:t>       </a:t>
            </a:r>
            <a:r>
              <a:rPr lang="id-ID" dirty="0" smtClean="0"/>
              <a:t> </a:t>
            </a:r>
            <a:r>
              <a:rPr lang="en-US" dirty="0" smtClean="0"/>
              <a:t>     </a:t>
            </a:r>
            <a:r>
              <a:rPr lang="id-ID" dirty="0" smtClean="0"/>
              <a:t>terjaga</a:t>
            </a:r>
            <a:endParaRPr lang="en-US" dirty="0" smtClean="0">
              <a:effectLst/>
            </a:endParaRPr>
          </a:p>
          <a:p>
            <a:r>
              <a:rPr lang="id-ID" b="1" dirty="0" smtClean="0"/>
              <a:t>Delivery </a:t>
            </a:r>
            <a:r>
              <a:rPr lang="id-ID" b="1" dirty="0"/>
              <a:t>&amp; Support ( DS </a:t>
            </a:r>
            <a:r>
              <a:rPr lang="id-ID" b="1" dirty="0" smtClean="0"/>
              <a:t>)</a:t>
            </a:r>
            <a:r>
              <a:rPr lang="en-US" b="1" dirty="0" smtClean="0"/>
              <a:t>:</a:t>
            </a:r>
            <a:r>
              <a:rPr lang="id-ID" b="1" dirty="0" smtClean="0"/>
              <a:t> </a:t>
            </a:r>
            <a:endParaRPr lang="en-US" b="1" dirty="0" smtClean="0"/>
          </a:p>
          <a:p>
            <a:pPr marL="0" indent="0" algn="just">
              <a:buNone/>
            </a:pPr>
            <a:r>
              <a:rPr lang="en-US" dirty="0" smtClean="0">
                <a:effectLst/>
              </a:rPr>
              <a:t>	</a:t>
            </a:r>
            <a:r>
              <a:rPr lang="id-ID" dirty="0"/>
              <a:t>Domain ini mencakup proses pemenuhan layanan IT, keamanan </a:t>
            </a:r>
            <a:r>
              <a:rPr lang="en-US" dirty="0" smtClean="0"/>
              <a:t>	</a:t>
            </a:r>
            <a:r>
              <a:rPr lang="id-ID" dirty="0" smtClean="0"/>
              <a:t>sistem</a:t>
            </a:r>
            <a:r>
              <a:rPr lang="id-ID" dirty="0"/>
              <a:t>, kontinyuitas layanan, pelatihan dan pendidikan untuk </a:t>
            </a:r>
            <a:r>
              <a:rPr lang="en-US" dirty="0" smtClean="0"/>
              <a:t>	</a:t>
            </a:r>
            <a:r>
              <a:rPr lang="id-ID" dirty="0" smtClean="0"/>
              <a:t>pengguna</a:t>
            </a:r>
            <a:r>
              <a:rPr lang="id-ID" dirty="0"/>
              <a:t>, dan pemenuhan proses data yang sedang </a:t>
            </a:r>
            <a:r>
              <a:rPr lang="id-ID" dirty="0" smtClean="0"/>
              <a:t>berjalan</a:t>
            </a:r>
            <a:endParaRPr lang="en-US" dirty="0" smtClean="0"/>
          </a:p>
          <a:p>
            <a:r>
              <a:rPr lang="id-ID" b="1" dirty="0" smtClean="0"/>
              <a:t>Monitor </a:t>
            </a:r>
            <a:r>
              <a:rPr lang="id-ID" b="1" dirty="0"/>
              <a:t>&amp; Evaluate ( ME) </a:t>
            </a:r>
            <a:r>
              <a:rPr lang="en-US" b="1" dirty="0" smtClean="0"/>
              <a:t>:</a:t>
            </a:r>
          </a:p>
          <a:p>
            <a:pPr marL="0" lvl="0" indent="0" algn="just">
              <a:buNone/>
            </a:pPr>
            <a:r>
              <a:rPr lang="en-US" dirty="0">
                <a:effectLst/>
              </a:rPr>
              <a:t>	</a:t>
            </a:r>
            <a:r>
              <a:rPr lang="id-ID" dirty="0"/>
              <a:t>Domain ini berfokus pada masalah kendali-kendali yang </a:t>
            </a:r>
            <a:r>
              <a:rPr lang="en-US" dirty="0" smtClean="0"/>
              <a:t>	</a:t>
            </a:r>
            <a:r>
              <a:rPr lang="id-ID" dirty="0" smtClean="0"/>
              <a:t>diterapkan </a:t>
            </a:r>
            <a:r>
              <a:rPr lang="id-ID" dirty="0"/>
              <a:t>dalam organisasi, pemeriksaan intern dan ekstern dan </a:t>
            </a:r>
            <a:r>
              <a:rPr lang="en-US" dirty="0" smtClean="0"/>
              <a:t>	</a:t>
            </a:r>
            <a:r>
              <a:rPr lang="id-ID" dirty="0" smtClean="0"/>
              <a:t>jaminan </a:t>
            </a:r>
            <a:r>
              <a:rPr lang="id-ID" dirty="0"/>
              <a:t>independent dari proses pemeriksaan yang dilakukan</a:t>
            </a:r>
          </a:p>
        </p:txBody>
      </p:sp>
    </p:spTree>
    <p:extLst>
      <p:ext uri="{BB962C8B-B14F-4D97-AF65-F5344CB8AC3E}">
        <p14:creationId xmlns:p14="http://schemas.microsoft.com/office/powerpoint/2010/main" val="3636721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990600"/>
          </a:xfrm>
        </p:spPr>
        <p:txBody>
          <a:bodyPr/>
          <a:lstStyle/>
          <a:p>
            <a:r>
              <a:rPr lang="id-ID" b="1" dirty="0"/>
              <a:t>PLAN &amp; ORGANISE (PO)</a:t>
            </a:r>
            <a:endParaRPr lang="id-ID" dirty="0"/>
          </a:p>
        </p:txBody>
      </p:sp>
      <p:sp>
        <p:nvSpPr>
          <p:cNvPr id="3" name="Content Placeholder 2"/>
          <p:cNvSpPr>
            <a:spLocks noGrp="1"/>
          </p:cNvSpPr>
          <p:nvPr>
            <p:ph idx="1"/>
          </p:nvPr>
        </p:nvSpPr>
        <p:spPr>
          <a:xfrm>
            <a:off x="152400" y="1143000"/>
            <a:ext cx="8839200" cy="5181600"/>
          </a:xfrm>
        </p:spPr>
        <p:txBody>
          <a:bodyPr>
            <a:normAutofit fontScale="92500" lnSpcReduction="20000"/>
          </a:bodyPr>
          <a:lstStyle/>
          <a:p>
            <a:r>
              <a:rPr lang="id-ID" dirty="0" smtClean="0"/>
              <a:t>Domain </a:t>
            </a:r>
            <a:r>
              <a:rPr lang="id-ID" dirty="0"/>
              <a:t>ini mencakup strategi dan taktik, serta fokus pada identifikasi cara terbaik agar TI dapat memberikan kontribusi pada pencapaian tujuan bisnis perusahaan</a:t>
            </a:r>
            <a:br>
              <a:rPr lang="id-ID" dirty="0"/>
            </a:br>
            <a:r>
              <a:rPr lang="id-ID" dirty="0"/>
              <a:t/>
            </a:r>
            <a:br>
              <a:rPr lang="id-ID" dirty="0"/>
            </a:br>
            <a:r>
              <a:rPr lang="id-ID" dirty="0"/>
              <a:t>Implementasi visi strategis perlu direncanakan, dikomunikasikan dan dikelola dalam beberapa perspektif yang berbeda. Sebuah organisasi yang tepat serta pemilihan infrastruktur TI harus diletakkan pada tempatnya</a:t>
            </a:r>
            <a:r>
              <a:rPr lang="id-ID" dirty="0" smtClean="0"/>
              <a:t>.</a:t>
            </a:r>
            <a:endParaRPr lang="en-US" dirty="0" smtClean="0"/>
          </a:p>
          <a:p>
            <a:pPr marL="0" indent="0">
              <a:buNone/>
            </a:pPr>
            <a:r>
              <a:rPr lang="id-ID" dirty="0" smtClean="0"/>
              <a:t> </a:t>
            </a:r>
            <a:endParaRPr lang="en-US" dirty="0"/>
          </a:p>
          <a:p>
            <a:r>
              <a:rPr lang="id-ID" dirty="0" smtClean="0"/>
              <a:t>Domain </a:t>
            </a:r>
            <a:r>
              <a:rPr lang="id-ID" dirty="0"/>
              <a:t>ini biasanya membahas pertanyaan manajemen berikut:</a:t>
            </a:r>
          </a:p>
          <a:p>
            <a:pPr marL="796925" lvl="0" indent="-339725"/>
            <a:r>
              <a:rPr lang="id-ID" dirty="0"/>
              <a:t>Apakah TI dan strategi bisnis sudah selaras? </a:t>
            </a:r>
          </a:p>
          <a:p>
            <a:pPr marL="796925" lvl="0" indent="-339725"/>
            <a:r>
              <a:rPr lang="id-ID" dirty="0"/>
              <a:t>Apakah perusahaan mencapai penggunaan optimal dari sumber dayanya? </a:t>
            </a:r>
          </a:p>
          <a:p>
            <a:pPr marL="796925" lvl="0" indent="-339725"/>
            <a:r>
              <a:rPr lang="id-ID" dirty="0"/>
              <a:t>Apakah setiap orang dalam organisasi memahami tujuan IT? </a:t>
            </a:r>
          </a:p>
          <a:p>
            <a:pPr marL="796925" lvl="0" indent="-339725"/>
            <a:r>
              <a:rPr lang="id-ID" dirty="0"/>
              <a:t>Apakah resiko TI dipahami dan dikelola dengan baik? </a:t>
            </a:r>
          </a:p>
          <a:p>
            <a:pPr marL="796925" lvl="0" indent="-339725"/>
            <a:r>
              <a:rPr lang="id-ID" dirty="0"/>
              <a:t>Apakah kualitas sistem TI sesuai dengan kebutuhan bisnis?</a:t>
            </a:r>
          </a:p>
          <a:p>
            <a:endParaRPr lang="id-ID" dirty="0"/>
          </a:p>
        </p:txBody>
      </p:sp>
    </p:spTree>
    <p:extLst>
      <p:ext uri="{BB962C8B-B14F-4D97-AF65-F5344CB8AC3E}">
        <p14:creationId xmlns:p14="http://schemas.microsoft.com/office/powerpoint/2010/main" val="2970050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990600"/>
          </a:xfrm>
        </p:spPr>
        <p:txBody>
          <a:bodyPr/>
          <a:lstStyle/>
          <a:p>
            <a:r>
              <a:rPr lang="id-ID" b="1" dirty="0"/>
              <a:t>ACQUIRE AND IMPLEMENT (AI)</a:t>
            </a:r>
            <a:endParaRPr lang="id-ID" dirty="0"/>
          </a:p>
        </p:txBody>
      </p:sp>
      <p:sp>
        <p:nvSpPr>
          <p:cNvPr id="3" name="Content Placeholder 2"/>
          <p:cNvSpPr>
            <a:spLocks noGrp="1"/>
          </p:cNvSpPr>
          <p:nvPr>
            <p:ph idx="1"/>
          </p:nvPr>
        </p:nvSpPr>
        <p:spPr>
          <a:xfrm>
            <a:off x="228600" y="1371600"/>
            <a:ext cx="8686800" cy="5181600"/>
          </a:xfrm>
        </p:spPr>
        <p:txBody>
          <a:bodyPr>
            <a:normAutofit/>
          </a:bodyPr>
          <a:lstStyle/>
          <a:p>
            <a:r>
              <a:rPr lang="id-ID" sz="2200" dirty="0"/>
              <a:t>Untuk mewujudkan strategi TI, solusi TI perlu diidentifikasi, dikembangkan, diperoleh, dan diimplementasikan serta terintegrasi ke dalam proses bisnis. Selain itu, perubahan dan pemeliharaan sistem yang ada dilindungi oleh domain ini untuk memastikan solusi terus memenuhi tujuan bisnis</a:t>
            </a:r>
            <a:r>
              <a:rPr lang="id-ID" sz="2200" dirty="0" smtClean="0"/>
              <a:t>.</a:t>
            </a:r>
            <a:endParaRPr lang="en-US" sz="2200" dirty="0" smtClean="0"/>
          </a:p>
          <a:p>
            <a:endParaRPr lang="en-US" sz="2000" dirty="0" smtClean="0"/>
          </a:p>
          <a:p>
            <a:pPr marL="914400" lvl="0" indent="-339725"/>
            <a:r>
              <a:rPr lang="id-ID" sz="2200" dirty="0"/>
              <a:t>Apakah proyek baru memiliki kemungkinan untuk memberikan solusi yang sesuai dengan kebutuhan bisnis? </a:t>
            </a:r>
          </a:p>
          <a:p>
            <a:pPr marL="914400" lvl="0" indent="-339725"/>
            <a:r>
              <a:rPr lang="id-ID" sz="2200" dirty="0"/>
              <a:t>Apakah proyek baru dapat terdeliver tepat waktu dan sesuai anggaran? </a:t>
            </a:r>
          </a:p>
          <a:p>
            <a:pPr marL="914400" lvl="0" indent="-339725"/>
            <a:r>
              <a:rPr lang="id-ID" sz="2200" dirty="0"/>
              <a:t>Apakah sistem baru ini bekerja dengan baik bila diterapkan? </a:t>
            </a:r>
          </a:p>
          <a:p>
            <a:pPr marL="914400" lvl="0" indent="-339725"/>
            <a:r>
              <a:rPr lang="id-ID" sz="2200" dirty="0"/>
              <a:t>Apakah perubahan dapat dilakukan tanpa mengganggu continuitas operasi bisnis.</a:t>
            </a:r>
          </a:p>
          <a:p>
            <a:endParaRPr lang="id-ID" dirty="0"/>
          </a:p>
        </p:txBody>
      </p:sp>
    </p:spTree>
    <p:extLst>
      <p:ext uri="{BB962C8B-B14F-4D97-AF65-F5344CB8AC3E}">
        <p14:creationId xmlns:p14="http://schemas.microsoft.com/office/powerpoint/2010/main" val="38110580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572</TotalTime>
  <Words>1207</Words>
  <Application>Microsoft Office PowerPoint</Application>
  <PresentationFormat>On-screen Show (4:3)</PresentationFormat>
  <Paragraphs>163</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Clarity</vt:lpstr>
      <vt:lpstr>Information system control for system reliability</vt:lpstr>
      <vt:lpstr>Control Objective for Information and Related Technology (COBIT)</vt:lpstr>
      <vt:lpstr>COBIT</vt:lpstr>
      <vt:lpstr>COBIT DEVELOPMENT</vt:lpstr>
      <vt:lpstr>COBIT FRAMEWORK</vt:lpstr>
      <vt:lpstr>COBIT FRAMEWORK</vt:lpstr>
      <vt:lpstr>COBIT FRAMEWORK</vt:lpstr>
      <vt:lpstr>PLAN &amp; ORGANISE (PO)</vt:lpstr>
      <vt:lpstr>ACQUIRE AND IMPLEMENT (AI)</vt:lpstr>
      <vt:lpstr>DELIVERY &amp; SUPPORT (DS)</vt:lpstr>
      <vt:lpstr> MONITOR AND EVALUATE ( ME ) </vt:lpstr>
      <vt:lpstr>COBIT FRAMEWORK</vt:lpstr>
      <vt:lpstr>Trust Service Framework</vt:lpstr>
      <vt:lpstr>Trust Service Framework</vt:lpstr>
      <vt:lpstr>Trust Service Framework</vt:lpstr>
      <vt:lpstr>Trust Service Framework</vt:lpstr>
      <vt:lpstr>Trust Service Framework</vt:lpstr>
      <vt:lpstr>Foundation of the Trust Services Framework </vt:lpstr>
      <vt:lpstr>Evaluate Internal Control</vt:lpstr>
      <vt:lpstr>To Mitigate Risk : </vt:lpstr>
      <vt:lpstr>To Mitigate Risk : </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Irma Paramita Sofia</dc:creator>
  <cp:lastModifiedBy>Irma Paramita Sofia</cp:lastModifiedBy>
  <cp:revision>28</cp:revision>
  <dcterms:created xsi:type="dcterms:W3CDTF">2012-04-01T12:01:13Z</dcterms:created>
  <dcterms:modified xsi:type="dcterms:W3CDTF">2014-10-09T04:58:05Z</dcterms:modified>
</cp:coreProperties>
</file>