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762000" y="3493294"/>
            <a:ext cx="754380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PERTEMUAN KE</a:t>
            </a:r>
            <a:r>
              <a:rPr spc="-50" dirty="0"/>
              <a:t> </a:t>
            </a:r>
            <a:r>
              <a:rPr lang="en-US" spc="-50" dirty="0" smtClean="0"/>
              <a:t>6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15651" y="4800600"/>
            <a:ext cx="8037830" cy="678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1" dirty="0">
                <a:latin typeface="Arial"/>
                <a:cs typeface="Arial"/>
              </a:rPr>
              <a:t>PAJAK PENGHASILAN</a:t>
            </a:r>
            <a:r>
              <a:rPr sz="4400" b="1" spc="-9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UMUM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457200"/>
            <a:ext cx="6781800" cy="553997"/>
          </a:xfrm>
          <a:prstGeom prst="rect">
            <a:avLst/>
          </a:prstGeom>
        </p:spPr>
        <p:txBody>
          <a:bodyPr vert="horz" wrap="square" lIns="0" tIns="182879" rIns="0" bIns="0" rtlCol="0">
            <a:spAutoFit/>
          </a:bodyPr>
          <a:lstStyle/>
          <a:p>
            <a:pPr marL="1981200">
              <a:lnSpc>
                <a:spcPct val="100000"/>
              </a:lnSpc>
            </a:pPr>
            <a:r>
              <a:rPr sz="24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TARIF</a:t>
            </a:r>
            <a:r>
              <a:rPr sz="2400" b="1" spc="-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638553"/>
            <a:ext cx="8381365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Tarif </a:t>
            </a:r>
            <a:r>
              <a:rPr sz="2400" spc="-5" dirty="0">
                <a:latin typeface="Arial"/>
                <a:cs typeface="Arial"/>
              </a:rPr>
              <a:t>Pajak Pasal 17 UU PPh Tahun 2000 Wajib Pajak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Pribadi</a:t>
            </a: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95287" y="2424112"/>
          <a:ext cx="8229599" cy="3254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6137"/>
                <a:gridCol w="5307012"/>
                <a:gridCol w="2076450"/>
              </a:tblGrid>
              <a:tr h="4714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spc="5" dirty="0">
                          <a:latin typeface="Arial"/>
                          <a:cs typeface="Arial"/>
                        </a:rPr>
                        <a:t>No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Lapisan Penghasilan Kena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Pajak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724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spc="-45" dirty="0">
                          <a:latin typeface="Arial"/>
                          <a:cs typeface="Arial"/>
                        </a:rPr>
                        <a:t>Tarif</a:t>
                      </a:r>
                      <a:r>
                        <a:rPr sz="2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Pajak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0001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Sampai dengan Rp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50.000.000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9502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Diatas Rp 50.000.000 s/d Rp</a:t>
                      </a:r>
                      <a:r>
                        <a:rPr sz="20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250.000.000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009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15%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0001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Diatas Rp 250.000.00 s/d Rp</a:t>
                      </a:r>
                      <a:r>
                        <a:rPr sz="20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500.000.000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009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25%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Diatas Rp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500.000.000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009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30%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533400"/>
            <a:ext cx="6781800" cy="430501"/>
          </a:xfrm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421765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WAJIB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  <a:r>
              <a:rPr sz="24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257046"/>
            <a:ext cx="8759190" cy="403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latin typeface="Wingdings"/>
                <a:cs typeface="Wingdings"/>
              </a:rPr>
              <a:t></a:t>
            </a:r>
            <a:r>
              <a:rPr sz="2200" dirty="0">
                <a:latin typeface="Arial"/>
                <a:cs typeface="Arial"/>
              </a:rPr>
              <a:t>Pasal </a:t>
            </a:r>
            <a:r>
              <a:rPr sz="2200" spc="-5" dirty="0">
                <a:latin typeface="Arial"/>
                <a:cs typeface="Arial"/>
              </a:rPr>
              <a:t>17 ayat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2</a:t>
            </a:r>
            <a:endParaRPr sz="2200" dirty="0">
              <a:latin typeface="Arial"/>
              <a:cs typeface="Arial"/>
            </a:endParaRPr>
          </a:p>
          <a:p>
            <a:pPr marL="274320" marR="5080" algn="just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latin typeface="Arial"/>
                <a:cs typeface="Arial"/>
              </a:rPr>
              <a:t>Mulai tahun 2009, utk WP badan diberlakukan Tarif </a:t>
            </a:r>
            <a:r>
              <a:rPr sz="2200" dirty="0">
                <a:latin typeface="Arial"/>
                <a:cs typeface="Arial"/>
              </a:rPr>
              <a:t>Tunggal </a:t>
            </a:r>
            <a:r>
              <a:rPr sz="2200" spc="-5" dirty="0">
                <a:latin typeface="Arial"/>
                <a:cs typeface="Arial"/>
              </a:rPr>
              <a:t>yaitu  28%</a:t>
            </a:r>
            <a:endParaRPr sz="2200" dirty="0"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latin typeface="Arial"/>
                <a:cs typeface="Arial"/>
              </a:rPr>
              <a:t>Sedangkan utk tahun 2010 diproyeksikan tarifnya</a:t>
            </a:r>
            <a:r>
              <a:rPr sz="2200" spc="1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25%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Wingdings"/>
                <a:cs typeface="Wingdings"/>
              </a:rPr>
              <a:t></a:t>
            </a:r>
            <a:r>
              <a:rPr sz="2200" spc="-5" dirty="0">
                <a:latin typeface="Arial"/>
                <a:cs typeface="Arial"/>
              </a:rPr>
              <a:t>Pasal 31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</a:t>
            </a:r>
            <a:endParaRPr sz="2200" dirty="0">
              <a:latin typeface="Arial"/>
              <a:cs typeface="Arial"/>
            </a:endParaRPr>
          </a:p>
          <a:p>
            <a:pPr marL="274320" marR="5715" algn="just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latin typeface="Arial"/>
                <a:cs typeface="Arial"/>
              </a:rPr>
              <a:t>Wajib pajak badan dalam </a:t>
            </a:r>
            <a:r>
              <a:rPr sz="2200" dirty="0">
                <a:latin typeface="Arial"/>
                <a:cs typeface="Arial"/>
              </a:rPr>
              <a:t>negeri </a:t>
            </a:r>
            <a:r>
              <a:rPr sz="2200" spc="-5" dirty="0">
                <a:latin typeface="Arial"/>
                <a:cs typeface="Arial"/>
              </a:rPr>
              <a:t>dengan </a:t>
            </a:r>
            <a:r>
              <a:rPr sz="2200" dirty="0">
                <a:latin typeface="Arial"/>
                <a:cs typeface="Arial"/>
              </a:rPr>
              <a:t>peredaran bruto </a:t>
            </a:r>
            <a:r>
              <a:rPr sz="2200" spc="-5" dirty="0">
                <a:latin typeface="Arial"/>
                <a:cs typeface="Arial"/>
              </a:rPr>
              <a:t>sampai  </a:t>
            </a:r>
            <a:r>
              <a:rPr sz="2200" spc="-10" dirty="0">
                <a:latin typeface="Arial"/>
                <a:cs typeface="Arial"/>
              </a:rPr>
              <a:t>Rp </a:t>
            </a:r>
            <a:r>
              <a:rPr sz="2200" spc="-5" dirty="0">
                <a:latin typeface="Arial"/>
                <a:cs typeface="Arial"/>
              </a:rPr>
              <a:t>50.000.000.000 mendapat </a:t>
            </a:r>
            <a:r>
              <a:rPr sz="2200" dirty="0">
                <a:latin typeface="Arial"/>
                <a:cs typeface="Arial"/>
              </a:rPr>
              <a:t>fasilitas </a:t>
            </a:r>
            <a:r>
              <a:rPr sz="2200" spc="-5" dirty="0">
                <a:latin typeface="Arial"/>
                <a:cs typeface="Arial"/>
              </a:rPr>
              <a:t>berupa pengurangan tarif  sebesar </a:t>
            </a:r>
            <a:r>
              <a:rPr sz="2200" dirty="0">
                <a:latin typeface="Arial"/>
                <a:cs typeface="Arial"/>
              </a:rPr>
              <a:t>50% </a:t>
            </a:r>
            <a:r>
              <a:rPr sz="2200" spc="-5" dirty="0">
                <a:latin typeface="Arial"/>
                <a:cs typeface="Arial"/>
              </a:rPr>
              <a:t>dari tarif sebagaimana dimaksud dalam </a:t>
            </a:r>
            <a:r>
              <a:rPr sz="2200" dirty="0">
                <a:latin typeface="Arial"/>
                <a:cs typeface="Arial"/>
              </a:rPr>
              <a:t>pasal </a:t>
            </a:r>
            <a:r>
              <a:rPr sz="2200" spc="-5" dirty="0">
                <a:latin typeface="Arial"/>
                <a:cs typeface="Arial"/>
              </a:rPr>
              <a:t>17,  yang </a:t>
            </a:r>
            <a:r>
              <a:rPr sz="2200" dirty="0">
                <a:latin typeface="Arial"/>
                <a:cs typeface="Arial"/>
              </a:rPr>
              <a:t>dikarenakan atas </a:t>
            </a:r>
            <a:r>
              <a:rPr sz="2200" spc="-5" dirty="0">
                <a:latin typeface="Arial"/>
                <a:cs typeface="Arial"/>
              </a:rPr>
              <a:t>penghasilan </a:t>
            </a:r>
            <a:r>
              <a:rPr sz="2200" dirty="0">
                <a:latin typeface="Arial"/>
                <a:cs typeface="Arial"/>
              </a:rPr>
              <a:t>kena </a:t>
            </a:r>
            <a:r>
              <a:rPr sz="2200" spc="-5" dirty="0">
                <a:latin typeface="Arial"/>
                <a:cs typeface="Arial"/>
              </a:rPr>
              <a:t>pajak dari bagian  peredaran bruto dengan </a:t>
            </a:r>
            <a:r>
              <a:rPr sz="2200" spc="-10" dirty="0">
                <a:latin typeface="Arial"/>
                <a:cs typeface="Arial"/>
              </a:rPr>
              <a:t>Rp</a:t>
            </a:r>
            <a:r>
              <a:rPr sz="2200" spc="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4.800.000.000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685800"/>
            <a:ext cx="6781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DASAR PENGENAAN PAJAK DAN</a:t>
            </a:r>
            <a:r>
              <a:rPr sz="24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</a:p>
          <a:p>
            <a:pPr marL="635"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MENGHITUNG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PKP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3050285"/>
            <a:ext cx="3054985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Dasar Pengenaan Pajak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894579"/>
            <a:ext cx="2946400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Cara Menghitung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Pajak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8828" y="2278761"/>
            <a:ext cx="3069590" cy="3329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2200" spc="-5" dirty="0">
                <a:latin typeface="Arial"/>
                <a:cs typeface="Arial"/>
              </a:rPr>
              <a:t>Penghasilan Kena Pajak  (Wp Dlm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Negeri)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767080">
              <a:lnSpc>
                <a:spcPct val="110000"/>
              </a:lnSpc>
            </a:pPr>
            <a:r>
              <a:rPr sz="2200" spc="-5" dirty="0">
                <a:latin typeface="Arial"/>
                <a:cs typeface="Arial"/>
              </a:rPr>
              <a:t>Penghasilan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Bruto  (WP Luar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negeri)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7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Pembukuan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Norma</a:t>
            </a:r>
            <a:r>
              <a:rPr sz="2200" spc="-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Perhitungan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59986" y="2667000"/>
            <a:ext cx="916940" cy="537845"/>
          </a:xfrm>
          <a:custGeom>
            <a:avLst/>
            <a:gdLst/>
            <a:ahLst/>
            <a:cxnLst/>
            <a:rect l="l" t="t" r="r" b="b"/>
            <a:pathLst>
              <a:path w="916939" h="537844">
                <a:moveTo>
                  <a:pt x="848655" y="34286"/>
                </a:moveTo>
                <a:lnTo>
                  <a:pt x="0" y="529336"/>
                </a:lnTo>
                <a:lnTo>
                  <a:pt x="4825" y="537463"/>
                </a:lnTo>
                <a:lnTo>
                  <a:pt x="853416" y="42452"/>
                </a:lnTo>
                <a:lnTo>
                  <a:pt x="848655" y="34286"/>
                </a:lnTo>
                <a:close/>
              </a:path>
              <a:path w="916939" h="537844">
                <a:moveTo>
                  <a:pt x="898534" y="27939"/>
                </a:moveTo>
                <a:lnTo>
                  <a:pt x="859536" y="27939"/>
                </a:lnTo>
                <a:lnTo>
                  <a:pt x="864362" y="36067"/>
                </a:lnTo>
                <a:lnTo>
                  <a:pt x="853416" y="42452"/>
                </a:lnTo>
                <a:lnTo>
                  <a:pt x="870203" y="71247"/>
                </a:lnTo>
                <a:lnTo>
                  <a:pt x="898534" y="27939"/>
                </a:lnTo>
                <a:close/>
              </a:path>
              <a:path w="916939" h="537844">
                <a:moveTo>
                  <a:pt x="859536" y="27939"/>
                </a:moveTo>
                <a:lnTo>
                  <a:pt x="848655" y="34286"/>
                </a:lnTo>
                <a:lnTo>
                  <a:pt x="853416" y="42452"/>
                </a:lnTo>
                <a:lnTo>
                  <a:pt x="864362" y="36067"/>
                </a:lnTo>
                <a:lnTo>
                  <a:pt x="859536" y="27939"/>
                </a:lnTo>
                <a:close/>
              </a:path>
              <a:path w="916939" h="537844">
                <a:moveTo>
                  <a:pt x="916813" y="0"/>
                </a:moveTo>
                <a:lnTo>
                  <a:pt x="831850" y="5461"/>
                </a:lnTo>
                <a:lnTo>
                  <a:pt x="848655" y="34286"/>
                </a:lnTo>
                <a:lnTo>
                  <a:pt x="859536" y="27939"/>
                </a:lnTo>
                <a:lnTo>
                  <a:pt x="898534" y="27939"/>
                </a:lnTo>
                <a:lnTo>
                  <a:pt x="9168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59733" y="3196463"/>
            <a:ext cx="917575" cy="614045"/>
          </a:xfrm>
          <a:custGeom>
            <a:avLst/>
            <a:gdLst/>
            <a:ahLst/>
            <a:cxnLst/>
            <a:rect l="l" t="t" r="r" b="b"/>
            <a:pathLst>
              <a:path w="917575" h="614045">
                <a:moveTo>
                  <a:pt x="851000" y="575249"/>
                </a:moveTo>
                <a:lnTo>
                  <a:pt x="832484" y="602995"/>
                </a:lnTo>
                <a:lnTo>
                  <a:pt x="917066" y="613537"/>
                </a:lnTo>
                <a:lnTo>
                  <a:pt x="899191" y="582294"/>
                </a:lnTo>
                <a:lnTo>
                  <a:pt x="861567" y="582294"/>
                </a:lnTo>
                <a:lnTo>
                  <a:pt x="851000" y="575249"/>
                </a:lnTo>
                <a:close/>
              </a:path>
              <a:path w="917575" h="614045">
                <a:moveTo>
                  <a:pt x="856337" y="567252"/>
                </a:moveTo>
                <a:lnTo>
                  <a:pt x="851000" y="575249"/>
                </a:lnTo>
                <a:lnTo>
                  <a:pt x="861567" y="582294"/>
                </a:lnTo>
                <a:lnTo>
                  <a:pt x="866901" y="574294"/>
                </a:lnTo>
                <a:lnTo>
                  <a:pt x="856337" y="567252"/>
                </a:lnTo>
                <a:close/>
              </a:path>
              <a:path w="917575" h="614045">
                <a:moveTo>
                  <a:pt x="874776" y="539623"/>
                </a:moveTo>
                <a:lnTo>
                  <a:pt x="856337" y="567252"/>
                </a:lnTo>
                <a:lnTo>
                  <a:pt x="866901" y="574294"/>
                </a:lnTo>
                <a:lnTo>
                  <a:pt x="861567" y="582294"/>
                </a:lnTo>
                <a:lnTo>
                  <a:pt x="899191" y="582294"/>
                </a:lnTo>
                <a:lnTo>
                  <a:pt x="874776" y="539623"/>
                </a:lnTo>
                <a:close/>
              </a:path>
              <a:path w="917575" h="614045">
                <a:moveTo>
                  <a:pt x="5333" y="0"/>
                </a:moveTo>
                <a:lnTo>
                  <a:pt x="0" y="7874"/>
                </a:lnTo>
                <a:lnTo>
                  <a:pt x="851000" y="575249"/>
                </a:lnTo>
                <a:lnTo>
                  <a:pt x="856337" y="567252"/>
                </a:lnTo>
                <a:lnTo>
                  <a:pt x="53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08729" y="4784852"/>
            <a:ext cx="1068070" cy="325120"/>
          </a:xfrm>
          <a:custGeom>
            <a:avLst/>
            <a:gdLst/>
            <a:ahLst/>
            <a:cxnLst/>
            <a:rect l="l" t="t" r="r" b="b"/>
            <a:pathLst>
              <a:path w="1068070" h="325120">
                <a:moveTo>
                  <a:pt x="993491" y="32067"/>
                </a:moveTo>
                <a:lnTo>
                  <a:pt x="0" y="315975"/>
                </a:lnTo>
                <a:lnTo>
                  <a:pt x="2540" y="325120"/>
                </a:lnTo>
                <a:lnTo>
                  <a:pt x="996095" y="41229"/>
                </a:lnTo>
                <a:lnTo>
                  <a:pt x="993491" y="32067"/>
                </a:lnTo>
                <a:close/>
              </a:path>
              <a:path w="1068070" h="325120">
                <a:moveTo>
                  <a:pt x="1054053" y="28575"/>
                </a:moveTo>
                <a:lnTo>
                  <a:pt x="1005713" y="28575"/>
                </a:lnTo>
                <a:lnTo>
                  <a:pt x="1008380" y="37718"/>
                </a:lnTo>
                <a:lnTo>
                  <a:pt x="996095" y="41229"/>
                </a:lnTo>
                <a:lnTo>
                  <a:pt x="1005205" y="73279"/>
                </a:lnTo>
                <a:lnTo>
                  <a:pt x="1054053" y="28575"/>
                </a:lnTo>
                <a:close/>
              </a:path>
              <a:path w="1068070" h="325120">
                <a:moveTo>
                  <a:pt x="1005713" y="28575"/>
                </a:moveTo>
                <a:lnTo>
                  <a:pt x="993491" y="32067"/>
                </a:lnTo>
                <a:lnTo>
                  <a:pt x="996095" y="41229"/>
                </a:lnTo>
                <a:lnTo>
                  <a:pt x="1008380" y="37718"/>
                </a:lnTo>
                <a:lnTo>
                  <a:pt x="1005713" y="28575"/>
                </a:lnTo>
                <a:close/>
              </a:path>
              <a:path w="1068070" h="325120">
                <a:moveTo>
                  <a:pt x="984377" y="0"/>
                </a:moveTo>
                <a:lnTo>
                  <a:pt x="993491" y="32067"/>
                </a:lnTo>
                <a:lnTo>
                  <a:pt x="1005713" y="28575"/>
                </a:lnTo>
                <a:lnTo>
                  <a:pt x="1054053" y="28575"/>
                </a:lnTo>
                <a:lnTo>
                  <a:pt x="1068070" y="15748"/>
                </a:lnTo>
                <a:lnTo>
                  <a:pt x="9843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84803" y="5100828"/>
            <a:ext cx="992505" cy="323850"/>
          </a:xfrm>
          <a:custGeom>
            <a:avLst/>
            <a:gdLst/>
            <a:ahLst/>
            <a:cxnLst/>
            <a:rect l="l" t="t" r="r" b="b"/>
            <a:pathLst>
              <a:path w="992504" h="323850">
                <a:moveTo>
                  <a:pt x="917747" y="291537"/>
                </a:moveTo>
                <a:lnTo>
                  <a:pt x="907923" y="323342"/>
                </a:lnTo>
                <a:lnTo>
                  <a:pt x="991997" y="309372"/>
                </a:lnTo>
                <a:lnTo>
                  <a:pt x="977230" y="295275"/>
                </a:lnTo>
                <a:lnTo>
                  <a:pt x="929894" y="295275"/>
                </a:lnTo>
                <a:lnTo>
                  <a:pt x="917747" y="291537"/>
                </a:lnTo>
                <a:close/>
              </a:path>
              <a:path w="992504" h="323850">
                <a:moveTo>
                  <a:pt x="920569" y="282402"/>
                </a:moveTo>
                <a:lnTo>
                  <a:pt x="917747" y="291537"/>
                </a:lnTo>
                <a:lnTo>
                  <a:pt x="929894" y="295275"/>
                </a:lnTo>
                <a:lnTo>
                  <a:pt x="932688" y="286131"/>
                </a:lnTo>
                <a:lnTo>
                  <a:pt x="920569" y="282402"/>
                </a:lnTo>
                <a:close/>
              </a:path>
              <a:path w="992504" h="323850">
                <a:moveTo>
                  <a:pt x="930401" y="250571"/>
                </a:moveTo>
                <a:lnTo>
                  <a:pt x="920569" y="282402"/>
                </a:lnTo>
                <a:lnTo>
                  <a:pt x="932688" y="286131"/>
                </a:lnTo>
                <a:lnTo>
                  <a:pt x="929894" y="295275"/>
                </a:lnTo>
                <a:lnTo>
                  <a:pt x="977230" y="295275"/>
                </a:lnTo>
                <a:lnTo>
                  <a:pt x="930401" y="250571"/>
                </a:lnTo>
                <a:close/>
              </a:path>
              <a:path w="992504" h="323850">
                <a:moveTo>
                  <a:pt x="2794" y="0"/>
                </a:moveTo>
                <a:lnTo>
                  <a:pt x="0" y="9144"/>
                </a:lnTo>
                <a:lnTo>
                  <a:pt x="917747" y="291537"/>
                </a:lnTo>
                <a:lnTo>
                  <a:pt x="920569" y="282402"/>
                </a:lnTo>
                <a:lnTo>
                  <a:pt x="2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5300" y="377681"/>
            <a:ext cx="631634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PEMBUKUAN DAN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NORMA</a:t>
            </a:r>
            <a:r>
              <a:rPr sz="2400" b="1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PERHITUNGAN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766317"/>
            <a:ext cx="8527415" cy="5465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buAutoNum type="alphaLcPeriod"/>
              <a:tabLst>
                <a:tab pos="323850" algn="l"/>
              </a:tabLst>
            </a:pPr>
            <a:r>
              <a:rPr sz="2200" spc="-5" dirty="0">
                <a:latin typeface="Arial"/>
                <a:cs typeface="Arial"/>
              </a:rPr>
              <a:t>Pembukuan</a:t>
            </a:r>
            <a:endParaRPr sz="2200" dirty="0">
              <a:latin typeface="Arial"/>
              <a:cs typeface="Arial"/>
            </a:endParaRPr>
          </a:p>
          <a:p>
            <a:pPr marL="323215">
              <a:lnSpc>
                <a:spcPts val="2510"/>
              </a:lnSpc>
              <a:spcBef>
                <a:spcPts val="265"/>
              </a:spcBef>
            </a:pPr>
            <a:r>
              <a:rPr sz="2200" spc="-10" dirty="0">
                <a:latin typeface="Arial"/>
                <a:cs typeface="Arial"/>
              </a:rPr>
              <a:t>PKP </a:t>
            </a:r>
            <a:r>
              <a:rPr sz="2200" spc="-5" dirty="0">
                <a:latin typeface="Arial"/>
                <a:cs typeface="Arial"/>
              </a:rPr>
              <a:t>WP Badan = Penghasilan neto atau penghasilan</a:t>
            </a:r>
            <a:r>
              <a:rPr sz="2200" spc="1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bruto</a:t>
            </a:r>
            <a:endParaRPr sz="2200" dirty="0">
              <a:latin typeface="Arial"/>
              <a:cs typeface="Arial"/>
            </a:endParaRPr>
          </a:p>
          <a:p>
            <a:pPr marL="2619375">
              <a:lnSpc>
                <a:spcPts val="2375"/>
              </a:lnSpc>
            </a:pPr>
            <a:r>
              <a:rPr sz="2200" spc="-5" dirty="0">
                <a:latin typeface="Arial"/>
                <a:cs typeface="Arial"/>
              </a:rPr>
              <a:t>dikurangi dengan biaya-biaya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yang</a:t>
            </a:r>
            <a:endParaRPr sz="2200" dirty="0">
              <a:latin typeface="Arial"/>
              <a:cs typeface="Arial"/>
            </a:endParaRPr>
          </a:p>
          <a:p>
            <a:pPr marL="2619375">
              <a:lnSpc>
                <a:spcPts val="2510"/>
              </a:lnSpc>
            </a:pPr>
            <a:r>
              <a:rPr sz="2200" dirty="0">
                <a:latin typeface="Arial"/>
                <a:cs typeface="Arial"/>
              </a:rPr>
              <a:t>diperkenankan.</a:t>
            </a:r>
          </a:p>
          <a:p>
            <a:pPr marL="323215">
              <a:lnSpc>
                <a:spcPct val="100000"/>
              </a:lnSpc>
              <a:spcBef>
                <a:spcPts val="265"/>
              </a:spcBef>
            </a:pPr>
            <a:r>
              <a:rPr sz="2200" spc="-10" dirty="0">
                <a:latin typeface="Arial"/>
                <a:cs typeface="Arial"/>
              </a:rPr>
              <a:t>PKP </a:t>
            </a:r>
            <a:r>
              <a:rPr sz="2200" spc="-5" dirty="0">
                <a:latin typeface="Arial"/>
                <a:cs typeface="Arial"/>
              </a:rPr>
              <a:t>WP Pribadi = Penghasilan Neto dikurang</a:t>
            </a:r>
            <a:r>
              <a:rPr sz="2200" spc="10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PTKP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buAutoNum type="alphaLcPeriod" startAt="2"/>
              <a:tabLst>
                <a:tab pos="323850" algn="l"/>
              </a:tabLst>
            </a:pPr>
            <a:r>
              <a:rPr sz="2200" spc="-5" dirty="0">
                <a:latin typeface="Arial"/>
                <a:cs typeface="Arial"/>
              </a:rPr>
              <a:t>Norma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Perhitungan</a:t>
            </a:r>
            <a:endParaRPr sz="2200" dirty="0">
              <a:latin typeface="Arial"/>
              <a:cs typeface="Arial"/>
            </a:endParaRPr>
          </a:p>
          <a:p>
            <a:pPr marL="1237615" marR="5080" indent="-915035">
              <a:lnSpc>
                <a:spcPts val="2380"/>
              </a:lnSpc>
              <a:spcBef>
                <a:spcPts val="560"/>
              </a:spcBef>
              <a:tabLst>
                <a:tab pos="2052955" algn="l"/>
                <a:tab pos="3121660" algn="l"/>
                <a:tab pos="4406900" algn="l"/>
                <a:tab pos="6111240" algn="l"/>
                <a:tab pos="7037705" algn="l"/>
              </a:tabLst>
            </a:pPr>
            <a:r>
              <a:rPr sz="2200" spc="-5" dirty="0">
                <a:latin typeface="Arial"/>
                <a:cs typeface="Arial"/>
              </a:rPr>
              <a:t>PKP = penghasilan netto, besarnya penghasilan netto adalah  s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ma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0" dirty="0">
                <a:latin typeface="Arial"/>
                <a:cs typeface="Arial"/>
              </a:rPr>
              <a:t>de</a:t>
            </a:r>
            <a:r>
              <a:rPr sz="2200" spc="-5" dirty="0">
                <a:latin typeface="Arial"/>
                <a:cs typeface="Arial"/>
              </a:rPr>
              <a:t>ng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be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0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nya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(perse</a:t>
            </a:r>
            <a:r>
              <a:rPr sz="2200" spc="5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ta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e)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no</a:t>
            </a:r>
            <a:r>
              <a:rPr sz="2200" spc="5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ma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perhitung</a:t>
            </a:r>
            <a:r>
              <a:rPr sz="2200" spc="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  penghasilan netto dikalikan dengan jumlah peredaran  usaha atau penerimaan bruto pekerjaan bebas</a:t>
            </a:r>
            <a:r>
              <a:rPr sz="2200" spc="1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setahun.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5" dirty="0" err="1" smtClean="0">
                <a:latin typeface="Arial"/>
                <a:cs typeface="Arial"/>
              </a:rPr>
              <a:t>Syarat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menggunakan Norma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5" dirty="0" err="1">
                <a:latin typeface="Arial"/>
                <a:cs typeface="Arial"/>
              </a:rPr>
              <a:t>Perhitungan</a:t>
            </a:r>
            <a:r>
              <a:rPr sz="2200" spc="-5" dirty="0" smtClean="0">
                <a:latin typeface="Arial"/>
                <a:cs typeface="Arial"/>
              </a:rPr>
              <a:t>:</a:t>
            </a:r>
            <a:endParaRPr lang="en-US" sz="2200" spc="-5" dirty="0" smtClean="0">
              <a:latin typeface="Arial"/>
              <a:cs typeface="Arial"/>
            </a:endParaRPr>
          </a:p>
          <a:p>
            <a:pPr marL="469900" indent="-457200">
              <a:buAutoNum type="alphaLcParenR"/>
            </a:pPr>
            <a:r>
              <a:rPr lang="it-IT" sz="2200" spc="-5" dirty="0" smtClean="0">
                <a:latin typeface="Arial"/>
                <a:cs typeface="Arial"/>
              </a:rPr>
              <a:t>Peredaran </a:t>
            </a:r>
            <a:r>
              <a:rPr lang="it-IT" sz="2200" spc="75" dirty="0" smtClean="0">
                <a:latin typeface="Arial"/>
                <a:cs typeface="Arial"/>
              </a:rPr>
              <a:t> </a:t>
            </a:r>
            <a:r>
              <a:rPr lang="it-IT" sz="2200" spc="-5" dirty="0" smtClean="0">
                <a:latin typeface="Arial"/>
                <a:cs typeface="Arial"/>
              </a:rPr>
              <a:t>bruto </a:t>
            </a:r>
            <a:r>
              <a:rPr lang="it-IT" sz="2200" spc="75" dirty="0" smtClean="0">
                <a:latin typeface="Arial"/>
                <a:cs typeface="Arial"/>
              </a:rPr>
              <a:t> </a:t>
            </a:r>
            <a:r>
              <a:rPr lang="it-IT" sz="2200" spc="-5" dirty="0" smtClean="0">
                <a:latin typeface="Arial"/>
                <a:cs typeface="Arial"/>
              </a:rPr>
              <a:t>maksimal </a:t>
            </a:r>
            <a:r>
              <a:rPr lang="it-IT" sz="2200" spc="-10" dirty="0" smtClean="0">
                <a:latin typeface="Arial"/>
                <a:cs typeface="Arial"/>
              </a:rPr>
              <a:t>Rp </a:t>
            </a:r>
            <a:r>
              <a:rPr lang="it-IT" sz="2200" spc="-5" dirty="0" smtClean="0">
                <a:latin typeface="Arial"/>
                <a:cs typeface="Arial"/>
              </a:rPr>
              <a:t>4.800.000.000</a:t>
            </a:r>
            <a:r>
              <a:rPr lang="it-IT" sz="2200" spc="20" dirty="0" smtClean="0">
                <a:latin typeface="Arial"/>
                <a:cs typeface="Arial"/>
              </a:rPr>
              <a:t> </a:t>
            </a:r>
            <a:r>
              <a:rPr lang="it-IT" sz="2200" spc="-5" dirty="0" smtClean="0">
                <a:latin typeface="Arial"/>
                <a:cs typeface="Arial"/>
              </a:rPr>
              <a:t>per</a:t>
            </a:r>
            <a:r>
              <a:rPr lang="it-IT" sz="2200" spc="-10" dirty="0" smtClean="0">
                <a:latin typeface="Arial"/>
                <a:cs typeface="Arial"/>
              </a:rPr>
              <a:t> </a:t>
            </a:r>
            <a:r>
              <a:rPr lang="it-IT" sz="2200" spc="-5" dirty="0" smtClean="0">
                <a:latin typeface="Arial"/>
                <a:cs typeface="Arial"/>
              </a:rPr>
              <a:t>tahun</a:t>
            </a:r>
          </a:p>
          <a:p>
            <a:pPr marL="469900" indent="-457200">
              <a:buFontTx/>
              <a:buAutoNum type="alphaLcParenR"/>
            </a:pPr>
            <a:r>
              <a:rPr lang="en-US" sz="2200" spc="-5" dirty="0" err="1" smtClean="0">
                <a:latin typeface="Arial"/>
                <a:cs typeface="Arial"/>
              </a:rPr>
              <a:t>Mengajuk</a:t>
            </a:r>
            <a:r>
              <a:rPr lang="en-US" sz="2200" dirty="0" err="1" smtClean="0">
                <a:latin typeface="Arial"/>
                <a:cs typeface="Arial"/>
              </a:rPr>
              <a:t>a</a:t>
            </a:r>
            <a:r>
              <a:rPr lang="en-US" sz="2200" spc="-5" dirty="0" err="1" smtClean="0">
                <a:latin typeface="Arial"/>
                <a:cs typeface="Arial"/>
              </a:rPr>
              <a:t>n</a:t>
            </a:r>
            <a:r>
              <a:rPr lang="en-US" sz="2200" spc="-5" dirty="0" smtClean="0">
                <a:latin typeface="Arial"/>
                <a:cs typeface="Arial"/>
              </a:rPr>
              <a:t> </a:t>
            </a:r>
            <a:r>
              <a:rPr lang="en-US" sz="2200" spc="-5" dirty="0" err="1" smtClean="0">
                <a:latin typeface="Arial"/>
                <a:cs typeface="Arial"/>
              </a:rPr>
              <a:t>pe</a:t>
            </a:r>
            <a:r>
              <a:rPr lang="en-US" sz="2200" spc="5" dirty="0" err="1" smtClean="0">
                <a:latin typeface="Arial"/>
                <a:cs typeface="Arial"/>
              </a:rPr>
              <a:t>r</a:t>
            </a:r>
            <a:r>
              <a:rPr lang="en-US" sz="2200" spc="-5" dirty="0" err="1" smtClean="0">
                <a:latin typeface="Arial"/>
                <a:cs typeface="Arial"/>
              </a:rPr>
              <a:t>moho</a:t>
            </a:r>
            <a:r>
              <a:rPr lang="en-US" sz="2200" spc="5" dirty="0" err="1" smtClean="0">
                <a:latin typeface="Arial"/>
                <a:cs typeface="Arial"/>
              </a:rPr>
              <a:t>n</a:t>
            </a:r>
            <a:r>
              <a:rPr lang="en-US" sz="2200" spc="-5" dirty="0" err="1" smtClean="0">
                <a:latin typeface="Arial"/>
                <a:cs typeface="Arial"/>
              </a:rPr>
              <a:t>an</a:t>
            </a:r>
            <a:r>
              <a:rPr lang="en-US" sz="2200" dirty="0" smtClean="0">
                <a:latin typeface="Arial"/>
                <a:cs typeface="Arial"/>
              </a:rPr>
              <a:t>	</a:t>
            </a:r>
            <a:r>
              <a:rPr lang="en-US" sz="2200" spc="-5" dirty="0" err="1" smtClean="0">
                <a:latin typeface="Arial"/>
                <a:cs typeface="Arial"/>
              </a:rPr>
              <a:t>da</a:t>
            </a:r>
            <a:r>
              <a:rPr lang="en-US" sz="2200" dirty="0" err="1" smtClean="0">
                <a:latin typeface="Arial"/>
                <a:cs typeface="Arial"/>
              </a:rPr>
              <a:t>l</a:t>
            </a:r>
            <a:r>
              <a:rPr lang="en-US" sz="2200" spc="-5" dirty="0" err="1" smtClean="0">
                <a:latin typeface="Arial"/>
                <a:cs typeface="Arial"/>
              </a:rPr>
              <a:t>am</a:t>
            </a:r>
            <a:r>
              <a:rPr lang="en-US" sz="2200" dirty="0" smtClean="0">
                <a:latin typeface="Arial"/>
                <a:cs typeface="Arial"/>
              </a:rPr>
              <a:t>	</a:t>
            </a:r>
            <a:r>
              <a:rPr lang="en-US" sz="2200" spc="-5" dirty="0" err="1" smtClean="0">
                <a:latin typeface="Arial"/>
                <a:cs typeface="Arial"/>
              </a:rPr>
              <a:t>jang</a:t>
            </a:r>
            <a:r>
              <a:rPr lang="en-US" sz="2200" dirty="0" err="1" smtClean="0">
                <a:latin typeface="Arial"/>
                <a:cs typeface="Arial"/>
              </a:rPr>
              <a:t>k</a:t>
            </a:r>
            <a:r>
              <a:rPr lang="en-US" sz="2200" spc="-5" dirty="0" err="1" smtClean="0">
                <a:latin typeface="Arial"/>
                <a:cs typeface="Arial"/>
              </a:rPr>
              <a:t>a</a:t>
            </a:r>
            <a:r>
              <a:rPr lang="en-US" sz="2200" dirty="0" smtClean="0">
                <a:latin typeface="Arial"/>
                <a:cs typeface="Arial"/>
              </a:rPr>
              <a:t>	</a:t>
            </a:r>
            <a:r>
              <a:rPr lang="en-US" sz="2200" spc="-5" dirty="0" err="1" smtClean="0">
                <a:latin typeface="Arial"/>
                <a:cs typeface="Arial"/>
              </a:rPr>
              <a:t>waktu</a:t>
            </a:r>
            <a:r>
              <a:rPr lang="en-US" sz="2200" dirty="0" smtClean="0">
                <a:latin typeface="Arial"/>
                <a:cs typeface="Arial"/>
              </a:rPr>
              <a:t>	</a:t>
            </a:r>
            <a:r>
              <a:rPr lang="en-US" sz="2200" spc="-5" dirty="0" err="1" smtClean="0">
                <a:latin typeface="Arial"/>
                <a:cs typeface="Arial"/>
              </a:rPr>
              <a:t>ti</a:t>
            </a:r>
            <a:r>
              <a:rPr lang="en-US" sz="2200" dirty="0" err="1" smtClean="0">
                <a:latin typeface="Arial"/>
                <a:cs typeface="Arial"/>
              </a:rPr>
              <a:t>g</a:t>
            </a:r>
            <a:r>
              <a:rPr lang="en-US" sz="2200" spc="-5" dirty="0" err="1" smtClean="0">
                <a:latin typeface="Arial"/>
                <a:cs typeface="Arial"/>
              </a:rPr>
              <a:t>a</a:t>
            </a:r>
            <a:r>
              <a:rPr lang="en-US" sz="2200" spc="-5" dirty="0" smtClean="0">
                <a:latin typeface="Arial"/>
                <a:cs typeface="Arial"/>
              </a:rPr>
              <a:t> </a:t>
            </a:r>
            <a:r>
              <a:rPr lang="en-US" sz="2200" spc="-5" dirty="0" err="1" smtClean="0">
                <a:latin typeface="Arial"/>
                <a:cs typeface="Arial"/>
              </a:rPr>
              <a:t>bulan</a:t>
            </a:r>
            <a:r>
              <a:rPr lang="en-US" sz="2200" spc="-5" dirty="0" smtClean="0">
                <a:latin typeface="Arial"/>
                <a:cs typeface="Arial"/>
              </a:rPr>
              <a:t> </a:t>
            </a:r>
            <a:r>
              <a:rPr lang="en-US" sz="2200" spc="-5" dirty="0" err="1" smtClean="0">
                <a:latin typeface="Arial"/>
                <a:cs typeface="Arial"/>
              </a:rPr>
              <a:t>pertama</a:t>
            </a:r>
            <a:r>
              <a:rPr lang="en-US" sz="2200" spc="-5" dirty="0" smtClean="0">
                <a:latin typeface="Arial"/>
                <a:cs typeface="Arial"/>
              </a:rPr>
              <a:t> </a:t>
            </a:r>
            <a:r>
              <a:rPr lang="en-US" sz="2200" spc="-5" dirty="0" err="1" smtClean="0">
                <a:latin typeface="Arial"/>
                <a:cs typeface="Arial"/>
              </a:rPr>
              <a:t>tahun</a:t>
            </a:r>
            <a:r>
              <a:rPr lang="en-US" sz="2200" spc="-5" dirty="0" smtClean="0">
                <a:latin typeface="Arial"/>
                <a:cs typeface="Arial"/>
              </a:rPr>
              <a:t> </a:t>
            </a:r>
            <a:r>
              <a:rPr lang="en-US" sz="2200" spc="-5" dirty="0" err="1" smtClean="0">
                <a:latin typeface="Arial"/>
                <a:cs typeface="Arial"/>
              </a:rPr>
              <a:t>buku</a:t>
            </a:r>
            <a:endParaRPr lang="en-US" sz="2200" spc="-5" dirty="0" smtClean="0">
              <a:latin typeface="Arial"/>
              <a:cs typeface="Arial"/>
            </a:endParaRPr>
          </a:p>
          <a:p>
            <a:pPr marL="469900" indent="-457200">
              <a:buFontTx/>
              <a:buAutoNum type="alphaLcParenR"/>
            </a:pPr>
            <a:r>
              <a:rPr lang="en-US" sz="2200" spc="-5" dirty="0" err="1" smtClean="0">
                <a:latin typeface="Arial"/>
                <a:cs typeface="Arial"/>
              </a:rPr>
              <a:t>Menyelenggarakan</a:t>
            </a:r>
            <a:r>
              <a:rPr lang="en-US" sz="2200" spc="-5" dirty="0" smtClean="0">
                <a:latin typeface="Arial"/>
                <a:cs typeface="Arial"/>
              </a:rPr>
              <a:t> </a:t>
            </a:r>
            <a:r>
              <a:rPr lang="en-US" sz="2200" spc="-5" dirty="0" err="1" smtClean="0">
                <a:latin typeface="Arial"/>
                <a:cs typeface="Arial"/>
              </a:rPr>
              <a:t>pencatatan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350520"/>
            <a:ext cx="8529320" cy="5594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3055" marR="1268095" indent="-2187575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CARA MENGHITUNG DAN MELUNASI PAJAK  PENGHASILAN</a:t>
            </a:r>
            <a:endParaRPr sz="2400" b="1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0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Cara menghitung dan Melunasi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Pajak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PPh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Penghasilan kena pajak dikali </a:t>
            </a:r>
            <a:r>
              <a:rPr sz="2400" dirty="0">
                <a:latin typeface="Arial"/>
                <a:cs typeface="Arial"/>
              </a:rPr>
              <a:t>Tarif </a:t>
            </a:r>
            <a:r>
              <a:rPr sz="2400" spc="-5" dirty="0">
                <a:latin typeface="Arial"/>
                <a:cs typeface="Arial"/>
              </a:rPr>
              <a:t>Psl 17 UU</a:t>
            </a:r>
            <a:r>
              <a:rPr sz="2400" spc="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pajak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376555" indent="-363855">
              <a:lnSpc>
                <a:spcPct val="100000"/>
              </a:lnSpc>
              <a:buFont typeface="Wingdings"/>
              <a:buChar char=""/>
              <a:tabLst>
                <a:tab pos="377190" algn="l"/>
              </a:tabLst>
            </a:pPr>
            <a:r>
              <a:rPr sz="2400" spc="-5" dirty="0">
                <a:latin typeface="Arial"/>
                <a:cs typeface="Arial"/>
              </a:rPr>
              <a:t>Cara melunasi pajak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penghasilan</a:t>
            </a:r>
            <a:endParaRPr sz="2400" dirty="0">
              <a:latin typeface="Arial"/>
              <a:cs typeface="Arial"/>
            </a:endParaRPr>
          </a:p>
          <a:p>
            <a:pPr marL="452755" indent="-440055">
              <a:lnSpc>
                <a:spcPct val="100000"/>
              </a:lnSpc>
              <a:buAutoNum type="arabicParenR"/>
              <a:tabLst>
                <a:tab pos="453390" algn="l"/>
              </a:tabLst>
            </a:pPr>
            <a:r>
              <a:rPr sz="2400" spc="-5" dirty="0">
                <a:latin typeface="Arial"/>
                <a:cs typeface="Arial"/>
              </a:rPr>
              <a:t>Pelunasan pajak pada tahun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berjalan</a:t>
            </a:r>
            <a:endParaRPr sz="2400" dirty="0">
              <a:latin typeface="Arial"/>
              <a:cs typeface="Arial"/>
            </a:endParaRPr>
          </a:p>
          <a:p>
            <a:pPr marL="724535" lvl="1" indent="-349250">
              <a:lnSpc>
                <a:spcPct val="100000"/>
              </a:lnSpc>
              <a:buAutoNum type="alphaLcParenR"/>
              <a:tabLst>
                <a:tab pos="725170" algn="l"/>
                <a:tab pos="4845685" algn="l"/>
              </a:tabLst>
            </a:pPr>
            <a:r>
              <a:rPr sz="2400" spc="-5" dirty="0">
                <a:latin typeface="Arial"/>
                <a:cs typeface="Arial"/>
              </a:rPr>
              <a:t>Pembayaran  sendiri</a:t>
            </a:r>
            <a:r>
              <a:rPr sz="2400" spc="315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oleh</a:t>
            </a:r>
            <a:r>
              <a:rPr sz="2400" spc="484" dirty="0">
                <a:latin typeface="Arial"/>
                <a:cs typeface="Arial"/>
              </a:rPr>
              <a:t> </a:t>
            </a:r>
            <a:r>
              <a:rPr sz="2400" dirty="0" smtClean="0">
                <a:latin typeface="Arial"/>
                <a:cs typeface="Arial"/>
              </a:rPr>
              <a:t>WP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PPh pasal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25)</a:t>
            </a:r>
            <a:endParaRPr sz="2400" dirty="0">
              <a:latin typeface="Arial"/>
              <a:cs typeface="Arial"/>
            </a:endParaRPr>
          </a:p>
          <a:p>
            <a:pPr marL="724535" marR="5080" lvl="1" indent="-349250">
              <a:lnSpc>
                <a:spcPct val="80000"/>
              </a:lnSpc>
              <a:spcBef>
                <a:spcPts val="575"/>
              </a:spcBef>
              <a:buAutoNum type="alphaLcParenR"/>
              <a:tabLst>
                <a:tab pos="725170" algn="l"/>
                <a:tab pos="1707514" algn="l"/>
                <a:tab pos="2647950" algn="l"/>
                <a:tab pos="3812540" algn="l"/>
                <a:tab pos="5447665" algn="l"/>
                <a:tab pos="6999605" algn="l"/>
                <a:tab pos="7787640" algn="l"/>
              </a:tabLst>
            </a:pP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mba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aran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me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al</a:t>
            </a:r>
            <a:r>
              <a:rPr sz="2400" spc="0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pemoton</a:t>
            </a:r>
            <a:r>
              <a:rPr sz="2400" dirty="0">
                <a:latin typeface="Arial"/>
                <a:cs typeface="Arial"/>
              </a:rPr>
              <a:t>g/	</a:t>
            </a:r>
            <a:r>
              <a:rPr sz="2400" spc="-5" dirty="0">
                <a:latin typeface="Arial"/>
                <a:cs typeface="Arial"/>
              </a:rPr>
              <a:t>pemung</a:t>
            </a:r>
            <a:r>
              <a:rPr sz="2400" spc="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t	</a:t>
            </a:r>
            <a:r>
              <a:rPr sz="2400" spc="-5" dirty="0">
                <a:latin typeface="Arial"/>
                <a:cs typeface="Arial"/>
              </a:rPr>
              <a:t>atau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pihak  ketiga	(PPh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21,22,23,24)</a:t>
            </a:r>
            <a:endParaRPr sz="2400" dirty="0">
              <a:latin typeface="Arial"/>
              <a:cs typeface="Arial"/>
            </a:endParaRPr>
          </a:p>
          <a:p>
            <a:pPr marL="452755" indent="-440055">
              <a:lnSpc>
                <a:spcPct val="100000"/>
              </a:lnSpc>
              <a:buAutoNum type="arabicParenR"/>
              <a:tabLst>
                <a:tab pos="453390" algn="l"/>
              </a:tabLst>
            </a:pPr>
            <a:r>
              <a:rPr sz="2400" spc="-5" dirty="0">
                <a:latin typeface="Arial"/>
                <a:cs typeface="Arial"/>
              </a:rPr>
              <a:t>Pelunasan pajak setelah tahun pajak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berakhir</a:t>
            </a:r>
            <a:endParaRPr sz="2400" dirty="0">
              <a:latin typeface="Arial"/>
              <a:cs typeface="Arial"/>
            </a:endParaRPr>
          </a:p>
          <a:p>
            <a:pPr marL="724535" marR="5715" lvl="1" indent="-349250" algn="just">
              <a:lnSpc>
                <a:spcPts val="2300"/>
              </a:lnSpc>
              <a:spcBef>
                <a:spcPts val="560"/>
              </a:spcBef>
              <a:buAutoNum type="alphaLcParenR"/>
              <a:tabLst>
                <a:tab pos="725170" algn="l"/>
              </a:tabLst>
            </a:pPr>
            <a:r>
              <a:rPr sz="2400" dirty="0">
                <a:latin typeface="Arial"/>
                <a:cs typeface="Arial"/>
              </a:rPr>
              <a:t>Pembayaran pajak </a:t>
            </a:r>
            <a:r>
              <a:rPr sz="2400" spc="-5" dirty="0">
                <a:latin typeface="Arial"/>
                <a:cs typeface="Arial"/>
              </a:rPr>
              <a:t>karena </a:t>
            </a:r>
            <a:r>
              <a:rPr sz="2400" dirty="0">
                <a:latin typeface="Arial"/>
                <a:cs typeface="Arial"/>
              </a:rPr>
              <a:t>kurang setor </a:t>
            </a:r>
            <a:r>
              <a:rPr sz="2400" spc="-5" dirty="0">
                <a:latin typeface="Arial"/>
                <a:cs typeface="Arial"/>
              </a:rPr>
              <a:t>(Pajak </a:t>
            </a:r>
            <a:r>
              <a:rPr sz="2400" dirty="0">
                <a:latin typeface="Arial"/>
                <a:cs typeface="Arial"/>
              </a:rPr>
              <a:t>terutang  th </a:t>
            </a:r>
            <a:r>
              <a:rPr sz="2400" spc="-5" dirty="0">
                <a:latin typeface="Arial"/>
                <a:cs typeface="Arial"/>
              </a:rPr>
              <a:t>berjalan </a:t>
            </a:r>
            <a:r>
              <a:rPr sz="2400" dirty="0">
                <a:latin typeface="Arial"/>
                <a:cs typeface="Arial"/>
              </a:rPr>
              <a:t>dikurang </a:t>
            </a:r>
            <a:r>
              <a:rPr sz="2400" spc="-5" dirty="0">
                <a:latin typeface="Arial"/>
                <a:cs typeface="Arial"/>
              </a:rPr>
              <a:t>pajak yang telah </a:t>
            </a:r>
            <a:r>
              <a:rPr sz="2400" dirty="0">
                <a:latin typeface="Arial"/>
                <a:cs typeface="Arial"/>
              </a:rPr>
              <a:t>dilunasi </a:t>
            </a:r>
            <a:r>
              <a:rPr sz="2400" spc="-5" dirty="0">
                <a:latin typeface="Arial"/>
                <a:cs typeface="Arial"/>
              </a:rPr>
              <a:t>pada tahun  berjalan)</a:t>
            </a:r>
            <a:endParaRPr sz="2400" dirty="0">
              <a:latin typeface="Arial"/>
              <a:cs typeface="Arial"/>
            </a:endParaRPr>
          </a:p>
          <a:p>
            <a:pPr marL="724535" lvl="1" indent="-349250">
              <a:lnSpc>
                <a:spcPct val="100000"/>
              </a:lnSpc>
              <a:spcBef>
                <a:spcPts val="20"/>
              </a:spcBef>
              <a:buAutoNum type="alphaLcParenR"/>
              <a:tabLst>
                <a:tab pos="725170" algn="l"/>
              </a:tabLst>
            </a:pPr>
            <a:r>
              <a:rPr sz="2400" spc="-5" dirty="0">
                <a:latin typeface="Arial"/>
                <a:cs typeface="Arial"/>
              </a:rPr>
              <a:t>Membayar pajak kurang </a:t>
            </a:r>
            <a:r>
              <a:rPr sz="2400" dirty="0">
                <a:latin typeface="Arial"/>
                <a:cs typeface="Arial"/>
              </a:rPr>
              <a:t>setor </a:t>
            </a:r>
            <a:r>
              <a:rPr sz="2400" spc="-5" dirty="0">
                <a:latin typeface="Arial"/>
                <a:cs typeface="Arial"/>
              </a:rPr>
              <a:t>menurut SKP dan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381253"/>
            <a:ext cx="8529320" cy="600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9842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PAJAK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 smtClean="0">
                <a:latin typeface="Arial"/>
                <a:cs typeface="Arial"/>
              </a:rPr>
              <a:t>PENGHASILAN</a:t>
            </a:r>
            <a:endParaRPr lang="en-US" sz="2400" b="1" spc="-5" dirty="0" smtClean="0">
              <a:latin typeface="Arial"/>
              <a:cs typeface="Arial"/>
            </a:endParaRPr>
          </a:p>
          <a:p>
            <a:pPr marL="2598420"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ct val="90100"/>
              </a:lnSpc>
            </a:pPr>
            <a:r>
              <a:rPr sz="2300" b="1" spc="-5" dirty="0" err="1" smtClean="0">
                <a:latin typeface="Arial"/>
                <a:cs typeface="Arial"/>
              </a:rPr>
              <a:t>PPh</a:t>
            </a:r>
            <a:r>
              <a:rPr sz="2300" b="1" spc="-5" dirty="0" smtClean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adalah: </a:t>
            </a:r>
            <a:r>
              <a:rPr sz="2300" spc="-5" dirty="0">
                <a:latin typeface="Arial"/>
                <a:cs typeface="Arial"/>
              </a:rPr>
              <a:t>Pajak </a:t>
            </a:r>
            <a:r>
              <a:rPr sz="2300" dirty="0">
                <a:latin typeface="Arial"/>
                <a:cs typeface="Arial"/>
              </a:rPr>
              <a:t>dikenakan karena ada </a:t>
            </a:r>
            <a:r>
              <a:rPr sz="2300" spc="-5" dirty="0">
                <a:latin typeface="Arial"/>
                <a:cs typeface="Arial"/>
              </a:rPr>
              <a:t>subyeknya yang  telah </a:t>
            </a:r>
            <a:r>
              <a:rPr sz="2300" dirty="0">
                <a:latin typeface="Arial"/>
                <a:cs typeface="Arial"/>
              </a:rPr>
              <a:t>memenuhi </a:t>
            </a:r>
            <a:r>
              <a:rPr sz="2300" spc="-5" dirty="0">
                <a:latin typeface="Arial"/>
                <a:cs typeface="Arial"/>
              </a:rPr>
              <a:t>kriteria yang telah ditetapkan dalam peraturan  perpajakan.</a:t>
            </a:r>
            <a:endParaRPr sz="2300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285"/>
              </a:spcBef>
              <a:buFont typeface="Wingdings"/>
              <a:buChar char=""/>
              <a:tabLst>
                <a:tab pos="355600" algn="l"/>
              </a:tabLst>
            </a:pPr>
            <a:r>
              <a:rPr sz="2300" spc="-5" dirty="0">
                <a:latin typeface="Arial"/>
                <a:cs typeface="Arial"/>
              </a:rPr>
              <a:t>Subjek Pajak PPh umum</a:t>
            </a:r>
            <a:endParaRPr sz="2300" dirty="0">
              <a:latin typeface="Arial"/>
              <a:cs typeface="Arial"/>
            </a:endParaRPr>
          </a:p>
          <a:p>
            <a:pPr marL="694055" lvl="1" indent="-338455">
              <a:lnSpc>
                <a:spcPct val="100000"/>
              </a:lnSpc>
              <a:spcBef>
                <a:spcPts val="285"/>
              </a:spcBef>
              <a:buAutoNum type="alphaLcPeriod"/>
              <a:tabLst>
                <a:tab pos="694690" algn="l"/>
              </a:tabLst>
            </a:pPr>
            <a:r>
              <a:rPr sz="2300" dirty="0">
                <a:latin typeface="Arial"/>
                <a:cs typeface="Arial"/>
              </a:rPr>
              <a:t>Orang</a:t>
            </a:r>
            <a:r>
              <a:rPr sz="2300" spc="-9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pribadi</a:t>
            </a:r>
            <a:endParaRPr sz="2300" dirty="0">
              <a:latin typeface="Arial"/>
              <a:cs typeface="Arial"/>
            </a:endParaRPr>
          </a:p>
          <a:p>
            <a:pPr marL="694055" lvl="1" indent="-338455">
              <a:lnSpc>
                <a:spcPct val="100000"/>
              </a:lnSpc>
              <a:spcBef>
                <a:spcPts val="285"/>
              </a:spcBef>
              <a:buAutoNum type="alphaLcPeriod"/>
              <a:tabLst>
                <a:tab pos="694690" algn="l"/>
              </a:tabLst>
            </a:pPr>
            <a:r>
              <a:rPr sz="2300" spc="-5" dirty="0">
                <a:latin typeface="Arial"/>
                <a:cs typeface="Arial"/>
              </a:rPr>
              <a:t>Warisan yang belum</a:t>
            </a:r>
            <a:r>
              <a:rPr sz="2300" spc="3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terbagi</a:t>
            </a:r>
            <a:endParaRPr sz="2300" dirty="0">
              <a:latin typeface="Arial"/>
              <a:cs typeface="Arial"/>
            </a:endParaRPr>
          </a:p>
          <a:p>
            <a:pPr marL="675640" lvl="1" indent="-320040">
              <a:lnSpc>
                <a:spcPct val="100000"/>
              </a:lnSpc>
              <a:spcBef>
                <a:spcPts val="290"/>
              </a:spcBef>
              <a:buAutoNum type="alphaLcPeriod"/>
              <a:tabLst>
                <a:tab pos="676275" algn="l"/>
              </a:tabLst>
            </a:pPr>
            <a:r>
              <a:rPr sz="2300" spc="-5" dirty="0">
                <a:latin typeface="Arial"/>
                <a:cs typeface="Arial"/>
              </a:rPr>
              <a:t>Badan</a:t>
            </a:r>
            <a:endParaRPr sz="2300" dirty="0">
              <a:latin typeface="Arial"/>
              <a:cs typeface="Arial"/>
            </a:endParaRPr>
          </a:p>
          <a:p>
            <a:pPr marL="694055" lvl="1" indent="-338455">
              <a:lnSpc>
                <a:spcPct val="100000"/>
              </a:lnSpc>
              <a:spcBef>
                <a:spcPts val="285"/>
              </a:spcBef>
              <a:buAutoNum type="alphaLcPeriod"/>
              <a:tabLst>
                <a:tab pos="694690" algn="l"/>
              </a:tabLst>
            </a:pPr>
            <a:r>
              <a:rPr sz="2300" spc="-5" dirty="0">
                <a:latin typeface="Arial"/>
                <a:cs typeface="Arial"/>
              </a:rPr>
              <a:t>Bentuk Usaha</a:t>
            </a:r>
            <a:r>
              <a:rPr sz="2300" spc="-5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Tetap</a:t>
            </a:r>
          </a:p>
          <a:p>
            <a:pPr marL="35560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300" spc="-5" dirty="0">
                <a:latin typeface="Arial"/>
                <a:cs typeface="Arial"/>
              </a:rPr>
              <a:t>Tidak </a:t>
            </a:r>
            <a:r>
              <a:rPr sz="2300" dirty="0">
                <a:latin typeface="Arial"/>
                <a:cs typeface="Arial"/>
              </a:rPr>
              <a:t>termasuk </a:t>
            </a:r>
            <a:r>
              <a:rPr sz="2300" spc="-5" dirty="0">
                <a:latin typeface="Arial"/>
                <a:cs typeface="Arial"/>
              </a:rPr>
              <a:t>subyek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pajak</a:t>
            </a:r>
            <a:endParaRPr sz="2300" dirty="0">
              <a:latin typeface="Arial"/>
              <a:cs typeface="Arial"/>
            </a:endParaRPr>
          </a:p>
          <a:p>
            <a:pPr marL="706120" lvl="1" indent="-338455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706755" algn="l"/>
              </a:tabLst>
            </a:pPr>
            <a:r>
              <a:rPr sz="2300" spc="-5" dirty="0">
                <a:latin typeface="Arial"/>
                <a:cs typeface="Arial"/>
              </a:rPr>
              <a:t>Badan perwakilan negara</a:t>
            </a:r>
            <a:r>
              <a:rPr sz="2300" spc="5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asing</a:t>
            </a:r>
            <a:endParaRPr sz="2300" dirty="0">
              <a:latin typeface="Arial"/>
              <a:cs typeface="Arial"/>
            </a:endParaRPr>
          </a:p>
          <a:p>
            <a:pPr marL="706120" lvl="1" indent="-338455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706755" algn="l"/>
              </a:tabLst>
            </a:pPr>
            <a:r>
              <a:rPr sz="2300" spc="-5" dirty="0">
                <a:latin typeface="Arial"/>
                <a:cs typeface="Arial"/>
              </a:rPr>
              <a:t>Pejabat perwakilan</a:t>
            </a:r>
            <a:r>
              <a:rPr sz="2300" spc="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diplomat</a:t>
            </a:r>
            <a:endParaRPr sz="2300" dirty="0">
              <a:latin typeface="Arial"/>
              <a:cs typeface="Arial"/>
            </a:endParaRPr>
          </a:p>
          <a:p>
            <a:pPr marL="687705" lvl="1" indent="-320040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688340" algn="l"/>
              </a:tabLst>
            </a:pPr>
            <a:r>
              <a:rPr sz="2300" spc="-5" dirty="0">
                <a:latin typeface="Arial"/>
                <a:cs typeface="Arial"/>
              </a:rPr>
              <a:t>Organisasi internasional</a:t>
            </a:r>
            <a:endParaRPr sz="2300" dirty="0">
              <a:latin typeface="Arial"/>
              <a:cs typeface="Arial"/>
            </a:endParaRPr>
          </a:p>
          <a:p>
            <a:pPr marL="706120" lvl="1" indent="-338455">
              <a:lnSpc>
                <a:spcPct val="100000"/>
              </a:lnSpc>
              <a:spcBef>
                <a:spcPts val="575"/>
              </a:spcBef>
              <a:buAutoNum type="alphaLcPeriod"/>
              <a:tabLst>
                <a:tab pos="706755" algn="l"/>
              </a:tabLst>
            </a:pPr>
            <a:r>
              <a:rPr sz="2300" spc="-5" dirty="0">
                <a:latin typeface="Arial"/>
                <a:cs typeface="Arial"/>
              </a:rPr>
              <a:t>Pejabat perwakilan organisasi</a:t>
            </a:r>
            <a:r>
              <a:rPr sz="2300" spc="1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internasional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533653"/>
            <a:ext cx="8453755" cy="43165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6264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SUBJEK PAJAK DALAM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NEGERI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277495" marR="6350" indent="-265430" algn="just">
              <a:lnSpc>
                <a:spcPct val="100000"/>
              </a:lnSpc>
            </a:pPr>
            <a:r>
              <a:rPr sz="2400" spc="-5" dirty="0">
                <a:latin typeface="Wingdings"/>
                <a:cs typeface="Wingdings"/>
              </a:rPr>
              <a:t></a:t>
            </a:r>
            <a:r>
              <a:rPr sz="2400" spc="-5" dirty="0">
                <a:latin typeface="Arial"/>
                <a:cs typeface="Arial"/>
              </a:rPr>
              <a:t>Subyek </a:t>
            </a:r>
            <a:r>
              <a:rPr sz="2400" dirty="0">
                <a:latin typeface="Arial"/>
                <a:cs typeface="Arial"/>
              </a:rPr>
              <a:t>pajak </a:t>
            </a:r>
            <a:r>
              <a:rPr sz="2400" spc="-5" dirty="0">
                <a:latin typeface="Arial"/>
                <a:cs typeface="Arial"/>
              </a:rPr>
              <a:t>dalam negeri </a:t>
            </a:r>
            <a:r>
              <a:rPr sz="2400" dirty="0">
                <a:latin typeface="Arial"/>
                <a:cs typeface="Arial"/>
              </a:rPr>
              <a:t>pribadi, </a:t>
            </a:r>
            <a:r>
              <a:rPr sz="2400" spc="-5" dirty="0">
                <a:latin typeface="Arial"/>
                <a:cs typeface="Arial"/>
              </a:rPr>
              <a:t>dimulai </a:t>
            </a:r>
            <a:r>
              <a:rPr sz="2400" dirty="0">
                <a:latin typeface="Arial"/>
                <a:cs typeface="Arial"/>
              </a:rPr>
              <a:t>saat dilahirkan  sampai </a:t>
            </a:r>
            <a:r>
              <a:rPr sz="2400" spc="-5" dirty="0">
                <a:latin typeface="Arial"/>
                <a:cs typeface="Arial"/>
              </a:rPr>
              <a:t>dengan </a:t>
            </a:r>
            <a:r>
              <a:rPr sz="2400" dirty="0">
                <a:latin typeface="Arial"/>
                <a:cs typeface="Arial"/>
              </a:rPr>
              <a:t>saat </a:t>
            </a:r>
            <a:r>
              <a:rPr sz="2400" spc="-5" dirty="0">
                <a:latin typeface="Arial"/>
                <a:cs typeface="Arial"/>
              </a:rPr>
              <a:t>meninggal atau mulai </a:t>
            </a:r>
            <a:r>
              <a:rPr sz="2400" dirty="0">
                <a:latin typeface="Arial"/>
                <a:cs typeface="Arial"/>
              </a:rPr>
              <a:t>saat </a:t>
            </a:r>
            <a:r>
              <a:rPr sz="2400" spc="-5" dirty="0">
                <a:latin typeface="Arial"/>
                <a:cs typeface="Arial"/>
              </a:rPr>
              <a:t>berada </a:t>
            </a:r>
            <a:r>
              <a:rPr sz="2400" spc="-10" dirty="0">
                <a:latin typeface="Arial"/>
                <a:cs typeface="Arial"/>
              </a:rPr>
              <a:t>di  </a:t>
            </a:r>
            <a:r>
              <a:rPr sz="2400" dirty="0">
                <a:latin typeface="Arial"/>
                <a:cs typeface="Arial"/>
              </a:rPr>
              <a:t>Indonesia </a:t>
            </a:r>
            <a:r>
              <a:rPr sz="2400" spc="-5" dirty="0">
                <a:latin typeface="Arial"/>
                <a:cs typeface="Arial"/>
              </a:rPr>
              <a:t>lebih </a:t>
            </a:r>
            <a:r>
              <a:rPr sz="2400" dirty="0">
                <a:latin typeface="Arial"/>
                <a:cs typeface="Arial"/>
              </a:rPr>
              <a:t>dari </a:t>
            </a:r>
            <a:r>
              <a:rPr sz="2400" spc="-5" dirty="0">
                <a:latin typeface="Arial"/>
                <a:cs typeface="Arial"/>
              </a:rPr>
              <a:t>183 hari </a:t>
            </a:r>
            <a:r>
              <a:rPr sz="2400" dirty="0">
                <a:latin typeface="Arial"/>
                <a:cs typeface="Arial"/>
              </a:rPr>
              <a:t>dan </a:t>
            </a:r>
            <a:r>
              <a:rPr sz="2400" spc="-5" dirty="0">
                <a:latin typeface="Arial"/>
                <a:cs typeface="Arial"/>
              </a:rPr>
              <a:t>mempunyai niat bertempat  </a:t>
            </a:r>
            <a:r>
              <a:rPr sz="2400" dirty="0">
                <a:latin typeface="Arial"/>
                <a:cs typeface="Arial"/>
              </a:rPr>
              <a:t>tinggal </a:t>
            </a:r>
            <a:r>
              <a:rPr sz="2400" spc="-5" dirty="0">
                <a:latin typeface="Arial"/>
                <a:cs typeface="Arial"/>
              </a:rPr>
              <a:t>di </a:t>
            </a:r>
            <a:r>
              <a:rPr sz="2400" dirty="0">
                <a:latin typeface="Arial"/>
                <a:cs typeface="Arial"/>
              </a:rPr>
              <a:t>Indonesia sampai </a:t>
            </a:r>
            <a:r>
              <a:rPr sz="2400" spc="-5" dirty="0">
                <a:latin typeface="Arial"/>
                <a:cs typeface="Arial"/>
              </a:rPr>
              <a:t>dengan </a:t>
            </a:r>
            <a:r>
              <a:rPr sz="2400" dirty="0">
                <a:latin typeface="Arial"/>
                <a:cs typeface="Arial"/>
              </a:rPr>
              <a:t>saat meninggalkan  </a:t>
            </a:r>
            <a:r>
              <a:rPr sz="2400" spc="-5" dirty="0">
                <a:latin typeface="Arial"/>
                <a:cs typeface="Arial"/>
              </a:rPr>
              <a:t>Indonesia untuk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selama-lamanya.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277495" marR="5080" indent="-265430" algn="just">
              <a:lnSpc>
                <a:spcPct val="100000"/>
              </a:lnSpc>
            </a:pPr>
            <a:r>
              <a:rPr sz="2400" spc="-5" dirty="0">
                <a:latin typeface="Wingdings"/>
                <a:cs typeface="Wingdings"/>
              </a:rPr>
              <a:t></a:t>
            </a:r>
            <a:r>
              <a:rPr sz="2400" spc="-5" dirty="0">
                <a:latin typeface="Arial"/>
                <a:cs typeface="Arial"/>
              </a:rPr>
              <a:t>Subyek pajak dalam negeri </a:t>
            </a:r>
            <a:r>
              <a:rPr sz="2400" dirty="0">
                <a:latin typeface="Arial"/>
                <a:cs typeface="Arial"/>
              </a:rPr>
              <a:t>badan, dimulai saat didirikan  </a:t>
            </a:r>
            <a:r>
              <a:rPr sz="2400" spc="-5" dirty="0">
                <a:latin typeface="Arial"/>
                <a:cs typeface="Arial"/>
              </a:rPr>
              <a:t>atau </a:t>
            </a:r>
            <a:r>
              <a:rPr sz="2400" dirty="0">
                <a:latin typeface="Arial"/>
                <a:cs typeface="Arial"/>
              </a:rPr>
              <a:t>bertempat </a:t>
            </a:r>
            <a:r>
              <a:rPr sz="2400" spc="-5" dirty="0">
                <a:latin typeface="Arial"/>
                <a:cs typeface="Arial"/>
              </a:rPr>
              <a:t>kedudukan di Indonesia </a:t>
            </a:r>
            <a:r>
              <a:rPr sz="2400" dirty="0">
                <a:latin typeface="Arial"/>
                <a:cs typeface="Arial"/>
              </a:rPr>
              <a:t>sampai </a:t>
            </a:r>
            <a:r>
              <a:rPr sz="2400" spc="-5" dirty="0">
                <a:latin typeface="Arial"/>
                <a:cs typeface="Arial"/>
              </a:rPr>
              <a:t>dengan  saat dibubarkan </a:t>
            </a:r>
            <a:r>
              <a:rPr sz="2400" dirty="0">
                <a:latin typeface="Arial"/>
                <a:cs typeface="Arial"/>
              </a:rPr>
              <a:t>atau </a:t>
            </a:r>
            <a:r>
              <a:rPr sz="2400" spc="-5" dirty="0">
                <a:latin typeface="Arial"/>
                <a:cs typeface="Arial"/>
              </a:rPr>
              <a:t>tidak lagi berkedudukan di</a:t>
            </a:r>
            <a:r>
              <a:rPr sz="2400" spc="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Indonesia.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762000" y="586802"/>
            <a:ext cx="7543800" cy="408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0" algn="ctr">
              <a:lnSpc>
                <a:spcPct val="100000"/>
              </a:lnSpc>
              <a:buNone/>
              <a:tabLst>
                <a:tab pos="356235" algn="l"/>
              </a:tabLst>
            </a:pPr>
            <a:r>
              <a:rPr lang="en-US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SUBJEK PAJAK LUAR NEGERI</a:t>
            </a:r>
          </a:p>
          <a:p>
            <a:pPr marL="355600" marR="5715" indent="-342900" algn="just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endParaRPr lang="en-US" spc="-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715" indent="-342900" algn="just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pc="-5" dirty="0" err="1" smtClean="0"/>
              <a:t>Subyek</a:t>
            </a:r>
            <a:r>
              <a:rPr spc="-5" dirty="0" smtClean="0"/>
              <a:t> </a:t>
            </a:r>
            <a:r>
              <a:rPr spc="-5" dirty="0"/>
              <a:t>pajak luar negeri </a:t>
            </a:r>
            <a:r>
              <a:rPr dirty="0"/>
              <a:t>pribadi, orang pribadi yang  </a:t>
            </a:r>
            <a:r>
              <a:rPr spc="-5" dirty="0"/>
              <a:t>tidak </a:t>
            </a:r>
            <a:r>
              <a:rPr dirty="0"/>
              <a:t>bertempat </a:t>
            </a:r>
            <a:r>
              <a:rPr spc="-5" dirty="0"/>
              <a:t>tinggal </a:t>
            </a:r>
            <a:r>
              <a:rPr dirty="0"/>
              <a:t>di Indonesia,atau </a:t>
            </a:r>
            <a:r>
              <a:rPr spc="-5" dirty="0"/>
              <a:t>orang </a:t>
            </a:r>
            <a:r>
              <a:rPr dirty="0"/>
              <a:t>pribadi  </a:t>
            </a:r>
            <a:r>
              <a:rPr spc="-5" dirty="0"/>
              <a:t>yang berada di Indonesia kurang dari 183</a:t>
            </a:r>
            <a:r>
              <a:rPr spc="140" dirty="0"/>
              <a:t> </a:t>
            </a:r>
            <a:r>
              <a:rPr spc="-5" dirty="0"/>
              <a:t>hari</a:t>
            </a:r>
          </a:p>
          <a:p>
            <a:pPr>
              <a:lnSpc>
                <a:spcPct val="100000"/>
              </a:lnSpc>
              <a:spcBef>
                <a:spcPts val="9"/>
              </a:spcBef>
              <a:buFont typeface="Wingdings"/>
              <a:buChar char=""/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pc="-5" dirty="0"/>
              <a:t>Subyek </a:t>
            </a:r>
            <a:r>
              <a:rPr dirty="0"/>
              <a:t>pajak </a:t>
            </a:r>
            <a:r>
              <a:rPr spc="-5" dirty="0"/>
              <a:t>Luar negeri </a:t>
            </a:r>
            <a:r>
              <a:rPr dirty="0"/>
              <a:t>badan, </a:t>
            </a:r>
            <a:r>
              <a:rPr spc="-5" dirty="0"/>
              <a:t>badan yang </a:t>
            </a:r>
            <a:r>
              <a:rPr dirty="0"/>
              <a:t>tidak  didirikan </a:t>
            </a:r>
            <a:r>
              <a:rPr spc="-5" dirty="0"/>
              <a:t>atau </a:t>
            </a:r>
            <a:r>
              <a:rPr dirty="0"/>
              <a:t>bertempat </a:t>
            </a:r>
            <a:r>
              <a:rPr spc="-5" dirty="0"/>
              <a:t>kedudukan di </a:t>
            </a:r>
            <a:r>
              <a:rPr dirty="0"/>
              <a:t>Indonesia,usaha  </a:t>
            </a:r>
            <a:r>
              <a:rPr spc="-5" dirty="0"/>
              <a:t>atau melakukan </a:t>
            </a:r>
            <a:r>
              <a:rPr dirty="0"/>
              <a:t>kegiatan </a:t>
            </a:r>
            <a:r>
              <a:rPr spc="-5" dirty="0"/>
              <a:t>melalui bentuk usaha </a:t>
            </a:r>
            <a:r>
              <a:rPr dirty="0"/>
              <a:t>tetap </a:t>
            </a:r>
            <a:r>
              <a:rPr spc="-10" dirty="0"/>
              <a:t>di  </a:t>
            </a:r>
            <a:r>
              <a:rPr spc="-5" dirty="0"/>
              <a:t>Indonesia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57453"/>
            <a:ext cx="8377555" cy="5070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OBJEK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PAJAK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</a:pPr>
            <a:r>
              <a:rPr sz="2300" dirty="0">
                <a:latin typeface="Arial"/>
                <a:cs typeface="Arial"/>
              </a:rPr>
              <a:t>Objek </a:t>
            </a:r>
            <a:r>
              <a:rPr sz="2300" spc="-5" dirty="0" err="1">
                <a:latin typeface="Arial"/>
                <a:cs typeface="Arial"/>
              </a:rPr>
              <a:t>pajak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penghasilan</a:t>
            </a:r>
            <a:r>
              <a:rPr sz="2300" spc="-5" dirty="0" smtClean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adalah penghasilan, </a:t>
            </a:r>
            <a:r>
              <a:rPr sz="2300" spc="-5" dirty="0">
                <a:latin typeface="Arial"/>
                <a:cs typeface="Arial"/>
              </a:rPr>
              <a:t>yaitu setiap  tambahan kemampuan </a:t>
            </a:r>
            <a:r>
              <a:rPr sz="2300" dirty="0">
                <a:latin typeface="Arial"/>
                <a:cs typeface="Arial"/>
              </a:rPr>
              <a:t>ekonomis </a:t>
            </a:r>
            <a:r>
              <a:rPr sz="2300" spc="-5" dirty="0">
                <a:latin typeface="Arial"/>
                <a:cs typeface="Arial"/>
              </a:rPr>
              <a:t>yang </a:t>
            </a:r>
            <a:r>
              <a:rPr sz="2300" dirty="0">
                <a:latin typeface="Arial"/>
                <a:cs typeface="Arial"/>
              </a:rPr>
              <a:t>diterima </a:t>
            </a:r>
            <a:r>
              <a:rPr sz="2300" spc="-5" dirty="0">
                <a:latin typeface="Arial"/>
                <a:cs typeface="Arial"/>
              </a:rPr>
              <a:t>atau  </a:t>
            </a:r>
            <a:r>
              <a:rPr sz="2300" dirty="0">
                <a:latin typeface="Arial"/>
                <a:cs typeface="Arial"/>
              </a:rPr>
              <a:t>diperoleh selama satu tahun pajak yang dapat dipakai </a:t>
            </a:r>
            <a:r>
              <a:rPr sz="2300" spc="-5" dirty="0">
                <a:latin typeface="Arial"/>
                <a:cs typeface="Arial"/>
              </a:rPr>
              <a:t>untuk  konsumsi dan untuk menambah</a:t>
            </a:r>
            <a:r>
              <a:rPr sz="2300" spc="7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kekayaan.</a:t>
            </a:r>
            <a:endParaRPr sz="2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300" dirty="0">
                <a:latin typeface="Arial"/>
                <a:cs typeface="Arial"/>
              </a:rPr>
              <a:t>Obyek </a:t>
            </a:r>
            <a:r>
              <a:rPr sz="2300" spc="-5" dirty="0">
                <a:latin typeface="Arial"/>
                <a:cs typeface="Arial"/>
              </a:rPr>
              <a:t>pajak</a:t>
            </a:r>
            <a:r>
              <a:rPr sz="2300" spc="-5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penghasilan</a:t>
            </a:r>
            <a:endParaRPr sz="23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90"/>
              </a:spcBef>
            </a:pPr>
            <a:r>
              <a:rPr sz="2300" spc="-5" dirty="0">
                <a:latin typeface="Arial"/>
                <a:cs typeface="Arial"/>
              </a:rPr>
              <a:t>Berdasarkan pasal </a:t>
            </a:r>
            <a:r>
              <a:rPr sz="2300" dirty="0">
                <a:latin typeface="Arial"/>
                <a:cs typeface="Arial"/>
              </a:rPr>
              <a:t>4 </a:t>
            </a:r>
            <a:r>
              <a:rPr sz="2300" spc="-5" dirty="0">
                <a:latin typeface="Arial"/>
                <a:cs typeface="Arial"/>
              </a:rPr>
              <a:t>ayat </a:t>
            </a:r>
            <a:r>
              <a:rPr sz="2300" dirty="0">
                <a:latin typeface="Arial"/>
                <a:cs typeface="Arial"/>
              </a:rPr>
              <a:t>(1) </a:t>
            </a:r>
            <a:r>
              <a:rPr sz="2300" spc="-5" dirty="0">
                <a:latin typeface="Arial"/>
                <a:cs typeface="Arial"/>
              </a:rPr>
              <a:t>UU</a:t>
            </a:r>
            <a:r>
              <a:rPr sz="2300" spc="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PPh:</a:t>
            </a:r>
            <a:endParaRPr sz="2300" dirty="0">
              <a:latin typeface="Arial"/>
              <a:cs typeface="Arial"/>
            </a:endParaRPr>
          </a:p>
          <a:p>
            <a:pPr marL="355600" marR="43815" lvl="1">
              <a:lnSpc>
                <a:spcPct val="110000"/>
              </a:lnSpc>
              <a:buAutoNum type="arabicParenR"/>
              <a:tabLst>
                <a:tab pos="711200" algn="l"/>
              </a:tabLst>
            </a:pPr>
            <a:r>
              <a:rPr lang="en-US" sz="2300" spc="-5" dirty="0" smtClean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Penggantian</a:t>
            </a:r>
            <a:r>
              <a:rPr sz="2300" spc="-5" dirty="0" smtClean="0">
                <a:latin typeface="Arial"/>
                <a:cs typeface="Arial"/>
              </a:rPr>
              <a:t>/</a:t>
            </a:r>
            <a:r>
              <a:rPr sz="2300" spc="-5" dirty="0" err="1" smtClean="0">
                <a:latin typeface="Arial"/>
                <a:cs typeface="Arial"/>
              </a:rPr>
              <a:t>imbalan</a:t>
            </a:r>
            <a:r>
              <a:rPr sz="2300" spc="-5" dirty="0" smtClean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berkenaan </a:t>
            </a:r>
            <a:r>
              <a:rPr sz="2300" spc="-5" dirty="0" err="1">
                <a:latin typeface="Arial"/>
                <a:cs typeface="Arial"/>
              </a:rPr>
              <a:t>dengan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pekerjaan</a:t>
            </a:r>
            <a:r>
              <a:rPr sz="2300" spc="-5" dirty="0" smtClean="0">
                <a:latin typeface="Arial"/>
                <a:cs typeface="Arial"/>
              </a:rPr>
              <a:t>/</a:t>
            </a:r>
            <a:r>
              <a:rPr sz="2300" spc="-5" dirty="0" err="1" smtClean="0">
                <a:latin typeface="Arial"/>
                <a:cs typeface="Arial"/>
              </a:rPr>
              <a:t>jasa</a:t>
            </a:r>
            <a:endParaRPr lang="en-US" sz="2300" spc="-5" dirty="0" smtClean="0">
              <a:latin typeface="Arial"/>
              <a:cs typeface="Arial"/>
            </a:endParaRPr>
          </a:p>
          <a:p>
            <a:pPr marL="355600" marR="43815" lvl="1">
              <a:lnSpc>
                <a:spcPct val="110000"/>
              </a:lnSpc>
              <a:buAutoNum type="arabicParenR"/>
              <a:tabLst>
                <a:tab pos="711200" algn="l"/>
              </a:tabLst>
            </a:pPr>
            <a:r>
              <a:rPr lang="en-US" sz="2300" spc="-5" dirty="0" smtClean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Hadiah</a:t>
            </a:r>
            <a:r>
              <a:rPr sz="2300" spc="-5" dirty="0" smtClean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dari </a:t>
            </a:r>
            <a:r>
              <a:rPr sz="2300" spc="-5" dirty="0" err="1">
                <a:latin typeface="Arial"/>
                <a:cs typeface="Arial"/>
              </a:rPr>
              <a:t>undian</a:t>
            </a:r>
            <a:r>
              <a:rPr sz="2300" spc="-5" dirty="0">
                <a:latin typeface="Arial"/>
                <a:cs typeface="Arial"/>
              </a:rPr>
              <a:t>/</a:t>
            </a:r>
            <a:r>
              <a:rPr sz="2300" spc="-5" dirty="0" err="1">
                <a:latin typeface="Arial"/>
                <a:cs typeface="Arial"/>
              </a:rPr>
              <a:t>pekerjaan</a:t>
            </a:r>
            <a:r>
              <a:rPr sz="2300" spc="-5" dirty="0">
                <a:latin typeface="Arial"/>
                <a:cs typeface="Arial"/>
              </a:rPr>
              <a:t>/</a:t>
            </a:r>
            <a:r>
              <a:rPr sz="2300" spc="-5" dirty="0" err="1">
                <a:latin typeface="Arial"/>
                <a:cs typeface="Arial"/>
              </a:rPr>
              <a:t>kegiatan</a:t>
            </a:r>
            <a:r>
              <a:rPr sz="2300" spc="125" dirty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dan</a:t>
            </a:r>
            <a:r>
              <a:rPr lang="en-US" sz="2300" spc="-5" dirty="0" smtClean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penghargaan</a:t>
            </a:r>
            <a:endParaRPr sz="23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290"/>
              </a:spcBef>
              <a:buAutoNum type="arabicParenR" startAt="3"/>
              <a:tabLst>
                <a:tab pos="796925" algn="l"/>
              </a:tabLst>
            </a:pPr>
            <a:r>
              <a:rPr lang="en-US" sz="2300" spc="-5" dirty="0" smtClean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Laba</a:t>
            </a:r>
            <a:r>
              <a:rPr sz="2300" spc="-65" dirty="0" smtClean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usaha</a:t>
            </a:r>
            <a:endParaRPr sz="2300" dirty="0">
              <a:latin typeface="Arial"/>
              <a:cs typeface="Arial"/>
            </a:endParaRPr>
          </a:p>
          <a:p>
            <a:pPr marL="355600" marR="1141095">
              <a:lnSpc>
                <a:spcPct val="110000"/>
              </a:lnSpc>
              <a:buAutoNum type="arabicParenR" startAt="3"/>
              <a:tabLst>
                <a:tab pos="796925" algn="l"/>
              </a:tabLst>
            </a:pPr>
            <a:r>
              <a:rPr lang="en-US" sz="2300" spc="-5" dirty="0" smtClean="0">
                <a:latin typeface="Arial"/>
                <a:cs typeface="Arial"/>
              </a:rPr>
              <a:t> </a:t>
            </a:r>
            <a:r>
              <a:rPr sz="2300" spc="-5" dirty="0" err="1" smtClean="0">
                <a:latin typeface="Arial"/>
                <a:cs typeface="Arial"/>
              </a:rPr>
              <a:t>Keuntungan</a:t>
            </a:r>
            <a:r>
              <a:rPr sz="2300" spc="-5" dirty="0" smtClean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karena penjualan/pengalihan </a:t>
            </a:r>
            <a:r>
              <a:rPr sz="2300" spc="-5" dirty="0" err="1">
                <a:latin typeface="Arial"/>
                <a:cs typeface="Arial"/>
              </a:rPr>
              <a:t>harta</a:t>
            </a:r>
            <a:r>
              <a:rPr sz="2300" spc="-5" dirty="0">
                <a:latin typeface="Arial"/>
                <a:cs typeface="Arial"/>
              </a:rPr>
              <a:t> </a:t>
            </a:r>
            <a:endParaRPr lang="en-US" sz="2300" spc="-5" dirty="0" smtClean="0">
              <a:latin typeface="Arial"/>
              <a:cs typeface="Arial"/>
            </a:endParaRPr>
          </a:p>
          <a:p>
            <a:pPr marL="355600" marR="1141095">
              <a:lnSpc>
                <a:spcPct val="110000"/>
              </a:lnSpc>
              <a:buAutoNum type="arabicParenR" startAt="3"/>
              <a:tabLst>
                <a:tab pos="796925" algn="l"/>
              </a:tabLst>
            </a:pPr>
            <a:r>
              <a:rPr sz="2300" dirty="0" smtClean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Penerimaan kembali pembayaran</a:t>
            </a:r>
            <a:r>
              <a:rPr sz="2300" spc="9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pajak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70990"/>
            <a:ext cx="7693660" cy="2708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 err="1" smtClean="0">
                <a:latin typeface="Arial"/>
                <a:cs typeface="Arial"/>
              </a:rPr>
              <a:t>Bunga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Deviden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Royalti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Sewa/penghasilan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lain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Penerimaan </a:t>
            </a:r>
            <a:r>
              <a:rPr sz="2200" spc="-5" dirty="0" err="1">
                <a:latin typeface="Arial"/>
                <a:cs typeface="Arial"/>
              </a:rPr>
              <a:t>pembayaran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 err="1" smtClean="0">
                <a:latin typeface="Arial"/>
                <a:cs typeface="Arial"/>
              </a:rPr>
              <a:t>berkala</a:t>
            </a:r>
            <a:r>
              <a:rPr lang="en-US" sz="2200" spc="-5" dirty="0" smtClean="0">
                <a:latin typeface="Arial"/>
                <a:cs typeface="Arial"/>
              </a:rPr>
              <a:t>, </a:t>
            </a:r>
            <a:r>
              <a:rPr lang="en-US" sz="2200" spc="-5" dirty="0" err="1" smtClean="0">
                <a:latin typeface="Arial"/>
                <a:cs typeface="Arial"/>
              </a:rPr>
              <a:t>misal</a:t>
            </a:r>
            <a:r>
              <a:rPr lang="en-US" sz="2200" spc="-5" dirty="0" smtClean="0">
                <a:latin typeface="Arial"/>
                <a:cs typeface="Arial"/>
              </a:rPr>
              <a:t> : dana </a:t>
            </a:r>
            <a:r>
              <a:rPr lang="en-US" sz="2200" spc="-5" dirty="0" err="1" smtClean="0">
                <a:latin typeface="Arial"/>
                <a:cs typeface="Arial"/>
              </a:rPr>
              <a:t>pensiun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Keuntungan </a:t>
            </a:r>
            <a:r>
              <a:rPr sz="2200" spc="-5" dirty="0" err="1">
                <a:latin typeface="Arial"/>
                <a:cs typeface="Arial"/>
              </a:rPr>
              <a:t>karena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5" dirty="0" err="1" smtClean="0">
                <a:latin typeface="Arial"/>
                <a:cs typeface="Arial"/>
              </a:rPr>
              <a:t>pemb</a:t>
            </a:r>
            <a:r>
              <a:rPr lang="en-US" sz="2200" spc="-5" dirty="0" err="1" smtClean="0">
                <a:latin typeface="Arial"/>
                <a:cs typeface="Arial"/>
              </a:rPr>
              <a:t>ebasan</a:t>
            </a:r>
            <a:r>
              <a:rPr sz="2200" spc="95" dirty="0" smtClean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hutang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Keuntungan Karena </a:t>
            </a:r>
            <a:r>
              <a:rPr sz="2200" dirty="0">
                <a:latin typeface="Arial"/>
                <a:cs typeface="Arial"/>
              </a:rPr>
              <a:t>selisih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Kurs</a:t>
            </a:r>
            <a:endParaRPr sz="22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Selisih lebih karena penilaian kembali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aktiva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253865"/>
            <a:ext cx="6548755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36675" algn="l"/>
                <a:tab pos="2174240" algn="l"/>
                <a:tab pos="3399154" algn="l"/>
                <a:tab pos="5246370" algn="l"/>
              </a:tabLst>
            </a:pPr>
            <a:r>
              <a:rPr sz="2200" spc="-5" dirty="0">
                <a:latin typeface="Arial"/>
                <a:cs typeface="Arial"/>
              </a:rPr>
              <a:t>14) </a:t>
            </a:r>
            <a:r>
              <a:rPr sz="2200" spc="-5" dirty="0" err="1" smtClean="0">
                <a:latin typeface="Arial"/>
                <a:cs typeface="Arial"/>
              </a:rPr>
              <a:t>Iuran</a:t>
            </a:r>
            <a:r>
              <a:rPr sz="2200" spc="-5" dirty="0">
                <a:latin typeface="Arial"/>
                <a:cs typeface="Arial"/>
              </a:rPr>
              <a:t>	yang	diterima	perkumpulan	sepanjang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62800" y="4253865"/>
            <a:ext cx="1314450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ditentukan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4522470"/>
            <a:ext cx="6945630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berdasarkan volume atau pekerjaan bebas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anggotanya.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0973" y="4857750"/>
            <a:ext cx="1574800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8830" algn="l"/>
              </a:tabLst>
            </a:pPr>
            <a:r>
              <a:rPr sz="2200" spc="-5" dirty="0">
                <a:latin typeface="Arial"/>
                <a:cs typeface="Arial"/>
              </a:rPr>
              <a:t>yang	be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0" dirty="0">
                <a:latin typeface="Arial"/>
                <a:cs typeface="Arial"/>
              </a:rPr>
              <a:t>u</a:t>
            </a:r>
            <a:r>
              <a:rPr sz="2200" spc="-5" dirty="0">
                <a:latin typeface="Arial"/>
                <a:cs typeface="Arial"/>
              </a:rPr>
              <a:t>m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922773"/>
            <a:ext cx="6339205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834">
              <a:lnSpc>
                <a:spcPts val="2110"/>
              </a:lnSpc>
              <a:tabLst>
                <a:tab pos="1989455" algn="l"/>
                <a:tab pos="3367404" algn="l"/>
                <a:tab pos="4170679" algn="l"/>
                <a:tab pos="4818380" algn="l"/>
              </a:tabLst>
            </a:pPr>
            <a:r>
              <a:rPr sz="2200" spc="-5" dirty="0">
                <a:latin typeface="Arial"/>
                <a:cs typeface="Arial"/>
              </a:rPr>
              <a:t>15)</a:t>
            </a:r>
            <a:r>
              <a:rPr sz="2200" spc="-1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</a:t>
            </a:r>
            <a:r>
              <a:rPr sz="2200" spc="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mbahan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k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k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yaan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netto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dari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pe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gh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lan  dikenakan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pajak.</a:t>
            </a:r>
          </a:p>
        </p:txBody>
      </p:sp>
      <p:sp>
        <p:nvSpPr>
          <p:cNvPr id="9" name="object 8"/>
          <p:cNvSpPr txBox="1"/>
          <p:nvPr/>
        </p:nvSpPr>
        <p:spPr>
          <a:xfrm>
            <a:off x="609600" y="838200"/>
            <a:ext cx="7772400" cy="271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834" algn="ctr">
              <a:lnSpc>
                <a:spcPts val="2110"/>
              </a:lnSpc>
              <a:tabLst>
                <a:tab pos="1989455" algn="l"/>
                <a:tab pos="3367404" algn="l"/>
                <a:tab pos="4170679" algn="l"/>
                <a:tab pos="4818380" algn="l"/>
              </a:tabLst>
            </a:pPr>
            <a:r>
              <a:rPr lang="en-US" sz="2400" b="1" spc="-5" dirty="0" smtClean="0">
                <a:latin typeface="Arial"/>
                <a:cs typeface="Arial"/>
              </a:rPr>
              <a:t>OBJEK PAJAK (LANJUTAN)</a:t>
            </a:r>
            <a:endParaRPr sz="2400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95871"/>
            <a:ext cx="6781800" cy="923329"/>
          </a:xfrm>
          <a:prstGeom prst="rect">
            <a:avLst/>
          </a:prstGeom>
        </p:spPr>
        <p:txBody>
          <a:bodyPr vert="horz" wrap="square" lIns="0" tIns="182879" rIns="0" bIns="0" rtlCol="0">
            <a:spAutoFit/>
          </a:bodyPr>
          <a:lstStyle/>
          <a:p>
            <a:pPr marL="490220" algn="ctr">
              <a:lnSpc>
                <a:spcPct val="100000"/>
              </a:lnSpc>
            </a:pPr>
            <a:r>
              <a:rPr lang="en-US" sz="24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PENGHASILAN YANG </a:t>
            </a:r>
            <a:r>
              <a:rPr sz="24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TIDAK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TERMASUK OBJEK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762000" y="688316"/>
            <a:ext cx="7543800" cy="59862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endParaRPr lang="en-US" spc="-5" dirty="0" smtClean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endParaRPr lang="en-US" spc="-5" dirty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r>
              <a:rPr sz="2000" spc="-5" dirty="0" err="1" smtClean="0"/>
              <a:t>Sumbangan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termasuk</a:t>
            </a:r>
            <a:r>
              <a:rPr lang="en-US" sz="2000" spc="-5" dirty="0" smtClean="0"/>
              <a:t> zakat yang </a:t>
            </a:r>
            <a:r>
              <a:rPr lang="en-US" sz="2000" spc="-5" dirty="0" err="1" smtClean="0"/>
              <a:t>diterima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oleh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badan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amil</a:t>
            </a:r>
            <a:r>
              <a:rPr lang="en-US" sz="2000" spc="-5" dirty="0" smtClean="0"/>
              <a:t> zakat </a:t>
            </a:r>
            <a:r>
              <a:rPr lang="en-US" sz="2000" spc="-5" dirty="0" err="1" smtClean="0"/>
              <a:t>atau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lembaga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amil</a:t>
            </a:r>
            <a:r>
              <a:rPr lang="en-US" sz="2000" spc="-5" dirty="0" smtClean="0"/>
              <a:t> zakat yang </a:t>
            </a:r>
            <a:r>
              <a:rPr lang="en-US" sz="2000" spc="-5" dirty="0" err="1" smtClean="0"/>
              <a:t>dibentuk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disahkan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oleh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Pemerintah</a:t>
            </a:r>
            <a:r>
              <a:rPr lang="en-US" sz="2000" spc="-5" dirty="0" smtClean="0"/>
              <a:t>.</a:t>
            </a:r>
            <a:endParaRPr sz="2000" spc="-5" dirty="0"/>
          </a:p>
          <a:p>
            <a:pPr marL="406400" indent="-379413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r>
              <a:rPr sz="2000" spc="-5" dirty="0" err="1"/>
              <a:t>Harta</a:t>
            </a:r>
            <a:r>
              <a:rPr sz="2000" spc="-70" dirty="0"/>
              <a:t> </a:t>
            </a:r>
            <a:r>
              <a:rPr sz="2000" spc="-5" dirty="0" err="1" smtClean="0"/>
              <a:t>Hibah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diterima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keluarga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sedarah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dalam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garis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keturunan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lurus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satu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derajat</a:t>
            </a:r>
            <a:r>
              <a:rPr lang="en-US" sz="2000" spc="-5" dirty="0" smtClean="0"/>
              <a:t>. </a:t>
            </a:r>
            <a:endParaRPr sz="2000" spc="-5" dirty="0"/>
          </a:p>
          <a:p>
            <a:pPr marL="406400" indent="-379413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r>
              <a:rPr sz="2000" spc="-5" dirty="0" err="1" smtClean="0"/>
              <a:t>Warisan</a:t>
            </a:r>
            <a:endParaRPr lang="en-US" sz="2000" spc="-5" dirty="0" smtClean="0"/>
          </a:p>
          <a:p>
            <a:pPr marL="406400" indent="-379413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r>
              <a:rPr lang="en-US" sz="2000" spc="-5" dirty="0" err="1" smtClean="0"/>
              <a:t>Imbalan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sehubungan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dengan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pekerjaan</a:t>
            </a:r>
            <a:r>
              <a:rPr lang="en-US" sz="2000" spc="-5" dirty="0" smtClean="0"/>
              <a:t>/</a:t>
            </a:r>
            <a:r>
              <a:rPr lang="en-US" sz="2000" spc="-5" dirty="0" err="1" smtClean="0"/>
              <a:t>jasa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diterima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dalam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bentuk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natura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atau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kenikmatan</a:t>
            </a:r>
            <a:r>
              <a:rPr lang="en-US" sz="2000" spc="-5" dirty="0" smtClean="0"/>
              <a:t>.</a:t>
            </a:r>
            <a:endParaRPr sz="2000" spc="-5" dirty="0"/>
          </a:p>
          <a:p>
            <a:pPr marL="406400" indent="-379413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r>
              <a:rPr sz="2000" spc="-5" dirty="0"/>
              <a:t>Pembayaran klaim dari </a:t>
            </a:r>
            <a:r>
              <a:rPr sz="2000" spc="-5" dirty="0" err="1"/>
              <a:t>perusahaan</a:t>
            </a:r>
            <a:r>
              <a:rPr sz="2000" spc="135" dirty="0"/>
              <a:t> </a:t>
            </a:r>
            <a:r>
              <a:rPr sz="2000" spc="-5" dirty="0" err="1" smtClean="0"/>
              <a:t>asuransi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kepada</a:t>
            </a:r>
            <a:r>
              <a:rPr lang="en-US" sz="2000" spc="-5" dirty="0" smtClean="0"/>
              <a:t> orang </a:t>
            </a:r>
            <a:r>
              <a:rPr lang="en-US" sz="2000" spc="-5" dirty="0" err="1" smtClean="0"/>
              <a:t>pribadi</a:t>
            </a:r>
            <a:r>
              <a:rPr lang="en-US" sz="2000" spc="-5" dirty="0"/>
              <a:t>.</a:t>
            </a:r>
            <a:endParaRPr sz="2000" spc="-5" dirty="0"/>
          </a:p>
          <a:p>
            <a:pPr marL="406400" indent="-379413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r>
              <a:rPr sz="2000" spc="-10" dirty="0" err="1" smtClean="0"/>
              <a:t>D</a:t>
            </a:r>
            <a:r>
              <a:rPr lang="en-US" sz="2000" spc="-10" dirty="0" err="1" smtClean="0"/>
              <a:t>ividen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dengan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syarat</a:t>
            </a:r>
            <a:r>
              <a:rPr lang="en-US" sz="2000" spc="-10" dirty="0" smtClean="0"/>
              <a:t> :</a:t>
            </a:r>
          </a:p>
          <a:p>
            <a:pPr marL="804227" lvl="1" indent="-457200">
              <a:spcBef>
                <a:spcPts val="575"/>
              </a:spcBef>
              <a:buFont typeface="+mj-lt"/>
              <a:buAutoNum type="alphaLcParenR"/>
            </a:pPr>
            <a:r>
              <a:rPr lang="en-US" sz="2000" spc="-10" dirty="0" err="1" smtClean="0"/>
              <a:t>Berasal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dari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cadangan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laba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ditahan</a:t>
            </a:r>
            <a:endParaRPr lang="en-US" sz="2000" spc="-10" dirty="0" smtClean="0"/>
          </a:p>
          <a:p>
            <a:pPr marL="804227" lvl="1" indent="-457200">
              <a:spcBef>
                <a:spcPts val="575"/>
              </a:spcBef>
              <a:buFont typeface="+mj-lt"/>
              <a:buAutoNum type="alphaLcParenR"/>
            </a:pPr>
            <a:r>
              <a:rPr lang="en-US" sz="2000" spc="-10" dirty="0" err="1" smtClean="0"/>
              <a:t>Kepemilikan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saham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pada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badan</a:t>
            </a:r>
            <a:r>
              <a:rPr lang="en-US" sz="2000" spc="-10" dirty="0" smtClean="0"/>
              <a:t> yang </a:t>
            </a:r>
            <a:r>
              <a:rPr lang="en-US" sz="2000" spc="-10" dirty="0" err="1" smtClean="0"/>
              <a:t>menerima</a:t>
            </a:r>
            <a:r>
              <a:rPr lang="en-US" sz="2000" spc="-10" dirty="0" smtClean="0"/>
              <a:t> </a:t>
            </a:r>
            <a:r>
              <a:rPr lang="en-US" sz="2000" spc="-10" dirty="0" err="1" smtClean="0"/>
              <a:t>dividen</a:t>
            </a:r>
            <a:r>
              <a:rPr lang="en-US" sz="2000" spc="-10" dirty="0" smtClean="0"/>
              <a:t> paling </a:t>
            </a:r>
            <a:r>
              <a:rPr lang="en-US" sz="2000" spc="-10" dirty="0" err="1" smtClean="0"/>
              <a:t>rendah</a:t>
            </a:r>
            <a:r>
              <a:rPr lang="en-US" sz="2000" spc="-10" dirty="0" smtClean="0"/>
              <a:t> 25%</a:t>
            </a:r>
          </a:p>
          <a:p>
            <a:pPr marL="726440" lvl="1" indent="-379413">
              <a:spcBef>
                <a:spcPts val="575"/>
              </a:spcBef>
              <a:buFont typeface="+mj-lt"/>
              <a:buAutoNum type="alphaLcParenR"/>
            </a:pPr>
            <a:endParaRPr lang="en-US" spc="-10" dirty="0" smtClean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/>
            </a:pP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95871"/>
            <a:ext cx="6781800" cy="923329"/>
          </a:xfrm>
          <a:prstGeom prst="rect">
            <a:avLst/>
          </a:prstGeom>
        </p:spPr>
        <p:txBody>
          <a:bodyPr vert="horz" wrap="square" lIns="0" tIns="182879" rIns="0" bIns="0" rtlCol="0">
            <a:spAutoFit/>
          </a:bodyPr>
          <a:lstStyle/>
          <a:p>
            <a:pPr marL="490220" algn="ctr">
              <a:lnSpc>
                <a:spcPct val="100000"/>
              </a:lnSpc>
            </a:pPr>
            <a:r>
              <a:rPr lang="en-US" sz="24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PENGHASILAN YANG </a:t>
            </a:r>
            <a:r>
              <a:rPr sz="24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TIDAK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TERMASUK OBJEK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PAJAK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762000" y="1365427"/>
            <a:ext cx="7543800" cy="4632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r>
              <a:rPr lang="en-US" sz="2000" spc="-5" dirty="0" err="1" smtClean="0"/>
              <a:t>Iuran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diterima</a:t>
            </a:r>
            <a:r>
              <a:rPr lang="en-US" sz="2000" spc="-5" dirty="0" smtClean="0"/>
              <a:t> dana </a:t>
            </a:r>
            <a:r>
              <a:rPr lang="en-US" sz="2000" spc="-5" dirty="0" err="1" smtClean="0"/>
              <a:t>pensiun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pendiriannya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disahkan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oleh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Menteri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Keuangan</a:t>
            </a:r>
            <a:r>
              <a:rPr lang="en-US" sz="2000" spc="-5" dirty="0" smtClean="0"/>
              <a:t>.</a:t>
            </a:r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r>
              <a:rPr lang="en-US" sz="2000" spc="-5" dirty="0" err="1" smtClean="0"/>
              <a:t>Bagian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laba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diterima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anggota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dari</a:t>
            </a:r>
            <a:r>
              <a:rPr lang="en-US" sz="2000" spc="-5" dirty="0" smtClean="0"/>
              <a:t> CV, </a:t>
            </a:r>
            <a:r>
              <a:rPr lang="en-US" sz="2000" spc="-5" dirty="0" err="1" smtClean="0"/>
              <a:t>persekutuan</a:t>
            </a:r>
            <a:r>
              <a:rPr lang="en-US" sz="2000" spc="-5" dirty="0" smtClean="0"/>
              <a:t>, </a:t>
            </a:r>
            <a:r>
              <a:rPr lang="en-US" sz="2000" spc="-5" dirty="0" err="1" smtClean="0"/>
              <a:t>perkumpulan</a:t>
            </a:r>
            <a:r>
              <a:rPr lang="en-US" sz="2000" spc="-5" dirty="0" smtClean="0"/>
              <a:t>, firma </a:t>
            </a:r>
            <a:r>
              <a:rPr lang="en-US" sz="2000" spc="-5" dirty="0" err="1" smtClean="0"/>
              <a:t>dan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kongsi</a:t>
            </a:r>
            <a:r>
              <a:rPr lang="en-US" sz="2000" spc="-5" dirty="0" smtClean="0"/>
              <a:t>, yang </a:t>
            </a:r>
            <a:r>
              <a:rPr lang="en-US" sz="2000" spc="-5" dirty="0" err="1" smtClean="0"/>
              <a:t>modalnya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tidak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terbagi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atas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saham</a:t>
            </a:r>
            <a:endParaRPr lang="en-US" sz="2000" spc="-5" dirty="0" smtClean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r>
              <a:rPr lang="en-US" sz="2000" spc="-5" dirty="0" err="1" smtClean="0"/>
              <a:t>Beasiswa</a:t>
            </a:r>
            <a:endParaRPr lang="en-US" sz="2000" spc="-5" dirty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r>
              <a:rPr lang="en-US" sz="2000" spc="-5" dirty="0" err="1" smtClean="0"/>
              <a:t>Sisa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lebih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dari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lembaga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nirlaba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bergerak</a:t>
            </a:r>
            <a:r>
              <a:rPr lang="en-US" sz="2000" spc="-5" dirty="0" smtClean="0"/>
              <a:t> di </a:t>
            </a:r>
            <a:r>
              <a:rPr lang="en-US" sz="2000" spc="-5" dirty="0" err="1" smtClean="0"/>
              <a:t>bidang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pendidikan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dan</a:t>
            </a:r>
            <a:r>
              <a:rPr lang="en-US" sz="2000" spc="-5" dirty="0" smtClean="0"/>
              <a:t>/</a:t>
            </a:r>
            <a:r>
              <a:rPr lang="en-US" sz="2000" spc="-5" dirty="0" err="1" smtClean="0"/>
              <a:t>atau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bidang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penelitian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pengembangan</a:t>
            </a:r>
            <a:r>
              <a:rPr lang="en-US" sz="2000" spc="-5" dirty="0" smtClean="0"/>
              <a:t>, yang </a:t>
            </a:r>
            <a:r>
              <a:rPr lang="en-US" sz="2000" spc="-5" dirty="0" err="1" smtClean="0"/>
              <a:t>ditanamkan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kembali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dalam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bentuk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sarana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dan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prasarana</a:t>
            </a:r>
            <a:endParaRPr lang="en-US" sz="2000" spc="-5" dirty="0" smtClean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r>
              <a:rPr lang="en-US" sz="2000" spc="-5" dirty="0" err="1" smtClean="0"/>
              <a:t>Santunan</a:t>
            </a:r>
            <a:r>
              <a:rPr lang="en-US" sz="2000" spc="-5" dirty="0" smtClean="0"/>
              <a:t> yang </a:t>
            </a:r>
            <a:r>
              <a:rPr lang="en-US" sz="2000" spc="-5" dirty="0" err="1" smtClean="0"/>
              <a:t>dibayarkan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oleh</a:t>
            </a:r>
            <a:r>
              <a:rPr lang="en-US" sz="2000" spc="-5" dirty="0" smtClean="0"/>
              <a:t> BPJS</a:t>
            </a:r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endParaRPr sz="2000" spc="-5" dirty="0"/>
          </a:p>
          <a:p>
            <a:pPr marL="726440" lvl="1" indent="-379413">
              <a:spcBef>
                <a:spcPts val="575"/>
              </a:spcBef>
              <a:buFont typeface="+mj-lt"/>
              <a:buAutoNum type="alphaLcParenR"/>
            </a:pPr>
            <a:endParaRPr lang="en-US" spc="-10" dirty="0" smtClean="0"/>
          </a:p>
          <a:p>
            <a:pPr marL="484187" indent="-457200">
              <a:lnSpc>
                <a:spcPct val="100000"/>
              </a:lnSpc>
              <a:spcBef>
                <a:spcPts val="575"/>
              </a:spcBef>
              <a:buFont typeface="+mj-lt"/>
              <a:buAutoNum type="arabicPeriod" startAt="7"/>
            </a:pP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5966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609853"/>
            <a:ext cx="8528685" cy="40488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3625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PENGHASILAN TIDAK KENA PAJAK</a:t>
            </a:r>
            <a:r>
              <a:rPr sz="2400" b="1" spc="10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(PTKP)</a:t>
            </a:r>
            <a:endParaRPr sz="2400" b="1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PTKP untuk Karyawan/pegawai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tetap: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453390" algn="l"/>
              </a:tabLst>
            </a:pPr>
            <a:r>
              <a:rPr sz="2400" spc="-5" dirty="0">
                <a:latin typeface="Arial"/>
                <a:cs typeface="Arial"/>
              </a:rPr>
              <a:t>Untuk </a:t>
            </a:r>
            <a:r>
              <a:rPr sz="2400" dirty="0">
                <a:latin typeface="Arial"/>
                <a:cs typeface="Arial"/>
              </a:rPr>
              <a:t>WP </a:t>
            </a:r>
            <a:r>
              <a:rPr sz="2400" spc="-5" dirty="0">
                <a:latin typeface="Arial"/>
                <a:cs typeface="Arial"/>
              </a:rPr>
              <a:t>pribadi sebesar Rp.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24.300.000,-/tahun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buAutoNum type="arabicParenR"/>
              <a:tabLst>
                <a:tab pos="453390" algn="l"/>
                <a:tab pos="1971039" algn="l"/>
                <a:tab pos="2861310" algn="l"/>
                <a:tab pos="5362575" algn="l"/>
                <a:tab pos="6609715" algn="l"/>
                <a:tab pos="7261859" algn="l"/>
              </a:tabLst>
            </a:pPr>
            <a:r>
              <a:rPr sz="2400" spc="-5" dirty="0">
                <a:latin typeface="Arial"/>
                <a:cs typeface="Arial"/>
              </a:rPr>
              <a:t>Tambahan untuk </a:t>
            </a:r>
            <a:r>
              <a:rPr sz="2400" dirty="0">
                <a:latin typeface="Arial"/>
                <a:cs typeface="Arial"/>
              </a:rPr>
              <a:t>istri </a:t>
            </a:r>
            <a:r>
              <a:rPr sz="2400" spc="-5" dirty="0">
                <a:latin typeface="Arial"/>
                <a:cs typeface="Arial"/>
              </a:rPr>
              <a:t>sebesar Rp. 2.025.000,-/tahun  </a:t>
            </a:r>
            <a:r>
              <a:rPr sz="2400" spc="-10" dirty="0">
                <a:latin typeface="Arial"/>
                <a:cs typeface="Arial"/>
              </a:rPr>
              <a:t>3</a:t>
            </a:r>
            <a:r>
              <a:rPr sz="2400" dirty="0">
                <a:latin typeface="Arial"/>
                <a:cs typeface="Arial"/>
              </a:rPr>
              <a:t>).</a:t>
            </a:r>
            <a:r>
              <a:rPr sz="2400" spc="-5" dirty="0">
                <a:latin typeface="Arial"/>
                <a:cs typeface="Arial"/>
              </a:rPr>
              <a:t>Tambahan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untuk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spc="-10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/</a:t>
            </a:r>
            <a:r>
              <a:rPr sz="2400" spc="-5" dirty="0">
                <a:latin typeface="Arial"/>
                <a:cs typeface="Arial"/>
              </a:rPr>
              <a:t>tangg</a:t>
            </a:r>
            <a:r>
              <a:rPr sz="2400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ngan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seda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ah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da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semenda</a:t>
            </a:r>
            <a:endParaRPr sz="2400" dirty="0">
              <a:latin typeface="Arial"/>
              <a:cs typeface="Arial"/>
            </a:endParaRPr>
          </a:p>
          <a:p>
            <a:pPr marL="462280">
              <a:lnSpc>
                <a:spcPct val="100000"/>
              </a:lnSpc>
              <a:tabLst>
                <a:tab pos="1480185" algn="l"/>
                <a:tab pos="2329180" algn="l"/>
                <a:tab pos="3175000" algn="l"/>
                <a:tab pos="3952240" algn="l"/>
                <a:tab pos="4647565" algn="l"/>
                <a:tab pos="5495290" algn="l"/>
                <a:tab pos="6598920" algn="l"/>
                <a:tab pos="7444740" algn="l"/>
              </a:tabLst>
            </a:pPr>
            <a:r>
              <a:rPr sz="2400" dirty="0">
                <a:latin typeface="Arial"/>
                <a:cs typeface="Arial"/>
              </a:rPr>
              <a:t>dalam	g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	l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rus	a</a:t>
            </a:r>
            <a:r>
              <a:rPr sz="2400" spc="-1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au	pun	an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k	an</a:t>
            </a:r>
            <a:r>
              <a:rPr sz="2400" spc="-10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kat	ya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	menja</a:t>
            </a:r>
            <a:r>
              <a:rPr sz="2400" spc="1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i</a:t>
            </a:r>
          </a:p>
          <a:p>
            <a:pPr marL="12700" indent="44958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tanggungan penuh (max. tiga orang) Rp.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2.025.000,-/tahun</a:t>
            </a:r>
            <a:endParaRPr sz="2400" dirty="0">
              <a:latin typeface="Arial"/>
              <a:cs typeface="Arial"/>
            </a:endParaRPr>
          </a:p>
          <a:p>
            <a:pPr marL="355600" marR="6985" indent="-342900">
              <a:lnSpc>
                <a:spcPct val="100000"/>
              </a:lnSpc>
              <a:spcBef>
                <a:spcPts val="575"/>
              </a:spcBef>
              <a:tabLst>
                <a:tab pos="2019935" algn="l"/>
                <a:tab pos="2959100" algn="l"/>
                <a:tab pos="3627754" algn="l"/>
                <a:tab pos="4479925" algn="l"/>
                <a:tab pos="5673090" algn="l"/>
                <a:tab pos="6376035" algn="l"/>
              </a:tabLst>
            </a:pPr>
            <a:r>
              <a:rPr sz="2400" spc="-10" dirty="0">
                <a:latin typeface="Arial"/>
                <a:cs typeface="Arial"/>
              </a:rPr>
              <a:t>4</a:t>
            </a:r>
            <a:r>
              <a:rPr sz="2400" dirty="0">
                <a:latin typeface="Arial"/>
                <a:cs typeface="Arial"/>
              </a:rPr>
              <a:t>).</a:t>
            </a:r>
            <a:r>
              <a:rPr sz="2400" spc="-5" dirty="0">
                <a:latin typeface="Arial"/>
                <a:cs typeface="Arial"/>
              </a:rPr>
              <a:t>Tambahan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untuk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yang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bek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j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dan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pe</a:t>
            </a:r>
            <a:r>
              <a:rPr sz="2400" spc="-1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hasil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a  digabung dengan suami Rp.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24.300.000,-/tahun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293</TotalTime>
  <Words>716</Words>
  <Application>Microsoft Office PowerPoint</Application>
  <PresentationFormat>On-screen Show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NewsPrint</vt:lpstr>
      <vt:lpstr>PERTEMUAN KE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PENGHASILAN YANG TIDAK TERMASUK OBJEK PAJAK</vt:lpstr>
      <vt:lpstr>PENGHASILAN YANG TIDAK TERMASUK OBJEK PAJAK</vt:lpstr>
      <vt:lpstr>PowerPoint Presentation</vt:lpstr>
      <vt:lpstr>TARIF PAJAK</vt:lpstr>
      <vt:lpstr>WAJIB PAJAK BADAN</vt:lpstr>
      <vt:lpstr>DASAR PENGENAAN PAJAK DAN CARA MENGHITUNG PKP</vt:lpstr>
      <vt:lpstr>PEMBUKUAN DAN NORMA PERHITUNGAN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KE-5 PAJAK PENGHASILAN UMUM</dc:title>
  <dc:creator>dosen</dc:creator>
  <cp:lastModifiedBy>Akt</cp:lastModifiedBy>
  <cp:revision>14</cp:revision>
  <dcterms:created xsi:type="dcterms:W3CDTF">2015-10-27T11:19:04Z</dcterms:created>
  <dcterms:modified xsi:type="dcterms:W3CDTF">2015-10-28T06:03:41Z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2015-10-27T00:00:00Z</vt:filetime>
  </property>
</Properties>
</file>