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fitri Jaya" initials="SJ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39" d="100"/>
          <a:sy n="39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taf@upj.ac.id" TargetMode="External"/><Relationship Id="rId2" Type="http://schemas.openxmlformats.org/officeDocument/2006/relationships/hyperlink" Target="mailto:admin@upj.ac.i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impinan@upj.ac.id" TargetMode="External"/><Relationship Id="rId5" Type="http://schemas.openxmlformats.org/officeDocument/2006/relationships/hyperlink" Target="mailto:mahasiswa@upj.ac.id" TargetMode="External"/><Relationship Id="rId4" Type="http://schemas.openxmlformats.org/officeDocument/2006/relationships/hyperlink" Target="mailto:dosen@upj.ac.i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2000" dirty="0"/>
              <a:t>PENGOLAHAN DATA DENGAN MS. </a:t>
            </a:r>
            <a:r>
              <a:rPr lang="en-US" sz="2000" dirty="0" smtClean="0"/>
              <a:t>EXCEL (2) – </a:t>
            </a:r>
            <a:r>
              <a:rPr lang="en-US" sz="2000" dirty="0" err="1" smtClean="0"/>
              <a:t>pertemuan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3027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Fungsi</a:t>
            </a:r>
            <a:r>
              <a:rPr lang="en-US" dirty="0" smtClean="0"/>
              <a:t> concatenate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menggabungkan</a:t>
            </a:r>
            <a:r>
              <a:rPr lang="en-US" dirty="0" smtClean="0"/>
              <a:t> data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.  </a:t>
            </a:r>
          </a:p>
          <a:p>
            <a:r>
              <a:rPr lang="en-US" dirty="0" err="1" smtClean="0"/>
              <a:t>Penulisan</a:t>
            </a:r>
            <a:r>
              <a:rPr lang="en-US" dirty="0" smtClean="0"/>
              <a:t> syntax </a:t>
            </a:r>
            <a:r>
              <a:rPr lang="en-US" dirty="0" err="1" smtClean="0"/>
              <a:t>adalah</a:t>
            </a:r>
            <a:r>
              <a:rPr lang="en-US" dirty="0" smtClean="0"/>
              <a:t> = concatenate (A1,B2)</a:t>
            </a:r>
          </a:p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26037"/>
              </p:ext>
            </p:extLst>
          </p:nvPr>
        </p:nvGraphicFramePr>
        <p:xfrm>
          <a:off x="1090705" y="3462866"/>
          <a:ext cx="812799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Subjek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Domain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Gabungan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@upj.ac.id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/>
                        </a:rPr>
                        <a:t>admin@upj.ac.id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Staf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@upj.ac.id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3"/>
                        </a:rPr>
                        <a:t>staf@upj.ac.id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Dosen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@upj.ac.id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4"/>
                        </a:rPr>
                        <a:t>dosen@upj.ac.id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Mahasiswa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@upj.ac.id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5"/>
                        </a:rPr>
                        <a:t>mahasiswa@upj.ac.id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Pimpinan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@upj.ac.id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6"/>
                        </a:rPr>
                        <a:t>pimpinan@upj.ac.id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2946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Logika</a:t>
            </a:r>
            <a:r>
              <a:rPr lang="en-US" dirty="0" smtClean="0"/>
              <a:t> </a:t>
            </a:r>
            <a:r>
              <a:rPr lang="en-US" dirty="0" err="1" smtClean="0"/>
              <a:t>ganda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71214"/>
            <a:ext cx="11029615" cy="4771633"/>
          </a:xfrm>
        </p:spPr>
        <p:txBody>
          <a:bodyPr anchor="t">
            <a:normAutofit fontScale="92500" lnSpcReduction="1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Rumus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Logika</a:t>
            </a:r>
            <a:r>
              <a:rPr lang="en-US" b="1" dirty="0">
                <a:solidFill>
                  <a:srgbClr val="FF0000"/>
                </a:solidFill>
              </a:rPr>
              <a:t> IF </a:t>
            </a:r>
            <a:r>
              <a:rPr lang="en-US" b="1" dirty="0" err="1">
                <a:solidFill>
                  <a:srgbClr val="FF0000"/>
                </a:solidFill>
              </a:rPr>
              <a:t>dengan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AND</a:t>
            </a:r>
          </a:p>
          <a:p>
            <a:pPr marL="0" indent="0">
              <a:buNone/>
            </a:pPr>
            <a:r>
              <a:rPr lang="en-US" i="1" dirty="0" smtClean="0"/>
              <a:t>	</a:t>
            </a:r>
            <a:r>
              <a:rPr lang="en-US" i="1" dirty="0" err="1" smtClean="0">
                <a:solidFill>
                  <a:srgbClr val="00B050"/>
                </a:solidFill>
              </a:rPr>
              <a:t>Sintaks</a:t>
            </a:r>
            <a:r>
              <a:rPr lang="en-US" i="1" dirty="0">
                <a:solidFill>
                  <a:srgbClr val="00B050"/>
                </a:solidFill>
              </a:rPr>
              <a:t>: 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	=</a:t>
            </a:r>
            <a:r>
              <a:rPr lang="en-US" b="1" dirty="0">
                <a:solidFill>
                  <a:srgbClr val="00B050"/>
                </a:solidFill>
              </a:rPr>
              <a:t>IF(AND(Logicall;Logical2);</a:t>
            </a:r>
            <a:r>
              <a:rPr lang="en-US" b="1" dirty="0" err="1">
                <a:solidFill>
                  <a:srgbClr val="00B050"/>
                </a:solidFill>
              </a:rPr>
              <a:t>True;False</a:t>
            </a:r>
            <a:r>
              <a:rPr lang="en-US" b="1" dirty="0">
                <a:solidFill>
                  <a:srgbClr val="00B050"/>
                </a:solidFill>
              </a:rPr>
              <a:t>) </a:t>
            </a:r>
            <a:r>
              <a:rPr lang="en-US" dirty="0">
                <a:solidFill>
                  <a:srgbClr val="00B050"/>
                </a:solidFill>
              </a:rPr>
              <a:t>	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dirty="0"/>
              <a:t>	</a:t>
            </a:r>
            <a:r>
              <a:rPr lang="en-US" i="1" dirty="0" err="1">
                <a:solidFill>
                  <a:srgbClr val="0070C0"/>
                </a:solidFill>
              </a:rPr>
              <a:t>Arti</a:t>
            </a:r>
            <a:r>
              <a:rPr lang="en-US" i="1" dirty="0">
                <a:solidFill>
                  <a:srgbClr val="0070C0"/>
                </a:solidFill>
              </a:rPr>
              <a:t>: 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	</a:t>
            </a:r>
            <a:r>
              <a:rPr lang="en-US" dirty="0" err="1" smtClean="0">
                <a:solidFill>
                  <a:srgbClr val="0070C0"/>
                </a:solidFill>
              </a:rPr>
              <a:t>Jika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Logical1 </a:t>
            </a:r>
            <a:r>
              <a:rPr lang="en-US" b="1" dirty="0" err="1">
                <a:solidFill>
                  <a:srgbClr val="0070C0"/>
                </a:solidFill>
              </a:rPr>
              <a:t>dan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Logical2 </a:t>
            </a:r>
            <a:r>
              <a:rPr lang="en-US" dirty="0" err="1">
                <a:solidFill>
                  <a:srgbClr val="0070C0"/>
                </a:solidFill>
              </a:rPr>
              <a:t>keduanya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benar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maka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nilai</a:t>
            </a:r>
            <a:r>
              <a:rPr lang="en-US" dirty="0">
                <a:solidFill>
                  <a:srgbClr val="0070C0"/>
                </a:solidFill>
              </a:rPr>
              <a:t> yang </a:t>
            </a:r>
            <a:r>
              <a:rPr lang="en-US" dirty="0" err="1">
                <a:solidFill>
                  <a:srgbClr val="0070C0"/>
                </a:solidFill>
              </a:rPr>
              <a:t>diambil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adalah</a:t>
            </a:r>
            <a:r>
              <a:rPr lang="en-US" dirty="0">
                <a:solidFill>
                  <a:srgbClr val="0070C0"/>
                </a:solidFill>
              </a:rPr>
              <a:t> True. </a:t>
            </a:r>
            <a:r>
              <a:rPr lang="en-US" dirty="0" err="1">
                <a:solidFill>
                  <a:srgbClr val="0070C0"/>
                </a:solidFill>
              </a:rPr>
              <a:t>Nilai</a:t>
            </a:r>
            <a:r>
              <a:rPr lang="en-US" dirty="0">
                <a:solidFill>
                  <a:srgbClr val="0070C0"/>
                </a:solidFill>
              </a:rPr>
              <a:t> yang </a:t>
            </a:r>
            <a:r>
              <a:rPr lang="en-US" dirty="0" err="1">
                <a:solidFill>
                  <a:srgbClr val="0070C0"/>
                </a:solidFill>
              </a:rPr>
              <a:t>akan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diambil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untuk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	</a:t>
            </a:r>
            <a:r>
              <a:rPr lang="en-US" dirty="0" err="1" smtClean="0">
                <a:solidFill>
                  <a:srgbClr val="0070C0"/>
                </a:solidFill>
              </a:rPr>
              <a:t>selain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itu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	</a:t>
            </a:r>
            <a:r>
              <a:rPr lang="en-US" dirty="0" err="1" smtClean="0">
                <a:solidFill>
                  <a:srgbClr val="0070C0"/>
                </a:solidFill>
              </a:rPr>
              <a:t>adalah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False. </a:t>
            </a:r>
            <a:r>
              <a:rPr lang="en-US" dirty="0"/>
              <a:t>	</a:t>
            </a:r>
          </a:p>
          <a:p>
            <a:pPr marL="324000" lvl="1" indent="0">
              <a:buNone/>
            </a:pPr>
            <a:endParaRPr lang="en-US" dirty="0" smtClean="0"/>
          </a:p>
          <a:p>
            <a:r>
              <a:rPr lang="en-US" b="1" dirty="0" err="1">
                <a:solidFill>
                  <a:srgbClr val="FF0000"/>
                </a:solidFill>
              </a:rPr>
              <a:t>Rumus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Logika</a:t>
            </a:r>
            <a:r>
              <a:rPr lang="en-US" b="1" dirty="0">
                <a:solidFill>
                  <a:srgbClr val="FF0000"/>
                </a:solidFill>
              </a:rPr>
              <a:t> IF </a:t>
            </a:r>
            <a:r>
              <a:rPr lang="en-US" b="1" dirty="0" err="1">
                <a:solidFill>
                  <a:srgbClr val="FF0000"/>
                </a:solidFill>
              </a:rPr>
              <a:t>dengan</a:t>
            </a:r>
            <a:r>
              <a:rPr lang="en-US" b="1" dirty="0">
                <a:solidFill>
                  <a:srgbClr val="FF0000"/>
                </a:solidFill>
              </a:rPr>
              <a:t> OR 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	</a:t>
            </a:r>
            <a:r>
              <a:rPr lang="en-US" i="1" dirty="0" err="1" smtClean="0">
                <a:solidFill>
                  <a:srgbClr val="00B050"/>
                </a:solidFill>
              </a:rPr>
              <a:t>Sintaks</a:t>
            </a:r>
            <a:r>
              <a:rPr lang="en-US" i="1" dirty="0">
                <a:solidFill>
                  <a:srgbClr val="00B050"/>
                </a:solidFill>
              </a:rPr>
              <a:t>: 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	=</a:t>
            </a:r>
            <a:r>
              <a:rPr lang="en-US" b="1" dirty="0">
                <a:solidFill>
                  <a:srgbClr val="00B050"/>
                </a:solidFill>
              </a:rPr>
              <a:t>IF(OR(Logicall;Logical2);</a:t>
            </a:r>
            <a:r>
              <a:rPr lang="en-US" b="1" dirty="0" err="1">
                <a:solidFill>
                  <a:srgbClr val="00B050"/>
                </a:solidFill>
              </a:rPr>
              <a:t>True;False</a:t>
            </a:r>
            <a:r>
              <a:rPr lang="en-US" b="1" dirty="0">
                <a:solidFill>
                  <a:srgbClr val="00B050"/>
                </a:solidFill>
              </a:rPr>
              <a:t>) 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i="1" dirty="0" smtClean="0"/>
              <a:t>	</a:t>
            </a:r>
            <a:r>
              <a:rPr lang="en-US" i="1" dirty="0" err="1" smtClean="0">
                <a:solidFill>
                  <a:srgbClr val="0070C0"/>
                </a:solidFill>
              </a:rPr>
              <a:t>Arti</a:t>
            </a:r>
            <a:r>
              <a:rPr lang="en-US" i="1" dirty="0">
                <a:solidFill>
                  <a:srgbClr val="0070C0"/>
                </a:solidFill>
              </a:rPr>
              <a:t>: 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	</a:t>
            </a:r>
            <a:r>
              <a:rPr lang="en-US" dirty="0" err="1" smtClean="0">
                <a:solidFill>
                  <a:srgbClr val="0070C0"/>
                </a:solidFill>
              </a:rPr>
              <a:t>Jika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Logical1 </a:t>
            </a:r>
            <a:r>
              <a:rPr lang="en-US" b="1" dirty="0" err="1">
                <a:solidFill>
                  <a:srgbClr val="0070C0"/>
                </a:solidFill>
              </a:rPr>
              <a:t>atau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Logical2 </a:t>
            </a:r>
            <a:r>
              <a:rPr lang="en-US" dirty="0" err="1">
                <a:solidFill>
                  <a:srgbClr val="0070C0"/>
                </a:solidFill>
              </a:rPr>
              <a:t>bernilai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benar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maka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nilai</a:t>
            </a:r>
            <a:r>
              <a:rPr lang="en-US" dirty="0">
                <a:solidFill>
                  <a:srgbClr val="0070C0"/>
                </a:solidFill>
              </a:rPr>
              <a:t> yang </a:t>
            </a:r>
            <a:r>
              <a:rPr lang="en-US" dirty="0" err="1">
                <a:solidFill>
                  <a:srgbClr val="0070C0"/>
                </a:solidFill>
              </a:rPr>
              <a:t>diambil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adalah</a:t>
            </a:r>
            <a:r>
              <a:rPr lang="en-US" dirty="0">
                <a:solidFill>
                  <a:srgbClr val="0070C0"/>
                </a:solidFill>
              </a:rPr>
              <a:t> True. </a:t>
            </a:r>
            <a:r>
              <a:rPr lang="en-US" dirty="0" err="1">
                <a:solidFill>
                  <a:srgbClr val="0070C0"/>
                </a:solidFill>
              </a:rPr>
              <a:t>Nilai</a:t>
            </a:r>
            <a:r>
              <a:rPr lang="en-US" dirty="0">
                <a:solidFill>
                  <a:srgbClr val="0070C0"/>
                </a:solidFill>
              </a:rPr>
              <a:t> yang </a:t>
            </a:r>
            <a:r>
              <a:rPr lang="en-US" dirty="0" err="1">
                <a:solidFill>
                  <a:srgbClr val="0070C0"/>
                </a:solidFill>
              </a:rPr>
              <a:t>akan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diambil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untuk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selain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itu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	</a:t>
            </a:r>
            <a:r>
              <a:rPr lang="en-US" dirty="0" err="1" smtClean="0">
                <a:solidFill>
                  <a:srgbClr val="0070C0"/>
                </a:solidFill>
              </a:rPr>
              <a:t>adalah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False. </a:t>
            </a:r>
            <a:r>
              <a:rPr lang="en-US" dirty="0"/>
              <a:t>	</a:t>
            </a:r>
          </a:p>
          <a:p>
            <a:pPr marL="3240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013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Fungsi</a:t>
            </a:r>
            <a:r>
              <a:rPr lang="en-US" dirty="0" smtClean="0"/>
              <a:t>  </a:t>
            </a:r>
            <a:r>
              <a:rPr lang="en-US" dirty="0" err="1" smtClean="0"/>
              <a:t>vlook</a:t>
            </a:r>
            <a:r>
              <a:rPr lang="en-US" dirty="0" smtClean="0"/>
              <a:t> up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hlookup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ms.excel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192" y="1857766"/>
            <a:ext cx="11029615" cy="4354775"/>
          </a:xfrm>
        </p:spPr>
        <p:txBody>
          <a:bodyPr anchor="t">
            <a:normAutofit/>
          </a:bodyPr>
          <a:lstStyle/>
          <a:p>
            <a:pPr fontAlgn="base"/>
            <a:r>
              <a:rPr lang="en-US" dirty="0" err="1"/>
              <a:t>Fungsi</a:t>
            </a:r>
            <a:r>
              <a:rPr lang="en-US" dirty="0"/>
              <a:t> </a:t>
            </a:r>
            <a:r>
              <a:rPr lang="en-US" b="1" dirty="0"/>
              <a:t>VLOOKUP</a:t>
            </a:r>
            <a:r>
              <a:rPr lang="en-US" dirty="0"/>
              <a:t> </a:t>
            </a:r>
            <a:r>
              <a:rPr lang="en-US" dirty="0" err="1"/>
              <a:t>dan</a:t>
            </a:r>
            <a:r>
              <a:rPr lang="en-US" dirty="0"/>
              <a:t> </a:t>
            </a:r>
            <a:r>
              <a:rPr lang="en-US" b="1" dirty="0"/>
              <a:t>HLOOKUP</a:t>
            </a:r>
            <a:r>
              <a:rPr lang="en-US" dirty="0"/>
              <a:t> </a:t>
            </a:r>
            <a:r>
              <a:rPr lang="en-US" dirty="0" err="1"/>
              <a:t>dalam</a:t>
            </a:r>
            <a:r>
              <a:rPr lang="en-US" dirty="0"/>
              <a:t> Microsoft Excel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,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yang </a:t>
            </a:r>
            <a:r>
              <a:rPr lang="en-US" dirty="0" err="1"/>
              <a:t>diinginkan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referensi</a:t>
            </a:r>
            <a:r>
              <a:rPr lang="en-US" dirty="0"/>
              <a:t> (</a:t>
            </a: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sel</a:t>
            </a:r>
            <a:r>
              <a:rPr lang="en-US" dirty="0"/>
              <a:t> A2)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,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, </a:t>
            </a:r>
            <a:r>
              <a:rPr lang="en-US" dirty="0" err="1"/>
              <a:t>nama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.</a:t>
            </a:r>
          </a:p>
          <a:p>
            <a:pPr fontAlgn="base"/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data </a:t>
            </a:r>
            <a:r>
              <a:rPr lang="en-US" dirty="0" err="1"/>
              <a:t>tersusun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vertikal</a:t>
            </a:r>
            <a:r>
              <a:rPr lang="en-US" dirty="0"/>
              <a:t>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smtClean="0"/>
              <a:t>VLOOKUP</a:t>
            </a:r>
          </a:p>
          <a:p>
            <a:pPr marL="324000" lvl="1" indent="0" fontAlgn="base">
              <a:buNone/>
            </a:pPr>
            <a:endParaRPr lang="en-US" dirty="0" smtClean="0"/>
          </a:p>
          <a:p>
            <a:pPr marL="324000" lvl="1" indent="0" fontAlgn="base">
              <a:buNone/>
            </a:pPr>
            <a:endParaRPr lang="en-US" dirty="0"/>
          </a:p>
          <a:p>
            <a:pPr marL="324000" lvl="1" indent="0" fontAlgn="base">
              <a:buNone/>
            </a:pPr>
            <a:endParaRPr lang="en-US" dirty="0" smtClean="0"/>
          </a:p>
          <a:p>
            <a:pPr marL="324000" lvl="1" indent="0" fontAlgn="base">
              <a:buNone/>
            </a:pPr>
            <a:endParaRPr lang="en-US" dirty="0" smtClean="0"/>
          </a:p>
          <a:p>
            <a:pPr fontAlgn="base"/>
            <a:r>
              <a:rPr lang="en-US" dirty="0"/>
              <a:t>Dan,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data </a:t>
            </a:r>
            <a:r>
              <a:rPr lang="en-US" dirty="0" err="1"/>
              <a:t>tersusun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horizontal,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HLOOKUP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099077"/>
              </p:ext>
            </p:extLst>
          </p:nvPr>
        </p:nvGraphicFramePr>
        <p:xfrm>
          <a:off x="969683" y="3178984"/>
          <a:ext cx="3100071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580"/>
                <a:gridCol w="817880"/>
                <a:gridCol w="905193"/>
                <a:gridCol w="80041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Hij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938206"/>
              </p:ext>
            </p:extLst>
          </p:nvPr>
        </p:nvGraphicFramePr>
        <p:xfrm>
          <a:off x="987612" y="5110778"/>
          <a:ext cx="3330259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768"/>
                <a:gridCol w="817880"/>
                <a:gridCol w="905193"/>
                <a:gridCol w="800418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Hij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868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Cara </a:t>
            </a:r>
            <a:r>
              <a:rPr lang="en-US" dirty="0" err="1" smtClean="0"/>
              <a:t>penulisan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22928"/>
            <a:ext cx="11029615" cy="4235825"/>
          </a:xfrm>
        </p:spPr>
        <p:txBody>
          <a:bodyPr anchor="t">
            <a:normAutofit lnSpcReduction="10000"/>
          </a:bodyPr>
          <a:lstStyle/>
          <a:p>
            <a:pPr fontAlgn="base"/>
            <a:r>
              <a:rPr lang="en-US" dirty="0">
                <a:solidFill>
                  <a:srgbClr val="0070C0"/>
                </a:solidFill>
              </a:rPr>
              <a:t>=VLOOKUP(</a:t>
            </a:r>
            <a:r>
              <a:rPr lang="en-US" dirty="0" err="1">
                <a:solidFill>
                  <a:srgbClr val="0070C0"/>
                </a:solidFill>
              </a:rPr>
              <a:t>lookup_value,table_array,col_index_num,range_lookup</a:t>
            </a:r>
            <a:r>
              <a:rPr lang="en-US" dirty="0">
                <a:solidFill>
                  <a:srgbClr val="0070C0"/>
                </a:solidFill>
              </a:rPr>
              <a:t>)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=HLOOKUP(</a:t>
            </a:r>
            <a:r>
              <a:rPr lang="en-US" dirty="0" err="1">
                <a:solidFill>
                  <a:srgbClr val="0070C0"/>
                </a:solidFill>
              </a:rPr>
              <a:t>lookup_value,table_array,row_index_num,range_lookup</a:t>
            </a:r>
            <a:r>
              <a:rPr lang="en-US" dirty="0">
                <a:solidFill>
                  <a:srgbClr val="0070C0"/>
                </a:solidFill>
              </a:rPr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Dimana:</a:t>
            </a:r>
            <a:r>
              <a:rPr lang="en-US" b="1" dirty="0" err="1"/>
              <a:t>lookup_value</a:t>
            </a:r>
            <a:r>
              <a:rPr lang="en-US" dirty="0"/>
              <a:t>: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referensi</a:t>
            </a:r>
            <a:r>
              <a:rPr lang="en-US" dirty="0"/>
              <a:t> yang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pencarian</a:t>
            </a:r>
            <a:r>
              <a:rPr lang="en-US" dirty="0"/>
              <a:t> data.</a:t>
            </a:r>
          </a:p>
          <a:p>
            <a:pPr fontAlgn="base"/>
            <a:r>
              <a:rPr lang="en-US" b="1" dirty="0" err="1"/>
              <a:t>table_array</a:t>
            </a:r>
            <a:r>
              <a:rPr lang="en-US" dirty="0"/>
              <a:t>: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range yang </a:t>
            </a:r>
            <a:r>
              <a:rPr lang="en-US" dirty="0" err="1"/>
              <a:t>menyimpan</a:t>
            </a:r>
            <a:r>
              <a:rPr lang="en-US" dirty="0"/>
              <a:t> data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dicari</a:t>
            </a:r>
            <a:r>
              <a:rPr lang="en-US" dirty="0"/>
              <a:t>. Range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 A2:C4 (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- VLOOKUP) </a:t>
            </a:r>
            <a:r>
              <a:rPr lang="en-US" dirty="0" err="1"/>
              <a:t>dan</a:t>
            </a:r>
            <a:r>
              <a:rPr lang="en-US" dirty="0"/>
              <a:t> B1:D3 (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- HLOOKUP).</a:t>
            </a:r>
          </a:p>
          <a:p>
            <a:pPr fontAlgn="base"/>
            <a:r>
              <a:rPr lang="en-US" b="1" dirty="0" err="1"/>
              <a:t>col_index_num</a:t>
            </a:r>
            <a:r>
              <a:rPr lang="en-US" dirty="0"/>
              <a:t>: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nilainya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VLOOKUP.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(VLOOKUP):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2,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Name.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3,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Price.</a:t>
            </a:r>
          </a:p>
          <a:p>
            <a:pPr fontAlgn="base"/>
            <a:r>
              <a:rPr lang="en-US" b="1" dirty="0" err="1"/>
              <a:t>row_index_num</a:t>
            </a:r>
            <a:r>
              <a:rPr lang="en-US" dirty="0"/>
              <a:t>: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nilainya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HLOOKUP.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(HLOOKUP):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2,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Name.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3,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Price.</a:t>
            </a:r>
          </a:p>
          <a:p>
            <a:pPr fontAlgn="base"/>
            <a:r>
              <a:rPr lang="en-US" b="1" dirty="0" err="1"/>
              <a:t>range_lookup</a:t>
            </a:r>
            <a:r>
              <a:rPr lang="en-US" dirty="0"/>
              <a:t>: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logika</a:t>
            </a:r>
            <a:r>
              <a:rPr lang="en-US" dirty="0"/>
              <a:t> TRUE </a:t>
            </a:r>
            <a:r>
              <a:rPr lang="en-US" dirty="0" err="1"/>
              <a:t>atau</a:t>
            </a:r>
            <a:r>
              <a:rPr lang="en-US" dirty="0"/>
              <a:t> FALSE,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VLOOKUP </a:t>
            </a:r>
            <a:r>
              <a:rPr lang="en-US" dirty="0" err="1"/>
              <a:t>atau</a:t>
            </a:r>
            <a:r>
              <a:rPr lang="en-US" dirty="0"/>
              <a:t> HLOOKUP </a:t>
            </a:r>
            <a:r>
              <a:rPr lang="en-US" dirty="0" err="1"/>
              <a:t>mengembalikan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kira-kira</a:t>
            </a:r>
            <a:r>
              <a:rPr lang="en-US" dirty="0"/>
              <a:t> (TRUE)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mengembalikan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(FALSE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905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Contoh</a:t>
            </a:r>
            <a:r>
              <a:rPr lang="en-US" dirty="0" smtClean="0"/>
              <a:t>  </a:t>
            </a:r>
            <a:r>
              <a:rPr lang="en-US" dirty="0" err="1" smtClean="0"/>
              <a:t>vlook</a:t>
            </a:r>
            <a:r>
              <a:rPr lang="en-US" dirty="0" smtClean="0"/>
              <a:t> up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dirty="0" err="1" smtClean="0"/>
              <a:t>Tabel</a:t>
            </a:r>
            <a:r>
              <a:rPr lang="en-US" dirty="0" smtClean="0"/>
              <a:t> 1	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82517292"/>
              </p:ext>
            </p:extLst>
          </p:nvPr>
        </p:nvGraphicFramePr>
        <p:xfrm>
          <a:off x="581025" y="2925763"/>
          <a:ext cx="539273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7579"/>
                <a:gridCol w="1797579"/>
                <a:gridCol w="179757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 anchor="ctr"/>
          <a:lstStyle/>
          <a:p>
            <a:r>
              <a:rPr lang="en-US" dirty="0" err="1" smtClean="0"/>
              <a:t>Tabel</a:t>
            </a:r>
            <a:r>
              <a:rPr lang="en-US" dirty="0" smtClean="0"/>
              <a:t> 2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831864151"/>
              </p:ext>
            </p:extLst>
          </p:nvPr>
        </p:nvGraphicFramePr>
        <p:xfrm>
          <a:off x="6218238" y="2925763"/>
          <a:ext cx="539273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184"/>
                <a:gridCol w="1348184"/>
                <a:gridCol w="1348184"/>
                <a:gridCol w="13481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Customer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10609729" y="3321424"/>
            <a:ext cx="645459" cy="106231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" y="4787153"/>
            <a:ext cx="78261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vlookup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Total :</a:t>
            </a:r>
          </a:p>
          <a:p>
            <a:r>
              <a:rPr lang="en-US" dirty="0">
                <a:solidFill>
                  <a:srgbClr val="0070C0"/>
                </a:solidFill>
              </a:rPr>
              <a:t>=VLOOKUP(</a:t>
            </a:r>
            <a:r>
              <a:rPr lang="en-US" dirty="0" err="1">
                <a:solidFill>
                  <a:srgbClr val="0070C0"/>
                </a:solidFill>
              </a:rPr>
              <a:t>lookup_value,table_array,col_index_num,range_lookup</a:t>
            </a:r>
            <a:r>
              <a:rPr lang="en-US" dirty="0">
                <a:solidFill>
                  <a:srgbClr val="0070C0"/>
                </a:solidFill>
              </a:rPr>
              <a:t>)</a:t>
            </a:r>
            <a:br>
              <a:rPr lang="en-US" dirty="0">
                <a:solidFill>
                  <a:srgbClr val="0070C0"/>
                </a:solidFill>
              </a:rPr>
            </a:br>
            <a:endParaRPr lang="en-US" dirty="0"/>
          </a:p>
          <a:p>
            <a:r>
              <a:rPr lang="en-US" dirty="0" smtClean="0"/>
              <a:t>Note : </a:t>
            </a:r>
            <a:r>
              <a:rPr lang="en-US" dirty="0" err="1" smtClean="0"/>
              <a:t>disesuaikan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cell </a:t>
            </a:r>
          </a:p>
          <a:p>
            <a:r>
              <a:rPr lang="en-US" dirty="0" err="1" smtClean="0"/>
              <a:t>contoh</a:t>
            </a:r>
            <a:endParaRPr lang="en-US" dirty="0" smtClean="0"/>
          </a:p>
          <a:p>
            <a:r>
              <a:rPr lang="en-US" dirty="0" smtClean="0"/>
              <a:t>= G3 * </a:t>
            </a:r>
            <a:r>
              <a:rPr lang="en-US" dirty="0" err="1" smtClean="0"/>
              <a:t>vlookup</a:t>
            </a:r>
            <a:r>
              <a:rPr lang="en-US" dirty="0" smtClean="0"/>
              <a:t>(B3, B3:D5, 3, 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986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Contoh</a:t>
            </a:r>
            <a:r>
              <a:rPr lang="en-US" dirty="0" smtClean="0"/>
              <a:t>  </a:t>
            </a:r>
            <a:r>
              <a:rPr lang="en-US" dirty="0" err="1" smtClean="0"/>
              <a:t>Hlook</a:t>
            </a:r>
            <a:r>
              <a:rPr lang="en-US" dirty="0" smtClean="0"/>
              <a:t> up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dirty="0" err="1" smtClean="0"/>
              <a:t>Tabel</a:t>
            </a:r>
            <a:r>
              <a:rPr lang="en-US" dirty="0" smtClean="0"/>
              <a:t> 1	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 anchor="ctr"/>
          <a:lstStyle/>
          <a:p>
            <a:r>
              <a:rPr lang="en-US" dirty="0" err="1" smtClean="0"/>
              <a:t>Tabel</a:t>
            </a:r>
            <a:r>
              <a:rPr lang="en-US" dirty="0" smtClean="0"/>
              <a:t> 2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338234832"/>
              </p:ext>
            </p:extLst>
          </p:nvPr>
        </p:nvGraphicFramePr>
        <p:xfrm>
          <a:off x="6218238" y="2925763"/>
          <a:ext cx="539273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184"/>
                <a:gridCol w="1348184"/>
                <a:gridCol w="1348184"/>
                <a:gridCol w="13481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Customer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10609729" y="3321424"/>
            <a:ext cx="645459" cy="106231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" y="4787153"/>
            <a:ext cx="78261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hlookup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Total :</a:t>
            </a:r>
          </a:p>
          <a:p>
            <a:r>
              <a:rPr lang="en-US" dirty="0">
                <a:solidFill>
                  <a:srgbClr val="0070C0"/>
                </a:solidFill>
              </a:rPr>
              <a:t>=HLOOKUP(</a:t>
            </a:r>
            <a:r>
              <a:rPr lang="en-US" dirty="0" err="1">
                <a:solidFill>
                  <a:srgbClr val="0070C0"/>
                </a:solidFill>
              </a:rPr>
              <a:t>lookup_value,table_array,row_index_num,range_lookup</a:t>
            </a:r>
            <a:r>
              <a:rPr lang="en-US" dirty="0">
                <a:solidFill>
                  <a:srgbClr val="0070C0"/>
                </a:solidFill>
              </a:rPr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Note : </a:t>
            </a:r>
            <a:r>
              <a:rPr lang="en-US" dirty="0" err="1" smtClean="0"/>
              <a:t>disesuaikan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cell 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r>
              <a:rPr lang="en-US" dirty="0" smtClean="0"/>
              <a:t>= H18 * </a:t>
            </a:r>
            <a:r>
              <a:rPr lang="en-US" dirty="0" err="1" smtClean="0"/>
              <a:t>hlookup</a:t>
            </a:r>
            <a:r>
              <a:rPr lang="en-US" dirty="0" smtClean="0"/>
              <a:t>(C17, C17:E19, 3, 0)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680413"/>
              </p:ext>
            </p:extLst>
          </p:nvPr>
        </p:nvGraphicFramePr>
        <p:xfrm>
          <a:off x="887219" y="3053378"/>
          <a:ext cx="3330259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768"/>
                <a:gridCol w="817880"/>
                <a:gridCol w="905193"/>
                <a:gridCol w="800418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Hij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499769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184</TotalTime>
  <Words>197</Words>
  <Application>Microsoft Office PowerPoint</Application>
  <PresentationFormat>Custom</PresentationFormat>
  <Paragraphs>152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Dividend</vt:lpstr>
      <vt:lpstr>Pengantar aplikasi komputer</vt:lpstr>
      <vt:lpstr>Fungsi concatenate</vt:lpstr>
      <vt:lpstr>Logika ganda</vt:lpstr>
      <vt:lpstr>Fungsi  vlook up dan hlookup pada ms.excel</vt:lpstr>
      <vt:lpstr>Cara penulisan</vt:lpstr>
      <vt:lpstr>Contoh  vlook up</vt:lpstr>
      <vt:lpstr>Contoh  Hlook up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aplikasi komputer</dc:title>
  <dc:creator>Safitri Jaya</dc:creator>
  <cp:lastModifiedBy>User</cp:lastModifiedBy>
  <cp:revision>18</cp:revision>
  <dcterms:created xsi:type="dcterms:W3CDTF">2016-09-29T01:40:56Z</dcterms:created>
  <dcterms:modified xsi:type="dcterms:W3CDTF">2016-12-28T09:09:50Z</dcterms:modified>
</cp:coreProperties>
</file>