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9" d="100"/>
          <a:sy n="39" d="100"/>
        </p:scale>
        <p:origin x="-12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belajarexcelmudah.blogspot.com/2014/08/belajar-microsoft-excel-pemula-mahir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en-US" dirty="0" err="1" smtClean="0"/>
              <a:t>Pengantar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2000" dirty="0"/>
              <a:t>PENGOLAHAN DATA DENGAN MS. </a:t>
            </a:r>
            <a:r>
              <a:rPr lang="en-US" sz="2000" dirty="0" smtClean="0"/>
              <a:t>EXCEL – </a:t>
            </a:r>
            <a:r>
              <a:rPr lang="en-US" sz="2000" dirty="0" err="1" smtClean="0"/>
              <a:t>pertemuan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30279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ms.excel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400" dirty="0"/>
              <a:t>Microsoft Office Excel </a:t>
            </a:r>
            <a:r>
              <a:rPr lang="en-US" sz="2400" dirty="0" err="1" smtClean="0"/>
              <a:t>dikenal</a:t>
            </a:r>
            <a:r>
              <a:rPr lang="en-US" sz="2400" dirty="0" smtClean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penggunaan</a:t>
            </a:r>
            <a:r>
              <a:rPr lang="en-US" sz="2400" dirty="0"/>
              <a:t> </a:t>
            </a:r>
            <a:r>
              <a:rPr lang="en-US" sz="2400" dirty="0" err="1"/>
              <a:t>rumus-rumus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formula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lembar</a:t>
            </a:r>
            <a:r>
              <a:rPr lang="en-US" sz="2400" dirty="0"/>
              <a:t> </a:t>
            </a:r>
            <a:r>
              <a:rPr lang="en-US" sz="2400" dirty="0" err="1" smtClean="0"/>
              <a:t>kerjanya</a:t>
            </a:r>
            <a:endParaRPr lang="en-US" sz="2400" dirty="0" smtClean="0"/>
          </a:p>
          <a:p>
            <a:r>
              <a:rPr lang="en-US" sz="2400" dirty="0" err="1"/>
              <a:t>Penggunaan</a:t>
            </a:r>
            <a:r>
              <a:rPr lang="en-US" sz="2400" dirty="0"/>
              <a:t> </a:t>
            </a:r>
            <a:r>
              <a:rPr lang="en-US" sz="2400" dirty="0" err="1"/>
              <a:t>rumus</a:t>
            </a:r>
            <a:r>
              <a:rPr lang="en-US" sz="2400" dirty="0"/>
              <a:t> yang </a:t>
            </a:r>
            <a:r>
              <a:rPr lang="en-US" sz="2400" dirty="0" err="1"/>
              <a:t>efektif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memudahkan</a:t>
            </a:r>
            <a:r>
              <a:rPr lang="en-US" sz="2400" dirty="0"/>
              <a:t>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laporan</a:t>
            </a:r>
            <a:r>
              <a:rPr lang="en-US" sz="2400" dirty="0"/>
              <a:t> </a:t>
            </a:r>
            <a:r>
              <a:rPr lang="en-US" sz="2400" dirty="0" err="1" smtClean="0"/>
              <a:t>pekerjaan</a:t>
            </a:r>
            <a:endParaRPr lang="en-US" sz="2400" dirty="0" smtClean="0"/>
          </a:p>
          <a:p>
            <a:r>
              <a:rPr lang="en-US" sz="2400" dirty="0"/>
              <a:t>Formula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rumus</a:t>
            </a:r>
            <a:r>
              <a:rPr lang="en-US" sz="2400" dirty="0"/>
              <a:t> MS </a:t>
            </a:r>
            <a:r>
              <a:rPr lang="en-US" sz="2400" dirty="0" smtClean="0"/>
              <a:t>Excel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keunggulan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/>
              <a:t>mengolah</a:t>
            </a:r>
            <a:r>
              <a:rPr lang="en-US" sz="2400" dirty="0"/>
              <a:t> data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perhitungan</a:t>
            </a:r>
            <a:r>
              <a:rPr lang="en-US" sz="2400" dirty="0"/>
              <a:t> </a:t>
            </a:r>
            <a:r>
              <a:rPr lang="en-US" sz="2400" dirty="0" err="1"/>
              <a:t>matematis</a:t>
            </a:r>
            <a:r>
              <a:rPr lang="en-US" sz="2400" dirty="0"/>
              <a:t> yang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beragam</a:t>
            </a:r>
            <a:r>
              <a:rPr lang="en-US" sz="2400" dirty="0"/>
              <a:t> </a:t>
            </a:r>
            <a:r>
              <a:rPr lang="en-US" sz="2400" dirty="0" err="1"/>
              <a:t>fungsinya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868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Cara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rumus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ms.excel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36376"/>
            <a:ext cx="11029615" cy="4800599"/>
          </a:xfrm>
        </p:spPr>
        <p:txBody>
          <a:bodyPr anchor="t">
            <a:normAutofit fontScale="92500" lnSpcReduction="2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0070C0"/>
                </a:solidFill>
              </a:rPr>
              <a:t>Menulis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rumus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dengan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cara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mengetikkan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angka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langsung</a:t>
            </a:r>
            <a:endParaRPr lang="en-US" sz="2000" dirty="0" smtClean="0">
              <a:solidFill>
                <a:srgbClr val="0070C0"/>
              </a:solidFill>
            </a:endParaRPr>
          </a:p>
          <a:p>
            <a:pPr marL="666900" lvl="1" indent="-342900">
              <a:buFont typeface="+mj-lt"/>
              <a:buAutoNum type="alphaLcPeriod"/>
            </a:pPr>
            <a:r>
              <a:rPr lang="en-US" sz="1800" dirty="0" err="1"/>
              <a:t>Letakkan</a:t>
            </a:r>
            <a:r>
              <a:rPr lang="en-US" sz="1800" dirty="0"/>
              <a:t> </a:t>
            </a:r>
            <a:r>
              <a:rPr lang="en-US" sz="1800" dirty="0" err="1"/>
              <a:t>penunjuk</a:t>
            </a:r>
            <a:r>
              <a:rPr lang="en-US" sz="1800" dirty="0"/>
              <a:t> </a:t>
            </a:r>
            <a:r>
              <a:rPr lang="en-US" sz="1800" dirty="0" err="1"/>
              <a:t>sel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sel</a:t>
            </a:r>
            <a:r>
              <a:rPr lang="en-US" sz="1800" dirty="0"/>
              <a:t> </a:t>
            </a:r>
            <a:r>
              <a:rPr lang="en-US" sz="1800" dirty="0" err="1"/>
              <a:t>tempat</a:t>
            </a:r>
            <a:r>
              <a:rPr lang="en-US" sz="1800" dirty="0"/>
              <a:t> </a:t>
            </a:r>
            <a:r>
              <a:rPr lang="en-US" sz="1800" dirty="0" err="1"/>
              <a:t>hasil</a:t>
            </a:r>
            <a:r>
              <a:rPr lang="en-US" sz="1800" dirty="0"/>
              <a:t> </a:t>
            </a:r>
            <a:r>
              <a:rPr lang="en-US" sz="1800" dirty="0" err="1"/>
              <a:t>rumus</a:t>
            </a:r>
            <a:r>
              <a:rPr lang="en-US" sz="1800" dirty="0"/>
              <a:t> </a:t>
            </a:r>
            <a:r>
              <a:rPr lang="en-US" sz="1800" dirty="0" err="1"/>
              <a:t>akan</a:t>
            </a:r>
            <a:r>
              <a:rPr lang="en-US" sz="1800" dirty="0"/>
              <a:t> </a:t>
            </a:r>
            <a:r>
              <a:rPr lang="en-US" sz="1800" dirty="0" err="1"/>
              <a:t>ditampilkan</a:t>
            </a:r>
            <a:r>
              <a:rPr lang="en-US" sz="1800" dirty="0"/>
              <a:t> 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1800" dirty="0" err="1"/>
              <a:t>Pada</a:t>
            </a:r>
            <a:r>
              <a:rPr lang="en-US" sz="1800" dirty="0"/>
              <a:t> formula bar, </a:t>
            </a:r>
            <a:r>
              <a:rPr lang="en-US" sz="1800" dirty="0" err="1"/>
              <a:t>ketikkan</a:t>
            </a:r>
            <a:r>
              <a:rPr lang="en-US" sz="1800" dirty="0"/>
              <a:t> = </a:t>
            </a:r>
            <a:r>
              <a:rPr lang="en-US" sz="1800" dirty="0" smtClean="0"/>
              <a:t>5000000 + 3500000</a:t>
            </a:r>
            <a:r>
              <a:rPr lang="en-US" sz="1800" dirty="0"/>
              <a:t>, </a:t>
            </a:r>
            <a:r>
              <a:rPr lang="en-US" sz="1800" dirty="0" err="1"/>
              <a:t>lalu</a:t>
            </a:r>
            <a:r>
              <a:rPr lang="en-US" sz="1800" dirty="0"/>
              <a:t> </a:t>
            </a:r>
            <a:r>
              <a:rPr lang="en-US" sz="1800" dirty="0" err="1"/>
              <a:t>tekan</a:t>
            </a:r>
            <a:r>
              <a:rPr lang="en-US" sz="1800" dirty="0"/>
              <a:t> </a:t>
            </a:r>
            <a:r>
              <a:rPr lang="en-US" sz="1800" dirty="0" err="1"/>
              <a:t>tombol</a:t>
            </a:r>
            <a:r>
              <a:rPr lang="en-US" sz="1800" dirty="0"/>
              <a:t> </a:t>
            </a:r>
            <a:r>
              <a:rPr lang="en-US" sz="1800" dirty="0" smtClean="0"/>
              <a:t>enter</a:t>
            </a:r>
            <a:endParaRPr lang="en-US" sz="1800" dirty="0"/>
          </a:p>
          <a:p>
            <a:pPr marL="324000" lvl="1" indent="0">
              <a:buNone/>
            </a:pP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0070C0"/>
                </a:solidFill>
              </a:rPr>
              <a:t>Menulis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rumus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dengan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menggunakan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alamat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sel</a:t>
            </a:r>
            <a:endParaRPr lang="en-US" sz="2000" dirty="0" smtClean="0">
              <a:solidFill>
                <a:srgbClr val="0070C0"/>
              </a:solidFill>
            </a:endParaRPr>
          </a:p>
          <a:p>
            <a:pPr marL="666900" lvl="1" indent="-342900">
              <a:buFont typeface="+mj-lt"/>
              <a:buAutoNum type="alphaLcPeriod"/>
            </a:pPr>
            <a:r>
              <a:rPr lang="en-US" sz="1800" dirty="0" err="1"/>
              <a:t>Letakkan</a:t>
            </a:r>
            <a:r>
              <a:rPr lang="en-US" sz="1800" dirty="0"/>
              <a:t> </a:t>
            </a:r>
            <a:r>
              <a:rPr lang="en-US" sz="1800" dirty="0" err="1"/>
              <a:t>penunjuk</a:t>
            </a:r>
            <a:r>
              <a:rPr lang="en-US" sz="1800" dirty="0"/>
              <a:t> </a:t>
            </a:r>
            <a:r>
              <a:rPr lang="en-US" sz="1800" dirty="0" err="1"/>
              <a:t>sel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sel</a:t>
            </a:r>
            <a:r>
              <a:rPr lang="en-US" sz="1800" dirty="0"/>
              <a:t> </a:t>
            </a:r>
            <a:r>
              <a:rPr lang="en-US" sz="1800" dirty="0" err="1"/>
              <a:t>tempat</a:t>
            </a:r>
            <a:r>
              <a:rPr lang="en-US" sz="1800" dirty="0"/>
              <a:t> </a:t>
            </a:r>
            <a:r>
              <a:rPr lang="en-US" sz="1800" dirty="0" err="1"/>
              <a:t>hasil</a:t>
            </a:r>
            <a:r>
              <a:rPr lang="en-US" sz="1800" dirty="0"/>
              <a:t> </a:t>
            </a:r>
            <a:r>
              <a:rPr lang="en-US" sz="1800" dirty="0" err="1"/>
              <a:t>rumus</a:t>
            </a:r>
            <a:r>
              <a:rPr lang="en-US" sz="1800" dirty="0"/>
              <a:t> </a:t>
            </a:r>
            <a:r>
              <a:rPr lang="en-US" sz="1800" dirty="0" err="1"/>
              <a:t>ditampilkan</a:t>
            </a:r>
            <a:r>
              <a:rPr lang="en-US" sz="1800" dirty="0"/>
              <a:t> 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1800" dirty="0" err="1"/>
              <a:t>Pada</a:t>
            </a:r>
            <a:r>
              <a:rPr lang="en-US" sz="1800" dirty="0"/>
              <a:t> formula bar, </a:t>
            </a:r>
            <a:r>
              <a:rPr lang="en-US" sz="1800" dirty="0" err="1"/>
              <a:t>ketikkan</a:t>
            </a:r>
            <a:r>
              <a:rPr lang="en-US" sz="1800" dirty="0"/>
              <a:t> = C4+C5, </a:t>
            </a:r>
            <a:r>
              <a:rPr lang="en-US" sz="1800" dirty="0" err="1"/>
              <a:t>lalu</a:t>
            </a:r>
            <a:r>
              <a:rPr lang="en-US" sz="1800" dirty="0"/>
              <a:t> </a:t>
            </a:r>
            <a:r>
              <a:rPr lang="en-US" sz="1800" dirty="0" err="1"/>
              <a:t>tekan</a:t>
            </a:r>
            <a:r>
              <a:rPr lang="en-US" sz="1800" dirty="0"/>
              <a:t> </a:t>
            </a:r>
            <a:r>
              <a:rPr lang="en-US" sz="1800" dirty="0" err="1"/>
              <a:t>tombol</a:t>
            </a:r>
            <a:r>
              <a:rPr lang="en-US" sz="1800" dirty="0"/>
              <a:t> enter</a:t>
            </a:r>
          </a:p>
          <a:p>
            <a:pPr marL="666900" lvl="1" indent="-342900">
              <a:buFont typeface="+mj-lt"/>
              <a:buAutoNum type="arabicPeriod"/>
            </a:pPr>
            <a:endParaRPr lang="en-US" dirty="0" smtClean="0">
              <a:solidFill>
                <a:srgbClr val="0070C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0070C0"/>
                </a:solidFill>
              </a:rPr>
              <a:t>Menulis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rumus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dengan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bantuan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bantuan</a:t>
            </a:r>
            <a:r>
              <a:rPr lang="en-US" sz="2000" dirty="0" smtClean="0">
                <a:solidFill>
                  <a:srgbClr val="0070C0"/>
                </a:solidFill>
              </a:rPr>
              <a:t> mouse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1800" dirty="0" err="1"/>
              <a:t>Letakkan</a:t>
            </a:r>
            <a:r>
              <a:rPr lang="en-US" sz="1800" dirty="0"/>
              <a:t> </a:t>
            </a:r>
            <a:r>
              <a:rPr lang="en-US" sz="1800" dirty="0" err="1"/>
              <a:t>penunjuk</a:t>
            </a:r>
            <a:r>
              <a:rPr lang="en-US" sz="1800" dirty="0"/>
              <a:t> </a:t>
            </a:r>
            <a:r>
              <a:rPr lang="en-US" sz="1800" dirty="0" err="1"/>
              <a:t>sel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sel</a:t>
            </a:r>
            <a:r>
              <a:rPr lang="en-US" sz="1800" dirty="0"/>
              <a:t> </a:t>
            </a:r>
            <a:r>
              <a:rPr lang="en-US" sz="1800" dirty="0" err="1"/>
              <a:t>tempat</a:t>
            </a:r>
            <a:r>
              <a:rPr lang="en-US" sz="1800" dirty="0"/>
              <a:t> </a:t>
            </a:r>
            <a:r>
              <a:rPr lang="en-US" sz="1800" dirty="0" err="1"/>
              <a:t>hasil</a:t>
            </a:r>
            <a:r>
              <a:rPr lang="en-US" sz="1800" dirty="0"/>
              <a:t> </a:t>
            </a:r>
            <a:r>
              <a:rPr lang="en-US" sz="1800" dirty="0" err="1"/>
              <a:t>rumus</a:t>
            </a:r>
            <a:r>
              <a:rPr lang="en-US" sz="1800" dirty="0"/>
              <a:t> </a:t>
            </a:r>
            <a:r>
              <a:rPr lang="en-US" sz="1800" dirty="0" err="1"/>
              <a:t>akan</a:t>
            </a:r>
            <a:r>
              <a:rPr lang="en-US" sz="1800" dirty="0"/>
              <a:t> </a:t>
            </a:r>
            <a:r>
              <a:rPr lang="en-US" sz="1800" dirty="0" err="1"/>
              <a:t>ditampilkan</a:t>
            </a:r>
            <a:endParaRPr lang="en-US" sz="1800" dirty="0"/>
          </a:p>
          <a:p>
            <a:pPr marL="666900" lvl="1" indent="-342900">
              <a:buFont typeface="+mj-lt"/>
              <a:buAutoNum type="alphaLcPeriod"/>
            </a:pPr>
            <a:r>
              <a:rPr lang="en-US" sz="1800" dirty="0" err="1"/>
              <a:t>Ketikkan</a:t>
            </a:r>
            <a:r>
              <a:rPr lang="en-US" sz="1800" dirty="0"/>
              <a:t> = , </a:t>
            </a:r>
            <a:r>
              <a:rPr lang="en-US" sz="1800" dirty="0" err="1"/>
              <a:t>kemudian</a:t>
            </a:r>
            <a:r>
              <a:rPr lang="en-US" sz="1800" dirty="0"/>
              <a:t> </a:t>
            </a:r>
            <a:r>
              <a:rPr lang="en-US" sz="1800" dirty="0" err="1"/>
              <a:t>pilih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klik</a:t>
            </a:r>
            <a:r>
              <a:rPr lang="en-US" sz="1800" dirty="0"/>
              <a:t> </a:t>
            </a:r>
            <a:r>
              <a:rPr lang="en-US" sz="1800" dirty="0" err="1"/>
              <a:t>sel</a:t>
            </a:r>
            <a:r>
              <a:rPr lang="en-US" sz="1800" dirty="0"/>
              <a:t> C4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1800" dirty="0" err="1"/>
              <a:t>Ketik</a:t>
            </a:r>
            <a:r>
              <a:rPr lang="en-US" sz="1800" dirty="0"/>
              <a:t> +, </a:t>
            </a:r>
            <a:r>
              <a:rPr lang="en-US" sz="1800" dirty="0" err="1"/>
              <a:t>kemudian</a:t>
            </a:r>
            <a:r>
              <a:rPr lang="en-US" sz="1800" dirty="0"/>
              <a:t> </a:t>
            </a:r>
            <a:r>
              <a:rPr lang="en-US" sz="1800" dirty="0" err="1"/>
              <a:t>pilih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klik</a:t>
            </a:r>
            <a:r>
              <a:rPr lang="en-US" sz="1800" dirty="0"/>
              <a:t> </a:t>
            </a:r>
            <a:r>
              <a:rPr lang="en-US" sz="1800" dirty="0" err="1"/>
              <a:t>sel</a:t>
            </a:r>
            <a:r>
              <a:rPr lang="en-US" sz="1800" dirty="0"/>
              <a:t> C5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1800" dirty="0" err="1"/>
              <a:t>Tekan</a:t>
            </a:r>
            <a:r>
              <a:rPr lang="en-US" sz="1800" dirty="0"/>
              <a:t> </a:t>
            </a:r>
            <a:r>
              <a:rPr lang="en-US" sz="1800" dirty="0" err="1"/>
              <a:t>tombol</a:t>
            </a:r>
            <a:r>
              <a:rPr lang="en-US" sz="1800" dirty="0"/>
              <a:t> </a:t>
            </a:r>
            <a:r>
              <a:rPr lang="en-US" sz="1800" dirty="0" smtClean="0"/>
              <a:t>enter</a:t>
            </a:r>
            <a:endParaRPr lang="en-US" dirty="0" smtClean="0">
              <a:solidFill>
                <a:srgbClr val="0070C0"/>
              </a:solidFill>
            </a:endParaRPr>
          </a:p>
          <a:p>
            <a:pPr marL="666900" lvl="1" indent="-342900">
              <a:buFont typeface="+mj-lt"/>
              <a:buAutoNum type="alphaLcPeriod"/>
            </a:pPr>
            <a:endParaRPr lang="en-US" dirty="0" smtClean="0"/>
          </a:p>
          <a:p>
            <a:pPr marL="666900" lvl="1" indent="-34290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47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Penggunaan</a:t>
            </a:r>
            <a:r>
              <a:rPr lang="en-US" dirty="0" smtClean="0"/>
              <a:t> operator </a:t>
            </a:r>
            <a:r>
              <a:rPr lang="en-US" dirty="0" err="1" smtClean="0"/>
              <a:t>matematika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25001"/>
            <a:ext cx="11029615" cy="4596823"/>
          </a:xfrm>
        </p:spPr>
        <p:txBody>
          <a:bodyPr anchor="t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err="1"/>
              <a:t>Rumus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bagian</a:t>
            </a:r>
            <a:r>
              <a:rPr lang="en-US" sz="2000" dirty="0"/>
              <a:t> </a:t>
            </a:r>
            <a:r>
              <a:rPr lang="en-US" sz="2000" dirty="0" err="1"/>
              <a:t>terpenting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Program Excel </a:t>
            </a:r>
            <a:r>
              <a:rPr lang="en-US" sz="2000" dirty="0" err="1"/>
              <a:t>ini</a:t>
            </a:r>
            <a:r>
              <a:rPr lang="en-US" sz="2000" dirty="0"/>
              <a:t>,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tabel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dokumen</a:t>
            </a:r>
            <a:r>
              <a:rPr lang="en-US" sz="2000" dirty="0"/>
              <a:t> yang </a:t>
            </a:r>
            <a:r>
              <a:rPr lang="en-US" sz="2000" dirty="0" err="1" smtClean="0"/>
              <a:t>diketik</a:t>
            </a:r>
            <a:r>
              <a:rPr lang="en-US" sz="2000" dirty="0" smtClean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selalu</a:t>
            </a:r>
            <a:r>
              <a:rPr lang="en-US" sz="2000" dirty="0"/>
              <a:t> </a:t>
            </a:r>
            <a:r>
              <a:rPr lang="en-US" sz="2000" dirty="0" err="1"/>
              <a:t>berhubungan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rumus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fungsi</a:t>
            </a:r>
            <a:r>
              <a:rPr lang="en-US" sz="20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dirty="0" smtClean="0"/>
              <a:t>MS </a:t>
            </a:r>
            <a:r>
              <a:rPr lang="sv-SE" sz="2000" dirty="0"/>
              <a:t>Excel </a:t>
            </a:r>
            <a:r>
              <a:rPr lang="sv-SE" sz="2000" dirty="0" smtClean="0"/>
              <a:t>memiliki </a:t>
            </a:r>
            <a:r>
              <a:rPr lang="sv-SE" sz="2000" dirty="0"/>
              <a:t>Operator dasar Matematika dan ini biasanya disebut sebagai rumus </a:t>
            </a:r>
            <a:r>
              <a:rPr lang="sv-SE" sz="2000" dirty="0" smtClean="0"/>
              <a:t>standar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Operator </a:t>
            </a:r>
            <a:r>
              <a:rPr lang="en-US" sz="2000" dirty="0" err="1"/>
              <a:t>matematika</a:t>
            </a:r>
            <a:r>
              <a:rPr lang="en-US" sz="2000" dirty="0"/>
              <a:t> yang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sering</a:t>
            </a:r>
            <a:r>
              <a:rPr lang="en-US" sz="2000" dirty="0"/>
              <a:t> </a:t>
            </a:r>
            <a:r>
              <a:rPr lang="en-US" sz="2000" dirty="0" err="1"/>
              <a:t>digunakan</a:t>
            </a:r>
            <a:r>
              <a:rPr lang="en-US" sz="2000" dirty="0"/>
              <a:t> </a:t>
            </a:r>
            <a:r>
              <a:rPr lang="en-US" sz="2000" dirty="0" err="1"/>
              <a:t>dalam</a:t>
            </a:r>
            <a:r>
              <a:rPr lang="en-US" sz="2000" dirty="0"/>
              <a:t> </a:t>
            </a:r>
            <a:r>
              <a:rPr lang="en-US" sz="2000" dirty="0" err="1">
                <a:hlinkClick r:id="rId2"/>
              </a:rPr>
              <a:t>Rumus</a:t>
            </a:r>
            <a:r>
              <a:rPr lang="en-US" sz="2000" dirty="0">
                <a:hlinkClick r:id="rId2"/>
              </a:rPr>
              <a:t> Microsoft Excel</a:t>
            </a:r>
            <a:r>
              <a:rPr lang="en-US" sz="2000" dirty="0"/>
              <a:t> 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 smtClean="0"/>
              <a:t>berikut</a:t>
            </a:r>
            <a:r>
              <a:rPr lang="en-US" sz="2000" dirty="0" smtClean="0"/>
              <a:t> 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1800" dirty="0" smtClean="0"/>
              <a:t>+ (</a:t>
            </a:r>
            <a:r>
              <a:rPr lang="en-US" sz="1800" dirty="0" err="1" smtClean="0"/>
              <a:t>penjumlahan</a:t>
            </a:r>
            <a:r>
              <a:rPr lang="en-US" sz="1800" dirty="0" smtClean="0"/>
              <a:t>) = A1 + A2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1800" dirty="0" smtClean="0"/>
              <a:t>- (</a:t>
            </a:r>
            <a:r>
              <a:rPr lang="en-US" sz="1800" dirty="0" err="1" smtClean="0"/>
              <a:t>pengurangan</a:t>
            </a:r>
            <a:r>
              <a:rPr lang="en-US" sz="1800" dirty="0" smtClean="0"/>
              <a:t>) = A1 – A2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1800" dirty="0" smtClean="0"/>
              <a:t>* (</a:t>
            </a:r>
            <a:r>
              <a:rPr lang="en-US" sz="1800" dirty="0" err="1" smtClean="0"/>
              <a:t>perkalian</a:t>
            </a:r>
            <a:r>
              <a:rPr lang="en-US" sz="1800" dirty="0" smtClean="0"/>
              <a:t>) = A1 * A2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1800" dirty="0" smtClean="0"/>
              <a:t>/ (</a:t>
            </a:r>
            <a:r>
              <a:rPr lang="en-US" sz="1800" dirty="0" err="1" smtClean="0"/>
              <a:t>pembagian</a:t>
            </a:r>
            <a:r>
              <a:rPr lang="en-US" sz="1800" dirty="0" smtClean="0"/>
              <a:t>) = A1/A2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1800" dirty="0" smtClean="0"/>
              <a:t>^ (</a:t>
            </a:r>
            <a:r>
              <a:rPr lang="en-US" sz="1800" dirty="0" err="1" smtClean="0"/>
              <a:t>perpangkatan</a:t>
            </a:r>
            <a:r>
              <a:rPr lang="en-US" sz="1800" dirty="0" smtClean="0"/>
              <a:t>) = A1^2</a:t>
            </a:r>
          </a:p>
          <a:p>
            <a:pPr marL="666900" lvl="1" indent="-342900">
              <a:buFont typeface="+mj-lt"/>
              <a:buAutoNum type="alphaLcPeriod"/>
            </a:pPr>
            <a:r>
              <a:rPr lang="en-US" sz="1800" dirty="0" smtClean="0"/>
              <a:t>% (</a:t>
            </a:r>
            <a:r>
              <a:rPr lang="en-US" sz="1800" dirty="0" err="1" smtClean="0"/>
              <a:t>persentase</a:t>
            </a:r>
            <a:r>
              <a:rPr lang="en-US" sz="1800" dirty="0" smtClean="0"/>
              <a:t>) = A1 * 10%</a:t>
            </a:r>
          </a:p>
          <a:p>
            <a:pPr marL="666900" lvl="1" indent="-34290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98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Ms.excel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38449"/>
            <a:ext cx="11029615" cy="4368222"/>
          </a:xfrm>
        </p:spPr>
        <p:txBody>
          <a:bodyPr anchor="t">
            <a:no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Fungsi</a:t>
            </a:r>
            <a:r>
              <a:rPr lang="en-US" dirty="0" smtClean="0">
                <a:solidFill>
                  <a:srgbClr val="FF0000"/>
                </a:solidFill>
              </a:rPr>
              <a:t> Average</a:t>
            </a:r>
          </a:p>
          <a:p>
            <a:pPr marL="324000" lvl="1" indent="0" fontAlgn="base">
              <a:buNone/>
            </a:pPr>
            <a:r>
              <a:rPr lang="en-US" sz="1800" dirty="0" err="1">
                <a:solidFill>
                  <a:srgbClr val="00B050"/>
                </a:solidFill>
              </a:rPr>
              <a:t>Fungsi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ini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digunakan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untuk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mencari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nilai</a:t>
            </a:r>
            <a:r>
              <a:rPr lang="en-US" sz="1800" dirty="0">
                <a:solidFill>
                  <a:srgbClr val="00B050"/>
                </a:solidFill>
              </a:rPr>
              <a:t> rata-rata </a:t>
            </a:r>
            <a:r>
              <a:rPr lang="en-US" sz="1800" dirty="0" err="1">
                <a:solidFill>
                  <a:srgbClr val="00B050"/>
                </a:solidFill>
              </a:rPr>
              <a:t>dari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sekumpulan</a:t>
            </a:r>
            <a:r>
              <a:rPr lang="en-US" sz="1800" dirty="0">
                <a:solidFill>
                  <a:srgbClr val="00B050"/>
                </a:solidFill>
              </a:rPr>
              <a:t> data (</a:t>
            </a:r>
            <a:r>
              <a:rPr lang="en-US" sz="1800" i="1" dirty="0">
                <a:solidFill>
                  <a:srgbClr val="00B050"/>
                </a:solidFill>
              </a:rPr>
              <a:t>range</a:t>
            </a:r>
            <a:r>
              <a:rPr lang="en-US" sz="1800" dirty="0">
                <a:solidFill>
                  <a:srgbClr val="00B050"/>
                </a:solidFill>
              </a:rPr>
              <a:t>). </a:t>
            </a:r>
            <a:r>
              <a:rPr lang="en-US" sz="1800" dirty="0" err="1">
                <a:solidFill>
                  <a:srgbClr val="00B050"/>
                </a:solidFill>
              </a:rPr>
              <a:t>Bentuk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umum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penulisannya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adalah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</a:p>
          <a:p>
            <a:pPr marL="0" indent="0" fontAlgn="base">
              <a:buNone/>
            </a:pPr>
            <a:r>
              <a:rPr lang="en-US" b="1" i="1" dirty="0" smtClean="0">
                <a:solidFill>
                  <a:srgbClr val="0070C0"/>
                </a:solidFill>
              </a:rPr>
              <a:t>	=</a:t>
            </a:r>
            <a:r>
              <a:rPr lang="en-US" b="1" i="1" dirty="0">
                <a:solidFill>
                  <a:srgbClr val="0070C0"/>
                </a:solidFill>
              </a:rPr>
              <a:t>AVERAGE(number1, number2,…)</a:t>
            </a:r>
            <a:r>
              <a:rPr lang="en-US" i="1" dirty="0">
                <a:solidFill>
                  <a:srgbClr val="0070C0"/>
                </a:solidFill>
              </a:rPr>
              <a:t>, </a:t>
            </a:r>
            <a:r>
              <a:rPr lang="en-US" i="1" dirty="0" err="1">
                <a:solidFill>
                  <a:srgbClr val="0070C0"/>
                </a:solidFill>
              </a:rPr>
              <a:t>dimana</a:t>
            </a:r>
            <a:r>
              <a:rPr lang="en-US" i="1" dirty="0">
                <a:solidFill>
                  <a:srgbClr val="0070C0"/>
                </a:solidFill>
              </a:rPr>
              <a:t> number1, number2, </a:t>
            </a:r>
            <a:r>
              <a:rPr lang="en-US" i="1" dirty="0" err="1">
                <a:solidFill>
                  <a:srgbClr val="0070C0"/>
                </a:solidFill>
              </a:rPr>
              <a:t>dan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seterusnya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adalah</a:t>
            </a:r>
            <a:r>
              <a:rPr lang="en-US" i="1" dirty="0">
                <a:solidFill>
                  <a:srgbClr val="0070C0"/>
                </a:solidFill>
              </a:rPr>
              <a:t> range data yang 	</a:t>
            </a:r>
            <a:r>
              <a:rPr lang="en-US" i="1" dirty="0" err="1">
                <a:solidFill>
                  <a:srgbClr val="0070C0"/>
                </a:solidFill>
              </a:rPr>
              <a:t>akan</a:t>
            </a:r>
            <a:r>
              <a:rPr lang="en-US" i="1" dirty="0">
                <a:solidFill>
                  <a:srgbClr val="0070C0"/>
                </a:solidFill>
              </a:rPr>
              <a:t> 	</a:t>
            </a:r>
            <a:r>
              <a:rPr lang="en-US" i="1" dirty="0" err="1">
                <a:solidFill>
                  <a:srgbClr val="0070C0"/>
                </a:solidFill>
              </a:rPr>
              <a:t>dicari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nilai</a:t>
            </a:r>
            <a:r>
              <a:rPr lang="en-US" i="1" dirty="0">
                <a:solidFill>
                  <a:srgbClr val="0070C0"/>
                </a:solidFill>
              </a:rPr>
              <a:t> rata-</a:t>
            </a:r>
            <a:r>
              <a:rPr lang="en-US" i="1" dirty="0" err="1">
                <a:solidFill>
                  <a:srgbClr val="0070C0"/>
                </a:solidFill>
              </a:rPr>
              <a:t>ratanya</a:t>
            </a:r>
            <a:r>
              <a:rPr lang="en-US" i="1" dirty="0">
                <a:solidFill>
                  <a:srgbClr val="0070C0"/>
                </a:solidFill>
              </a:rPr>
              <a:t>. </a:t>
            </a:r>
            <a:r>
              <a:rPr lang="en-US" i="1" dirty="0" err="1">
                <a:solidFill>
                  <a:srgbClr val="0070C0"/>
                </a:solidFill>
              </a:rPr>
              <a:t>Misalnya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untuk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mengisi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nilai</a:t>
            </a:r>
            <a:r>
              <a:rPr lang="en-US" i="1" dirty="0">
                <a:solidFill>
                  <a:srgbClr val="0070C0"/>
                </a:solidFill>
              </a:rPr>
              <a:t> rata-rata </a:t>
            </a:r>
            <a:r>
              <a:rPr lang="en-US" i="1" dirty="0" err="1">
                <a:solidFill>
                  <a:srgbClr val="0070C0"/>
                </a:solidFill>
              </a:rPr>
              <a:t>dari</a:t>
            </a:r>
            <a:r>
              <a:rPr lang="en-US" i="1" dirty="0">
                <a:solidFill>
                  <a:srgbClr val="0070C0"/>
                </a:solidFill>
              </a:rPr>
              <a:t> range data E8 </a:t>
            </a:r>
            <a:r>
              <a:rPr lang="en-US" i="1" dirty="0" err="1">
                <a:solidFill>
                  <a:srgbClr val="0070C0"/>
                </a:solidFill>
              </a:rPr>
              <a:t>sampai</a:t>
            </a:r>
            <a:r>
              <a:rPr lang="en-US" i="1" dirty="0">
                <a:solidFill>
                  <a:srgbClr val="0070C0"/>
                </a:solidFill>
              </a:rPr>
              <a:t> G8, </a:t>
            </a:r>
            <a:r>
              <a:rPr lang="en-US" i="1" dirty="0" err="1">
                <a:solidFill>
                  <a:srgbClr val="0070C0"/>
                </a:solidFill>
              </a:rPr>
              <a:t>maka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rumusnya</a:t>
            </a:r>
            <a:r>
              <a:rPr lang="en-US" i="1" dirty="0">
                <a:solidFill>
                  <a:srgbClr val="0070C0"/>
                </a:solidFill>
              </a:rPr>
              <a:t> 	</a:t>
            </a:r>
            <a:r>
              <a:rPr lang="en-US" i="1" dirty="0" err="1">
                <a:solidFill>
                  <a:srgbClr val="0070C0"/>
                </a:solidFill>
              </a:rPr>
              <a:t>adalah</a:t>
            </a:r>
            <a:r>
              <a:rPr lang="en-US" i="1" dirty="0">
                <a:solidFill>
                  <a:srgbClr val="0070C0"/>
                </a:solidFill>
              </a:rPr>
              <a:t> 	=AVERAGE(E8:G8) </a:t>
            </a:r>
            <a:r>
              <a:rPr lang="en-US" i="1" dirty="0" err="1">
                <a:solidFill>
                  <a:srgbClr val="0070C0"/>
                </a:solidFill>
              </a:rPr>
              <a:t>kemudian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tekan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tombol</a:t>
            </a:r>
            <a:r>
              <a:rPr lang="en-US" i="1" dirty="0">
                <a:solidFill>
                  <a:srgbClr val="0070C0"/>
                </a:solidFill>
              </a:rPr>
              <a:t> Enter.</a:t>
            </a:r>
          </a:p>
          <a:p>
            <a:pPr lvl="1"/>
            <a:endParaRPr lang="en-US" sz="1800" dirty="0"/>
          </a:p>
          <a:p>
            <a:r>
              <a:rPr lang="en-US" dirty="0" err="1" smtClean="0">
                <a:solidFill>
                  <a:srgbClr val="FF0000"/>
                </a:solidFill>
              </a:rPr>
              <a:t>Fungsi</a:t>
            </a:r>
            <a:r>
              <a:rPr lang="en-US" dirty="0" smtClean="0">
                <a:solidFill>
                  <a:srgbClr val="FF0000"/>
                </a:solidFill>
              </a:rPr>
              <a:t> Sum</a:t>
            </a:r>
          </a:p>
          <a:p>
            <a:pPr marL="324000" lvl="1" indent="0">
              <a:buNone/>
            </a:pPr>
            <a:r>
              <a:rPr lang="en-US" sz="1800" dirty="0" err="1">
                <a:solidFill>
                  <a:srgbClr val="00B050"/>
                </a:solidFill>
              </a:rPr>
              <a:t>Fungsi</a:t>
            </a:r>
            <a:r>
              <a:rPr lang="en-US" sz="1800" dirty="0">
                <a:solidFill>
                  <a:srgbClr val="00B050"/>
                </a:solidFill>
              </a:rPr>
              <a:t> SUM </a:t>
            </a:r>
            <a:r>
              <a:rPr lang="en-US" sz="1800" dirty="0" err="1">
                <a:solidFill>
                  <a:srgbClr val="00B050"/>
                </a:solidFill>
              </a:rPr>
              <a:t>digunakan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untuk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menjumlahkan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sekumpulan</a:t>
            </a:r>
            <a:r>
              <a:rPr lang="en-US" sz="1800" dirty="0">
                <a:solidFill>
                  <a:srgbClr val="00B050"/>
                </a:solidFill>
              </a:rPr>
              <a:t> data </a:t>
            </a:r>
            <a:r>
              <a:rPr lang="en-US" sz="1800" dirty="0" err="1">
                <a:solidFill>
                  <a:srgbClr val="00B050"/>
                </a:solidFill>
              </a:rPr>
              <a:t>pada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suatu</a:t>
            </a:r>
            <a:r>
              <a:rPr lang="en-US" sz="1800" dirty="0">
                <a:solidFill>
                  <a:srgbClr val="00B050"/>
                </a:solidFill>
              </a:rPr>
              <a:t> </a:t>
            </a:r>
            <a:r>
              <a:rPr lang="en-US" sz="1800" i="1" dirty="0">
                <a:solidFill>
                  <a:srgbClr val="00B050"/>
                </a:solidFill>
              </a:rPr>
              <a:t>range</a:t>
            </a:r>
            <a:r>
              <a:rPr lang="en-US" sz="1800" dirty="0">
                <a:solidFill>
                  <a:srgbClr val="00B050"/>
                </a:solidFill>
              </a:rPr>
              <a:t>. </a:t>
            </a:r>
            <a:r>
              <a:rPr lang="en-US" sz="1800" dirty="0" err="1">
                <a:solidFill>
                  <a:srgbClr val="00B050"/>
                </a:solidFill>
              </a:rPr>
              <a:t>Bentuk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umum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penulisan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fungsi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ini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adalah</a:t>
            </a:r>
            <a:r>
              <a:rPr lang="en-US" sz="1800" dirty="0">
                <a:solidFill>
                  <a:srgbClr val="00B050"/>
                </a:solidFill>
              </a:rPr>
              <a:t> </a:t>
            </a:r>
            <a:endParaRPr lang="en-US" sz="1800" dirty="0" smtClean="0">
              <a:solidFill>
                <a:srgbClr val="00B050"/>
              </a:solidFill>
            </a:endParaRPr>
          </a:p>
          <a:p>
            <a:pPr marL="324000" lvl="1" indent="0">
              <a:buNone/>
            </a:pPr>
            <a:r>
              <a:rPr lang="en-US" sz="1800" b="1" i="1" dirty="0" smtClean="0">
                <a:solidFill>
                  <a:srgbClr val="0070C0"/>
                </a:solidFill>
              </a:rPr>
              <a:t>	=</a:t>
            </a:r>
            <a:r>
              <a:rPr lang="en-US" sz="1800" b="1" i="1" dirty="0">
                <a:solidFill>
                  <a:srgbClr val="0070C0"/>
                </a:solidFill>
              </a:rPr>
              <a:t>SUM(number1, number2,…)</a:t>
            </a:r>
            <a:r>
              <a:rPr lang="en-US" sz="1800" i="1" dirty="0">
                <a:solidFill>
                  <a:srgbClr val="0070C0"/>
                </a:solidFill>
              </a:rPr>
              <a:t>. </a:t>
            </a:r>
            <a:r>
              <a:rPr lang="en-US" sz="1800" i="1" dirty="0" err="1">
                <a:solidFill>
                  <a:srgbClr val="0070C0"/>
                </a:solidFill>
              </a:rPr>
              <a:t>Dimana</a:t>
            </a:r>
            <a:r>
              <a:rPr lang="en-US" sz="1800" i="1" dirty="0">
                <a:solidFill>
                  <a:srgbClr val="0070C0"/>
                </a:solidFill>
              </a:rPr>
              <a:t> number1, number2 </a:t>
            </a:r>
            <a:r>
              <a:rPr lang="en-US" sz="1800" i="1" dirty="0" err="1">
                <a:solidFill>
                  <a:srgbClr val="0070C0"/>
                </a:solidFill>
              </a:rPr>
              <a:t>dan</a:t>
            </a:r>
            <a:r>
              <a:rPr lang="en-US" sz="1800" i="1" dirty="0">
                <a:solidFill>
                  <a:srgbClr val="0070C0"/>
                </a:solidFill>
              </a:rPr>
              <a:t> </a:t>
            </a:r>
            <a:r>
              <a:rPr lang="en-US" sz="1800" i="1" dirty="0" err="1">
                <a:solidFill>
                  <a:srgbClr val="0070C0"/>
                </a:solidFill>
              </a:rPr>
              <a:t>seterusnya</a:t>
            </a:r>
            <a:r>
              <a:rPr lang="en-US" sz="1800" i="1" dirty="0">
                <a:solidFill>
                  <a:srgbClr val="0070C0"/>
                </a:solidFill>
              </a:rPr>
              <a:t> </a:t>
            </a:r>
            <a:r>
              <a:rPr lang="en-US" sz="1800" i="1" dirty="0" err="1">
                <a:solidFill>
                  <a:srgbClr val="0070C0"/>
                </a:solidFill>
              </a:rPr>
              <a:t>adalah</a:t>
            </a:r>
            <a:r>
              <a:rPr lang="en-US" sz="1800" i="1" dirty="0">
                <a:solidFill>
                  <a:srgbClr val="0070C0"/>
                </a:solidFill>
              </a:rPr>
              <a:t> range data yang </a:t>
            </a:r>
            <a:r>
              <a:rPr lang="en-US" sz="1800" i="1" dirty="0" err="1">
                <a:solidFill>
                  <a:srgbClr val="0070C0"/>
                </a:solidFill>
              </a:rPr>
              <a:t>akan</a:t>
            </a:r>
            <a:r>
              <a:rPr lang="en-US" sz="1800" i="1" dirty="0">
                <a:solidFill>
                  <a:srgbClr val="0070C0"/>
                </a:solidFill>
              </a:rPr>
              <a:t> </a:t>
            </a:r>
            <a:r>
              <a:rPr lang="en-US" sz="1800" i="1" dirty="0" smtClean="0">
                <a:solidFill>
                  <a:srgbClr val="0070C0"/>
                </a:solidFill>
              </a:rPr>
              <a:t>	</a:t>
            </a:r>
            <a:r>
              <a:rPr lang="en-US" sz="1800" i="1" dirty="0" err="1" smtClean="0">
                <a:solidFill>
                  <a:srgbClr val="0070C0"/>
                </a:solidFill>
              </a:rPr>
              <a:t>dijumlahkan</a:t>
            </a:r>
            <a:r>
              <a:rPr lang="en-US" sz="1800" i="1" dirty="0">
                <a:solidFill>
                  <a:srgbClr val="0070C0"/>
                </a:solidFill>
              </a:rPr>
              <a:t>. </a:t>
            </a:r>
            <a:r>
              <a:rPr lang="en-US" sz="1800" i="1" dirty="0" err="1">
                <a:solidFill>
                  <a:srgbClr val="0070C0"/>
                </a:solidFill>
              </a:rPr>
              <a:t>Misalnya</a:t>
            </a:r>
            <a:r>
              <a:rPr lang="en-US" sz="1800" i="1" dirty="0">
                <a:solidFill>
                  <a:srgbClr val="0070C0"/>
                </a:solidFill>
              </a:rPr>
              <a:t> </a:t>
            </a:r>
            <a:r>
              <a:rPr lang="en-US" sz="1800" i="1" dirty="0" err="1">
                <a:solidFill>
                  <a:srgbClr val="0070C0"/>
                </a:solidFill>
              </a:rPr>
              <a:t>untuk</a:t>
            </a:r>
            <a:r>
              <a:rPr lang="en-US" sz="1800" i="1" dirty="0">
                <a:solidFill>
                  <a:srgbClr val="0070C0"/>
                </a:solidFill>
              </a:rPr>
              <a:t> </a:t>
            </a:r>
            <a:r>
              <a:rPr lang="en-US" sz="1800" i="1" dirty="0" err="1">
                <a:solidFill>
                  <a:srgbClr val="0070C0"/>
                </a:solidFill>
              </a:rPr>
              <a:t>menjumlahkan</a:t>
            </a:r>
            <a:r>
              <a:rPr lang="en-US" sz="1800" i="1" dirty="0">
                <a:solidFill>
                  <a:srgbClr val="0070C0"/>
                </a:solidFill>
              </a:rPr>
              <a:t> range data E8 </a:t>
            </a:r>
            <a:r>
              <a:rPr lang="en-US" sz="1800" i="1" dirty="0" err="1">
                <a:solidFill>
                  <a:srgbClr val="0070C0"/>
                </a:solidFill>
              </a:rPr>
              <a:t>sampai</a:t>
            </a:r>
            <a:r>
              <a:rPr lang="en-US" sz="1800" i="1" dirty="0">
                <a:solidFill>
                  <a:srgbClr val="0070C0"/>
                </a:solidFill>
              </a:rPr>
              <a:t> G8, </a:t>
            </a:r>
            <a:r>
              <a:rPr lang="en-US" sz="1800" i="1" dirty="0" err="1">
                <a:solidFill>
                  <a:srgbClr val="0070C0"/>
                </a:solidFill>
              </a:rPr>
              <a:t>maka</a:t>
            </a:r>
            <a:r>
              <a:rPr lang="en-US" sz="1800" i="1" dirty="0">
                <a:solidFill>
                  <a:srgbClr val="0070C0"/>
                </a:solidFill>
              </a:rPr>
              <a:t> </a:t>
            </a:r>
            <a:r>
              <a:rPr lang="en-US" sz="1800" i="1" dirty="0" err="1">
                <a:solidFill>
                  <a:srgbClr val="0070C0"/>
                </a:solidFill>
              </a:rPr>
              <a:t>rumusnya</a:t>
            </a:r>
            <a:r>
              <a:rPr lang="en-US" sz="1800" i="1" dirty="0">
                <a:solidFill>
                  <a:srgbClr val="0070C0"/>
                </a:solidFill>
              </a:rPr>
              <a:t> </a:t>
            </a:r>
            <a:r>
              <a:rPr lang="en-US" sz="1800" i="1" dirty="0" err="1">
                <a:solidFill>
                  <a:srgbClr val="0070C0"/>
                </a:solidFill>
              </a:rPr>
              <a:t>adalah</a:t>
            </a:r>
            <a:r>
              <a:rPr lang="en-US" sz="1800" i="1" dirty="0">
                <a:solidFill>
                  <a:srgbClr val="0070C0"/>
                </a:solidFill>
              </a:rPr>
              <a:t> =SUM(E8:G8) </a:t>
            </a:r>
            <a:r>
              <a:rPr lang="en-US" sz="1800" i="1" dirty="0" smtClean="0">
                <a:solidFill>
                  <a:srgbClr val="0070C0"/>
                </a:solidFill>
              </a:rPr>
              <a:t>	</a:t>
            </a:r>
            <a:r>
              <a:rPr lang="en-US" sz="1800" i="1" dirty="0" err="1" smtClean="0">
                <a:solidFill>
                  <a:srgbClr val="0070C0"/>
                </a:solidFill>
              </a:rPr>
              <a:t>kemudian</a:t>
            </a:r>
            <a:r>
              <a:rPr lang="en-US" sz="1800" i="1" dirty="0" smtClean="0">
                <a:solidFill>
                  <a:srgbClr val="0070C0"/>
                </a:solidFill>
              </a:rPr>
              <a:t> </a:t>
            </a:r>
            <a:r>
              <a:rPr lang="en-US" sz="1800" i="1" dirty="0" err="1">
                <a:solidFill>
                  <a:srgbClr val="0070C0"/>
                </a:solidFill>
              </a:rPr>
              <a:t>tekan</a:t>
            </a:r>
            <a:r>
              <a:rPr lang="en-US" sz="1800" i="1" dirty="0">
                <a:solidFill>
                  <a:srgbClr val="0070C0"/>
                </a:solidFill>
              </a:rPr>
              <a:t> </a:t>
            </a:r>
            <a:r>
              <a:rPr lang="en-US" sz="1800" i="1" dirty="0" err="1">
                <a:solidFill>
                  <a:srgbClr val="0070C0"/>
                </a:solidFill>
              </a:rPr>
              <a:t>tombol</a:t>
            </a:r>
            <a:r>
              <a:rPr lang="en-US" sz="1800" i="1" dirty="0">
                <a:solidFill>
                  <a:srgbClr val="0070C0"/>
                </a:solidFill>
              </a:rPr>
              <a:t> Enter</a:t>
            </a:r>
            <a:endParaRPr lang="en-US" sz="1800" i="1" dirty="0" smtClean="0">
              <a:solidFill>
                <a:srgbClr val="0070C0"/>
              </a:solidFill>
            </a:endParaRPr>
          </a:p>
        </p:txBody>
      </p:sp>
      <p:sp>
        <p:nvSpPr>
          <p:cNvPr id="4" name="AutoShape 2" descr="http://4.bp.blogspot.com/-TBDrm64lrMU/U_CCShvffpI/AAAAAAAABUE/xAZO5orqO5U/s1600/penggunaan-operator-excel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0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Ms.excel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38449"/>
            <a:ext cx="11029615" cy="4368222"/>
          </a:xfrm>
        </p:spPr>
        <p:txBody>
          <a:bodyPr anchor="t">
            <a:no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Fungsi</a:t>
            </a:r>
            <a:r>
              <a:rPr lang="en-US" dirty="0" smtClean="0">
                <a:solidFill>
                  <a:srgbClr val="FF0000"/>
                </a:solidFill>
              </a:rPr>
              <a:t> Max</a:t>
            </a:r>
          </a:p>
          <a:p>
            <a:pPr marL="324000" lvl="1" indent="0" fontAlgn="base">
              <a:buNone/>
            </a:pPr>
            <a:r>
              <a:rPr lang="en-US" sz="1800" dirty="0" err="1">
                <a:solidFill>
                  <a:srgbClr val="00B050"/>
                </a:solidFill>
              </a:rPr>
              <a:t>Fungsi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ini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digunakan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untuk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mencari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nilai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tertinggi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dari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sekumpulan</a:t>
            </a:r>
            <a:r>
              <a:rPr lang="en-US" sz="1800" dirty="0">
                <a:solidFill>
                  <a:srgbClr val="00B050"/>
                </a:solidFill>
              </a:rPr>
              <a:t> data (</a:t>
            </a:r>
            <a:r>
              <a:rPr lang="en-US" sz="1800" i="1" dirty="0">
                <a:solidFill>
                  <a:srgbClr val="00B050"/>
                </a:solidFill>
              </a:rPr>
              <a:t>range</a:t>
            </a:r>
            <a:r>
              <a:rPr lang="en-US" sz="1800" dirty="0">
                <a:solidFill>
                  <a:srgbClr val="00B050"/>
                </a:solidFill>
              </a:rPr>
              <a:t>). </a:t>
            </a:r>
            <a:r>
              <a:rPr lang="en-US" sz="1800" dirty="0" smtClean="0">
                <a:solidFill>
                  <a:srgbClr val="00B050"/>
                </a:solidFill>
              </a:rPr>
              <a:t> </a:t>
            </a:r>
            <a:r>
              <a:rPr lang="en-US" sz="1800" dirty="0" err="1" smtClean="0">
                <a:solidFill>
                  <a:srgbClr val="00B050"/>
                </a:solidFill>
              </a:rPr>
              <a:t>Bentuk</a:t>
            </a:r>
            <a:r>
              <a:rPr lang="en-US" sz="1800" dirty="0" smtClean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umum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penulisannya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adalah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endParaRPr lang="en-US" sz="1800" dirty="0"/>
          </a:p>
          <a:p>
            <a:pPr marL="324000" lvl="1" indent="0" fontAlgn="base">
              <a:buNone/>
            </a:pPr>
            <a:r>
              <a:rPr lang="en-US" sz="1800" b="1" dirty="0" smtClean="0">
                <a:solidFill>
                  <a:srgbClr val="0070C0"/>
                </a:solidFill>
              </a:rPr>
              <a:t>	=</a:t>
            </a:r>
            <a:r>
              <a:rPr lang="en-US" sz="1800" b="1" dirty="0">
                <a:solidFill>
                  <a:srgbClr val="0070C0"/>
                </a:solidFill>
              </a:rPr>
              <a:t>MAX(number1, number2,…)</a:t>
            </a:r>
            <a:r>
              <a:rPr lang="en-US" sz="1800" dirty="0">
                <a:solidFill>
                  <a:srgbClr val="0070C0"/>
                </a:solidFill>
              </a:rPr>
              <a:t>, </a:t>
            </a:r>
            <a:r>
              <a:rPr lang="en-US" sz="1800" dirty="0" err="1">
                <a:solidFill>
                  <a:srgbClr val="0070C0"/>
                </a:solidFill>
              </a:rPr>
              <a:t>dimana</a:t>
            </a:r>
            <a:r>
              <a:rPr lang="en-US" sz="1800" dirty="0">
                <a:solidFill>
                  <a:srgbClr val="0070C0"/>
                </a:solidFill>
              </a:rPr>
              <a:t> number1, number2, </a:t>
            </a:r>
            <a:r>
              <a:rPr lang="en-US" sz="1800" dirty="0" err="1">
                <a:solidFill>
                  <a:srgbClr val="0070C0"/>
                </a:solidFill>
              </a:rPr>
              <a:t>dan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seterusnya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adalah</a:t>
            </a:r>
            <a:r>
              <a:rPr lang="en-US" sz="1800" dirty="0">
                <a:solidFill>
                  <a:srgbClr val="0070C0"/>
                </a:solidFill>
              </a:rPr>
              <a:t> </a:t>
            </a:r>
            <a:r>
              <a:rPr lang="en-US" sz="1800" i="1" dirty="0">
                <a:solidFill>
                  <a:srgbClr val="0070C0"/>
                </a:solidFill>
              </a:rPr>
              <a:t>range </a:t>
            </a:r>
            <a:r>
              <a:rPr lang="en-US" sz="1800" dirty="0">
                <a:solidFill>
                  <a:srgbClr val="0070C0"/>
                </a:solidFill>
              </a:rPr>
              <a:t>data (</a:t>
            </a:r>
            <a:r>
              <a:rPr lang="en-US" sz="1800" dirty="0" err="1">
                <a:solidFill>
                  <a:srgbClr val="0070C0"/>
                </a:solidFill>
              </a:rPr>
              <a:t>numerik</a:t>
            </a:r>
            <a:r>
              <a:rPr lang="en-US" sz="1800" dirty="0">
                <a:solidFill>
                  <a:srgbClr val="0070C0"/>
                </a:solidFill>
              </a:rPr>
              <a:t>) yang </a:t>
            </a:r>
            <a:r>
              <a:rPr lang="en-US" sz="1800" dirty="0" smtClean="0">
                <a:solidFill>
                  <a:srgbClr val="0070C0"/>
                </a:solidFill>
              </a:rPr>
              <a:t>	</a:t>
            </a:r>
            <a:r>
              <a:rPr lang="en-US" sz="1800" dirty="0" err="1" smtClean="0">
                <a:solidFill>
                  <a:srgbClr val="0070C0"/>
                </a:solidFill>
              </a:rPr>
              <a:t>akan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dicari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nilai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tertingginya</a:t>
            </a:r>
            <a:r>
              <a:rPr lang="en-US" sz="1800" dirty="0">
                <a:solidFill>
                  <a:srgbClr val="0070C0"/>
                </a:solidFill>
              </a:rPr>
              <a:t>. </a:t>
            </a:r>
            <a:r>
              <a:rPr lang="en-US" sz="1800" dirty="0" err="1">
                <a:solidFill>
                  <a:srgbClr val="0070C0"/>
                </a:solidFill>
              </a:rPr>
              <a:t>Misalnya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untuk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mencari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nilai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maksimal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dari</a:t>
            </a:r>
            <a:r>
              <a:rPr lang="en-US" sz="1800" dirty="0">
                <a:solidFill>
                  <a:srgbClr val="0070C0"/>
                </a:solidFill>
              </a:rPr>
              <a:t> range data E8 </a:t>
            </a:r>
            <a:r>
              <a:rPr lang="en-US" sz="1800" dirty="0" err="1">
                <a:solidFill>
                  <a:srgbClr val="0070C0"/>
                </a:solidFill>
              </a:rPr>
              <a:t>sampai</a:t>
            </a:r>
            <a:r>
              <a:rPr lang="en-US" sz="1800" dirty="0">
                <a:solidFill>
                  <a:srgbClr val="0070C0"/>
                </a:solidFill>
              </a:rPr>
              <a:t> G8, </a:t>
            </a:r>
            <a:r>
              <a:rPr lang="en-US" sz="1800" dirty="0" err="1">
                <a:solidFill>
                  <a:srgbClr val="0070C0"/>
                </a:solidFill>
              </a:rPr>
              <a:t>maka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smtClean="0">
                <a:solidFill>
                  <a:srgbClr val="0070C0"/>
                </a:solidFill>
              </a:rPr>
              <a:t>	</a:t>
            </a:r>
            <a:r>
              <a:rPr lang="en-US" sz="1800" dirty="0" err="1" smtClean="0">
                <a:solidFill>
                  <a:srgbClr val="0070C0"/>
                </a:solidFill>
              </a:rPr>
              <a:t>rumusnya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adalah</a:t>
            </a:r>
            <a:r>
              <a:rPr lang="en-US" sz="1800" dirty="0">
                <a:solidFill>
                  <a:srgbClr val="0070C0"/>
                </a:solidFill>
              </a:rPr>
              <a:t> =MAX(E8:G8) </a:t>
            </a:r>
            <a:r>
              <a:rPr lang="en-US" sz="1800" dirty="0" err="1">
                <a:solidFill>
                  <a:srgbClr val="0070C0"/>
                </a:solidFill>
              </a:rPr>
              <a:t>kemudian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tekan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tombol</a:t>
            </a:r>
            <a:r>
              <a:rPr lang="en-US" sz="1800" dirty="0">
                <a:solidFill>
                  <a:srgbClr val="0070C0"/>
                </a:solidFill>
              </a:rPr>
              <a:t> Enter</a:t>
            </a:r>
          </a:p>
          <a:p>
            <a:pPr lvl="1"/>
            <a:endParaRPr lang="en-US" sz="1800" dirty="0"/>
          </a:p>
          <a:p>
            <a:r>
              <a:rPr lang="en-US" dirty="0" err="1" smtClean="0">
                <a:solidFill>
                  <a:srgbClr val="FF0000"/>
                </a:solidFill>
              </a:rPr>
              <a:t>Fungsi</a:t>
            </a:r>
            <a:r>
              <a:rPr lang="en-US" dirty="0" smtClean="0">
                <a:solidFill>
                  <a:srgbClr val="FF0000"/>
                </a:solidFill>
              </a:rPr>
              <a:t> Min</a:t>
            </a:r>
          </a:p>
          <a:p>
            <a:pPr marL="324000" lvl="1" indent="0">
              <a:buNone/>
            </a:pPr>
            <a:r>
              <a:rPr lang="en-US" sz="1800" dirty="0" err="1" smtClean="0">
                <a:solidFill>
                  <a:srgbClr val="00B050"/>
                </a:solidFill>
              </a:rPr>
              <a:t>Fungsi</a:t>
            </a:r>
            <a:r>
              <a:rPr lang="en-US" sz="1800" dirty="0" smtClean="0">
                <a:solidFill>
                  <a:srgbClr val="00B050"/>
                </a:solidFill>
              </a:rPr>
              <a:t> </a:t>
            </a:r>
            <a:r>
              <a:rPr lang="en-US" sz="1800" dirty="0">
                <a:solidFill>
                  <a:srgbClr val="00B050"/>
                </a:solidFill>
              </a:rPr>
              <a:t>Min </a:t>
            </a:r>
            <a:r>
              <a:rPr lang="en-US" sz="1800" dirty="0" err="1">
                <a:solidFill>
                  <a:srgbClr val="00B050"/>
                </a:solidFill>
              </a:rPr>
              <a:t>adalah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kebalikan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dari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fungsi</a:t>
            </a:r>
            <a:r>
              <a:rPr lang="en-US" sz="1800" dirty="0">
                <a:solidFill>
                  <a:srgbClr val="00B050"/>
                </a:solidFill>
              </a:rPr>
              <a:t> Max, </a:t>
            </a:r>
            <a:r>
              <a:rPr lang="en-US" sz="1800" dirty="0" err="1">
                <a:solidFill>
                  <a:srgbClr val="00B050"/>
                </a:solidFill>
              </a:rPr>
              <a:t>jika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fungsi</a:t>
            </a:r>
            <a:r>
              <a:rPr lang="en-US" sz="1800" dirty="0">
                <a:solidFill>
                  <a:srgbClr val="00B050"/>
                </a:solidFill>
              </a:rPr>
              <a:t> Max </a:t>
            </a:r>
            <a:r>
              <a:rPr lang="en-US" sz="1800" dirty="0" err="1">
                <a:solidFill>
                  <a:srgbClr val="00B050"/>
                </a:solidFill>
              </a:rPr>
              <a:t>untuk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mencari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nilai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tertinggi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atau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maksimal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maka</a:t>
            </a:r>
            <a:r>
              <a:rPr lang="en-US" sz="1800" dirty="0">
                <a:solidFill>
                  <a:srgbClr val="00B050"/>
                </a:solidFill>
              </a:rPr>
              <a:t> Min </a:t>
            </a:r>
            <a:r>
              <a:rPr lang="en-US" sz="1800" dirty="0" err="1">
                <a:solidFill>
                  <a:srgbClr val="00B050"/>
                </a:solidFill>
              </a:rPr>
              <a:t>adalah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untuk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mencari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nilai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terkecil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atau</a:t>
            </a:r>
            <a:r>
              <a:rPr lang="en-US" sz="1800" dirty="0">
                <a:solidFill>
                  <a:srgbClr val="00B050"/>
                </a:solidFill>
              </a:rPr>
              <a:t> minimum </a:t>
            </a:r>
            <a:r>
              <a:rPr lang="en-US" sz="1800" dirty="0" err="1">
                <a:solidFill>
                  <a:srgbClr val="00B050"/>
                </a:solidFill>
              </a:rPr>
              <a:t>dari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sekumpulan</a:t>
            </a:r>
            <a:r>
              <a:rPr lang="en-US" sz="1800" dirty="0">
                <a:solidFill>
                  <a:srgbClr val="00B050"/>
                </a:solidFill>
              </a:rPr>
              <a:t> data </a:t>
            </a:r>
            <a:r>
              <a:rPr lang="en-US" sz="1800" dirty="0" err="1">
                <a:solidFill>
                  <a:srgbClr val="00B050"/>
                </a:solidFill>
              </a:rPr>
              <a:t>numerik</a:t>
            </a:r>
            <a:r>
              <a:rPr lang="en-US" sz="1800" dirty="0">
                <a:solidFill>
                  <a:srgbClr val="00B050"/>
                </a:solidFill>
              </a:rPr>
              <a:t>. </a:t>
            </a:r>
            <a:r>
              <a:rPr lang="en-US" sz="1800" dirty="0" err="1">
                <a:solidFill>
                  <a:srgbClr val="00B050"/>
                </a:solidFill>
              </a:rPr>
              <a:t>Bentuk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umum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penulisannya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adalah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smtClean="0">
                <a:solidFill>
                  <a:srgbClr val="00B050"/>
                </a:solidFill>
              </a:rPr>
              <a:t>: </a:t>
            </a:r>
          </a:p>
          <a:p>
            <a:pPr marL="324000" lvl="1" indent="0">
              <a:buNone/>
            </a:pPr>
            <a:r>
              <a:rPr lang="en-US" sz="1800" b="1" dirty="0" smtClean="0">
                <a:solidFill>
                  <a:srgbClr val="0070C0"/>
                </a:solidFill>
              </a:rPr>
              <a:t>	=</a:t>
            </a:r>
            <a:r>
              <a:rPr lang="en-US" sz="1800" b="1" dirty="0">
                <a:solidFill>
                  <a:srgbClr val="0070C0"/>
                </a:solidFill>
              </a:rPr>
              <a:t>MIN(number1, number2,…)</a:t>
            </a:r>
            <a:r>
              <a:rPr lang="en-US" sz="1800" dirty="0">
                <a:solidFill>
                  <a:srgbClr val="0070C0"/>
                </a:solidFill>
              </a:rPr>
              <a:t>, </a:t>
            </a:r>
            <a:r>
              <a:rPr lang="en-US" sz="1800" dirty="0" err="1">
                <a:solidFill>
                  <a:srgbClr val="0070C0"/>
                </a:solidFill>
              </a:rPr>
              <a:t>dimana</a:t>
            </a:r>
            <a:r>
              <a:rPr lang="en-US" sz="1800" dirty="0">
                <a:solidFill>
                  <a:srgbClr val="0070C0"/>
                </a:solidFill>
              </a:rPr>
              <a:t> number1, number2, </a:t>
            </a:r>
            <a:r>
              <a:rPr lang="en-US" sz="1800" dirty="0" err="1">
                <a:solidFill>
                  <a:srgbClr val="0070C0"/>
                </a:solidFill>
              </a:rPr>
              <a:t>dan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seterusnya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adalah</a:t>
            </a:r>
            <a:r>
              <a:rPr lang="en-US" sz="1800" dirty="0">
                <a:solidFill>
                  <a:srgbClr val="0070C0"/>
                </a:solidFill>
              </a:rPr>
              <a:t> </a:t>
            </a:r>
            <a:r>
              <a:rPr lang="en-US" sz="1800" i="1" dirty="0">
                <a:solidFill>
                  <a:srgbClr val="0070C0"/>
                </a:solidFill>
              </a:rPr>
              <a:t>range </a:t>
            </a:r>
            <a:r>
              <a:rPr lang="en-US" sz="1800" dirty="0">
                <a:solidFill>
                  <a:srgbClr val="0070C0"/>
                </a:solidFill>
              </a:rPr>
              <a:t>data (</a:t>
            </a:r>
            <a:r>
              <a:rPr lang="en-US" sz="1800" dirty="0" err="1">
                <a:solidFill>
                  <a:srgbClr val="0070C0"/>
                </a:solidFill>
              </a:rPr>
              <a:t>numerik</a:t>
            </a:r>
            <a:r>
              <a:rPr lang="en-US" sz="1800" dirty="0">
                <a:solidFill>
                  <a:srgbClr val="0070C0"/>
                </a:solidFill>
              </a:rPr>
              <a:t>) yang </a:t>
            </a:r>
            <a:r>
              <a:rPr lang="en-US" sz="1800" dirty="0" smtClean="0">
                <a:solidFill>
                  <a:srgbClr val="0070C0"/>
                </a:solidFill>
              </a:rPr>
              <a:t>	</a:t>
            </a:r>
            <a:r>
              <a:rPr lang="en-US" sz="1800" dirty="0" err="1" smtClean="0">
                <a:solidFill>
                  <a:srgbClr val="0070C0"/>
                </a:solidFill>
              </a:rPr>
              <a:t>akan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dicari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nilai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tertingginya</a:t>
            </a:r>
            <a:r>
              <a:rPr lang="en-US" sz="1800" dirty="0">
                <a:solidFill>
                  <a:srgbClr val="0070C0"/>
                </a:solidFill>
              </a:rPr>
              <a:t>. </a:t>
            </a:r>
            <a:r>
              <a:rPr lang="en-US" sz="1800" dirty="0" err="1">
                <a:solidFill>
                  <a:srgbClr val="0070C0"/>
                </a:solidFill>
              </a:rPr>
              <a:t>Sebagai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contoh</a:t>
            </a:r>
            <a:r>
              <a:rPr lang="en-US" sz="1800" dirty="0">
                <a:solidFill>
                  <a:srgbClr val="0070C0"/>
                </a:solidFill>
              </a:rPr>
              <a:t> </a:t>
            </a:r>
            <a:r>
              <a:rPr lang="en-US" sz="1800" dirty="0" err="1">
                <a:solidFill>
                  <a:srgbClr val="0070C0"/>
                </a:solidFill>
              </a:rPr>
              <a:t>untuk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mencari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nilai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terendah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dari</a:t>
            </a:r>
            <a:r>
              <a:rPr lang="en-US" sz="1800" dirty="0">
                <a:solidFill>
                  <a:srgbClr val="0070C0"/>
                </a:solidFill>
              </a:rPr>
              <a:t> </a:t>
            </a:r>
            <a:r>
              <a:rPr lang="en-US" sz="1800" i="1" dirty="0">
                <a:solidFill>
                  <a:srgbClr val="0070C0"/>
                </a:solidFill>
              </a:rPr>
              <a:t>range </a:t>
            </a:r>
            <a:r>
              <a:rPr lang="en-US" sz="1800" dirty="0">
                <a:solidFill>
                  <a:srgbClr val="0070C0"/>
                </a:solidFill>
              </a:rPr>
              <a:t>data E8 </a:t>
            </a:r>
            <a:r>
              <a:rPr lang="en-US" sz="1800" dirty="0" err="1">
                <a:solidFill>
                  <a:srgbClr val="0070C0"/>
                </a:solidFill>
              </a:rPr>
              <a:t>sampai</a:t>
            </a:r>
            <a:r>
              <a:rPr lang="en-US" sz="1800" dirty="0">
                <a:solidFill>
                  <a:srgbClr val="0070C0"/>
                </a:solidFill>
              </a:rPr>
              <a:t> G8, </a:t>
            </a:r>
            <a:r>
              <a:rPr lang="en-US" sz="1800" dirty="0" err="1">
                <a:solidFill>
                  <a:srgbClr val="0070C0"/>
                </a:solidFill>
              </a:rPr>
              <a:t>maka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smtClean="0">
                <a:solidFill>
                  <a:srgbClr val="0070C0"/>
                </a:solidFill>
              </a:rPr>
              <a:t>	</a:t>
            </a:r>
            <a:r>
              <a:rPr lang="en-US" sz="1800" dirty="0" err="1" smtClean="0">
                <a:solidFill>
                  <a:srgbClr val="0070C0"/>
                </a:solidFill>
              </a:rPr>
              <a:t>rumusnya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adalah</a:t>
            </a:r>
            <a:r>
              <a:rPr lang="en-US" sz="1800" dirty="0">
                <a:solidFill>
                  <a:srgbClr val="0070C0"/>
                </a:solidFill>
              </a:rPr>
              <a:t> =MIN(E8:G8) </a:t>
            </a:r>
            <a:r>
              <a:rPr lang="en-US" sz="1800" dirty="0" err="1">
                <a:solidFill>
                  <a:srgbClr val="0070C0"/>
                </a:solidFill>
              </a:rPr>
              <a:t>kemudian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tekan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tombol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smtClean="0">
                <a:solidFill>
                  <a:srgbClr val="0070C0"/>
                </a:solidFill>
              </a:rPr>
              <a:t>Enter</a:t>
            </a:r>
            <a:endParaRPr lang="en-US" sz="1800" i="1" dirty="0" smtClean="0">
              <a:solidFill>
                <a:srgbClr val="0070C0"/>
              </a:solidFill>
            </a:endParaRPr>
          </a:p>
        </p:txBody>
      </p:sp>
      <p:sp>
        <p:nvSpPr>
          <p:cNvPr id="4" name="AutoShape 2" descr="http://4.bp.blogspot.com/-TBDrm64lrMU/U_CCShvffpI/AAAAAAAABUE/xAZO5orqO5U/s1600/penggunaan-operator-excel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76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Ms.excel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38449"/>
            <a:ext cx="11029615" cy="4368222"/>
          </a:xfrm>
        </p:spPr>
        <p:txBody>
          <a:bodyPr anchor="t">
            <a:no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Fungsi</a:t>
            </a:r>
            <a:r>
              <a:rPr lang="en-US" dirty="0" smtClean="0">
                <a:solidFill>
                  <a:srgbClr val="FF0000"/>
                </a:solidFill>
              </a:rPr>
              <a:t> Count</a:t>
            </a:r>
          </a:p>
          <a:p>
            <a:pPr marL="324000" lvl="1" indent="0" fontAlgn="base">
              <a:buNone/>
            </a:pPr>
            <a:r>
              <a:rPr lang="en-US" sz="1800" dirty="0" err="1">
                <a:solidFill>
                  <a:srgbClr val="00B050"/>
                </a:solidFill>
              </a:rPr>
              <a:t>Fungsi</a:t>
            </a:r>
            <a:r>
              <a:rPr lang="en-US" sz="1800" dirty="0">
                <a:solidFill>
                  <a:srgbClr val="00B050"/>
                </a:solidFill>
              </a:rPr>
              <a:t> Count </a:t>
            </a:r>
            <a:r>
              <a:rPr lang="en-US" sz="1800" dirty="0" err="1">
                <a:solidFill>
                  <a:srgbClr val="00B050"/>
                </a:solidFill>
              </a:rPr>
              <a:t>digunakan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untuk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menghitung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jumlah</a:t>
            </a:r>
            <a:r>
              <a:rPr lang="en-US" sz="1800" dirty="0">
                <a:solidFill>
                  <a:srgbClr val="00B050"/>
                </a:solidFill>
              </a:rPr>
              <a:t> data </a:t>
            </a:r>
            <a:r>
              <a:rPr lang="en-US" sz="1800" dirty="0" err="1">
                <a:solidFill>
                  <a:srgbClr val="00B050"/>
                </a:solidFill>
              </a:rPr>
              <a:t>dari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suatu</a:t>
            </a:r>
            <a:r>
              <a:rPr lang="en-US" sz="1800" dirty="0">
                <a:solidFill>
                  <a:srgbClr val="00B050"/>
                </a:solidFill>
              </a:rPr>
              <a:t> </a:t>
            </a:r>
            <a:r>
              <a:rPr lang="en-US" sz="1800" i="1" dirty="0">
                <a:solidFill>
                  <a:srgbClr val="00B050"/>
                </a:solidFill>
              </a:rPr>
              <a:t>range </a:t>
            </a:r>
            <a:r>
              <a:rPr lang="en-US" sz="1800" dirty="0">
                <a:solidFill>
                  <a:srgbClr val="00B050"/>
                </a:solidFill>
              </a:rPr>
              <a:t>yang </a:t>
            </a:r>
            <a:r>
              <a:rPr lang="en-US" sz="1800" dirty="0" err="1">
                <a:solidFill>
                  <a:srgbClr val="00B050"/>
                </a:solidFill>
              </a:rPr>
              <a:t>kita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pilih</a:t>
            </a:r>
            <a:r>
              <a:rPr lang="en-US" sz="1800" dirty="0">
                <a:solidFill>
                  <a:srgbClr val="00B050"/>
                </a:solidFill>
              </a:rPr>
              <a:t>. </a:t>
            </a:r>
            <a:r>
              <a:rPr lang="en-US" sz="1800" dirty="0" err="1">
                <a:solidFill>
                  <a:srgbClr val="00B050"/>
                </a:solidFill>
              </a:rPr>
              <a:t>Bentuk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umum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penulisannya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adalah</a:t>
            </a:r>
            <a:r>
              <a:rPr lang="en-US" sz="1800" dirty="0">
                <a:solidFill>
                  <a:srgbClr val="00B050"/>
                </a:solidFill>
              </a:rPr>
              <a:t> </a:t>
            </a:r>
            <a:endParaRPr lang="en-US" sz="1800" dirty="0" smtClean="0">
              <a:solidFill>
                <a:srgbClr val="00B050"/>
              </a:solidFill>
            </a:endParaRPr>
          </a:p>
          <a:p>
            <a:pPr marL="324000" lvl="1" indent="0" fontAlgn="base">
              <a:buNone/>
            </a:pPr>
            <a:r>
              <a:rPr lang="en-US" sz="1800" b="1" dirty="0" smtClean="0"/>
              <a:t>	</a:t>
            </a:r>
            <a:r>
              <a:rPr lang="en-US" sz="1800" b="1" dirty="0" smtClean="0">
                <a:solidFill>
                  <a:srgbClr val="0070C0"/>
                </a:solidFill>
              </a:rPr>
              <a:t>=</a:t>
            </a:r>
            <a:r>
              <a:rPr lang="en-US" sz="1800" b="1" dirty="0">
                <a:solidFill>
                  <a:srgbClr val="0070C0"/>
                </a:solidFill>
              </a:rPr>
              <a:t>COUNT(number1, number2,…)</a:t>
            </a:r>
            <a:r>
              <a:rPr lang="en-US" sz="1800" dirty="0">
                <a:solidFill>
                  <a:srgbClr val="0070C0"/>
                </a:solidFill>
              </a:rPr>
              <a:t>, </a:t>
            </a:r>
            <a:r>
              <a:rPr lang="en-US" sz="1800" dirty="0" err="1">
                <a:solidFill>
                  <a:srgbClr val="0070C0"/>
                </a:solidFill>
              </a:rPr>
              <a:t>dimana</a:t>
            </a:r>
            <a:r>
              <a:rPr lang="en-US" sz="1800" dirty="0">
                <a:solidFill>
                  <a:srgbClr val="0070C0"/>
                </a:solidFill>
              </a:rPr>
              <a:t> number1, number2, </a:t>
            </a:r>
            <a:r>
              <a:rPr lang="en-US" sz="1800" dirty="0" err="1">
                <a:solidFill>
                  <a:srgbClr val="0070C0"/>
                </a:solidFill>
              </a:rPr>
              <a:t>dan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seterusnya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adalah</a:t>
            </a:r>
            <a:r>
              <a:rPr lang="en-US" sz="1800" dirty="0">
                <a:solidFill>
                  <a:srgbClr val="0070C0"/>
                </a:solidFill>
              </a:rPr>
              <a:t> </a:t>
            </a:r>
            <a:r>
              <a:rPr lang="en-US" sz="1800" i="1" dirty="0">
                <a:solidFill>
                  <a:srgbClr val="0070C0"/>
                </a:solidFill>
              </a:rPr>
              <a:t>range </a:t>
            </a:r>
            <a:r>
              <a:rPr lang="en-US" sz="1800" dirty="0">
                <a:solidFill>
                  <a:srgbClr val="0070C0"/>
                </a:solidFill>
              </a:rPr>
              <a:t>data (</a:t>
            </a:r>
            <a:r>
              <a:rPr lang="en-US" sz="1800" dirty="0" err="1">
                <a:solidFill>
                  <a:srgbClr val="0070C0"/>
                </a:solidFill>
              </a:rPr>
              <a:t>numerik</a:t>
            </a:r>
            <a:r>
              <a:rPr lang="en-US" sz="1800" dirty="0">
                <a:solidFill>
                  <a:srgbClr val="0070C0"/>
                </a:solidFill>
              </a:rPr>
              <a:t>) </a:t>
            </a:r>
            <a:r>
              <a:rPr lang="en-US" sz="1800" dirty="0" smtClean="0">
                <a:solidFill>
                  <a:srgbClr val="0070C0"/>
                </a:solidFill>
              </a:rPr>
              <a:t>	yang </a:t>
            </a:r>
            <a:r>
              <a:rPr lang="en-US" sz="1800" dirty="0" err="1">
                <a:solidFill>
                  <a:srgbClr val="0070C0"/>
                </a:solidFill>
              </a:rPr>
              <a:t>akan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dihitung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jumlah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datanya</a:t>
            </a:r>
            <a:r>
              <a:rPr lang="en-US" sz="1800" dirty="0">
                <a:solidFill>
                  <a:srgbClr val="0070C0"/>
                </a:solidFill>
              </a:rPr>
              <a:t>. </a:t>
            </a:r>
            <a:r>
              <a:rPr lang="en-US" sz="1800" dirty="0" err="1">
                <a:solidFill>
                  <a:srgbClr val="0070C0"/>
                </a:solidFill>
              </a:rPr>
              <a:t>Sebagai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contoh</a:t>
            </a:r>
            <a:r>
              <a:rPr lang="en-US" sz="1800" dirty="0">
                <a:solidFill>
                  <a:srgbClr val="0070C0"/>
                </a:solidFill>
              </a:rPr>
              <a:t> </a:t>
            </a:r>
            <a:r>
              <a:rPr lang="en-US" sz="1800" dirty="0" err="1">
                <a:solidFill>
                  <a:srgbClr val="0070C0"/>
                </a:solidFill>
              </a:rPr>
              <a:t>untuk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menghitung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jmlah</a:t>
            </a:r>
            <a:r>
              <a:rPr lang="en-US" sz="1800" dirty="0">
                <a:solidFill>
                  <a:srgbClr val="0070C0"/>
                </a:solidFill>
              </a:rPr>
              <a:t> data </a:t>
            </a:r>
            <a:r>
              <a:rPr lang="en-US" sz="1800" dirty="0" err="1">
                <a:solidFill>
                  <a:srgbClr val="0070C0"/>
                </a:solidFill>
              </a:rPr>
              <a:t>dari</a:t>
            </a:r>
            <a:r>
              <a:rPr lang="en-US" sz="1800" dirty="0">
                <a:solidFill>
                  <a:srgbClr val="0070C0"/>
                </a:solidFill>
              </a:rPr>
              <a:t> </a:t>
            </a:r>
            <a:r>
              <a:rPr lang="en-US" sz="1800" i="1" dirty="0">
                <a:solidFill>
                  <a:srgbClr val="0070C0"/>
                </a:solidFill>
              </a:rPr>
              <a:t>range </a:t>
            </a:r>
            <a:r>
              <a:rPr lang="en-US" sz="1800" dirty="0">
                <a:solidFill>
                  <a:srgbClr val="0070C0"/>
                </a:solidFill>
              </a:rPr>
              <a:t>data E8 </a:t>
            </a:r>
            <a:r>
              <a:rPr lang="en-US" sz="1800" dirty="0" err="1">
                <a:solidFill>
                  <a:srgbClr val="0070C0"/>
                </a:solidFill>
              </a:rPr>
              <a:t>sampai</a:t>
            </a:r>
            <a:r>
              <a:rPr lang="en-US" sz="1800" dirty="0">
                <a:solidFill>
                  <a:srgbClr val="0070C0"/>
                </a:solidFill>
              </a:rPr>
              <a:t> G8, </a:t>
            </a:r>
            <a:r>
              <a:rPr lang="en-US" sz="1800" dirty="0" smtClean="0">
                <a:solidFill>
                  <a:srgbClr val="0070C0"/>
                </a:solidFill>
              </a:rPr>
              <a:t>	</a:t>
            </a:r>
            <a:r>
              <a:rPr lang="en-US" sz="1800" dirty="0" err="1" smtClean="0">
                <a:solidFill>
                  <a:srgbClr val="0070C0"/>
                </a:solidFill>
              </a:rPr>
              <a:t>maka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rumusnya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adalah</a:t>
            </a:r>
            <a:r>
              <a:rPr lang="en-US" sz="1800" dirty="0">
                <a:solidFill>
                  <a:srgbClr val="0070C0"/>
                </a:solidFill>
              </a:rPr>
              <a:t> =COUNT(E8:G8) </a:t>
            </a:r>
            <a:r>
              <a:rPr lang="en-US" sz="1800" dirty="0" err="1">
                <a:solidFill>
                  <a:srgbClr val="0070C0"/>
                </a:solidFill>
              </a:rPr>
              <a:t>kemudian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tekan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tombol</a:t>
            </a:r>
            <a:r>
              <a:rPr lang="en-US" sz="1800" dirty="0">
                <a:solidFill>
                  <a:srgbClr val="0070C0"/>
                </a:solidFill>
              </a:rPr>
              <a:t> Enter.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Fungsi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logika</a:t>
            </a:r>
            <a:r>
              <a:rPr lang="en-US" dirty="0" smtClean="0">
                <a:solidFill>
                  <a:srgbClr val="FF0000"/>
                </a:solidFill>
              </a:rPr>
              <a:t> IF</a:t>
            </a:r>
          </a:p>
          <a:p>
            <a:pPr marL="324000" lvl="1" indent="0">
              <a:buNone/>
            </a:pPr>
            <a:r>
              <a:rPr lang="en-US" sz="1800" dirty="0" err="1">
                <a:solidFill>
                  <a:srgbClr val="00B050"/>
                </a:solidFill>
              </a:rPr>
              <a:t>Fungsi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ini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digunakan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jika</a:t>
            </a:r>
            <a:r>
              <a:rPr lang="en-US" sz="1800" dirty="0">
                <a:solidFill>
                  <a:srgbClr val="00B050"/>
                </a:solidFill>
              </a:rPr>
              <a:t> data yang </a:t>
            </a:r>
            <a:r>
              <a:rPr lang="en-US" sz="1800" dirty="0" err="1">
                <a:solidFill>
                  <a:srgbClr val="00B050"/>
                </a:solidFill>
              </a:rPr>
              <a:t>dimasukkan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mempunyai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kondisi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tertentu</a:t>
            </a:r>
            <a:r>
              <a:rPr lang="en-US" sz="1800" dirty="0">
                <a:solidFill>
                  <a:srgbClr val="00B050"/>
                </a:solidFill>
              </a:rPr>
              <a:t>. </a:t>
            </a:r>
            <a:r>
              <a:rPr lang="en-US" sz="1800" dirty="0" err="1">
                <a:solidFill>
                  <a:srgbClr val="00B050"/>
                </a:solidFill>
              </a:rPr>
              <a:t>Misalnya</a:t>
            </a:r>
            <a:r>
              <a:rPr lang="en-US" sz="1800" dirty="0">
                <a:solidFill>
                  <a:srgbClr val="00B050"/>
                </a:solidFill>
              </a:rPr>
              <a:t>, </a:t>
            </a:r>
            <a:r>
              <a:rPr lang="en-US" sz="1800" dirty="0" err="1">
                <a:solidFill>
                  <a:srgbClr val="00B050"/>
                </a:solidFill>
              </a:rPr>
              <a:t>jika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nilai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sel</a:t>
            </a:r>
            <a:r>
              <a:rPr lang="en-US" sz="1800" dirty="0">
                <a:solidFill>
                  <a:srgbClr val="00B050"/>
                </a:solidFill>
              </a:rPr>
              <a:t> A1=1, </a:t>
            </a:r>
            <a:r>
              <a:rPr lang="en-US" sz="1800" dirty="0" err="1">
                <a:solidFill>
                  <a:srgbClr val="00B050"/>
                </a:solidFill>
              </a:rPr>
              <a:t>maka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hasilnya</a:t>
            </a:r>
            <a:r>
              <a:rPr lang="en-US" sz="1800" dirty="0">
                <a:solidFill>
                  <a:srgbClr val="00B050"/>
                </a:solidFill>
              </a:rPr>
              <a:t> 2, </a:t>
            </a:r>
            <a:r>
              <a:rPr lang="en-US" sz="1800" dirty="0" err="1">
                <a:solidFill>
                  <a:srgbClr val="00B050"/>
                </a:solidFill>
              </a:rPr>
              <a:t>jika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tidak</a:t>
            </a:r>
            <a:r>
              <a:rPr lang="en-US" sz="1800" dirty="0">
                <a:solidFill>
                  <a:srgbClr val="00B050"/>
                </a:solidFill>
              </a:rPr>
              <a:t>, </a:t>
            </a:r>
            <a:r>
              <a:rPr lang="en-US" sz="1800" dirty="0" err="1">
                <a:solidFill>
                  <a:srgbClr val="00B050"/>
                </a:solidFill>
              </a:rPr>
              <a:t>maka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akan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bernilai</a:t>
            </a:r>
            <a:r>
              <a:rPr lang="en-US" sz="1800" dirty="0">
                <a:solidFill>
                  <a:srgbClr val="00B050"/>
                </a:solidFill>
              </a:rPr>
              <a:t> 0. </a:t>
            </a:r>
            <a:r>
              <a:rPr lang="en-US" sz="1800" dirty="0" err="1">
                <a:solidFill>
                  <a:srgbClr val="00B050"/>
                </a:solidFill>
              </a:rPr>
              <a:t>Biasanya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fungsi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ini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dibantu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oleh</a:t>
            </a:r>
            <a:r>
              <a:rPr lang="en-US" sz="1800" dirty="0">
                <a:solidFill>
                  <a:srgbClr val="00B050"/>
                </a:solidFill>
              </a:rPr>
              <a:t> operator </a:t>
            </a:r>
            <a:r>
              <a:rPr lang="en-US" sz="1800" dirty="0" err="1">
                <a:solidFill>
                  <a:srgbClr val="00B050"/>
                </a:solidFill>
              </a:rPr>
              <a:t>relasi</a:t>
            </a:r>
            <a:r>
              <a:rPr lang="en-US" sz="1800" dirty="0">
                <a:solidFill>
                  <a:srgbClr val="00B050"/>
                </a:solidFill>
              </a:rPr>
              <a:t> (</a:t>
            </a:r>
            <a:r>
              <a:rPr lang="en-US" sz="1800" dirty="0" err="1">
                <a:solidFill>
                  <a:srgbClr val="00B050"/>
                </a:solidFill>
              </a:rPr>
              <a:t>pembanding</a:t>
            </a:r>
            <a:r>
              <a:rPr lang="en-US" sz="1800" dirty="0">
                <a:solidFill>
                  <a:srgbClr val="00B050"/>
                </a:solidFill>
              </a:rPr>
              <a:t>) </a:t>
            </a:r>
            <a:r>
              <a:rPr lang="en-US" sz="1800" dirty="0" err="1">
                <a:solidFill>
                  <a:srgbClr val="00B050"/>
                </a:solidFill>
              </a:rPr>
              <a:t>seperti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 smtClean="0">
                <a:solidFill>
                  <a:srgbClr val="00B050"/>
                </a:solidFill>
              </a:rPr>
              <a:t>berikut</a:t>
            </a:r>
            <a:r>
              <a:rPr lang="en-US" sz="1800" dirty="0" smtClean="0">
                <a:solidFill>
                  <a:srgbClr val="00B050"/>
                </a:solidFill>
              </a:rPr>
              <a:t> </a:t>
            </a:r>
          </a:p>
          <a:p>
            <a:pPr marL="324000" lvl="1" indent="0">
              <a:buNone/>
            </a:pPr>
            <a:r>
              <a:rPr lang="en-US" sz="1800" dirty="0" err="1" smtClean="0">
                <a:solidFill>
                  <a:srgbClr val="0070C0"/>
                </a:solidFill>
              </a:rPr>
              <a:t>Lambang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fungsi</a:t>
            </a:r>
            <a:r>
              <a:rPr lang="en-US" sz="1800" dirty="0" smtClean="0">
                <a:solidFill>
                  <a:srgbClr val="0070C0"/>
                </a:solidFill>
              </a:rPr>
              <a:t> :</a:t>
            </a:r>
          </a:p>
          <a:p>
            <a:pPr marL="324000" lvl="1" indent="0"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=, &lt;, &gt;, &lt;= (</a:t>
            </a:r>
            <a:r>
              <a:rPr lang="en-US" sz="1800" dirty="0" err="1" smtClean="0">
                <a:solidFill>
                  <a:srgbClr val="0070C0"/>
                </a:solidFill>
              </a:rPr>
              <a:t>lebih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kecil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atau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sama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dengan</a:t>
            </a:r>
            <a:r>
              <a:rPr lang="en-US" sz="1800" dirty="0" smtClean="0">
                <a:solidFill>
                  <a:srgbClr val="0070C0"/>
                </a:solidFill>
              </a:rPr>
              <a:t>), &gt;= (</a:t>
            </a:r>
            <a:r>
              <a:rPr lang="en-US" sz="1800" dirty="0" err="1" smtClean="0">
                <a:solidFill>
                  <a:srgbClr val="0070C0"/>
                </a:solidFill>
              </a:rPr>
              <a:t>lebih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besar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atau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sama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dengan</a:t>
            </a:r>
            <a:r>
              <a:rPr lang="en-US" sz="1800" dirty="0" smtClean="0">
                <a:solidFill>
                  <a:srgbClr val="0070C0"/>
                </a:solidFill>
              </a:rPr>
              <a:t>), &lt;&gt; (</a:t>
            </a:r>
            <a:r>
              <a:rPr lang="en-US" sz="1800" dirty="0" err="1" smtClean="0">
                <a:solidFill>
                  <a:srgbClr val="0070C0"/>
                </a:solidFill>
              </a:rPr>
              <a:t>tidak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sama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dengan</a:t>
            </a:r>
            <a:r>
              <a:rPr lang="en-US" sz="1800" dirty="0" smtClean="0">
                <a:solidFill>
                  <a:srgbClr val="0070C0"/>
                </a:solidFill>
              </a:rPr>
              <a:t>)</a:t>
            </a:r>
            <a:endParaRPr lang="en-US" sz="1800" dirty="0">
              <a:solidFill>
                <a:srgbClr val="0070C0"/>
              </a:solidFill>
            </a:endParaRPr>
          </a:p>
          <a:p>
            <a:pPr marL="324000" lvl="1" indent="0">
              <a:buNone/>
            </a:pPr>
            <a:r>
              <a:rPr lang="en-US" sz="1800" b="1" dirty="0" smtClean="0">
                <a:solidFill>
                  <a:srgbClr val="0070C0"/>
                </a:solidFill>
              </a:rPr>
              <a:t>	</a:t>
            </a:r>
            <a:endParaRPr lang="en-US" sz="1800" i="1" dirty="0" smtClean="0">
              <a:solidFill>
                <a:srgbClr val="0070C0"/>
              </a:solidFill>
            </a:endParaRPr>
          </a:p>
        </p:txBody>
      </p:sp>
      <p:sp>
        <p:nvSpPr>
          <p:cNvPr id="4" name="AutoShape 2" descr="http://4.bp.blogspot.com/-TBDrm64lrMU/U_CCShvffpI/AAAAAAAABUE/xAZO5orqO5U/s1600/penggunaan-operator-excel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66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Ms.excel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38449"/>
            <a:ext cx="11029615" cy="4368222"/>
          </a:xfrm>
        </p:spPr>
        <p:txBody>
          <a:bodyPr anchor="t">
            <a:no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Fungsi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logika</a:t>
            </a:r>
            <a:r>
              <a:rPr lang="en-US" dirty="0" smtClean="0">
                <a:solidFill>
                  <a:srgbClr val="FF0000"/>
                </a:solidFill>
              </a:rPr>
              <a:t> IF</a:t>
            </a:r>
          </a:p>
          <a:p>
            <a:pPr marL="0" indent="0" fontAlgn="base">
              <a:buNone/>
            </a:pPr>
            <a:r>
              <a:rPr lang="en-US" dirty="0" smtClean="0">
                <a:solidFill>
                  <a:srgbClr val="0070C0"/>
                </a:solidFill>
              </a:rPr>
              <a:t>	</a:t>
            </a:r>
            <a:r>
              <a:rPr lang="en-US" dirty="0" err="1" smtClean="0">
                <a:solidFill>
                  <a:srgbClr val="00B050"/>
                </a:solidFill>
              </a:rPr>
              <a:t>Bentuk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umum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penulisan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fungsi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ini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adalah</a:t>
            </a:r>
            <a:r>
              <a:rPr lang="en-US" dirty="0">
                <a:solidFill>
                  <a:srgbClr val="00B050"/>
                </a:solidFill>
              </a:rPr>
              <a:t> ;</a:t>
            </a:r>
          </a:p>
          <a:p>
            <a:pPr marL="0" indent="0" fontAlgn="base">
              <a:buNone/>
            </a:pPr>
            <a:r>
              <a:rPr lang="en-US" b="1" dirty="0">
                <a:solidFill>
                  <a:srgbClr val="0070C0"/>
                </a:solidFill>
              </a:rPr>
              <a:t>	=IF(</a:t>
            </a:r>
            <a:r>
              <a:rPr lang="en-US" b="1" dirty="0" err="1">
                <a:solidFill>
                  <a:srgbClr val="0070C0"/>
                </a:solidFill>
              </a:rPr>
              <a:t>logical_test,value_if_true,value_if_false</a:t>
            </a:r>
            <a:r>
              <a:rPr lang="en-US" b="1" dirty="0">
                <a:solidFill>
                  <a:srgbClr val="0070C0"/>
                </a:solidFill>
              </a:rPr>
              <a:t>)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artinya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kalau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ekspresi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logika</a:t>
            </a:r>
            <a:r>
              <a:rPr lang="en-US" dirty="0">
                <a:solidFill>
                  <a:srgbClr val="0070C0"/>
                </a:solidFill>
              </a:rPr>
              <a:t> (</a:t>
            </a:r>
            <a:r>
              <a:rPr lang="en-US" i="1" dirty="0" err="1">
                <a:solidFill>
                  <a:srgbClr val="0070C0"/>
                </a:solidFill>
              </a:rPr>
              <a:t>logical_test</a:t>
            </a:r>
            <a:r>
              <a:rPr lang="en-US" dirty="0">
                <a:solidFill>
                  <a:srgbClr val="0070C0"/>
                </a:solidFill>
              </a:rPr>
              <a:t>) </a:t>
            </a:r>
            <a:r>
              <a:rPr lang="en-US" dirty="0" err="1">
                <a:solidFill>
                  <a:srgbClr val="0070C0"/>
                </a:solidFill>
              </a:rPr>
              <a:t>bernilai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benar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maka</a:t>
            </a:r>
            <a:r>
              <a:rPr lang="en-US" dirty="0">
                <a:solidFill>
                  <a:srgbClr val="0070C0"/>
                </a:solidFill>
              </a:rPr>
              <a:t> 	</a:t>
            </a:r>
            <a:r>
              <a:rPr lang="en-US" dirty="0" err="1">
                <a:solidFill>
                  <a:srgbClr val="0070C0"/>
                </a:solidFill>
              </a:rPr>
              <a:t>perintah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pada</a:t>
            </a:r>
            <a:r>
              <a:rPr lang="en-US" dirty="0">
                <a:solidFill>
                  <a:srgbClr val="0070C0"/>
                </a:solidFill>
              </a:rPr>
              <a:t> </a:t>
            </a:r>
            <a:r>
              <a:rPr lang="en-US" i="1" dirty="0" err="1">
                <a:solidFill>
                  <a:srgbClr val="0070C0"/>
                </a:solidFill>
              </a:rPr>
              <a:t>value_if_true</a:t>
            </a:r>
            <a:r>
              <a:rPr lang="en-US" dirty="0">
                <a:solidFill>
                  <a:srgbClr val="0070C0"/>
                </a:solidFill>
              </a:rPr>
              <a:t> </a:t>
            </a:r>
            <a:r>
              <a:rPr lang="en-US" dirty="0" err="1">
                <a:solidFill>
                  <a:srgbClr val="0070C0"/>
                </a:solidFill>
              </a:rPr>
              <a:t>akan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dilaksanakan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jika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salah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maka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perintah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pada</a:t>
            </a:r>
            <a:r>
              <a:rPr lang="en-US" dirty="0">
                <a:solidFill>
                  <a:srgbClr val="0070C0"/>
                </a:solidFill>
              </a:rPr>
              <a:t> </a:t>
            </a:r>
            <a:r>
              <a:rPr lang="en-US" i="1" dirty="0" err="1">
                <a:solidFill>
                  <a:srgbClr val="0070C0"/>
                </a:solidFill>
              </a:rPr>
              <a:t>value_if_false</a:t>
            </a:r>
            <a:r>
              <a:rPr lang="en-US" dirty="0">
                <a:solidFill>
                  <a:srgbClr val="0070C0"/>
                </a:solidFill>
              </a:rPr>
              <a:t> yang </a:t>
            </a:r>
            <a:r>
              <a:rPr lang="en-US" dirty="0" err="1">
                <a:solidFill>
                  <a:srgbClr val="0070C0"/>
                </a:solidFill>
              </a:rPr>
              <a:t>akan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dilaksanakan</a:t>
            </a:r>
            <a:r>
              <a:rPr lang="en-US" dirty="0"/>
              <a:t>.</a:t>
            </a:r>
          </a:p>
          <a:p>
            <a:pPr lvl="1"/>
            <a:endParaRPr lang="en-US" sz="1800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Fungsi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logika</a:t>
            </a:r>
            <a:r>
              <a:rPr lang="en-US" dirty="0" smtClean="0">
                <a:solidFill>
                  <a:srgbClr val="FF0000"/>
                </a:solidFill>
              </a:rPr>
              <a:t> AND</a:t>
            </a:r>
          </a:p>
          <a:p>
            <a:pPr marL="324000" lvl="1" indent="0">
              <a:buNone/>
            </a:pPr>
            <a:r>
              <a:rPr lang="en-US" sz="1800" dirty="0" err="1">
                <a:solidFill>
                  <a:srgbClr val="00B050"/>
                </a:solidFill>
              </a:rPr>
              <a:t>Rumus</a:t>
            </a:r>
            <a:r>
              <a:rPr lang="en-US" sz="1800" dirty="0">
                <a:solidFill>
                  <a:srgbClr val="00B050"/>
                </a:solidFill>
              </a:rPr>
              <a:t> AND </a:t>
            </a:r>
            <a:r>
              <a:rPr lang="en-US" sz="1800" dirty="0" err="1">
                <a:solidFill>
                  <a:srgbClr val="00B050"/>
                </a:solidFill>
              </a:rPr>
              <a:t>akan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mengembalikan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nilai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ke</a:t>
            </a:r>
            <a:r>
              <a:rPr lang="en-US" sz="1800" dirty="0">
                <a:solidFill>
                  <a:srgbClr val="00B050"/>
                </a:solidFill>
              </a:rPr>
              <a:t> TRUE </a:t>
            </a:r>
            <a:r>
              <a:rPr lang="en-US" sz="1800" dirty="0" err="1">
                <a:solidFill>
                  <a:srgbClr val="00B050"/>
                </a:solidFill>
              </a:rPr>
              <a:t>jika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semua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argumen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bernilai</a:t>
            </a:r>
            <a:r>
              <a:rPr lang="en-US" sz="1800" dirty="0">
                <a:solidFill>
                  <a:srgbClr val="00B050"/>
                </a:solidFill>
              </a:rPr>
              <a:t> TRUE </a:t>
            </a:r>
            <a:r>
              <a:rPr lang="en-US" sz="1800" dirty="0" err="1">
                <a:solidFill>
                  <a:srgbClr val="00B050"/>
                </a:solidFill>
              </a:rPr>
              <a:t>dan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akan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menjadi</a:t>
            </a:r>
            <a:r>
              <a:rPr lang="en-US" sz="1800" dirty="0">
                <a:solidFill>
                  <a:srgbClr val="00B050"/>
                </a:solidFill>
              </a:rPr>
              <a:t> FALSE </a:t>
            </a:r>
            <a:r>
              <a:rPr lang="en-US" sz="1800" dirty="0" err="1">
                <a:solidFill>
                  <a:srgbClr val="00B050"/>
                </a:solidFill>
              </a:rPr>
              <a:t>jika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 smtClean="0">
                <a:solidFill>
                  <a:srgbClr val="00B050"/>
                </a:solidFill>
              </a:rPr>
              <a:t>ada</a:t>
            </a:r>
            <a:r>
              <a:rPr lang="en-US" sz="1800" dirty="0" smtClean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salah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satu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argumen</a:t>
            </a:r>
            <a:r>
              <a:rPr lang="en-US" sz="1800" dirty="0">
                <a:solidFill>
                  <a:srgbClr val="00B050"/>
                </a:solidFill>
              </a:rPr>
              <a:t> yang </a:t>
            </a:r>
            <a:r>
              <a:rPr lang="en-US" sz="1800" dirty="0" err="1">
                <a:solidFill>
                  <a:srgbClr val="00B050"/>
                </a:solidFill>
              </a:rPr>
              <a:t>bernilai</a:t>
            </a:r>
            <a:r>
              <a:rPr lang="en-US" sz="1800" dirty="0">
                <a:solidFill>
                  <a:srgbClr val="00B050"/>
                </a:solidFill>
              </a:rPr>
              <a:t> FALSE. </a:t>
            </a:r>
            <a:r>
              <a:rPr lang="en-US" sz="1800" dirty="0" err="1">
                <a:solidFill>
                  <a:srgbClr val="00B050"/>
                </a:solidFill>
              </a:rPr>
              <a:t>Penulisan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>
                <a:solidFill>
                  <a:srgbClr val="00B050"/>
                </a:solidFill>
              </a:rPr>
              <a:t>Syntaxnya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err="1" smtClean="0">
                <a:solidFill>
                  <a:srgbClr val="00B050"/>
                </a:solidFill>
              </a:rPr>
              <a:t>adalah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smtClean="0">
                <a:solidFill>
                  <a:srgbClr val="00B050"/>
                </a:solidFill>
              </a:rPr>
              <a:t>:</a:t>
            </a:r>
          </a:p>
          <a:p>
            <a:pPr marL="324000" lvl="1" indent="0">
              <a:buNone/>
            </a:pP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>
                <a:solidFill>
                  <a:srgbClr val="0070C0"/>
                </a:solidFill>
              </a:rPr>
              <a:t>	=AND ( Logical1; Logical2; ... ) </a:t>
            </a:r>
            <a:r>
              <a:rPr lang="en-US" sz="1800" dirty="0" err="1">
                <a:solidFill>
                  <a:srgbClr val="0070C0"/>
                </a:solidFill>
              </a:rPr>
              <a:t>maksimal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sampai</a:t>
            </a:r>
            <a:r>
              <a:rPr lang="en-US" sz="1800" dirty="0">
                <a:solidFill>
                  <a:srgbClr val="0070C0"/>
                </a:solidFill>
              </a:rPr>
              <a:t> Logical 255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70C0"/>
                </a:solidFill>
              </a:rPr>
              <a:t>	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</a:t>
            </a:r>
            <a:r>
              <a:rPr lang="en-US" sz="1800" b="1" dirty="0" smtClean="0">
                <a:solidFill>
                  <a:srgbClr val="0070C0"/>
                </a:solidFill>
              </a:rPr>
              <a:t>	</a:t>
            </a:r>
          </a:p>
          <a:p>
            <a:pPr marL="324000" lvl="1" indent="0">
              <a:buNone/>
            </a:pPr>
            <a:endParaRPr lang="en-US" sz="1800" i="1" dirty="0" smtClean="0">
              <a:solidFill>
                <a:srgbClr val="0070C0"/>
              </a:solidFill>
            </a:endParaRPr>
          </a:p>
        </p:txBody>
      </p:sp>
      <p:sp>
        <p:nvSpPr>
          <p:cNvPr id="4" name="AutoShape 2" descr="http://4.bp.blogspot.com/-TBDrm64lrMU/U_CCShvffpI/AAAAAAAABUE/xAZO5orqO5U/s1600/penggunaan-operator-excel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7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Ms.excel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38449"/>
            <a:ext cx="11029615" cy="4368222"/>
          </a:xfrm>
        </p:spPr>
        <p:txBody>
          <a:bodyPr anchor="t">
            <a:no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Fungsi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logika</a:t>
            </a:r>
            <a:r>
              <a:rPr lang="en-US" dirty="0" smtClean="0">
                <a:solidFill>
                  <a:srgbClr val="FF0000"/>
                </a:solidFill>
              </a:rPr>
              <a:t> OR</a:t>
            </a:r>
          </a:p>
          <a:p>
            <a:pPr marL="22860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	</a:t>
            </a:r>
            <a:r>
              <a:rPr lang="en-US" dirty="0" err="1" smtClean="0">
                <a:solidFill>
                  <a:srgbClr val="00B050"/>
                </a:solidFill>
              </a:rPr>
              <a:t>Rumus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OR </a:t>
            </a:r>
            <a:r>
              <a:rPr lang="en-US" dirty="0" err="1">
                <a:solidFill>
                  <a:srgbClr val="00B050"/>
                </a:solidFill>
              </a:rPr>
              <a:t>akan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mengembalikan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nilai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ke</a:t>
            </a:r>
            <a:r>
              <a:rPr lang="en-US" dirty="0">
                <a:solidFill>
                  <a:srgbClr val="00B050"/>
                </a:solidFill>
              </a:rPr>
              <a:t> TRUE </a:t>
            </a:r>
            <a:r>
              <a:rPr lang="en-US" dirty="0" err="1">
                <a:solidFill>
                  <a:srgbClr val="00B050"/>
                </a:solidFill>
              </a:rPr>
              <a:t>jika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salah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satu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argumen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bernilai</a:t>
            </a:r>
            <a:r>
              <a:rPr lang="en-US" dirty="0">
                <a:solidFill>
                  <a:srgbClr val="00B050"/>
                </a:solidFill>
              </a:rPr>
              <a:t> TRUE </a:t>
            </a:r>
            <a:r>
              <a:rPr lang="en-US" dirty="0" err="1">
                <a:solidFill>
                  <a:srgbClr val="00B050"/>
                </a:solidFill>
              </a:rPr>
              <a:t>dan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akan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menjadi</a:t>
            </a:r>
            <a:r>
              <a:rPr lang="en-US" dirty="0">
                <a:solidFill>
                  <a:srgbClr val="00B050"/>
                </a:solidFill>
              </a:rPr>
              <a:t> FALSE </a:t>
            </a:r>
            <a:r>
              <a:rPr lang="en-US" dirty="0" smtClean="0">
                <a:solidFill>
                  <a:srgbClr val="00B050"/>
                </a:solidFill>
              </a:rPr>
              <a:t>	</a:t>
            </a:r>
            <a:r>
              <a:rPr lang="en-US" dirty="0" err="1" smtClean="0">
                <a:solidFill>
                  <a:srgbClr val="00B050"/>
                </a:solidFill>
              </a:rPr>
              <a:t>jika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semua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argumen</a:t>
            </a:r>
            <a:r>
              <a:rPr lang="en-US" dirty="0">
                <a:solidFill>
                  <a:srgbClr val="00B050"/>
                </a:solidFill>
              </a:rPr>
              <a:t>  </a:t>
            </a:r>
            <a:r>
              <a:rPr lang="en-US" dirty="0" err="1">
                <a:solidFill>
                  <a:srgbClr val="00B050"/>
                </a:solidFill>
              </a:rPr>
              <a:t>bernilai</a:t>
            </a:r>
            <a:r>
              <a:rPr lang="en-US" dirty="0">
                <a:solidFill>
                  <a:srgbClr val="00B050"/>
                </a:solidFill>
              </a:rPr>
              <a:t> FALSE. </a:t>
            </a:r>
            <a:r>
              <a:rPr lang="en-US" dirty="0" err="1">
                <a:solidFill>
                  <a:srgbClr val="00B050"/>
                </a:solidFill>
              </a:rPr>
              <a:t>Penulisan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Syntaxnya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adalah</a:t>
            </a:r>
            <a:r>
              <a:rPr lang="en-US" dirty="0" smtClean="0">
                <a:solidFill>
                  <a:srgbClr val="00B050"/>
                </a:solidFill>
              </a:rPr>
              <a:t> :</a:t>
            </a:r>
            <a:endParaRPr lang="en-US" dirty="0">
              <a:solidFill>
                <a:srgbClr val="00B050"/>
              </a:solidFill>
            </a:endParaRPr>
          </a:p>
          <a:p>
            <a:pPr marL="22860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=</a:t>
            </a:r>
            <a:r>
              <a:rPr lang="en-US" dirty="0">
                <a:solidFill>
                  <a:srgbClr val="0070C0"/>
                </a:solidFill>
              </a:rPr>
              <a:t>OR ( Logical1; Logical2; ... ) </a:t>
            </a:r>
            <a:r>
              <a:rPr lang="en-US" dirty="0" err="1">
                <a:solidFill>
                  <a:srgbClr val="0070C0"/>
                </a:solidFill>
              </a:rPr>
              <a:t>maksimal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sampai</a:t>
            </a:r>
            <a:r>
              <a:rPr lang="en-US" dirty="0">
                <a:solidFill>
                  <a:srgbClr val="0070C0"/>
                </a:solidFill>
              </a:rPr>
              <a:t> Logical </a:t>
            </a:r>
            <a:r>
              <a:rPr lang="en-US" dirty="0" smtClean="0">
                <a:solidFill>
                  <a:srgbClr val="0070C0"/>
                </a:solidFill>
              </a:rPr>
              <a:t>255</a:t>
            </a: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Fungsi</a:t>
            </a:r>
            <a:r>
              <a:rPr lang="en-US" dirty="0" smtClean="0">
                <a:solidFill>
                  <a:srgbClr val="FF0000"/>
                </a:solidFill>
              </a:rPr>
              <a:t> NOT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00B050"/>
                </a:solidFill>
              </a:rPr>
              <a:t>Rumus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NOT </a:t>
            </a:r>
            <a:r>
              <a:rPr lang="en-US" dirty="0" err="1">
                <a:solidFill>
                  <a:srgbClr val="00B050"/>
                </a:solidFill>
              </a:rPr>
              <a:t>berfungsi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mengubah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nilai</a:t>
            </a:r>
            <a:r>
              <a:rPr lang="en-US" dirty="0">
                <a:solidFill>
                  <a:srgbClr val="00B050"/>
                </a:solidFill>
              </a:rPr>
              <a:t> TRUE </a:t>
            </a:r>
            <a:r>
              <a:rPr lang="en-US" dirty="0" err="1">
                <a:solidFill>
                  <a:srgbClr val="00B050"/>
                </a:solidFill>
              </a:rPr>
              <a:t>menjadi</a:t>
            </a:r>
            <a:r>
              <a:rPr lang="en-US" dirty="0">
                <a:solidFill>
                  <a:srgbClr val="00B050"/>
                </a:solidFill>
              </a:rPr>
              <a:t> FALSE </a:t>
            </a:r>
            <a:r>
              <a:rPr lang="en-US" dirty="0" err="1">
                <a:solidFill>
                  <a:srgbClr val="00B050"/>
                </a:solidFill>
              </a:rPr>
              <a:t>dan</a:t>
            </a:r>
            <a:r>
              <a:rPr lang="en-US" dirty="0">
                <a:solidFill>
                  <a:srgbClr val="00B050"/>
                </a:solidFill>
              </a:rPr>
              <a:t> FALSE </a:t>
            </a:r>
            <a:r>
              <a:rPr lang="en-US" dirty="0" err="1">
                <a:solidFill>
                  <a:srgbClr val="00B050"/>
                </a:solidFill>
              </a:rPr>
              <a:t>menjadi</a:t>
            </a:r>
            <a:r>
              <a:rPr lang="en-US" dirty="0">
                <a:solidFill>
                  <a:srgbClr val="00B050"/>
                </a:solidFill>
              </a:rPr>
              <a:t> TRUE. </a:t>
            </a:r>
            <a:r>
              <a:rPr lang="en-US" dirty="0" err="1">
                <a:solidFill>
                  <a:srgbClr val="00B050"/>
                </a:solidFill>
              </a:rPr>
              <a:t>Penulisan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Syntaxnya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	</a:t>
            </a:r>
            <a:r>
              <a:rPr lang="en-US" dirty="0" err="1" smtClean="0">
                <a:solidFill>
                  <a:srgbClr val="00B050"/>
                </a:solidFill>
              </a:rPr>
              <a:t>adalah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=</a:t>
            </a:r>
            <a:r>
              <a:rPr lang="en-US" dirty="0">
                <a:solidFill>
                  <a:srgbClr val="0070C0"/>
                </a:solidFill>
              </a:rPr>
              <a:t>NOT ( Logical )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70C0"/>
                </a:solidFill>
              </a:rPr>
              <a:t>	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</a:t>
            </a:r>
            <a:r>
              <a:rPr lang="en-US" sz="1800" b="1" dirty="0" smtClean="0">
                <a:solidFill>
                  <a:srgbClr val="0070C0"/>
                </a:solidFill>
              </a:rPr>
              <a:t>	</a:t>
            </a:r>
          </a:p>
          <a:p>
            <a:pPr marL="324000" lvl="1" indent="0">
              <a:buNone/>
            </a:pPr>
            <a:endParaRPr lang="en-US" sz="1800" i="1" dirty="0" smtClean="0">
              <a:solidFill>
                <a:srgbClr val="0070C0"/>
              </a:solidFill>
            </a:endParaRPr>
          </a:p>
        </p:txBody>
      </p:sp>
      <p:sp>
        <p:nvSpPr>
          <p:cNvPr id="4" name="AutoShape 2" descr="http://4.bp.blogspot.com/-TBDrm64lrMU/U_CCShvffpI/AAAAAAAABUE/xAZO5orqO5U/s1600/penggunaan-operator-excel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68</TotalTime>
  <Words>198</Words>
  <Application>Microsoft Office PowerPoint</Application>
  <PresentationFormat>Custom</PresentationFormat>
  <Paragraphs>71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Dividend</vt:lpstr>
      <vt:lpstr>Pengantar aplikasi komputer</vt:lpstr>
      <vt:lpstr>Mengenal ms.excel</vt:lpstr>
      <vt:lpstr>Cara menulis rumus pada ms.excel</vt:lpstr>
      <vt:lpstr>Penggunaan operator matematika</vt:lpstr>
      <vt:lpstr>Mengenal fungsi pada Ms.excel</vt:lpstr>
      <vt:lpstr>Mengenal fungsi pada Ms.excel</vt:lpstr>
      <vt:lpstr>Mengenal fungsi pada Ms.excel</vt:lpstr>
      <vt:lpstr>Mengenal fungsi pada Ms.excel</vt:lpstr>
      <vt:lpstr>Mengenal fungsi pada Ms.excel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aplikasi komputer</dc:title>
  <dc:creator>Safitri Jaya</dc:creator>
  <cp:lastModifiedBy>User</cp:lastModifiedBy>
  <cp:revision>8</cp:revision>
  <dcterms:created xsi:type="dcterms:W3CDTF">2016-09-29T01:40:56Z</dcterms:created>
  <dcterms:modified xsi:type="dcterms:W3CDTF">2016-12-28T09:09:41Z</dcterms:modified>
</cp:coreProperties>
</file>