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89"/>
  </p:notesMasterIdLst>
  <p:handoutMasterIdLst>
    <p:handoutMasterId r:id="rId190"/>
  </p:handoutMasterIdLst>
  <p:sldIdLst>
    <p:sldId id="336" r:id="rId2"/>
    <p:sldId id="353" r:id="rId3"/>
    <p:sldId id="354" r:id="rId4"/>
    <p:sldId id="328" r:id="rId5"/>
    <p:sldId id="257" r:id="rId6"/>
    <p:sldId id="258" r:id="rId7"/>
    <p:sldId id="340" r:id="rId8"/>
    <p:sldId id="341" r:id="rId9"/>
    <p:sldId id="342" r:id="rId10"/>
    <p:sldId id="343" r:id="rId11"/>
    <p:sldId id="344" r:id="rId12"/>
    <p:sldId id="345" r:id="rId13"/>
    <p:sldId id="346" r:id="rId14"/>
    <p:sldId id="347" r:id="rId15"/>
    <p:sldId id="348" r:id="rId16"/>
    <p:sldId id="349" r:id="rId17"/>
    <p:sldId id="350" r:id="rId18"/>
    <p:sldId id="351" r:id="rId19"/>
    <p:sldId id="410" r:id="rId20"/>
    <p:sldId id="411" r:id="rId21"/>
    <p:sldId id="488" r:id="rId22"/>
    <p:sldId id="489" r:id="rId23"/>
    <p:sldId id="485" r:id="rId24"/>
    <p:sldId id="486" r:id="rId25"/>
    <p:sldId id="487" r:id="rId26"/>
    <p:sldId id="414" r:id="rId27"/>
    <p:sldId id="476" r:id="rId28"/>
    <p:sldId id="477" r:id="rId29"/>
    <p:sldId id="478" r:id="rId30"/>
    <p:sldId id="479" r:id="rId31"/>
    <p:sldId id="415" r:id="rId32"/>
    <p:sldId id="416" r:id="rId33"/>
    <p:sldId id="417" r:id="rId34"/>
    <p:sldId id="418" r:id="rId35"/>
    <p:sldId id="419" r:id="rId36"/>
    <p:sldId id="420" r:id="rId37"/>
    <p:sldId id="421" r:id="rId38"/>
    <p:sldId id="422" r:id="rId39"/>
    <p:sldId id="423" r:id="rId40"/>
    <p:sldId id="424" r:id="rId41"/>
    <p:sldId id="425" r:id="rId42"/>
    <p:sldId id="426" r:id="rId43"/>
    <p:sldId id="427" r:id="rId44"/>
    <p:sldId id="428" r:id="rId45"/>
    <p:sldId id="429" r:id="rId46"/>
    <p:sldId id="430" r:id="rId47"/>
    <p:sldId id="431" r:id="rId48"/>
    <p:sldId id="432" r:id="rId49"/>
    <p:sldId id="433" r:id="rId50"/>
    <p:sldId id="434" r:id="rId51"/>
    <p:sldId id="435" r:id="rId52"/>
    <p:sldId id="436" r:id="rId53"/>
    <p:sldId id="437" r:id="rId54"/>
    <p:sldId id="438" r:id="rId55"/>
    <p:sldId id="439" r:id="rId56"/>
    <p:sldId id="440" r:id="rId57"/>
    <p:sldId id="441" r:id="rId58"/>
    <p:sldId id="442" r:id="rId59"/>
    <p:sldId id="443" r:id="rId60"/>
    <p:sldId id="444" r:id="rId61"/>
    <p:sldId id="445" r:id="rId62"/>
    <p:sldId id="446" r:id="rId63"/>
    <p:sldId id="447" r:id="rId64"/>
    <p:sldId id="448" r:id="rId65"/>
    <p:sldId id="449" r:id="rId66"/>
    <p:sldId id="450" r:id="rId67"/>
    <p:sldId id="451" r:id="rId68"/>
    <p:sldId id="358" r:id="rId69"/>
    <p:sldId id="359" r:id="rId70"/>
    <p:sldId id="452" r:id="rId71"/>
    <p:sldId id="453" r:id="rId72"/>
    <p:sldId id="454" r:id="rId73"/>
    <p:sldId id="455" r:id="rId74"/>
    <p:sldId id="456" r:id="rId75"/>
    <p:sldId id="457" r:id="rId76"/>
    <p:sldId id="458" r:id="rId77"/>
    <p:sldId id="459" r:id="rId78"/>
    <p:sldId id="460" r:id="rId79"/>
    <p:sldId id="461" r:id="rId80"/>
    <p:sldId id="462" r:id="rId81"/>
    <p:sldId id="463" r:id="rId82"/>
    <p:sldId id="464" r:id="rId83"/>
    <p:sldId id="465" r:id="rId84"/>
    <p:sldId id="466" r:id="rId85"/>
    <p:sldId id="467" r:id="rId86"/>
    <p:sldId id="468" r:id="rId87"/>
    <p:sldId id="469" r:id="rId88"/>
    <p:sldId id="470" r:id="rId89"/>
    <p:sldId id="471" r:id="rId90"/>
    <p:sldId id="472" r:id="rId91"/>
    <p:sldId id="473" r:id="rId92"/>
    <p:sldId id="474" r:id="rId93"/>
    <p:sldId id="475" r:id="rId94"/>
    <p:sldId id="360" r:id="rId95"/>
    <p:sldId id="362" r:id="rId96"/>
    <p:sldId id="361" r:id="rId97"/>
    <p:sldId id="363" r:id="rId98"/>
    <p:sldId id="364" r:id="rId99"/>
    <p:sldId id="365" r:id="rId100"/>
    <p:sldId id="366" r:id="rId101"/>
    <p:sldId id="367" r:id="rId102"/>
    <p:sldId id="368" r:id="rId103"/>
    <p:sldId id="369" r:id="rId104"/>
    <p:sldId id="370" r:id="rId105"/>
    <p:sldId id="371" r:id="rId106"/>
    <p:sldId id="372" r:id="rId107"/>
    <p:sldId id="373" r:id="rId108"/>
    <p:sldId id="374" r:id="rId109"/>
    <p:sldId id="375" r:id="rId110"/>
    <p:sldId id="376" r:id="rId111"/>
    <p:sldId id="377" r:id="rId112"/>
    <p:sldId id="378" r:id="rId113"/>
    <p:sldId id="379" r:id="rId114"/>
    <p:sldId id="380" r:id="rId115"/>
    <p:sldId id="381" r:id="rId116"/>
    <p:sldId id="382" r:id="rId117"/>
    <p:sldId id="383" r:id="rId118"/>
    <p:sldId id="384" r:id="rId119"/>
    <p:sldId id="385" r:id="rId120"/>
    <p:sldId id="386" r:id="rId121"/>
    <p:sldId id="387" r:id="rId122"/>
    <p:sldId id="388" r:id="rId123"/>
    <p:sldId id="389" r:id="rId124"/>
    <p:sldId id="390" r:id="rId125"/>
    <p:sldId id="391" r:id="rId126"/>
    <p:sldId id="392" r:id="rId127"/>
    <p:sldId id="393" r:id="rId128"/>
    <p:sldId id="394" r:id="rId129"/>
    <p:sldId id="395" r:id="rId130"/>
    <p:sldId id="396" r:id="rId131"/>
    <p:sldId id="397" r:id="rId132"/>
    <p:sldId id="398" r:id="rId133"/>
    <p:sldId id="399" r:id="rId134"/>
    <p:sldId id="400" r:id="rId135"/>
    <p:sldId id="401" r:id="rId136"/>
    <p:sldId id="402" r:id="rId137"/>
    <p:sldId id="403" r:id="rId138"/>
    <p:sldId id="404" r:id="rId139"/>
    <p:sldId id="405" r:id="rId140"/>
    <p:sldId id="406" r:id="rId141"/>
    <p:sldId id="407" r:id="rId142"/>
    <p:sldId id="408" r:id="rId143"/>
    <p:sldId id="409" r:id="rId144"/>
    <p:sldId id="327" r:id="rId145"/>
    <p:sldId id="356" r:id="rId146"/>
    <p:sldId id="355" r:id="rId147"/>
    <p:sldId id="259" r:id="rId148"/>
    <p:sldId id="260" r:id="rId149"/>
    <p:sldId id="291" r:id="rId150"/>
    <p:sldId id="261" r:id="rId151"/>
    <p:sldId id="283" r:id="rId152"/>
    <p:sldId id="288" r:id="rId153"/>
    <p:sldId id="287" r:id="rId154"/>
    <p:sldId id="292" r:id="rId155"/>
    <p:sldId id="268" r:id="rId156"/>
    <p:sldId id="290" r:id="rId157"/>
    <p:sldId id="270" r:id="rId158"/>
    <p:sldId id="271" r:id="rId159"/>
    <p:sldId id="284" r:id="rId160"/>
    <p:sldId id="272" r:id="rId161"/>
    <p:sldId id="273" r:id="rId162"/>
    <p:sldId id="274" r:id="rId163"/>
    <p:sldId id="313" r:id="rId164"/>
    <p:sldId id="314" r:id="rId165"/>
    <p:sldId id="315" r:id="rId166"/>
    <p:sldId id="316" r:id="rId167"/>
    <p:sldId id="317" r:id="rId168"/>
    <p:sldId id="318" r:id="rId169"/>
    <p:sldId id="319" r:id="rId170"/>
    <p:sldId id="285" r:id="rId171"/>
    <p:sldId id="276" r:id="rId172"/>
    <p:sldId id="277" r:id="rId173"/>
    <p:sldId id="320" r:id="rId174"/>
    <p:sldId id="321" r:id="rId175"/>
    <p:sldId id="322" r:id="rId176"/>
    <p:sldId id="323" r:id="rId177"/>
    <p:sldId id="324" r:id="rId178"/>
    <p:sldId id="325" r:id="rId179"/>
    <p:sldId id="286" r:id="rId180"/>
    <p:sldId id="278" r:id="rId181"/>
    <p:sldId id="289" r:id="rId182"/>
    <p:sldId id="329" r:id="rId183"/>
    <p:sldId id="279" r:id="rId184"/>
    <p:sldId id="293" r:id="rId185"/>
    <p:sldId id="280" r:id="rId186"/>
    <p:sldId id="281" r:id="rId187"/>
    <p:sldId id="282" r:id="rId188"/>
  </p:sldIdLst>
  <p:sldSz cx="9144000" cy="6858000" type="screen4x3"/>
  <p:notesSz cx="6815138" cy="9942513"/>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p15:clr>
            <a:srgbClr val="A4A3A4"/>
          </p15:clr>
        </p15:guide>
        <p15:guide id="2" pos="214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228" autoAdjust="0"/>
  </p:normalViewPr>
  <p:slideViewPr>
    <p:cSldViewPr>
      <p:cViewPr varScale="1">
        <p:scale>
          <a:sx n="75" d="100"/>
          <a:sy n="75" d="100"/>
        </p:scale>
        <p:origin x="99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880"/>
    </p:cViewPr>
  </p:sorterViewPr>
  <p:notesViewPr>
    <p:cSldViewPr>
      <p:cViewPr varScale="1">
        <p:scale>
          <a:sx n="35" d="100"/>
          <a:sy n="35" d="100"/>
        </p:scale>
        <p:origin x="-1452" y="-66"/>
      </p:cViewPr>
      <p:guideLst>
        <p:guide orient="horz" pos="3132"/>
        <p:guide pos="2147"/>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54684" y="9513548"/>
            <a:ext cx="391134" cy="305212"/>
          </a:xfrm>
          <a:prstGeom prst="rect">
            <a:avLst/>
          </a:prstGeom>
          <a:noFill/>
          <a:ln w="12700">
            <a:noFill/>
            <a:miter lim="800000"/>
            <a:headEnd/>
            <a:tailEnd/>
          </a:ln>
          <a:effectLst/>
        </p:spPr>
        <p:txBody>
          <a:bodyPr wrap="none" lIns="90488" tIns="44450" rIns="90488" bIns="44450" anchor="ctr">
            <a:spAutoFit/>
          </a:bodyPr>
          <a:lstStyle/>
          <a:p>
            <a:pPr algn="r" eaLnBrk="0" hangingPunct="0"/>
            <a:fld id="{12F80EC1-CF1A-4BE6-AA7A-286060F15D26}" type="slidenum">
              <a:rPr lang="en-US" sz="1400">
                <a:latin typeface="Times New Roman" pitchFamily="18" charset="0"/>
              </a:rPr>
              <a:pPr algn="r" eaLnBrk="0" hangingPunct="0"/>
              <a:t>‹#›</a:t>
            </a:fld>
            <a:endParaRPr lang="en-US" sz="1400">
              <a:latin typeface="Times New Roman" pitchFamily="18" charset="0"/>
            </a:endParaRPr>
          </a:p>
        </p:txBody>
      </p:sp>
    </p:spTree>
    <p:extLst>
      <p:ext uri="{BB962C8B-B14F-4D97-AF65-F5344CB8AC3E}">
        <p14:creationId xmlns:p14="http://schemas.microsoft.com/office/powerpoint/2010/main" val="3876787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7351" y="4722016"/>
            <a:ext cx="5000438" cy="4474469"/>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Grp="1" noRot="1" noChangeAspect="1" noChangeArrowheads="1" noTextEdit="1"/>
          </p:cNvSpPr>
          <p:nvPr>
            <p:ph type="sldImg" idx="2"/>
          </p:nvPr>
        </p:nvSpPr>
        <p:spPr bwMode="auto">
          <a:xfrm>
            <a:off x="931863" y="752475"/>
            <a:ext cx="4953000" cy="371475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54684" y="9513548"/>
            <a:ext cx="391134" cy="305212"/>
          </a:xfrm>
          <a:prstGeom prst="rect">
            <a:avLst/>
          </a:prstGeom>
          <a:noFill/>
          <a:ln w="12700">
            <a:noFill/>
            <a:miter lim="800000"/>
            <a:headEnd/>
            <a:tailEnd/>
          </a:ln>
          <a:effectLst/>
        </p:spPr>
        <p:txBody>
          <a:bodyPr wrap="none" lIns="90488" tIns="44450" rIns="90488" bIns="44450" anchor="ctr">
            <a:spAutoFit/>
          </a:bodyPr>
          <a:lstStyle/>
          <a:p>
            <a:pPr algn="r" eaLnBrk="0" hangingPunct="0"/>
            <a:fld id="{2319539E-4578-4123-82BC-6832D47EA64F}" type="slidenum">
              <a:rPr lang="en-US" sz="1400">
                <a:latin typeface="Times New Roman" pitchFamily="18" charset="0"/>
              </a:rPr>
              <a:pPr algn="r" eaLnBrk="0" hangingPunct="0"/>
              <a:t>‹#›</a:t>
            </a:fld>
            <a:endParaRPr lang="en-US" sz="1400">
              <a:latin typeface="Times New Roman" pitchFamily="18" charset="0"/>
            </a:endParaRPr>
          </a:p>
        </p:txBody>
      </p:sp>
    </p:spTree>
    <p:extLst>
      <p:ext uri="{BB962C8B-B14F-4D97-AF65-F5344CB8AC3E}">
        <p14:creationId xmlns:p14="http://schemas.microsoft.com/office/powerpoint/2010/main" val="29239130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cap="flat"/>
        </p:spPr>
      </p:sp>
      <p:sp>
        <p:nvSpPr>
          <p:cNvPr id="7171"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2481553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cap="flat"/>
        </p:spPr>
      </p:sp>
      <p:sp>
        <p:nvSpPr>
          <p:cNvPr id="39939"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36397320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cap="flat"/>
        </p:spPr>
      </p:sp>
      <p:sp>
        <p:nvSpPr>
          <p:cNvPr id="41987"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2539384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xfrm>
            <a:off x="936625" y="755650"/>
            <a:ext cx="4941888" cy="3708400"/>
          </a:xfrm>
          <a:ln cap="flat"/>
        </p:spPr>
      </p:sp>
      <p:sp>
        <p:nvSpPr>
          <p:cNvPr id="125955"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1375213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936625" y="755650"/>
            <a:ext cx="4941888" cy="3708400"/>
          </a:xfrm>
          <a:ln cap="flat"/>
        </p:spPr>
      </p:sp>
      <p:sp>
        <p:nvSpPr>
          <p:cNvPr id="128003"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1743957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xfrm>
            <a:off x="936625" y="755650"/>
            <a:ext cx="4941888" cy="3708400"/>
          </a:xfrm>
          <a:ln cap="flat"/>
        </p:spPr>
      </p:sp>
      <p:sp>
        <p:nvSpPr>
          <p:cNvPr id="130051"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24089540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936625" y="755650"/>
            <a:ext cx="4941888" cy="3708400"/>
          </a:xfrm>
          <a:ln cap="flat"/>
        </p:spPr>
      </p:sp>
      <p:sp>
        <p:nvSpPr>
          <p:cNvPr id="132099"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148711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xfrm>
            <a:off x="936625" y="755650"/>
            <a:ext cx="4941888" cy="3708400"/>
          </a:xfrm>
          <a:ln cap="flat"/>
        </p:spPr>
      </p:sp>
      <p:sp>
        <p:nvSpPr>
          <p:cNvPr id="134147"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36787095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xfrm>
            <a:off x="936625" y="755650"/>
            <a:ext cx="4941888" cy="3708400"/>
          </a:xfrm>
          <a:ln cap="flat"/>
        </p:spPr>
      </p:sp>
      <p:sp>
        <p:nvSpPr>
          <p:cNvPr id="136195"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42946017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xfrm>
            <a:off x="936625" y="755650"/>
            <a:ext cx="4941888" cy="3708400"/>
          </a:xfrm>
          <a:ln cap="flat"/>
        </p:spPr>
      </p:sp>
      <p:sp>
        <p:nvSpPr>
          <p:cNvPr id="138243"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1551655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cap="flat"/>
        </p:spPr>
      </p:sp>
      <p:sp>
        <p:nvSpPr>
          <p:cNvPr id="46083"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3344517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cap="flat"/>
        </p:spPr>
      </p:sp>
      <p:sp>
        <p:nvSpPr>
          <p:cNvPr id="9219"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3400082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cap="flat"/>
        </p:spPr>
      </p:sp>
      <p:sp>
        <p:nvSpPr>
          <p:cNvPr id="48131"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18832760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xfrm>
            <a:off x="936625" y="755650"/>
            <a:ext cx="4941888" cy="3708400"/>
          </a:xfrm>
          <a:ln cap="flat"/>
        </p:spPr>
      </p:sp>
      <p:sp>
        <p:nvSpPr>
          <p:cNvPr id="140291"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22774675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xfrm>
            <a:off x="936625" y="755650"/>
            <a:ext cx="4941888" cy="3708400"/>
          </a:xfrm>
          <a:ln cap="flat"/>
        </p:spPr>
      </p:sp>
      <p:sp>
        <p:nvSpPr>
          <p:cNvPr id="142339"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35615561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a:xfrm>
            <a:off x="936625" y="755650"/>
            <a:ext cx="4941888" cy="3708400"/>
          </a:xfrm>
          <a:ln cap="flat"/>
        </p:spPr>
      </p:sp>
      <p:sp>
        <p:nvSpPr>
          <p:cNvPr id="144387"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34000539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xfrm>
            <a:off x="936625" y="755650"/>
            <a:ext cx="4941888" cy="3708400"/>
          </a:xfrm>
          <a:ln cap="flat"/>
        </p:spPr>
      </p:sp>
      <p:sp>
        <p:nvSpPr>
          <p:cNvPr id="146435"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34541908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a:xfrm>
            <a:off x="936625" y="755650"/>
            <a:ext cx="4941888" cy="3708400"/>
          </a:xfrm>
          <a:ln cap="flat"/>
        </p:spPr>
      </p:sp>
      <p:sp>
        <p:nvSpPr>
          <p:cNvPr id="148483"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34001251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936625" y="755650"/>
            <a:ext cx="4941888" cy="3708400"/>
          </a:xfrm>
          <a:ln cap="flat"/>
        </p:spPr>
      </p:sp>
      <p:sp>
        <p:nvSpPr>
          <p:cNvPr id="150531" name="Rectangle 3"/>
          <p:cNvSpPr>
            <a:spLocks noGrp="1" noChangeArrowheads="1"/>
          </p:cNvSpPr>
          <p:nvPr>
            <p:ph type="body" idx="1"/>
          </p:nvPr>
        </p:nvSpPr>
        <p:spPr>
          <a:ln/>
        </p:spPr>
        <p:txBody>
          <a:bodyPr lIns="92075" tIns="46038" rIns="92075" bIns="46038"/>
          <a:lstStyle/>
          <a:p>
            <a:endParaRPr lang="id-ID"/>
          </a:p>
        </p:txBody>
      </p:sp>
    </p:spTree>
    <p:extLst>
      <p:ext uri="{BB962C8B-B14F-4D97-AF65-F5344CB8AC3E}">
        <p14:creationId xmlns:p14="http://schemas.microsoft.com/office/powerpoint/2010/main" val="26616499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cap="flat"/>
        </p:spPr>
      </p:sp>
      <p:sp>
        <p:nvSpPr>
          <p:cNvPr id="50179"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27294161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cap="flat"/>
        </p:spPr>
      </p:sp>
      <p:sp>
        <p:nvSpPr>
          <p:cNvPr id="52227"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5840060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cap="flat"/>
        </p:spPr>
      </p:sp>
      <p:sp>
        <p:nvSpPr>
          <p:cNvPr id="54275"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326718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cap="flat"/>
        </p:spPr>
      </p:sp>
      <p:sp>
        <p:nvSpPr>
          <p:cNvPr id="11267"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18723202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cap="flat"/>
        </p:spPr>
      </p:sp>
      <p:sp>
        <p:nvSpPr>
          <p:cNvPr id="56323"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3413229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cap="flat"/>
        </p:spPr>
      </p:sp>
      <p:sp>
        <p:nvSpPr>
          <p:cNvPr id="58371"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4145154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cap="flat"/>
        </p:spPr>
      </p:sp>
      <p:sp>
        <p:nvSpPr>
          <p:cNvPr id="13315"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3626518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cap="flat"/>
        </p:spPr>
      </p:sp>
      <p:sp>
        <p:nvSpPr>
          <p:cNvPr id="15363"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3782508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cap="flat"/>
        </p:spPr>
      </p:sp>
      <p:sp>
        <p:nvSpPr>
          <p:cNvPr id="29699"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2230909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cap="flat"/>
        </p:spPr>
      </p:sp>
      <p:sp>
        <p:nvSpPr>
          <p:cNvPr id="33795"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1264457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cap="flat"/>
        </p:spPr>
      </p:sp>
      <p:sp>
        <p:nvSpPr>
          <p:cNvPr id="35843"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1541939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cap="flat"/>
        </p:spPr>
      </p:sp>
      <p:sp>
        <p:nvSpPr>
          <p:cNvPr id="37891" name="Rectangle 3"/>
          <p:cNvSpPr>
            <a:spLocks noGrp="1" noChangeArrowheads="1"/>
          </p:cNvSpPr>
          <p:nvPr>
            <p:ph type="body" idx="1"/>
          </p:nvPr>
        </p:nvSpPr>
        <p:spPr>
          <a:ln/>
        </p:spPr>
        <p:txBody>
          <a:bodyPr/>
          <a:lstStyle/>
          <a:p>
            <a:endParaRPr lang="id-ID"/>
          </a:p>
        </p:txBody>
      </p:sp>
    </p:spTree>
    <p:extLst>
      <p:ext uri="{BB962C8B-B14F-4D97-AF65-F5344CB8AC3E}">
        <p14:creationId xmlns:p14="http://schemas.microsoft.com/office/powerpoint/2010/main" val="1066138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7/20/2016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7/20/2016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7/20/2016</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
            <a:ext cx="7772400" cy="1104900"/>
          </a:xfrm>
        </p:spPr>
        <p:txBody>
          <a:bodyPr/>
          <a:lstStyle/>
          <a:p>
            <a:r>
              <a:rPr lang="en-US" smtClean="0"/>
              <a:t>Click to edit Master title style</a:t>
            </a:r>
            <a:endParaRPr lang="id-ID"/>
          </a:p>
        </p:txBody>
      </p:sp>
      <p:sp>
        <p:nvSpPr>
          <p:cNvPr id="3" name="ClipArt Placeholder 2"/>
          <p:cNvSpPr>
            <a:spLocks noGrp="1"/>
          </p:cNvSpPr>
          <p:nvPr>
            <p:ph type="clipArt" sz="half" idx="1"/>
          </p:nvPr>
        </p:nvSpPr>
        <p:spPr>
          <a:xfrm>
            <a:off x="990600" y="1676400"/>
            <a:ext cx="3787775" cy="4114800"/>
          </a:xfrm>
        </p:spPr>
        <p:txBody>
          <a:bodyPr/>
          <a:lstStyle/>
          <a:p>
            <a:endParaRPr lang="id-ID"/>
          </a:p>
        </p:txBody>
      </p:sp>
      <p:sp>
        <p:nvSpPr>
          <p:cNvPr id="4" name="Text Placeholder 3"/>
          <p:cNvSpPr>
            <a:spLocks noGrp="1"/>
          </p:cNvSpPr>
          <p:nvPr>
            <p:ph type="body" sz="half" idx="2"/>
          </p:nvPr>
        </p:nvSpPr>
        <p:spPr>
          <a:xfrm>
            <a:off x="4930775" y="1676400"/>
            <a:ext cx="3787775"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
            <a:ext cx="7772400" cy="110490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990600" y="1676400"/>
            <a:ext cx="3787775"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lipArt Placeholder 3"/>
          <p:cNvSpPr>
            <a:spLocks noGrp="1"/>
          </p:cNvSpPr>
          <p:nvPr>
            <p:ph type="clipArt" sz="half" idx="2"/>
          </p:nvPr>
        </p:nvSpPr>
        <p:spPr>
          <a:xfrm>
            <a:off x="4930775" y="1676400"/>
            <a:ext cx="3787775" cy="4114800"/>
          </a:xfrm>
        </p:spPr>
        <p:txBody>
          <a:bodyPr/>
          <a:lstStyle/>
          <a:p>
            <a:endParaRPr lang="id-I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
            <a:ext cx="7772400" cy="1104900"/>
          </a:xfrm>
        </p:spPr>
        <p:txBody>
          <a:bodyPr/>
          <a:lstStyle/>
          <a:p>
            <a:r>
              <a:rPr lang="en-US" smtClean="0"/>
              <a:t>Click to edit Master title style</a:t>
            </a:r>
            <a:endParaRPr lang="id-ID"/>
          </a:p>
        </p:txBody>
      </p:sp>
      <p:sp>
        <p:nvSpPr>
          <p:cNvPr id="3" name="Chart Placeholder 2"/>
          <p:cNvSpPr>
            <a:spLocks noGrp="1"/>
          </p:cNvSpPr>
          <p:nvPr>
            <p:ph type="chart" sz="half" idx="1"/>
          </p:nvPr>
        </p:nvSpPr>
        <p:spPr>
          <a:xfrm>
            <a:off x="990600" y="1676400"/>
            <a:ext cx="3787775" cy="4114800"/>
          </a:xfrm>
        </p:spPr>
        <p:txBody>
          <a:bodyPr/>
          <a:lstStyle/>
          <a:p>
            <a:endParaRPr lang="id-ID"/>
          </a:p>
        </p:txBody>
      </p:sp>
      <p:sp>
        <p:nvSpPr>
          <p:cNvPr id="4" name="Text Placeholder 3"/>
          <p:cNvSpPr>
            <a:spLocks noGrp="1"/>
          </p:cNvSpPr>
          <p:nvPr>
            <p:ph type="body" sz="half" idx="2"/>
          </p:nvPr>
        </p:nvSpPr>
        <p:spPr>
          <a:xfrm>
            <a:off x="4930775" y="1676400"/>
            <a:ext cx="3787775"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F7FF58DC-AEC7-455F-9B42-46A53B16FFA7}" type="slidenum">
              <a:rPr lang="en-US"/>
              <a:pPr/>
              <a:t>‹#›</a:t>
            </a:fld>
            <a:endParaRPr lang="en-US"/>
          </a:p>
        </p:txBody>
      </p:sp>
    </p:spTree>
    <p:extLst>
      <p:ext uri="{BB962C8B-B14F-4D97-AF65-F5344CB8AC3E}">
        <p14:creationId xmlns:p14="http://schemas.microsoft.com/office/powerpoint/2010/main" val="2470480663"/>
      </p:ext>
    </p:extLst>
  </p:cSld>
  <p:clrMapOvr>
    <a:masterClrMapping/>
  </p:clrMapOvr>
  <p:transition>
    <p:push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quarter" idx="2"/>
          </p:nvPr>
        </p:nvSpPr>
        <p:spPr>
          <a:xfrm>
            <a:off x="4643438" y="1752600"/>
            <a:ext cx="39243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Content Placeholder 4"/>
          <p:cNvSpPr>
            <a:spLocks noGrp="1"/>
          </p:cNvSpPr>
          <p:nvPr>
            <p:ph sz="quarter" idx="3"/>
          </p:nvPr>
        </p:nvSpPr>
        <p:spPr>
          <a:xfrm>
            <a:off x="4643438" y="3962400"/>
            <a:ext cx="39243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Rectangle 6"/>
          <p:cNvSpPr>
            <a:spLocks noGrp="1" noChangeArrowheads="1"/>
          </p:cNvSpPr>
          <p:nvPr>
            <p:ph type="dt" sz="half" idx="10"/>
          </p:nvPr>
        </p:nvSpPr>
        <p:spPr>
          <a:ln/>
        </p:spPr>
        <p:txBody>
          <a:bodyPr/>
          <a:lstStyle>
            <a:lvl1pPr>
              <a:defRPr/>
            </a:lvl1pPr>
          </a:lstStyle>
          <a:p>
            <a:pPr>
              <a:defRPr/>
            </a:pPr>
            <a:endParaRPr lang="en-US"/>
          </a:p>
        </p:txBody>
      </p:sp>
      <p:sp>
        <p:nvSpPr>
          <p:cNvPr id="7" name="Rectangle 7"/>
          <p:cNvSpPr>
            <a:spLocks noGrp="1" noChangeArrowheads="1"/>
          </p:cNvSpPr>
          <p:nvPr>
            <p:ph type="ftr" sz="quarter" idx="11"/>
          </p:nvPr>
        </p:nvSpPr>
        <p:spPr>
          <a:ln/>
        </p:spPr>
        <p:txBody>
          <a:bodyPr/>
          <a:lstStyle>
            <a:lvl1pPr>
              <a:defRPr/>
            </a:lvl1pPr>
          </a:lstStyle>
          <a:p>
            <a:pPr>
              <a:defRPr/>
            </a:pPr>
            <a:endParaRPr lang="en-US"/>
          </a:p>
        </p:txBody>
      </p:sp>
      <p:sp>
        <p:nvSpPr>
          <p:cNvPr id="8" name="Rectangle 8"/>
          <p:cNvSpPr>
            <a:spLocks noGrp="1" noChangeArrowheads="1"/>
          </p:cNvSpPr>
          <p:nvPr>
            <p:ph type="sldNum" sz="quarter" idx="12"/>
          </p:nvPr>
        </p:nvSpPr>
        <p:spPr>
          <a:ln/>
        </p:spPr>
        <p:txBody>
          <a:bodyPr/>
          <a:lstStyle>
            <a:lvl1pPr>
              <a:defRPr/>
            </a:lvl1pPr>
          </a:lstStyle>
          <a:p>
            <a:fld id="{88408900-ADFE-4992-8A8C-4204FF464DB9}" type="slidenum">
              <a:rPr lang="en-US"/>
              <a:pPr/>
              <a:t>‹#›</a:t>
            </a:fld>
            <a:endParaRPr lang="en-US"/>
          </a:p>
        </p:txBody>
      </p:sp>
    </p:spTree>
    <p:extLst>
      <p:ext uri="{BB962C8B-B14F-4D97-AF65-F5344CB8AC3E}">
        <p14:creationId xmlns:p14="http://schemas.microsoft.com/office/powerpoint/2010/main" val="2110110974"/>
      </p:ext>
    </p:extLst>
  </p:cSld>
  <p:clrMapOvr>
    <a:masterClrMapping/>
  </p:clrMapOvr>
  <p:transition>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7/20/2016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7/20/2016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7/20/2016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7/20/2016</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C3A134-F1C3-464B-BF47-54DC2DE08F52}" type="datetimeFigureOut">
              <a:rPr lang="en-US" smtClean="0"/>
              <a:pPr/>
              <a:t>7/20/2016</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7/20/2016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7/20/2016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7/20/2016</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7/20/2016</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13.xml"/></Relationships>
</file>

<file path=ppt/slides/_rels/slide152.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4.xml"/><Relationship Id="rId1" Type="http://schemas.openxmlformats.org/officeDocument/2006/relationships/vmlDrawing" Target="../drawings/vmlDrawing17.vml"/><Relationship Id="rId4" Type="http://schemas.openxmlformats.org/officeDocument/2006/relationships/image" Target="../media/image23.emf"/></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3" Type="http://schemas.openxmlformats.org/officeDocument/2006/relationships/image" Target="../media/image25.wmf"/><Relationship Id="rId7" Type="http://schemas.openxmlformats.org/officeDocument/2006/relationships/image" Target="../media/image29.wm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slides/_rels/slide164.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1.wmf"/></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13.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1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5.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5.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5.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5.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5.xml"/><Relationship Id="rId1" Type="http://schemas.openxmlformats.org/officeDocument/2006/relationships/vmlDrawing" Target="../drawings/vmlDrawing6.vml"/><Relationship Id="rId4" Type="http://schemas.openxmlformats.org/officeDocument/2006/relationships/image" Target="../media/image8.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5.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5.xml"/><Relationship Id="rId1" Type="http://schemas.openxmlformats.org/officeDocument/2006/relationships/vmlDrawing" Target="../drawings/vmlDrawing8.vml"/><Relationship Id="rId4" Type="http://schemas.openxmlformats.org/officeDocument/2006/relationships/image" Target="../media/image10.wmf"/></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5.xml"/><Relationship Id="rId1" Type="http://schemas.openxmlformats.org/officeDocument/2006/relationships/vmlDrawing" Target="../drawings/vmlDrawing9.vml"/><Relationship Id="rId4" Type="http://schemas.openxmlformats.org/officeDocument/2006/relationships/image" Target="../media/image11.w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6.xml"/><Relationship Id="rId1" Type="http://schemas.openxmlformats.org/officeDocument/2006/relationships/vmlDrawing" Target="../drawings/vmlDrawing10.v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12.wmf"/></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5.xml"/><Relationship Id="rId1" Type="http://schemas.openxmlformats.org/officeDocument/2006/relationships/vmlDrawing" Target="../drawings/vmlDrawing11.vml"/><Relationship Id="rId4" Type="http://schemas.openxmlformats.org/officeDocument/2006/relationships/image" Target="../media/image14.w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5.xml"/><Relationship Id="rId1" Type="http://schemas.openxmlformats.org/officeDocument/2006/relationships/vmlDrawing" Target="../drawings/vmlDrawing12.vml"/><Relationship Id="rId4" Type="http://schemas.openxmlformats.org/officeDocument/2006/relationships/image" Target="../media/image15.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6.xml"/><Relationship Id="rId1" Type="http://schemas.openxmlformats.org/officeDocument/2006/relationships/vmlDrawing" Target="../drawings/vmlDrawing13.vml"/><Relationship Id="rId6" Type="http://schemas.openxmlformats.org/officeDocument/2006/relationships/image" Target="../media/image17.wmf"/><Relationship Id="rId5" Type="http://schemas.openxmlformats.org/officeDocument/2006/relationships/oleObject" Target="../embeddings/oleObject15.bin"/><Relationship Id="rId4" Type="http://schemas.openxmlformats.org/officeDocument/2006/relationships/image" Target="../media/image16.w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5.xml"/><Relationship Id="rId1" Type="http://schemas.openxmlformats.org/officeDocument/2006/relationships/vmlDrawing" Target="../drawings/vmlDrawing14.vml"/><Relationship Id="rId4" Type="http://schemas.openxmlformats.org/officeDocument/2006/relationships/image" Target="../media/image18.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5.xml"/><Relationship Id="rId1" Type="http://schemas.openxmlformats.org/officeDocument/2006/relationships/vmlDrawing" Target="../drawings/vmlDrawing15.vml"/><Relationship Id="rId4" Type="http://schemas.openxmlformats.org/officeDocument/2006/relationships/image" Target="../media/image19.wmf"/></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5.xml"/><Relationship Id="rId1" Type="http://schemas.openxmlformats.org/officeDocument/2006/relationships/vmlDrawing" Target="../drawings/vmlDrawing16.vml"/><Relationship Id="rId4" Type="http://schemas.openxmlformats.org/officeDocument/2006/relationships/image" Target="../media/image20.wmf"/></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371600"/>
            <a:ext cx="6705600" cy="2974658"/>
          </a:xfrm>
        </p:spPr>
        <p:txBody>
          <a:bodyPr>
            <a:normAutofit/>
          </a:bodyPr>
          <a:lstStyle/>
          <a:p>
            <a:pPr algn="ctr"/>
            <a:r>
              <a:rPr lang="id-ID" sz="6000" b="0" dirty="0">
                <a:solidFill>
                  <a:srgbClr val="FF0000"/>
                </a:solidFill>
                <a:latin typeface="Showcard Gothic" panose="04020904020102020604" pitchFamily="82" charset="0"/>
              </a:rPr>
              <a:t>TIME  VALUE  OF  MONEY</a:t>
            </a:r>
          </a:p>
        </p:txBody>
      </p:sp>
    </p:spTree>
    <p:extLst>
      <p:ext uri="{BB962C8B-B14F-4D97-AF65-F5344CB8AC3E}">
        <p14:creationId xmlns:p14="http://schemas.microsoft.com/office/powerpoint/2010/main" val="336238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5808" y="1405891"/>
            <a:ext cx="7426641" cy="711518"/>
          </a:xfrm>
        </p:spPr>
        <p:txBody>
          <a:bodyPr>
            <a:noAutofit/>
          </a:bodyPr>
          <a:lstStyle/>
          <a:p>
            <a:r>
              <a:rPr lang="id-ID" sz="3300" dirty="0"/>
              <a:t>Menggunakan konsep bunga sederhana</a:t>
            </a:r>
          </a:p>
        </p:txBody>
      </p:sp>
      <p:sp>
        <p:nvSpPr>
          <p:cNvPr id="3" name="Content Placeholder 2"/>
          <p:cNvSpPr>
            <a:spLocks noGrp="1"/>
          </p:cNvSpPr>
          <p:nvPr>
            <p:ph idx="1"/>
          </p:nvPr>
        </p:nvSpPr>
        <p:spPr>
          <a:xfrm>
            <a:off x="968692" y="2040256"/>
            <a:ext cx="7641908" cy="4208144"/>
          </a:xfrm>
        </p:spPr>
        <p:txBody>
          <a:bodyPr>
            <a:normAutofit fontScale="77500" lnSpcReduction="20000"/>
          </a:bodyPr>
          <a:lstStyle/>
          <a:p>
            <a:pPr marL="0" indent="0">
              <a:lnSpc>
                <a:spcPct val="110000"/>
              </a:lnSpc>
              <a:buNone/>
            </a:pPr>
            <a:r>
              <a:rPr lang="id-ID" dirty="0" smtClean="0">
                <a:latin typeface="Arial" panose="020B0604020202020204" pitchFamily="34" charset="0"/>
                <a:cs typeface="Arial" panose="020B0604020202020204" pitchFamily="34" charset="0"/>
              </a:rPr>
              <a:t>Besarnya bunga dihitung dari nilai pokok awal (principal – P) dikalikan dengan tingkat bunga (interest rate – r) dan waktu (time – t). Perhitungan bunga ini dilakukan satu kali saja yaitu pada akhir periode atau pada tanggal pelunasan. </a:t>
            </a:r>
          </a:p>
          <a:p>
            <a:pPr marL="0" indent="0">
              <a:lnSpc>
                <a:spcPct val="110000"/>
              </a:lnSpc>
              <a:buNone/>
            </a:pPr>
            <a:r>
              <a:rPr lang="id-ID" dirty="0" smtClean="0">
                <a:latin typeface="Arial" panose="020B0604020202020204" pitchFamily="34" charset="0"/>
                <a:cs typeface="Arial" panose="020B0604020202020204" pitchFamily="34" charset="0"/>
              </a:rPr>
              <a:t>Rumus :    SI  =  P r t</a:t>
            </a:r>
          </a:p>
          <a:p>
            <a:pPr marL="0" indent="0">
              <a:lnSpc>
                <a:spcPct val="110000"/>
              </a:lnSpc>
              <a:buNone/>
            </a:pPr>
            <a:r>
              <a:rPr lang="id-ID" dirty="0" smtClean="0">
                <a:latin typeface="Arial" panose="020B0604020202020204" pitchFamily="34" charset="0"/>
                <a:cs typeface="Arial" panose="020B0604020202020204" pitchFamily="34" charset="0"/>
              </a:rPr>
              <a:t>SI = Simple Interest (bunga sederhana)</a:t>
            </a:r>
          </a:p>
          <a:p>
            <a:pPr marL="0" indent="0">
              <a:lnSpc>
                <a:spcPct val="110000"/>
              </a:lnSpc>
              <a:buNone/>
            </a:pPr>
            <a:r>
              <a:rPr lang="id-ID" dirty="0" smtClean="0">
                <a:latin typeface="Arial" panose="020B0604020202020204" pitchFamily="34" charset="0"/>
                <a:cs typeface="Arial" panose="020B0604020202020204" pitchFamily="34" charset="0"/>
              </a:rPr>
              <a:t>P = Principal (pokok)</a:t>
            </a:r>
          </a:p>
          <a:p>
            <a:pPr marL="0" indent="0">
              <a:lnSpc>
                <a:spcPct val="110000"/>
              </a:lnSpc>
              <a:buNone/>
            </a:pPr>
            <a:r>
              <a:rPr lang="id-ID" dirty="0" smtClean="0">
                <a:latin typeface="Arial" panose="020B0604020202020204" pitchFamily="34" charset="0"/>
                <a:cs typeface="Arial" panose="020B0604020202020204" pitchFamily="34" charset="0"/>
              </a:rPr>
              <a:t>r = interest rest p.a. (tingkat bunga / tahun)</a:t>
            </a:r>
          </a:p>
          <a:p>
            <a:pPr marL="0" indent="0">
              <a:lnSpc>
                <a:spcPct val="110000"/>
              </a:lnSpc>
              <a:buNone/>
            </a:pPr>
            <a:r>
              <a:rPr lang="id-ID" dirty="0" smtClean="0">
                <a:latin typeface="Arial" panose="020B0604020202020204" pitchFamily="34" charset="0"/>
                <a:cs typeface="Arial" panose="020B0604020202020204" pitchFamily="34" charset="0"/>
              </a:rPr>
              <a:t>t = time (waktu dalam tahun)  </a:t>
            </a:r>
          </a:p>
          <a:p>
            <a:pPr marL="0" indent="0">
              <a:buNone/>
            </a:pPr>
            <a:endParaRPr lang="id-ID"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200829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41445373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5622180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9289311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9887221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93087007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61141180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92417035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73884975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6600122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518035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400" dirty="0"/>
              <a:t>Karena satuan t adalah tahun, jika waktu t diberikan </a:t>
            </a:r>
            <a:br>
              <a:rPr lang="id-ID" sz="2400" dirty="0"/>
            </a:br>
            <a:r>
              <a:rPr lang="id-ID" sz="2400" dirty="0"/>
              <a:t>dalam bulan, maka kita menggunakan persamaan sbb. :</a:t>
            </a:r>
          </a:p>
        </p:txBody>
      </p:sp>
      <p:sp>
        <p:nvSpPr>
          <p:cNvPr id="3" name="Content Placeholder 2"/>
          <p:cNvSpPr>
            <a:spLocks noGrp="1"/>
          </p:cNvSpPr>
          <p:nvPr>
            <p:ph idx="1"/>
          </p:nvPr>
        </p:nvSpPr>
        <p:spPr>
          <a:xfrm>
            <a:off x="971551" y="2631757"/>
            <a:ext cx="7200897" cy="2632394"/>
          </a:xfrm>
        </p:spPr>
        <p:txBody>
          <a:bodyPr>
            <a:normAutofit fontScale="77500" lnSpcReduction="20000"/>
          </a:bodyPr>
          <a:lstStyle/>
          <a:p>
            <a:pPr marL="0" indent="0">
              <a:buNone/>
            </a:pPr>
            <a:r>
              <a:rPr lang="id-ID" dirty="0"/>
              <a:t> </a:t>
            </a:r>
            <a:r>
              <a:rPr lang="id-ID" dirty="0" smtClean="0"/>
              <a:t>     jumlah bulan</a:t>
            </a:r>
          </a:p>
          <a:p>
            <a:pPr marL="0" indent="0">
              <a:buNone/>
            </a:pPr>
            <a:r>
              <a:rPr lang="id-ID" dirty="0" smtClean="0"/>
              <a:t>t = ----------------</a:t>
            </a:r>
          </a:p>
          <a:p>
            <a:pPr marL="0" indent="0">
              <a:buNone/>
            </a:pPr>
            <a:r>
              <a:rPr lang="id-ID" dirty="0"/>
              <a:t> </a:t>
            </a:r>
            <a:r>
              <a:rPr lang="id-ID" dirty="0" smtClean="0"/>
              <a:t>            12</a:t>
            </a:r>
          </a:p>
          <a:p>
            <a:pPr marL="0" indent="0">
              <a:buNone/>
            </a:pPr>
            <a:endParaRPr lang="id-ID" dirty="0" smtClean="0"/>
          </a:p>
          <a:p>
            <a:pPr marL="0" indent="0">
              <a:buNone/>
            </a:pPr>
            <a:r>
              <a:rPr lang="id-ID" dirty="0" smtClean="0"/>
              <a:t>Sedangkan jika t diberikan dalam hari akan ada 2 metode dalam mencari nilai t :</a:t>
            </a:r>
          </a:p>
          <a:p>
            <a:pPr>
              <a:buFontTx/>
              <a:buChar char="-"/>
            </a:pPr>
            <a:r>
              <a:rPr lang="id-ID" dirty="0" smtClean="0"/>
              <a:t>Metode bunga tepat :  t = jumlah hari/365</a:t>
            </a:r>
          </a:p>
          <a:p>
            <a:pPr>
              <a:buFontTx/>
              <a:buChar char="-"/>
            </a:pPr>
            <a:r>
              <a:rPr lang="id-ID" dirty="0" smtClean="0"/>
              <a:t>Metode bunga biasa :  t = jumlah hari/360 </a:t>
            </a:r>
            <a:endParaRPr lang="id-ID" dirty="0"/>
          </a:p>
        </p:txBody>
      </p:sp>
    </p:spTree>
    <p:extLst>
      <p:ext uri="{BB962C8B-B14F-4D97-AF65-F5344CB8AC3E}">
        <p14:creationId xmlns:p14="http://schemas.microsoft.com/office/powerpoint/2010/main" val="276093771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54438532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26935415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3587118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20647157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35421484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88167998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58723230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50810893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13214157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4058604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392" y="1585277"/>
            <a:ext cx="7200897" cy="977900"/>
          </a:xfrm>
        </p:spPr>
        <p:txBody>
          <a:bodyPr>
            <a:noAutofit/>
          </a:bodyPr>
          <a:lstStyle/>
          <a:p>
            <a:r>
              <a:rPr lang="id-ID" sz="2400" dirty="0">
                <a:solidFill>
                  <a:srgbClr val="FF0000"/>
                </a:solidFill>
              </a:rPr>
              <a:t>Hitunglah bunga tepat dan bunga biasa dari sebuah pinjaman sebesar Rp 20.000.000 selama 60 hari dengan bunga 8%.</a:t>
            </a:r>
          </a:p>
        </p:txBody>
      </p:sp>
      <p:sp>
        <p:nvSpPr>
          <p:cNvPr id="3" name="Content Placeholder 2"/>
          <p:cNvSpPr>
            <a:spLocks noGrp="1"/>
          </p:cNvSpPr>
          <p:nvPr>
            <p:ph idx="1"/>
          </p:nvPr>
        </p:nvSpPr>
        <p:spPr>
          <a:xfrm>
            <a:off x="394335" y="2648902"/>
            <a:ext cx="8597265" cy="2615249"/>
          </a:xfrm>
        </p:spPr>
        <p:txBody>
          <a:bodyPr>
            <a:normAutofit fontScale="77500" lnSpcReduction="20000"/>
          </a:bodyPr>
          <a:lstStyle/>
          <a:p>
            <a:r>
              <a:rPr lang="id-ID" dirty="0" smtClean="0"/>
              <a:t>P = Rp 20.000.000,-</a:t>
            </a:r>
          </a:p>
          <a:p>
            <a:r>
              <a:rPr lang="id-ID" dirty="0" smtClean="0"/>
              <a:t>r = 8%</a:t>
            </a:r>
          </a:p>
          <a:p>
            <a:r>
              <a:rPr lang="id-ID" dirty="0" smtClean="0"/>
              <a:t>t = 60 hari</a:t>
            </a:r>
          </a:p>
          <a:p>
            <a:r>
              <a:rPr lang="id-ID" dirty="0" smtClean="0"/>
              <a:t>SI = P r t</a:t>
            </a:r>
          </a:p>
          <a:p>
            <a:r>
              <a:rPr lang="id-ID" dirty="0" smtClean="0"/>
              <a:t>Bunga tepat = Rp 20.000.000 x 8% x 60/365 = Rp 263.013,70</a:t>
            </a:r>
          </a:p>
          <a:p>
            <a:r>
              <a:rPr lang="id-ID" dirty="0" smtClean="0"/>
              <a:t>Bunga biasa = Rp 20.000.000 x 8% x 60/360 = Rp 266.666,67</a:t>
            </a:r>
            <a:endParaRPr lang="id-ID" dirty="0"/>
          </a:p>
        </p:txBody>
      </p:sp>
    </p:spTree>
    <p:extLst>
      <p:ext uri="{BB962C8B-B14F-4D97-AF65-F5344CB8AC3E}">
        <p14:creationId xmlns:p14="http://schemas.microsoft.com/office/powerpoint/2010/main" val="37815796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70182533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65722099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3118752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57833671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09270757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29292039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01501986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66775914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64752244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285993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551" y="2768917"/>
            <a:ext cx="7200897" cy="2495234"/>
          </a:xfrm>
        </p:spPr>
        <p:txBody>
          <a:bodyPr>
            <a:normAutofit/>
          </a:bodyPr>
          <a:lstStyle/>
          <a:p>
            <a:r>
              <a:rPr lang="id-ID" sz="2700" dirty="0"/>
              <a:t>Pak Amir menabung di Bank ABC sebesar </a:t>
            </a:r>
            <a:br>
              <a:rPr lang="id-ID" sz="2700" dirty="0"/>
            </a:br>
            <a:r>
              <a:rPr lang="id-ID" sz="2700" dirty="0"/>
              <a:t>Rp 1.000.000,- selama 3 bulan dengan bunga 12%.  Hitunglah </a:t>
            </a:r>
            <a:r>
              <a:rPr lang="id-ID" sz="2700" dirty="0">
                <a:solidFill>
                  <a:srgbClr val="FF0000"/>
                </a:solidFill>
              </a:rPr>
              <a:t>bunga</a:t>
            </a:r>
            <a:r>
              <a:rPr lang="id-ID" sz="2700" dirty="0"/>
              <a:t> tabungan yang dia peroleh ?</a:t>
            </a:r>
          </a:p>
        </p:txBody>
      </p:sp>
    </p:spTree>
    <p:extLst>
      <p:ext uri="{BB962C8B-B14F-4D97-AF65-F5344CB8AC3E}">
        <p14:creationId xmlns:p14="http://schemas.microsoft.com/office/powerpoint/2010/main" val="30277178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56500633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69229755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93378955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82069324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93960814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89941310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414303010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8509973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1400835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935037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551" y="1594485"/>
            <a:ext cx="7200897" cy="3669666"/>
          </a:xfrm>
        </p:spPr>
        <p:txBody>
          <a:bodyPr/>
          <a:lstStyle/>
          <a:p>
            <a:r>
              <a:rPr lang="id-ID" dirty="0" smtClean="0"/>
              <a:t>P = 1.000.000,-</a:t>
            </a:r>
          </a:p>
          <a:p>
            <a:r>
              <a:rPr lang="id-ID" dirty="0" smtClean="0"/>
              <a:t>r = 12%</a:t>
            </a:r>
          </a:p>
          <a:p>
            <a:r>
              <a:rPr lang="id-ID" dirty="0" smtClean="0"/>
              <a:t>t = 3/12 </a:t>
            </a:r>
          </a:p>
          <a:p>
            <a:r>
              <a:rPr lang="id-ID" dirty="0" smtClean="0"/>
              <a:t>SI = P r t</a:t>
            </a:r>
          </a:p>
          <a:p>
            <a:pPr marL="0" indent="0">
              <a:buNone/>
            </a:pPr>
            <a:r>
              <a:rPr lang="id-ID" dirty="0"/>
              <a:t> </a:t>
            </a:r>
            <a:r>
              <a:rPr lang="id-ID" dirty="0" smtClean="0"/>
              <a:t>       = 1.000.000 x 12% x 3/12</a:t>
            </a:r>
          </a:p>
          <a:p>
            <a:pPr marL="0" indent="0">
              <a:buNone/>
            </a:pPr>
            <a:r>
              <a:rPr lang="id-ID" dirty="0"/>
              <a:t> </a:t>
            </a:r>
            <a:r>
              <a:rPr lang="id-ID" dirty="0" smtClean="0"/>
              <a:t>       = 30.000</a:t>
            </a:r>
          </a:p>
          <a:p>
            <a:pPr marL="0" indent="0">
              <a:buNone/>
            </a:pPr>
            <a:endParaRPr lang="id-ID" dirty="0"/>
          </a:p>
        </p:txBody>
      </p:sp>
    </p:spTree>
    <p:extLst>
      <p:ext uri="{BB962C8B-B14F-4D97-AF65-F5344CB8AC3E}">
        <p14:creationId xmlns:p14="http://schemas.microsoft.com/office/powerpoint/2010/main" val="146705079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81030458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68003570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52224389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72681683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Jenis-jenis Penghitungan:</a:t>
            </a:r>
            <a:endParaRPr lang="id-ID" dirty="0"/>
          </a:p>
        </p:txBody>
      </p:sp>
      <p:sp>
        <p:nvSpPr>
          <p:cNvPr id="3" name="Content Placeholder 2"/>
          <p:cNvSpPr>
            <a:spLocks noGrp="1"/>
          </p:cNvSpPr>
          <p:nvPr>
            <p:ph idx="1"/>
          </p:nvPr>
        </p:nvSpPr>
        <p:spPr/>
        <p:txBody>
          <a:bodyPr>
            <a:normAutofit/>
          </a:bodyPr>
          <a:lstStyle/>
          <a:p>
            <a:r>
              <a:rPr lang="id-ID" sz="4800" dirty="0" smtClean="0"/>
              <a:t>Future Value of a Single Sum</a:t>
            </a:r>
          </a:p>
          <a:p>
            <a:r>
              <a:rPr lang="id-ID" sz="4800" dirty="0" smtClean="0"/>
              <a:t>Present Value of a Single Sum</a:t>
            </a:r>
          </a:p>
          <a:p>
            <a:r>
              <a:rPr lang="id-ID" sz="4800" dirty="0" smtClean="0"/>
              <a:t>Future Value of an Annuity</a:t>
            </a:r>
          </a:p>
          <a:p>
            <a:r>
              <a:rPr lang="id-ID" sz="4800" dirty="0" smtClean="0"/>
              <a:t>Present Value of an Annuity</a:t>
            </a:r>
            <a:endParaRPr lang="id-ID" sz="4800"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03534588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29570137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normAutofit fontScale="90000"/>
          </a:bodyPr>
          <a:lstStyle/>
          <a:p>
            <a:r>
              <a:rPr lang="id-ID" dirty="0" smtClean="0"/>
              <a:t>Persamaan Nilai Mendatang </a:t>
            </a:r>
            <a:br>
              <a:rPr lang="id-ID" dirty="0" smtClean="0"/>
            </a:br>
            <a:r>
              <a:rPr lang="id-ID" dirty="0" smtClean="0"/>
              <a:t>(Future Value</a:t>
            </a:r>
            <a:r>
              <a:rPr lang="en-US" dirty="0" smtClean="0"/>
              <a:t> of a single sum</a:t>
            </a:r>
            <a:r>
              <a:rPr lang="id-ID" dirty="0" smtClean="0"/>
              <a:t>)</a:t>
            </a:r>
            <a:endParaRPr lang="en-US" dirty="0"/>
          </a:p>
        </p:txBody>
      </p:sp>
      <p:sp>
        <p:nvSpPr>
          <p:cNvPr id="10243" name="Rectangle 3"/>
          <p:cNvSpPr>
            <a:spLocks noGrp="1" noChangeArrowheads="1"/>
          </p:cNvSpPr>
          <p:nvPr>
            <p:ph idx="1"/>
          </p:nvPr>
        </p:nvSpPr>
        <p:spPr>
          <a:xfrm>
            <a:off x="381000" y="1524000"/>
            <a:ext cx="8305800" cy="5082809"/>
          </a:xfrm>
          <a:noFill/>
          <a:ln/>
        </p:spPr>
        <p:txBody>
          <a:bodyPr>
            <a:normAutofit fontScale="92500" lnSpcReduction="20000"/>
          </a:bodyPr>
          <a:lstStyle/>
          <a:p>
            <a:r>
              <a:rPr lang="en-US" sz="2800" dirty="0" err="1" smtClean="0"/>
              <a:t>Berapa</a:t>
            </a:r>
            <a:r>
              <a:rPr lang="en-US" sz="2800" dirty="0" smtClean="0"/>
              <a:t> </a:t>
            </a:r>
            <a:r>
              <a:rPr lang="en-US" sz="2800" dirty="0" err="1" smtClean="0"/>
              <a:t>nilai</a:t>
            </a:r>
            <a:r>
              <a:rPr lang="en-US" sz="2800" dirty="0" smtClean="0"/>
              <a:t> </a:t>
            </a:r>
            <a:r>
              <a:rPr lang="en-US" sz="2800" dirty="0" err="1" smtClean="0"/>
              <a:t>masa</a:t>
            </a:r>
            <a:r>
              <a:rPr lang="en-US" sz="2800" dirty="0" smtClean="0"/>
              <a:t> </a:t>
            </a:r>
            <a:r>
              <a:rPr lang="en-US" sz="2800" dirty="0" err="1" smtClean="0"/>
              <a:t>depan</a:t>
            </a:r>
            <a:r>
              <a:rPr lang="en-US" sz="2800" dirty="0" smtClean="0"/>
              <a:t> </a:t>
            </a:r>
            <a:r>
              <a:rPr lang="en-US" sz="2800" dirty="0" err="1" smtClean="0"/>
              <a:t>uang</a:t>
            </a:r>
            <a:r>
              <a:rPr lang="en-US" sz="2800" dirty="0" smtClean="0"/>
              <a:t> yang </a:t>
            </a:r>
            <a:r>
              <a:rPr lang="en-US" sz="2800" dirty="0" err="1" smtClean="0"/>
              <a:t>anda</a:t>
            </a:r>
            <a:r>
              <a:rPr lang="en-US" sz="2800" dirty="0" smtClean="0"/>
              <a:t> </a:t>
            </a:r>
            <a:r>
              <a:rPr lang="en-US" sz="2800" dirty="0" err="1" smtClean="0"/>
              <a:t>tabung</a:t>
            </a:r>
            <a:r>
              <a:rPr lang="en-US" sz="2800" dirty="0" smtClean="0"/>
              <a:t> </a:t>
            </a:r>
            <a:r>
              <a:rPr lang="en-US" sz="2800" dirty="0" err="1" smtClean="0"/>
              <a:t>atau</a:t>
            </a:r>
            <a:r>
              <a:rPr lang="en-US" sz="2800" dirty="0" smtClean="0"/>
              <a:t> </a:t>
            </a:r>
            <a:r>
              <a:rPr lang="en-US" sz="2800" dirty="0" err="1" smtClean="0"/>
              <a:t>investasikan</a:t>
            </a:r>
            <a:r>
              <a:rPr lang="en-US" sz="2800" dirty="0" smtClean="0"/>
              <a:t> </a:t>
            </a:r>
            <a:r>
              <a:rPr lang="en-US" sz="2800" dirty="0" err="1" smtClean="0"/>
              <a:t>hari</a:t>
            </a:r>
            <a:r>
              <a:rPr lang="en-US" sz="2800" dirty="0" smtClean="0"/>
              <a:t> </a:t>
            </a:r>
            <a:r>
              <a:rPr lang="en-US" sz="2800" dirty="0" err="1" smtClean="0"/>
              <a:t>ini</a:t>
            </a:r>
            <a:r>
              <a:rPr lang="en-US" sz="2800" dirty="0" smtClean="0"/>
              <a:t> </a:t>
            </a:r>
            <a:r>
              <a:rPr lang="en-US" sz="2800" dirty="0" err="1" smtClean="0"/>
              <a:t>akan</a:t>
            </a:r>
            <a:r>
              <a:rPr lang="en-US" sz="2800" dirty="0" smtClean="0"/>
              <a:t> </a:t>
            </a:r>
            <a:r>
              <a:rPr lang="en-US" sz="2800" dirty="0" err="1" smtClean="0"/>
              <a:t>tergantung</a:t>
            </a:r>
            <a:r>
              <a:rPr lang="en-US" sz="2800" dirty="0" smtClean="0"/>
              <a:t> </a:t>
            </a:r>
            <a:r>
              <a:rPr lang="en-US" sz="2800" dirty="0" err="1" smtClean="0"/>
              <a:t>pada</a:t>
            </a:r>
            <a:r>
              <a:rPr lang="en-US" sz="2800" dirty="0" smtClean="0"/>
              <a:t>:</a:t>
            </a:r>
          </a:p>
          <a:p>
            <a:pPr lvl="1"/>
            <a:r>
              <a:rPr lang="en-US" sz="2400" dirty="0" err="1" smtClean="0"/>
              <a:t>Besarnya</a:t>
            </a:r>
            <a:r>
              <a:rPr lang="en-US" sz="2400" dirty="0" smtClean="0"/>
              <a:t> </a:t>
            </a:r>
            <a:r>
              <a:rPr lang="en-US" sz="2400" dirty="0" err="1" smtClean="0"/>
              <a:t>dana</a:t>
            </a:r>
            <a:r>
              <a:rPr lang="en-US" sz="2400" dirty="0" smtClean="0"/>
              <a:t> yang </a:t>
            </a:r>
            <a:r>
              <a:rPr lang="en-US" sz="2400" dirty="0" err="1" smtClean="0"/>
              <a:t>anda</a:t>
            </a:r>
            <a:r>
              <a:rPr lang="en-US" sz="2400" dirty="0" smtClean="0"/>
              <a:t> </a:t>
            </a:r>
            <a:r>
              <a:rPr lang="en-US" sz="2400" dirty="0" err="1" smtClean="0"/>
              <a:t>tabungkan</a:t>
            </a:r>
            <a:endParaRPr lang="en-US" sz="2400" dirty="0" smtClean="0"/>
          </a:p>
          <a:p>
            <a:pPr lvl="1"/>
            <a:r>
              <a:rPr lang="en-US" sz="2400" dirty="0" smtClean="0"/>
              <a:t>Tingkat </a:t>
            </a:r>
            <a:r>
              <a:rPr lang="en-US" sz="2400" dirty="0" err="1" smtClean="0"/>
              <a:t>suku</a:t>
            </a:r>
            <a:r>
              <a:rPr lang="en-US" sz="2400" dirty="0" smtClean="0"/>
              <a:t> </a:t>
            </a:r>
            <a:r>
              <a:rPr lang="en-US" sz="2400" dirty="0" err="1" smtClean="0"/>
              <a:t>bunga</a:t>
            </a:r>
            <a:r>
              <a:rPr lang="en-US" sz="2400" dirty="0" smtClean="0"/>
              <a:t> </a:t>
            </a:r>
            <a:r>
              <a:rPr lang="en-US" sz="2400" dirty="0" err="1" smtClean="0"/>
              <a:t>atau</a:t>
            </a:r>
            <a:r>
              <a:rPr lang="en-US" sz="2400" dirty="0" smtClean="0"/>
              <a:t> return </a:t>
            </a:r>
            <a:r>
              <a:rPr lang="en-US" sz="2400" dirty="0" err="1" smtClean="0"/>
              <a:t>dari</a:t>
            </a:r>
            <a:r>
              <a:rPr lang="en-US" sz="2400" dirty="0" smtClean="0"/>
              <a:t> </a:t>
            </a:r>
            <a:r>
              <a:rPr lang="en-US" sz="2400" dirty="0" err="1" smtClean="0"/>
              <a:t>tabungan</a:t>
            </a:r>
            <a:r>
              <a:rPr lang="en-US" sz="2400" dirty="0" smtClean="0"/>
              <a:t> </a:t>
            </a:r>
            <a:r>
              <a:rPr lang="en-US" sz="2400" dirty="0" err="1" smtClean="0"/>
              <a:t>anda</a:t>
            </a:r>
            <a:endParaRPr lang="en-US" sz="2400" dirty="0" smtClean="0"/>
          </a:p>
          <a:p>
            <a:pPr lvl="1"/>
            <a:r>
              <a:rPr lang="en-US" sz="2400" dirty="0" err="1" smtClean="0"/>
              <a:t>Lamanya</a:t>
            </a:r>
            <a:r>
              <a:rPr lang="en-US" sz="2400" dirty="0" smtClean="0"/>
              <a:t> </a:t>
            </a:r>
            <a:r>
              <a:rPr lang="en-US" sz="2400" dirty="0" err="1" smtClean="0"/>
              <a:t>dana</a:t>
            </a:r>
            <a:r>
              <a:rPr lang="en-US" sz="2400" dirty="0" smtClean="0"/>
              <a:t> </a:t>
            </a:r>
            <a:r>
              <a:rPr lang="en-US" sz="2400" dirty="0" err="1" smtClean="0"/>
              <a:t>tersebut</a:t>
            </a:r>
            <a:r>
              <a:rPr lang="en-US" sz="2400" dirty="0" smtClean="0"/>
              <a:t> </a:t>
            </a:r>
            <a:r>
              <a:rPr lang="en-US" sz="2400" dirty="0" err="1" smtClean="0"/>
              <a:t>akan</a:t>
            </a:r>
            <a:r>
              <a:rPr lang="en-US" sz="2400" dirty="0" smtClean="0"/>
              <a:t> </a:t>
            </a:r>
            <a:r>
              <a:rPr lang="en-US" sz="2400" dirty="0" err="1" smtClean="0"/>
              <a:t>ditabungkan</a:t>
            </a:r>
            <a:endParaRPr lang="en-US" sz="2400" dirty="0" smtClean="0"/>
          </a:p>
          <a:p>
            <a:r>
              <a:rPr lang="en-US" sz="2800" dirty="0" err="1" smtClean="0"/>
              <a:t>FV</a:t>
            </a:r>
            <a:r>
              <a:rPr lang="en-US" sz="2800" baseline="-25000" dirty="0" err="1" smtClean="0"/>
              <a:t>n</a:t>
            </a:r>
            <a:r>
              <a:rPr lang="en-US" sz="2800" dirty="0" smtClean="0"/>
              <a:t> </a:t>
            </a:r>
            <a:r>
              <a:rPr lang="en-US" sz="2800" dirty="0"/>
              <a:t>= PV(1 + </a:t>
            </a:r>
            <a:r>
              <a:rPr lang="en-US" sz="2800" dirty="0" err="1"/>
              <a:t>i</a:t>
            </a:r>
            <a:r>
              <a:rPr lang="en-US" sz="2800" dirty="0"/>
              <a:t>)</a:t>
            </a:r>
            <a:r>
              <a:rPr lang="en-US" sz="2800" baseline="30000" dirty="0"/>
              <a:t>n</a:t>
            </a:r>
            <a:endParaRPr lang="en-US" sz="2800" dirty="0"/>
          </a:p>
          <a:p>
            <a:pPr lvl="1">
              <a:buSzPct val="75000"/>
            </a:pPr>
            <a:r>
              <a:rPr lang="en-US" sz="2400" dirty="0"/>
              <a:t>FV = </a:t>
            </a:r>
            <a:r>
              <a:rPr lang="id-ID" sz="2400" dirty="0" smtClean="0"/>
              <a:t>Nilai mendatang dari investasi pada akhir tahun ke-n</a:t>
            </a:r>
            <a:endParaRPr lang="en-US" sz="2400" dirty="0"/>
          </a:p>
          <a:p>
            <a:pPr lvl="1">
              <a:buSzPct val="75000"/>
            </a:pPr>
            <a:r>
              <a:rPr lang="en-US" sz="2400" dirty="0" err="1"/>
              <a:t>i</a:t>
            </a:r>
            <a:r>
              <a:rPr lang="en-US" sz="2400" dirty="0"/>
              <a:t> = </a:t>
            </a:r>
            <a:r>
              <a:rPr lang="id-ID" sz="2400" dirty="0" smtClean="0"/>
              <a:t>tingkat bunga tahunan </a:t>
            </a:r>
            <a:endParaRPr lang="en-US" sz="2400" dirty="0"/>
          </a:p>
          <a:p>
            <a:pPr lvl="1">
              <a:buSzPct val="75000"/>
            </a:pPr>
            <a:r>
              <a:rPr lang="en-US" sz="2400" dirty="0"/>
              <a:t>PV = </a:t>
            </a:r>
            <a:r>
              <a:rPr lang="id-ID" sz="2400" dirty="0" smtClean="0"/>
              <a:t>nilai sekarang dari sejumlah uang yang diinvestasikan</a:t>
            </a:r>
            <a:endParaRPr lang="en-US" sz="2400" dirty="0"/>
          </a:p>
          <a:p>
            <a:r>
              <a:rPr lang="id-ID" sz="2800" dirty="0" smtClean="0"/>
              <a:t>Persamaan ini dipergunakan untuk menghitung nilai dari sebuah investasi pada titik waktu di masa mendatang</a:t>
            </a:r>
            <a:r>
              <a:rPr lang="en-US" sz="2800" dirty="0" smtClean="0"/>
              <a:t>. </a:t>
            </a:r>
            <a:endParaRPr lang="id-ID" sz="2800" dirty="0" smtClean="0"/>
          </a:p>
          <a:p>
            <a:endParaRPr lang="id-ID" sz="2800" dirty="0" smtClean="0"/>
          </a:p>
          <a:p>
            <a:endParaRPr lang="id-ID" sz="2800" dirty="0" smtClean="0"/>
          </a:p>
          <a:p>
            <a:pPr>
              <a:buNone/>
            </a:pPr>
            <a:r>
              <a:rPr lang="id-ID" sz="2800" dirty="0" smtClean="0"/>
              <a:t>			Rp ... Rp .... Rp .... Rp ....</a:t>
            </a:r>
            <a:endParaRPr lang="en-US" sz="2800" dirty="0"/>
          </a:p>
        </p:txBody>
      </p:sp>
      <p:cxnSp>
        <p:nvCxnSpPr>
          <p:cNvPr id="9" name="Straight Arrow Connector 8"/>
          <p:cNvCxnSpPr/>
          <p:nvPr/>
        </p:nvCxnSpPr>
        <p:spPr>
          <a:xfrm>
            <a:off x="1143000" y="6094412"/>
            <a:ext cx="64770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838200" y="5775416"/>
            <a:ext cx="609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6247606" y="5790406"/>
            <a:ext cx="609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838200" y="5181600"/>
            <a:ext cx="609600" cy="338554"/>
          </a:xfrm>
          <a:prstGeom prst="rect">
            <a:avLst/>
          </a:prstGeom>
          <a:noFill/>
        </p:spPr>
        <p:txBody>
          <a:bodyPr wrap="square" rtlCol="0">
            <a:spAutoFit/>
          </a:bodyPr>
          <a:lstStyle/>
          <a:p>
            <a:pPr algn="ctr"/>
            <a:r>
              <a:rPr lang="id-ID" sz="1600" dirty="0" smtClean="0"/>
              <a:t>t = 0</a:t>
            </a:r>
            <a:endParaRPr lang="id-ID" sz="1600" dirty="0"/>
          </a:p>
        </p:txBody>
      </p:sp>
      <p:sp>
        <p:nvSpPr>
          <p:cNvPr id="16" name="TextBox 15"/>
          <p:cNvSpPr txBox="1"/>
          <p:nvPr/>
        </p:nvSpPr>
        <p:spPr>
          <a:xfrm>
            <a:off x="6248400" y="5181600"/>
            <a:ext cx="609600" cy="338554"/>
          </a:xfrm>
          <a:prstGeom prst="rect">
            <a:avLst/>
          </a:prstGeom>
          <a:noFill/>
        </p:spPr>
        <p:txBody>
          <a:bodyPr wrap="square" rtlCol="0">
            <a:spAutoFit/>
          </a:bodyPr>
          <a:lstStyle/>
          <a:p>
            <a:pPr algn="ctr"/>
            <a:r>
              <a:rPr lang="id-ID" sz="1600" dirty="0" smtClean="0"/>
              <a:t>t = n</a:t>
            </a:r>
            <a:endParaRPr lang="id-ID" sz="1600" dirty="0"/>
          </a:p>
        </p:txBody>
      </p:sp>
      <p:sp>
        <p:nvSpPr>
          <p:cNvPr id="17" name="TextBox 16"/>
          <p:cNvSpPr txBox="1"/>
          <p:nvPr/>
        </p:nvSpPr>
        <p:spPr>
          <a:xfrm>
            <a:off x="838200" y="6138446"/>
            <a:ext cx="609600" cy="338554"/>
          </a:xfrm>
          <a:prstGeom prst="rect">
            <a:avLst/>
          </a:prstGeom>
          <a:noFill/>
        </p:spPr>
        <p:txBody>
          <a:bodyPr wrap="square" rtlCol="0">
            <a:spAutoFit/>
          </a:bodyPr>
          <a:lstStyle/>
          <a:p>
            <a:pPr algn="ctr"/>
            <a:r>
              <a:rPr lang="id-ID" sz="1600" dirty="0" smtClean="0"/>
              <a:t>PV</a:t>
            </a:r>
            <a:endParaRPr lang="id-ID" sz="1600" dirty="0"/>
          </a:p>
        </p:txBody>
      </p:sp>
      <p:sp>
        <p:nvSpPr>
          <p:cNvPr id="18" name="TextBox 17"/>
          <p:cNvSpPr txBox="1"/>
          <p:nvPr/>
        </p:nvSpPr>
        <p:spPr>
          <a:xfrm>
            <a:off x="6248400" y="6138446"/>
            <a:ext cx="609600" cy="338554"/>
          </a:xfrm>
          <a:prstGeom prst="rect">
            <a:avLst/>
          </a:prstGeom>
          <a:noFill/>
        </p:spPr>
        <p:txBody>
          <a:bodyPr wrap="square" rtlCol="0">
            <a:spAutoFit/>
          </a:bodyPr>
          <a:lstStyle/>
          <a:p>
            <a:pPr algn="ctr"/>
            <a:r>
              <a:rPr lang="id-ID" sz="1600" dirty="0" smtClean="0"/>
              <a:t>FV</a:t>
            </a:r>
            <a:endParaRPr lang="id-ID" sz="1600"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0243">
                                            <p:txEl>
                                              <p:pRg st="5" end="5"/>
                                            </p:txEl>
                                          </p:spTgt>
                                        </p:tgtEl>
                                        <p:attrNameLst>
                                          <p:attrName>style.visibility</p:attrName>
                                        </p:attrNameLst>
                                      </p:cBhvr>
                                      <p:to>
                                        <p:strVal val="visible"/>
                                      </p:to>
                                    </p:set>
                                    <p:anim calcmode="lin" valueType="num">
                                      <p:cBhvr additive="base">
                                        <p:cTn id="29"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024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0243">
                                            <p:txEl>
                                              <p:pRg st="6" end="6"/>
                                            </p:txEl>
                                          </p:spTgt>
                                        </p:tgtEl>
                                        <p:attrNameLst>
                                          <p:attrName>style.visibility</p:attrName>
                                        </p:attrNameLst>
                                      </p:cBhvr>
                                      <p:to>
                                        <p:strVal val="visible"/>
                                      </p:to>
                                    </p:set>
                                    <p:anim calcmode="lin" valueType="num">
                                      <p:cBhvr additive="base">
                                        <p:cTn id="3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024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0243">
                                            <p:txEl>
                                              <p:pRg st="7" end="7"/>
                                            </p:txEl>
                                          </p:spTgt>
                                        </p:tgtEl>
                                        <p:attrNameLst>
                                          <p:attrName>style.visibility</p:attrName>
                                        </p:attrNameLst>
                                      </p:cBhvr>
                                      <p:to>
                                        <p:strVal val="visible"/>
                                      </p:to>
                                    </p:set>
                                    <p:anim calcmode="lin" valueType="num">
                                      <p:cBhvr additive="base">
                                        <p:cTn id="37"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8" end="8"/>
                                            </p:txEl>
                                          </p:spTgt>
                                        </p:tgtEl>
                                        <p:attrNameLst>
                                          <p:attrName>style.visibility</p:attrName>
                                        </p:attrNameLst>
                                      </p:cBhvr>
                                      <p:to>
                                        <p:strVal val="visible"/>
                                      </p:to>
                                    </p:set>
                                    <p:anim calcmode="lin" valueType="num">
                                      <p:cBhvr additive="base">
                                        <p:cTn id="43" dur="500" fill="hold"/>
                                        <p:tgtEl>
                                          <p:spTgt spid="10243">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11" end="11"/>
                                            </p:txEl>
                                          </p:spTgt>
                                        </p:tgtEl>
                                        <p:attrNameLst>
                                          <p:attrName>style.visibility</p:attrName>
                                        </p:attrNameLst>
                                      </p:cBhvr>
                                      <p:to>
                                        <p:strVal val="visible"/>
                                      </p:to>
                                    </p:set>
                                    <p:anim calcmode="lin" valueType="num">
                                      <p:cBhvr additive="base">
                                        <p:cTn id="49" dur="500" fill="hold"/>
                                        <p:tgtEl>
                                          <p:spTgt spid="10243">
                                            <p:txEl>
                                              <p:pRg st="11" end="1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normAutofit fontScale="90000"/>
          </a:bodyPr>
          <a:lstStyle/>
          <a:p>
            <a:r>
              <a:rPr lang="id-ID" dirty="0" smtClean="0"/>
              <a:t>Periode Pelipatgandaan (</a:t>
            </a:r>
            <a:r>
              <a:rPr lang="en-US" dirty="0" smtClean="0"/>
              <a:t>Compounding Period</a:t>
            </a:r>
            <a:r>
              <a:rPr lang="id-ID" dirty="0" smtClean="0"/>
              <a:t>)</a:t>
            </a:r>
            <a:endParaRPr lang="en-US" dirty="0"/>
          </a:p>
        </p:txBody>
      </p:sp>
      <p:sp>
        <p:nvSpPr>
          <p:cNvPr id="12291" name="Rectangle 3"/>
          <p:cNvSpPr>
            <a:spLocks noGrp="1" noChangeArrowheads="1"/>
          </p:cNvSpPr>
          <p:nvPr>
            <p:ph idx="1"/>
          </p:nvPr>
        </p:nvSpPr>
        <p:spPr>
          <a:xfrm>
            <a:off x="457200" y="1775191"/>
            <a:ext cx="8229600" cy="2111009"/>
          </a:xfrm>
          <a:noFill/>
          <a:ln/>
        </p:spPr>
        <p:txBody>
          <a:bodyPr/>
          <a:lstStyle/>
          <a:p>
            <a:r>
              <a:rPr lang="en-US" dirty="0" err="1" smtClean="0"/>
              <a:t>Defini</a:t>
            </a:r>
            <a:r>
              <a:rPr lang="id-ID" dirty="0" smtClean="0"/>
              <a:t>si</a:t>
            </a:r>
            <a:r>
              <a:rPr lang="en-US" dirty="0" smtClean="0"/>
              <a:t> – </a:t>
            </a:r>
            <a:r>
              <a:rPr lang="id-ID" dirty="0" smtClean="0"/>
              <a:t>periode waktu penghitungan bunga dari suatu investasi</a:t>
            </a:r>
            <a:r>
              <a:rPr lang="en-US" dirty="0" smtClean="0"/>
              <a:t> </a:t>
            </a:r>
            <a:endParaRPr lang="en-US" dirty="0"/>
          </a:p>
          <a:p>
            <a:r>
              <a:rPr lang="id-ID" dirty="0" smtClean="0"/>
              <a:t>Contohnya</a:t>
            </a:r>
            <a:r>
              <a:rPr lang="en-US" dirty="0" smtClean="0"/>
              <a:t> – </a:t>
            </a:r>
            <a:r>
              <a:rPr lang="id-ID" dirty="0" smtClean="0"/>
              <a:t>harian, bulanan, atau tahunan</a:t>
            </a:r>
            <a:endParaRPr lang="en-US" dirty="0"/>
          </a:p>
        </p:txBody>
      </p:sp>
      <p:sp>
        <p:nvSpPr>
          <p:cNvPr id="4" name="Rectangle 3"/>
          <p:cNvSpPr txBox="1">
            <a:spLocks noChangeArrowheads="1"/>
          </p:cNvSpPr>
          <p:nvPr/>
        </p:nvSpPr>
        <p:spPr>
          <a:xfrm>
            <a:off x="457200" y="4648200"/>
            <a:ext cx="8229600" cy="1044209"/>
          </a:xfrm>
          <a:prstGeom prst="rect">
            <a:avLst/>
          </a:prstGeom>
          <a:solidFill>
            <a:schemeClr val="tx1"/>
          </a:solidFill>
          <a:ln/>
        </p:spPr>
        <p:txBody>
          <a:bodyPr vert="horz" lIns="54864" tIns="91440" rtlCol="0">
            <a:normAutofit lnSpcReduction="10000"/>
          </a:bodyPr>
          <a:lstStyle/>
          <a:p>
            <a:pPr marL="90488" marR="0" lvl="0" indent="28575" algn="ctr" defTabSz="914400" rtl="0" eaLnBrk="1" fontAlgn="auto" latinLnBrk="0" hangingPunct="1">
              <a:lnSpc>
                <a:spcPct val="100000"/>
              </a:lnSpc>
              <a:spcBef>
                <a:spcPts val="0"/>
              </a:spcBef>
              <a:spcAft>
                <a:spcPts val="0"/>
              </a:spcAft>
              <a:buClr>
                <a:schemeClr val="accent1"/>
              </a:buClr>
              <a:buSzPct val="80000"/>
              <a:tabLst/>
              <a:defRPr/>
            </a:pPr>
            <a:r>
              <a:rPr lang="id-ID" sz="3200" dirty="0" smtClean="0">
                <a:solidFill>
                  <a:schemeClr val="bg1"/>
                </a:solidFill>
                <a:latin typeface="+mn-lt"/>
              </a:rPr>
              <a:t>Makin sering (cepat), semakin besar bunga yang diperoleh</a:t>
            </a: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ransition>
    <p:random/>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id-ID" dirty="0" smtClean="0"/>
              <a:t>Contoh</a:t>
            </a:r>
            <a:r>
              <a:rPr lang="en-US" dirty="0" smtClean="0"/>
              <a:t>:</a:t>
            </a:r>
            <a:endParaRPr lang="en-US" dirty="0"/>
          </a:p>
        </p:txBody>
      </p:sp>
      <p:sp>
        <p:nvSpPr>
          <p:cNvPr id="68611" name="Rectangle 3"/>
          <p:cNvSpPr>
            <a:spLocks noGrp="1" noChangeArrowheads="1"/>
          </p:cNvSpPr>
          <p:nvPr>
            <p:ph idx="1"/>
          </p:nvPr>
        </p:nvSpPr>
        <p:spPr>
          <a:xfrm>
            <a:off x="304800" y="1524000"/>
            <a:ext cx="4343400" cy="2667000"/>
          </a:xfrm>
        </p:spPr>
        <p:txBody>
          <a:bodyPr>
            <a:normAutofit/>
          </a:bodyPr>
          <a:lstStyle/>
          <a:p>
            <a:pPr>
              <a:buFont typeface="Wingdings" pitchFamily="2" charset="2"/>
              <a:buNone/>
            </a:pPr>
            <a:r>
              <a:rPr lang="en-US" sz="2800" dirty="0"/>
              <a:t>PV = </a:t>
            </a:r>
            <a:r>
              <a:rPr lang="en-US" sz="2800" dirty="0" err="1"/>
              <a:t>Rp</a:t>
            </a:r>
            <a:r>
              <a:rPr lang="en-US" sz="2800" dirty="0"/>
              <a:t> 2.000.000</a:t>
            </a:r>
          </a:p>
          <a:p>
            <a:pPr>
              <a:buFont typeface="Wingdings" pitchFamily="2" charset="2"/>
              <a:buNone/>
            </a:pPr>
            <a:r>
              <a:rPr lang="en-US" sz="2800" dirty="0" err="1"/>
              <a:t>i</a:t>
            </a:r>
            <a:r>
              <a:rPr lang="en-US" sz="2800" dirty="0"/>
              <a:t> = 10%     n = 5 </a:t>
            </a:r>
            <a:r>
              <a:rPr lang="en-US" sz="2800" dirty="0" err="1"/>
              <a:t>tahun</a:t>
            </a:r>
            <a:endParaRPr lang="en-US" sz="2800" dirty="0"/>
          </a:p>
          <a:p>
            <a:pPr>
              <a:buFont typeface="Wingdings" pitchFamily="2" charset="2"/>
              <a:buNone/>
            </a:pPr>
            <a:r>
              <a:rPr lang="en-US" sz="2800" dirty="0"/>
              <a:t>FV5 = </a:t>
            </a:r>
            <a:r>
              <a:rPr lang="en-US" sz="2800" dirty="0" smtClean="0"/>
              <a:t>2</a:t>
            </a:r>
            <a:r>
              <a:rPr lang="id-ID" sz="2800" dirty="0" smtClean="0"/>
              <a:t>.</a:t>
            </a:r>
            <a:r>
              <a:rPr lang="en-US" sz="2800" dirty="0" smtClean="0"/>
              <a:t>000</a:t>
            </a:r>
            <a:r>
              <a:rPr lang="id-ID" sz="2800" dirty="0" smtClean="0"/>
              <a:t>.</a:t>
            </a:r>
            <a:r>
              <a:rPr lang="en-US" sz="2800" dirty="0" smtClean="0"/>
              <a:t>000 </a:t>
            </a:r>
            <a:r>
              <a:rPr lang="en-US" sz="2800" dirty="0"/>
              <a:t>x (1+0.1)</a:t>
            </a:r>
            <a:r>
              <a:rPr lang="en-US" sz="2800" baseline="50000" dirty="0"/>
              <a:t>5</a:t>
            </a:r>
            <a:endParaRPr lang="en-US" sz="2800" dirty="0"/>
          </a:p>
          <a:p>
            <a:pPr>
              <a:buFont typeface="Wingdings" pitchFamily="2" charset="2"/>
              <a:buNone/>
            </a:pPr>
            <a:r>
              <a:rPr lang="en-US" sz="2800" dirty="0"/>
              <a:t>	    = </a:t>
            </a:r>
            <a:r>
              <a:rPr lang="en-US" sz="2800" dirty="0" smtClean="0"/>
              <a:t>2</a:t>
            </a:r>
            <a:r>
              <a:rPr lang="id-ID" sz="2800" dirty="0" smtClean="0"/>
              <a:t>.</a:t>
            </a:r>
            <a:r>
              <a:rPr lang="en-US" sz="2800" dirty="0" smtClean="0"/>
              <a:t>000</a:t>
            </a:r>
            <a:r>
              <a:rPr lang="id-ID" sz="2800" dirty="0" smtClean="0"/>
              <a:t>.</a:t>
            </a:r>
            <a:r>
              <a:rPr lang="en-US" sz="2800" dirty="0" smtClean="0"/>
              <a:t>000 </a:t>
            </a:r>
            <a:r>
              <a:rPr lang="en-US" sz="2800" dirty="0"/>
              <a:t>x 1.61051</a:t>
            </a:r>
          </a:p>
          <a:p>
            <a:pPr>
              <a:buFont typeface="Wingdings" pitchFamily="2" charset="2"/>
              <a:buNone/>
            </a:pPr>
            <a:r>
              <a:rPr lang="en-US" sz="2800" dirty="0"/>
              <a:t>	    = </a:t>
            </a:r>
            <a:r>
              <a:rPr lang="en-US" sz="2800" dirty="0" smtClean="0"/>
              <a:t>3</a:t>
            </a:r>
            <a:r>
              <a:rPr lang="id-ID" sz="2800" dirty="0" smtClean="0"/>
              <a:t>.</a:t>
            </a:r>
            <a:r>
              <a:rPr lang="en-US" sz="2800" dirty="0" smtClean="0"/>
              <a:t>221</a:t>
            </a:r>
            <a:r>
              <a:rPr lang="id-ID" sz="2800" dirty="0" smtClean="0"/>
              <a:t>.</a:t>
            </a:r>
            <a:r>
              <a:rPr lang="en-US" sz="2800" dirty="0" smtClean="0"/>
              <a:t>020</a:t>
            </a:r>
            <a:endParaRPr lang="en-US" sz="2800" dirty="0"/>
          </a:p>
          <a:p>
            <a:pPr>
              <a:buFont typeface="Wingdings" pitchFamily="2" charset="2"/>
              <a:buNone/>
            </a:pPr>
            <a:endParaRPr lang="en-US" sz="2800" dirty="0"/>
          </a:p>
        </p:txBody>
      </p:sp>
      <p:sp>
        <p:nvSpPr>
          <p:cNvPr id="68613" name="Rectangle 5"/>
          <p:cNvSpPr>
            <a:spLocks noChangeArrowheads="1"/>
          </p:cNvSpPr>
          <p:nvPr/>
        </p:nvSpPr>
        <p:spPr bwMode="auto">
          <a:xfrm>
            <a:off x="3810000" y="3962400"/>
            <a:ext cx="5334000" cy="2286000"/>
          </a:xfrm>
          <a:prstGeom prst="rect">
            <a:avLst/>
          </a:prstGeom>
          <a:noFill/>
          <a:ln w="12700">
            <a:noFill/>
            <a:miter lim="800000"/>
            <a:headEnd/>
            <a:tailEnd/>
          </a:ln>
          <a:effectLst/>
        </p:spPr>
        <p:txBody>
          <a:bodyPr lIns="90488" tIns="44450" rIns="90488" bIns="44450"/>
          <a:lstStyle/>
          <a:p>
            <a:pPr marL="342900" indent="-342900" eaLnBrk="0" hangingPunct="0">
              <a:spcBef>
                <a:spcPct val="20000"/>
              </a:spcBef>
              <a:buClr>
                <a:schemeClr val="accent2"/>
              </a:buClr>
              <a:buSzPct val="75000"/>
              <a:buFont typeface="Wingdings" pitchFamily="2" charset="2"/>
              <a:buNone/>
            </a:pPr>
            <a:r>
              <a:rPr lang="en-US" dirty="0"/>
              <a:t>PV = </a:t>
            </a:r>
            <a:r>
              <a:rPr lang="en-US" dirty="0" err="1"/>
              <a:t>Rp</a:t>
            </a:r>
            <a:r>
              <a:rPr lang="en-US" dirty="0"/>
              <a:t> 2.000.000</a:t>
            </a:r>
          </a:p>
          <a:p>
            <a:pPr marL="342900" indent="-342900" eaLnBrk="0" hangingPunct="0">
              <a:spcBef>
                <a:spcPct val="20000"/>
              </a:spcBef>
              <a:buClr>
                <a:schemeClr val="accent2"/>
              </a:buClr>
              <a:buSzPct val="75000"/>
              <a:buFont typeface="Wingdings" pitchFamily="2" charset="2"/>
              <a:buNone/>
            </a:pPr>
            <a:r>
              <a:rPr lang="en-US" dirty="0" err="1"/>
              <a:t>i</a:t>
            </a:r>
            <a:r>
              <a:rPr lang="en-US" dirty="0"/>
              <a:t> = 10%     n = 5 </a:t>
            </a:r>
            <a:r>
              <a:rPr lang="en-US" dirty="0" err="1"/>
              <a:t>tahun</a:t>
            </a:r>
            <a:endParaRPr lang="en-US" dirty="0"/>
          </a:p>
          <a:p>
            <a:pPr marL="342900" indent="-342900" eaLnBrk="0" hangingPunct="0">
              <a:spcBef>
                <a:spcPct val="20000"/>
              </a:spcBef>
              <a:buClr>
                <a:schemeClr val="accent2"/>
              </a:buClr>
              <a:buSzPct val="75000"/>
              <a:buFont typeface="Wingdings" pitchFamily="2" charset="2"/>
              <a:buNone/>
            </a:pPr>
            <a:r>
              <a:rPr lang="en-US" dirty="0"/>
              <a:t>FV5 = </a:t>
            </a:r>
            <a:r>
              <a:rPr lang="en-US" dirty="0" smtClean="0"/>
              <a:t>2</a:t>
            </a:r>
            <a:r>
              <a:rPr lang="id-ID" dirty="0" smtClean="0"/>
              <a:t>.</a:t>
            </a:r>
            <a:r>
              <a:rPr lang="en-US" dirty="0" smtClean="0"/>
              <a:t>000</a:t>
            </a:r>
            <a:r>
              <a:rPr lang="id-ID" dirty="0" smtClean="0"/>
              <a:t>.</a:t>
            </a:r>
            <a:r>
              <a:rPr lang="en-US" dirty="0" smtClean="0"/>
              <a:t>000 </a:t>
            </a:r>
            <a:r>
              <a:rPr lang="en-US" dirty="0"/>
              <a:t>x (1+(0.1/12))</a:t>
            </a:r>
            <a:r>
              <a:rPr lang="en-US" baseline="50000" dirty="0"/>
              <a:t>5x12</a:t>
            </a:r>
            <a:endParaRPr lang="en-US" dirty="0"/>
          </a:p>
          <a:p>
            <a:pPr marL="342900" indent="-342900" eaLnBrk="0" hangingPunct="0">
              <a:spcBef>
                <a:spcPct val="20000"/>
              </a:spcBef>
              <a:buClr>
                <a:schemeClr val="accent2"/>
              </a:buClr>
              <a:buSzPct val="75000"/>
              <a:buFont typeface="Wingdings" pitchFamily="2" charset="2"/>
              <a:buNone/>
            </a:pPr>
            <a:r>
              <a:rPr lang="en-US" dirty="0"/>
              <a:t>	    = </a:t>
            </a:r>
            <a:r>
              <a:rPr lang="en-US" dirty="0" smtClean="0"/>
              <a:t>2</a:t>
            </a:r>
            <a:r>
              <a:rPr lang="id-ID" dirty="0" smtClean="0"/>
              <a:t>.</a:t>
            </a:r>
            <a:r>
              <a:rPr lang="en-US" dirty="0" smtClean="0"/>
              <a:t>000</a:t>
            </a:r>
            <a:r>
              <a:rPr lang="id-ID" dirty="0" smtClean="0"/>
              <a:t>.</a:t>
            </a:r>
            <a:r>
              <a:rPr lang="en-US" dirty="0" smtClean="0"/>
              <a:t>000 </a:t>
            </a:r>
            <a:r>
              <a:rPr lang="en-US" dirty="0"/>
              <a:t>x 1.645309</a:t>
            </a:r>
          </a:p>
          <a:p>
            <a:pPr marL="342900" indent="-342900" eaLnBrk="0" hangingPunct="0">
              <a:spcBef>
                <a:spcPct val="20000"/>
              </a:spcBef>
              <a:buClr>
                <a:schemeClr val="accent2"/>
              </a:buClr>
              <a:buSzPct val="75000"/>
              <a:buFont typeface="Wingdings" pitchFamily="2" charset="2"/>
              <a:buNone/>
            </a:pPr>
            <a:r>
              <a:rPr lang="en-US" dirty="0"/>
              <a:t>	    = </a:t>
            </a:r>
            <a:r>
              <a:rPr lang="en-US" dirty="0" smtClean="0"/>
              <a:t>3</a:t>
            </a:r>
            <a:r>
              <a:rPr lang="id-ID" dirty="0" smtClean="0"/>
              <a:t>.</a:t>
            </a:r>
            <a:r>
              <a:rPr lang="en-US" dirty="0" smtClean="0"/>
              <a:t>290</a:t>
            </a:r>
            <a:r>
              <a:rPr lang="id-ID" dirty="0" smtClean="0"/>
              <a:t>.</a:t>
            </a:r>
            <a:r>
              <a:rPr lang="en-US" dirty="0" smtClean="0"/>
              <a:t>618</a:t>
            </a:r>
            <a:endParaRPr lang="en-US" dirty="0"/>
          </a:p>
          <a:p>
            <a:pPr marL="342900" indent="-342900" eaLnBrk="0" hangingPunct="0">
              <a:spcBef>
                <a:spcPct val="20000"/>
              </a:spcBef>
              <a:buClr>
                <a:schemeClr val="accent2"/>
              </a:buClr>
              <a:buSzPct val="75000"/>
              <a:buFont typeface="Wingdings" pitchFamily="2" charset="2"/>
              <a:buNone/>
            </a:pPr>
            <a:endParaRPr lang="en-US" dirty="0"/>
          </a:p>
        </p:txBody>
      </p:sp>
      <p:sp>
        <p:nvSpPr>
          <p:cNvPr id="68614" name="Text Box 6"/>
          <p:cNvSpPr txBox="1">
            <a:spLocks noChangeArrowheads="1"/>
          </p:cNvSpPr>
          <p:nvPr/>
        </p:nvSpPr>
        <p:spPr bwMode="auto">
          <a:xfrm rot="2403049">
            <a:off x="3382155" y="1902768"/>
            <a:ext cx="1651029" cy="461665"/>
          </a:xfrm>
          <a:prstGeom prst="rect">
            <a:avLst/>
          </a:prstGeom>
          <a:solidFill>
            <a:schemeClr val="accent3">
              <a:lumMod val="75000"/>
            </a:schemeClr>
          </a:solidFill>
          <a:ln w="12700">
            <a:noFill/>
            <a:miter lim="800000"/>
            <a:headEnd/>
            <a:tailEnd/>
          </a:ln>
          <a:effectLst/>
        </p:spPr>
        <p:txBody>
          <a:bodyPr wrap="none">
            <a:spAutoFit/>
          </a:bodyPr>
          <a:lstStyle/>
          <a:p>
            <a:r>
              <a:rPr lang="id-ID" dirty="0" smtClean="0"/>
              <a:t>TAHUNAN</a:t>
            </a:r>
            <a:endParaRPr lang="en-US" dirty="0"/>
          </a:p>
        </p:txBody>
      </p:sp>
      <p:sp>
        <p:nvSpPr>
          <p:cNvPr id="68615" name="Text Box 7"/>
          <p:cNvSpPr txBox="1">
            <a:spLocks noChangeArrowheads="1"/>
          </p:cNvSpPr>
          <p:nvPr/>
        </p:nvSpPr>
        <p:spPr bwMode="auto">
          <a:xfrm rot="2403049">
            <a:off x="2806548" y="5673081"/>
            <a:ext cx="1640193" cy="461665"/>
          </a:xfrm>
          <a:prstGeom prst="rect">
            <a:avLst/>
          </a:prstGeom>
          <a:solidFill>
            <a:schemeClr val="accent1">
              <a:lumMod val="75000"/>
            </a:schemeClr>
          </a:solidFill>
          <a:ln w="12700">
            <a:noFill/>
            <a:miter lim="800000"/>
            <a:headEnd/>
            <a:tailEnd/>
          </a:ln>
          <a:effectLst/>
        </p:spPr>
        <p:txBody>
          <a:bodyPr wrap="none">
            <a:spAutoFit/>
          </a:bodyPr>
          <a:lstStyle/>
          <a:p>
            <a:r>
              <a:rPr lang="id-ID" dirty="0" smtClean="0"/>
              <a:t>BULANAN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blinds(horizontal)">
                                      <p:cBhvr>
                                        <p:cTn id="7" dur="500"/>
                                        <p:tgtEl>
                                          <p:spTgt spid="6861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8611">
                                            <p:txEl>
                                              <p:pRg st="0" end="0"/>
                                            </p:txEl>
                                          </p:spTgt>
                                        </p:tgtEl>
                                        <p:attrNameLst>
                                          <p:attrName>style.visibility</p:attrName>
                                        </p:attrNameLst>
                                      </p:cBhvr>
                                      <p:to>
                                        <p:strVal val="visible"/>
                                      </p:to>
                                    </p:set>
                                    <p:animEffect transition="in" filter="diamond(in)">
                                      <p:cBhvr>
                                        <p:cTn id="12" dur="2000"/>
                                        <p:tgtEl>
                                          <p:spTgt spid="686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8611">
                                            <p:txEl>
                                              <p:pRg st="1" end="1"/>
                                            </p:txEl>
                                          </p:spTgt>
                                        </p:tgtEl>
                                        <p:attrNameLst>
                                          <p:attrName>style.visibility</p:attrName>
                                        </p:attrNameLst>
                                      </p:cBhvr>
                                      <p:to>
                                        <p:strVal val="visible"/>
                                      </p:to>
                                    </p:set>
                                    <p:animEffect transition="in" filter="diamond(in)">
                                      <p:cBhvr>
                                        <p:cTn id="17" dur="2000"/>
                                        <p:tgtEl>
                                          <p:spTgt spid="686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68611">
                                            <p:txEl>
                                              <p:pRg st="2" end="2"/>
                                            </p:txEl>
                                          </p:spTgt>
                                        </p:tgtEl>
                                        <p:attrNameLst>
                                          <p:attrName>style.visibility</p:attrName>
                                        </p:attrNameLst>
                                      </p:cBhvr>
                                      <p:to>
                                        <p:strVal val="visible"/>
                                      </p:to>
                                    </p:set>
                                    <p:animEffect transition="in" filter="diamond(in)">
                                      <p:cBhvr>
                                        <p:cTn id="22" dur="2000"/>
                                        <p:tgtEl>
                                          <p:spTgt spid="686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68611">
                                            <p:txEl>
                                              <p:pRg st="3" end="3"/>
                                            </p:txEl>
                                          </p:spTgt>
                                        </p:tgtEl>
                                        <p:attrNameLst>
                                          <p:attrName>style.visibility</p:attrName>
                                        </p:attrNameLst>
                                      </p:cBhvr>
                                      <p:to>
                                        <p:strVal val="visible"/>
                                      </p:to>
                                    </p:set>
                                    <p:animEffect transition="in" filter="diamond(in)">
                                      <p:cBhvr>
                                        <p:cTn id="27" dur="2000"/>
                                        <p:tgtEl>
                                          <p:spTgt spid="686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68611">
                                            <p:txEl>
                                              <p:pRg st="4" end="4"/>
                                            </p:txEl>
                                          </p:spTgt>
                                        </p:tgtEl>
                                        <p:attrNameLst>
                                          <p:attrName>style.visibility</p:attrName>
                                        </p:attrNameLst>
                                      </p:cBhvr>
                                      <p:to>
                                        <p:strVal val="visible"/>
                                      </p:to>
                                    </p:set>
                                    <p:animEffect transition="in" filter="diamond(in)">
                                      <p:cBhvr>
                                        <p:cTn id="32" dur="2000"/>
                                        <p:tgtEl>
                                          <p:spTgt spid="686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8614"/>
                                        </p:tgtEl>
                                        <p:attrNameLst>
                                          <p:attrName>style.visibility</p:attrName>
                                        </p:attrNameLst>
                                      </p:cBhvr>
                                      <p:to>
                                        <p:strVal val="visible"/>
                                      </p:to>
                                    </p:set>
                                    <p:animEffect transition="in" filter="box(in)">
                                      <p:cBhvr>
                                        <p:cTn id="37" dur="500"/>
                                        <p:tgtEl>
                                          <p:spTgt spid="68614"/>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68613"/>
                                        </p:tgtEl>
                                        <p:attrNameLst>
                                          <p:attrName>style.visibility</p:attrName>
                                        </p:attrNameLst>
                                      </p:cBhvr>
                                      <p:to>
                                        <p:strVal val="visible"/>
                                      </p:to>
                                    </p:set>
                                    <p:animEffect transition="in" filter="checkerboard(across)">
                                      <p:cBhvr>
                                        <p:cTn id="42" dur="500"/>
                                        <p:tgtEl>
                                          <p:spTgt spid="686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8615"/>
                                        </p:tgtEl>
                                        <p:attrNameLst>
                                          <p:attrName>style.visibility</p:attrName>
                                        </p:attrNameLst>
                                      </p:cBhvr>
                                      <p:to>
                                        <p:strVal val="visible"/>
                                      </p:to>
                                    </p:set>
                                    <p:animEffect transition="in" filter="blinds(horizontal)">
                                      <p:cBhvr>
                                        <p:cTn id="47" dur="500"/>
                                        <p:tgtEl>
                                          <p:spTgt spid="68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11" grpId="0" build="p"/>
      <p:bldP spid="68613" grpId="0"/>
      <p:bldP spid="68614" grpId="0" animBg="1"/>
      <p:bldP spid="686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Content Placeholder 2"/>
          <p:cNvSpPr>
            <a:spLocks noGrp="1"/>
          </p:cNvSpPr>
          <p:nvPr>
            <p:ph idx="1"/>
          </p:nvPr>
        </p:nvSpPr>
        <p:spPr>
          <a:xfrm>
            <a:off x="457200" y="2672079"/>
            <a:ext cx="8106727" cy="2737169"/>
          </a:xfrm>
        </p:spPr>
        <p:txBody>
          <a:bodyPr>
            <a:normAutofit/>
          </a:bodyPr>
          <a:lstStyle/>
          <a:p>
            <a:r>
              <a:rPr lang="id-ID" sz="2400" dirty="0"/>
              <a:t>1.  Hitunglah bunga yang dibayarkan sebuah obligasi yang memiliki nilai nominal   Rp 100.000.000,-  dan berbunga 15% jika pembayaran bunga dilakukan setiap 6 bulan !</a:t>
            </a:r>
          </a:p>
        </p:txBody>
      </p:sp>
    </p:spTree>
    <p:extLst>
      <p:ext uri="{BB962C8B-B14F-4D97-AF65-F5344CB8AC3E}">
        <p14:creationId xmlns:p14="http://schemas.microsoft.com/office/powerpoint/2010/main" val="147015283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noAutofit/>
          </a:bodyPr>
          <a:lstStyle/>
          <a:p>
            <a:r>
              <a:rPr lang="id-ID" sz="3200" dirty="0" smtClean="0"/>
              <a:t>I</a:t>
            </a:r>
            <a:r>
              <a:rPr lang="en-US" sz="3200" dirty="0" err="1" smtClean="0"/>
              <a:t>nvest</a:t>
            </a:r>
            <a:r>
              <a:rPr lang="id-ID" sz="3200" dirty="0" smtClean="0"/>
              <a:t>asi Berulang</a:t>
            </a:r>
            <a:r>
              <a:rPr lang="en-US" sz="3200" dirty="0" smtClean="0"/>
              <a:t> – </a:t>
            </a:r>
            <a:r>
              <a:rPr lang="id-ID" sz="3200" dirty="0" smtClean="0"/>
              <a:t/>
            </a:r>
            <a:br>
              <a:rPr lang="id-ID" sz="3200" dirty="0" smtClean="0"/>
            </a:br>
            <a:r>
              <a:rPr lang="id-ID" sz="3200" dirty="0" smtClean="0"/>
              <a:t>Bagaimana memperoleh bunga dari bunga</a:t>
            </a:r>
            <a:endParaRPr lang="en-US" sz="3200" dirty="0"/>
          </a:p>
        </p:txBody>
      </p:sp>
      <p:sp>
        <p:nvSpPr>
          <p:cNvPr id="14339" name="Rectangle 3"/>
          <p:cNvSpPr>
            <a:spLocks noGrp="1" noChangeArrowheads="1"/>
          </p:cNvSpPr>
          <p:nvPr>
            <p:ph idx="1"/>
          </p:nvPr>
        </p:nvSpPr>
        <p:spPr>
          <a:xfrm>
            <a:off x="457200" y="1775191"/>
            <a:ext cx="8229600" cy="2720609"/>
          </a:xfrm>
          <a:noFill/>
          <a:ln/>
        </p:spPr>
        <p:txBody>
          <a:bodyPr/>
          <a:lstStyle/>
          <a:p>
            <a:r>
              <a:rPr lang="en-US" dirty="0"/>
              <a:t>Future-value interest factor (</a:t>
            </a:r>
            <a:r>
              <a:rPr lang="en-US" dirty="0" err="1"/>
              <a:t>FVIF</a:t>
            </a:r>
            <a:r>
              <a:rPr lang="en-US" baseline="-25000" dirty="0" err="1"/>
              <a:t>i,n</a:t>
            </a:r>
            <a:r>
              <a:rPr lang="en-US" dirty="0"/>
              <a:t>) </a:t>
            </a:r>
            <a:r>
              <a:rPr lang="id-ID" dirty="0" smtClean="0"/>
              <a:t>adalah nilai yang digunakan sebagai pengali untuk menghitung jumlah uang dikemudian hari, dan merupakan pengganti dari </a:t>
            </a:r>
            <a:r>
              <a:rPr lang="en-US" dirty="0" smtClean="0"/>
              <a:t>(</a:t>
            </a:r>
            <a:r>
              <a:rPr lang="en-US" dirty="0"/>
              <a:t>1 + </a:t>
            </a:r>
            <a:r>
              <a:rPr lang="en-US" dirty="0" err="1"/>
              <a:t>i</a:t>
            </a:r>
            <a:r>
              <a:rPr lang="en-US" dirty="0"/>
              <a:t>)</a:t>
            </a:r>
            <a:r>
              <a:rPr lang="en-US" baseline="30000" dirty="0"/>
              <a:t>n</a:t>
            </a:r>
            <a:r>
              <a:rPr lang="en-US" dirty="0"/>
              <a:t> </a:t>
            </a:r>
            <a:r>
              <a:rPr lang="id-ID" dirty="0" smtClean="0"/>
              <a:t>yang ada dalam persamaan</a:t>
            </a:r>
            <a:r>
              <a:rPr lang="en-US" dirty="0" smtClean="0"/>
              <a:t>.</a:t>
            </a:r>
            <a:endParaRPr lang="en-US" dirty="0"/>
          </a:p>
        </p:txBody>
      </p:sp>
      <p:sp>
        <p:nvSpPr>
          <p:cNvPr id="5" name="Rectangle 4"/>
          <p:cNvSpPr/>
          <p:nvPr/>
        </p:nvSpPr>
        <p:spPr>
          <a:xfrm>
            <a:off x="877429" y="4948535"/>
            <a:ext cx="2932571" cy="830997"/>
          </a:xfrm>
          <a:prstGeom prst="rect">
            <a:avLst/>
          </a:prstGeom>
        </p:spPr>
        <p:txBody>
          <a:bodyPr wrap="square">
            <a:spAutoFit/>
          </a:bodyPr>
          <a:lstStyle/>
          <a:p>
            <a:r>
              <a:rPr lang="id-ID" dirty="0" smtClean="0"/>
              <a:t>Rumus</a:t>
            </a:r>
          </a:p>
          <a:p>
            <a:r>
              <a:rPr lang="en-US" dirty="0" err="1" smtClean="0"/>
              <a:t>FV</a:t>
            </a:r>
            <a:r>
              <a:rPr lang="en-US" baseline="-25000" dirty="0" err="1" smtClean="0"/>
              <a:t>n</a:t>
            </a:r>
            <a:r>
              <a:rPr lang="en-US" dirty="0" smtClean="0"/>
              <a:t> = PV(1 + </a:t>
            </a:r>
            <a:r>
              <a:rPr lang="en-US" dirty="0" err="1" smtClean="0"/>
              <a:t>i</a:t>
            </a:r>
            <a:r>
              <a:rPr lang="en-US" dirty="0" smtClean="0"/>
              <a:t>)</a:t>
            </a:r>
            <a:r>
              <a:rPr lang="en-US" baseline="30000" dirty="0" smtClean="0"/>
              <a:t>n</a:t>
            </a:r>
            <a:r>
              <a:rPr lang="id-ID" baseline="30000" dirty="0" smtClean="0"/>
              <a:t> </a:t>
            </a:r>
          </a:p>
        </p:txBody>
      </p:sp>
      <p:sp>
        <p:nvSpPr>
          <p:cNvPr id="6" name="Rectangle 5"/>
          <p:cNvSpPr/>
          <p:nvPr/>
        </p:nvSpPr>
        <p:spPr>
          <a:xfrm>
            <a:off x="4839829" y="4953000"/>
            <a:ext cx="2932571" cy="830997"/>
          </a:xfrm>
          <a:prstGeom prst="rect">
            <a:avLst/>
          </a:prstGeom>
        </p:spPr>
        <p:txBody>
          <a:bodyPr wrap="square">
            <a:spAutoFit/>
          </a:bodyPr>
          <a:lstStyle/>
          <a:p>
            <a:endParaRPr lang="id-ID" dirty="0" smtClean="0"/>
          </a:p>
          <a:p>
            <a:r>
              <a:rPr lang="en-US" dirty="0" err="1" smtClean="0"/>
              <a:t>FV</a:t>
            </a:r>
            <a:r>
              <a:rPr lang="en-US" baseline="-25000" dirty="0" err="1" smtClean="0"/>
              <a:t>n</a:t>
            </a:r>
            <a:r>
              <a:rPr lang="en-US" dirty="0" smtClean="0"/>
              <a:t> = PV</a:t>
            </a:r>
            <a:r>
              <a:rPr lang="id-ID" dirty="0" smtClean="0"/>
              <a:t> </a:t>
            </a:r>
            <a:r>
              <a:rPr lang="en-US" dirty="0" smtClean="0"/>
              <a:t>(</a:t>
            </a:r>
            <a:r>
              <a:rPr lang="id-ID" dirty="0" smtClean="0"/>
              <a:t>FVIF</a:t>
            </a:r>
            <a:r>
              <a:rPr lang="id-ID" baseline="-25000" dirty="0" smtClean="0"/>
              <a:t>i,n</a:t>
            </a:r>
            <a:r>
              <a:rPr lang="id-ID" dirty="0" smtClean="0"/>
              <a:t>)</a:t>
            </a:r>
            <a:r>
              <a:rPr lang="id-ID" baseline="30000" dirty="0" smtClean="0"/>
              <a:t> </a:t>
            </a:r>
          </a:p>
        </p:txBody>
      </p:sp>
      <p:sp>
        <p:nvSpPr>
          <p:cNvPr id="7" name="Right Arrow 6"/>
          <p:cNvSpPr/>
          <p:nvPr/>
        </p:nvSpPr>
        <p:spPr>
          <a:xfrm>
            <a:off x="3581400" y="5410200"/>
            <a:ext cx="1066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ransition>
    <p:cut/>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81000" y="266700"/>
            <a:ext cx="8382000" cy="1104900"/>
          </a:xfrm>
        </p:spPr>
        <p:txBody>
          <a:bodyPr>
            <a:normAutofit fontScale="90000"/>
          </a:bodyPr>
          <a:lstStyle/>
          <a:p>
            <a:r>
              <a:rPr lang="id-ID" dirty="0" smtClean="0"/>
              <a:t>Nilai Uang untuk Biaya Pernikahan</a:t>
            </a:r>
            <a:endParaRPr lang="en-US" dirty="0"/>
          </a:p>
        </p:txBody>
      </p:sp>
      <p:sp>
        <p:nvSpPr>
          <p:cNvPr id="59395" name="Rectangle 3"/>
          <p:cNvSpPr>
            <a:spLocks noGrp="1" noChangeArrowheads="1"/>
          </p:cNvSpPr>
          <p:nvPr>
            <p:ph type="body" sz="half" idx="1"/>
          </p:nvPr>
        </p:nvSpPr>
        <p:spPr/>
        <p:txBody>
          <a:bodyPr>
            <a:normAutofit/>
          </a:bodyPr>
          <a:lstStyle/>
          <a:p>
            <a:pPr marL="0" indent="0">
              <a:lnSpc>
                <a:spcPct val="90000"/>
              </a:lnSpc>
              <a:buFont typeface="Wingdings" pitchFamily="2" charset="2"/>
              <a:buNone/>
              <a:tabLst>
                <a:tab pos="571500" algn="l"/>
              </a:tabLst>
            </a:pPr>
            <a:r>
              <a:rPr lang="id-ID" sz="2400" dirty="0" smtClean="0">
                <a:cs typeface="Times New Roman" pitchFamily="18" charset="0"/>
              </a:rPr>
              <a:t>Pada tahun 2008, rata-rata biaya pernikahan adalah              Rp 19,104,000. Dengan asumsi, tingkat inflasi </a:t>
            </a:r>
            <a:r>
              <a:rPr lang="en-US" sz="2400" dirty="0" smtClean="0">
                <a:cs typeface="Times New Roman" pitchFamily="18" charset="0"/>
              </a:rPr>
              <a:t>4%</a:t>
            </a:r>
            <a:r>
              <a:rPr lang="id-ID" sz="2400" dirty="0" smtClean="0">
                <a:cs typeface="Times New Roman" pitchFamily="18" charset="0"/>
              </a:rPr>
              <a:t>.  Berapa biaya pernikahan pada tahun </a:t>
            </a:r>
            <a:r>
              <a:rPr lang="en-US" sz="2400" dirty="0" smtClean="0">
                <a:cs typeface="Times New Roman" pitchFamily="18" charset="0"/>
              </a:rPr>
              <a:t> </a:t>
            </a:r>
            <a:r>
              <a:rPr lang="en-US" sz="2400" dirty="0">
                <a:cs typeface="Times New Roman" pitchFamily="18" charset="0"/>
              </a:rPr>
              <a:t>2028?</a:t>
            </a:r>
          </a:p>
          <a:p>
            <a:pPr marL="0" indent="0">
              <a:lnSpc>
                <a:spcPct val="90000"/>
              </a:lnSpc>
              <a:tabLst>
                <a:tab pos="571500" algn="l"/>
              </a:tabLst>
            </a:pPr>
            <a:endParaRPr lang="en-US" sz="2400" dirty="0">
              <a:cs typeface="Times New Roman" pitchFamily="18" charset="0"/>
            </a:endParaRPr>
          </a:p>
          <a:p>
            <a:pPr marL="0" indent="0">
              <a:lnSpc>
                <a:spcPct val="90000"/>
              </a:lnSpc>
              <a:buFont typeface="Wingdings" pitchFamily="2" charset="2"/>
              <a:buNone/>
              <a:tabLst>
                <a:tab pos="571500" algn="l"/>
              </a:tabLst>
            </a:pPr>
            <a:r>
              <a:rPr lang="en-US" sz="2400" dirty="0" err="1">
                <a:cs typeface="Times New Roman" pitchFamily="18" charset="0"/>
              </a:rPr>
              <a:t>FV</a:t>
            </a:r>
            <a:r>
              <a:rPr lang="en-US" sz="2400" baseline="-30000" dirty="0" err="1">
                <a:cs typeface="Times New Roman" pitchFamily="18" charset="0"/>
              </a:rPr>
              <a:t>n</a:t>
            </a:r>
            <a:r>
              <a:rPr lang="en-US" sz="2400" baseline="-30000" dirty="0">
                <a:cs typeface="Times New Roman" pitchFamily="18" charset="0"/>
              </a:rPr>
              <a:t>		</a:t>
            </a:r>
            <a:r>
              <a:rPr lang="en-US" sz="2400" dirty="0">
                <a:cs typeface="Times New Roman" pitchFamily="18" charset="0"/>
              </a:rPr>
              <a:t>= PV (</a:t>
            </a:r>
            <a:r>
              <a:rPr lang="en-US" sz="2400" dirty="0" err="1">
                <a:cs typeface="Times New Roman" pitchFamily="18" charset="0"/>
              </a:rPr>
              <a:t>FVIF</a:t>
            </a:r>
            <a:r>
              <a:rPr lang="en-US" sz="2400" baseline="-30000" dirty="0" err="1">
                <a:cs typeface="Times New Roman" pitchFamily="18" charset="0"/>
              </a:rPr>
              <a:t>i</a:t>
            </a:r>
            <a:r>
              <a:rPr lang="en-US" sz="2400" dirty="0" err="1">
                <a:cs typeface="Times New Roman" pitchFamily="18" charset="0"/>
              </a:rPr>
              <a:t>,</a:t>
            </a:r>
            <a:r>
              <a:rPr lang="en-US" sz="2400" baseline="-30000" dirty="0" err="1">
                <a:cs typeface="Times New Roman" pitchFamily="18" charset="0"/>
              </a:rPr>
              <a:t>n</a:t>
            </a:r>
            <a:r>
              <a:rPr lang="en-US" sz="2400" dirty="0">
                <a:cs typeface="Times New Roman" pitchFamily="18" charset="0"/>
              </a:rPr>
              <a:t>)</a:t>
            </a:r>
          </a:p>
          <a:p>
            <a:pPr marL="0" indent="0">
              <a:lnSpc>
                <a:spcPct val="90000"/>
              </a:lnSpc>
              <a:buFont typeface="Wingdings" pitchFamily="2" charset="2"/>
              <a:buNone/>
              <a:tabLst>
                <a:tab pos="571500" algn="l"/>
              </a:tabLst>
            </a:pPr>
            <a:r>
              <a:rPr lang="en-US" sz="2400" dirty="0" err="1">
                <a:cs typeface="Times New Roman" pitchFamily="18" charset="0"/>
              </a:rPr>
              <a:t>FV</a:t>
            </a:r>
            <a:r>
              <a:rPr lang="en-US" sz="2400" baseline="-30000" dirty="0" err="1">
                <a:cs typeface="Times New Roman" pitchFamily="18" charset="0"/>
              </a:rPr>
              <a:t>n</a:t>
            </a:r>
            <a:r>
              <a:rPr lang="en-US" sz="2400" baseline="-30000" dirty="0">
                <a:cs typeface="Times New Roman" pitchFamily="18" charset="0"/>
              </a:rPr>
              <a:t>		</a:t>
            </a:r>
            <a:r>
              <a:rPr lang="en-US" sz="2400" dirty="0">
                <a:cs typeface="Times New Roman" pitchFamily="18" charset="0"/>
              </a:rPr>
              <a:t>= PV (1 + </a:t>
            </a:r>
            <a:r>
              <a:rPr lang="en-US" sz="2400" dirty="0" err="1">
                <a:cs typeface="Times New Roman" pitchFamily="18" charset="0"/>
              </a:rPr>
              <a:t>i</a:t>
            </a:r>
            <a:r>
              <a:rPr lang="en-US" sz="2400" dirty="0">
                <a:cs typeface="Times New Roman" pitchFamily="18" charset="0"/>
              </a:rPr>
              <a:t>)</a:t>
            </a:r>
            <a:r>
              <a:rPr lang="en-US" sz="2400" baseline="30000" dirty="0">
                <a:cs typeface="Times New Roman" pitchFamily="18" charset="0"/>
              </a:rPr>
              <a:t>n</a:t>
            </a:r>
            <a:endParaRPr lang="en-US" sz="2400" dirty="0">
              <a:cs typeface="Times New Roman" pitchFamily="18" charset="0"/>
            </a:endParaRPr>
          </a:p>
          <a:p>
            <a:pPr marL="0" indent="0">
              <a:lnSpc>
                <a:spcPct val="90000"/>
              </a:lnSpc>
              <a:buFont typeface="Wingdings" pitchFamily="2" charset="2"/>
              <a:buNone/>
              <a:tabLst>
                <a:tab pos="571500" algn="l"/>
              </a:tabLst>
            </a:pPr>
            <a:r>
              <a:rPr lang="en-US" sz="2400" dirty="0" smtClean="0">
                <a:cs typeface="Times New Roman" pitchFamily="18" charset="0"/>
              </a:rPr>
              <a:t>FV</a:t>
            </a:r>
            <a:r>
              <a:rPr lang="id-ID" sz="2400" baseline="-30000" dirty="0" smtClean="0">
                <a:cs typeface="Times New Roman" pitchFamily="18" charset="0"/>
              </a:rPr>
              <a:t>2</a:t>
            </a:r>
            <a:r>
              <a:rPr lang="en-US" sz="2400" baseline="-30000" dirty="0" smtClean="0">
                <a:cs typeface="Times New Roman" pitchFamily="18" charset="0"/>
              </a:rPr>
              <a:t>0</a:t>
            </a:r>
            <a:r>
              <a:rPr lang="en-US" sz="2400" baseline="-30000" dirty="0">
                <a:cs typeface="Times New Roman" pitchFamily="18" charset="0"/>
              </a:rPr>
              <a:t>	</a:t>
            </a:r>
            <a:r>
              <a:rPr lang="en-US" sz="2400" dirty="0">
                <a:cs typeface="Times New Roman" pitchFamily="18" charset="0"/>
              </a:rPr>
              <a:t>= PV (1 + </a:t>
            </a:r>
            <a:r>
              <a:rPr lang="en-US" sz="2400" dirty="0" smtClean="0">
                <a:cs typeface="Times New Roman" pitchFamily="18" charset="0"/>
              </a:rPr>
              <a:t>0.04)</a:t>
            </a:r>
            <a:r>
              <a:rPr lang="id-ID" sz="2400" baseline="30000" dirty="0" smtClean="0">
                <a:cs typeface="Times New Roman" pitchFamily="18" charset="0"/>
              </a:rPr>
              <a:t>2</a:t>
            </a:r>
            <a:r>
              <a:rPr lang="en-US" sz="2400" baseline="30000" dirty="0" smtClean="0">
                <a:cs typeface="Times New Roman" pitchFamily="18" charset="0"/>
              </a:rPr>
              <a:t>0</a:t>
            </a:r>
            <a:endParaRPr lang="en-US" sz="2400" dirty="0">
              <a:cs typeface="Times New Roman" pitchFamily="18" charset="0"/>
            </a:endParaRPr>
          </a:p>
          <a:p>
            <a:pPr marL="0" indent="0">
              <a:lnSpc>
                <a:spcPct val="90000"/>
              </a:lnSpc>
              <a:buFont typeface="Wingdings" pitchFamily="2" charset="2"/>
              <a:buNone/>
              <a:tabLst>
                <a:tab pos="571500" algn="l"/>
              </a:tabLst>
            </a:pPr>
            <a:r>
              <a:rPr lang="en-US" sz="2400" dirty="0">
                <a:cs typeface="Times New Roman" pitchFamily="18" charset="0"/>
              </a:rPr>
              <a:t>FV</a:t>
            </a:r>
            <a:r>
              <a:rPr lang="en-US" sz="2400" baseline="-30000" dirty="0">
                <a:cs typeface="Times New Roman" pitchFamily="18" charset="0"/>
              </a:rPr>
              <a:t>30	</a:t>
            </a:r>
            <a:r>
              <a:rPr lang="en-US" sz="2400" dirty="0">
                <a:cs typeface="Times New Roman" pitchFamily="18" charset="0"/>
              </a:rPr>
              <a:t>= </a:t>
            </a:r>
            <a:r>
              <a:rPr lang="en-US" sz="2400" dirty="0" smtClean="0">
                <a:cs typeface="Times New Roman" pitchFamily="18" charset="0"/>
              </a:rPr>
              <a:t>19,104</a:t>
            </a:r>
            <a:r>
              <a:rPr lang="id-ID" sz="2400" dirty="0" smtClean="0">
                <a:cs typeface="Times New Roman" pitchFamily="18" charset="0"/>
              </a:rPr>
              <a:t>,000</a:t>
            </a:r>
            <a:r>
              <a:rPr lang="en-US" sz="2400" dirty="0" smtClean="0">
                <a:cs typeface="Times New Roman" pitchFamily="18" charset="0"/>
              </a:rPr>
              <a:t> (</a:t>
            </a:r>
            <a:r>
              <a:rPr lang="id-ID" sz="2400" dirty="0" smtClean="0">
                <a:cs typeface="Times New Roman" pitchFamily="18" charset="0"/>
              </a:rPr>
              <a:t>2</a:t>
            </a:r>
            <a:r>
              <a:rPr lang="en-US" sz="2400" dirty="0" smtClean="0">
                <a:cs typeface="Times New Roman" pitchFamily="18" charset="0"/>
              </a:rPr>
              <a:t>.</a:t>
            </a:r>
            <a:r>
              <a:rPr lang="id-ID" sz="2400" dirty="0" smtClean="0">
                <a:cs typeface="Times New Roman" pitchFamily="18" charset="0"/>
              </a:rPr>
              <a:t>19112</a:t>
            </a:r>
            <a:r>
              <a:rPr lang="en-US" sz="2400" dirty="0" smtClean="0">
                <a:cs typeface="Times New Roman" pitchFamily="18" charset="0"/>
              </a:rPr>
              <a:t>)</a:t>
            </a:r>
            <a:endParaRPr lang="en-US" sz="2400" dirty="0">
              <a:cs typeface="Times New Roman" pitchFamily="18" charset="0"/>
            </a:endParaRPr>
          </a:p>
          <a:p>
            <a:pPr marL="0" indent="0">
              <a:lnSpc>
                <a:spcPct val="90000"/>
              </a:lnSpc>
              <a:buFont typeface="Wingdings" pitchFamily="2" charset="2"/>
              <a:buNone/>
              <a:tabLst>
                <a:tab pos="571500" algn="l"/>
              </a:tabLst>
            </a:pPr>
            <a:r>
              <a:rPr lang="en-US" sz="2400" dirty="0">
                <a:cs typeface="Times New Roman" pitchFamily="18" charset="0"/>
              </a:rPr>
              <a:t>FV</a:t>
            </a:r>
            <a:r>
              <a:rPr lang="en-US" sz="2400" baseline="-30000" dirty="0">
                <a:cs typeface="Times New Roman" pitchFamily="18" charset="0"/>
              </a:rPr>
              <a:t>30	</a:t>
            </a:r>
            <a:r>
              <a:rPr lang="en-US" sz="2400" dirty="0">
                <a:cs typeface="Times New Roman" pitchFamily="18" charset="0"/>
              </a:rPr>
              <a:t>= </a:t>
            </a:r>
            <a:r>
              <a:rPr lang="id-ID" sz="2400" dirty="0" smtClean="0">
                <a:cs typeface="Times New Roman" pitchFamily="18" charset="0"/>
              </a:rPr>
              <a:t>41,859,156</a:t>
            </a:r>
            <a:r>
              <a:rPr lang="en-US" sz="2400" dirty="0" smtClean="0"/>
              <a:t> </a:t>
            </a:r>
            <a:endParaRPr lang="en-US" sz="2400" dirty="0"/>
          </a:p>
        </p:txBody>
      </p:sp>
      <p:pic>
        <p:nvPicPr>
          <p:cNvPr id="59398" name="Picture 6" descr="pe02416_"/>
          <p:cNvPicPr>
            <a:picLocks noGrp="1" noChangeAspect="1" noChangeArrowheads="1"/>
          </p:cNvPicPr>
          <p:nvPr>
            <p:ph type="clipArt" sz="half" idx="2"/>
          </p:nvPr>
        </p:nvPicPr>
        <p:blipFill>
          <a:blip r:embed="rId2" cstate="print"/>
          <a:srcRect/>
          <a:stretch>
            <a:fillRect/>
          </a:stretch>
        </p:blipFill>
        <p:spPr>
          <a:xfrm>
            <a:off x="4572000" y="1752600"/>
            <a:ext cx="3638550" cy="3811588"/>
          </a:xfrm>
          <a:noFill/>
          <a:ln/>
        </p:spPr>
      </p:pic>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26"/>
          <p:cNvSpPr>
            <a:spLocks noGrp="1" noChangeArrowheads="1"/>
          </p:cNvSpPr>
          <p:nvPr>
            <p:ph type="title"/>
          </p:nvPr>
        </p:nvSpPr>
        <p:spPr/>
        <p:txBody>
          <a:bodyPr>
            <a:normAutofit fontScale="90000"/>
          </a:bodyPr>
          <a:lstStyle/>
          <a:p>
            <a:r>
              <a:rPr lang="id-ID" dirty="0" smtClean="0"/>
              <a:t>Bunga </a:t>
            </a:r>
            <a:r>
              <a:rPr lang="en-US" dirty="0" smtClean="0"/>
              <a:t>Compound </a:t>
            </a:r>
            <a:r>
              <a:rPr lang="id-ID" dirty="0" smtClean="0"/>
              <a:t>dengan periode bukan tahunan</a:t>
            </a:r>
            <a:endParaRPr lang="en-US" dirty="0"/>
          </a:p>
        </p:txBody>
      </p:sp>
      <p:sp>
        <p:nvSpPr>
          <p:cNvPr id="64515" name="Rectangle 1027"/>
          <p:cNvSpPr>
            <a:spLocks noGrp="1" noChangeArrowheads="1"/>
          </p:cNvSpPr>
          <p:nvPr>
            <p:ph type="body" sz="half" idx="1"/>
          </p:nvPr>
        </p:nvSpPr>
        <p:spPr/>
        <p:txBody>
          <a:bodyPr>
            <a:normAutofit/>
          </a:bodyPr>
          <a:lstStyle/>
          <a:p>
            <a:pPr marL="0" indent="0">
              <a:buFont typeface="Wingdings" pitchFamily="2" charset="2"/>
              <a:buNone/>
            </a:pPr>
            <a:r>
              <a:rPr lang="id-ID" sz="2800" dirty="0" smtClean="0"/>
              <a:t>Lamanya periode berlipat-ganda (compounding) dan bunga tahunan efektif akan berhubungan terbalik; sehingga semakin pendek periode compounding, semakin cepat investasi tumbuh</a:t>
            </a:r>
            <a:r>
              <a:rPr lang="en-US" sz="2800" dirty="0" smtClean="0"/>
              <a:t>.</a:t>
            </a:r>
            <a:endParaRPr lang="en-US" sz="2800" dirty="0"/>
          </a:p>
          <a:p>
            <a:pPr marL="0" indent="0"/>
            <a:endParaRPr lang="en-US" sz="2800" dirty="0"/>
          </a:p>
        </p:txBody>
      </p:sp>
      <p:pic>
        <p:nvPicPr>
          <p:cNvPr id="64518" name="Picture 1030" descr="bs00602_"/>
          <p:cNvPicPr>
            <a:picLocks noGrp="1" noChangeAspect="1" noChangeArrowheads="1"/>
          </p:cNvPicPr>
          <p:nvPr>
            <p:ph type="clipArt" sz="half" idx="2"/>
          </p:nvPr>
        </p:nvPicPr>
        <p:blipFill>
          <a:blip r:embed="rId2" cstate="print"/>
          <a:srcRect/>
          <a:stretch>
            <a:fillRect/>
          </a:stretch>
        </p:blipFill>
        <p:spPr>
          <a:xfrm>
            <a:off x="4724400" y="3048000"/>
            <a:ext cx="3787775" cy="3290888"/>
          </a:xfrm>
          <a:noFill/>
          <a:ln/>
        </p:spPr>
      </p:pic>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26"/>
          <p:cNvSpPr>
            <a:spLocks noGrp="1" noChangeArrowheads="1"/>
          </p:cNvSpPr>
          <p:nvPr>
            <p:ph type="title"/>
          </p:nvPr>
        </p:nvSpPr>
        <p:spPr/>
        <p:txBody>
          <a:bodyPr>
            <a:normAutofit fontScale="90000"/>
          </a:bodyPr>
          <a:lstStyle/>
          <a:p>
            <a:r>
              <a:rPr lang="id-ID" dirty="0" smtClean="0"/>
              <a:t>Bunga </a:t>
            </a:r>
            <a:r>
              <a:rPr lang="en-US" dirty="0" smtClean="0"/>
              <a:t>Compound </a:t>
            </a:r>
            <a:r>
              <a:rPr lang="id-ID" dirty="0" smtClean="0"/>
              <a:t>dengan periode bukan tahunan</a:t>
            </a:r>
            <a:r>
              <a:rPr lang="en-US" dirty="0" smtClean="0"/>
              <a:t> </a:t>
            </a:r>
            <a:r>
              <a:rPr lang="en-US" sz="4000" dirty="0" smtClean="0"/>
              <a:t>(</a:t>
            </a:r>
            <a:r>
              <a:rPr lang="id-ID" sz="4000" dirty="0" smtClean="0"/>
              <a:t>lanjutan</a:t>
            </a:r>
            <a:r>
              <a:rPr lang="en-US" sz="4000" dirty="0" smtClean="0"/>
              <a:t>)</a:t>
            </a:r>
            <a:endParaRPr lang="en-US" sz="4000" dirty="0"/>
          </a:p>
        </p:txBody>
      </p:sp>
      <p:sp>
        <p:nvSpPr>
          <p:cNvPr id="63491" name="Rectangle 1027"/>
          <p:cNvSpPr>
            <a:spLocks noGrp="1" noChangeArrowheads="1"/>
          </p:cNvSpPr>
          <p:nvPr>
            <p:ph idx="1"/>
          </p:nvPr>
        </p:nvSpPr>
        <p:spPr/>
        <p:txBody>
          <a:bodyPr/>
          <a:lstStyle/>
          <a:p>
            <a:r>
              <a:rPr lang="id-ID" dirty="0" smtClean="0"/>
              <a:t>Tingkat bunga tahunan efektif</a:t>
            </a:r>
            <a:r>
              <a:rPr lang="en-US" dirty="0" smtClean="0"/>
              <a:t>  </a:t>
            </a:r>
            <a:r>
              <a:rPr lang="en-US" dirty="0"/>
              <a:t>=  </a:t>
            </a:r>
          </a:p>
          <a:p>
            <a:pPr>
              <a:buFont typeface="Wingdings" pitchFamily="2" charset="2"/>
              <a:buNone/>
            </a:pPr>
            <a:endParaRPr lang="en-US" dirty="0"/>
          </a:p>
          <a:p>
            <a:pPr>
              <a:buFont typeface="Wingdings" pitchFamily="2" charset="2"/>
              <a:buNone/>
            </a:pPr>
            <a:r>
              <a:rPr lang="en-US" sz="2800" dirty="0"/>
              <a:t>	</a:t>
            </a:r>
            <a:r>
              <a:rPr lang="id-ID" sz="2800" u="sng" dirty="0" smtClean="0"/>
              <a:t>jumlah bunga yang diterima tahunan</a:t>
            </a:r>
            <a:r>
              <a:rPr lang="en-US" sz="2800" dirty="0" smtClean="0"/>
              <a:t> </a:t>
            </a:r>
            <a:endParaRPr lang="en-US" sz="2800" dirty="0"/>
          </a:p>
          <a:p>
            <a:pPr>
              <a:buFont typeface="Wingdings" pitchFamily="2" charset="2"/>
              <a:buNone/>
            </a:pPr>
            <a:r>
              <a:rPr lang="en-US" sz="2800" dirty="0"/>
              <a:t>	     </a:t>
            </a:r>
            <a:r>
              <a:rPr lang="id-ID" sz="2800" dirty="0" smtClean="0"/>
              <a:t>jumlah uang yang diinvestasikan</a:t>
            </a:r>
            <a:endParaRPr lang="en-US" sz="2800" dirty="0"/>
          </a:p>
          <a:p>
            <a:pPr>
              <a:buFont typeface="Wingdings" pitchFamily="2" charset="2"/>
              <a:buNone/>
            </a:pPr>
            <a:endParaRPr lang="en-US" sz="2800" dirty="0"/>
          </a:p>
          <a:p>
            <a:r>
              <a:rPr lang="id-ID" dirty="0" smtClean="0"/>
              <a:t>Contoh</a:t>
            </a:r>
            <a:r>
              <a:rPr lang="en-US" dirty="0" smtClean="0"/>
              <a:t> – </a:t>
            </a:r>
            <a:r>
              <a:rPr lang="id-ID" dirty="0" smtClean="0"/>
              <a:t>harian, mingguan, bulanan, dan semesteran (enam bulanan)</a:t>
            </a:r>
            <a:endParaRPr lang="en-US" dirty="0"/>
          </a:p>
          <a:p>
            <a:endParaRPr lang="en-US"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id-ID" dirty="0" smtClean="0"/>
              <a:t>Contoh</a:t>
            </a:r>
            <a:r>
              <a:rPr lang="en-US" dirty="0" smtClean="0"/>
              <a:t>:</a:t>
            </a:r>
            <a:endParaRPr lang="en-US" dirty="0"/>
          </a:p>
        </p:txBody>
      </p:sp>
      <p:sp>
        <p:nvSpPr>
          <p:cNvPr id="69635" name="Rectangle 3"/>
          <p:cNvSpPr>
            <a:spLocks noGrp="1" noChangeArrowheads="1"/>
          </p:cNvSpPr>
          <p:nvPr>
            <p:ph idx="1"/>
          </p:nvPr>
        </p:nvSpPr>
        <p:spPr>
          <a:xfrm>
            <a:off x="425450" y="1524000"/>
            <a:ext cx="4222750" cy="2286000"/>
          </a:xfrm>
        </p:spPr>
        <p:txBody>
          <a:bodyPr/>
          <a:lstStyle/>
          <a:p>
            <a:pPr>
              <a:buFont typeface="Wingdings" pitchFamily="2" charset="2"/>
              <a:buNone/>
            </a:pPr>
            <a:r>
              <a:rPr lang="en-US" sz="2400" dirty="0"/>
              <a:t>PV = </a:t>
            </a:r>
            <a:r>
              <a:rPr lang="en-US" sz="2400" dirty="0" err="1"/>
              <a:t>Rp</a:t>
            </a:r>
            <a:r>
              <a:rPr lang="en-US" sz="2400" dirty="0"/>
              <a:t> 2.000.000</a:t>
            </a:r>
          </a:p>
          <a:p>
            <a:pPr>
              <a:buFont typeface="Wingdings" pitchFamily="2" charset="2"/>
              <a:buNone/>
            </a:pPr>
            <a:r>
              <a:rPr lang="en-US" sz="2400" dirty="0" err="1"/>
              <a:t>i</a:t>
            </a:r>
            <a:r>
              <a:rPr lang="en-US" sz="2400" dirty="0"/>
              <a:t> = 10%     n = 1 </a:t>
            </a:r>
            <a:r>
              <a:rPr lang="en-US" sz="2400" dirty="0" err="1"/>
              <a:t>tahun</a:t>
            </a:r>
            <a:endParaRPr lang="en-US" sz="2400" dirty="0"/>
          </a:p>
          <a:p>
            <a:pPr>
              <a:buFont typeface="Wingdings" pitchFamily="2" charset="2"/>
              <a:buNone/>
            </a:pPr>
            <a:r>
              <a:rPr lang="en-US" sz="2400" dirty="0"/>
              <a:t>FV5 = </a:t>
            </a:r>
            <a:r>
              <a:rPr lang="en-US" sz="2400" dirty="0" smtClean="0"/>
              <a:t>2</a:t>
            </a:r>
            <a:r>
              <a:rPr lang="id-ID" sz="2400" dirty="0" smtClean="0"/>
              <a:t>.</a:t>
            </a:r>
            <a:r>
              <a:rPr lang="en-US" sz="2400" dirty="0" smtClean="0"/>
              <a:t>000</a:t>
            </a:r>
            <a:r>
              <a:rPr lang="id-ID" sz="2400" dirty="0" smtClean="0"/>
              <a:t>.</a:t>
            </a:r>
            <a:r>
              <a:rPr lang="en-US" sz="2400" dirty="0" smtClean="0"/>
              <a:t>000 </a:t>
            </a:r>
            <a:r>
              <a:rPr lang="en-US" sz="2400" dirty="0"/>
              <a:t>x (1+0.1)</a:t>
            </a:r>
            <a:r>
              <a:rPr lang="en-US" sz="2400" baseline="50000" dirty="0"/>
              <a:t>1</a:t>
            </a:r>
            <a:endParaRPr lang="en-US" sz="2400" dirty="0"/>
          </a:p>
          <a:p>
            <a:pPr>
              <a:buFont typeface="Wingdings" pitchFamily="2" charset="2"/>
              <a:buNone/>
            </a:pPr>
            <a:r>
              <a:rPr lang="en-US" sz="2400" dirty="0"/>
              <a:t>	    = </a:t>
            </a:r>
            <a:r>
              <a:rPr lang="en-US" sz="2400" dirty="0" smtClean="0"/>
              <a:t>2</a:t>
            </a:r>
            <a:r>
              <a:rPr lang="id-ID" sz="2400" dirty="0" smtClean="0"/>
              <a:t>.</a:t>
            </a:r>
            <a:r>
              <a:rPr lang="en-US" sz="2400" dirty="0" smtClean="0"/>
              <a:t>000</a:t>
            </a:r>
            <a:r>
              <a:rPr lang="id-ID" sz="2400" dirty="0" smtClean="0"/>
              <a:t>.</a:t>
            </a:r>
            <a:r>
              <a:rPr lang="en-US" sz="2400" dirty="0" smtClean="0"/>
              <a:t>000 </a:t>
            </a:r>
            <a:r>
              <a:rPr lang="en-US" sz="2400" dirty="0"/>
              <a:t>x 1.10</a:t>
            </a:r>
          </a:p>
          <a:p>
            <a:pPr>
              <a:buFont typeface="Wingdings" pitchFamily="2" charset="2"/>
              <a:buNone/>
            </a:pPr>
            <a:r>
              <a:rPr lang="en-US" sz="2400" dirty="0"/>
              <a:t>	    = </a:t>
            </a:r>
            <a:r>
              <a:rPr lang="en-US" sz="2400" dirty="0" smtClean="0"/>
              <a:t>2</a:t>
            </a:r>
            <a:r>
              <a:rPr lang="id-ID" sz="2400" dirty="0" smtClean="0"/>
              <a:t>.</a:t>
            </a:r>
            <a:r>
              <a:rPr lang="en-US" sz="2400" dirty="0" smtClean="0"/>
              <a:t>200</a:t>
            </a:r>
            <a:r>
              <a:rPr lang="id-ID" sz="2400" dirty="0" smtClean="0"/>
              <a:t>.</a:t>
            </a:r>
            <a:r>
              <a:rPr lang="en-US" sz="2400" dirty="0" smtClean="0"/>
              <a:t>000</a:t>
            </a:r>
            <a:endParaRPr lang="en-US" sz="2400" dirty="0"/>
          </a:p>
          <a:p>
            <a:pPr>
              <a:buFont typeface="Wingdings" pitchFamily="2" charset="2"/>
              <a:buNone/>
            </a:pPr>
            <a:endParaRPr lang="en-US" sz="2400" dirty="0"/>
          </a:p>
        </p:txBody>
      </p:sp>
      <p:sp>
        <p:nvSpPr>
          <p:cNvPr id="69636" name="Rectangle 4"/>
          <p:cNvSpPr>
            <a:spLocks noChangeArrowheads="1"/>
          </p:cNvSpPr>
          <p:nvPr/>
        </p:nvSpPr>
        <p:spPr bwMode="auto">
          <a:xfrm>
            <a:off x="3810000" y="3962400"/>
            <a:ext cx="4648200" cy="2286000"/>
          </a:xfrm>
          <a:prstGeom prst="rect">
            <a:avLst/>
          </a:prstGeom>
          <a:noFill/>
          <a:ln w="12700">
            <a:noFill/>
            <a:miter lim="800000"/>
            <a:headEnd/>
            <a:tailEnd/>
          </a:ln>
          <a:effectLst/>
        </p:spPr>
        <p:txBody>
          <a:bodyPr lIns="90488" tIns="44450" rIns="90488" bIns="44450"/>
          <a:lstStyle/>
          <a:p>
            <a:pPr marL="342900" indent="-342900" eaLnBrk="0" hangingPunct="0">
              <a:spcBef>
                <a:spcPct val="20000"/>
              </a:spcBef>
              <a:buClr>
                <a:schemeClr val="accent2"/>
              </a:buClr>
              <a:buSzPct val="75000"/>
              <a:buFont typeface="Wingdings" pitchFamily="2" charset="2"/>
              <a:buNone/>
            </a:pPr>
            <a:r>
              <a:rPr lang="en-US" dirty="0"/>
              <a:t>PV = </a:t>
            </a:r>
            <a:r>
              <a:rPr lang="en-US" dirty="0" err="1"/>
              <a:t>Rp</a:t>
            </a:r>
            <a:r>
              <a:rPr lang="en-US" dirty="0"/>
              <a:t> 2.000.000</a:t>
            </a:r>
          </a:p>
          <a:p>
            <a:pPr marL="342900" indent="-342900" eaLnBrk="0" hangingPunct="0">
              <a:spcBef>
                <a:spcPct val="20000"/>
              </a:spcBef>
              <a:buClr>
                <a:schemeClr val="accent2"/>
              </a:buClr>
              <a:buSzPct val="75000"/>
              <a:buFont typeface="Wingdings" pitchFamily="2" charset="2"/>
              <a:buNone/>
            </a:pPr>
            <a:r>
              <a:rPr lang="en-US" dirty="0" err="1"/>
              <a:t>i</a:t>
            </a:r>
            <a:r>
              <a:rPr lang="en-US" dirty="0"/>
              <a:t> = 10%     n = 1 </a:t>
            </a:r>
            <a:r>
              <a:rPr lang="en-US" dirty="0" err="1"/>
              <a:t>tahun</a:t>
            </a:r>
            <a:endParaRPr lang="en-US" dirty="0"/>
          </a:p>
          <a:p>
            <a:pPr marL="342900" indent="-342900" eaLnBrk="0" hangingPunct="0">
              <a:spcBef>
                <a:spcPct val="20000"/>
              </a:spcBef>
              <a:buClr>
                <a:schemeClr val="accent2"/>
              </a:buClr>
              <a:buSzPct val="75000"/>
              <a:buFont typeface="Wingdings" pitchFamily="2" charset="2"/>
              <a:buNone/>
            </a:pPr>
            <a:r>
              <a:rPr lang="en-US" dirty="0"/>
              <a:t>FV5 = </a:t>
            </a:r>
            <a:r>
              <a:rPr lang="en-US" dirty="0" smtClean="0"/>
              <a:t>2</a:t>
            </a:r>
            <a:r>
              <a:rPr lang="id-ID" dirty="0" smtClean="0"/>
              <a:t>.</a:t>
            </a:r>
            <a:r>
              <a:rPr lang="en-US" dirty="0" smtClean="0"/>
              <a:t>000</a:t>
            </a:r>
            <a:r>
              <a:rPr lang="id-ID" dirty="0" smtClean="0"/>
              <a:t>.</a:t>
            </a:r>
            <a:r>
              <a:rPr lang="en-US" dirty="0" smtClean="0"/>
              <a:t>000 </a:t>
            </a:r>
            <a:r>
              <a:rPr lang="en-US" dirty="0"/>
              <a:t>x (1+(0.1/12))</a:t>
            </a:r>
            <a:r>
              <a:rPr lang="en-US" baseline="50000" dirty="0"/>
              <a:t>12</a:t>
            </a:r>
            <a:endParaRPr lang="en-US" dirty="0"/>
          </a:p>
          <a:p>
            <a:pPr marL="342900" indent="-342900" eaLnBrk="0" hangingPunct="0">
              <a:spcBef>
                <a:spcPct val="20000"/>
              </a:spcBef>
              <a:buClr>
                <a:schemeClr val="accent2"/>
              </a:buClr>
              <a:buSzPct val="75000"/>
              <a:buFont typeface="Wingdings" pitchFamily="2" charset="2"/>
              <a:buNone/>
            </a:pPr>
            <a:r>
              <a:rPr lang="en-US" dirty="0"/>
              <a:t>	    = </a:t>
            </a:r>
            <a:r>
              <a:rPr lang="en-US" dirty="0" smtClean="0"/>
              <a:t>2</a:t>
            </a:r>
            <a:r>
              <a:rPr lang="id-ID" dirty="0" smtClean="0"/>
              <a:t>.</a:t>
            </a:r>
            <a:r>
              <a:rPr lang="en-US" dirty="0" smtClean="0"/>
              <a:t>000</a:t>
            </a:r>
            <a:r>
              <a:rPr lang="id-ID" dirty="0" smtClean="0"/>
              <a:t>.</a:t>
            </a:r>
            <a:r>
              <a:rPr lang="en-US" dirty="0" smtClean="0"/>
              <a:t>000 </a:t>
            </a:r>
            <a:r>
              <a:rPr lang="en-US" dirty="0"/>
              <a:t>x 1.104713</a:t>
            </a:r>
          </a:p>
          <a:p>
            <a:pPr marL="342900" indent="-342900" eaLnBrk="0" hangingPunct="0">
              <a:spcBef>
                <a:spcPct val="20000"/>
              </a:spcBef>
              <a:buClr>
                <a:schemeClr val="accent2"/>
              </a:buClr>
              <a:buSzPct val="75000"/>
              <a:buFont typeface="Wingdings" pitchFamily="2" charset="2"/>
              <a:buNone/>
            </a:pPr>
            <a:r>
              <a:rPr lang="en-US" dirty="0"/>
              <a:t>	    = </a:t>
            </a:r>
            <a:r>
              <a:rPr lang="en-US" dirty="0" smtClean="0"/>
              <a:t>2</a:t>
            </a:r>
            <a:r>
              <a:rPr lang="id-ID" dirty="0" smtClean="0"/>
              <a:t>.</a:t>
            </a:r>
            <a:r>
              <a:rPr lang="en-US" dirty="0" smtClean="0"/>
              <a:t>209</a:t>
            </a:r>
            <a:r>
              <a:rPr lang="id-ID" dirty="0" smtClean="0"/>
              <a:t>.</a:t>
            </a:r>
            <a:r>
              <a:rPr lang="en-US" dirty="0" smtClean="0"/>
              <a:t>426</a:t>
            </a:r>
            <a:endParaRPr lang="en-US" dirty="0"/>
          </a:p>
          <a:p>
            <a:pPr marL="342900" indent="-342900" eaLnBrk="0" hangingPunct="0">
              <a:spcBef>
                <a:spcPct val="20000"/>
              </a:spcBef>
              <a:buClr>
                <a:schemeClr val="accent2"/>
              </a:buClr>
              <a:buSzPct val="75000"/>
              <a:buFont typeface="Wingdings" pitchFamily="2" charset="2"/>
              <a:buNone/>
            </a:pPr>
            <a:endParaRPr lang="en-US" dirty="0"/>
          </a:p>
        </p:txBody>
      </p:sp>
      <p:sp>
        <p:nvSpPr>
          <p:cNvPr id="69637" name="Text Box 5"/>
          <p:cNvSpPr txBox="1">
            <a:spLocks noChangeArrowheads="1"/>
          </p:cNvSpPr>
          <p:nvPr/>
        </p:nvSpPr>
        <p:spPr bwMode="auto">
          <a:xfrm rot="2403049">
            <a:off x="3382155" y="1902768"/>
            <a:ext cx="1651029" cy="461665"/>
          </a:xfrm>
          <a:prstGeom prst="rect">
            <a:avLst/>
          </a:prstGeom>
          <a:noFill/>
          <a:ln w="12700">
            <a:noFill/>
            <a:miter lim="800000"/>
            <a:headEnd/>
            <a:tailEnd/>
          </a:ln>
          <a:effectLst/>
        </p:spPr>
        <p:txBody>
          <a:bodyPr wrap="none">
            <a:spAutoFit/>
          </a:bodyPr>
          <a:lstStyle/>
          <a:p>
            <a:r>
              <a:rPr lang="id-ID" dirty="0" smtClean="0"/>
              <a:t>TAHUNAN</a:t>
            </a:r>
            <a:endParaRPr lang="en-US" dirty="0"/>
          </a:p>
        </p:txBody>
      </p:sp>
      <p:sp>
        <p:nvSpPr>
          <p:cNvPr id="69638" name="Text Box 6"/>
          <p:cNvSpPr txBox="1">
            <a:spLocks noChangeArrowheads="1"/>
          </p:cNvSpPr>
          <p:nvPr/>
        </p:nvSpPr>
        <p:spPr bwMode="auto">
          <a:xfrm rot="2403049">
            <a:off x="2806547" y="5673081"/>
            <a:ext cx="1640193" cy="461665"/>
          </a:xfrm>
          <a:prstGeom prst="rect">
            <a:avLst/>
          </a:prstGeom>
          <a:noFill/>
          <a:ln w="12700">
            <a:noFill/>
            <a:miter lim="800000"/>
            <a:headEnd/>
            <a:tailEnd/>
          </a:ln>
          <a:effectLst/>
        </p:spPr>
        <p:txBody>
          <a:bodyPr wrap="none">
            <a:spAutoFit/>
          </a:bodyPr>
          <a:lstStyle/>
          <a:p>
            <a:r>
              <a:rPr lang="id-ID" dirty="0" smtClean="0"/>
              <a:t>BULANAN</a:t>
            </a:r>
            <a:endParaRPr lang="en-US" dirty="0"/>
          </a:p>
        </p:txBody>
      </p:sp>
      <p:sp>
        <p:nvSpPr>
          <p:cNvPr id="69639" name="Text Box 7"/>
          <p:cNvSpPr txBox="1">
            <a:spLocks noChangeArrowheads="1"/>
          </p:cNvSpPr>
          <p:nvPr/>
        </p:nvSpPr>
        <p:spPr bwMode="auto">
          <a:xfrm>
            <a:off x="5005388" y="1997075"/>
            <a:ext cx="3409716" cy="830997"/>
          </a:xfrm>
          <a:prstGeom prst="rect">
            <a:avLst/>
          </a:prstGeom>
          <a:noFill/>
          <a:ln w="12700">
            <a:solidFill>
              <a:schemeClr val="tx1"/>
            </a:solidFill>
            <a:miter lim="800000"/>
            <a:headEnd/>
            <a:tailEnd/>
          </a:ln>
          <a:effectLst/>
        </p:spPr>
        <p:txBody>
          <a:bodyPr wrap="none">
            <a:spAutoFit/>
          </a:bodyPr>
          <a:lstStyle/>
          <a:p>
            <a:pPr algn="ctr"/>
            <a:r>
              <a:rPr lang="id-ID" dirty="0" smtClean="0"/>
              <a:t>Tingkat bunga tahunan </a:t>
            </a:r>
          </a:p>
          <a:p>
            <a:pPr algn="ctr"/>
            <a:r>
              <a:rPr lang="id-ID" dirty="0" smtClean="0"/>
              <a:t>efektif</a:t>
            </a:r>
            <a:r>
              <a:rPr lang="en-US" dirty="0" smtClean="0"/>
              <a:t> </a:t>
            </a:r>
            <a:r>
              <a:rPr lang="en-US" dirty="0"/>
              <a:t>= 10%</a:t>
            </a:r>
          </a:p>
        </p:txBody>
      </p:sp>
      <p:sp>
        <p:nvSpPr>
          <p:cNvPr id="69640" name="Text Box 8"/>
          <p:cNvSpPr txBox="1">
            <a:spLocks noChangeArrowheads="1"/>
          </p:cNvSpPr>
          <p:nvPr/>
        </p:nvSpPr>
        <p:spPr bwMode="auto">
          <a:xfrm>
            <a:off x="198438" y="4419600"/>
            <a:ext cx="3324756" cy="830997"/>
          </a:xfrm>
          <a:prstGeom prst="rect">
            <a:avLst/>
          </a:prstGeom>
          <a:noFill/>
          <a:ln w="12700">
            <a:solidFill>
              <a:schemeClr val="tx1"/>
            </a:solidFill>
            <a:miter lim="800000"/>
            <a:headEnd/>
            <a:tailEnd/>
          </a:ln>
          <a:effectLst/>
        </p:spPr>
        <p:txBody>
          <a:bodyPr wrap="none">
            <a:spAutoFit/>
          </a:bodyPr>
          <a:lstStyle/>
          <a:p>
            <a:pPr algn="ctr"/>
            <a:r>
              <a:rPr lang="id-ID" dirty="0" smtClean="0"/>
              <a:t>Tingkat bunga tahunan</a:t>
            </a:r>
          </a:p>
          <a:p>
            <a:pPr algn="ctr"/>
            <a:r>
              <a:rPr lang="id-ID" dirty="0" smtClean="0"/>
              <a:t>efektif</a:t>
            </a:r>
            <a:r>
              <a:rPr lang="en-US" dirty="0" smtClean="0"/>
              <a:t> </a:t>
            </a:r>
            <a:r>
              <a:rPr lang="en-US" dirty="0"/>
              <a:t>= 10.5%</a:t>
            </a: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normAutofit fontScale="90000"/>
          </a:bodyPr>
          <a:lstStyle/>
          <a:p>
            <a:r>
              <a:rPr lang="en-US"/>
              <a:t>Compounding and the Power of Time</a:t>
            </a:r>
          </a:p>
        </p:txBody>
      </p:sp>
      <p:sp>
        <p:nvSpPr>
          <p:cNvPr id="28675" name="Rectangle 3"/>
          <p:cNvSpPr>
            <a:spLocks noGrp="1" noChangeArrowheads="1"/>
          </p:cNvSpPr>
          <p:nvPr>
            <p:ph idx="1"/>
          </p:nvPr>
        </p:nvSpPr>
        <p:spPr>
          <a:xfrm>
            <a:off x="457200" y="1775191"/>
            <a:ext cx="8229600" cy="2339609"/>
          </a:xfrm>
          <a:noFill/>
          <a:ln/>
        </p:spPr>
        <p:txBody>
          <a:bodyPr/>
          <a:lstStyle/>
          <a:p>
            <a:r>
              <a:rPr lang="id-ID" dirty="0" smtClean="0"/>
              <a:t>Dalam jangka panjang</a:t>
            </a:r>
            <a:r>
              <a:rPr lang="en-US" dirty="0" smtClean="0"/>
              <a:t>, </a:t>
            </a:r>
            <a:r>
              <a:rPr lang="id-ID" dirty="0" smtClean="0"/>
              <a:t>uang yang ditabungkan sekarang bernilai lebih dibanding dengan uang yang ditabungkan kemudian</a:t>
            </a:r>
            <a:r>
              <a:rPr lang="en-US" dirty="0" smtClean="0"/>
              <a:t>.</a:t>
            </a:r>
            <a:endParaRPr lang="en-US" dirty="0"/>
          </a:p>
        </p:txBody>
      </p:sp>
      <p:sp>
        <p:nvSpPr>
          <p:cNvPr id="4" name="TextBox 3"/>
          <p:cNvSpPr txBox="1"/>
          <p:nvPr/>
        </p:nvSpPr>
        <p:spPr>
          <a:xfrm>
            <a:off x="914400" y="4800600"/>
            <a:ext cx="7599773" cy="461665"/>
          </a:xfrm>
          <a:prstGeom prst="rect">
            <a:avLst/>
          </a:prstGeom>
          <a:solidFill>
            <a:schemeClr val="accent3">
              <a:lumMod val="50000"/>
            </a:schemeClr>
          </a:solidFill>
        </p:spPr>
        <p:txBody>
          <a:bodyPr wrap="none" rtlCol="0">
            <a:spAutoFit/>
          </a:bodyPr>
          <a:lstStyle/>
          <a:p>
            <a:r>
              <a:rPr lang="id-ID" dirty="0" smtClean="0">
                <a:solidFill>
                  <a:srgbClr val="FFFF00"/>
                </a:solidFill>
              </a:rPr>
              <a:t>MENABUNG atau BERINVESTASI SEDINI MUNGKIN</a:t>
            </a:r>
            <a:endParaRPr lang="id-ID" dirty="0">
              <a:solidFill>
                <a:srgbClr val="FFFF00"/>
              </a:solidFill>
            </a:endParaRPr>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r>
              <a:rPr lang="id-ID" dirty="0" smtClean="0"/>
              <a:t>Kekuatan waktu dalam periode </a:t>
            </a:r>
            <a:r>
              <a:rPr lang="en-US" dirty="0" smtClean="0"/>
              <a:t> </a:t>
            </a:r>
            <a:r>
              <a:rPr lang="en-US" dirty="0"/>
              <a:t>Compounding </a:t>
            </a:r>
            <a:r>
              <a:rPr lang="id-ID" dirty="0" smtClean="0"/>
              <a:t>lebih dari</a:t>
            </a:r>
            <a:r>
              <a:rPr lang="en-US" dirty="0" smtClean="0"/>
              <a:t> </a:t>
            </a:r>
            <a:r>
              <a:rPr lang="en-US" dirty="0"/>
              <a:t>35 </a:t>
            </a:r>
            <a:r>
              <a:rPr lang="id-ID" dirty="0" smtClean="0"/>
              <a:t>tahun</a:t>
            </a:r>
            <a:endParaRPr lang="en-US" dirty="0"/>
          </a:p>
        </p:txBody>
      </p:sp>
      <p:graphicFrame>
        <p:nvGraphicFramePr>
          <p:cNvPr id="66563" name="Object 3"/>
          <p:cNvGraphicFramePr>
            <a:graphicFrameLocks noGrp="1" noChangeAspect="1"/>
          </p:cNvGraphicFramePr>
          <p:nvPr>
            <p:ph type="chart" sz="half" idx="1"/>
          </p:nvPr>
        </p:nvGraphicFramePr>
        <p:xfrm>
          <a:off x="990600" y="1931452"/>
          <a:ext cx="3787775" cy="3604695"/>
        </p:xfrm>
        <a:graphic>
          <a:graphicData uri="http://schemas.openxmlformats.org/presentationml/2006/ole">
            <mc:AlternateContent xmlns:mc="http://schemas.openxmlformats.org/markup-compatibility/2006">
              <mc:Choice xmlns:v="urn:schemas-microsoft-com:vml" Requires="v">
                <p:oleObj spid="_x0000_s66591" name="Chart" r:id="rId3" imgW="4876800" imgH="4648200" progId="MSGraph.Chart.8">
                  <p:embed followColorScheme="full"/>
                </p:oleObj>
              </mc:Choice>
              <mc:Fallback>
                <p:oleObj name="Chart" r:id="rId3" imgW="4876800" imgH="4648200" progId="MSGraph.Chart.8">
                  <p:embed followColorScheme="full"/>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931452"/>
                        <a:ext cx="3787775" cy="36046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6564" name="Rectangle 4"/>
          <p:cNvSpPr>
            <a:spLocks noGrp="1" noChangeArrowheads="1"/>
          </p:cNvSpPr>
          <p:nvPr>
            <p:ph type="body" sz="half" idx="2"/>
          </p:nvPr>
        </p:nvSpPr>
        <p:spPr>
          <a:xfrm>
            <a:off x="5181600" y="1600200"/>
            <a:ext cx="3733800" cy="5029200"/>
          </a:xfrm>
          <a:solidFill>
            <a:schemeClr val="accent3">
              <a:lumMod val="40000"/>
              <a:lumOff val="60000"/>
            </a:schemeClr>
          </a:solidFill>
        </p:spPr>
        <p:txBody>
          <a:bodyPr>
            <a:normAutofit lnSpcReduction="10000"/>
          </a:bodyPr>
          <a:lstStyle/>
          <a:p>
            <a:pPr>
              <a:lnSpc>
                <a:spcPct val="90000"/>
              </a:lnSpc>
            </a:pPr>
            <a:r>
              <a:rPr lang="en-US" sz="2400" dirty="0" smtClean="0"/>
              <a:t>S</a:t>
            </a:r>
            <a:r>
              <a:rPr lang="id-ID" sz="2400" dirty="0" smtClean="0"/>
              <a:t>a</a:t>
            </a:r>
            <a:r>
              <a:rPr lang="en-US" sz="2400" dirty="0" err="1" smtClean="0"/>
              <a:t>lma</a:t>
            </a:r>
            <a:r>
              <a:rPr lang="en-US" sz="2400" dirty="0" smtClean="0"/>
              <a:t> </a:t>
            </a:r>
            <a:r>
              <a:rPr lang="id-ID" sz="2400" dirty="0" smtClean="0"/>
              <a:t>berkontribusi </a:t>
            </a:r>
            <a:r>
              <a:rPr lang="en-US" sz="2400" dirty="0" smtClean="0"/>
              <a:t>$</a:t>
            </a:r>
            <a:r>
              <a:rPr lang="en-US" sz="2400" dirty="0"/>
              <a:t>2,000 per </a:t>
            </a:r>
            <a:r>
              <a:rPr lang="id-ID" sz="2400" dirty="0" smtClean="0"/>
              <a:t>tahun selama tahun ke-1 sampai ke-10</a:t>
            </a:r>
            <a:r>
              <a:rPr lang="en-US" sz="2400" dirty="0" smtClean="0"/>
              <a:t> </a:t>
            </a:r>
            <a:r>
              <a:rPr lang="id-ID" sz="2400" dirty="0" smtClean="0"/>
              <a:t>(atau selama 10 tahun)</a:t>
            </a:r>
            <a:r>
              <a:rPr lang="en-US" sz="2400" dirty="0" smtClean="0"/>
              <a:t>.</a:t>
            </a:r>
            <a:endParaRPr lang="en-US" sz="2400" dirty="0"/>
          </a:p>
          <a:p>
            <a:pPr>
              <a:lnSpc>
                <a:spcPct val="90000"/>
              </a:lnSpc>
            </a:pPr>
            <a:r>
              <a:rPr lang="en-US" sz="2400" dirty="0"/>
              <a:t>Patty </a:t>
            </a:r>
            <a:r>
              <a:rPr lang="id-ID" sz="2400" dirty="0" smtClean="0"/>
              <a:t>berkontribusi </a:t>
            </a:r>
            <a:r>
              <a:rPr lang="en-US" sz="2400" dirty="0" smtClean="0"/>
              <a:t>$</a:t>
            </a:r>
            <a:r>
              <a:rPr lang="en-US" sz="2400" dirty="0"/>
              <a:t>2,000 per </a:t>
            </a:r>
            <a:r>
              <a:rPr lang="id-ID" sz="2400" dirty="0" smtClean="0"/>
              <a:t>tahun selama tahun ke-</a:t>
            </a:r>
            <a:r>
              <a:rPr lang="en-US" sz="2400" dirty="0" smtClean="0"/>
              <a:t>11 </a:t>
            </a:r>
            <a:r>
              <a:rPr lang="en-US" sz="2400" dirty="0"/>
              <a:t>– </a:t>
            </a:r>
            <a:r>
              <a:rPr lang="en-US" sz="2400" dirty="0" smtClean="0"/>
              <a:t>35</a:t>
            </a:r>
            <a:r>
              <a:rPr lang="id-ID" sz="2400" dirty="0" smtClean="0"/>
              <a:t> (atau selama 2</a:t>
            </a:r>
            <a:r>
              <a:rPr lang="en-US" sz="2400" dirty="0" smtClean="0"/>
              <a:t>5 </a:t>
            </a:r>
            <a:r>
              <a:rPr lang="id-ID" sz="2400" dirty="0" smtClean="0"/>
              <a:t>tahun)</a:t>
            </a:r>
            <a:r>
              <a:rPr lang="en-US" sz="2400" dirty="0" smtClean="0"/>
              <a:t>.</a:t>
            </a:r>
            <a:endParaRPr lang="en-US" sz="2400" dirty="0"/>
          </a:p>
          <a:p>
            <a:pPr>
              <a:lnSpc>
                <a:spcPct val="90000"/>
              </a:lnSpc>
            </a:pPr>
            <a:r>
              <a:rPr lang="id-ID" sz="2400" dirty="0" smtClean="0"/>
              <a:t>Masing-masing memperoleh tingkat bunga </a:t>
            </a:r>
            <a:r>
              <a:rPr lang="en-US" sz="2400" dirty="0" smtClean="0"/>
              <a:t>8</a:t>
            </a:r>
            <a:r>
              <a:rPr lang="en-US" sz="2400" dirty="0"/>
              <a:t>% </a:t>
            </a:r>
            <a:r>
              <a:rPr lang="id-ID" sz="2400" dirty="0" smtClean="0"/>
              <a:t>per tahun</a:t>
            </a:r>
            <a:r>
              <a:rPr lang="en-US" sz="2400" dirty="0" smtClean="0"/>
              <a:t>.</a:t>
            </a:r>
            <a:endParaRPr lang="id-ID" sz="2400" dirty="0" smtClean="0"/>
          </a:p>
          <a:p>
            <a:pPr>
              <a:lnSpc>
                <a:spcPct val="90000"/>
              </a:lnSpc>
            </a:pPr>
            <a:r>
              <a:rPr lang="id-ID" sz="2400" dirty="0" smtClean="0"/>
              <a:t>Jumlah uang yang dikumpulkan pada akhir tahun ke 35 adalah Salma $198,422 dan Patti Rp 146,212</a:t>
            </a:r>
            <a:endParaRPr lang="en-US" sz="2400"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r>
              <a:rPr lang="id-ID" dirty="0" smtClean="0"/>
              <a:t>Nilai Sekarang (</a:t>
            </a:r>
            <a:r>
              <a:rPr lang="en-US" dirty="0" smtClean="0"/>
              <a:t>Present Value</a:t>
            </a:r>
            <a:r>
              <a:rPr lang="id-ID" dirty="0" smtClean="0"/>
              <a:t>)</a:t>
            </a:r>
            <a:endParaRPr lang="en-US" dirty="0"/>
          </a:p>
        </p:txBody>
      </p:sp>
      <p:sp>
        <p:nvSpPr>
          <p:cNvPr id="32771" name="Rectangle 3"/>
          <p:cNvSpPr>
            <a:spLocks noGrp="1" noChangeArrowheads="1"/>
          </p:cNvSpPr>
          <p:nvPr>
            <p:ph idx="1"/>
          </p:nvPr>
        </p:nvSpPr>
        <p:spPr>
          <a:noFill/>
          <a:ln/>
        </p:spPr>
        <p:txBody>
          <a:bodyPr/>
          <a:lstStyle/>
          <a:p>
            <a:r>
              <a:rPr lang="id-ID" dirty="0" smtClean="0"/>
              <a:t>Tingkat bunga diskonto (</a:t>
            </a:r>
            <a:r>
              <a:rPr lang="en-US" dirty="0" smtClean="0"/>
              <a:t>the </a:t>
            </a:r>
            <a:r>
              <a:rPr lang="en-US" dirty="0"/>
              <a:t>discount </a:t>
            </a:r>
            <a:r>
              <a:rPr lang="en-US" dirty="0" smtClean="0"/>
              <a:t>rate</a:t>
            </a:r>
            <a:r>
              <a:rPr lang="id-ID" dirty="0" smtClean="0"/>
              <a:t>) atau bunga yang dipergunakan untuk menghitung nilai sekarang dari nilai yang ditetapkan dimasa mendatang</a:t>
            </a:r>
            <a:r>
              <a:rPr lang="en-US" dirty="0" smtClean="0"/>
              <a:t>.</a:t>
            </a:r>
            <a:endParaRPr lang="en-US" dirty="0"/>
          </a:p>
          <a:p>
            <a:r>
              <a:rPr lang="en-US" dirty="0"/>
              <a:t>Present-value interest factor (</a:t>
            </a:r>
            <a:r>
              <a:rPr lang="en-US" dirty="0" err="1"/>
              <a:t>PVIF</a:t>
            </a:r>
            <a:r>
              <a:rPr lang="en-US" baseline="-25000" dirty="0" err="1"/>
              <a:t>i,n</a:t>
            </a:r>
            <a:r>
              <a:rPr lang="en-US" dirty="0"/>
              <a:t>) </a:t>
            </a:r>
            <a:r>
              <a:rPr lang="id-ID" dirty="0" smtClean="0"/>
              <a:t>adalah nilai digunakan untuk menghitung nilai sekarang dari sejumlah uang.</a:t>
            </a:r>
          </a:p>
          <a:p>
            <a:r>
              <a:rPr lang="id-ID" dirty="0" smtClean="0"/>
              <a:t>Jika mendapat warisan Rp 10 juta pada tahun 2020, berapa nilainya pada tahun 2009?</a:t>
            </a:r>
            <a:endParaRPr lang="en-US" dirty="0"/>
          </a:p>
        </p:txBody>
      </p:sp>
    </p:spTree>
  </p:cSld>
  <p:clrMapOvr>
    <a:masterClrMapping/>
  </p:clrMapOvr>
  <p:transition>
    <p:random/>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normAutofit fontScale="90000"/>
          </a:bodyPr>
          <a:lstStyle/>
          <a:p>
            <a:r>
              <a:rPr lang="en-US" dirty="0" smtClean="0"/>
              <a:t>P</a:t>
            </a:r>
            <a:r>
              <a:rPr lang="id-ID" dirty="0" smtClean="0"/>
              <a:t>ersamaan Nilai Sekarang (P</a:t>
            </a:r>
            <a:r>
              <a:rPr lang="en-US" dirty="0" smtClean="0"/>
              <a:t>resent Value</a:t>
            </a:r>
            <a:r>
              <a:rPr lang="id-ID" dirty="0" smtClean="0"/>
              <a:t>)</a:t>
            </a:r>
            <a:endParaRPr lang="en-US" dirty="0"/>
          </a:p>
        </p:txBody>
      </p:sp>
      <p:sp>
        <p:nvSpPr>
          <p:cNvPr id="34819" name="Rectangle 3"/>
          <p:cNvSpPr>
            <a:spLocks noGrp="1" noChangeArrowheads="1"/>
          </p:cNvSpPr>
          <p:nvPr>
            <p:ph idx="1"/>
          </p:nvPr>
        </p:nvSpPr>
        <p:spPr>
          <a:noFill/>
          <a:ln/>
        </p:spPr>
        <p:txBody>
          <a:bodyPr/>
          <a:lstStyle/>
          <a:p>
            <a:r>
              <a:rPr lang="id-ID" sz="2800" dirty="0" smtClean="0"/>
              <a:t>Persamaan awal: </a:t>
            </a:r>
            <a:r>
              <a:rPr lang="en-US" sz="2800" dirty="0" err="1" smtClean="0"/>
              <a:t>FV</a:t>
            </a:r>
            <a:r>
              <a:rPr lang="en-US" sz="2800" baseline="-25000" dirty="0" err="1" smtClean="0"/>
              <a:t>n</a:t>
            </a:r>
            <a:r>
              <a:rPr lang="en-US" sz="2800" dirty="0" smtClean="0"/>
              <a:t> = PV(1 + </a:t>
            </a:r>
            <a:r>
              <a:rPr lang="en-US" sz="2800" dirty="0" err="1" smtClean="0"/>
              <a:t>i</a:t>
            </a:r>
            <a:r>
              <a:rPr lang="en-US" sz="2800" dirty="0" smtClean="0"/>
              <a:t>)</a:t>
            </a:r>
            <a:r>
              <a:rPr lang="en-US" sz="2800" baseline="30000" dirty="0" smtClean="0"/>
              <a:t>n</a:t>
            </a:r>
            <a:endParaRPr lang="id-ID" sz="2800" dirty="0" smtClean="0"/>
          </a:p>
          <a:p>
            <a:r>
              <a:rPr lang="id-ID" sz="2800" dirty="0" smtClean="0"/>
              <a:t>PV = </a:t>
            </a:r>
            <a:r>
              <a:rPr lang="en-US" sz="2800" dirty="0" err="1" smtClean="0"/>
              <a:t>FV</a:t>
            </a:r>
            <a:r>
              <a:rPr lang="en-US" sz="2800" baseline="-25000" dirty="0" err="1" smtClean="0"/>
              <a:t>n</a:t>
            </a:r>
            <a:r>
              <a:rPr lang="id-ID" sz="2800" baseline="-25000" dirty="0" smtClean="0"/>
              <a:t> </a:t>
            </a:r>
            <a:r>
              <a:rPr lang="id-ID" sz="2800" dirty="0" smtClean="0"/>
              <a:t>(1/ </a:t>
            </a:r>
            <a:r>
              <a:rPr lang="en-US" sz="2800" dirty="0" smtClean="0"/>
              <a:t>(1 + </a:t>
            </a:r>
            <a:r>
              <a:rPr lang="en-US" sz="2800" dirty="0" err="1" smtClean="0"/>
              <a:t>i</a:t>
            </a:r>
            <a:r>
              <a:rPr lang="en-US" sz="2800" dirty="0" smtClean="0"/>
              <a:t>)</a:t>
            </a:r>
            <a:r>
              <a:rPr lang="en-US" sz="2800" baseline="30000" dirty="0" smtClean="0"/>
              <a:t>n</a:t>
            </a:r>
            <a:endParaRPr lang="id-ID" sz="2800" dirty="0" smtClean="0"/>
          </a:p>
          <a:p>
            <a:r>
              <a:rPr lang="en-US" sz="2800" dirty="0" smtClean="0"/>
              <a:t>PV </a:t>
            </a:r>
            <a:r>
              <a:rPr lang="en-US" sz="2800" dirty="0"/>
              <a:t>= </a:t>
            </a:r>
            <a:r>
              <a:rPr lang="en-US" sz="2800" dirty="0" err="1"/>
              <a:t>FV</a:t>
            </a:r>
            <a:r>
              <a:rPr lang="en-US" sz="2800" baseline="-25000" dirty="0" err="1"/>
              <a:t>n</a:t>
            </a:r>
            <a:r>
              <a:rPr lang="en-US" sz="2800" baseline="-25000" dirty="0"/>
              <a:t> </a:t>
            </a:r>
            <a:r>
              <a:rPr lang="en-US" sz="2800" dirty="0"/>
              <a:t>(</a:t>
            </a:r>
            <a:r>
              <a:rPr lang="en-US" sz="2800" dirty="0" err="1"/>
              <a:t>PVIF</a:t>
            </a:r>
            <a:r>
              <a:rPr lang="en-US" sz="2800" baseline="-25000" dirty="0" err="1"/>
              <a:t>i,n</a:t>
            </a:r>
            <a:r>
              <a:rPr lang="en-US" sz="2800" dirty="0"/>
              <a:t>)</a:t>
            </a:r>
          </a:p>
          <a:p>
            <a:pPr lvl="1">
              <a:buSzPct val="75000"/>
            </a:pPr>
            <a:r>
              <a:rPr lang="en-US" sz="2400" dirty="0"/>
              <a:t>PV = </a:t>
            </a:r>
            <a:r>
              <a:rPr lang="id-ID" sz="2400" dirty="0" smtClean="0"/>
              <a:t>nilai sekarang dari sejumlah uang di masa mendatang</a:t>
            </a:r>
            <a:endParaRPr lang="en-US" sz="2400" dirty="0"/>
          </a:p>
          <a:p>
            <a:pPr lvl="1">
              <a:buSzPct val="75000"/>
            </a:pPr>
            <a:r>
              <a:rPr lang="en-US" sz="2400" dirty="0" err="1"/>
              <a:t>FV</a:t>
            </a:r>
            <a:r>
              <a:rPr lang="en-US" sz="2400" baseline="-25000" dirty="0" err="1"/>
              <a:t>n</a:t>
            </a:r>
            <a:r>
              <a:rPr lang="en-US" sz="2400" dirty="0"/>
              <a:t> = </a:t>
            </a:r>
            <a:r>
              <a:rPr lang="id-ID" sz="2400" dirty="0" smtClean="0"/>
              <a:t>nilai investasi pada akhir tahun ke-n</a:t>
            </a:r>
            <a:endParaRPr lang="en-US" sz="2400" dirty="0"/>
          </a:p>
          <a:p>
            <a:pPr lvl="1">
              <a:buSzPct val="75000"/>
            </a:pPr>
            <a:r>
              <a:rPr lang="en-US" sz="2400" dirty="0" err="1"/>
              <a:t>PVIF</a:t>
            </a:r>
            <a:r>
              <a:rPr lang="en-US" sz="2400" baseline="-25000" dirty="0" err="1"/>
              <a:t>i,n</a:t>
            </a:r>
            <a:r>
              <a:rPr lang="en-US" sz="2400" dirty="0"/>
              <a:t> = the present value interest factor</a:t>
            </a:r>
          </a:p>
          <a:p>
            <a:r>
              <a:rPr lang="id-ID" sz="2800" dirty="0" smtClean="0"/>
              <a:t>Persamaan ini digunakan untuk menentukan berapa nilai sekarang dari sejumlah uang dimasa mendatang)</a:t>
            </a:r>
            <a:r>
              <a:rPr lang="en-US" sz="2800" dirty="0" smtClean="0"/>
              <a:t>.</a:t>
            </a:r>
            <a:endParaRPr lang="en-US" sz="2800"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 calcmode="lin" valueType="num">
                                      <p:cBhvr additive="base">
                                        <p:cTn id="19"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4819">
                                            <p:txEl>
                                              <p:pRg st="3" end="3"/>
                                            </p:txEl>
                                          </p:spTgt>
                                        </p:tgtEl>
                                        <p:attrNameLst>
                                          <p:attrName>style.visibility</p:attrName>
                                        </p:attrNameLst>
                                      </p:cBhvr>
                                      <p:to>
                                        <p:strVal val="visible"/>
                                      </p:to>
                                    </p:set>
                                    <p:anim calcmode="lin" valueType="num">
                                      <p:cBhvr additive="base">
                                        <p:cTn id="23"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4819">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4819">
                                            <p:txEl>
                                              <p:pRg st="4" end="4"/>
                                            </p:txEl>
                                          </p:spTgt>
                                        </p:tgtEl>
                                        <p:attrNameLst>
                                          <p:attrName>style.visibility</p:attrName>
                                        </p:attrNameLst>
                                      </p:cBhvr>
                                      <p:to>
                                        <p:strVal val="visible"/>
                                      </p:to>
                                    </p:set>
                                    <p:anim calcmode="lin" valueType="num">
                                      <p:cBhvr additive="base">
                                        <p:cTn id="27" dur="500" fill="hold"/>
                                        <p:tgtEl>
                                          <p:spTgt spid="34819">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4819">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34819">
                                            <p:txEl>
                                              <p:pRg st="5" end="5"/>
                                            </p:txEl>
                                          </p:spTgt>
                                        </p:tgtEl>
                                        <p:attrNameLst>
                                          <p:attrName>style.visibility</p:attrName>
                                        </p:attrNameLst>
                                      </p:cBhvr>
                                      <p:to>
                                        <p:strVal val="visible"/>
                                      </p:to>
                                    </p:set>
                                    <p:anim calcmode="lin" valueType="num">
                                      <p:cBhvr additive="base">
                                        <p:cTn id="31" dur="500" fill="hold"/>
                                        <p:tgtEl>
                                          <p:spTgt spid="3481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48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4819">
                                            <p:txEl>
                                              <p:pRg st="6" end="6"/>
                                            </p:txEl>
                                          </p:spTgt>
                                        </p:tgtEl>
                                        <p:attrNameLst>
                                          <p:attrName>style.visibility</p:attrName>
                                        </p:attrNameLst>
                                      </p:cBhvr>
                                      <p:to>
                                        <p:strVal val="visible"/>
                                      </p:to>
                                    </p:set>
                                    <p:anim calcmode="lin" valueType="num">
                                      <p:cBhvr additive="base">
                                        <p:cTn id="37" dur="500" fill="hold"/>
                                        <p:tgtEl>
                                          <p:spTgt spid="3481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48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r>
              <a:rPr lang="id-ID" dirty="0" smtClean="0"/>
              <a:t>Penghitungan Nilai Sekarang: Contoh</a:t>
            </a:r>
            <a:endParaRPr lang="en-US" dirty="0"/>
          </a:p>
        </p:txBody>
      </p:sp>
      <p:pic>
        <p:nvPicPr>
          <p:cNvPr id="60422" name="Picture 6" descr="bd06675_"/>
          <p:cNvPicPr>
            <a:picLocks noGrp="1" noChangeAspect="1" noChangeArrowheads="1"/>
          </p:cNvPicPr>
          <p:nvPr>
            <p:ph type="clipArt" sz="half" idx="1"/>
          </p:nvPr>
        </p:nvPicPr>
        <p:blipFill>
          <a:blip r:embed="rId2" cstate="print"/>
          <a:srcRect/>
          <a:stretch>
            <a:fillRect/>
          </a:stretch>
        </p:blipFill>
        <p:spPr>
          <a:xfrm>
            <a:off x="609600" y="1981200"/>
            <a:ext cx="3327400" cy="4114800"/>
          </a:xfrm>
          <a:noFill/>
          <a:ln/>
        </p:spPr>
      </p:pic>
      <p:sp>
        <p:nvSpPr>
          <p:cNvPr id="60420" name="Rectangle 4"/>
          <p:cNvSpPr>
            <a:spLocks noGrp="1" noChangeArrowheads="1"/>
          </p:cNvSpPr>
          <p:nvPr>
            <p:ph type="body" sz="half" idx="2"/>
          </p:nvPr>
        </p:nvSpPr>
        <p:spPr>
          <a:xfrm>
            <a:off x="4495800" y="1676400"/>
            <a:ext cx="4222750" cy="4114800"/>
          </a:xfrm>
        </p:spPr>
        <p:txBody>
          <a:bodyPr>
            <a:normAutofit lnSpcReduction="10000"/>
          </a:bodyPr>
          <a:lstStyle/>
          <a:p>
            <a:pPr marL="0" indent="0">
              <a:buFont typeface="Wingdings" pitchFamily="2" charset="2"/>
              <a:buNone/>
            </a:pPr>
            <a:r>
              <a:rPr lang="id-ID" sz="2400" dirty="0" smtClean="0"/>
              <a:t>Jika dijanjikan mendapat uang sebesar </a:t>
            </a:r>
            <a:r>
              <a:rPr lang="en-US" sz="2400" dirty="0" smtClean="0"/>
              <a:t>$</a:t>
            </a:r>
            <a:r>
              <a:rPr lang="en-US" sz="2400" dirty="0"/>
              <a:t>500,000 </a:t>
            </a:r>
            <a:r>
              <a:rPr lang="id-ID" sz="2400" dirty="0" smtClean="0"/>
              <a:t>pada waktu 40 tahun mendatang, dengan asumsi bunga 6%, berapa nilai sekarang dari uang yang dijanjikan?</a:t>
            </a:r>
            <a:endParaRPr lang="en-US" sz="2400" dirty="0"/>
          </a:p>
          <a:p>
            <a:pPr marL="0" indent="0">
              <a:buFont typeface="Wingdings" pitchFamily="2" charset="2"/>
              <a:buNone/>
            </a:pPr>
            <a:endParaRPr lang="en-US" sz="2400" dirty="0"/>
          </a:p>
          <a:p>
            <a:pPr marL="0" indent="0">
              <a:buFont typeface="Wingdings" pitchFamily="2" charset="2"/>
              <a:buNone/>
            </a:pPr>
            <a:r>
              <a:rPr lang="en-US" sz="2400" dirty="0">
                <a:cs typeface="Times New Roman" pitchFamily="18" charset="0"/>
              </a:rPr>
              <a:t>PV = </a:t>
            </a:r>
            <a:r>
              <a:rPr lang="en-US" sz="2400" dirty="0" err="1">
                <a:cs typeface="Times New Roman" pitchFamily="18" charset="0"/>
              </a:rPr>
              <a:t>FV</a:t>
            </a:r>
            <a:r>
              <a:rPr lang="en-US" sz="2400" baseline="-30000" dirty="0" err="1">
                <a:cs typeface="Times New Roman" pitchFamily="18" charset="0"/>
              </a:rPr>
              <a:t>n</a:t>
            </a:r>
            <a:r>
              <a:rPr lang="en-US" sz="2400" dirty="0">
                <a:cs typeface="Times New Roman" pitchFamily="18" charset="0"/>
              </a:rPr>
              <a:t> (</a:t>
            </a:r>
            <a:r>
              <a:rPr lang="en-US" sz="2400" dirty="0" err="1">
                <a:cs typeface="Times New Roman" pitchFamily="18" charset="0"/>
              </a:rPr>
              <a:t>PVIF</a:t>
            </a:r>
            <a:r>
              <a:rPr lang="en-US" sz="2400" baseline="-30000" dirty="0" err="1">
                <a:cs typeface="Times New Roman" pitchFamily="18" charset="0"/>
              </a:rPr>
              <a:t>i</a:t>
            </a:r>
            <a:r>
              <a:rPr lang="en-US" sz="2400" dirty="0" err="1">
                <a:cs typeface="Times New Roman" pitchFamily="18" charset="0"/>
              </a:rPr>
              <a:t>,</a:t>
            </a:r>
            <a:r>
              <a:rPr lang="en-US" sz="2400" baseline="-30000" dirty="0" err="1">
                <a:cs typeface="Times New Roman" pitchFamily="18" charset="0"/>
              </a:rPr>
              <a:t>n</a:t>
            </a:r>
            <a:r>
              <a:rPr lang="en-US" sz="2400" dirty="0">
                <a:cs typeface="Times New Roman" pitchFamily="18" charset="0"/>
              </a:rPr>
              <a:t>)</a:t>
            </a:r>
          </a:p>
          <a:p>
            <a:pPr marL="0" indent="0">
              <a:buFont typeface="Wingdings" pitchFamily="2" charset="2"/>
              <a:buNone/>
            </a:pPr>
            <a:r>
              <a:rPr lang="en-US" sz="2400" dirty="0">
                <a:cs typeface="Times New Roman" pitchFamily="18" charset="0"/>
              </a:rPr>
              <a:t>PV = $500,000 (PVIF</a:t>
            </a:r>
            <a:r>
              <a:rPr lang="en-US" sz="2400" baseline="-30000" dirty="0">
                <a:cs typeface="Times New Roman" pitchFamily="18" charset="0"/>
              </a:rPr>
              <a:t>6%, 40 yr</a:t>
            </a:r>
            <a:r>
              <a:rPr lang="en-US" sz="2400" dirty="0">
                <a:cs typeface="Times New Roman" pitchFamily="18" charset="0"/>
              </a:rPr>
              <a:t>)</a:t>
            </a:r>
          </a:p>
          <a:p>
            <a:pPr marL="0" indent="0">
              <a:buFont typeface="Wingdings" pitchFamily="2" charset="2"/>
              <a:buNone/>
            </a:pPr>
            <a:r>
              <a:rPr lang="en-US" sz="2400" dirty="0">
                <a:cs typeface="Times New Roman" pitchFamily="18" charset="0"/>
              </a:rPr>
              <a:t>PV = $500,000 (.097)</a:t>
            </a:r>
          </a:p>
          <a:p>
            <a:pPr marL="0" indent="0">
              <a:buFont typeface="Wingdings" pitchFamily="2" charset="2"/>
              <a:buNone/>
            </a:pPr>
            <a:r>
              <a:rPr lang="en-US" sz="2400" dirty="0">
                <a:cs typeface="Times New Roman" pitchFamily="18" charset="0"/>
              </a:rPr>
              <a:t>PV = $48,500</a:t>
            </a:r>
            <a:r>
              <a:rPr lang="en-US" sz="24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jawaban</a:t>
            </a:r>
            <a:endParaRPr lang="id-ID" dirty="0"/>
          </a:p>
        </p:txBody>
      </p:sp>
      <p:sp>
        <p:nvSpPr>
          <p:cNvPr id="3" name="Content Placeholder 2"/>
          <p:cNvSpPr>
            <a:spLocks noGrp="1"/>
          </p:cNvSpPr>
          <p:nvPr>
            <p:ph idx="1"/>
          </p:nvPr>
        </p:nvSpPr>
        <p:spPr>
          <a:xfrm>
            <a:off x="971551" y="1688782"/>
            <a:ext cx="7200897" cy="3575369"/>
          </a:xfrm>
        </p:spPr>
        <p:txBody>
          <a:bodyPr>
            <a:normAutofit/>
          </a:bodyPr>
          <a:lstStyle/>
          <a:p>
            <a:r>
              <a:rPr lang="id-ID" sz="2400" dirty="0"/>
              <a:t>P = 100.000.000</a:t>
            </a:r>
          </a:p>
          <a:p>
            <a:r>
              <a:rPr lang="id-ID" sz="2400" dirty="0"/>
              <a:t>r = 15%</a:t>
            </a:r>
          </a:p>
          <a:p>
            <a:r>
              <a:rPr lang="id-ID" sz="2400" dirty="0"/>
              <a:t>t = 6/12</a:t>
            </a:r>
          </a:p>
          <a:p>
            <a:r>
              <a:rPr lang="id-ID" sz="2400" dirty="0"/>
              <a:t>SI = P r t</a:t>
            </a:r>
          </a:p>
          <a:p>
            <a:pPr marL="0" indent="0">
              <a:buNone/>
            </a:pPr>
            <a:r>
              <a:rPr lang="id-ID" sz="2400" dirty="0"/>
              <a:t>         = Rp 100.000.000 x 15% x 6/12 =  7.500.000</a:t>
            </a:r>
          </a:p>
        </p:txBody>
      </p:sp>
    </p:spTree>
    <p:extLst>
      <p:ext uri="{BB962C8B-B14F-4D97-AF65-F5344CB8AC3E}">
        <p14:creationId xmlns:p14="http://schemas.microsoft.com/office/powerpoint/2010/main" val="260244613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a:lstStyle/>
          <a:p>
            <a:r>
              <a:rPr lang="en-US" dirty="0" smtClean="0"/>
              <a:t>An</a:t>
            </a:r>
            <a:r>
              <a:rPr lang="id-ID" dirty="0" smtClean="0"/>
              <a:t>uitas</a:t>
            </a:r>
            <a:endParaRPr lang="en-US" dirty="0"/>
          </a:p>
        </p:txBody>
      </p:sp>
      <p:sp>
        <p:nvSpPr>
          <p:cNvPr id="36867" name="Rectangle 3"/>
          <p:cNvSpPr>
            <a:spLocks noGrp="1" noChangeArrowheads="1"/>
          </p:cNvSpPr>
          <p:nvPr>
            <p:ph idx="1"/>
          </p:nvPr>
        </p:nvSpPr>
        <p:spPr>
          <a:noFill/>
          <a:ln/>
        </p:spPr>
        <p:txBody>
          <a:bodyPr/>
          <a:lstStyle/>
          <a:p>
            <a:r>
              <a:rPr lang="en-US" dirty="0" err="1" smtClean="0"/>
              <a:t>Defini</a:t>
            </a:r>
            <a:r>
              <a:rPr lang="id-ID" dirty="0" smtClean="0"/>
              <a:t>si </a:t>
            </a:r>
            <a:r>
              <a:rPr lang="en-US" dirty="0" smtClean="0"/>
              <a:t>– </a:t>
            </a:r>
            <a:r>
              <a:rPr lang="id-ID" dirty="0" smtClean="0"/>
              <a:t>nilai uang pada akhir periode waktu dari serangkaian pembayaran dalam jumlah yang sama selama periode waktu tertentu</a:t>
            </a:r>
            <a:r>
              <a:rPr lang="en-US" dirty="0" smtClean="0"/>
              <a:t>.</a:t>
            </a:r>
            <a:endParaRPr lang="en-US" dirty="0"/>
          </a:p>
          <a:p>
            <a:r>
              <a:rPr lang="id-ID" dirty="0" smtClean="0"/>
              <a:t>Contohnya</a:t>
            </a:r>
            <a:r>
              <a:rPr lang="en-US" dirty="0" smtClean="0"/>
              <a:t> – </a:t>
            </a:r>
            <a:r>
              <a:rPr lang="id-ID" dirty="0" smtClean="0"/>
              <a:t>premi asuransi jiwa</a:t>
            </a:r>
            <a:r>
              <a:rPr lang="en-US" dirty="0" smtClean="0"/>
              <a:t>, </a:t>
            </a:r>
            <a:r>
              <a:rPr lang="id-ID" dirty="0" smtClean="0"/>
              <a:t>pembayaran hadiah lotre</a:t>
            </a:r>
            <a:r>
              <a:rPr lang="en-US" dirty="0" smtClean="0"/>
              <a:t>, </a:t>
            </a:r>
            <a:r>
              <a:rPr lang="id-ID" dirty="0" smtClean="0"/>
              <a:t>pembayaran dana pensiun</a:t>
            </a:r>
            <a:r>
              <a:rPr lang="en-US" dirty="0" smtClean="0"/>
              <a:t>.</a:t>
            </a:r>
            <a:endParaRPr lang="en-US"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1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a:lstStyle/>
          <a:p>
            <a:r>
              <a:rPr lang="id-ID" dirty="0" smtClean="0"/>
              <a:t>Anuitas </a:t>
            </a:r>
            <a:r>
              <a:rPr lang="en-US" dirty="0" smtClean="0"/>
              <a:t>Compound</a:t>
            </a:r>
            <a:endParaRPr lang="en-US" dirty="0"/>
          </a:p>
        </p:txBody>
      </p:sp>
      <p:sp>
        <p:nvSpPr>
          <p:cNvPr id="38915" name="Rectangle 3"/>
          <p:cNvSpPr>
            <a:spLocks noGrp="1" noChangeArrowheads="1"/>
          </p:cNvSpPr>
          <p:nvPr>
            <p:ph idx="1"/>
          </p:nvPr>
        </p:nvSpPr>
        <p:spPr>
          <a:noFill/>
          <a:ln/>
        </p:spPr>
        <p:txBody>
          <a:bodyPr>
            <a:normAutofit/>
          </a:bodyPr>
          <a:lstStyle/>
          <a:p>
            <a:r>
              <a:rPr lang="en-US" sz="2800" dirty="0" err="1" smtClean="0"/>
              <a:t>Defini</a:t>
            </a:r>
            <a:r>
              <a:rPr lang="id-ID" sz="2800" dirty="0" smtClean="0"/>
              <a:t>si</a:t>
            </a:r>
            <a:r>
              <a:rPr lang="en-US" sz="2800" dirty="0" smtClean="0"/>
              <a:t> – </a:t>
            </a:r>
            <a:r>
              <a:rPr lang="id-ID" sz="2800" dirty="0" smtClean="0"/>
              <a:t>pembayaran dengan jumlah uang yang sama pada akhir setiap periode selama periode tertentu dan memungkinkan uang tersebut berbunga</a:t>
            </a:r>
            <a:endParaRPr lang="en-US" sz="2800" dirty="0"/>
          </a:p>
          <a:p>
            <a:r>
              <a:rPr lang="id-ID" sz="2800" dirty="0" smtClean="0"/>
              <a:t>Contoh</a:t>
            </a:r>
            <a:r>
              <a:rPr lang="en-US" sz="2800" dirty="0" smtClean="0"/>
              <a:t> – </a:t>
            </a:r>
            <a:r>
              <a:rPr lang="id-ID" sz="2800" dirty="0" smtClean="0"/>
              <a:t>menabung Rp </a:t>
            </a:r>
            <a:r>
              <a:rPr lang="en-US" sz="2800" dirty="0" smtClean="0"/>
              <a:t>50</a:t>
            </a:r>
            <a:r>
              <a:rPr lang="id-ID" sz="2800" dirty="0" smtClean="0"/>
              <a:t>,000</a:t>
            </a:r>
            <a:r>
              <a:rPr lang="en-US" sz="2800" dirty="0" smtClean="0"/>
              <a:t> </a:t>
            </a:r>
            <a:r>
              <a:rPr lang="id-ID" sz="2800" dirty="0" smtClean="0"/>
              <a:t>setiap bulan untuk membeli </a:t>
            </a:r>
            <a:r>
              <a:rPr lang="en-US" sz="2800" dirty="0" smtClean="0"/>
              <a:t>stereo </a:t>
            </a:r>
            <a:r>
              <a:rPr lang="id-ID" sz="2800" dirty="0" smtClean="0"/>
              <a:t>baru pada dua tahun mendatang</a:t>
            </a:r>
            <a:endParaRPr lang="en-US" sz="2800" dirty="0"/>
          </a:p>
          <a:p>
            <a:pPr lvl="1">
              <a:buSzPct val="75000"/>
            </a:pPr>
            <a:r>
              <a:rPr lang="id-ID" sz="2400" dirty="0" smtClean="0"/>
              <a:t>Dengan memungkinkan uang itu memperoleh bunga dan bunga </a:t>
            </a:r>
            <a:r>
              <a:rPr lang="en-US" sz="2400" dirty="0" smtClean="0"/>
              <a:t>compound, </a:t>
            </a:r>
            <a:r>
              <a:rPr lang="id-ID" sz="2400" dirty="0" smtClean="0"/>
              <a:t>uang Rp 50,000 pertama, pada akhir tahun kedua (asumsi bunga 8% pertahun), maka nilainya adalah Rp </a:t>
            </a:r>
            <a:r>
              <a:rPr lang="en-US" sz="2400" dirty="0" smtClean="0"/>
              <a:t>50</a:t>
            </a:r>
            <a:r>
              <a:rPr lang="id-ID" sz="2400" dirty="0" smtClean="0"/>
              <a:t>,000</a:t>
            </a:r>
            <a:r>
              <a:rPr lang="en-US" sz="2400" dirty="0" smtClean="0"/>
              <a:t> </a:t>
            </a:r>
            <a:r>
              <a:rPr lang="en-US" sz="2400" dirty="0"/>
              <a:t>(1 + 0.08)</a:t>
            </a:r>
            <a:r>
              <a:rPr lang="en-US" sz="2400" baseline="30000" dirty="0"/>
              <a:t>2</a:t>
            </a:r>
            <a:r>
              <a:rPr lang="en-US" sz="2400" dirty="0"/>
              <a:t> = </a:t>
            </a:r>
            <a:r>
              <a:rPr lang="id-ID" sz="2400" dirty="0" smtClean="0"/>
              <a:t>Rp </a:t>
            </a:r>
            <a:r>
              <a:rPr lang="en-US" sz="2400" dirty="0" smtClean="0"/>
              <a:t>58</a:t>
            </a:r>
            <a:r>
              <a:rPr lang="id-ID" sz="2400" dirty="0" smtClean="0"/>
              <a:t>,</a:t>
            </a:r>
            <a:r>
              <a:rPr lang="en-US" sz="2400" dirty="0" smtClean="0"/>
              <a:t>32</a:t>
            </a:r>
            <a:r>
              <a:rPr lang="id-ID" sz="2400" dirty="0" smtClean="0"/>
              <a:t>0</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 calcmode="lin" valueType="num">
                                      <p:cBhvr additive="base">
                                        <p:cTn id="17"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89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p:spPr>
        <p:txBody>
          <a:bodyPr>
            <a:normAutofit fontScale="90000"/>
          </a:bodyPr>
          <a:lstStyle/>
          <a:p>
            <a:r>
              <a:rPr lang="id-ID" dirty="0" smtClean="0"/>
              <a:t>Persamaan Nilai Mendatang dari Anuitas </a:t>
            </a:r>
            <a:endParaRPr lang="en-US" dirty="0"/>
          </a:p>
        </p:txBody>
      </p:sp>
      <p:sp>
        <p:nvSpPr>
          <p:cNvPr id="40963" name="Rectangle 3"/>
          <p:cNvSpPr>
            <a:spLocks noGrp="1" noChangeArrowheads="1"/>
          </p:cNvSpPr>
          <p:nvPr>
            <p:ph idx="1"/>
          </p:nvPr>
        </p:nvSpPr>
        <p:spPr>
          <a:noFill/>
          <a:ln/>
        </p:spPr>
        <p:txBody>
          <a:bodyPr/>
          <a:lstStyle/>
          <a:p>
            <a:r>
              <a:rPr lang="en-US" dirty="0" err="1"/>
              <a:t>FV</a:t>
            </a:r>
            <a:r>
              <a:rPr lang="en-US" baseline="-25000" dirty="0" err="1"/>
              <a:t>n</a:t>
            </a:r>
            <a:r>
              <a:rPr lang="en-US" dirty="0"/>
              <a:t>  =  PMT (</a:t>
            </a:r>
            <a:r>
              <a:rPr lang="en-US" dirty="0" err="1"/>
              <a:t>FVIFA</a:t>
            </a:r>
            <a:r>
              <a:rPr lang="en-US" baseline="-25000" dirty="0" err="1"/>
              <a:t>i,n</a:t>
            </a:r>
            <a:r>
              <a:rPr lang="en-US" dirty="0"/>
              <a:t>)</a:t>
            </a:r>
          </a:p>
          <a:p>
            <a:pPr lvl="1">
              <a:buSzPct val="75000"/>
            </a:pPr>
            <a:r>
              <a:rPr lang="en-US" dirty="0" err="1"/>
              <a:t>FV</a:t>
            </a:r>
            <a:r>
              <a:rPr lang="en-US" baseline="-25000" dirty="0" err="1"/>
              <a:t>n</a:t>
            </a:r>
            <a:r>
              <a:rPr lang="en-US" dirty="0"/>
              <a:t> = </a:t>
            </a:r>
            <a:r>
              <a:rPr lang="id-ID" dirty="0" smtClean="0"/>
              <a:t>nilai mendatang</a:t>
            </a:r>
            <a:r>
              <a:rPr lang="en-US" dirty="0" smtClean="0"/>
              <a:t>, </a:t>
            </a:r>
            <a:r>
              <a:rPr lang="id-ID" dirty="0" smtClean="0"/>
              <a:t>dalam rupiah sekarang</a:t>
            </a:r>
            <a:r>
              <a:rPr lang="en-US" dirty="0" smtClean="0"/>
              <a:t>, </a:t>
            </a:r>
            <a:r>
              <a:rPr lang="id-ID" dirty="0" smtClean="0"/>
              <a:t>dari sejumlah uang</a:t>
            </a:r>
            <a:endParaRPr lang="en-US" dirty="0"/>
          </a:p>
          <a:p>
            <a:pPr lvl="1">
              <a:buSzPct val="75000"/>
            </a:pPr>
            <a:r>
              <a:rPr lang="en-US" dirty="0"/>
              <a:t>PMT = </a:t>
            </a:r>
            <a:r>
              <a:rPr lang="id-ID" dirty="0" smtClean="0"/>
              <a:t>pembayaran yang dibuat pada akhir setiap  periode</a:t>
            </a:r>
            <a:endParaRPr lang="en-US" dirty="0"/>
          </a:p>
          <a:p>
            <a:pPr lvl="1">
              <a:buSzPct val="75000"/>
            </a:pPr>
            <a:r>
              <a:rPr lang="en-US" dirty="0" err="1"/>
              <a:t>FVIFA</a:t>
            </a:r>
            <a:r>
              <a:rPr lang="en-US" baseline="-25000" dirty="0" err="1"/>
              <a:t>i,n</a:t>
            </a:r>
            <a:r>
              <a:rPr lang="en-US" baseline="-25000" dirty="0"/>
              <a:t> </a:t>
            </a:r>
            <a:r>
              <a:rPr lang="en-US" dirty="0"/>
              <a:t>= the future-value interest factor for an annuity</a:t>
            </a:r>
          </a:p>
        </p:txBody>
      </p:sp>
    </p:spTree>
  </p:cSld>
  <p:clrMapOvr>
    <a:masterClrMapping/>
  </p:clrMapOvr>
  <p:transition>
    <p:random/>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4930" name="Group 2"/>
          <p:cNvGrpSpPr>
            <a:grpSpLocks/>
          </p:cNvGrpSpPr>
          <p:nvPr/>
        </p:nvGrpSpPr>
        <p:grpSpPr bwMode="auto">
          <a:xfrm>
            <a:off x="828675" y="228600"/>
            <a:ext cx="5586413" cy="2328863"/>
            <a:chOff x="522" y="144"/>
            <a:chExt cx="3519" cy="1467"/>
          </a:xfrm>
        </p:grpSpPr>
        <p:pic>
          <p:nvPicPr>
            <p:cNvPr id="124931" name="Picture 3"/>
            <p:cNvPicPr>
              <a:picLocks noChangeArrowheads="1"/>
            </p:cNvPicPr>
            <p:nvPr/>
          </p:nvPicPr>
          <p:blipFill>
            <a:blip r:embed="rId3" cstate="print"/>
            <a:srcRect/>
            <a:stretch>
              <a:fillRect/>
            </a:stretch>
          </p:blipFill>
          <p:spPr bwMode="auto">
            <a:xfrm>
              <a:off x="522" y="144"/>
              <a:ext cx="3519" cy="1467"/>
            </a:xfrm>
            <a:prstGeom prst="rect">
              <a:avLst/>
            </a:prstGeom>
            <a:noFill/>
            <a:ln w="9525">
              <a:noFill/>
              <a:miter lim="800000"/>
              <a:headEnd/>
              <a:tailEnd/>
            </a:ln>
            <a:effectLst/>
          </p:spPr>
        </p:pic>
        <p:sp>
          <p:nvSpPr>
            <p:cNvPr id="124932" name="Rectangle 4"/>
            <p:cNvSpPr>
              <a:spLocks noChangeArrowheads="1"/>
            </p:cNvSpPr>
            <p:nvPr/>
          </p:nvSpPr>
          <p:spPr bwMode="auto">
            <a:xfrm>
              <a:off x="1319" y="178"/>
              <a:ext cx="2651" cy="657"/>
            </a:xfrm>
            <a:prstGeom prst="rect">
              <a:avLst/>
            </a:prstGeom>
            <a:noFill/>
            <a:ln w="9525">
              <a:noFill/>
              <a:miter lim="800000"/>
              <a:headEnd/>
              <a:tailEnd/>
            </a:ln>
            <a:effectLst/>
          </p:spPr>
          <p:txBody>
            <a:bodyPr lIns="92075" tIns="46038" rIns="92075" bIns="46038" anchor="ctr"/>
            <a:lstStyle/>
            <a:p>
              <a:pPr algn="ctr" eaLnBrk="0" hangingPunct="0"/>
              <a:r>
                <a:rPr lang="en-US" sz="4800" b="1" dirty="0" smtClean="0">
                  <a:solidFill>
                    <a:schemeClr val="tx2"/>
                  </a:solidFill>
                  <a:effectLst>
                    <a:outerShdw blurRad="38100" dist="38100" dir="2700000" algn="tl">
                      <a:srgbClr val="000000"/>
                    </a:outerShdw>
                  </a:effectLst>
                  <a:latin typeface="Times New Roman" pitchFamily="18" charset="0"/>
                </a:rPr>
                <a:t>An</a:t>
              </a:r>
              <a:r>
                <a:rPr lang="id-ID" sz="4800" b="1" dirty="0" smtClean="0">
                  <a:solidFill>
                    <a:schemeClr val="tx2"/>
                  </a:solidFill>
                  <a:effectLst>
                    <a:outerShdw blurRad="38100" dist="38100" dir="2700000" algn="tl">
                      <a:srgbClr val="000000"/>
                    </a:outerShdw>
                  </a:effectLst>
                  <a:latin typeface="Times New Roman" pitchFamily="18" charset="0"/>
                </a:rPr>
                <a:t>uitas</a:t>
              </a:r>
              <a:endParaRPr lang="en-US" sz="4800" b="1" dirty="0">
                <a:solidFill>
                  <a:schemeClr val="tx2"/>
                </a:solidFill>
                <a:effectLst>
                  <a:outerShdw blurRad="38100" dist="38100" dir="2700000" algn="tl">
                    <a:srgbClr val="000000"/>
                  </a:outerShdw>
                </a:effectLst>
                <a:latin typeface="Times New Roman" pitchFamily="18" charset="0"/>
              </a:endParaRPr>
            </a:p>
          </p:txBody>
        </p:sp>
      </p:grpSp>
      <p:sp>
        <p:nvSpPr>
          <p:cNvPr id="124933" name="Rectangle 5"/>
          <p:cNvSpPr>
            <a:spLocks noGrp="1" noChangeArrowheads="1"/>
          </p:cNvSpPr>
          <p:nvPr>
            <p:ph idx="1"/>
          </p:nvPr>
        </p:nvSpPr>
        <p:spPr>
          <a:xfrm>
            <a:off x="914400" y="2362200"/>
            <a:ext cx="7727950" cy="4114800"/>
          </a:xfrm>
          <a:noFill/>
          <a:ln/>
        </p:spPr>
        <p:txBody>
          <a:bodyPr lIns="92075" tIns="46038" rIns="92075" bIns="46038">
            <a:normAutofit/>
          </a:bodyPr>
          <a:lstStyle/>
          <a:p>
            <a:r>
              <a:rPr lang="en-US" b="1" dirty="0" smtClean="0"/>
              <a:t>An</a:t>
            </a:r>
            <a:r>
              <a:rPr lang="id-ID" b="1" dirty="0" smtClean="0"/>
              <a:t>uitas</a:t>
            </a:r>
            <a:r>
              <a:rPr lang="en-US" b="1" dirty="0" smtClean="0"/>
              <a:t>:  </a:t>
            </a:r>
            <a:r>
              <a:rPr lang="id-ID" b="1" dirty="0" smtClean="0"/>
              <a:t>serangkaian pembayaran dalam jumlah uang yang sama yang terlihat pada akhir periode waktu tertentu</a:t>
            </a:r>
            <a:r>
              <a:rPr lang="en-US" b="1" dirty="0" smtClean="0"/>
              <a:t>.</a:t>
            </a:r>
            <a:endParaRPr lang="en-US" b="1" dirty="0"/>
          </a:p>
        </p:txBody>
      </p:sp>
      <p:grpSp>
        <p:nvGrpSpPr>
          <p:cNvPr id="124934" name="Group 6"/>
          <p:cNvGrpSpPr>
            <a:grpSpLocks/>
          </p:cNvGrpSpPr>
          <p:nvPr/>
        </p:nvGrpSpPr>
        <p:grpSpPr bwMode="auto">
          <a:xfrm>
            <a:off x="746125" y="4405313"/>
            <a:ext cx="7956550" cy="1690687"/>
            <a:chOff x="470" y="2347"/>
            <a:chExt cx="5012" cy="1065"/>
          </a:xfrm>
        </p:grpSpPr>
        <p:grpSp>
          <p:nvGrpSpPr>
            <p:cNvPr id="124935" name="Group 7"/>
            <p:cNvGrpSpPr>
              <a:grpSpLocks/>
            </p:cNvGrpSpPr>
            <p:nvPr/>
          </p:nvGrpSpPr>
          <p:grpSpPr bwMode="auto">
            <a:xfrm>
              <a:off x="470" y="2701"/>
              <a:ext cx="4708" cy="711"/>
              <a:chOff x="470" y="2701"/>
              <a:chExt cx="4708" cy="711"/>
            </a:xfrm>
          </p:grpSpPr>
          <p:grpSp>
            <p:nvGrpSpPr>
              <p:cNvPr id="124936" name="Group 8"/>
              <p:cNvGrpSpPr>
                <a:grpSpLocks/>
              </p:cNvGrpSpPr>
              <p:nvPr/>
            </p:nvGrpSpPr>
            <p:grpSpPr bwMode="auto">
              <a:xfrm>
                <a:off x="576" y="2701"/>
                <a:ext cx="4500" cy="311"/>
                <a:chOff x="576" y="2701"/>
                <a:chExt cx="4500" cy="311"/>
              </a:xfrm>
            </p:grpSpPr>
            <p:grpSp>
              <p:nvGrpSpPr>
                <p:cNvPr id="124937" name="Group 9"/>
                <p:cNvGrpSpPr>
                  <a:grpSpLocks/>
                </p:cNvGrpSpPr>
                <p:nvPr/>
              </p:nvGrpSpPr>
              <p:grpSpPr bwMode="auto">
                <a:xfrm>
                  <a:off x="576" y="2701"/>
                  <a:ext cx="4500" cy="311"/>
                  <a:chOff x="576" y="2701"/>
                  <a:chExt cx="4500" cy="311"/>
                </a:xfrm>
              </p:grpSpPr>
              <p:sp>
                <p:nvSpPr>
                  <p:cNvPr id="124938" name="Line 10"/>
                  <p:cNvSpPr>
                    <a:spLocks noChangeShapeType="1"/>
                  </p:cNvSpPr>
                  <p:nvPr/>
                </p:nvSpPr>
                <p:spPr bwMode="auto">
                  <a:xfrm>
                    <a:off x="589" y="2856"/>
                    <a:ext cx="4487" cy="0"/>
                  </a:xfrm>
                  <a:prstGeom prst="line">
                    <a:avLst/>
                  </a:prstGeom>
                  <a:noFill/>
                  <a:ln w="50800">
                    <a:solidFill>
                      <a:schemeClr val="tx1"/>
                    </a:solidFill>
                    <a:round/>
                    <a:headEnd type="none" w="sm" len="sm"/>
                    <a:tailEnd type="none" w="sm" len="sm"/>
                  </a:ln>
                  <a:effectLst/>
                </p:spPr>
                <p:txBody>
                  <a:bodyPr/>
                  <a:lstStyle/>
                  <a:p>
                    <a:endParaRPr lang="id-ID"/>
                  </a:p>
                </p:txBody>
              </p:sp>
              <p:sp>
                <p:nvSpPr>
                  <p:cNvPr id="124939" name="Line 11"/>
                  <p:cNvSpPr>
                    <a:spLocks noChangeShapeType="1"/>
                  </p:cNvSpPr>
                  <p:nvPr/>
                </p:nvSpPr>
                <p:spPr bwMode="auto">
                  <a:xfrm>
                    <a:off x="576" y="2701"/>
                    <a:ext cx="0" cy="311"/>
                  </a:xfrm>
                  <a:prstGeom prst="line">
                    <a:avLst/>
                  </a:prstGeom>
                  <a:noFill/>
                  <a:ln w="50800">
                    <a:solidFill>
                      <a:schemeClr val="tx1"/>
                    </a:solidFill>
                    <a:round/>
                    <a:headEnd type="none" w="sm" len="sm"/>
                    <a:tailEnd type="none" w="sm" len="sm"/>
                  </a:ln>
                  <a:effectLst/>
                </p:spPr>
                <p:txBody>
                  <a:bodyPr/>
                  <a:lstStyle/>
                  <a:p>
                    <a:endParaRPr lang="id-ID"/>
                  </a:p>
                </p:txBody>
              </p:sp>
              <p:sp>
                <p:nvSpPr>
                  <p:cNvPr id="124940" name="Line 12"/>
                  <p:cNvSpPr>
                    <a:spLocks noChangeShapeType="1"/>
                  </p:cNvSpPr>
                  <p:nvPr/>
                </p:nvSpPr>
                <p:spPr bwMode="auto">
                  <a:xfrm>
                    <a:off x="5076" y="2725"/>
                    <a:ext cx="0" cy="263"/>
                  </a:xfrm>
                  <a:prstGeom prst="line">
                    <a:avLst/>
                  </a:prstGeom>
                  <a:noFill/>
                  <a:ln w="50800">
                    <a:solidFill>
                      <a:schemeClr val="tx1"/>
                    </a:solidFill>
                    <a:round/>
                    <a:headEnd type="none" w="sm" len="sm"/>
                    <a:tailEnd type="none" w="sm" len="sm"/>
                  </a:ln>
                  <a:effectLst/>
                </p:spPr>
                <p:txBody>
                  <a:bodyPr/>
                  <a:lstStyle/>
                  <a:p>
                    <a:endParaRPr lang="id-ID"/>
                  </a:p>
                </p:txBody>
              </p:sp>
            </p:grpSp>
            <p:sp>
              <p:nvSpPr>
                <p:cNvPr id="124941" name="Line 13"/>
                <p:cNvSpPr>
                  <a:spLocks noChangeShapeType="1"/>
                </p:cNvSpPr>
                <p:nvPr/>
              </p:nvSpPr>
              <p:spPr bwMode="auto">
                <a:xfrm>
                  <a:off x="1596" y="2725"/>
                  <a:ext cx="0" cy="263"/>
                </a:xfrm>
                <a:prstGeom prst="line">
                  <a:avLst/>
                </a:prstGeom>
                <a:noFill/>
                <a:ln w="50800">
                  <a:solidFill>
                    <a:schemeClr val="tx1"/>
                  </a:solidFill>
                  <a:round/>
                  <a:headEnd type="none" w="sm" len="sm"/>
                  <a:tailEnd type="none" w="sm" len="sm"/>
                </a:ln>
                <a:effectLst/>
              </p:spPr>
              <p:txBody>
                <a:bodyPr/>
                <a:lstStyle/>
                <a:p>
                  <a:endParaRPr lang="id-ID"/>
                </a:p>
              </p:txBody>
            </p:sp>
            <p:sp>
              <p:nvSpPr>
                <p:cNvPr id="124942" name="Line 14"/>
                <p:cNvSpPr>
                  <a:spLocks noChangeShapeType="1"/>
                </p:cNvSpPr>
                <p:nvPr/>
              </p:nvSpPr>
              <p:spPr bwMode="auto">
                <a:xfrm>
                  <a:off x="2796" y="2725"/>
                  <a:ext cx="0" cy="251"/>
                </a:xfrm>
                <a:prstGeom prst="line">
                  <a:avLst/>
                </a:prstGeom>
                <a:noFill/>
                <a:ln w="50800">
                  <a:solidFill>
                    <a:schemeClr val="tx1"/>
                  </a:solidFill>
                  <a:round/>
                  <a:headEnd type="none" w="sm" len="sm"/>
                  <a:tailEnd type="none" w="sm" len="sm"/>
                </a:ln>
                <a:effectLst/>
              </p:spPr>
              <p:txBody>
                <a:bodyPr/>
                <a:lstStyle/>
                <a:p>
                  <a:endParaRPr lang="id-ID"/>
                </a:p>
              </p:txBody>
            </p:sp>
            <p:sp>
              <p:nvSpPr>
                <p:cNvPr id="124943" name="Line 15"/>
                <p:cNvSpPr>
                  <a:spLocks noChangeShapeType="1"/>
                </p:cNvSpPr>
                <p:nvPr/>
              </p:nvSpPr>
              <p:spPr bwMode="auto">
                <a:xfrm>
                  <a:off x="3972" y="2725"/>
                  <a:ext cx="0" cy="263"/>
                </a:xfrm>
                <a:prstGeom prst="line">
                  <a:avLst/>
                </a:prstGeom>
                <a:noFill/>
                <a:ln w="50800">
                  <a:solidFill>
                    <a:schemeClr val="tx1"/>
                  </a:solidFill>
                  <a:round/>
                  <a:headEnd type="none" w="sm" len="sm"/>
                  <a:tailEnd type="none" w="sm" len="sm"/>
                </a:ln>
                <a:effectLst/>
              </p:spPr>
              <p:txBody>
                <a:bodyPr/>
                <a:lstStyle/>
                <a:p>
                  <a:endParaRPr lang="id-ID"/>
                </a:p>
              </p:txBody>
            </p:sp>
          </p:grpSp>
          <p:sp>
            <p:nvSpPr>
              <p:cNvPr id="124944" name="Rectangle 16"/>
              <p:cNvSpPr>
                <a:spLocks noChangeArrowheads="1"/>
              </p:cNvSpPr>
              <p:nvPr/>
            </p:nvSpPr>
            <p:spPr bwMode="auto">
              <a:xfrm>
                <a:off x="470" y="3043"/>
                <a:ext cx="244" cy="365"/>
              </a:xfrm>
              <a:prstGeom prst="rect">
                <a:avLst/>
              </a:prstGeom>
              <a:noFill/>
              <a:ln w="9525">
                <a:noFill/>
                <a:miter lim="800000"/>
                <a:headEnd/>
                <a:tailEnd/>
              </a:ln>
              <a:effectLst/>
            </p:spPr>
            <p:txBody>
              <a:bodyPr wrap="none" lIns="92075" tIns="46038" rIns="92075" bIns="46038">
                <a:spAutoFit/>
              </a:bodyPr>
              <a:lstStyle/>
              <a:p>
                <a:pPr eaLnBrk="0" hangingPunct="0"/>
                <a:r>
                  <a:rPr lang="en-US" sz="3200" b="1">
                    <a:latin typeface="Times New Roman" pitchFamily="18" charset="0"/>
                  </a:rPr>
                  <a:t>0</a:t>
                </a:r>
              </a:p>
            </p:txBody>
          </p:sp>
          <p:sp>
            <p:nvSpPr>
              <p:cNvPr id="124945" name="Rectangle 17"/>
              <p:cNvSpPr>
                <a:spLocks noChangeArrowheads="1"/>
              </p:cNvSpPr>
              <p:nvPr/>
            </p:nvSpPr>
            <p:spPr bwMode="auto">
              <a:xfrm>
                <a:off x="1478" y="3043"/>
                <a:ext cx="244" cy="365"/>
              </a:xfrm>
              <a:prstGeom prst="rect">
                <a:avLst/>
              </a:prstGeom>
              <a:noFill/>
              <a:ln w="9525">
                <a:noFill/>
                <a:miter lim="800000"/>
                <a:headEnd/>
                <a:tailEnd/>
              </a:ln>
              <a:effectLst/>
            </p:spPr>
            <p:txBody>
              <a:bodyPr wrap="none" lIns="92075" tIns="46038" rIns="92075" bIns="46038">
                <a:spAutoFit/>
              </a:bodyPr>
              <a:lstStyle/>
              <a:p>
                <a:pPr eaLnBrk="0" hangingPunct="0"/>
                <a:r>
                  <a:rPr lang="en-US" sz="3200" b="1">
                    <a:latin typeface="Times New Roman" pitchFamily="18" charset="0"/>
                  </a:rPr>
                  <a:t>1</a:t>
                </a:r>
              </a:p>
            </p:txBody>
          </p:sp>
          <p:sp>
            <p:nvSpPr>
              <p:cNvPr id="124946" name="Rectangle 18"/>
              <p:cNvSpPr>
                <a:spLocks noChangeArrowheads="1"/>
              </p:cNvSpPr>
              <p:nvPr/>
            </p:nvSpPr>
            <p:spPr bwMode="auto">
              <a:xfrm>
                <a:off x="2690" y="3047"/>
                <a:ext cx="244" cy="365"/>
              </a:xfrm>
              <a:prstGeom prst="rect">
                <a:avLst/>
              </a:prstGeom>
              <a:noFill/>
              <a:ln w="9525">
                <a:noFill/>
                <a:miter lim="800000"/>
                <a:headEnd/>
                <a:tailEnd/>
              </a:ln>
              <a:effectLst/>
            </p:spPr>
            <p:txBody>
              <a:bodyPr wrap="none" lIns="92075" tIns="46038" rIns="92075" bIns="46038">
                <a:spAutoFit/>
              </a:bodyPr>
              <a:lstStyle/>
              <a:p>
                <a:pPr eaLnBrk="0" hangingPunct="0"/>
                <a:r>
                  <a:rPr lang="en-US" sz="3200" b="1">
                    <a:latin typeface="Times New Roman" pitchFamily="18" charset="0"/>
                  </a:rPr>
                  <a:t>2</a:t>
                </a:r>
              </a:p>
            </p:txBody>
          </p:sp>
          <p:sp>
            <p:nvSpPr>
              <p:cNvPr id="124947" name="Rectangle 19"/>
              <p:cNvSpPr>
                <a:spLocks noChangeArrowheads="1"/>
              </p:cNvSpPr>
              <p:nvPr/>
            </p:nvSpPr>
            <p:spPr bwMode="auto">
              <a:xfrm>
                <a:off x="3842" y="3047"/>
                <a:ext cx="244" cy="365"/>
              </a:xfrm>
              <a:prstGeom prst="rect">
                <a:avLst/>
              </a:prstGeom>
              <a:noFill/>
              <a:ln w="9525">
                <a:noFill/>
                <a:miter lim="800000"/>
                <a:headEnd/>
                <a:tailEnd/>
              </a:ln>
              <a:effectLst/>
            </p:spPr>
            <p:txBody>
              <a:bodyPr wrap="none" lIns="92075" tIns="46038" rIns="92075" bIns="46038">
                <a:spAutoFit/>
              </a:bodyPr>
              <a:lstStyle/>
              <a:p>
                <a:pPr eaLnBrk="0" hangingPunct="0"/>
                <a:r>
                  <a:rPr lang="en-US" sz="3200" b="1">
                    <a:latin typeface="Times New Roman" pitchFamily="18" charset="0"/>
                  </a:rPr>
                  <a:t>3</a:t>
                </a:r>
              </a:p>
            </p:txBody>
          </p:sp>
          <p:sp>
            <p:nvSpPr>
              <p:cNvPr id="124948" name="Rectangle 20"/>
              <p:cNvSpPr>
                <a:spLocks noChangeArrowheads="1"/>
              </p:cNvSpPr>
              <p:nvPr/>
            </p:nvSpPr>
            <p:spPr bwMode="auto">
              <a:xfrm>
                <a:off x="4934" y="3047"/>
                <a:ext cx="244" cy="365"/>
              </a:xfrm>
              <a:prstGeom prst="rect">
                <a:avLst/>
              </a:prstGeom>
              <a:noFill/>
              <a:ln w="9525">
                <a:noFill/>
                <a:miter lim="800000"/>
                <a:headEnd/>
                <a:tailEnd/>
              </a:ln>
              <a:effectLst/>
            </p:spPr>
            <p:txBody>
              <a:bodyPr wrap="none" lIns="92075" tIns="46038" rIns="92075" bIns="46038">
                <a:spAutoFit/>
              </a:bodyPr>
              <a:lstStyle/>
              <a:p>
                <a:pPr eaLnBrk="0" hangingPunct="0"/>
                <a:r>
                  <a:rPr lang="en-US" sz="3200" b="1">
                    <a:latin typeface="Times New Roman" pitchFamily="18" charset="0"/>
                  </a:rPr>
                  <a:t>4</a:t>
                </a:r>
              </a:p>
            </p:txBody>
          </p:sp>
        </p:grpSp>
        <p:pic>
          <p:nvPicPr>
            <p:cNvPr id="124949" name="Picture 21"/>
            <p:cNvPicPr>
              <a:picLocks noChangeArrowheads="1"/>
            </p:cNvPicPr>
            <p:nvPr/>
          </p:nvPicPr>
          <p:blipFill>
            <a:blip r:embed="rId4" cstate="print"/>
            <a:srcRect/>
            <a:stretch>
              <a:fillRect/>
            </a:stretch>
          </p:blipFill>
          <p:spPr bwMode="auto">
            <a:xfrm>
              <a:off x="4625" y="2359"/>
              <a:ext cx="857" cy="372"/>
            </a:xfrm>
            <a:prstGeom prst="rect">
              <a:avLst/>
            </a:prstGeom>
            <a:noFill/>
            <a:ln w="9525">
              <a:noFill/>
              <a:miter lim="800000"/>
              <a:headEnd/>
              <a:tailEnd/>
            </a:ln>
            <a:effectLst/>
          </p:spPr>
        </p:pic>
        <p:pic>
          <p:nvPicPr>
            <p:cNvPr id="124950" name="Picture 22"/>
            <p:cNvPicPr>
              <a:picLocks noChangeArrowheads="1"/>
            </p:cNvPicPr>
            <p:nvPr/>
          </p:nvPicPr>
          <p:blipFill>
            <a:blip r:embed="rId5" cstate="print"/>
            <a:srcRect/>
            <a:stretch>
              <a:fillRect/>
            </a:stretch>
          </p:blipFill>
          <p:spPr bwMode="auto">
            <a:xfrm>
              <a:off x="3545" y="2347"/>
              <a:ext cx="857" cy="372"/>
            </a:xfrm>
            <a:prstGeom prst="rect">
              <a:avLst/>
            </a:prstGeom>
            <a:noFill/>
            <a:ln w="9525">
              <a:noFill/>
              <a:miter lim="800000"/>
              <a:headEnd/>
              <a:tailEnd/>
            </a:ln>
            <a:effectLst/>
          </p:spPr>
        </p:pic>
        <p:pic>
          <p:nvPicPr>
            <p:cNvPr id="124951" name="Picture 23"/>
            <p:cNvPicPr>
              <a:picLocks noChangeArrowheads="1"/>
            </p:cNvPicPr>
            <p:nvPr/>
          </p:nvPicPr>
          <p:blipFill>
            <a:blip r:embed="rId6" cstate="print"/>
            <a:srcRect/>
            <a:stretch>
              <a:fillRect/>
            </a:stretch>
          </p:blipFill>
          <p:spPr bwMode="auto">
            <a:xfrm>
              <a:off x="2369" y="2359"/>
              <a:ext cx="857" cy="372"/>
            </a:xfrm>
            <a:prstGeom prst="rect">
              <a:avLst/>
            </a:prstGeom>
            <a:noFill/>
            <a:ln w="9525">
              <a:noFill/>
              <a:miter lim="800000"/>
              <a:headEnd/>
              <a:tailEnd/>
            </a:ln>
            <a:effectLst/>
          </p:spPr>
        </p:pic>
        <p:pic>
          <p:nvPicPr>
            <p:cNvPr id="124952" name="Picture 24"/>
            <p:cNvPicPr>
              <a:picLocks noChangeArrowheads="1"/>
            </p:cNvPicPr>
            <p:nvPr/>
          </p:nvPicPr>
          <p:blipFill>
            <a:blip r:embed="rId7" cstate="print"/>
            <a:srcRect/>
            <a:stretch>
              <a:fillRect/>
            </a:stretch>
          </p:blipFill>
          <p:spPr bwMode="auto">
            <a:xfrm>
              <a:off x="1169" y="2347"/>
              <a:ext cx="857" cy="372"/>
            </a:xfrm>
            <a:prstGeom prst="rect">
              <a:avLst/>
            </a:prstGeom>
            <a:noFill/>
            <a:ln w="9525">
              <a:noFill/>
              <a:miter lim="800000"/>
              <a:headEnd/>
              <a:tailEnd/>
            </a:ln>
            <a:effectLst/>
          </p:spPr>
        </p:pic>
      </p:grpSp>
    </p:spTree>
  </p:cSld>
  <p:clrMapOvr>
    <a:masterClrMapping/>
  </p:clrMapOvr>
  <p:transition>
    <p:split orient="vert"/>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6978" name="Group 2"/>
          <p:cNvGrpSpPr>
            <a:grpSpLocks/>
          </p:cNvGrpSpPr>
          <p:nvPr/>
        </p:nvGrpSpPr>
        <p:grpSpPr bwMode="auto">
          <a:xfrm>
            <a:off x="1471613" y="131763"/>
            <a:ext cx="5964237" cy="1144587"/>
            <a:chOff x="927" y="83"/>
            <a:chExt cx="3757" cy="721"/>
          </a:xfrm>
        </p:grpSpPr>
        <p:pic>
          <p:nvPicPr>
            <p:cNvPr id="126979" name="Picture 3"/>
            <p:cNvPicPr>
              <a:picLocks noChangeArrowheads="1"/>
            </p:cNvPicPr>
            <p:nvPr/>
          </p:nvPicPr>
          <p:blipFill>
            <a:blip r:embed="rId3" cstate="print"/>
            <a:srcRect/>
            <a:stretch>
              <a:fillRect/>
            </a:stretch>
          </p:blipFill>
          <p:spPr bwMode="auto">
            <a:xfrm>
              <a:off x="927" y="83"/>
              <a:ext cx="3757" cy="721"/>
            </a:xfrm>
            <a:prstGeom prst="rect">
              <a:avLst/>
            </a:prstGeom>
            <a:noFill/>
            <a:ln w="9525">
              <a:noFill/>
              <a:miter lim="800000"/>
              <a:headEnd/>
              <a:tailEnd/>
            </a:ln>
            <a:effectLst/>
          </p:spPr>
        </p:pic>
        <p:sp>
          <p:nvSpPr>
            <p:cNvPr id="126980" name="Rectangle 4"/>
            <p:cNvSpPr>
              <a:spLocks noChangeArrowheads="1"/>
            </p:cNvSpPr>
            <p:nvPr/>
          </p:nvSpPr>
          <p:spPr bwMode="auto">
            <a:xfrm>
              <a:off x="990" y="117"/>
              <a:ext cx="3623" cy="572"/>
            </a:xfrm>
            <a:prstGeom prst="rect">
              <a:avLst/>
            </a:prstGeom>
            <a:noFill/>
            <a:ln w="9525">
              <a:noFill/>
              <a:miter lim="800000"/>
              <a:headEnd/>
              <a:tailEnd/>
            </a:ln>
            <a:effectLst/>
          </p:spPr>
          <p:txBody>
            <a:bodyPr lIns="92075" tIns="46038" rIns="92075" bIns="46038" anchor="ctr"/>
            <a:lstStyle/>
            <a:p>
              <a:pPr algn="ctr" eaLnBrk="0" hangingPunct="0"/>
              <a:r>
                <a:rPr lang="id-ID" sz="4000" b="1" dirty="0" smtClean="0">
                  <a:solidFill>
                    <a:srgbClr val="FFFFFF"/>
                  </a:solidFill>
                  <a:effectLst>
                    <a:outerShdw blurRad="38100" dist="38100" dir="2700000" algn="tl">
                      <a:srgbClr val="000000"/>
                    </a:outerShdw>
                  </a:effectLst>
                  <a:latin typeface="Times New Roman" pitchFamily="18" charset="0"/>
                </a:rPr>
                <a:t>Contoh Anuitas</a:t>
              </a:r>
              <a:r>
                <a:rPr lang="en-US" sz="4000" b="1" dirty="0" smtClean="0">
                  <a:solidFill>
                    <a:srgbClr val="FFFFFF"/>
                  </a:solidFill>
                  <a:effectLst>
                    <a:outerShdw blurRad="38100" dist="38100" dir="2700000" algn="tl">
                      <a:srgbClr val="000000"/>
                    </a:outerShdw>
                  </a:effectLst>
                  <a:latin typeface="Times New Roman" pitchFamily="18" charset="0"/>
                </a:rPr>
                <a:t>:</a:t>
              </a:r>
              <a:endParaRPr lang="en-US" sz="4000" b="1" dirty="0">
                <a:solidFill>
                  <a:srgbClr val="FFFFFF"/>
                </a:solidFill>
                <a:effectLst>
                  <a:outerShdw blurRad="38100" dist="38100" dir="2700000" algn="tl">
                    <a:srgbClr val="000000"/>
                  </a:outerShdw>
                </a:effectLst>
                <a:latin typeface="Times New Roman" pitchFamily="18" charset="0"/>
              </a:endParaRPr>
            </a:p>
          </p:txBody>
        </p:sp>
      </p:grpSp>
      <p:sp>
        <p:nvSpPr>
          <p:cNvPr id="126981" name="Rectangle 5"/>
          <p:cNvSpPr>
            <a:spLocks noGrp="1" noChangeArrowheads="1"/>
          </p:cNvSpPr>
          <p:nvPr>
            <p:ph idx="1"/>
          </p:nvPr>
        </p:nvSpPr>
        <p:spPr>
          <a:xfrm>
            <a:off x="533400" y="1676400"/>
            <a:ext cx="7162800" cy="4114800"/>
          </a:xfrm>
          <a:noFill/>
          <a:ln/>
        </p:spPr>
        <p:txBody>
          <a:bodyPr lIns="92075" tIns="46038" rIns="92075" bIns="46038">
            <a:normAutofit lnSpcReduction="10000"/>
          </a:bodyPr>
          <a:lstStyle/>
          <a:p>
            <a:r>
              <a:rPr lang="id-ID" sz="3600" b="1" dirty="0" smtClean="0"/>
              <a:t>Jika kamu membeli obligasi, kamu akan mendapat kupon pembayaran bunga selama periode obligasi</a:t>
            </a:r>
            <a:r>
              <a:rPr lang="en-US" sz="3600" b="1" dirty="0" smtClean="0"/>
              <a:t>.</a:t>
            </a:r>
            <a:endParaRPr lang="en-US" sz="3600" b="1" dirty="0"/>
          </a:p>
          <a:p>
            <a:r>
              <a:rPr lang="id-ID" sz="3600" b="1" dirty="0" smtClean="0"/>
              <a:t>Jika kami meminjam uang untuk membeli rumah atau mobil, kamu harus membayar cicilan dalam jumlah yang sama</a:t>
            </a:r>
            <a:r>
              <a:rPr lang="en-US" sz="3600" b="1" dirty="0" smtClean="0"/>
              <a:t>.</a:t>
            </a:r>
            <a:endParaRPr lang="en-US" sz="3600" b="1" dirty="0"/>
          </a:p>
        </p:txBody>
      </p:sp>
      <p:pic>
        <p:nvPicPr>
          <p:cNvPr id="126982" name="Picture 6"/>
          <p:cNvPicPr>
            <a:picLocks noChangeArrowheads="1"/>
          </p:cNvPicPr>
          <p:nvPr/>
        </p:nvPicPr>
        <p:blipFill>
          <a:blip r:embed="rId4" cstate="print"/>
          <a:srcRect/>
          <a:stretch>
            <a:fillRect/>
          </a:stretch>
        </p:blipFill>
        <p:spPr bwMode="auto">
          <a:xfrm>
            <a:off x="5154613" y="5457825"/>
            <a:ext cx="3676650" cy="973138"/>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228600" y="1676400"/>
            <a:ext cx="8686800" cy="1676400"/>
          </a:xfrm>
          <a:noFill/>
          <a:ln/>
        </p:spPr>
        <p:txBody>
          <a:bodyPr lIns="92075" tIns="46038" rIns="92075" bIns="46038" anchor="ctr"/>
          <a:lstStyle/>
          <a:p>
            <a:r>
              <a:rPr lang="en-US" sz="3200" b="1" u="sng">
                <a:solidFill>
                  <a:schemeClr val="tx1"/>
                </a:solidFill>
              </a:rPr>
              <a:t>Future Value - annuity</a:t>
            </a:r>
            <a:r>
              <a:rPr lang="en-US" sz="2800" b="1">
                <a:solidFill>
                  <a:schemeClr val="tx1"/>
                </a:solidFill>
              </a:rPr>
              <a:t/>
            </a:r>
            <a:br>
              <a:rPr lang="en-US" sz="2800" b="1">
                <a:solidFill>
                  <a:schemeClr val="tx1"/>
                </a:solidFill>
              </a:rPr>
            </a:br>
            <a:r>
              <a:rPr lang="en-US" sz="2800" b="1">
                <a:solidFill>
                  <a:schemeClr val="tx1"/>
                </a:solidFill>
              </a:rPr>
              <a:t>If you invest $1,000 at the end of the next 3 years, at 8%, how much would you have after 3 years?</a:t>
            </a:r>
          </a:p>
        </p:txBody>
      </p:sp>
      <p:grpSp>
        <p:nvGrpSpPr>
          <p:cNvPr id="129027" name="Group 3"/>
          <p:cNvGrpSpPr>
            <a:grpSpLocks/>
          </p:cNvGrpSpPr>
          <p:nvPr/>
        </p:nvGrpSpPr>
        <p:grpSpPr bwMode="auto">
          <a:xfrm>
            <a:off x="762000" y="4143375"/>
            <a:ext cx="7696200" cy="1571625"/>
            <a:chOff x="672" y="1343"/>
            <a:chExt cx="4848" cy="990"/>
          </a:xfrm>
        </p:grpSpPr>
        <p:sp>
          <p:nvSpPr>
            <p:cNvPr id="129028" name="Rectangle 4"/>
            <p:cNvSpPr>
              <a:spLocks noChangeArrowheads="1"/>
            </p:cNvSpPr>
            <p:nvPr/>
          </p:nvSpPr>
          <p:spPr bwMode="auto">
            <a:xfrm>
              <a:off x="672" y="1968"/>
              <a:ext cx="4848" cy="365"/>
            </a:xfrm>
            <a:prstGeom prst="rect">
              <a:avLst/>
            </a:prstGeom>
            <a:noFill/>
            <a:ln w="9525">
              <a:noFill/>
              <a:miter lim="800000"/>
              <a:headEnd/>
              <a:tailEnd/>
            </a:ln>
            <a:effectLst/>
          </p:spPr>
          <p:txBody>
            <a:bodyPr lIns="92075" tIns="46038" rIns="92075" bIns="46038">
              <a:spAutoFit/>
            </a:bodyPr>
            <a:lstStyle/>
            <a:p>
              <a:pPr eaLnBrk="0" hangingPunct="0"/>
              <a:r>
                <a:rPr lang="en-US" sz="3200" b="1">
                  <a:latin typeface="Times New Roman" pitchFamily="18" charset="0"/>
                </a:rPr>
                <a:t>     0		       1		   2		    3</a:t>
              </a:r>
            </a:p>
          </p:txBody>
        </p:sp>
        <p:sp>
          <p:nvSpPr>
            <p:cNvPr id="129029" name="Rectangle 5"/>
            <p:cNvSpPr>
              <a:spLocks noChangeArrowheads="1"/>
            </p:cNvSpPr>
            <p:nvPr/>
          </p:nvSpPr>
          <p:spPr bwMode="auto">
            <a:xfrm>
              <a:off x="767" y="1343"/>
              <a:ext cx="674" cy="410"/>
            </a:xfrm>
            <a:prstGeom prst="rect">
              <a:avLst/>
            </a:prstGeom>
            <a:noFill/>
            <a:ln w="25400">
              <a:solidFill>
                <a:schemeClr val="tx1"/>
              </a:solidFill>
              <a:miter lim="800000"/>
              <a:headEnd/>
              <a:tailEnd/>
            </a:ln>
            <a:effectLst/>
          </p:spPr>
          <p:txBody>
            <a:bodyPr wrap="none" anchor="ctr"/>
            <a:lstStyle/>
            <a:p>
              <a:endParaRPr lang="id-ID"/>
            </a:p>
          </p:txBody>
        </p:sp>
        <p:sp>
          <p:nvSpPr>
            <p:cNvPr id="129030" name="Rectangle 6"/>
            <p:cNvSpPr>
              <a:spLocks noChangeArrowheads="1"/>
            </p:cNvSpPr>
            <p:nvPr/>
          </p:nvSpPr>
          <p:spPr bwMode="auto">
            <a:xfrm>
              <a:off x="4751" y="1343"/>
              <a:ext cx="674" cy="410"/>
            </a:xfrm>
            <a:prstGeom prst="rect">
              <a:avLst/>
            </a:prstGeom>
            <a:noFill/>
            <a:ln w="25400">
              <a:solidFill>
                <a:schemeClr val="tx1"/>
              </a:solidFill>
              <a:miter lim="800000"/>
              <a:headEnd/>
              <a:tailEnd/>
            </a:ln>
            <a:effectLst/>
          </p:spPr>
          <p:txBody>
            <a:bodyPr wrap="none" anchor="ctr"/>
            <a:lstStyle/>
            <a:p>
              <a:endParaRPr lang="id-ID"/>
            </a:p>
          </p:txBody>
        </p:sp>
        <p:grpSp>
          <p:nvGrpSpPr>
            <p:cNvPr id="129031" name="Group 7"/>
            <p:cNvGrpSpPr>
              <a:grpSpLocks/>
            </p:cNvGrpSpPr>
            <p:nvPr/>
          </p:nvGrpSpPr>
          <p:grpSpPr bwMode="auto">
            <a:xfrm>
              <a:off x="1104" y="1776"/>
              <a:ext cx="3997" cy="233"/>
              <a:chOff x="1104" y="1776"/>
              <a:chExt cx="3997" cy="233"/>
            </a:xfrm>
          </p:grpSpPr>
          <p:sp>
            <p:nvSpPr>
              <p:cNvPr id="129032" name="Freeform 8"/>
              <p:cNvSpPr>
                <a:spLocks/>
              </p:cNvSpPr>
              <p:nvPr/>
            </p:nvSpPr>
            <p:spPr bwMode="auto">
              <a:xfrm>
                <a:off x="1104" y="1872"/>
                <a:ext cx="3997" cy="9"/>
              </a:xfrm>
              <a:custGeom>
                <a:avLst/>
                <a:gdLst/>
                <a:ahLst/>
                <a:cxnLst>
                  <a:cxn ang="0">
                    <a:pos x="0" y="8"/>
                  </a:cxn>
                  <a:cxn ang="0">
                    <a:pos x="3996" y="0"/>
                  </a:cxn>
                </a:cxnLst>
                <a:rect l="0" t="0" r="r" b="b"/>
                <a:pathLst>
                  <a:path w="3997" h="9">
                    <a:moveTo>
                      <a:pt x="0" y="8"/>
                    </a:moveTo>
                    <a:lnTo>
                      <a:pt x="3996" y="0"/>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29033" name="Freeform 9"/>
              <p:cNvSpPr>
                <a:spLocks/>
              </p:cNvSpPr>
              <p:nvPr/>
            </p:nvSpPr>
            <p:spPr bwMode="auto">
              <a:xfrm>
                <a:off x="5088"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29034" name="Freeform 10"/>
              <p:cNvSpPr>
                <a:spLocks/>
              </p:cNvSpPr>
              <p:nvPr/>
            </p:nvSpPr>
            <p:spPr bwMode="auto">
              <a:xfrm>
                <a:off x="1104"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29035" name="Freeform 11"/>
              <p:cNvSpPr>
                <a:spLocks/>
              </p:cNvSpPr>
              <p:nvPr/>
            </p:nvSpPr>
            <p:spPr bwMode="auto">
              <a:xfrm>
                <a:off x="240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29036" name="Freeform 12"/>
              <p:cNvSpPr>
                <a:spLocks/>
              </p:cNvSpPr>
              <p:nvPr/>
            </p:nvSpPr>
            <p:spPr bwMode="auto">
              <a:xfrm>
                <a:off x="384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grpSp>
        <p:sp>
          <p:nvSpPr>
            <p:cNvPr id="129037" name="Rectangle 13"/>
            <p:cNvSpPr>
              <a:spLocks noChangeArrowheads="1"/>
            </p:cNvSpPr>
            <p:nvPr/>
          </p:nvSpPr>
          <p:spPr bwMode="auto">
            <a:xfrm>
              <a:off x="2063" y="1343"/>
              <a:ext cx="674" cy="410"/>
            </a:xfrm>
            <a:prstGeom prst="rect">
              <a:avLst/>
            </a:prstGeom>
            <a:noFill/>
            <a:ln w="25400">
              <a:solidFill>
                <a:schemeClr val="tx1"/>
              </a:solidFill>
              <a:miter lim="800000"/>
              <a:headEnd/>
              <a:tailEnd/>
            </a:ln>
            <a:effectLst/>
          </p:spPr>
          <p:txBody>
            <a:bodyPr wrap="none" anchor="ctr"/>
            <a:lstStyle/>
            <a:p>
              <a:endParaRPr lang="id-ID"/>
            </a:p>
          </p:txBody>
        </p:sp>
        <p:sp>
          <p:nvSpPr>
            <p:cNvPr id="129038" name="Rectangle 14"/>
            <p:cNvSpPr>
              <a:spLocks noChangeArrowheads="1"/>
            </p:cNvSpPr>
            <p:nvPr/>
          </p:nvSpPr>
          <p:spPr bwMode="auto">
            <a:xfrm>
              <a:off x="3503" y="1343"/>
              <a:ext cx="674" cy="410"/>
            </a:xfrm>
            <a:prstGeom prst="rect">
              <a:avLst/>
            </a:prstGeom>
            <a:noFill/>
            <a:ln w="25400">
              <a:solidFill>
                <a:schemeClr val="tx1"/>
              </a:solidFill>
              <a:miter lim="800000"/>
              <a:headEnd/>
              <a:tailEnd/>
            </a:ln>
            <a:effectLst/>
          </p:spPr>
          <p:txBody>
            <a:bodyPr wrap="none" anchor="ctr"/>
            <a:lstStyle/>
            <a:p>
              <a:endParaRPr lang="id-ID"/>
            </a:p>
          </p:txBody>
        </p:sp>
      </p:grpSp>
    </p:spTree>
  </p:cSld>
  <p:clrMapOvr>
    <a:masterClrMapping/>
  </p:clrMapOvr>
  <p:transition>
    <p:randomBar dir="vert"/>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228600" y="1600200"/>
            <a:ext cx="8686800" cy="1676400"/>
          </a:xfrm>
          <a:noFill/>
          <a:ln/>
        </p:spPr>
        <p:txBody>
          <a:bodyPr lIns="92075" tIns="46038" rIns="92075" bIns="46038" anchor="ctr"/>
          <a:lstStyle/>
          <a:p>
            <a:r>
              <a:rPr lang="en-US" sz="3200" b="1" u="sng">
                <a:solidFill>
                  <a:schemeClr val="tx1"/>
                </a:solidFill>
              </a:rPr>
              <a:t>Future Value - annuity</a:t>
            </a:r>
            <a:r>
              <a:rPr lang="en-US" sz="2800" b="1">
                <a:solidFill>
                  <a:schemeClr val="tx1"/>
                </a:solidFill>
              </a:rPr>
              <a:t/>
            </a:r>
            <a:br>
              <a:rPr lang="en-US" sz="2800" b="1">
                <a:solidFill>
                  <a:schemeClr val="tx1"/>
                </a:solidFill>
              </a:rPr>
            </a:br>
            <a:r>
              <a:rPr lang="en-US" sz="2800" b="1">
                <a:solidFill>
                  <a:schemeClr val="tx1"/>
                </a:solidFill>
              </a:rPr>
              <a:t>If you invest $1,000 at the end of the next 3 years, at 8%, how much would you have after 3 years?</a:t>
            </a:r>
          </a:p>
        </p:txBody>
      </p:sp>
      <p:grpSp>
        <p:nvGrpSpPr>
          <p:cNvPr id="131075" name="Group 3"/>
          <p:cNvGrpSpPr>
            <a:grpSpLocks/>
          </p:cNvGrpSpPr>
          <p:nvPr/>
        </p:nvGrpSpPr>
        <p:grpSpPr bwMode="auto">
          <a:xfrm>
            <a:off x="1066800" y="3686175"/>
            <a:ext cx="7696200" cy="1571625"/>
            <a:chOff x="672" y="1343"/>
            <a:chExt cx="4848" cy="990"/>
          </a:xfrm>
        </p:grpSpPr>
        <p:sp>
          <p:nvSpPr>
            <p:cNvPr id="131076" name="Rectangle 4"/>
            <p:cNvSpPr>
              <a:spLocks noChangeArrowheads="1"/>
            </p:cNvSpPr>
            <p:nvPr/>
          </p:nvSpPr>
          <p:spPr bwMode="auto">
            <a:xfrm>
              <a:off x="672" y="1968"/>
              <a:ext cx="4848" cy="365"/>
            </a:xfrm>
            <a:prstGeom prst="rect">
              <a:avLst/>
            </a:prstGeom>
            <a:noFill/>
            <a:ln w="9525">
              <a:noFill/>
              <a:miter lim="800000"/>
              <a:headEnd/>
              <a:tailEnd/>
            </a:ln>
            <a:effectLst/>
          </p:spPr>
          <p:txBody>
            <a:bodyPr lIns="92075" tIns="46038" rIns="92075" bIns="46038">
              <a:spAutoFit/>
            </a:bodyPr>
            <a:lstStyle/>
            <a:p>
              <a:pPr eaLnBrk="0" hangingPunct="0"/>
              <a:r>
                <a:rPr lang="en-US" sz="3200" b="1">
                  <a:latin typeface="Times New Roman" pitchFamily="18" charset="0"/>
                </a:rPr>
                <a:t>     0		       1		   2		    3</a:t>
              </a:r>
            </a:p>
          </p:txBody>
        </p:sp>
        <p:sp>
          <p:nvSpPr>
            <p:cNvPr id="131077" name="Rectangle 5"/>
            <p:cNvSpPr>
              <a:spLocks noChangeArrowheads="1"/>
            </p:cNvSpPr>
            <p:nvPr/>
          </p:nvSpPr>
          <p:spPr bwMode="auto">
            <a:xfrm>
              <a:off x="767" y="1343"/>
              <a:ext cx="674" cy="410"/>
            </a:xfrm>
            <a:prstGeom prst="rect">
              <a:avLst/>
            </a:prstGeom>
            <a:noFill/>
            <a:ln w="25400">
              <a:solidFill>
                <a:schemeClr val="tx1"/>
              </a:solidFill>
              <a:miter lim="800000"/>
              <a:headEnd/>
              <a:tailEnd/>
            </a:ln>
            <a:effectLst/>
          </p:spPr>
          <p:txBody>
            <a:bodyPr wrap="none" anchor="ctr"/>
            <a:lstStyle/>
            <a:p>
              <a:endParaRPr lang="id-ID"/>
            </a:p>
          </p:txBody>
        </p:sp>
        <p:sp>
          <p:nvSpPr>
            <p:cNvPr id="131078" name="Rectangle 6"/>
            <p:cNvSpPr>
              <a:spLocks noChangeArrowheads="1"/>
            </p:cNvSpPr>
            <p:nvPr/>
          </p:nvSpPr>
          <p:spPr bwMode="auto">
            <a:xfrm>
              <a:off x="4751" y="1343"/>
              <a:ext cx="674" cy="410"/>
            </a:xfrm>
            <a:prstGeom prst="rect">
              <a:avLst/>
            </a:prstGeom>
            <a:solidFill>
              <a:schemeClr val="bg1"/>
            </a:solidFill>
            <a:ln w="25400">
              <a:solidFill>
                <a:schemeClr val="tx1"/>
              </a:solidFill>
              <a:miter lim="800000"/>
              <a:headEnd/>
              <a:tailEnd/>
            </a:ln>
            <a:effectLst/>
          </p:spPr>
          <p:txBody>
            <a:bodyPr wrap="none" anchor="ctr"/>
            <a:lstStyle/>
            <a:p>
              <a:endParaRPr lang="id-ID"/>
            </a:p>
          </p:txBody>
        </p:sp>
        <p:grpSp>
          <p:nvGrpSpPr>
            <p:cNvPr id="131079" name="Group 7"/>
            <p:cNvGrpSpPr>
              <a:grpSpLocks/>
            </p:cNvGrpSpPr>
            <p:nvPr/>
          </p:nvGrpSpPr>
          <p:grpSpPr bwMode="auto">
            <a:xfrm>
              <a:off x="1104" y="1776"/>
              <a:ext cx="3997" cy="233"/>
              <a:chOff x="1104" y="1776"/>
              <a:chExt cx="3997" cy="233"/>
            </a:xfrm>
          </p:grpSpPr>
          <p:sp>
            <p:nvSpPr>
              <p:cNvPr id="131080" name="Freeform 8"/>
              <p:cNvSpPr>
                <a:spLocks/>
              </p:cNvSpPr>
              <p:nvPr/>
            </p:nvSpPr>
            <p:spPr bwMode="auto">
              <a:xfrm>
                <a:off x="1104" y="1872"/>
                <a:ext cx="3997" cy="9"/>
              </a:xfrm>
              <a:custGeom>
                <a:avLst/>
                <a:gdLst/>
                <a:ahLst/>
                <a:cxnLst>
                  <a:cxn ang="0">
                    <a:pos x="0" y="8"/>
                  </a:cxn>
                  <a:cxn ang="0">
                    <a:pos x="3996" y="0"/>
                  </a:cxn>
                </a:cxnLst>
                <a:rect l="0" t="0" r="r" b="b"/>
                <a:pathLst>
                  <a:path w="3997" h="9">
                    <a:moveTo>
                      <a:pt x="0" y="8"/>
                    </a:moveTo>
                    <a:lnTo>
                      <a:pt x="3996" y="0"/>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31081" name="Freeform 9"/>
              <p:cNvSpPr>
                <a:spLocks/>
              </p:cNvSpPr>
              <p:nvPr/>
            </p:nvSpPr>
            <p:spPr bwMode="auto">
              <a:xfrm>
                <a:off x="5088"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31082" name="Freeform 10"/>
              <p:cNvSpPr>
                <a:spLocks/>
              </p:cNvSpPr>
              <p:nvPr/>
            </p:nvSpPr>
            <p:spPr bwMode="auto">
              <a:xfrm>
                <a:off x="1104"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31083" name="Freeform 11"/>
              <p:cNvSpPr>
                <a:spLocks/>
              </p:cNvSpPr>
              <p:nvPr/>
            </p:nvSpPr>
            <p:spPr bwMode="auto">
              <a:xfrm>
                <a:off x="240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31084" name="Freeform 12"/>
              <p:cNvSpPr>
                <a:spLocks/>
              </p:cNvSpPr>
              <p:nvPr/>
            </p:nvSpPr>
            <p:spPr bwMode="auto">
              <a:xfrm>
                <a:off x="384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grpSp>
        <p:sp>
          <p:nvSpPr>
            <p:cNvPr id="131085" name="Rectangle 13"/>
            <p:cNvSpPr>
              <a:spLocks noChangeArrowheads="1"/>
            </p:cNvSpPr>
            <p:nvPr/>
          </p:nvSpPr>
          <p:spPr bwMode="auto">
            <a:xfrm>
              <a:off x="2063" y="1343"/>
              <a:ext cx="674" cy="410"/>
            </a:xfrm>
            <a:prstGeom prst="rect">
              <a:avLst/>
            </a:prstGeom>
            <a:solidFill>
              <a:schemeClr val="bg1"/>
            </a:solidFill>
            <a:ln w="25400">
              <a:solidFill>
                <a:schemeClr val="tx1"/>
              </a:solidFill>
              <a:miter lim="800000"/>
              <a:headEnd/>
              <a:tailEnd/>
            </a:ln>
            <a:effectLst/>
          </p:spPr>
          <p:txBody>
            <a:bodyPr wrap="none" anchor="ctr"/>
            <a:lstStyle/>
            <a:p>
              <a:endParaRPr lang="id-ID"/>
            </a:p>
          </p:txBody>
        </p:sp>
        <p:sp>
          <p:nvSpPr>
            <p:cNvPr id="131086" name="Rectangle 14"/>
            <p:cNvSpPr>
              <a:spLocks noChangeArrowheads="1"/>
            </p:cNvSpPr>
            <p:nvPr/>
          </p:nvSpPr>
          <p:spPr bwMode="auto">
            <a:xfrm>
              <a:off x="3503" y="1343"/>
              <a:ext cx="674" cy="410"/>
            </a:xfrm>
            <a:prstGeom prst="rect">
              <a:avLst/>
            </a:prstGeom>
            <a:solidFill>
              <a:schemeClr val="bg1"/>
            </a:solidFill>
            <a:ln w="25400">
              <a:solidFill>
                <a:schemeClr val="tx1"/>
              </a:solidFill>
              <a:miter lim="800000"/>
              <a:headEnd/>
              <a:tailEnd/>
            </a:ln>
            <a:effectLst/>
          </p:spPr>
          <p:txBody>
            <a:bodyPr wrap="none" anchor="ctr"/>
            <a:lstStyle/>
            <a:p>
              <a:endParaRPr lang="id-ID"/>
            </a:p>
          </p:txBody>
        </p:sp>
      </p:grpSp>
      <p:sp>
        <p:nvSpPr>
          <p:cNvPr id="131087" name="Rectangle 15"/>
          <p:cNvSpPr>
            <a:spLocks noChangeArrowheads="1"/>
          </p:cNvSpPr>
          <p:nvPr/>
        </p:nvSpPr>
        <p:spPr bwMode="auto">
          <a:xfrm>
            <a:off x="76200" y="3657600"/>
            <a:ext cx="9067800" cy="641350"/>
          </a:xfrm>
          <a:prstGeom prst="rect">
            <a:avLst/>
          </a:prstGeom>
          <a:noFill/>
          <a:ln w="9525">
            <a:noFill/>
            <a:miter lim="800000"/>
            <a:headEnd/>
            <a:tailEnd/>
          </a:ln>
          <a:effectLst/>
        </p:spPr>
        <p:txBody>
          <a:bodyPr lIns="92075" tIns="46038" rIns="92075" bIns="46038">
            <a:spAutoFit/>
          </a:bodyPr>
          <a:lstStyle/>
          <a:p>
            <a:pPr eaLnBrk="0" hangingPunct="0"/>
            <a:r>
              <a:rPr lang="en-US" sz="3600" b="1">
                <a:effectLst>
                  <a:outerShdw blurRad="38100" dist="38100" dir="2700000" algn="tl">
                    <a:srgbClr val="000000"/>
                  </a:outerShdw>
                </a:effectLst>
                <a:latin typeface="Times New Roman" pitchFamily="18" charset="0"/>
              </a:rPr>
              <a:t>	  		    1000		1000	 1000</a:t>
            </a:r>
          </a:p>
        </p:txBody>
      </p:sp>
      <p:sp>
        <p:nvSpPr>
          <p:cNvPr id="131088" name="AutoShape 16"/>
          <p:cNvSpPr>
            <a:spLocks noChangeArrowheads="1"/>
          </p:cNvSpPr>
          <p:nvPr/>
        </p:nvSpPr>
        <p:spPr bwMode="auto">
          <a:xfrm>
            <a:off x="7696200" y="5181600"/>
            <a:ext cx="762000" cy="762000"/>
          </a:xfrm>
          <a:prstGeom prst="upArrow">
            <a:avLst>
              <a:gd name="adj1" fmla="val 50000"/>
              <a:gd name="adj2" fmla="val 25000"/>
            </a:avLst>
          </a:prstGeom>
          <a:solidFill>
            <a:schemeClr val="accent1"/>
          </a:solidFill>
          <a:ln w="12700">
            <a:solidFill>
              <a:schemeClr val="tx1"/>
            </a:solidFill>
            <a:miter lim="800000"/>
            <a:headEnd/>
            <a:tailEnd/>
          </a:ln>
          <a:effectLst/>
        </p:spPr>
        <p:txBody>
          <a:bodyPr wrap="none" anchor="ctr"/>
          <a:lstStyle/>
          <a:p>
            <a:endParaRPr lang="id-ID"/>
          </a:p>
        </p:txBody>
      </p:sp>
    </p:spTree>
  </p:cSld>
  <p:clrMapOvr>
    <a:masterClrMapping/>
  </p:clrMapOvr>
  <p:transition>
    <p:strips dir="rd"/>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3" name="Rectangle 3"/>
          <p:cNvSpPr>
            <a:spLocks noGrp="1" noChangeArrowheads="1"/>
          </p:cNvSpPr>
          <p:nvPr>
            <p:ph type="title"/>
          </p:nvPr>
        </p:nvSpPr>
        <p:spPr>
          <a:xfrm>
            <a:off x="609600" y="1219200"/>
            <a:ext cx="8305800" cy="1676400"/>
          </a:xfrm>
          <a:noFill/>
          <a:ln/>
        </p:spPr>
        <p:txBody>
          <a:bodyPr lIns="92075" tIns="46038" rIns="92075" bIns="46038" anchor="ctr"/>
          <a:lstStyle/>
          <a:p>
            <a:r>
              <a:rPr lang="en-US" sz="2800" b="1" u="sng">
                <a:solidFill>
                  <a:schemeClr val="tx1"/>
                </a:solidFill>
              </a:rPr>
              <a:t>Future Value - annuity</a:t>
            </a:r>
            <a:r>
              <a:rPr lang="en-US" sz="2400" b="1">
                <a:solidFill>
                  <a:schemeClr val="tx1"/>
                </a:solidFill>
              </a:rPr>
              <a:t/>
            </a:r>
            <a:br>
              <a:rPr lang="en-US" sz="2400" b="1">
                <a:solidFill>
                  <a:schemeClr val="tx1"/>
                </a:solidFill>
              </a:rPr>
            </a:br>
            <a:r>
              <a:rPr lang="en-US" sz="2400" b="1">
                <a:solidFill>
                  <a:schemeClr val="tx1"/>
                </a:solidFill>
              </a:rPr>
              <a:t>If you invest $1,000 at the end of the next 3 years, at 8%, how much would you have after 3 years?</a:t>
            </a:r>
          </a:p>
        </p:txBody>
      </p:sp>
      <p:sp>
        <p:nvSpPr>
          <p:cNvPr id="133122" name="Rectangle 2"/>
          <p:cNvSpPr>
            <a:spLocks noGrp="1" noChangeArrowheads="1"/>
          </p:cNvSpPr>
          <p:nvPr>
            <p:ph idx="1"/>
          </p:nvPr>
        </p:nvSpPr>
        <p:spPr>
          <a:xfrm>
            <a:off x="687388" y="2971800"/>
            <a:ext cx="7769225" cy="2743200"/>
          </a:xfrm>
          <a:solidFill>
            <a:schemeClr val="bg1"/>
          </a:solidFill>
          <a:ln cap="flat">
            <a:solidFill>
              <a:schemeClr val="tx1"/>
            </a:solidFill>
          </a:ln>
        </p:spPr>
        <p:txBody>
          <a:bodyPr lIns="92075" tIns="46038" rIns="92075" bIns="46038"/>
          <a:lstStyle/>
          <a:p>
            <a:pPr>
              <a:buFont typeface="Wingdings" pitchFamily="2" charset="2"/>
              <a:buNone/>
            </a:pPr>
            <a:r>
              <a:rPr lang="en-US" b="1" i="1" u="sng"/>
              <a:t>Mathematical Solution:</a:t>
            </a:r>
            <a:endParaRPr lang="en-US" b="1"/>
          </a:p>
          <a:p>
            <a:pPr>
              <a:buFont typeface="Wingdings" pitchFamily="2" charset="2"/>
              <a:buNone/>
            </a:pPr>
            <a:r>
              <a:rPr lang="en-US" b="1"/>
              <a:t>FV = PMT (FVIFA </a:t>
            </a:r>
            <a:r>
              <a:rPr lang="en-US" b="1" baseline="-25000"/>
              <a:t>i, n</a:t>
            </a:r>
            <a:r>
              <a:rPr lang="en-US" sz="1600" b="1"/>
              <a:t> </a:t>
            </a:r>
            <a:r>
              <a:rPr lang="en-US" b="1"/>
              <a:t>)</a:t>
            </a:r>
          </a:p>
          <a:p>
            <a:pPr>
              <a:buFont typeface="Wingdings" pitchFamily="2" charset="2"/>
              <a:buNone/>
            </a:pPr>
            <a:r>
              <a:rPr lang="en-US" b="1"/>
              <a:t>FV = 1,000 (FVIFA </a:t>
            </a:r>
            <a:r>
              <a:rPr lang="en-US" b="1" baseline="-25000"/>
              <a:t>.08, 3</a:t>
            </a:r>
            <a:r>
              <a:rPr lang="en-US" sz="1600" b="1"/>
              <a:t> </a:t>
            </a:r>
            <a:r>
              <a:rPr lang="en-US" b="1"/>
              <a:t>)   </a:t>
            </a:r>
            <a:r>
              <a:rPr lang="en-US" sz="2400" b="1"/>
              <a:t>(use FVIFA table, or)</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22">
                                            <p:txEl>
                                              <p:pRg st="0" end="0"/>
                                            </p:txEl>
                                          </p:spTgt>
                                        </p:tgtEl>
                                        <p:attrNameLst>
                                          <p:attrName>style.visibility</p:attrName>
                                        </p:attrNameLst>
                                      </p:cBhvr>
                                      <p:to>
                                        <p:strVal val="visible"/>
                                      </p:to>
                                    </p:set>
                                    <p:animEffect transition="in" filter="wipe(left)">
                                      <p:cBhvr>
                                        <p:cTn id="7" dur="500"/>
                                        <p:tgtEl>
                                          <p:spTgt spid="133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22">
                                            <p:txEl>
                                              <p:pRg st="1" end="1"/>
                                            </p:txEl>
                                          </p:spTgt>
                                        </p:tgtEl>
                                        <p:attrNameLst>
                                          <p:attrName>style.visibility</p:attrName>
                                        </p:attrNameLst>
                                      </p:cBhvr>
                                      <p:to>
                                        <p:strVal val="visible"/>
                                      </p:to>
                                    </p:set>
                                    <p:animEffect transition="in" filter="wipe(left)">
                                      <p:cBhvr>
                                        <p:cTn id="12" dur="500"/>
                                        <p:tgtEl>
                                          <p:spTgt spid="1331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22">
                                            <p:txEl>
                                              <p:pRg st="2" end="2"/>
                                            </p:txEl>
                                          </p:spTgt>
                                        </p:tgtEl>
                                        <p:attrNameLst>
                                          <p:attrName>style.visibility</p:attrName>
                                        </p:attrNameLst>
                                      </p:cBhvr>
                                      <p:to>
                                        <p:strVal val="visible"/>
                                      </p:to>
                                    </p:set>
                                    <p:animEffect transition="in" filter="wipe(left)">
                                      <p:cBhvr>
                                        <p:cTn id="17" dur="500"/>
                                        <p:tgtEl>
                                          <p:spTgt spid="1331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build="p" autoUpdateAnimBg="0"/>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p:cNvSpPr>
            <a:spLocks noGrp="1" noChangeArrowheads="1"/>
          </p:cNvSpPr>
          <p:nvPr>
            <p:ph type="title"/>
          </p:nvPr>
        </p:nvSpPr>
        <p:spPr>
          <a:xfrm>
            <a:off x="609600" y="790575"/>
            <a:ext cx="7772400" cy="1371600"/>
          </a:xfrm>
          <a:noFill/>
          <a:ln/>
        </p:spPr>
        <p:txBody>
          <a:bodyPr lIns="92075" tIns="46038" rIns="92075" bIns="46038" anchor="ctr">
            <a:normAutofit fontScale="90000"/>
          </a:bodyPr>
          <a:lstStyle/>
          <a:p>
            <a:r>
              <a:rPr lang="id-ID" sz="2800" u="sng" dirty="0" smtClean="0">
                <a:solidFill>
                  <a:schemeClr val="accent3">
                    <a:lumMod val="75000"/>
                  </a:schemeClr>
                </a:solidFill>
              </a:rPr>
              <a:t>Nilai mendatang</a:t>
            </a:r>
            <a:r>
              <a:rPr lang="en-US" sz="2800" b="1" u="sng" dirty="0" smtClean="0">
                <a:solidFill>
                  <a:schemeClr val="accent3">
                    <a:lumMod val="75000"/>
                  </a:schemeClr>
                </a:solidFill>
              </a:rPr>
              <a:t> – </a:t>
            </a:r>
            <a:r>
              <a:rPr lang="en-US" sz="2800" b="1" u="sng" dirty="0" err="1" smtClean="0">
                <a:solidFill>
                  <a:schemeClr val="accent3">
                    <a:lumMod val="75000"/>
                  </a:schemeClr>
                </a:solidFill>
              </a:rPr>
              <a:t>annuit</a:t>
            </a:r>
            <a:r>
              <a:rPr lang="id-ID" sz="2800" b="1" u="sng" dirty="0" smtClean="0">
                <a:solidFill>
                  <a:schemeClr val="accent3">
                    <a:lumMod val="75000"/>
                  </a:schemeClr>
                </a:solidFill>
              </a:rPr>
              <a:t>as</a:t>
            </a:r>
            <a:r>
              <a:rPr lang="en-US" sz="2400" b="1" dirty="0">
                <a:solidFill>
                  <a:schemeClr val="accent3">
                    <a:lumMod val="75000"/>
                  </a:schemeClr>
                </a:solidFill>
              </a:rPr>
              <a:t/>
            </a:r>
            <a:br>
              <a:rPr lang="en-US" sz="2400" b="1" dirty="0">
                <a:solidFill>
                  <a:schemeClr val="accent3">
                    <a:lumMod val="75000"/>
                  </a:schemeClr>
                </a:solidFill>
              </a:rPr>
            </a:br>
            <a:r>
              <a:rPr lang="id-ID" sz="2400" dirty="0" smtClean="0">
                <a:solidFill>
                  <a:schemeClr val="accent3">
                    <a:lumMod val="75000"/>
                  </a:schemeClr>
                </a:solidFill>
              </a:rPr>
              <a:t>Jika kita menginvestasikan Rp </a:t>
            </a:r>
            <a:r>
              <a:rPr lang="en-US" sz="2400" b="1" dirty="0" smtClean="0">
                <a:solidFill>
                  <a:schemeClr val="accent3">
                    <a:lumMod val="75000"/>
                  </a:schemeClr>
                </a:solidFill>
              </a:rPr>
              <a:t>1</a:t>
            </a:r>
            <a:r>
              <a:rPr lang="id-ID" sz="2400" b="1" dirty="0" smtClean="0">
                <a:solidFill>
                  <a:schemeClr val="accent3">
                    <a:lumMod val="75000"/>
                  </a:schemeClr>
                </a:solidFill>
              </a:rPr>
              <a:t> jt pada akhir tahun selama 3 </a:t>
            </a:r>
            <a:r>
              <a:rPr lang="en-US" sz="2400" b="1" dirty="0" smtClean="0">
                <a:solidFill>
                  <a:schemeClr val="accent3">
                    <a:lumMod val="75000"/>
                  </a:schemeClr>
                </a:solidFill>
              </a:rPr>
              <a:t> </a:t>
            </a:r>
            <a:r>
              <a:rPr lang="id-ID" sz="2400" b="1" dirty="0" smtClean="0">
                <a:solidFill>
                  <a:schemeClr val="accent3">
                    <a:lumMod val="75000"/>
                  </a:schemeClr>
                </a:solidFill>
              </a:rPr>
              <a:t>tahun dengan bunga </a:t>
            </a:r>
            <a:r>
              <a:rPr lang="en-US" sz="2400" b="1" dirty="0" smtClean="0">
                <a:solidFill>
                  <a:schemeClr val="accent3">
                    <a:lumMod val="75000"/>
                  </a:schemeClr>
                </a:solidFill>
              </a:rPr>
              <a:t>8</a:t>
            </a:r>
            <a:r>
              <a:rPr lang="en-US" sz="2400" b="1" dirty="0">
                <a:solidFill>
                  <a:schemeClr val="accent3">
                    <a:lumMod val="75000"/>
                  </a:schemeClr>
                </a:solidFill>
              </a:rPr>
              <a:t>%, </a:t>
            </a:r>
            <a:r>
              <a:rPr lang="id-ID" sz="2400" b="1" dirty="0" smtClean="0">
                <a:solidFill>
                  <a:schemeClr val="accent3">
                    <a:lumMod val="75000"/>
                  </a:schemeClr>
                </a:solidFill>
              </a:rPr>
              <a:t>berapa besar jumlah uang setelah akhir periode 3 tahun</a:t>
            </a:r>
            <a:r>
              <a:rPr lang="en-US" sz="2400" b="1" dirty="0" smtClean="0">
                <a:solidFill>
                  <a:schemeClr val="accent3">
                    <a:lumMod val="75000"/>
                  </a:schemeClr>
                </a:solidFill>
              </a:rPr>
              <a:t>?</a:t>
            </a:r>
            <a:endParaRPr lang="en-US" sz="2400" b="1" dirty="0">
              <a:solidFill>
                <a:schemeClr val="accent3">
                  <a:lumMod val="75000"/>
                </a:schemeClr>
              </a:solidFill>
            </a:endParaRPr>
          </a:p>
        </p:txBody>
      </p:sp>
      <p:sp>
        <p:nvSpPr>
          <p:cNvPr id="135170" name="Rectangle 2"/>
          <p:cNvSpPr>
            <a:spLocks noGrp="1" noChangeArrowheads="1"/>
          </p:cNvSpPr>
          <p:nvPr>
            <p:ph idx="1"/>
          </p:nvPr>
        </p:nvSpPr>
        <p:spPr>
          <a:xfrm>
            <a:off x="687388" y="2517775"/>
            <a:ext cx="7769225" cy="4035425"/>
          </a:xfrm>
          <a:solidFill>
            <a:schemeClr val="bg1"/>
          </a:solidFill>
          <a:ln cap="flat">
            <a:solidFill>
              <a:schemeClr val="tx1"/>
            </a:solidFill>
          </a:ln>
        </p:spPr>
        <p:txBody>
          <a:bodyPr lIns="92075" tIns="46038" rIns="92075" bIns="46038"/>
          <a:lstStyle/>
          <a:p>
            <a:pPr>
              <a:buFont typeface="Wingdings" pitchFamily="2" charset="2"/>
              <a:buNone/>
            </a:pPr>
            <a:r>
              <a:rPr lang="en-US" b="1" i="1" u="sng" dirty="0"/>
              <a:t>Mathematical Solution:</a:t>
            </a:r>
            <a:endParaRPr lang="en-US" b="1" dirty="0"/>
          </a:p>
          <a:p>
            <a:pPr>
              <a:buFont typeface="Wingdings" pitchFamily="2" charset="2"/>
              <a:buNone/>
            </a:pPr>
            <a:r>
              <a:rPr lang="en-US" b="1" dirty="0"/>
              <a:t>FV = PMT (FVIFA </a:t>
            </a:r>
            <a:r>
              <a:rPr lang="en-US" b="1" baseline="-25000" dirty="0" err="1"/>
              <a:t>i</a:t>
            </a:r>
            <a:r>
              <a:rPr lang="en-US" b="1" baseline="-25000" dirty="0"/>
              <a:t>, n</a:t>
            </a:r>
            <a:r>
              <a:rPr lang="en-US" sz="1600" b="1" dirty="0"/>
              <a:t> </a:t>
            </a:r>
            <a:r>
              <a:rPr lang="en-US" b="1" dirty="0"/>
              <a:t>)</a:t>
            </a:r>
          </a:p>
          <a:p>
            <a:pPr>
              <a:buFont typeface="Wingdings" pitchFamily="2" charset="2"/>
              <a:buNone/>
            </a:pPr>
            <a:r>
              <a:rPr lang="en-US" b="1" dirty="0"/>
              <a:t>FV = </a:t>
            </a:r>
            <a:r>
              <a:rPr lang="en-US" b="1" dirty="0" smtClean="0"/>
              <a:t>1</a:t>
            </a:r>
            <a:r>
              <a:rPr lang="id-ID" b="1" dirty="0" smtClean="0"/>
              <a:t> jt</a:t>
            </a:r>
            <a:r>
              <a:rPr lang="en-US" b="1" dirty="0" smtClean="0"/>
              <a:t> </a:t>
            </a:r>
            <a:r>
              <a:rPr lang="en-US" b="1" dirty="0"/>
              <a:t>(FVIFA </a:t>
            </a:r>
            <a:r>
              <a:rPr lang="en-US" b="1" baseline="-25000" dirty="0"/>
              <a:t>.08, 3</a:t>
            </a:r>
            <a:r>
              <a:rPr lang="en-US" sz="1600" b="1" dirty="0"/>
              <a:t> </a:t>
            </a:r>
            <a:r>
              <a:rPr lang="en-US" b="1" dirty="0"/>
              <a:t>)   </a:t>
            </a:r>
            <a:r>
              <a:rPr lang="en-US" sz="2400" b="1" dirty="0"/>
              <a:t>(use FVIFA table, or)</a:t>
            </a:r>
          </a:p>
          <a:p>
            <a:pPr>
              <a:buFont typeface="Wingdings" pitchFamily="2" charset="2"/>
              <a:buNone/>
            </a:pPr>
            <a:endParaRPr lang="id-ID" sz="2400" b="1" dirty="0" smtClean="0"/>
          </a:p>
          <a:p>
            <a:pPr>
              <a:buFont typeface="Wingdings" pitchFamily="2" charset="2"/>
              <a:buNone/>
            </a:pPr>
            <a:endParaRPr lang="id-ID" sz="2400" b="1" dirty="0" smtClean="0"/>
          </a:p>
          <a:p>
            <a:pPr>
              <a:buFont typeface="Wingdings" pitchFamily="2" charset="2"/>
              <a:buNone/>
            </a:pPr>
            <a:endParaRPr lang="en-US" sz="2400" b="1" dirty="0"/>
          </a:p>
          <a:p>
            <a:pPr>
              <a:buFont typeface="Wingdings" pitchFamily="2" charset="2"/>
              <a:buNone/>
            </a:pPr>
            <a:r>
              <a:rPr lang="en-US" b="1" dirty="0"/>
              <a:t>FV = PMT   (1 + </a:t>
            </a:r>
            <a:r>
              <a:rPr lang="en-US" b="1" dirty="0" err="1"/>
              <a:t>i</a:t>
            </a:r>
            <a:r>
              <a:rPr lang="en-US" b="1" dirty="0"/>
              <a:t>)</a:t>
            </a:r>
            <a:r>
              <a:rPr lang="en-US" b="1" baseline="30000" dirty="0"/>
              <a:t>n</a:t>
            </a:r>
            <a:r>
              <a:rPr lang="en-US" b="1" dirty="0"/>
              <a:t> - 1	</a:t>
            </a:r>
          </a:p>
          <a:p>
            <a:pPr>
              <a:buFont typeface="Wingdings" pitchFamily="2" charset="2"/>
              <a:buNone/>
            </a:pPr>
            <a:r>
              <a:rPr lang="en-US" b="1" dirty="0"/>
              <a:t>		                   </a:t>
            </a:r>
            <a:r>
              <a:rPr lang="en-US" b="1" dirty="0" err="1"/>
              <a:t>i</a:t>
            </a:r>
            <a:endParaRPr lang="en-US" b="1" dirty="0"/>
          </a:p>
        </p:txBody>
      </p:sp>
      <p:sp>
        <p:nvSpPr>
          <p:cNvPr id="135172" name="Line 4"/>
          <p:cNvSpPr>
            <a:spLocks noChangeShapeType="1"/>
          </p:cNvSpPr>
          <p:nvPr/>
        </p:nvSpPr>
        <p:spPr bwMode="auto">
          <a:xfrm>
            <a:off x="2824163" y="5716588"/>
            <a:ext cx="1671637" cy="0"/>
          </a:xfrm>
          <a:prstGeom prst="line">
            <a:avLst/>
          </a:prstGeom>
          <a:noFill/>
          <a:ln w="25400">
            <a:solidFill>
              <a:schemeClr val="tx1"/>
            </a:solidFill>
            <a:round/>
            <a:headEnd type="none" w="sm" len="sm"/>
            <a:tailEnd type="none" w="sm" len="sm"/>
          </a:ln>
          <a:effectLst/>
        </p:spPr>
        <p:txBody>
          <a:bodyPr/>
          <a:lstStyle/>
          <a:p>
            <a:endParaRPr lang="id-ID"/>
          </a:p>
        </p:txBody>
      </p:sp>
      <p:grpSp>
        <p:nvGrpSpPr>
          <p:cNvPr id="135173" name="Group 5"/>
          <p:cNvGrpSpPr>
            <a:grpSpLocks/>
          </p:cNvGrpSpPr>
          <p:nvPr/>
        </p:nvGrpSpPr>
        <p:grpSpPr bwMode="auto">
          <a:xfrm>
            <a:off x="2667000" y="5030788"/>
            <a:ext cx="76200" cy="987425"/>
            <a:chOff x="1776" y="2496"/>
            <a:chExt cx="48" cy="622"/>
          </a:xfrm>
        </p:grpSpPr>
        <p:sp>
          <p:nvSpPr>
            <p:cNvPr id="135174" name="Line 6"/>
            <p:cNvSpPr>
              <a:spLocks noChangeShapeType="1"/>
            </p:cNvSpPr>
            <p:nvPr/>
          </p:nvSpPr>
          <p:spPr bwMode="auto">
            <a:xfrm>
              <a:off x="1776" y="2497"/>
              <a:ext cx="0" cy="621"/>
            </a:xfrm>
            <a:prstGeom prst="line">
              <a:avLst/>
            </a:prstGeom>
            <a:noFill/>
            <a:ln w="25400">
              <a:solidFill>
                <a:schemeClr val="tx1"/>
              </a:solidFill>
              <a:round/>
              <a:headEnd type="none" w="sm" len="sm"/>
              <a:tailEnd type="none" w="sm" len="sm"/>
            </a:ln>
            <a:effectLst/>
          </p:spPr>
          <p:txBody>
            <a:bodyPr/>
            <a:lstStyle/>
            <a:p>
              <a:endParaRPr lang="id-ID"/>
            </a:p>
          </p:txBody>
        </p:sp>
        <p:sp>
          <p:nvSpPr>
            <p:cNvPr id="135175" name="Line 7"/>
            <p:cNvSpPr>
              <a:spLocks noChangeShapeType="1"/>
            </p:cNvSpPr>
            <p:nvPr/>
          </p:nvSpPr>
          <p:spPr bwMode="auto">
            <a:xfrm>
              <a:off x="1777" y="3118"/>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35176" name="Line 8"/>
            <p:cNvSpPr>
              <a:spLocks noChangeShapeType="1"/>
            </p:cNvSpPr>
            <p:nvPr/>
          </p:nvSpPr>
          <p:spPr bwMode="auto">
            <a:xfrm>
              <a:off x="1777" y="2496"/>
              <a:ext cx="47" cy="0"/>
            </a:xfrm>
            <a:prstGeom prst="line">
              <a:avLst/>
            </a:prstGeom>
            <a:noFill/>
            <a:ln w="25400">
              <a:solidFill>
                <a:schemeClr val="tx1"/>
              </a:solidFill>
              <a:round/>
              <a:headEnd type="none" w="sm" len="sm"/>
              <a:tailEnd type="none" w="sm" len="sm"/>
            </a:ln>
            <a:effectLst/>
          </p:spPr>
          <p:txBody>
            <a:bodyPr/>
            <a:lstStyle/>
            <a:p>
              <a:endParaRPr lang="id-ID"/>
            </a:p>
          </p:txBody>
        </p:sp>
      </p:grpSp>
      <p:grpSp>
        <p:nvGrpSpPr>
          <p:cNvPr id="135177" name="Group 9"/>
          <p:cNvGrpSpPr>
            <a:grpSpLocks/>
          </p:cNvGrpSpPr>
          <p:nvPr/>
        </p:nvGrpSpPr>
        <p:grpSpPr bwMode="auto">
          <a:xfrm>
            <a:off x="4648200" y="5030788"/>
            <a:ext cx="74612" cy="987425"/>
            <a:chOff x="3073" y="2496"/>
            <a:chExt cx="47" cy="622"/>
          </a:xfrm>
        </p:grpSpPr>
        <p:sp>
          <p:nvSpPr>
            <p:cNvPr id="135178" name="Line 10"/>
            <p:cNvSpPr>
              <a:spLocks noChangeShapeType="1"/>
            </p:cNvSpPr>
            <p:nvPr/>
          </p:nvSpPr>
          <p:spPr bwMode="auto">
            <a:xfrm>
              <a:off x="3120" y="2497"/>
              <a:ext cx="0" cy="621"/>
            </a:xfrm>
            <a:prstGeom prst="line">
              <a:avLst/>
            </a:prstGeom>
            <a:noFill/>
            <a:ln w="25400">
              <a:solidFill>
                <a:schemeClr val="tx1"/>
              </a:solidFill>
              <a:round/>
              <a:headEnd type="none" w="sm" len="sm"/>
              <a:tailEnd type="none" w="sm" len="sm"/>
            </a:ln>
            <a:effectLst/>
          </p:spPr>
          <p:txBody>
            <a:bodyPr/>
            <a:lstStyle/>
            <a:p>
              <a:endParaRPr lang="id-ID"/>
            </a:p>
          </p:txBody>
        </p:sp>
        <p:sp>
          <p:nvSpPr>
            <p:cNvPr id="135179" name="Line 11"/>
            <p:cNvSpPr>
              <a:spLocks noChangeShapeType="1"/>
            </p:cNvSpPr>
            <p:nvPr/>
          </p:nvSpPr>
          <p:spPr bwMode="auto">
            <a:xfrm flipH="1">
              <a:off x="3073" y="3118"/>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35180" name="Line 12"/>
            <p:cNvSpPr>
              <a:spLocks noChangeShapeType="1"/>
            </p:cNvSpPr>
            <p:nvPr/>
          </p:nvSpPr>
          <p:spPr bwMode="auto">
            <a:xfrm flipH="1">
              <a:off x="3073" y="2496"/>
              <a:ext cx="47" cy="0"/>
            </a:xfrm>
            <a:prstGeom prst="line">
              <a:avLst/>
            </a:prstGeom>
            <a:noFill/>
            <a:ln w="25400">
              <a:solidFill>
                <a:schemeClr val="tx1"/>
              </a:solidFill>
              <a:round/>
              <a:headEnd type="none" w="sm" len="sm"/>
              <a:tailEnd type="none" w="sm" len="sm"/>
            </a:ln>
            <a:effectLst/>
          </p:spPr>
          <p:txBody>
            <a:bodyPr/>
            <a:lstStyle/>
            <a:p>
              <a:endParaRPr lang="id-ID"/>
            </a:p>
          </p:txBody>
        </p:sp>
      </p:grpSp>
    </p:spTree>
  </p:cSld>
  <p:clrMapOvr>
    <a:masterClrMapping/>
  </p:clrMapOvr>
  <p:transition>
    <p:wipe dir="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3"/>
          <p:cNvSpPr>
            <a:spLocks noGrp="1" noChangeArrowheads="1"/>
          </p:cNvSpPr>
          <p:nvPr>
            <p:ph type="title"/>
          </p:nvPr>
        </p:nvSpPr>
        <p:spPr>
          <a:xfrm>
            <a:off x="609600" y="0"/>
            <a:ext cx="7848600" cy="1600200"/>
          </a:xfrm>
          <a:noFill/>
          <a:ln/>
        </p:spPr>
        <p:txBody>
          <a:bodyPr lIns="92075" tIns="46038" rIns="92075" bIns="46038" anchor="ctr"/>
          <a:lstStyle/>
          <a:p>
            <a:r>
              <a:rPr lang="en-US" sz="2800" b="1" u="sng">
                <a:solidFill>
                  <a:schemeClr val="tx1"/>
                </a:solidFill>
              </a:rPr>
              <a:t>Future Value - annuity</a:t>
            </a:r>
            <a:r>
              <a:rPr lang="en-US" sz="2400" b="1">
                <a:solidFill>
                  <a:schemeClr val="tx1"/>
                </a:solidFill>
              </a:rPr>
              <a:t/>
            </a:r>
            <a:br>
              <a:rPr lang="en-US" sz="2400" b="1">
                <a:solidFill>
                  <a:schemeClr val="tx1"/>
                </a:solidFill>
              </a:rPr>
            </a:br>
            <a:r>
              <a:rPr lang="en-US" sz="2400" b="1">
                <a:solidFill>
                  <a:schemeClr val="tx1"/>
                </a:solidFill>
              </a:rPr>
              <a:t>If you invest $1,000 at the end of the next 3 years, at 8%, how much would you have after 3 years?</a:t>
            </a:r>
          </a:p>
        </p:txBody>
      </p:sp>
      <p:sp>
        <p:nvSpPr>
          <p:cNvPr id="137218" name="Rectangle 2"/>
          <p:cNvSpPr>
            <a:spLocks noGrp="1" noChangeArrowheads="1"/>
          </p:cNvSpPr>
          <p:nvPr>
            <p:ph idx="1"/>
          </p:nvPr>
        </p:nvSpPr>
        <p:spPr>
          <a:xfrm>
            <a:off x="687388" y="1830388"/>
            <a:ext cx="7769225" cy="4341812"/>
          </a:xfrm>
          <a:solidFill>
            <a:schemeClr val="bg1"/>
          </a:solidFill>
          <a:ln cap="flat">
            <a:solidFill>
              <a:schemeClr val="tx1"/>
            </a:solidFill>
          </a:ln>
        </p:spPr>
        <p:txBody>
          <a:bodyPr lIns="92075" tIns="46038" rIns="92075" bIns="46038">
            <a:normAutofit/>
          </a:bodyPr>
          <a:lstStyle/>
          <a:p>
            <a:pPr>
              <a:buFont typeface="Wingdings" pitchFamily="2" charset="2"/>
              <a:buNone/>
            </a:pPr>
            <a:r>
              <a:rPr lang="en-US" sz="2800" b="1" i="1" u="sng" dirty="0"/>
              <a:t>Mathematical Solution:</a:t>
            </a:r>
            <a:endParaRPr lang="en-US" sz="2800" b="1" dirty="0"/>
          </a:p>
          <a:p>
            <a:pPr>
              <a:buFont typeface="Wingdings" pitchFamily="2" charset="2"/>
              <a:buNone/>
            </a:pPr>
            <a:r>
              <a:rPr lang="en-US" sz="2800" b="1" dirty="0"/>
              <a:t>FV = PMT (FVIFA </a:t>
            </a:r>
            <a:r>
              <a:rPr lang="en-US" sz="2800" b="1" baseline="-25000" dirty="0" err="1"/>
              <a:t>i</a:t>
            </a:r>
            <a:r>
              <a:rPr lang="en-US" sz="2800" b="1" baseline="-25000" dirty="0"/>
              <a:t>, n</a:t>
            </a:r>
            <a:r>
              <a:rPr lang="en-US" sz="1400" b="1" dirty="0"/>
              <a:t> </a:t>
            </a:r>
            <a:r>
              <a:rPr lang="en-US" sz="2800" b="1" dirty="0"/>
              <a:t>)</a:t>
            </a:r>
          </a:p>
          <a:p>
            <a:pPr>
              <a:buFont typeface="Wingdings" pitchFamily="2" charset="2"/>
              <a:buNone/>
            </a:pPr>
            <a:r>
              <a:rPr lang="en-US" sz="2800" b="1" dirty="0"/>
              <a:t>FV = </a:t>
            </a:r>
            <a:r>
              <a:rPr lang="en-US" sz="2800" b="1" dirty="0" smtClean="0"/>
              <a:t>1</a:t>
            </a:r>
            <a:r>
              <a:rPr lang="id-ID" sz="2800" b="1" dirty="0" smtClean="0"/>
              <a:t> juta</a:t>
            </a:r>
            <a:r>
              <a:rPr lang="en-US" sz="2800" b="1" dirty="0" smtClean="0"/>
              <a:t> </a:t>
            </a:r>
            <a:r>
              <a:rPr lang="en-US" sz="2800" b="1" dirty="0"/>
              <a:t>(FVIFA </a:t>
            </a:r>
            <a:r>
              <a:rPr lang="en-US" sz="2800" b="1" baseline="-25000" dirty="0"/>
              <a:t>.08, 3</a:t>
            </a:r>
            <a:r>
              <a:rPr lang="en-US" sz="1400" b="1" dirty="0"/>
              <a:t> </a:t>
            </a:r>
            <a:r>
              <a:rPr lang="en-US" sz="2800" b="1" dirty="0"/>
              <a:t>)   </a:t>
            </a:r>
            <a:r>
              <a:rPr lang="en-US" sz="2000" b="1" dirty="0"/>
              <a:t>(use FVIFA table, or)</a:t>
            </a:r>
          </a:p>
          <a:p>
            <a:pPr>
              <a:buFont typeface="Wingdings" pitchFamily="2" charset="2"/>
              <a:buNone/>
            </a:pPr>
            <a:endParaRPr lang="id-ID" sz="2000" b="1" dirty="0" smtClean="0"/>
          </a:p>
          <a:p>
            <a:pPr>
              <a:buFont typeface="Wingdings" pitchFamily="2" charset="2"/>
              <a:buNone/>
            </a:pPr>
            <a:endParaRPr lang="en-US" sz="2000" b="1" dirty="0"/>
          </a:p>
          <a:p>
            <a:pPr>
              <a:buFont typeface="Wingdings" pitchFamily="2" charset="2"/>
              <a:buNone/>
            </a:pPr>
            <a:r>
              <a:rPr lang="en-US" sz="2800" b="1" dirty="0"/>
              <a:t>FV = PMT   (1 + </a:t>
            </a:r>
            <a:r>
              <a:rPr lang="en-US" sz="2800" b="1" dirty="0" err="1"/>
              <a:t>i</a:t>
            </a:r>
            <a:r>
              <a:rPr lang="en-US" sz="2800" b="1" dirty="0"/>
              <a:t>)</a:t>
            </a:r>
            <a:r>
              <a:rPr lang="en-US" sz="2800" b="1" baseline="30000" dirty="0"/>
              <a:t>n</a:t>
            </a:r>
            <a:r>
              <a:rPr lang="en-US" sz="2800" b="1" dirty="0"/>
              <a:t> - 1	</a:t>
            </a:r>
          </a:p>
          <a:p>
            <a:pPr>
              <a:buFont typeface="Wingdings" pitchFamily="2" charset="2"/>
              <a:buNone/>
            </a:pPr>
            <a:r>
              <a:rPr lang="en-US" sz="2800" b="1" dirty="0"/>
              <a:t>		                   </a:t>
            </a:r>
            <a:r>
              <a:rPr lang="id-ID" sz="2800" b="1" dirty="0" smtClean="0"/>
              <a:t>i</a:t>
            </a:r>
          </a:p>
          <a:p>
            <a:pPr>
              <a:buFont typeface="Wingdings" pitchFamily="2" charset="2"/>
              <a:buNone/>
            </a:pPr>
            <a:endParaRPr lang="en-US" sz="2800" b="1" dirty="0"/>
          </a:p>
          <a:p>
            <a:pPr>
              <a:buFont typeface="Wingdings" pitchFamily="2" charset="2"/>
              <a:buNone/>
            </a:pPr>
            <a:r>
              <a:rPr lang="en-US" sz="2800" b="1" dirty="0"/>
              <a:t>FV = </a:t>
            </a:r>
            <a:r>
              <a:rPr lang="en-US" sz="2800" b="1" dirty="0" smtClean="0"/>
              <a:t>1</a:t>
            </a:r>
            <a:r>
              <a:rPr lang="id-ID" sz="2800" b="1" dirty="0" smtClean="0"/>
              <a:t> jt</a:t>
            </a:r>
            <a:r>
              <a:rPr lang="en-US" sz="2800" b="1" dirty="0" smtClean="0"/>
              <a:t>   </a:t>
            </a:r>
            <a:r>
              <a:rPr lang="en-US" sz="2800" b="1" dirty="0"/>
              <a:t>(1.08)</a:t>
            </a:r>
            <a:r>
              <a:rPr lang="en-US" sz="2800" b="1" baseline="30000" dirty="0"/>
              <a:t>3</a:t>
            </a:r>
            <a:r>
              <a:rPr lang="en-US" sz="2800" b="1" dirty="0"/>
              <a:t>  - 1     =   </a:t>
            </a:r>
            <a:r>
              <a:rPr lang="id-ID" sz="2800" b="1" dirty="0" smtClean="0">
                <a:solidFill>
                  <a:schemeClr val="tx2"/>
                </a:solidFill>
              </a:rPr>
              <a:t>Rp </a:t>
            </a:r>
            <a:r>
              <a:rPr lang="en-US" sz="2800" b="1" dirty="0" smtClean="0">
                <a:solidFill>
                  <a:schemeClr val="tx2"/>
                </a:solidFill>
              </a:rPr>
              <a:t>3</a:t>
            </a:r>
            <a:r>
              <a:rPr lang="id-ID" sz="2800" b="1" dirty="0" smtClean="0">
                <a:solidFill>
                  <a:schemeClr val="tx2"/>
                </a:solidFill>
              </a:rPr>
              <a:t>,</a:t>
            </a:r>
            <a:r>
              <a:rPr lang="en-US" sz="2800" b="1" dirty="0" smtClean="0">
                <a:solidFill>
                  <a:schemeClr val="tx2"/>
                </a:solidFill>
              </a:rPr>
              <a:t>246</a:t>
            </a:r>
            <a:r>
              <a:rPr lang="id-ID" sz="2800" b="1" dirty="0" smtClean="0">
                <a:solidFill>
                  <a:schemeClr val="tx2"/>
                </a:solidFill>
              </a:rPr>
              <a:t>,</a:t>
            </a:r>
            <a:r>
              <a:rPr lang="en-US" sz="2800" b="1" dirty="0" smtClean="0">
                <a:solidFill>
                  <a:schemeClr val="tx2"/>
                </a:solidFill>
              </a:rPr>
              <a:t>40</a:t>
            </a:r>
            <a:r>
              <a:rPr lang="id-ID" sz="2800" b="1" dirty="0" smtClean="0">
                <a:solidFill>
                  <a:schemeClr val="tx2"/>
                </a:solidFill>
              </a:rPr>
              <a:t>0</a:t>
            </a:r>
            <a:endParaRPr lang="en-US" sz="2800" b="1" dirty="0"/>
          </a:p>
          <a:p>
            <a:pPr>
              <a:buFont typeface="Wingdings" pitchFamily="2" charset="2"/>
              <a:buNone/>
            </a:pPr>
            <a:r>
              <a:rPr lang="en-US" sz="2800" b="1" dirty="0"/>
              <a:t>		                   .08 </a:t>
            </a:r>
          </a:p>
        </p:txBody>
      </p:sp>
      <p:sp>
        <p:nvSpPr>
          <p:cNvPr id="137220" name="Line 4"/>
          <p:cNvSpPr>
            <a:spLocks noChangeShapeType="1"/>
          </p:cNvSpPr>
          <p:nvPr/>
        </p:nvSpPr>
        <p:spPr bwMode="auto">
          <a:xfrm>
            <a:off x="2744788" y="4191000"/>
            <a:ext cx="1671637" cy="0"/>
          </a:xfrm>
          <a:prstGeom prst="line">
            <a:avLst/>
          </a:prstGeom>
          <a:noFill/>
          <a:ln w="25400">
            <a:solidFill>
              <a:schemeClr val="tx1"/>
            </a:solidFill>
            <a:round/>
            <a:headEnd type="none" w="sm" len="sm"/>
            <a:tailEnd type="none" w="sm" len="sm"/>
          </a:ln>
          <a:effectLst/>
        </p:spPr>
        <p:txBody>
          <a:bodyPr/>
          <a:lstStyle/>
          <a:p>
            <a:endParaRPr lang="id-ID"/>
          </a:p>
        </p:txBody>
      </p:sp>
      <p:sp>
        <p:nvSpPr>
          <p:cNvPr id="137221" name="Line 5"/>
          <p:cNvSpPr>
            <a:spLocks noChangeShapeType="1"/>
          </p:cNvSpPr>
          <p:nvPr/>
        </p:nvSpPr>
        <p:spPr bwMode="auto">
          <a:xfrm>
            <a:off x="2303463" y="5486400"/>
            <a:ext cx="1735137" cy="0"/>
          </a:xfrm>
          <a:prstGeom prst="line">
            <a:avLst/>
          </a:prstGeom>
          <a:noFill/>
          <a:ln w="25400">
            <a:solidFill>
              <a:schemeClr val="tx1"/>
            </a:solidFill>
            <a:round/>
            <a:headEnd type="none" w="sm" len="sm"/>
            <a:tailEnd type="none" w="sm" len="sm"/>
          </a:ln>
          <a:effectLst/>
        </p:spPr>
        <p:txBody>
          <a:bodyPr/>
          <a:lstStyle/>
          <a:p>
            <a:endParaRPr lang="id-ID"/>
          </a:p>
        </p:txBody>
      </p:sp>
      <p:grpSp>
        <p:nvGrpSpPr>
          <p:cNvPr id="137222" name="Group 6"/>
          <p:cNvGrpSpPr>
            <a:grpSpLocks/>
          </p:cNvGrpSpPr>
          <p:nvPr/>
        </p:nvGrpSpPr>
        <p:grpSpPr bwMode="auto">
          <a:xfrm>
            <a:off x="2438400" y="3505200"/>
            <a:ext cx="76200" cy="987425"/>
            <a:chOff x="1776" y="2496"/>
            <a:chExt cx="48" cy="622"/>
          </a:xfrm>
        </p:grpSpPr>
        <p:sp>
          <p:nvSpPr>
            <p:cNvPr id="137223" name="Line 7"/>
            <p:cNvSpPr>
              <a:spLocks noChangeShapeType="1"/>
            </p:cNvSpPr>
            <p:nvPr/>
          </p:nvSpPr>
          <p:spPr bwMode="auto">
            <a:xfrm>
              <a:off x="1776" y="2497"/>
              <a:ext cx="0" cy="621"/>
            </a:xfrm>
            <a:prstGeom prst="line">
              <a:avLst/>
            </a:prstGeom>
            <a:noFill/>
            <a:ln w="25400">
              <a:solidFill>
                <a:schemeClr val="tx1"/>
              </a:solidFill>
              <a:round/>
              <a:headEnd type="none" w="sm" len="sm"/>
              <a:tailEnd type="none" w="sm" len="sm"/>
            </a:ln>
            <a:effectLst/>
          </p:spPr>
          <p:txBody>
            <a:bodyPr/>
            <a:lstStyle/>
            <a:p>
              <a:endParaRPr lang="id-ID"/>
            </a:p>
          </p:txBody>
        </p:sp>
        <p:sp>
          <p:nvSpPr>
            <p:cNvPr id="137224" name="Line 8"/>
            <p:cNvSpPr>
              <a:spLocks noChangeShapeType="1"/>
            </p:cNvSpPr>
            <p:nvPr/>
          </p:nvSpPr>
          <p:spPr bwMode="auto">
            <a:xfrm>
              <a:off x="1777" y="3118"/>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37225" name="Line 9"/>
            <p:cNvSpPr>
              <a:spLocks noChangeShapeType="1"/>
            </p:cNvSpPr>
            <p:nvPr/>
          </p:nvSpPr>
          <p:spPr bwMode="auto">
            <a:xfrm>
              <a:off x="1777" y="2496"/>
              <a:ext cx="47" cy="0"/>
            </a:xfrm>
            <a:prstGeom prst="line">
              <a:avLst/>
            </a:prstGeom>
            <a:noFill/>
            <a:ln w="25400">
              <a:solidFill>
                <a:schemeClr val="tx1"/>
              </a:solidFill>
              <a:round/>
              <a:headEnd type="none" w="sm" len="sm"/>
              <a:tailEnd type="none" w="sm" len="sm"/>
            </a:ln>
            <a:effectLst/>
          </p:spPr>
          <p:txBody>
            <a:bodyPr/>
            <a:lstStyle/>
            <a:p>
              <a:endParaRPr lang="id-ID"/>
            </a:p>
          </p:txBody>
        </p:sp>
      </p:grpSp>
      <p:grpSp>
        <p:nvGrpSpPr>
          <p:cNvPr id="137226" name="Group 10"/>
          <p:cNvGrpSpPr>
            <a:grpSpLocks/>
          </p:cNvGrpSpPr>
          <p:nvPr/>
        </p:nvGrpSpPr>
        <p:grpSpPr bwMode="auto">
          <a:xfrm>
            <a:off x="2209800" y="4803775"/>
            <a:ext cx="76200" cy="987425"/>
            <a:chOff x="1776" y="3312"/>
            <a:chExt cx="48" cy="622"/>
          </a:xfrm>
        </p:grpSpPr>
        <p:sp>
          <p:nvSpPr>
            <p:cNvPr id="137227" name="Line 11"/>
            <p:cNvSpPr>
              <a:spLocks noChangeShapeType="1"/>
            </p:cNvSpPr>
            <p:nvPr/>
          </p:nvSpPr>
          <p:spPr bwMode="auto">
            <a:xfrm>
              <a:off x="1776" y="3313"/>
              <a:ext cx="0" cy="621"/>
            </a:xfrm>
            <a:prstGeom prst="line">
              <a:avLst/>
            </a:prstGeom>
            <a:noFill/>
            <a:ln w="25400">
              <a:solidFill>
                <a:schemeClr val="tx1"/>
              </a:solidFill>
              <a:round/>
              <a:headEnd type="none" w="sm" len="sm"/>
              <a:tailEnd type="none" w="sm" len="sm"/>
            </a:ln>
            <a:effectLst/>
          </p:spPr>
          <p:txBody>
            <a:bodyPr/>
            <a:lstStyle/>
            <a:p>
              <a:endParaRPr lang="id-ID"/>
            </a:p>
          </p:txBody>
        </p:sp>
        <p:sp>
          <p:nvSpPr>
            <p:cNvPr id="137228" name="Line 12"/>
            <p:cNvSpPr>
              <a:spLocks noChangeShapeType="1"/>
            </p:cNvSpPr>
            <p:nvPr/>
          </p:nvSpPr>
          <p:spPr bwMode="auto">
            <a:xfrm>
              <a:off x="1777" y="3934"/>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37229" name="Line 13"/>
            <p:cNvSpPr>
              <a:spLocks noChangeShapeType="1"/>
            </p:cNvSpPr>
            <p:nvPr/>
          </p:nvSpPr>
          <p:spPr bwMode="auto">
            <a:xfrm>
              <a:off x="1777" y="3312"/>
              <a:ext cx="47" cy="0"/>
            </a:xfrm>
            <a:prstGeom prst="line">
              <a:avLst/>
            </a:prstGeom>
            <a:noFill/>
            <a:ln w="25400">
              <a:solidFill>
                <a:schemeClr val="tx1"/>
              </a:solidFill>
              <a:round/>
              <a:headEnd type="none" w="sm" len="sm"/>
              <a:tailEnd type="none" w="sm" len="sm"/>
            </a:ln>
            <a:effectLst/>
          </p:spPr>
          <p:txBody>
            <a:bodyPr/>
            <a:lstStyle/>
            <a:p>
              <a:endParaRPr lang="id-ID"/>
            </a:p>
          </p:txBody>
        </p:sp>
      </p:grpSp>
      <p:grpSp>
        <p:nvGrpSpPr>
          <p:cNvPr id="137230" name="Group 14"/>
          <p:cNvGrpSpPr>
            <a:grpSpLocks/>
          </p:cNvGrpSpPr>
          <p:nvPr/>
        </p:nvGrpSpPr>
        <p:grpSpPr bwMode="auto">
          <a:xfrm>
            <a:off x="4497388" y="3505200"/>
            <a:ext cx="74612" cy="987425"/>
            <a:chOff x="3073" y="2496"/>
            <a:chExt cx="47" cy="622"/>
          </a:xfrm>
        </p:grpSpPr>
        <p:sp>
          <p:nvSpPr>
            <p:cNvPr id="137231" name="Line 15"/>
            <p:cNvSpPr>
              <a:spLocks noChangeShapeType="1"/>
            </p:cNvSpPr>
            <p:nvPr/>
          </p:nvSpPr>
          <p:spPr bwMode="auto">
            <a:xfrm>
              <a:off x="3120" y="2497"/>
              <a:ext cx="0" cy="621"/>
            </a:xfrm>
            <a:prstGeom prst="line">
              <a:avLst/>
            </a:prstGeom>
            <a:noFill/>
            <a:ln w="25400">
              <a:solidFill>
                <a:schemeClr val="tx1"/>
              </a:solidFill>
              <a:round/>
              <a:headEnd type="none" w="sm" len="sm"/>
              <a:tailEnd type="none" w="sm" len="sm"/>
            </a:ln>
            <a:effectLst/>
          </p:spPr>
          <p:txBody>
            <a:bodyPr/>
            <a:lstStyle/>
            <a:p>
              <a:endParaRPr lang="id-ID"/>
            </a:p>
          </p:txBody>
        </p:sp>
        <p:sp>
          <p:nvSpPr>
            <p:cNvPr id="137232" name="Line 16"/>
            <p:cNvSpPr>
              <a:spLocks noChangeShapeType="1"/>
            </p:cNvSpPr>
            <p:nvPr/>
          </p:nvSpPr>
          <p:spPr bwMode="auto">
            <a:xfrm flipH="1">
              <a:off x="3073" y="3118"/>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37233" name="Line 17"/>
            <p:cNvSpPr>
              <a:spLocks noChangeShapeType="1"/>
            </p:cNvSpPr>
            <p:nvPr/>
          </p:nvSpPr>
          <p:spPr bwMode="auto">
            <a:xfrm flipH="1">
              <a:off x="3073" y="2496"/>
              <a:ext cx="47" cy="0"/>
            </a:xfrm>
            <a:prstGeom prst="line">
              <a:avLst/>
            </a:prstGeom>
            <a:noFill/>
            <a:ln w="25400">
              <a:solidFill>
                <a:schemeClr val="tx1"/>
              </a:solidFill>
              <a:round/>
              <a:headEnd type="none" w="sm" len="sm"/>
              <a:tailEnd type="none" w="sm" len="sm"/>
            </a:ln>
            <a:effectLst/>
          </p:spPr>
          <p:txBody>
            <a:bodyPr/>
            <a:lstStyle/>
            <a:p>
              <a:endParaRPr lang="id-ID"/>
            </a:p>
          </p:txBody>
        </p:sp>
      </p:grpSp>
      <p:grpSp>
        <p:nvGrpSpPr>
          <p:cNvPr id="137234" name="Group 18"/>
          <p:cNvGrpSpPr>
            <a:grpSpLocks/>
          </p:cNvGrpSpPr>
          <p:nvPr/>
        </p:nvGrpSpPr>
        <p:grpSpPr bwMode="auto">
          <a:xfrm>
            <a:off x="4038600" y="4800600"/>
            <a:ext cx="74612" cy="1077912"/>
            <a:chOff x="3073" y="3264"/>
            <a:chExt cx="47" cy="679"/>
          </a:xfrm>
        </p:grpSpPr>
        <p:sp>
          <p:nvSpPr>
            <p:cNvPr id="137235" name="Line 19"/>
            <p:cNvSpPr>
              <a:spLocks noChangeShapeType="1"/>
            </p:cNvSpPr>
            <p:nvPr/>
          </p:nvSpPr>
          <p:spPr bwMode="auto">
            <a:xfrm>
              <a:off x="3120" y="3265"/>
              <a:ext cx="0" cy="678"/>
            </a:xfrm>
            <a:prstGeom prst="line">
              <a:avLst/>
            </a:prstGeom>
            <a:noFill/>
            <a:ln w="25400">
              <a:solidFill>
                <a:schemeClr val="tx1"/>
              </a:solidFill>
              <a:round/>
              <a:headEnd type="none" w="sm" len="sm"/>
              <a:tailEnd type="none" w="sm" len="sm"/>
            </a:ln>
            <a:effectLst/>
          </p:spPr>
          <p:txBody>
            <a:bodyPr/>
            <a:lstStyle/>
            <a:p>
              <a:endParaRPr lang="id-ID"/>
            </a:p>
          </p:txBody>
        </p:sp>
        <p:sp>
          <p:nvSpPr>
            <p:cNvPr id="137236" name="Line 20"/>
            <p:cNvSpPr>
              <a:spLocks noChangeShapeType="1"/>
            </p:cNvSpPr>
            <p:nvPr/>
          </p:nvSpPr>
          <p:spPr bwMode="auto">
            <a:xfrm flipH="1">
              <a:off x="3073" y="3943"/>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37237" name="Line 21"/>
            <p:cNvSpPr>
              <a:spLocks noChangeShapeType="1"/>
            </p:cNvSpPr>
            <p:nvPr/>
          </p:nvSpPr>
          <p:spPr bwMode="auto">
            <a:xfrm flipH="1">
              <a:off x="3073" y="3264"/>
              <a:ext cx="47" cy="0"/>
            </a:xfrm>
            <a:prstGeom prst="line">
              <a:avLst/>
            </a:prstGeom>
            <a:noFill/>
            <a:ln w="25400">
              <a:solidFill>
                <a:schemeClr val="tx1"/>
              </a:solidFill>
              <a:round/>
              <a:headEnd type="none" w="sm" len="sm"/>
              <a:tailEnd type="none" w="sm" len="sm"/>
            </a:ln>
            <a:effectLst/>
          </p:spPr>
          <p:txBody>
            <a:bodyPr/>
            <a:lstStyle/>
            <a:p>
              <a:endParaRPr lang="id-ID"/>
            </a:p>
          </p:txBody>
        </p:sp>
      </p:gr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Content Placeholder 2"/>
          <p:cNvSpPr>
            <a:spLocks noGrp="1"/>
          </p:cNvSpPr>
          <p:nvPr>
            <p:ph idx="1"/>
          </p:nvPr>
        </p:nvSpPr>
        <p:spPr/>
        <p:txBody>
          <a:bodyPr>
            <a:normAutofit/>
          </a:bodyPr>
          <a:lstStyle/>
          <a:p>
            <a:pPr marL="118872" indent="0">
              <a:buNone/>
            </a:pPr>
            <a:r>
              <a:rPr lang="id-ID" sz="2800" dirty="0" smtClean="0"/>
              <a:t>2. Seorang </a:t>
            </a:r>
            <a:r>
              <a:rPr lang="id-ID" sz="2800" dirty="0"/>
              <a:t>rentenir menawarkan pinjaman sebesar Rp 1.000.000 yang harus dilunasi dalam waktu 1 bulan sebesar Rp 1.250.000.</a:t>
            </a:r>
          </a:p>
          <a:p>
            <a:pPr marL="0" indent="0">
              <a:buNone/>
            </a:pPr>
            <a:r>
              <a:rPr lang="id-ID" sz="2800" dirty="0"/>
              <a:t>Berapa tingkat bunga sederhana tahunan yang dikenakan atas pinjaman tersebut ?</a:t>
            </a:r>
          </a:p>
        </p:txBody>
      </p:sp>
    </p:spTree>
    <p:extLst>
      <p:ext uri="{BB962C8B-B14F-4D97-AF65-F5344CB8AC3E}">
        <p14:creationId xmlns:p14="http://schemas.microsoft.com/office/powerpoint/2010/main" val="22272965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8" name="Rectangle 128"/>
          <p:cNvSpPr>
            <a:spLocks noGrp="1" noChangeArrowheads="1"/>
          </p:cNvSpPr>
          <p:nvPr>
            <p:ph type="title"/>
          </p:nvPr>
        </p:nvSpPr>
        <p:spPr/>
        <p:txBody>
          <a:bodyPr>
            <a:normAutofit fontScale="90000"/>
          </a:bodyPr>
          <a:lstStyle/>
          <a:p>
            <a:r>
              <a:rPr lang="en-US" sz="3600"/>
              <a:t>Calculating the Future Value of an Annuity: Educational Savings</a:t>
            </a:r>
          </a:p>
        </p:txBody>
      </p:sp>
      <p:sp>
        <p:nvSpPr>
          <p:cNvPr id="61569" name="Rectangle 129"/>
          <p:cNvSpPr>
            <a:spLocks noGrp="1" noChangeArrowheads="1"/>
          </p:cNvSpPr>
          <p:nvPr>
            <p:ph type="body" sz="half" idx="1"/>
          </p:nvPr>
        </p:nvSpPr>
        <p:spPr>
          <a:xfrm>
            <a:off x="685800" y="1676400"/>
            <a:ext cx="4724400" cy="4114800"/>
          </a:xfrm>
        </p:spPr>
        <p:txBody>
          <a:bodyPr/>
          <a:lstStyle/>
          <a:p>
            <a:pPr marL="0" indent="0">
              <a:buFont typeface="Wingdings" pitchFamily="2" charset="2"/>
              <a:buNone/>
            </a:pPr>
            <a:r>
              <a:rPr lang="en-US" sz="2400"/>
              <a:t>Assuming $2000 annual contributions with 9% return, how much will educational savings be worth in 30 years?</a:t>
            </a:r>
          </a:p>
          <a:p>
            <a:pPr marL="0" indent="0"/>
            <a:endParaRPr lang="en-US" sz="2400"/>
          </a:p>
          <a:p>
            <a:pPr marL="0" indent="0">
              <a:buFont typeface="Wingdings" pitchFamily="2" charset="2"/>
              <a:buNone/>
            </a:pPr>
            <a:r>
              <a:rPr lang="en-US" sz="2400"/>
              <a:t>FV</a:t>
            </a:r>
            <a:r>
              <a:rPr lang="en-US" sz="2400" baseline="-25000"/>
              <a:t>n</a:t>
            </a:r>
            <a:r>
              <a:rPr lang="en-US" sz="2400"/>
              <a:t>	= PMT (FVIFA </a:t>
            </a:r>
            <a:r>
              <a:rPr lang="en-US" sz="2400" baseline="-25000"/>
              <a:t>i, n</a:t>
            </a:r>
            <a:r>
              <a:rPr lang="en-US" sz="2400"/>
              <a:t>)</a:t>
            </a:r>
          </a:p>
          <a:p>
            <a:pPr marL="0" indent="0">
              <a:buFont typeface="Wingdings" pitchFamily="2" charset="2"/>
              <a:buNone/>
            </a:pPr>
            <a:r>
              <a:rPr lang="en-US" sz="2400"/>
              <a:t>FV</a:t>
            </a:r>
            <a:r>
              <a:rPr lang="en-US" sz="2400" baseline="-25000"/>
              <a:t>30</a:t>
            </a:r>
            <a:r>
              <a:rPr lang="en-US" sz="2400"/>
              <a:t>	= $2000 (FVIFA </a:t>
            </a:r>
            <a:r>
              <a:rPr lang="en-US" sz="2400" baseline="-25000"/>
              <a:t>9%,30 yr</a:t>
            </a:r>
            <a:r>
              <a:rPr lang="en-US" sz="2400"/>
              <a:t>)</a:t>
            </a:r>
          </a:p>
          <a:p>
            <a:pPr marL="0" indent="0">
              <a:buFont typeface="Wingdings" pitchFamily="2" charset="2"/>
              <a:buNone/>
            </a:pPr>
            <a:r>
              <a:rPr lang="en-US" sz="2400"/>
              <a:t>FV</a:t>
            </a:r>
            <a:r>
              <a:rPr lang="en-US" sz="2400" baseline="-25000"/>
              <a:t>30</a:t>
            </a:r>
            <a:r>
              <a:rPr lang="en-US" sz="2400"/>
              <a:t>	= $2000 (136.305)</a:t>
            </a:r>
          </a:p>
          <a:p>
            <a:pPr marL="0" indent="0">
              <a:buFont typeface="Wingdings" pitchFamily="2" charset="2"/>
              <a:buNone/>
            </a:pPr>
            <a:r>
              <a:rPr lang="en-US" sz="2400"/>
              <a:t>FV</a:t>
            </a:r>
            <a:r>
              <a:rPr lang="en-US" sz="2400" baseline="-25000"/>
              <a:t>30</a:t>
            </a:r>
            <a:r>
              <a:rPr lang="en-US" sz="2400"/>
              <a:t>	= $272,610  </a:t>
            </a:r>
          </a:p>
        </p:txBody>
      </p:sp>
      <p:pic>
        <p:nvPicPr>
          <p:cNvPr id="61571" name="Picture 131"/>
          <p:cNvPicPr>
            <a:picLocks noGrp="1" noChangeAspect="1" noChangeArrowheads="1"/>
          </p:cNvPicPr>
          <p:nvPr>
            <p:ph type="clipArt" sz="half" idx="2"/>
          </p:nvPr>
        </p:nvPicPr>
        <p:blipFill>
          <a:blip r:embed="rId2" cstate="print"/>
          <a:stretch>
            <a:fillRect/>
          </a:stretch>
        </p:blipFill>
        <p:spPr>
          <a:xfrm>
            <a:off x="5059133" y="1676400"/>
            <a:ext cx="3531059" cy="4114800"/>
          </a:xfrm>
          <a:noFill/>
          <a:ln/>
        </p:spPr>
      </p:pic>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p:spPr>
        <p:txBody>
          <a:bodyPr>
            <a:normAutofit fontScale="90000"/>
          </a:bodyPr>
          <a:lstStyle/>
          <a:p>
            <a:r>
              <a:rPr lang="en-US"/>
              <a:t>Present Value of an Annuity Equation</a:t>
            </a:r>
          </a:p>
        </p:txBody>
      </p:sp>
      <p:sp>
        <p:nvSpPr>
          <p:cNvPr id="45059" name="Rectangle 3"/>
          <p:cNvSpPr>
            <a:spLocks noGrp="1" noChangeArrowheads="1"/>
          </p:cNvSpPr>
          <p:nvPr>
            <p:ph idx="1"/>
          </p:nvPr>
        </p:nvSpPr>
        <p:spPr>
          <a:noFill/>
          <a:ln/>
        </p:spPr>
        <p:txBody>
          <a:bodyPr/>
          <a:lstStyle/>
          <a:p>
            <a:r>
              <a:rPr lang="en-US"/>
              <a:t>PV</a:t>
            </a:r>
            <a:r>
              <a:rPr lang="en-US" baseline="-25000"/>
              <a:t>n</a:t>
            </a:r>
            <a:r>
              <a:rPr lang="en-US"/>
              <a:t> = PMT (PVIFA</a:t>
            </a:r>
            <a:r>
              <a:rPr lang="en-US" baseline="-25000"/>
              <a:t>i,n</a:t>
            </a:r>
            <a:r>
              <a:rPr lang="en-US"/>
              <a:t>)</a:t>
            </a:r>
          </a:p>
          <a:p>
            <a:pPr lvl="1">
              <a:buSzPct val="75000"/>
            </a:pPr>
            <a:r>
              <a:rPr lang="en-US"/>
              <a:t>PV</a:t>
            </a:r>
            <a:r>
              <a:rPr lang="en-US" baseline="-25000"/>
              <a:t>n</a:t>
            </a:r>
            <a:r>
              <a:rPr lang="en-US"/>
              <a:t> = the present value, in today’s dollars, of a sum of money</a:t>
            </a:r>
          </a:p>
          <a:p>
            <a:pPr lvl="1">
              <a:buSzPct val="75000"/>
            </a:pPr>
            <a:r>
              <a:rPr lang="en-US"/>
              <a:t>PMT = the payment to be made at the end of each time period</a:t>
            </a:r>
          </a:p>
          <a:p>
            <a:pPr lvl="1">
              <a:buSzPct val="75000"/>
            </a:pPr>
            <a:r>
              <a:rPr lang="en-US"/>
              <a:t>PVIFA</a:t>
            </a:r>
            <a:r>
              <a:rPr lang="en-US" baseline="-25000"/>
              <a:t>i,n</a:t>
            </a:r>
            <a:r>
              <a:rPr lang="en-US"/>
              <a:t> =  the present-value interest factor for an annuity </a:t>
            </a:r>
          </a:p>
        </p:txBody>
      </p:sp>
    </p:spTree>
  </p:cSld>
  <p:clrMapOvr>
    <a:masterClrMapping/>
  </p:clrMapOvr>
  <p:transition>
    <p:random/>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p:cNvSpPr>
            <a:spLocks noGrp="1" noChangeArrowheads="1"/>
          </p:cNvSpPr>
          <p:nvPr>
            <p:ph type="title"/>
          </p:nvPr>
        </p:nvSpPr>
        <p:spPr>
          <a:noFill/>
          <a:ln/>
        </p:spPr>
        <p:txBody>
          <a:bodyPr>
            <a:normAutofit fontScale="90000"/>
          </a:bodyPr>
          <a:lstStyle/>
          <a:p>
            <a:r>
              <a:rPr lang="en-US"/>
              <a:t>Present Value of an Annuity Equation </a:t>
            </a:r>
            <a:r>
              <a:rPr lang="en-US" sz="4000"/>
              <a:t>(cont’d)</a:t>
            </a:r>
          </a:p>
        </p:txBody>
      </p:sp>
      <p:sp>
        <p:nvSpPr>
          <p:cNvPr id="47107" name="Rectangle 1027"/>
          <p:cNvSpPr>
            <a:spLocks noGrp="1" noChangeArrowheads="1"/>
          </p:cNvSpPr>
          <p:nvPr>
            <p:ph idx="1"/>
          </p:nvPr>
        </p:nvSpPr>
        <p:spPr>
          <a:noFill/>
          <a:ln/>
        </p:spPr>
        <p:txBody>
          <a:bodyPr/>
          <a:lstStyle/>
          <a:p>
            <a:r>
              <a:rPr lang="en-US"/>
              <a:t>This equation is used to determine the present value of a future stream of payments, such as your pension fund or insurance benefits.</a:t>
            </a:r>
          </a:p>
        </p:txBody>
      </p:sp>
    </p:spTree>
  </p:cSld>
  <p:clrMapOvr>
    <a:masterClrMapping/>
  </p:clrMapOvr>
  <p:transition>
    <p:random/>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533400" y="1371600"/>
            <a:ext cx="8077200" cy="1676400"/>
          </a:xfrm>
          <a:noFill/>
          <a:ln/>
        </p:spPr>
        <p:txBody>
          <a:bodyPr lIns="92075" tIns="46038" rIns="92075" bIns="46038" anchor="ctr"/>
          <a:lstStyle/>
          <a:p>
            <a:r>
              <a:rPr lang="en-US" sz="3200" b="1" u="sng">
                <a:solidFill>
                  <a:schemeClr val="tx1"/>
                </a:solidFill>
              </a:rPr>
              <a:t>Present Value - annuity</a:t>
            </a:r>
            <a:r>
              <a:rPr lang="en-US" sz="2800" b="1">
                <a:solidFill>
                  <a:schemeClr val="tx1"/>
                </a:solidFill>
              </a:rPr>
              <a:t/>
            </a:r>
            <a:br>
              <a:rPr lang="en-US" sz="2800" b="1">
                <a:solidFill>
                  <a:schemeClr val="tx1"/>
                </a:solidFill>
              </a:rPr>
            </a:br>
            <a:r>
              <a:rPr lang="en-US" sz="2800" b="1">
                <a:solidFill>
                  <a:schemeClr val="tx1"/>
                </a:solidFill>
              </a:rPr>
              <a:t>What is the PV of $1,000 at the end of each of the next 3 years, if the opportunity cost is 8%?</a:t>
            </a:r>
          </a:p>
        </p:txBody>
      </p:sp>
      <p:grpSp>
        <p:nvGrpSpPr>
          <p:cNvPr id="139267" name="Group 3"/>
          <p:cNvGrpSpPr>
            <a:grpSpLocks/>
          </p:cNvGrpSpPr>
          <p:nvPr/>
        </p:nvGrpSpPr>
        <p:grpSpPr bwMode="auto">
          <a:xfrm>
            <a:off x="762000" y="3457575"/>
            <a:ext cx="7696200" cy="1571625"/>
            <a:chOff x="672" y="1343"/>
            <a:chExt cx="4848" cy="990"/>
          </a:xfrm>
        </p:grpSpPr>
        <p:sp>
          <p:nvSpPr>
            <p:cNvPr id="139268" name="Rectangle 4"/>
            <p:cNvSpPr>
              <a:spLocks noChangeArrowheads="1"/>
            </p:cNvSpPr>
            <p:nvPr/>
          </p:nvSpPr>
          <p:spPr bwMode="auto">
            <a:xfrm>
              <a:off x="672" y="1968"/>
              <a:ext cx="4848" cy="365"/>
            </a:xfrm>
            <a:prstGeom prst="rect">
              <a:avLst/>
            </a:prstGeom>
            <a:noFill/>
            <a:ln w="9525">
              <a:noFill/>
              <a:miter lim="800000"/>
              <a:headEnd/>
              <a:tailEnd/>
            </a:ln>
            <a:effectLst/>
          </p:spPr>
          <p:txBody>
            <a:bodyPr lIns="92075" tIns="46038" rIns="92075" bIns="46038">
              <a:spAutoFit/>
            </a:bodyPr>
            <a:lstStyle/>
            <a:p>
              <a:pPr eaLnBrk="0" hangingPunct="0"/>
              <a:r>
                <a:rPr lang="en-US" sz="3200" b="1">
                  <a:latin typeface="Times New Roman" pitchFamily="18" charset="0"/>
                </a:rPr>
                <a:t>     0		       1		   2		    3</a:t>
              </a:r>
            </a:p>
          </p:txBody>
        </p:sp>
        <p:sp>
          <p:nvSpPr>
            <p:cNvPr id="139269" name="Rectangle 5"/>
            <p:cNvSpPr>
              <a:spLocks noChangeArrowheads="1"/>
            </p:cNvSpPr>
            <p:nvPr/>
          </p:nvSpPr>
          <p:spPr bwMode="auto">
            <a:xfrm>
              <a:off x="767" y="1343"/>
              <a:ext cx="674" cy="410"/>
            </a:xfrm>
            <a:prstGeom prst="rect">
              <a:avLst/>
            </a:prstGeom>
            <a:noFill/>
            <a:ln w="25400">
              <a:solidFill>
                <a:schemeClr val="tx1"/>
              </a:solidFill>
              <a:miter lim="800000"/>
              <a:headEnd/>
              <a:tailEnd/>
            </a:ln>
            <a:effectLst/>
          </p:spPr>
          <p:txBody>
            <a:bodyPr wrap="none" anchor="ctr"/>
            <a:lstStyle/>
            <a:p>
              <a:endParaRPr lang="id-ID"/>
            </a:p>
          </p:txBody>
        </p:sp>
        <p:sp>
          <p:nvSpPr>
            <p:cNvPr id="139270" name="Rectangle 6"/>
            <p:cNvSpPr>
              <a:spLocks noChangeArrowheads="1"/>
            </p:cNvSpPr>
            <p:nvPr/>
          </p:nvSpPr>
          <p:spPr bwMode="auto">
            <a:xfrm>
              <a:off x="4751" y="1343"/>
              <a:ext cx="674" cy="410"/>
            </a:xfrm>
            <a:prstGeom prst="rect">
              <a:avLst/>
            </a:prstGeom>
            <a:noFill/>
            <a:ln w="25400">
              <a:solidFill>
                <a:schemeClr val="tx1"/>
              </a:solidFill>
              <a:miter lim="800000"/>
              <a:headEnd/>
              <a:tailEnd/>
            </a:ln>
            <a:effectLst/>
          </p:spPr>
          <p:txBody>
            <a:bodyPr wrap="none" anchor="ctr"/>
            <a:lstStyle/>
            <a:p>
              <a:endParaRPr lang="id-ID"/>
            </a:p>
          </p:txBody>
        </p:sp>
        <p:grpSp>
          <p:nvGrpSpPr>
            <p:cNvPr id="139271" name="Group 7"/>
            <p:cNvGrpSpPr>
              <a:grpSpLocks/>
            </p:cNvGrpSpPr>
            <p:nvPr/>
          </p:nvGrpSpPr>
          <p:grpSpPr bwMode="auto">
            <a:xfrm>
              <a:off x="1104" y="1776"/>
              <a:ext cx="3997" cy="233"/>
              <a:chOff x="1104" y="1776"/>
              <a:chExt cx="3997" cy="233"/>
            </a:xfrm>
          </p:grpSpPr>
          <p:sp>
            <p:nvSpPr>
              <p:cNvPr id="139272" name="Freeform 8"/>
              <p:cNvSpPr>
                <a:spLocks/>
              </p:cNvSpPr>
              <p:nvPr/>
            </p:nvSpPr>
            <p:spPr bwMode="auto">
              <a:xfrm>
                <a:off x="1104" y="1872"/>
                <a:ext cx="3997" cy="9"/>
              </a:xfrm>
              <a:custGeom>
                <a:avLst/>
                <a:gdLst/>
                <a:ahLst/>
                <a:cxnLst>
                  <a:cxn ang="0">
                    <a:pos x="0" y="8"/>
                  </a:cxn>
                  <a:cxn ang="0">
                    <a:pos x="3996" y="0"/>
                  </a:cxn>
                </a:cxnLst>
                <a:rect l="0" t="0" r="r" b="b"/>
                <a:pathLst>
                  <a:path w="3997" h="9">
                    <a:moveTo>
                      <a:pt x="0" y="8"/>
                    </a:moveTo>
                    <a:lnTo>
                      <a:pt x="3996" y="0"/>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39273" name="Freeform 9"/>
              <p:cNvSpPr>
                <a:spLocks/>
              </p:cNvSpPr>
              <p:nvPr/>
            </p:nvSpPr>
            <p:spPr bwMode="auto">
              <a:xfrm>
                <a:off x="5088"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39274" name="Freeform 10"/>
              <p:cNvSpPr>
                <a:spLocks/>
              </p:cNvSpPr>
              <p:nvPr/>
            </p:nvSpPr>
            <p:spPr bwMode="auto">
              <a:xfrm>
                <a:off x="1104"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39275" name="Freeform 11"/>
              <p:cNvSpPr>
                <a:spLocks/>
              </p:cNvSpPr>
              <p:nvPr/>
            </p:nvSpPr>
            <p:spPr bwMode="auto">
              <a:xfrm>
                <a:off x="240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39276" name="Freeform 12"/>
              <p:cNvSpPr>
                <a:spLocks/>
              </p:cNvSpPr>
              <p:nvPr/>
            </p:nvSpPr>
            <p:spPr bwMode="auto">
              <a:xfrm>
                <a:off x="384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grpSp>
        <p:sp>
          <p:nvSpPr>
            <p:cNvPr id="139277" name="Rectangle 13"/>
            <p:cNvSpPr>
              <a:spLocks noChangeArrowheads="1"/>
            </p:cNvSpPr>
            <p:nvPr/>
          </p:nvSpPr>
          <p:spPr bwMode="auto">
            <a:xfrm>
              <a:off x="2063" y="1343"/>
              <a:ext cx="674" cy="410"/>
            </a:xfrm>
            <a:prstGeom prst="rect">
              <a:avLst/>
            </a:prstGeom>
            <a:noFill/>
            <a:ln w="25400">
              <a:solidFill>
                <a:schemeClr val="tx1"/>
              </a:solidFill>
              <a:miter lim="800000"/>
              <a:headEnd/>
              <a:tailEnd/>
            </a:ln>
            <a:effectLst/>
          </p:spPr>
          <p:txBody>
            <a:bodyPr wrap="none" anchor="ctr"/>
            <a:lstStyle/>
            <a:p>
              <a:endParaRPr lang="id-ID"/>
            </a:p>
          </p:txBody>
        </p:sp>
        <p:sp>
          <p:nvSpPr>
            <p:cNvPr id="139278" name="Rectangle 14"/>
            <p:cNvSpPr>
              <a:spLocks noChangeArrowheads="1"/>
            </p:cNvSpPr>
            <p:nvPr/>
          </p:nvSpPr>
          <p:spPr bwMode="auto">
            <a:xfrm>
              <a:off x="3503" y="1343"/>
              <a:ext cx="674" cy="410"/>
            </a:xfrm>
            <a:prstGeom prst="rect">
              <a:avLst/>
            </a:prstGeom>
            <a:noFill/>
            <a:ln w="25400">
              <a:solidFill>
                <a:schemeClr val="tx1"/>
              </a:solidFill>
              <a:miter lim="800000"/>
              <a:headEnd/>
              <a:tailEnd/>
            </a:ln>
            <a:effectLst/>
          </p:spPr>
          <p:txBody>
            <a:bodyPr wrap="none" anchor="ctr"/>
            <a:lstStyle/>
            <a:p>
              <a:endParaRPr lang="id-ID"/>
            </a:p>
          </p:txBody>
        </p:sp>
      </p:grpSp>
    </p:spTree>
  </p:cSld>
  <p:clrMapOvr>
    <a:masterClrMapping/>
  </p:clrMapOvr>
  <p:transition>
    <p:dissolve/>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41314" name="Group 2"/>
          <p:cNvGrpSpPr>
            <a:grpSpLocks/>
          </p:cNvGrpSpPr>
          <p:nvPr/>
        </p:nvGrpSpPr>
        <p:grpSpPr bwMode="auto">
          <a:xfrm>
            <a:off x="838200" y="4295775"/>
            <a:ext cx="7696200" cy="1571625"/>
            <a:chOff x="672" y="1343"/>
            <a:chExt cx="4848" cy="990"/>
          </a:xfrm>
        </p:grpSpPr>
        <p:sp>
          <p:nvSpPr>
            <p:cNvPr id="141315" name="Rectangle 3"/>
            <p:cNvSpPr>
              <a:spLocks noChangeArrowheads="1"/>
            </p:cNvSpPr>
            <p:nvPr/>
          </p:nvSpPr>
          <p:spPr bwMode="auto">
            <a:xfrm>
              <a:off x="672" y="1968"/>
              <a:ext cx="4848" cy="365"/>
            </a:xfrm>
            <a:prstGeom prst="rect">
              <a:avLst/>
            </a:prstGeom>
            <a:noFill/>
            <a:ln w="9525">
              <a:noFill/>
              <a:miter lim="800000"/>
              <a:headEnd/>
              <a:tailEnd/>
            </a:ln>
            <a:effectLst/>
          </p:spPr>
          <p:txBody>
            <a:bodyPr lIns="92075" tIns="46038" rIns="92075" bIns="46038">
              <a:spAutoFit/>
            </a:bodyPr>
            <a:lstStyle/>
            <a:p>
              <a:pPr eaLnBrk="0" hangingPunct="0"/>
              <a:r>
                <a:rPr lang="en-US" sz="3200" b="1">
                  <a:latin typeface="Times New Roman" pitchFamily="18" charset="0"/>
                </a:rPr>
                <a:t>     0		       1		   2		    3</a:t>
              </a:r>
            </a:p>
          </p:txBody>
        </p:sp>
        <p:sp>
          <p:nvSpPr>
            <p:cNvPr id="141316" name="Rectangle 4"/>
            <p:cNvSpPr>
              <a:spLocks noChangeArrowheads="1"/>
            </p:cNvSpPr>
            <p:nvPr/>
          </p:nvSpPr>
          <p:spPr bwMode="auto">
            <a:xfrm>
              <a:off x="767" y="1343"/>
              <a:ext cx="674" cy="410"/>
            </a:xfrm>
            <a:prstGeom prst="rect">
              <a:avLst/>
            </a:prstGeom>
            <a:noFill/>
            <a:ln w="25400">
              <a:solidFill>
                <a:schemeClr val="tx1"/>
              </a:solidFill>
              <a:miter lim="800000"/>
              <a:headEnd/>
              <a:tailEnd/>
            </a:ln>
            <a:effectLst/>
          </p:spPr>
          <p:txBody>
            <a:bodyPr wrap="none" anchor="ctr"/>
            <a:lstStyle/>
            <a:p>
              <a:endParaRPr lang="id-ID"/>
            </a:p>
          </p:txBody>
        </p:sp>
        <p:sp>
          <p:nvSpPr>
            <p:cNvPr id="141317" name="Rectangle 5"/>
            <p:cNvSpPr>
              <a:spLocks noChangeArrowheads="1"/>
            </p:cNvSpPr>
            <p:nvPr/>
          </p:nvSpPr>
          <p:spPr bwMode="auto">
            <a:xfrm>
              <a:off x="4751" y="1343"/>
              <a:ext cx="674" cy="410"/>
            </a:xfrm>
            <a:prstGeom prst="rect">
              <a:avLst/>
            </a:prstGeom>
            <a:solidFill>
              <a:schemeClr val="bg1"/>
            </a:solidFill>
            <a:ln w="25400">
              <a:solidFill>
                <a:schemeClr val="tx1"/>
              </a:solidFill>
              <a:miter lim="800000"/>
              <a:headEnd/>
              <a:tailEnd/>
            </a:ln>
            <a:effectLst/>
          </p:spPr>
          <p:txBody>
            <a:bodyPr wrap="none" anchor="ctr"/>
            <a:lstStyle/>
            <a:p>
              <a:endParaRPr lang="id-ID"/>
            </a:p>
          </p:txBody>
        </p:sp>
        <p:grpSp>
          <p:nvGrpSpPr>
            <p:cNvPr id="141318" name="Group 6"/>
            <p:cNvGrpSpPr>
              <a:grpSpLocks/>
            </p:cNvGrpSpPr>
            <p:nvPr/>
          </p:nvGrpSpPr>
          <p:grpSpPr bwMode="auto">
            <a:xfrm>
              <a:off x="1104" y="1776"/>
              <a:ext cx="3997" cy="233"/>
              <a:chOff x="1104" y="1776"/>
              <a:chExt cx="3997" cy="233"/>
            </a:xfrm>
          </p:grpSpPr>
          <p:sp>
            <p:nvSpPr>
              <p:cNvPr id="141319" name="Freeform 7"/>
              <p:cNvSpPr>
                <a:spLocks/>
              </p:cNvSpPr>
              <p:nvPr/>
            </p:nvSpPr>
            <p:spPr bwMode="auto">
              <a:xfrm>
                <a:off x="1104" y="1872"/>
                <a:ext cx="3997" cy="9"/>
              </a:xfrm>
              <a:custGeom>
                <a:avLst/>
                <a:gdLst/>
                <a:ahLst/>
                <a:cxnLst>
                  <a:cxn ang="0">
                    <a:pos x="0" y="8"/>
                  </a:cxn>
                  <a:cxn ang="0">
                    <a:pos x="3996" y="0"/>
                  </a:cxn>
                </a:cxnLst>
                <a:rect l="0" t="0" r="r" b="b"/>
                <a:pathLst>
                  <a:path w="3997" h="9">
                    <a:moveTo>
                      <a:pt x="0" y="8"/>
                    </a:moveTo>
                    <a:lnTo>
                      <a:pt x="3996" y="0"/>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41320" name="Freeform 8"/>
              <p:cNvSpPr>
                <a:spLocks/>
              </p:cNvSpPr>
              <p:nvPr/>
            </p:nvSpPr>
            <p:spPr bwMode="auto">
              <a:xfrm>
                <a:off x="5088"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41321" name="Freeform 9"/>
              <p:cNvSpPr>
                <a:spLocks/>
              </p:cNvSpPr>
              <p:nvPr/>
            </p:nvSpPr>
            <p:spPr bwMode="auto">
              <a:xfrm>
                <a:off x="1104"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41322" name="Freeform 10"/>
              <p:cNvSpPr>
                <a:spLocks/>
              </p:cNvSpPr>
              <p:nvPr/>
            </p:nvSpPr>
            <p:spPr bwMode="auto">
              <a:xfrm>
                <a:off x="240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41323" name="Freeform 11"/>
              <p:cNvSpPr>
                <a:spLocks/>
              </p:cNvSpPr>
              <p:nvPr/>
            </p:nvSpPr>
            <p:spPr bwMode="auto">
              <a:xfrm>
                <a:off x="384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grpSp>
        <p:sp>
          <p:nvSpPr>
            <p:cNvPr id="141324" name="Rectangle 12"/>
            <p:cNvSpPr>
              <a:spLocks noChangeArrowheads="1"/>
            </p:cNvSpPr>
            <p:nvPr/>
          </p:nvSpPr>
          <p:spPr bwMode="auto">
            <a:xfrm>
              <a:off x="2063" y="1343"/>
              <a:ext cx="674" cy="410"/>
            </a:xfrm>
            <a:prstGeom prst="rect">
              <a:avLst/>
            </a:prstGeom>
            <a:solidFill>
              <a:schemeClr val="bg1"/>
            </a:solidFill>
            <a:ln w="25400">
              <a:solidFill>
                <a:schemeClr val="tx1"/>
              </a:solidFill>
              <a:miter lim="800000"/>
              <a:headEnd/>
              <a:tailEnd/>
            </a:ln>
            <a:effectLst/>
          </p:spPr>
          <p:txBody>
            <a:bodyPr wrap="none" anchor="ctr"/>
            <a:lstStyle/>
            <a:p>
              <a:endParaRPr lang="id-ID"/>
            </a:p>
          </p:txBody>
        </p:sp>
        <p:sp>
          <p:nvSpPr>
            <p:cNvPr id="141325" name="Rectangle 13"/>
            <p:cNvSpPr>
              <a:spLocks noChangeArrowheads="1"/>
            </p:cNvSpPr>
            <p:nvPr/>
          </p:nvSpPr>
          <p:spPr bwMode="auto">
            <a:xfrm>
              <a:off x="3503" y="1343"/>
              <a:ext cx="674" cy="410"/>
            </a:xfrm>
            <a:prstGeom prst="rect">
              <a:avLst/>
            </a:prstGeom>
            <a:solidFill>
              <a:schemeClr val="bg1"/>
            </a:solidFill>
            <a:ln w="25400">
              <a:solidFill>
                <a:schemeClr val="tx1"/>
              </a:solidFill>
              <a:miter lim="800000"/>
              <a:headEnd/>
              <a:tailEnd/>
            </a:ln>
            <a:effectLst/>
          </p:spPr>
          <p:txBody>
            <a:bodyPr wrap="none" anchor="ctr"/>
            <a:lstStyle/>
            <a:p>
              <a:endParaRPr lang="id-ID"/>
            </a:p>
          </p:txBody>
        </p:sp>
      </p:grpSp>
      <p:sp>
        <p:nvSpPr>
          <p:cNvPr id="141326" name="Rectangle 14"/>
          <p:cNvSpPr>
            <a:spLocks noChangeArrowheads="1"/>
          </p:cNvSpPr>
          <p:nvPr/>
        </p:nvSpPr>
        <p:spPr bwMode="auto">
          <a:xfrm>
            <a:off x="-152400" y="4297363"/>
            <a:ext cx="9067800" cy="641350"/>
          </a:xfrm>
          <a:prstGeom prst="rect">
            <a:avLst/>
          </a:prstGeom>
          <a:noFill/>
          <a:ln w="9525">
            <a:noFill/>
            <a:miter lim="800000"/>
            <a:headEnd/>
            <a:tailEnd/>
          </a:ln>
          <a:effectLst/>
        </p:spPr>
        <p:txBody>
          <a:bodyPr lIns="92075" tIns="46038" rIns="92075" bIns="46038">
            <a:spAutoFit/>
          </a:bodyPr>
          <a:lstStyle/>
          <a:p>
            <a:pPr eaLnBrk="0" hangingPunct="0"/>
            <a:r>
              <a:rPr lang="en-US" sz="3600" b="1">
                <a:effectLst>
                  <a:outerShdw blurRad="38100" dist="38100" dir="2700000" algn="tl">
                    <a:srgbClr val="000000"/>
                  </a:outerShdw>
                </a:effectLst>
                <a:latin typeface="Times New Roman" pitchFamily="18" charset="0"/>
              </a:rPr>
              <a:t>	  		    1000		1000	 1000</a:t>
            </a:r>
          </a:p>
        </p:txBody>
      </p:sp>
      <p:sp>
        <p:nvSpPr>
          <p:cNvPr id="141327" name="Rectangle 15"/>
          <p:cNvSpPr>
            <a:spLocks noGrp="1" noChangeArrowheads="1"/>
          </p:cNvSpPr>
          <p:nvPr>
            <p:ph type="title"/>
          </p:nvPr>
        </p:nvSpPr>
        <p:spPr>
          <a:xfrm>
            <a:off x="609600" y="1676400"/>
            <a:ext cx="7696200" cy="1676400"/>
          </a:xfrm>
          <a:noFill/>
          <a:ln/>
        </p:spPr>
        <p:txBody>
          <a:bodyPr lIns="92075" tIns="46038" rIns="92075" bIns="46038" anchor="ctr"/>
          <a:lstStyle/>
          <a:p>
            <a:r>
              <a:rPr lang="en-US" sz="3200" b="1" u="sng">
                <a:solidFill>
                  <a:schemeClr val="tx1"/>
                </a:solidFill>
              </a:rPr>
              <a:t>Present Value - annuity</a:t>
            </a:r>
            <a:r>
              <a:rPr lang="en-US" sz="2800" b="1">
                <a:solidFill>
                  <a:schemeClr val="tx1"/>
                </a:solidFill>
              </a:rPr>
              <a:t/>
            </a:r>
            <a:br>
              <a:rPr lang="en-US" sz="2800" b="1">
                <a:solidFill>
                  <a:schemeClr val="tx1"/>
                </a:solidFill>
              </a:rPr>
            </a:br>
            <a:r>
              <a:rPr lang="en-US" sz="2800" b="1">
                <a:solidFill>
                  <a:schemeClr val="tx1"/>
                </a:solidFill>
              </a:rPr>
              <a:t>What is the PV of $1,000 at the end of each of the next 3 years, if the opportunity cost is 8%?</a:t>
            </a:r>
          </a:p>
        </p:txBody>
      </p:sp>
    </p:spTree>
  </p:cSld>
  <p:clrMapOvr>
    <a:masterClrMapping/>
  </p:clrMapOvr>
  <p:transition>
    <p:dissolve/>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62" name="Group 2"/>
          <p:cNvGrpSpPr>
            <a:grpSpLocks/>
          </p:cNvGrpSpPr>
          <p:nvPr/>
        </p:nvGrpSpPr>
        <p:grpSpPr bwMode="auto">
          <a:xfrm>
            <a:off x="838200" y="3429000"/>
            <a:ext cx="7696200" cy="1571625"/>
            <a:chOff x="672" y="1343"/>
            <a:chExt cx="4848" cy="990"/>
          </a:xfrm>
        </p:grpSpPr>
        <p:sp>
          <p:nvSpPr>
            <p:cNvPr id="143363" name="Rectangle 3"/>
            <p:cNvSpPr>
              <a:spLocks noChangeArrowheads="1"/>
            </p:cNvSpPr>
            <p:nvPr/>
          </p:nvSpPr>
          <p:spPr bwMode="auto">
            <a:xfrm>
              <a:off x="672" y="1968"/>
              <a:ext cx="4848" cy="365"/>
            </a:xfrm>
            <a:prstGeom prst="rect">
              <a:avLst/>
            </a:prstGeom>
            <a:noFill/>
            <a:ln w="9525">
              <a:noFill/>
              <a:miter lim="800000"/>
              <a:headEnd/>
              <a:tailEnd/>
            </a:ln>
            <a:effectLst/>
          </p:spPr>
          <p:txBody>
            <a:bodyPr lIns="92075" tIns="46038" rIns="92075" bIns="46038">
              <a:spAutoFit/>
            </a:bodyPr>
            <a:lstStyle/>
            <a:p>
              <a:pPr eaLnBrk="0" hangingPunct="0"/>
              <a:r>
                <a:rPr lang="en-US" sz="3200" b="1">
                  <a:latin typeface="Times New Roman" pitchFamily="18" charset="0"/>
                </a:rPr>
                <a:t>     0		       1		   2		    3</a:t>
              </a:r>
            </a:p>
          </p:txBody>
        </p:sp>
        <p:sp>
          <p:nvSpPr>
            <p:cNvPr id="143364" name="Rectangle 4"/>
            <p:cNvSpPr>
              <a:spLocks noChangeArrowheads="1"/>
            </p:cNvSpPr>
            <p:nvPr/>
          </p:nvSpPr>
          <p:spPr bwMode="auto">
            <a:xfrm>
              <a:off x="767" y="1343"/>
              <a:ext cx="674" cy="410"/>
            </a:xfrm>
            <a:prstGeom prst="rect">
              <a:avLst/>
            </a:prstGeom>
            <a:noFill/>
            <a:ln w="25400">
              <a:solidFill>
                <a:schemeClr val="tx1"/>
              </a:solidFill>
              <a:miter lim="800000"/>
              <a:headEnd/>
              <a:tailEnd/>
            </a:ln>
            <a:effectLst/>
          </p:spPr>
          <p:txBody>
            <a:bodyPr wrap="none" anchor="ctr"/>
            <a:lstStyle/>
            <a:p>
              <a:endParaRPr lang="id-ID"/>
            </a:p>
          </p:txBody>
        </p:sp>
        <p:sp>
          <p:nvSpPr>
            <p:cNvPr id="143365" name="Rectangle 5"/>
            <p:cNvSpPr>
              <a:spLocks noChangeArrowheads="1"/>
            </p:cNvSpPr>
            <p:nvPr/>
          </p:nvSpPr>
          <p:spPr bwMode="auto">
            <a:xfrm>
              <a:off x="4751" y="1343"/>
              <a:ext cx="674" cy="410"/>
            </a:xfrm>
            <a:prstGeom prst="rect">
              <a:avLst/>
            </a:prstGeom>
            <a:solidFill>
              <a:schemeClr val="bg1"/>
            </a:solidFill>
            <a:ln w="25400">
              <a:solidFill>
                <a:schemeClr val="tx1"/>
              </a:solidFill>
              <a:miter lim="800000"/>
              <a:headEnd/>
              <a:tailEnd/>
            </a:ln>
            <a:effectLst/>
          </p:spPr>
          <p:txBody>
            <a:bodyPr wrap="none" anchor="ctr"/>
            <a:lstStyle/>
            <a:p>
              <a:endParaRPr lang="id-ID"/>
            </a:p>
          </p:txBody>
        </p:sp>
        <p:grpSp>
          <p:nvGrpSpPr>
            <p:cNvPr id="143366" name="Group 6"/>
            <p:cNvGrpSpPr>
              <a:grpSpLocks/>
            </p:cNvGrpSpPr>
            <p:nvPr/>
          </p:nvGrpSpPr>
          <p:grpSpPr bwMode="auto">
            <a:xfrm>
              <a:off x="1104" y="1776"/>
              <a:ext cx="3997" cy="233"/>
              <a:chOff x="1104" y="1776"/>
              <a:chExt cx="3997" cy="233"/>
            </a:xfrm>
          </p:grpSpPr>
          <p:sp>
            <p:nvSpPr>
              <p:cNvPr id="143367" name="Freeform 7"/>
              <p:cNvSpPr>
                <a:spLocks/>
              </p:cNvSpPr>
              <p:nvPr/>
            </p:nvSpPr>
            <p:spPr bwMode="auto">
              <a:xfrm>
                <a:off x="1104" y="1872"/>
                <a:ext cx="3997" cy="9"/>
              </a:xfrm>
              <a:custGeom>
                <a:avLst/>
                <a:gdLst/>
                <a:ahLst/>
                <a:cxnLst>
                  <a:cxn ang="0">
                    <a:pos x="0" y="8"/>
                  </a:cxn>
                  <a:cxn ang="0">
                    <a:pos x="3996" y="0"/>
                  </a:cxn>
                </a:cxnLst>
                <a:rect l="0" t="0" r="r" b="b"/>
                <a:pathLst>
                  <a:path w="3997" h="9">
                    <a:moveTo>
                      <a:pt x="0" y="8"/>
                    </a:moveTo>
                    <a:lnTo>
                      <a:pt x="3996" y="0"/>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43368" name="Freeform 8"/>
              <p:cNvSpPr>
                <a:spLocks/>
              </p:cNvSpPr>
              <p:nvPr/>
            </p:nvSpPr>
            <p:spPr bwMode="auto">
              <a:xfrm>
                <a:off x="5088"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43369" name="Freeform 9"/>
              <p:cNvSpPr>
                <a:spLocks/>
              </p:cNvSpPr>
              <p:nvPr/>
            </p:nvSpPr>
            <p:spPr bwMode="auto">
              <a:xfrm>
                <a:off x="1104"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43370" name="Freeform 10"/>
              <p:cNvSpPr>
                <a:spLocks/>
              </p:cNvSpPr>
              <p:nvPr/>
            </p:nvSpPr>
            <p:spPr bwMode="auto">
              <a:xfrm>
                <a:off x="240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sp>
            <p:nvSpPr>
              <p:cNvPr id="143371" name="Freeform 11"/>
              <p:cNvSpPr>
                <a:spLocks/>
              </p:cNvSpPr>
              <p:nvPr/>
            </p:nvSpPr>
            <p:spPr bwMode="auto">
              <a:xfrm>
                <a:off x="3840" y="1776"/>
                <a:ext cx="1" cy="233"/>
              </a:xfrm>
              <a:custGeom>
                <a:avLst/>
                <a:gdLst/>
                <a:ahLst/>
                <a:cxnLst>
                  <a:cxn ang="0">
                    <a:pos x="0" y="0"/>
                  </a:cxn>
                  <a:cxn ang="0">
                    <a:pos x="0" y="232"/>
                  </a:cxn>
                </a:cxnLst>
                <a:rect l="0" t="0" r="r" b="b"/>
                <a:pathLst>
                  <a:path w="1" h="233">
                    <a:moveTo>
                      <a:pt x="0" y="0"/>
                    </a:moveTo>
                    <a:lnTo>
                      <a:pt x="0" y="232"/>
                    </a:lnTo>
                  </a:path>
                </a:pathLst>
              </a:custGeom>
              <a:noFill/>
              <a:ln w="25400" cap="rnd" cmpd="sng">
                <a:solidFill>
                  <a:schemeClr val="tx1"/>
                </a:solidFill>
                <a:prstDash val="solid"/>
                <a:round/>
                <a:headEnd type="none" w="sm" len="sm"/>
                <a:tailEnd type="none" w="sm" len="sm"/>
              </a:ln>
              <a:effectLst/>
            </p:spPr>
            <p:txBody>
              <a:bodyPr/>
              <a:lstStyle/>
              <a:p>
                <a:endParaRPr lang="id-ID"/>
              </a:p>
            </p:txBody>
          </p:sp>
        </p:grpSp>
        <p:sp>
          <p:nvSpPr>
            <p:cNvPr id="143372" name="Rectangle 12"/>
            <p:cNvSpPr>
              <a:spLocks noChangeArrowheads="1"/>
            </p:cNvSpPr>
            <p:nvPr/>
          </p:nvSpPr>
          <p:spPr bwMode="auto">
            <a:xfrm>
              <a:off x="2063" y="1343"/>
              <a:ext cx="674" cy="410"/>
            </a:xfrm>
            <a:prstGeom prst="rect">
              <a:avLst/>
            </a:prstGeom>
            <a:solidFill>
              <a:schemeClr val="bg1"/>
            </a:solidFill>
            <a:ln w="25400">
              <a:solidFill>
                <a:schemeClr val="tx1"/>
              </a:solidFill>
              <a:miter lim="800000"/>
              <a:headEnd/>
              <a:tailEnd/>
            </a:ln>
            <a:effectLst/>
          </p:spPr>
          <p:txBody>
            <a:bodyPr wrap="none" anchor="ctr"/>
            <a:lstStyle/>
            <a:p>
              <a:endParaRPr lang="id-ID"/>
            </a:p>
          </p:txBody>
        </p:sp>
        <p:sp>
          <p:nvSpPr>
            <p:cNvPr id="143373" name="Rectangle 13"/>
            <p:cNvSpPr>
              <a:spLocks noChangeArrowheads="1"/>
            </p:cNvSpPr>
            <p:nvPr/>
          </p:nvSpPr>
          <p:spPr bwMode="auto">
            <a:xfrm>
              <a:off x="3503" y="1343"/>
              <a:ext cx="674" cy="410"/>
            </a:xfrm>
            <a:prstGeom prst="rect">
              <a:avLst/>
            </a:prstGeom>
            <a:solidFill>
              <a:schemeClr val="bg1"/>
            </a:solidFill>
            <a:ln w="25400">
              <a:solidFill>
                <a:schemeClr val="tx1"/>
              </a:solidFill>
              <a:miter lim="800000"/>
              <a:headEnd/>
              <a:tailEnd/>
            </a:ln>
            <a:effectLst/>
          </p:spPr>
          <p:txBody>
            <a:bodyPr wrap="none" anchor="ctr"/>
            <a:lstStyle/>
            <a:p>
              <a:endParaRPr lang="id-ID"/>
            </a:p>
          </p:txBody>
        </p:sp>
      </p:grpSp>
      <p:sp>
        <p:nvSpPr>
          <p:cNvPr id="143374" name="Rectangle 14"/>
          <p:cNvSpPr>
            <a:spLocks noChangeArrowheads="1"/>
          </p:cNvSpPr>
          <p:nvPr/>
        </p:nvSpPr>
        <p:spPr bwMode="auto">
          <a:xfrm>
            <a:off x="-152400" y="3430588"/>
            <a:ext cx="9067800" cy="641350"/>
          </a:xfrm>
          <a:prstGeom prst="rect">
            <a:avLst/>
          </a:prstGeom>
          <a:noFill/>
          <a:ln w="9525">
            <a:noFill/>
            <a:miter lim="800000"/>
            <a:headEnd/>
            <a:tailEnd/>
          </a:ln>
          <a:effectLst/>
        </p:spPr>
        <p:txBody>
          <a:bodyPr lIns="92075" tIns="46038" rIns="92075" bIns="46038">
            <a:spAutoFit/>
          </a:bodyPr>
          <a:lstStyle/>
          <a:p>
            <a:pPr eaLnBrk="0" hangingPunct="0"/>
            <a:r>
              <a:rPr lang="en-US" sz="3600" b="1">
                <a:effectLst>
                  <a:outerShdw blurRad="38100" dist="38100" dir="2700000" algn="tl">
                    <a:srgbClr val="000000"/>
                  </a:outerShdw>
                </a:effectLst>
                <a:latin typeface="Times New Roman" pitchFamily="18" charset="0"/>
              </a:rPr>
              <a:t>	  		    1000		1000	 1000</a:t>
            </a:r>
          </a:p>
        </p:txBody>
      </p:sp>
      <p:sp>
        <p:nvSpPr>
          <p:cNvPr id="143375" name="Rectangle 15"/>
          <p:cNvSpPr>
            <a:spLocks noGrp="1" noChangeArrowheads="1"/>
          </p:cNvSpPr>
          <p:nvPr>
            <p:ph type="title"/>
          </p:nvPr>
        </p:nvSpPr>
        <p:spPr>
          <a:xfrm>
            <a:off x="533400" y="1295400"/>
            <a:ext cx="8077200" cy="1676400"/>
          </a:xfrm>
          <a:noFill/>
          <a:ln/>
        </p:spPr>
        <p:txBody>
          <a:bodyPr lIns="92075" tIns="46038" rIns="92075" bIns="46038" anchor="ctr"/>
          <a:lstStyle/>
          <a:p>
            <a:r>
              <a:rPr lang="en-US" sz="3200" b="1" u="sng">
                <a:solidFill>
                  <a:schemeClr val="tx1"/>
                </a:solidFill>
              </a:rPr>
              <a:t>Present Value - annuity</a:t>
            </a:r>
            <a:r>
              <a:rPr lang="en-US" sz="2800" b="1">
                <a:solidFill>
                  <a:schemeClr val="tx1"/>
                </a:solidFill>
              </a:rPr>
              <a:t/>
            </a:r>
            <a:br>
              <a:rPr lang="en-US" sz="2800" b="1">
                <a:solidFill>
                  <a:schemeClr val="tx1"/>
                </a:solidFill>
              </a:rPr>
            </a:br>
            <a:r>
              <a:rPr lang="en-US" sz="2800" b="1">
                <a:solidFill>
                  <a:schemeClr val="tx1"/>
                </a:solidFill>
              </a:rPr>
              <a:t>What is the PV of $1,000 at the end of each of the next 3 years, if the opportunity cost is 8%?</a:t>
            </a:r>
          </a:p>
        </p:txBody>
      </p:sp>
      <p:sp>
        <p:nvSpPr>
          <p:cNvPr id="143376" name="AutoShape 16"/>
          <p:cNvSpPr>
            <a:spLocks noChangeArrowheads="1"/>
          </p:cNvSpPr>
          <p:nvPr/>
        </p:nvSpPr>
        <p:spPr bwMode="auto">
          <a:xfrm>
            <a:off x="839788" y="4879975"/>
            <a:ext cx="1368425" cy="1216025"/>
          </a:xfrm>
          <a:prstGeom prst="upArrow">
            <a:avLst>
              <a:gd name="adj1" fmla="val 50000"/>
              <a:gd name="adj2" fmla="val 24991"/>
            </a:avLst>
          </a:prstGeom>
          <a:solidFill>
            <a:schemeClr val="tx2"/>
          </a:solidFill>
          <a:ln w="12700">
            <a:solidFill>
              <a:schemeClr val="tx1"/>
            </a:solidFill>
            <a:miter lim="800000"/>
            <a:headEnd/>
            <a:tailEnd/>
          </a:ln>
          <a:effectLst/>
        </p:spPr>
        <p:txBody>
          <a:bodyPr wrap="none" anchor="ctr"/>
          <a:lstStyle/>
          <a:p>
            <a:endParaRPr lang="id-ID"/>
          </a:p>
        </p:txBody>
      </p:sp>
    </p:spTree>
  </p:cSld>
  <p:clrMapOvr>
    <a:masterClrMapping/>
  </p:clrMapOvr>
  <p:transition>
    <p:dissolve/>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1" name="Rectangle 3"/>
          <p:cNvSpPr>
            <a:spLocks noGrp="1" noChangeArrowheads="1"/>
          </p:cNvSpPr>
          <p:nvPr>
            <p:ph type="title"/>
          </p:nvPr>
        </p:nvSpPr>
        <p:spPr>
          <a:xfrm>
            <a:off x="685800" y="1600200"/>
            <a:ext cx="7772400" cy="1676400"/>
          </a:xfrm>
          <a:noFill/>
          <a:ln/>
        </p:spPr>
        <p:txBody>
          <a:bodyPr lIns="92075" tIns="46038" rIns="92075" bIns="46038" anchor="ctr"/>
          <a:lstStyle/>
          <a:p>
            <a:r>
              <a:rPr lang="en-US" sz="3200" b="1" u="sng">
                <a:solidFill>
                  <a:schemeClr val="tx1"/>
                </a:solidFill>
              </a:rPr>
              <a:t>Present Value - annuity</a:t>
            </a:r>
            <a:r>
              <a:rPr lang="en-US" sz="2800" b="1">
                <a:solidFill>
                  <a:schemeClr val="tx1"/>
                </a:solidFill>
              </a:rPr>
              <a:t/>
            </a:r>
            <a:br>
              <a:rPr lang="en-US" sz="2800" b="1">
                <a:solidFill>
                  <a:schemeClr val="tx1"/>
                </a:solidFill>
              </a:rPr>
            </a:br>
            <a:r>
              <a:rPr lang="en-US" sz="2800" b="1">
                <a:solidFill>
                  <a:schemeClr val="tx1"/>
                </a:solidFill>
              </a:rPr>
              <a:t>What is the PV of $1,000 at the end of each of the next 3 years, if the opportunity cost is 8%?</a:t>
            </a:r>
          </a:p>
        </p:txBody>
      </p:sp>
      <p:sp>
        <p:nvSpPr>
          <p:cNvPr id="145410" name="Rectangle 2"/>
          <p:cNvSpPr>
            <a:spLocks noGrp="1" noChangeArrowheads="1"/>
          </p:cNvSpPr>
          <p:nvPr>
            <p:ph idx="1"/>
          </p:nvPr>
        </p:nvSpPr>
        <p:spPr>
          <a:xfrm>
            <a:off x="685800" y="3582988"/>
            <a:ext cx="7769225" cy="2436812"/>
          </a:xfrm>
          <a:solidFill>
            <a:schemeClr val="bg1"/>
          </a:solidFill>
          <a:ln cap="flat">
            <a:solidFill>
              <a:schemeClr val="tx1"/>
            </a:solidFill>
          </a:ln>
        </p:spPr>
        <p:txBody>
          <a:bodyPr lIns="92075" tIns="46038" rIns="92075" bIns="46038"/>
          <a:lstStyle/>
          <a:p>
            <a:pPr>
              <a:buFont typeface="Wingdings" pitchFamily="2" charset="2"/>
              <a:buNone/>
            </a:pPr>
            <a:r>
              <a:rPr lang="en-US" sz="2800" b="1" i="1" u="sng"/>
              <a:t>Mathematical Solution:</a:t>
            </a:r>
            <a:endParaRPr lang="en-US" sz="2800" b="1"/>
          </a:p>
          <a:p>
            <a:pPr>
              <a:buFont typeface="Wingdings" pitchFamily="2" charset="2"/>
              <a:buNone/>
            </a:pPr>
            <a:r>
              <a:rPr lang="en-US" sz="2800" b="1"/>
              <a:t>PV = PMT (PVIFA </a:t>
            </a:r>
            <a:r>
              <a:rPr lang="en-US" sz="2800" b="1" baseline="-25000"/>
              <a:t>i, n</a:t>
            </a:r>
            <a:r>
              <a:rPr lang="en-US" sz="1400" b="1"/>
              <a:t> </a:t>
            </a:r>
            <a:r>
              <a:rPr lang="en-US" sz="2800" b="1"/>
              <a:t>)</a:t>
            </a:r>
          </a:p>
          <a:p>
            <a:pPr>
              <a:buFont typeface="Wingdings" pitchFamily="2" charset="2"/>
              <a:buNone/>
            </a:pPr>
            <a:r>
              <a:rPr lang="en-US" sz="2800" b="1"/>
              <a:t>PV = 1,000 (PVIFA </a:t>
            </a:r>
            <a:r>
              <a:rPr lang="en-US" sz="2800" b="1" baseline="-25000"/>
              <a:t>.08, 3</a:t>
            </a:r>
            <a:r>
              <a:rPr lang="en-US" sz="1400" b="1"/>
              <a:t> </a:t>
            </a:r>
            <a:r>
              <a:rPr lang="en-US" sz="2800" b="1"/>
              <a:t>)  (use PVIFA table, or)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5410">
                                            <p:txEl>
                                              <p:pRg st="0" end="0"/>
                                            </p:txEl>
                                          </p:spTgt>
                                        </p:tgtEl>
                                        <p:attrNameLst>
                                          <p:attrName>style.visibility</p:attrName>
                                        </p:attrNameLst>
                                      </p:cBhvr>
                                      <p:to>
                                        <p:strVal val="visible"/>
                                      </p:to>
                                    </p:set>
                                    <p:animEffect transition="in" filter="wipe(left)">
                                      <p:cBhvr>
                                        <p:cTn id="7" dur="500"/>
                                        <p:tgtEl>
                                          <p:spTgt spid="1454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5410">
                                            <p:txEl>
                                              <p:pRg st="1" end="1"/>
                                            </p:txEl>
                                          </p:spTgt>
                                        </p:tgtEl>
                                        <p:attrNameLst>
                                          <p:attrName>style.visibility</p:attrName>
                                        </p:attrNameLst>
                                      </p:cBhvr>
                                      <p:to>
                                        <p:strVal val="visible"/>
                                      </p:to>
                                    </p:set>
                                    <p:animEffect transition="in" filter="wipe(left)">
                                      <p:cBhvr>
                                        <p:cTn id="12" dur="500"/>
                                        <p:tgtEl>
                                          <p:spTgt spid="1454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5410">
                                            <p:txEl>
                                              <p:pRg st="2" end="2"/>
                                            </p:txEl>
                                          </p:spTgt>
                                        </p:tgtEl>
                                        <p:attrNameLst>
                                          <p:attrName>style.visibility</p:attrName>
                                        </p:attrNameLst>
                                      </p:cBhvr>
                                      <p:to>
                                        <p:strVal val="visible"/>
                                      </p:to>
                                    </p:set>
                                    <p:animEffect transition="in" filter="wipe(left)">
                                      <p:cBhvr>
                                        <p:cTn id="17" dur="500"/>
                                        <p:tgtEl>
                                          <p:spTgt spid="1454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build="p" autoUpdateAnimBg="0"/>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title"/>
          </p:nvPr>
        </p:nvSpPr>
        <p:spPr>
          <a:xfrm>
            <a:off x="762000" y="0"/>
            <a:ext cx="7772400" cy="1447800"/>
          </a:xfrm>
          <a:noFill/>
          <a:ln/>
        </p:spPr>
        <p:txBody>
          <a:bodyPr lIns="92075" tIns="46038" rIns="92075" bIns="46038" anchor="ctr"/>
          <a:lstStyle/>
          <a:p>
            <a:r>
              <a:rPr lang="en-US" sz="2400" b="1" u="sng">
                <a:solidFill>
                  <a:schemeClr val="tx1"/>
                </a:solidFill>
              </a:rPr>
              <a:t>Present Value - annuity</a:t>
            </a:r>
            <a:r>
              <a:rPr lang="en-US" sz="2000" b="1">
                <a:solidFill>
                  <a:schemeClr val="tx1"/>
                </a:solidFill>
              </a:rPr>
              <a:t/>
            </a:r>
            <a:br>
              <a:rPr lang="en-US" sz="2000" b="1">
                <a:solidFill>
                  <a:schemeClr val="tx1"/>
                </a:solidFill>
              </a:rPr>
            </a:br>
            <a:r>
              <a:rPr lang="en-US" sz="2000" b="1">
                <a:solidFill>
                  <a:schemeClr val="tx1"/>
                </a:solidFill>
              </a:rPr>
              <a:t>What is the PV of $1,000 at the end of each of the next 3 years, if the opportunity cost is 8%?</a:t>
            </a:r>
          </a:p>
        </p:txBody>
      </p:sp>
      <p:sp>
        <p:nvSpPr>
          <p:cNvPr id="147458" name="Rectangle 2"/>
          <p:cNvSpPr>
            <a:spLocks noGrp="1" noChangeArrowheads="1"/>
          </p:cNvSpPr>
          <p:nvPr>
            <p:ph idx="1"/>
          </p:nvPr>
        </p:nvSpPr>
        <p:spPr>
          <a:xfrm>
            <a:off x="762000" y="2057400"/>
            <a:ext cx="7769225" cy="4419600"/>
          </a:xfrm>
          <a:solidFill>
            <a:schemeClr val="bg1"/>
          </a:solidFill>
          <a:ln cap="flat">
            <a:solidFill>
              <a:schemeClr val="tx1"/>
            </a:solidFill>
          </a:ln>
        </p:spPr>
        <p:txBody>
          <a:bodyPr lIns="92075" tIns="46038" rIns="92075" bIns="46038"/>
          <a:lstStyle/>
          <a:p>
            <a:pPr>
              <a:buFont typeface="Wingdings" pitchFamily="2" charset="2"/>
              <a:buNone/>
            </a:pPr>
            <a:r>
              <a:rPr lang="en-US" sz="2800" b="1" i="1" u="sng"/>
              <a:t>Mathematical Solution:</a:t>
            </a:r>
            <a:endParaRPr lang="en-US" sz="2800" b="1"/>
          </a:p>
          <a:p>
            <a:pPr>
              <a:buFont typeface="Wingdings" pitchFamily="2" charset="2"/>
              <a:buNone/>
            </a:pPr>
            <a:r>
              <a:rPr lang="en-US" sz="2800" b="1"/>
              <a:t>PV = PMT (PVIFA </a:t>
            </a:r>
            <a:r>
              <a:rPr lang="en-US" sz="2800" b="1" baseline="-25000"/>
              <a:t>i, n</a:t>
            </a:r>
            <a:r>
              <a:rPr lang="en-US" sz="1400" b="1"/>
              <a:t> </a:t>
            </a:r>
            <a:r>
              <a:rPr lang="en-US" sz="2800" b="1"/>
              <a:t>)</a:t>
            </a:r>
          </a:p>
          <a:p>
            <a:pPr>
              <a:buFont typeface="Wingdings" pitchFamily="2" charset="2"/>
              <a:buNone/>
            </a:pPr>
            <a:r>
              <a:rPr lang="en-US" sz="2800" b="1"/>
              <a:t>PV = 1,000 (PVIFA </a:t>
            </a:r>
            <a:r>
              <a:rPr lang="en-US" sz="2800" b="1" baseline="-25000"/>
              <a:t>.08, 3</a:t>
            </a:r>
            <a:r>
              <a:rPr lang="en-US" sz="1400" b="1"/>
              <a:t> </a:t>
            </a:r>
            <a:r>
              <a:rPr lang="en-US" sz="2800" b="1"/>
              <a:t>)  (use PVIFA table, or)</a:t>
            </a:r>
          </a:p>
          <a:p>
            <a:pPr>
              <a:buFont typeface="Wingdings" pitchFamily="2" charset="2"/>
              <a:buNone/>
            </a:pPr>
            <a:endParaRPr lang="en-US" sz="1000" b="1"/>
          </a:p>
          <a:p>
            <a:pPr>
              <a:buFont typeface="Wingdings" pitchFamily="2" charset="2"/>
              <a:buNone/>
            </a:pPr>
            <a:r>
              <a:rPr lang="en-US" sz="2800" b="1"/>
              <a:t>			   	     1</a:t>
            </a:r>
          </a:p>
          <a:p>
            <a:pPr>
              <a:buFont typeface="Wingdings" pitchFamily="2" charset="2"/>
              <a:buNone/>
            </a:pPr>
            <a:r>
              <a:rPr lang="en-US" sz="2800" b="1"/>
              <a:t>PV = PMT     1 -    (1 + i)</a:t>
            </a:r>
            <a:r>
              <a:rPr lang="en-US" sz="2800" b="1" baseline="30000"/>
              <a:t>n</a:t>
            </a:r>
            <a:r>
              <a:rPr lang="en-US" sz="2800" b="1"/>
              <a:t> 	</a:t>
            </a:r>
          </a:p>
          <a:p>
            <a:pPr>
              <a:buFont typeface="Wingdings" pitchFamily="2" charset="2"/>
              <a:buNone/>
            </a:pPr>
            <a:r>
              <a:rPr lang="en-US" sz="2800" b="1"/>
              <a:t>		                     i</a:t>
            </a:r>
          </a:p>
        </p:txBody>
      </p:sp>
      <p:grpSp>
        <p:nvGrpSpPr>
          <p:cNvPr id="147460" name="Group 4"/>
          <p:cNvGrpSpPr>
            <a:grpSpLocks/>
          </p:cNvGrpSpPr>
          <p:nvPr/>
        </p:nvGrpSpPr>
        <p:grpSpPr bwMode="auto">
          <a:xfrm>
            <a:off x="2819400" y="4440238"/>
            <a:ext cx="2133600" cy="1352550"/>
            <a:chOff x="1776" y="2304"/>
            <a:chExt cx="1344" cy="852"/>
          </a:xfrm>
        </p:grpSpPr>
        <p:sp>
          <p:nvSpPr>
            <p:cNvPr id="147461" name="Line 5"/>
            <p:cNvSpPr>
              <a:spLocks noChangeShapeType="1"/>
            </p:cNvSpPr>
            <p:nvPr/>
          </p:nvSpPr>
          <p:spPr bwMode="auto">
            <a:xfrm>
              <a:off x="1873" y="2832"/>
              <a:ext cx="1110" cy="0"/>
            </a:xfrm>
            <a:prstGeom prst="line">
              <a:avLst/>
            </a:prstGeom>
            <a:noFill/>
            <a:ln w="25400">
              <a:solidFill>
                <a:schemeClr val="tx1"/>
              </a:solidFill>
              <a:round/>
              <a:headEnd type="none" w="sm" len="sm"/>
              <a:tailEnd type="none" w="sm" len="sm"/>
            </a:ln>
            <a:effectLst/>
          </p:spPr>
          <p:txBody>
            <a:bodyPr/>
            <a:lstStyle/>
            <a:p>
              <a:endParaRPr lang="id-ID"/>
            </a:p>
          </p:txBody>
        </p:sp>
        <p:grpSp>
          <p:nvGrpSpPr>
            <p:cNvPr id="147462" name="Group 6"/>
            <p:cNvGrpSpPr>
              <a:grpSpLocks/>
            </p:cNvGrpSpPr>
            <p:nvPr/>
          </p:nvGrpSpPr>
          <p:grpSpPr bwMode="auto">
            <a:xfrm>
              <a:off x="1776" y="2304"/>
              <a:ext cx="48" cy="852"/>
              <a:chOff x="1776" y="2304"/>
              <a:chExt cx="48" cy="852"/>
            </a:xfrm>
          </p:grpSpPr>
          <p:sp>
            <p:nvSpPr>
              <p:cNvPr id="147463" name="Line 7"/>
              <p:cNvSpPr>
                <a:spLocks noChangeShapeType="1"/>
              </p:cNvSpPr>
              <p:nvPr/>
            </p:nvSpPr>
            <p:spPr bwMode="auto">
              <a:xfrm>
                <a:off x="1776" y="2305"/>
                <a:ext cx="0" cy="851"/>
              </a:xfrm>
              <a:prstGeom prst="line">
                <a:avLst/>
              </a:prstGeom>
              <a:noFill/>
              <a:ln w="25400">
                <a:solidFill>
                  <a:schemeClr val="tx1"/>
                </a:solidFill>
                <a:round/>
                <a:headEnd type="none" w="sm" len="sm"/>
                <a:tailEnd type="none" w="sm" len="sm"/>
              </a:ln>
              <a:effectLst/>
            </p:spPr>
            <p:txBody>
              <a:bodyPr/>
              <a:lstStyle/>
              <a:p>
                <a:endParaRPr lang="id-ID"/>
              </a:p>
            </p:txBody>
          </p:sp>
          <p:sp>
            <p:nvSpPr>
              <p:cNvPr id="147464" name="Line 8"/>
              <p:cNvSpPr>
                <a:spLocks noChangeShapeType="1"/>
              </p:cNvSpPr>
              <p:nvPr/>
            </p:nvSpPr>
            <p:spPr bwMode="auto">
              <a:xfrm>
                <a:off x="1777" y="3156"/>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47465" name="Line 9"/>
              <p:cNvSpPr>
                <a:spLocks noChangeShapeType="1"/>
              </p:cNvSpPr>
              <p:nvPr/>
            </p:nvSpPr>
            <p:spPr bwMode="auto">
              <a:xfrm>
                <a:off x="1777" y="2304"/>
                <a:ext cx="47" cy="0"/>
              </a:xfrm>
              <a:prstGeom prst="line">
                <a:avLst/>
              </a:prstGeom>
              <a:noFill/>
              <a:ln w="25400">
                <a:solidFill>
                  <a:schemeClr val="tx1"/>
                </a:solidFill>
                <a:round/>
                <a:headEnd type="none" w="sm" len="sm"/>
                <a:tailEnd type="none" w="sm" len="sm"/>
              </a:ln>
              <a:effectLst/>
            </p:spPr>
            <p:txBody>
              <a:bodyPr/>
              <a:lstStyle/>
              <a:p>
                <a:endParaRPr lang="id-ID"/>
              </a:p>
            </p:txBody>
          </p:sp>
        </p:grpSp>
        <p:grpSp>
          <p:nvGrpSpPr>
            <p:cNvPr id="147466" name="Group 10"/>
            <p:cNvGrpSpPr>
              <a:grpSpLocks/>
            </p:cNvGrpSpPr>
            <p:nvPr/>
          </p:nvGrpSpPr>
          <p:grpSpPr bwMode="auto">
            <a:xfrm>
              <a:off x="3073" y="2304"/>
              <a:ext cx="47" cy="852"/>
              <a:chOff x="3073" y="2304"/>
              <a:chExt cx="47" cy="852"/>
            </a:xfrm>
          </p:grpSpPr>
          <p:sp>
            <p:nvSpPr>
              <p:cNvPr id="147467" name="Line 11"/>
              <p:cNvSpPr>
                <a:spLocks noChangeShapeType="1"/>
              </p:cNvSpPr>
              <p:nvPr/>
            </p:nvSpPr>
            <p:spPr bwMode="auto">
              <a:xfrm>
                <a:off x="3120" y="2305"/>
                <a:ext cx="0" cy="851"/>
              </a:xfrm>
              <a:prstGeom prst="line">
                <a:avLst/>
              </a:prstGeom>
              <a:noFill/>
              <a:ln w="25400">
                <a:solidFill>
                  <a:schemeClr val="tx1"/>
                </a:solidFill>
                <a:round/>
                <a:headEnd type="none" w="sm" len="sm"/>
                <a:tailEnd type="none" w="sm" len="sm"/>
              </a:ln>
              <a:effectLst/>
            </p:spPr>
            <p:txBody>
              <a:bodyPr/>
              <a:lstStyle/>
              <a:p>
                <a:endParaRPr lang="id-ID"/>
              </a:p>
            </p:txBody>
          </p:sp>
          <p:sp>
            <p:nvSpPr>
              <p:cNvPr id="147468" name="Line 12"/>
              <p:cNvSpPr>
                <a:spLocks noChangeShapeType="1"/>
              </p:cNvSpPr>
              <p:nvPr/>
            </p:nvSpPr>
            <p:spPr bwMode="auto">
              <a:xfrm flipH="1">
                <a:off x="3073" y="3156"/>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47469" name="Line 13"/>
              <p:cNvSpPr>
                <a:spLocks noChangeShapeType="1"/>
              </p:cNvSpPr>
              <p:nvPr/>
            </p:nvSpPr>
            <p:spPr bwMode="auto">
              <a:xfrm flipH="1">
                <a:off x="3073" y="2304"/>
                <a:ext cx="47" cy="0"/>
              </a:xfrm>
              <a:prstGeom prst="line">
                <a:avLst/>
              </a:prstGeom>
              <a:noFill/>
              <a:ln w="25400">
                <a:solidFill>
                  <a:schemeClr val="tx1"/>
                </a:solidFill>
                <a:round/>
                <a:headEnd type="none" w="sm" len="sm"/>
                <a:tailEnd type="none" w="sm" len="sm"/>
              </a:ln>
              <a:effectLst/>
            </p:spPr>
            <p:txBody>
              <a:bodyPr/>
              <a:lstStyle/>
              <a:p>
                <a:endParaRPr lang="id-ID"/>
              </a:p>
            </p:txBody>
          </p:sp>
        </p:grpSp>
        <p:sp>
          <p:nvSpPr>
            <p:cNvPr id="147470" name="Line 14"/>
            <p:cNvSpPr>
              <a:spLocks noChangeShapeType="1"/>
            </p:cNvSpPr>
            <p:nvPr/>
          </p:nvSpPr>
          <p:spPr bwMode="auto">
            <a:xfrm>
              <a:off x="2353" y="2496"/>
              <a:ext cx="592" cy="0"/>
            </a:xfrm>
            <a:prstGeom prst="line">
              <a:avLst/>
            </a:prstGeom>
            <a:noFill/>
            <a:ln w="25400">
              <a:solidFill>
                <a:schemeClr val="tx1"/>
              </a:solidFill>
              <a:round/>
              <a:headEnd type="none" w="sm" len="sm"/>
              <a:tailEnd type="none" w="sm" len="sm"/>
            </a:ln>
            <a:effectLst/>
          </p:spPr>
          <p:txBody>
            <a:bodyPr/>
            <a:lstStyle/>
            <a:p>
              <a:endParaRPr lang="id-ID"/>
            </a:p>
          </p:txBody>
        </p:sp>
      </p:grpSp>
    </p:spTree>
  </p:cSld>
  <p:clrMapOvr>
    <a:masterClrMapping/>
  </p:clrMapOvr>
  <p:transition>
    <p:wipe dir="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3"/>
          <p:cNvSpPr>
            <a:spLocks noGrp="1" noChangeArrowheads="1"/>
          </p:cNvSpPr>
          <p:nvPr>
            <p:ph type="title"/>
          </p:nvPr>
        </p:nvSpPr>
        <p:spPr>
          <a:xfrm>
            <a:off x="762000" y="76200"/>
            <a:ext cx="7772400" cy="1371600"/>
          </a:xfrm>
          <a:noFill/>
          <a:ln/>
        </p:spPr>
        <p:txBody>
          <a:bodyPr lIns="92075" tIns="46038" rIns="92075" bIns="46038" anchor="ctr"/>
          <a:lstStyle/>
          <a:p>
            <a:r>
              <a:rPr lang="en-US" sz="2800" b="1" u="sng">
                <a:solidFill>
                  <a:schemeClr val="tx1"/>
                </a:solidFill>
              </a:rPr>
              <a:t>Present Value - annuity</a:t>
            </a:r>
            <a:r>
              <a:rPr lang="en-US" sz="2400" b="1">
                <a:solidFill>
                  <a:schemeClr val="tx1"/>
                </a:solidFill>
              </a:rPr>
              <a:t/>
            </a:r>
            <a:br>
              <a:rPr lang="en-US" sz="2400" b="1">
                <a:solidFill>
                  <a:schemeClr val="tx1"/>
                </a:solidFill>
              </a:rPr>
            </a:br>
            <a:r>
              <a:rPr lang="en-US" sz="2400" b="1">
                <a:solidFill>
                  <a:schemeClr val="tx1"/>
                </a:solidFill>
              </a:rPr>
              <a:t>What is the PV of $1,000 at the end of each of the next 3 years, if the opportunity cost is 8%?</a:t>
            </a:r>
          </a:p>
        </p:txBody>
      </p:sp>
      <p:sp>
        <p:nvSpPr>
          <p:cNvPr id="149506" name="Rectangle 2"/>
          <p:cNvSpPr>
            <a:spLocks noGrp="1" noChangeArrowheads="1"/>
          </p:cNvSpPr>
          <p:nvPr>
            <p:ph idx="1"/>
          </p:nvPr>
        </p:nvSpPr>
        <p:spPr>
          <a:xfrm>
            <a:off x="763588" y="1447800"/>
            <a:ext cx="7769225" cy="5102225"/>
          </a:xfrm>
          <a:solidFill>
            <a:schemeClr val="bg1"/>
          </a:solidFill>
          <a:ln/>
        </p:spPr>
        <p:txBody>
          <a:bodyPr lIns="92075" tIns="46038" rIns="92075" bIns="46038"/>
          <a:lstStyle/>
          <a:p>
            <a:pPr>
              <a:buFont typeface="Wingdings" pitchFamily="2" charset="2"/>
              <a:buNone/>
            </a:pPr>
            <a:r>
              <a:rPr lang="en-US" sz="2800" b="1" i="1" u="sng"/>
              <a:t>Mathematical Solution:</a:t>
            </a:r>
            <a:endParaRPr lang="en-US" sz="2800" b="1"/>
          </a:p>
          <a:p>
            <a:pPr>
              <a:buFont typeface="Wingdings" pitchFamily="2" charset="2"/>
              <a:buNone/>
            </a:pPr>
            <a:r>
              <a:rPr lang="en-US" sz="2800" b="1"/>
              <a:t>PV = PMT (PVIFA </a:t>
            </a:r>
            <a:r>
              <a:rPr lang="en-US" sz="2800" b="1" baseline="-25000"/>
              <a:t>i, n</a:t>
            </a:r>
            <a:r>
              <a:rPr lang="en-US" sz="1400" b="1"/>
              <a:t> </a:t>
            </a:r>
            <a:r>
              <a:rPr lang="en-US" sz="2800" b="1"/>
              <a:t>)</a:t>
            </a:r>
          </a:p>
          <a:p>
            <a:pPr>
              <a:buFont typeface="Wingdings" pitchFamily="2" charset="2"/>
              <a:buNone/>
            </a:pPr>
            <a:r>
              <a:rPr lang="en-US" sz="2800" b="1"/>
              <a:t>PV = 1,000 (PVIFA </a:t>
            </a:r>
            <a:r>
              <a:rPr lang="en-US" sz="2800" b="1" baseline="-25000"/>
              <a:t>.08, 3</a:t>
            </a:r>
            <a:r>
              <a:rPr lang="en-US" sz="1400" b="1"/>
              <a:t> </a:t>
            </a:r>
            <a:r>
              <a:rPr lang="en-US" sz="2800" b="1"/>
              <a:t>)  (use PVIFA table, or)</a:t>
            </a:r>
          </a:p>
          <a:p>
            <a:pPr>
              <a:buFont typeface="Wingdings" pitchFamily="2" charset="2"/>
              <a:buNone/>
            </a:pPr>
            <a:endParaRPr lang="en-US" sz="1000" b="1"/>
          </a:p>
          <a:p>
            <a:pPr>
              <a:buFont typeface="Wingdings" pitchFamily="2" charset="2"/>
              <a:buNone/>
            </a:pPr>
            <a:r>
              <a:rPr lang="en-US" sz="2800" b="1"/>
              <a:t>			   	     1</a:t>
            </a:r>
          </a:p>
          <a:p>
            <a:pPr>
              <a:buFont typeface="Wingdings" pitchFamily="2" charset="2"/>
              <a:buNone/>
            </a:pPr>
            <a:r>
              <a:rPr lang="en-US" sz="2800" b="1"/>
              <a:t>PV = PMT     1 -    (1 + i)</a:t>
            </a:r>
            <a:r>
              <a:rPr lang="en-US" sz="2800" b="1" baseline="30000"/>
              <a:t>n</a:t>
            </a:r>
            <a:r>
              <a:rPr lang="en-US" sz="2800" b="1"/>
              <a:t> 	</a:t>
            </a:r>
          </a:p>
          <a:p>
            <a:pPr>
              <a:buFont typeface="Wingdings" pitchFamily="2" charset="2"/>
              <a:buNone/>
            </a:pPr>
            <a:r>
              <a:rPr lang="en-US" sz="2800" b="1"/>
              <a:t>		                     i</a:t>
            </a:r>
          </a:p>
          <a:p>
            <a:pPr>
              <a:buFont typeface="Wingdings" pitchFamily="2" charset="2"/>
              <a:buNone/>
            </a:pPr>
            <a:endParaRPr lang="en-US" sz="1800" b="1" baseline="30000"/>
          </a:p>
          <a:p>
            <a:pPr>
              <a:buFont typeface="Wingdings" pitchFamily="2" charset="2"/>
              <a:buNone/>
            </a:pPr>
            <a:r>
              <a:rPr lang="en-US" sz="2800" b="1"/>
              <a:t>			               1</a:t>
            </a:r>
          </a:p>
          <a:p>
            <a:pPr>
              <a:buFont typeface="Wingdings" pitchFamily="2" charset="2"/>
              <a:buNone/>
            </a:pPr>
            <a:r>
              <a:rPr lang="en-US" sz="2800" b="1"/>
              <a:t>PV = 1000     1 -    (1.08 )</a:t>
            </a:r>
            <a:r>
              <a:rPr lang="en-US" sz="2800" b="1" baseline="30000"/>
              <a:t>3</a:t>
            </a:r>
            <a:r>
              <a:rPr lang="en-US" sz="2800" b="1"/>
              <a:t> 	 =  </a:t>
            </a:r>
            <a:r>
              <a:rPr lang="en-US" sz="2800" b="1">
                <a:solidFill>
                  <a:schemeClr val="tx2"/>
                </a:solidFill>
              </a:rPr>
              <a:t>$2,577.10</a:t>
            </a:r>
            <a:endParaRPr lang="en-US" sz="2800" b="1"/>
          </a:p>
          <a:p>
            <a:pPr>
              <a:buFont typeface="Wingdings" pitchFamily="2" charset="2"/>
              <a:buNone/>
            </a:pPr>
            <a:r>
              <a:rPr lang="en-US" sz="2800" b="1"/>
              <a:t>		                    .08</a:t>
            </a:r>
          </a:p>
        </p:txBody>
      </p:sp>
      <p:grpSp>
        <p:nvGrpSpPr>
          <p:cNvPr id="149508" name="Group 4"/>
          <p:cNvGrpSpPr>
            <a:grpSpLocks/>
          </p:cNvGrpSpPr>
          <p:nvPr/>
        </p:nvGrpSpPr>
        <p:grpSpPr bwMode="auto">
          <a:xfrm>
            <a:off x="2895600" y="3352800"/>
            <a:ext cx="2209800" cy="2971800"/>
            <a:chOff x="1728" y="2304"/>
            <a:chExt cx="1392" cy="1872"/>
          </a:xfrm>
        </p:grpSpPr>
        <p:sp>
          <p:nvSpPr>
            <p:cNvPr id="149509" name="Line 5"/>
            <p:cNvSpPr>
              <a:spLocks noChangeShapeType="1"/>
            </p:cNvSpPr>
            <p:nvPr/>
          </p:nvSpPr>
          <p:spPr bwMode="auto">
            <a:xfrm>
              <a:off x="1873" y="2832"/>
              <a:ext cx="1110" cy="0"/>
            </a:xfrm>
            <a:prstGeom prst="line">
              <a:avLst/>
            </a:prstGeom>
            <a:noFill/>
            <a:ln w="25400">
              <a:solidFill>
                <a:schemeClr val="tx1"/>
              </a:solidFill>
              <a:round/>
              <a:headEnd type="none" w="sm" len="sm"/>
              <a:tailEnd type="none" w="sm" len="sm"/>
            </a:ln>
            <a:effectLst/>
          </p:spPr>
          <p:txBody>
            <a:bodyPr/>
            <a:lstStyle/>
            <a:p>
              <a:endParaRPr lang="id-ID"/>
            </a:p>
          </p:txBody>
        </p:sp>
        <p:grpSp>
          <p:nvGrpSpPr>
            <p:cNvPr id="149510" name="Group 6"/>
            <p:cNvGrpSpPr>
              <a:grpSpLocks/>
            </p:cNvGrpSpPr>
            <p:nvPr/>
          </p:nvGrpSpPr>
          <p:grpSpPr bwMode="auto">
            <a:xfrm>
              <a:off x="1776" y="2304"/>
              <a:ext cx="48" cy="852"/>
              <a:chOff x="1776" y="2304"/>
              <a:chExt cx="48" cy="852"/>
            </a:xfrm>
          </p:grpSpPr>
          <p:sp>
            <p:nvSpPr>
              <p:cNvPr id="149511" name="Line 7"/>
              <p:cNvSpPr>
                <a:spLocks noChangeShapeType="1"/>
              </p:cNvSpPr>
              <p:nvPr/>
            </p:nvSpPr>
            <p:spPr bwMode="auto">
              <a:xfrm>
                <a:off x="1776" y="2305"/>
                <a:ext cx="0" cy="851"/>
              </a:xfrm>
              <a:prstGeom prst="line">
                <a:avLst/>
              </a:prstGeom>
              <a:noFill/>
              <a:ln w="25400">
                <a:solidFill>
                  <a:schemeClr val="tx1"/>
                </a:solidFill>
                <a:round/>
                <a:headEnd type="none" w="sm" len="sm"/>
                <a:tailEnd type="none" w="sm" len="sm"/>
              </a:ln>
              <a:effectLst/>
            </p:spPr>
            <p:txBody>
              <a:bodyPr/>
              <a:lstStyle/>
              <a:p>
                <a:endParaRPr lang="id-ID"/>
              </a:p>
            </p:txBody>
          </p:sp>
          <p:sp>
            <p:nvSpPr>
              <p:cNvPr id="149512" name="Line 8"/>
              <p:cNvSpPr>
                <a:spLocks noChangeShapeType="1"/>
              </p:cNvSpPr>
              <p:nvPr/>
            </p:nvSpPr>
            <p:spPr bwMode="auto">
              <a:xfrm>
                <a:off x="1777" y="3156"/>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49513" name="Line 9"/>
              <p:cNvSpPr>
                <a:spLocks noChangeShapeType="1"/>
              </p:cNvSpPr>
              <p:nvPr/>
            </p:nvSpPr>
            <p:spPr bwMode="auto">
              <a:xfrm>
                <a:off x="1777" y="2304"/>
                <a:ext cx="47" cy="0"/>
              </a:xfrm>
              <a:prstGeom prst="line">
                <a:avLst/>
              </a:prstGeom>
              <a:noFill/>
              <a:ln w="25400">
                <a:solidFill>
                  <a:schemeClr val="tx1"/>
                </a:solidFill>
                <a:round/>
                <a:headEnd type="none" w="sm" len="sm"/>
                <a:tailEnd type="none" w="sm" len="sm"/>
              </a:ln>
              <a:effectLst/>
            </p:spPr>
            <p:txBody>
              <a:bodyPr/>
              <a:lstStyle/>
              <a:p>
                <a:endParaRPr lang="id-ID"/>
              </a:p>
            </p:txBody>
          </p:sp>
        </p:grpSp>
        <p:grpSp>
          <p:nvGrpSpPr>
            <p:cNvPr id="149514" name="Group 10"/>
            <p:cNvGrpSpPr>
              <a:grpSpLocks/>
            </p:cNvGrpSpPr>
            <p:nvPr/>
          </p:nvGrpSpPr>
          <p:grpSpPr bwMode="auto">
            <a:xfrm>
              <a:off x="3073" y="2304"/>
              <a:ext cx="47" cy="852"/>
              <a:chOff x="3073" y="2304"/>
              <a:chExt cx="47" cy="852"/>
            </a:xfrm>
          </p:grpSpPr>
          <p:sp>
            <p:nvSpPr>
              <p:cNvPr id="149515" name="Line 11"/>
              <p:cNvSpPr>
                <a:spLocks noChangeShapeType="1"/>
              </p:cNvSpPr>
              <p:nvPr/>
            </p:nvSpPr>
            <p:spPr bwMode="auto">
              <a:xfrm>
                <a:off x="3120" y="2305"/>
                <a:ext cx="0" cy="851"/>
              </a:xfrm>
              <a:prstGeom prst="line">
                <a:avLst/>
              </a:prstGeom>
              <a:noFill/>
              <a:ln w="25400">
                <a:solidFill>
                  <a:schemeClr val="tx1"/>
                </a:solidFill>
                <a:round/>
                <a:headEnd type="none" w="sm" len="sm"/>
                <a:tailEnd type="none" w="sm" len="sm"/>
              </a:ln>
              <a:effectLst/>
            </p:spPr>
            <p:txBody>
              <a:bodyPr/>
              <a:lstStyle/>
              <a:p>
                <a:endParaRPr lang="id-ID"/>
              </a:p>
            </p:txBody>
          </p:sp>
          <p:sp>
            <p:nvSpPr>
              <p:cNvPr id="149516" name="Line 12"/>
              <p:cNvSpPr>
                <a:spLocks noChangeShapeType="1"/>
              </p:cNvSpPr>
              <p:nvPr/>
            </p:nvSpPr>
            <p:spPr bwMode="auto">
              <a:xfrm flipH="1">
                <a:off x="3073" y="3156"/>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49517" name="Line 13"/>
              <p:cNvSpPr>
                <a:spLocks noChangeShapeType="1"/>
              </p:cNvSpPr>
              <p:nvPr/>
            </p:nvSpPr>
            <p:spPr bwMode="auto">
              <a:xfrm flipH="1">
                <a:off x="3073" y="2304"/>
                <a:ext cx="47" cy="0"/>
              </a:xfrm>
              <a:prstGeom prst="line">
                <a:avLst/>
              </a:prstGeom>
              <a:noFill/>
              <a:ln w="25400">
                <a:solidFill>
                  <a:schemeClr val="tx1"/>
                </a:solidFill>
                <a:round/>
                <a:headEnd type="none" w="sm" len="sm"/>
                <a:tailEnd type="none" w="sm" len="sm"/>
              </a:ln>
              <a:effectLst/>
            </p:spPr>
            <p:txBody>
              <a:bodyPr/>
              <a:lstStyle/>
              <a:p>
                <a:endParaRPr lang="id-ID"/>
              </a:p>
            </p:txBody>
          </p:sp>
        </p:grpSp>
        <p:sp>
          <p:nvSpPr>
            <p:cNvPr id="149518" name="Line 14"/>
            <p:cNvSpPr>
              <a:spLocks noChangeShapeType="1"/>
            </p:cNvSpPr>
            <p:nvPr/>
          </p:nvSpPr>
          <p:spPr bwMode="auto">
            <a:xfrm>
              <a:off x="2353" y="2496"/>
              <a:ext cx="592" cy="0"/>
            </a:xfrm>
            <a:prstGeom prst="line">
              <a:avLst/>
            </a:prstGeom>
            <a:noFill/>
            <a:ln w="25400">
              <a:solidFill>
                <a:schemeClr val="tx1"/>
              </a:solidFill>
              <a:round/>
              <a:headEnd type="none" w="sm" len="sm"/>
              <a:tailEnd type="none" w="sm" len="sm"/>
            </a:ln>
            <a:effectLst/>
          </p:spPr>
          <p:txBody>
            <a:bodyPr/>
            <a:lstStyle/>
            <a:p>
              <a:endParaRPr lang="id-ID"/>
            </a:p>
          </p:txBody>
        </p:sp>
        <p:sp>
          <p:nvSpPr>
            <p:cNvPr id="149519" name="Line 15"/>
            <p:cNvSpPr>
              <a:spLocks noChangeShapeType="1"/>
            </p:cNvSpPr>
            <p:nvPr/>
          </p:nvSpPr>
          <p:spPr bwMode="auto">
            <a:xfrm>
              <a:off x="1825" y="3936"/>
              <a:ext cx="1110" cy="0"/>
            </a:xfrm>
            <a:prstGeom prst="line">
              <a:avLst/>
            </a:prstGeom>
            <a:noFill/>
            <a:ln w="25400">
              <a:solidFill>
                <a:schemeClr val="tx1"/>
              </a:solidFill>
              <a:round/>
              <a:headEnd type="none" w="sm" len="sm"/>
              <a:tailEnd type="none" w="sm" len="sm"/>
            </a:ln>
            <a:effectLst/>
          </p:spPr>
          <p:txBody>
            <a:bodyPr/>
            <a:lstStyle/>
            <a:p>
              <a:endParaRPr lang="id-ID"/>
            </a:p>
          </p:txBody>
        </p:sp>
        <p:sp>
          <p:nvSpPr>
            <p:cNvPr id="149520" name="Line 16"/>
            <p:cNvSpPr>
              <a:spLocks noChangeShapeType="1"/>
            </p:cNvSpPr>
            <p:nvPr/>
          </p:nvSpPr>
          <p:spPr bwMode="auto">
            <a:xfrm>
              <a:off x="2305" y="3600"/>
              <a:ext cx="592" cy="0"/>
            </a:xfrm>
            <a:prstGeom prst="line">
              <a:avLst/>
            </a:prstGeom>
            <a:noFill/>
            <a:ln w="25400">
              <a:solidFill>
                <a:schemeClr val="tx1"/>
              </a:solidFill>
              <a:round/>
              <a:headEnd type="none" w="sm" len="sm"/>
              <a:tailEnd type="none" w="sm" len="sm"/>
            </a:ln>
            <a:effectLst/>
          </p:spPr>
          <p:txBody>
            <a:bodyPr/>
            <a:lstStyle/>
            <a:p>
              <a:endParaRPr lang="id-ID"/>
            </a:p>
          </p:txBody>
        </p:sp>
        <p:grpSp>
          <p:nvGrpSpPr>
            <p:cNvPr id="149521" name="Group 17"/>
            <p:cNvGrpSpPr>
              <a:grpSpLocks/>
            </p:cNvGrpSpPr>
            <p:nvPr/>
          </p:nvGrpSpPr>
          <p:grpSpPr bwMode="auto">
            <a:xfrm>
              <a:off x="1728" y="3324"/>
              <a:ext cx="48" cy="852"/>
              <a:chOff x="1728" y="3324"/>
              <a:chExt cx="48" cy="852"/>
            </a:xfrm>
          </p:grpSpPr>
          <p:sp>
            <p:nvSpPr>
              <p:cNvPr id="149522" name="Line 18"/>
              <p:cNvSpPr>
                <a:spLocks noChangeShapeType="1"/>
              </p:cNvSpPr>
              <p:nvPr/>
            </p:nvSpPr>
            <p:spPr bwMode="auto">
              <a:xfrm>
                <a:off x="1728" y="3325"/>
                <a:ext cx="0" cy="851"/>
              </a:xfrm>
              <a:prstGeom prst="line">
                <a:avLst/>
              </a:prstGeom>
              <a:noFill/>
              <a:ln w="25400">
                <a:solidFill>
                  <a:schemeClr val="tx1"/>
                </a:solidFill>
                <a:round/>
                <a:headEnd type="none" w="sm" len="sm"/>
                <a:tailEnd type="none" w="sm" len="sm"/>
              </a:ln>
              <a:effectLst/>
            </p:spPr>
            <p:txBody>
              <a:bodyPr/>
              <a:lstStyle/>
              <a:p>
                <a:endParaRPr lang="id-ID"/>
              </a:p>
            </p:txBody>
          </p:sp>
          <p:sp>
            <p:nvSpPr>
              <p:cNvPr id="149523" name="Line 19"/>
              <p:cNvSpPr>
                <a:spLocks noChangeShapeType="1"/>
              </p:cNvSpPr>
              <p:nvPr/>
            </p:nvSpPr>
            <p:spPr bwMode="auto">
              <a:xfrm>
                <a:off x="1729" y="4176"/>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49524" name="Line 20"/>
              <p:cNvSpPr>
                <a:spLocks noChangeShapeType="1"/>
              </p:cNvSpPr>
              <p:nvPr/>
            </p:nvSpPr>
            <p:spPr bwMode="auto">
              <a:xfrm>
                <a:off x="1729" y="3324"/>
                <a:ext cx="47" cy="0"/>
              </a:xfrm>
              <a:prstGeom prst="line">
                <a:avLst/>
              </a:prstGeom>
              <a:noFill/>
              <a:ln w="25400">
                <a:solidFill>
                  <a:schemeClr val="tx1"/>
                </a:solidFill>
                <a:round/>
                <a:headEnd type="none" w="sm" len="sm"/>
                <a:tailEnd type="none" w="sm" len="sm"/>
              </a:ln>
              <a:effectLst/>
            </p:spPr>
            <p:txBody>
              <a:bodyPr/>
              <a:lstStyle/>
              <a:p>
                <a:endParaRPr lang="id-ID"/>
              </a:p>
            </p:txBody>
          </p:sp>
        </p:grpSp>
        <p:grpSp>
          <p:nvGrpSpPr>
            <p:cNvPr id="149525" name="Group 21"/>
            <p:cNvGrpSpPr>
              <a:grpSpLocks/>
            </p:cNvGrpSpPr>
            <p:nvPr/>
          </p:nvGrpSpPr>
          <p:grpSpPr bwMode="auto">
            <a:xfrm>
              <a:off x="3025" y="3324"/>
              <a:ext cx="47" cy="852"/>
              <a:chOff x="3025" y="3324"/>
              <a:chExt cx="47" cy="852"/>
            </a:xfrm>
          </p:grpSpPr>
          <p:sp>
            <p:nvSpPr>
              <p:cNvPr id="149526" name="Line 22"/>
              <p:cNvSpPr>
                <a:spLocks noChangeShapeType="1"/>
              </p:cNvSpPr>
              <p:nvPr/>
            </p:nvSpPr>
            <p:spPr bwMode="auto">
              <a:xfrm>
                <a:off x="3072" y="3325"/>
                <a:ext cx="0" cy="851"/>
              </a:xfrm>
              <a:prstGeom prst="line">
                <a:avLst/>
              </a:prstGeom>
              <a:noFill/>
              <a:ln w="25400">
                <a:solidFill>
                  <a:schemeClr val="tx1"/>
                </a:solidFill>
                <a:round/>
                <a:headEnd type="none" w="sm" len="sm"/>
                <a:tailEnd type="none" w="sm" len="sm"/>
              </a:ln>
              <a:effectLst/>
            </p:spPr>
            <p:txBody>
              <a:bodyPr/>
              <a:lstStyle/>
              <a:p>
                <a:endParaRPr lang="id-ID"/>
              </a:p>
            </p:txBody>
          </p:sp>
          <p:sp>
            <p:nvSpPr>
              <p:cNvPr id="149527" name="Line 23"/>
              <p:cNvSpPr>
                <a:spLocks noChangeShapeType="1"/>
              </p:cNvSpPr>
              <p:nvPr/>
            </p:nvSpPr>
            <p:spPr bwMode="auto">
              <a:xfrm flipH="1">
                <a:off x="3025" y="4176"/>
                <a:ext cx="47" cy="0"/>
              </a:xfrm>
              <a:prstGeom prst="line">
                <a:avLst/>
              </a:prstGeom>
              <a:noFill/>
              <a:ln w="25400">
                <a:solidFill>
                  <a:schemeClr val="tx1"/>
                </a:solidFill>
                <a:round/>
                <a:headEnd type="none" w="sm" len="sm"/>
                <a:tailEnd type="none" w="sm" len="sm"/>
              </a:ln>
              <a:effectLst/>
            </p:spPr>
            <p:txBody>
              <a:bodyPr/>
              <a:lstStyle/>
              <a:p>
                <a:endParaRPr lang="id-ID"/>
              </a:p>
            </p:txBody>
          </p:sp>
          <p:sp>
            <p:nvSpPr>
              <p:cNvPr id="149528" name="Line 24"/>
              <p:cNvSpPr>
                <a:spLocks noChangeShapeType="1"/>
              </p:cNvSpPr>
              <p:nvPr/>
            </p:nvSpPr>
            <p:spPr bwMode="auto">
              <a:xfrm flipH="1">
                <a:off x="3025" y="3324"/>
                <a:ext cx="47" cy="0"/>
              </a:xfrm>
              <a:prstGeom prst="line">
                <a:avLst/>
              </a:prstGeom>
              <a:noFill/>
              <a:ln w="25400">
                <a:solidFill>
                  <a:schemeClr val="tx1"/>
                </a:solidFill>
                <a:round/>
                <a:headEnd type="none" w="sm" len="sm"/>
                <a:tailEnd type="none" w="sm" len="sm"/>
              </a:ln>
              <a:effectLst/>
            </p:spPr>
            <p:txBody>
              <a:bodyPr/>
              <a:lstStyle/>
              <a:p>
                <a:endParaRPr lang="id-ID"/>
              </a:p>
            </p:txBody>
          </p:sp>
        </p:grpSp>
      </p:grpSp>
    </p:spTree>
  </p:cSld>
  <p:clrMapOvr>
    <a:masterClrMapping/>
  </p:clrMapOvr>
  <p:transition>
    <p:wipe dir="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fontScale="90000"/>
          </a:bodyPr>
          <a:lstStyle/>
          <a:p>
            <a:r>
              <a:rPr lang="en-US"/>
              <a:t>Calculating Present Value of an Annuity: Now or Wait?</a:t>
            </a:r>
          </a:p>
        </p:txBody>
      </p:sp>
      <p:sp>
        <p:nvSpPr>
          <p:cNvPr id="62467" name="Rectangle 3"/>
          <p:cNvSpPr>
            <a:spLocks noGrp="1" noChangeArrowheads="1"/>
          </p:cNvSpPr>
          <p:nvPr>
            <p:ph type="body" sz="half" idx="1"/>
          </p:nvPr>
        </p:nvSpPr>
        <p:spPr>
          <a:xfrm>
            <a:off x="838200" y="1676400"/>
            <a:ext cx="4267200" cy="4267200"/>
          </a:xfrm>
        </p:spPr>
        <p:txBody>
          <a:bodyPr/>
          <a:lstStyle/>
          <a:p>
            <a:pPr marL="0" indent="0">
              <a:buFont typeface="Wingdings" pitchFamily="2" charset="2"/>
              <a:buNone/>
            </a:pPr>
            <a:r>
              <a:rPr lang="en-US" sz="2400"/>
              <a:t>What is the present value of the 25 annual payments of $50,000 offered to the soon-to-be ex-wife, assuming a 5% discount rate?</a:t>
            </a:r>
          </a:p>
          <a:p>
            <a:pPr marL="0" indent="0">
              <a:buFont typeface="Wingdings" pitchFamily="2" charset="2"/>
              <a:buNone/>
            </a:pPr>
            <a:endParaRPr lang="en-US" sz="2400"/>
          </a:p>
          <a:p>
            <a:pPr marL="0" indent="0">
              <a:buFont typeface="Wingdings" pitchFamily="2" charset="2"/>
              <a:buNone/>
            </a:pPr>
            <a:r>
              <a:rPr lang="en-US" sz="2400">
                <a:cs typeface="Times New Roman" pitchFamily="18" charset="0"/>
              </a:rPr>
              <a:t>PV = PMT (PVIFA </a:t>
            </a:r>
            <a:r>
              <a:rPr lang="en-US" sz="2400" baseline="-30000">
                <a:cs typeface="Times New Roman" pitchFamily="18" charset="0"/>
              </a:rPr>
              <a:t>i,n</a:t>
            </a:r>
            <a:r>
              <a:rPr lang="en-US" sz="2400">
                <a:cs typeface="Times New Roman" pitchFamily="18" charset="0"/>
              </a:rPr>
              <a:t>)</a:t>
            </a:r>
            <a:r>
              <a:rPr lang="en-US" sz="2400"/>
              <a:t> </a:t>
            </a:r>
          </a:p>
          <a:p>
            <a:pPr marL="0" indent="0">
              <a:buFont typeface="Wingdings" pitchFamily="2" charset="2"/>
              <a:buNone/>
            </a:pPr>
            <a:r>
              <a:rPr lang="en-US" sz="2400">
                <a:cs typeface="Times New Roman" pitchFamily="18" charset="0"/>
              </a:rPr>
              <a:t>PV = $50,000 (PVIFA </a:t>
            </a:r>
            <a:r>
              <a:rPr lang="en-US" sz="2400" baseline="-30000">
                <a:cs typeface="Times New Roman" pitchFamily="18" charset="0"/>
              </a:rPr>
              <a:t>5%</a:t>
            </a:r>
            <a:r>
              <a:rPr lang="en-US" sz="2400">
                <a:cs typeface="Times New Roman" pitchFamily="18" charset="0"/>
              </a:rPr>
              <a:t>, </a:t>
            </a:r>
            <a:r>
              <a:rPr lang="en-US" sz="2400" baseline="-30000">
                <a:cs typeface="Times New Roman" pitchFamily="18" charset="0"/>
              </a:rPr>
              <a:t>25</a:t>
            </a:r>
            <a:r>
              <a:rPr lang="en-US" sz="2400">
                <a:cs typeface="Times New Roman" pitchFamily="18" charset="0"/>
              </a:rPr>
              <a:t>)</a:t>
            </a:r>
          </a:p>
          <a:p>
            <a:pPr marL="0" indent="0">
              <a:buFont typeface="Wingdings" pitchFamily="2" charset="2"/>
              <a:buNone/>
            </a:pPr>
            <a:r>
              <a:rPr lang="en-US" sz="2400">
                <a:cs typeface="Times New Roman" pitchFamily="18" charset="0"/>
              </a:rPr>
              <a:t>PV = $50,000 (14.094)</a:t>
            </a:r>
          </a:p>
          <a:p>
            <a:pPr marL="0" indent="0">
              <a:buFont typeface="Wingdings" pitchFamily="2" charset="2"/>
              <a:buNone/>
            </a:pPr>
            <a:r>
              <a:rPr lang="en-US" sz="2400">
                <a:cs typeface="Times New Roman" pitchFamily="18" charset="0"/>
              </a:rPr>
              <a:t>PV = $704,700</a:t>
            </a:r>
          </a:p>
          <a:p>
            <a:pPr marL="0" indent="0">
              <a:buFont typeface="Wingdings" pitchFamily="2" charset="2"/>
              <a:buNone/>
            </a:pPr>
            <a:endParaRPr lang="en-US" sz="2400"/>
          </a:p>
        </p:txBody>
      </p:sp>
      <p:pic>
        <p:nvPicPr>
          <p:cNvPr id="62469" name="Picture 5"/>
          <p:cNvPicPr>
            <a:picLocks noGrp="1" noChangeAspect="1" noChangeArrowheads="1"/>
          </p:cNvPicPr>
          <p:nvPr>
            <p:ph type="clipArt" sz="half" idx="2"/>
          </p:nvPr>
        </p:nvPicPr>
        <p:blipFill>
          <a:blip r:embed="rId2" cstate="print"/>
          <a:srcRect/>
          <a:stretch>
            <a:fillRect/>
          </a:stretch>
        </p:blipFill>
        <p:spPr>
          <a:xfrm>
            <a:off x="5410200" y="2590800"/>
            <a:ext cx="2574925" cy="3581400"/>
          </a:xfrm>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65896"/>
            <a:ext cx="8610600" cy="4782504"/>
          </a:xfrm>
        </p:spPr>
        <p:txBody>
          <a:bodyPr>
            <a:normAutofit fontScale="77500" lnSpcReduction="20000"/>
          </a:bodyPr>
          <a:lstStyle/>
          <a:p>
            <a:r>
              <a:rPr lang="id-ID" dirty="0" smtClean="0"/>
              <a:t>Jawab :</a:t>
            </a:r>
          </a:p>
          <a:p>
            <a:pPr marL="118872" indent="0">
              <a:buNone/>
            </a:pPr>
            <a:endParaRPr lang="id-ID" dirty="0" smtClean="0"/>
          </a:p>
          <a:p>
            <a:r>
              <a:rPr lang="id-ID" sz="4000" dirty="0" smtClean="0"/>
              <a:t>P = 1.000.000</a:t>
            </a:r>
          </a:p>
          <a:p>
            <a:r>
              <a:rPr lang="id-ID" sz="4000" dirty="0" smtClean="0"/>
              <a:t>SI (Simple Interest) = 1.250.000 – 1.000.000 = 250.000</a:t>
            </a:r>
          </a:p>
          <a:p>
            <a:r>
              <a:rPr lang="id-ID" sz="4000" dirty="0" smtClean="0"/>
              <a:t>t = 1/12</a:t>
            </a:r>
          </a:p>
          <a:p>
            <a:r>
              <a:rPr lang="id-ID" sz="4000" dirty="0" smtClean="0"/>
              <a:t>r = SI/Pt</a:t>
            </a:r>
          </a:p>
          <a:p>
            <a:endParaRPr lang="id-ID" sz="4000" dirty="0"/>
          </a:p>
          <a:p>
            <a:r>
              <a:rPr lang="id-ID" sz="4000" dirty="0" smtClean="0"/>
              <a:t>              250.000</a:t>
            </a:r>
          </a:p>
          <a:p>
            <a:pPr marL="0" indent="0">
              <a:lnSpc>
                <a:spcPct val="110000"/>
              </a:lnSpc>
              <a:buNone/>
            </a:pPr>
            <a:r>
              <a:rPr lang="id-ID" sz="4000" dirty="0"/>
              <a:t> </a:t>
            </a:r>
            <a:r>
              <a:rPr lang="id-ID" sz="4000" dirty="0" smtClean="0"/>
              <a:t>      =  ---------------------</a:t>
            </a:r>
          </a:p>
          <a:p>
            <a:pPr marL="0" indent="0">
              <a:lnSpc>
                <a:spcPct val="110000"/>
              </a:lnSpc>
              <a:buNone/>
            </a:pPr>
            <a:r>
              <a:rPr lang="id-ID" sz="4000" dirty="0"/>
              <a:t> </a:t>
            </a:r>
            <a:r>
              <a:rPr lang="id-ID" sz="4000" dirty="0" smtClean="0"/>
              <a:t>           1.000.000 x 1/12</a:t>
            </a:r>
          </a:p>
          <a:p>
            <a:pPr marL="0" indent="0">
              <a:buNone/>
            </a:pPr>
            <a:r>
              <a:rPr lang="id-ID" sz="4000" dirty="0"/>
              <a:t> </a:t>
            </a:r>
            <a:r>
              <a:rPr lang="id-ID" sz="4000" dirty="0" smtClean="0"/>
              <a:t>      =  3 atau 300 %</a:t>
            </a:r>
            <a:endParaRPr lang="id-ID" sz="4000" dirty="0"/>
          </a:p>
        </p:txBody>
      </p:sp>
    </p:spTree>
    <p:extLst>
      <p:ext uri="{BB962C8B-B14F-4D97-AF65-F5344CB8AC3E}">
        <p14:creationId xmlns:p14="http://schemas.microsoft.com/office/powerpoint/2010/main" val="4262883615"/>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a:noFill/>
          <a:ln/>
        </p:spPr>
        <p:txBody>
          <a:bodyPr/>
          <a:lstStyle/>
          <a:p>
            <a:r>
              <a:rPr lang="en-US"/>
              <a:t>Amortized Loans</a:t>
            </a:r>
          </a:p>
        </p:txBody>
      </p:sp>
      <p:sp>
        <p:nvSpPr>
          <p:cNvPr id="49155" name="Rectangle 1027"/>
          <p:cNvSpPr>
            <a:spLocks noGrp="1" noChangeArrowheads="1"/>
          </p:cNvSpPr>
          <p:nvPr>
            <p:ph idx="1"/>
          </p:nvPr>
        </p:nvSpPr>
        <p:spPr>
          <a:noFill/>
          <a:ln/>
        </p:spPr>
        <p:txBody>
          <a:bodyPr/>
          <a:lstStyle/>
          <a:p>
            <a:r>
              <a:rPr lang="en-US" sz="2800"/>
              <a:t>Definition -- loans that are repaid in equal periodic installments</a:t>
            </a:r>
          </a:p>
          <a:p>
            <a:r>
              <a:rPr lang="en-US" sz="2800"/>
              <a:t>With an amortized loan the interest payment declines as your outstanding principal declines; therefore, with each payment you will be paying an increasing amount towards the principal of the loan.</a:t>
            </a:r>
          </a:p>
          <a:p>
            <a:r>
              <a:rPr lang="en-US" sz="2800"/>
              <a:t>Examples -- car loans or home mortgages</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500" fill="hold"/>
                                        <p:tgtEl>
                                          <p:spTgt spid="491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9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9155">
                                            <p:txEl>
                                              <p:pRg st="1" end="1"/>
                                            </p:txEl>
                                          </p:spTgt>
                                        </p:tgtEl>
                                        <p:attrNameLst>
                                          <p:attrName>style.visibility</p:attrName>
                                        </p:attrNameLst>
                                      </p:cBhvr>
                                      <p:to>
                                        <p:strVal val="visible"/>
                                      </p:to>
                                    </p:set>
                                    <p:anim calcmode="lin" valueType="num">
                                      <p:cBhvr additive="base">
                                        <p:cTn id="13" dur="500" fill="hold"/>
                                        <p:tgtEl>
                                          <p:spTgt spid="491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9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 calcmode="lin" valueType="num">
                                      <p:cBhvr additive="base">
                                        <p:cTn id="19" dur="500" fill="hold"/>
                                        <p:tgtEl>
                                          <p:spTgt spid="491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91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fontScale="90000"/>
          </a:bodyPr>
          <a:lstStyle/>
          <a:p>
            <a:r>
              <a:rPr lang="en-US"/>
              <a:t>Buying a Car With Four Easy Annual Installments</a:t>
            </a:r>
          </a:p>
        </p:txBody>
      </p:sp>
      <p:sp>
        <p:nvSpPr>
          <p:cNvPr id="65539" name="Rectangle 3"/>
          <p:cNvSpPr>
            <a:spLocks noGrp="1" noChangeArrowheads="1"/>
          </p:cNvSpPr>
          <p:nvPr>
            <p:ph type="body" sz="half" idx="1"/>
          </p:nvPr>
        </p:nvSpPr>
        <p:spPr>
          <a:xfrm>
            <a:off x="533400" y="1676400"/>
            <a:ext cx="4800600" cy="4114800"/>
          </a:xfrm>
        </p:spPr>
        <p:txBody>
          <a:bodyPr/>
          <a:lstStyle/>
          <a:p>
            <a:pPr marL="0" indent="0">
              <a:buFont typeface="Wingdings" pitchFamily="2" charset="2"/>
              <a:buNone/>
              <a:tabLst>
                <a:tab pos="1020763" algn="l"/>
              </a:tabLst>
            </a:pPr>
            <a:r>
              <a:rPr lang="en-US" sz="2400"/>
              <a:t>What are the annual payments to repay $6,000 at 15% interest?</a:t>
            </a:r>
          </a:p>
          <a:p>
            <a:pPr marL="0" indent="0">
              <a:buFont typeface="Wingdings" pitchFamily="2" charset="2"/>
              <a:buNone/>
              <a:tabLst>
                <a:tab pos="1020763" algn="l"/>
              </a:tabLst>
            </a:pPr>
            <a:endParaRPr lang="en-US" sz="2400"/>
          </a:p>
          <a:p>
            <a:pPr marL="0" indent="0">
              <a:buFont typeface="Wingdings" pitchFamily="2" charset="2"/>
              <a:buNone/>
              <a:tabLst>
                <a:tab pos="1020763" algn="l"/>
              </a:tabLst>
            </a:pPr>
            <a:r>
              <a:rPr lang="en-US" sz="2400">
                <a:cs typeface="Arial" charset="0"/>
              </a:rPr>
              <a:t>PV 	= PMT(PVIFA </a:t>
            </a:r>
            <a:r>
              <a:rPr lang="en-US" sz="2400" baseline="-30000">
                <a:cs typeface="Arial" charset="0"/>
              </a:rPr>
              <a:t>i%,n yr</a:t>
            </a:r>
            <a:r>
              <a:rPr lang="en-US" sz="2400">
                <a:cs typeface="Arial" charset="0"/>
              </a:rPr>
              <a:t>)</a:t>
            </a:r>
            <a:endParaRPr lang="en-US" sz="2400">
              <a:cs typeface="Times New Roman" pitchFamily="18" charset="0"/>
            </a:endParaRPr>
          </a:p>
          <a:p>
            <a:pPr marL="0" indent="0">
              <a:buFont typeface="Wingdings" pitchFamily="2" charset="2"/>
              <a:buNone/>
              <a:tabLst>
                <a:tab pos="1020763" algn="l"/>
              </a:tabLst>
            </a:pPr>
            <a:r>
              <a:rPr lang="en-US" sz="2400">
                <a:cs typeface="Arial" charset="0"/>
              </a:rPr>
              <a:t>$6,000	= PMT (PVIFA </a:t>
            </a:r>
            <a:r>
              <a:rPr lang="en-US" sz="2400" baseline="-30000">
                <a:cs typeface="Arial" charset="0"/>
              </a:rPr>
              <a:t>15%, 4 yr</a:t>
            </a:r>
            <a:r>
              <a:rPr lang="en-US" sz="2400">
                <a:cs typeface="Arial" charset="0"/>
              </a:rPr>
              <a:t>)</a:t>
            </a:r>
            <a:endParaRPr lang="en-US" sz="2400">
              <a:cs typeface="Times New Roman" pitchFamily="18" charset="0"/>
            </a:endParaRPr>
          </a:p>
          <a:p>
            <a:pPr marL="0" indent="0">
              <a:buFont typeface="Wingdings" pitchFamily="2" charset="2"/>
              <a:buNone/>
              <a:tabLst>
                <a:tab pos="1020763" algn="l"/>
              </a:tabLst>
            </a:pPr>
            <a:r>
              <a:rPr lang="en-US" sz="2400">
                <a:cs typeface="Arial" charset="0"/>
              </a:rPr>
              <a:t>$6,000	= PMT (2.855)</a:t>
            </a:r>
            <a:endParaRPr lang="en-US" sz="2400">
              <a:cs typeface="Times New Roman" pitchFamily="18" charset="0"/>
            </a:endParaRPr>
          </a:p>
          <a:p>
            <a:pPr marL="0" indent="0">
              <a:buFont typeface="Wingdings" pitchFamily="2" charset="2"/>
              <a:buNone/>
              <a:tabLst>
                <a:tab pos="1020763" algn="l"/>
              </a:tabLst>
            </a:pPr>
            <a:r>
              <a:rPr lang="en-US" sz="2400">
                <a:cs typeface="Arial" charset="0"/>
              </a:rPr>
              <a:t>$2,101.58 = PMT</a:t>
            </a:r>
            <a:r>
              <a:rPr lang="en-US" sz="2400"/>
              <a:t> </a:t>
            </a:r>
          </a:p>
        </p:txBody>
      </p:sp>
      <p:pic>
        <p:nvPicPr>
          <p:cNvPr id="65542" name="Picture 6" descr="bd07272_"/>
          <p:cNvPicPr>
            <a:picLocks noGrp="1" noChangeAspect="1" noChangeArrowheads="1"/>
          </p:cNvPicPr>
          <p:nvPr>
            <p:ph type="clipArt" sz="half" idx="2"/>
          </p:nvPr>
        </p:nvPicPr>
        <p:blipFill>
          <a:blip r:embed="rId2" cstate="print"/>
          <a:srcRect/>
          <a:stretch>
            <a:fillRect/>
          </a:stretch>
        </p:blipFill>
        <p:spPr>
          <a:xfrm>
            <a:off x="4343400" y="3535363"/>
            <a:ext cx="3559175" cy="2179637"/>
          </a:xfrm>
          <a:noFill/>
          <a:ln/>
        </p:spPr>
      </p:pic>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Cara yang </a:t>
            </a:r>
            <a:r>
              <a:rPr lang="en-US" dirty="0" err="1" smtClean="0"/>
              <a:t>umum</a:t>
            </a:r>
            <a:r>
              <a:rPr lang="en-US" dirty="0" smtClean="0"/>
              <a:t> </a:t>
            </a:r>
            <a:r>
              <a:rPr lang="en-US" dirty="0" err="1" smtClean="0"/>
              <a:t>di</a:t>
            </a:r>
            <a:r>
              <a:rPr lang="en-US" dirty="0" smtClean="0"/>
              <a:t> Indonesia:</a:t>
            </a:r>
            <a:endParaRPr lang="id-ID" dirty="0"/>
          </a:p>
        </p:txBody>
      </p:sp>
      <p:sp>
        <p:nvSpPr>
          <p:cNvPr id="3" name="Content Placeholder 2"/>
          <p:cNvSpPr>
            <a:spLocks noGrp="1"/>
          </p:cNvSpPr>
          <p:nvPr>
            <p:ph idx="1"/>
          </p:nvPr>
        </p:nvSpPr>
        <p:spPr/>
        <p:txBody>
          <a:bodyPr/>
          <a:lstStyle/>
          <a:p>
            <a:r>
              <a:rPr lang="id-ID" dirty="0" smtClean="0"/>
              <a:t>Harga mobil = 180 juta</a:t>
            </a:r>
          </a:p>
          <a:p>
            <a:r>
              <a:rPr lang="id-ID" dirty="0" smtClean="0"/>
              <a:t>Dp 10%</a:t>
            </a:r>
          </a:p>
          <a:p>
            <a:r>
              <a:rPr lang="id-ID" dirty="0" smtClean="0"/>
              <a:t>Bunga 10%</a:t>
            </a:r>
          </a:p>
          <a:p>
            <a:r>
              <a:rPr lang="id-ID" dirty="0" smtClean="0"/>
              <a:t>Tenor 3 tahun</a:t>
            </a:r>
          </a:p>
          <a:p>
            <a:r>
              <a:rPr lang="id-ID" dirty="0" smtClean="0"/>
              <a:t>nilai kredit = 180 jt – 18 jt = 162 jt</a:t>
            </a:r>
          </a:p>
          <a:p>
            <a:r>
              <a:rPr lang="id-ID" dirty="0" smtClean="0"/>
              <a:t>Total kredit = 162 jt + 30% x 162 jt = 210.6 jt</a:t>
            </a:r>
          </a:p>
          <a:p>
            <a:r>
              <a:rPr lang="id-ID" dirty="0" smtClean="0"/>
              <a:t>Cicilannya = 210.6 jt / 36 = 5.85 jt per bulan</a:t>
            </a:r>
          </a:p>
          <a:p>
            <a:r>
              <a:rPr lang="id-ID" dirty="0" smtClean="0"/>
              <a:t>Pembayaran 1 = 18 jt + 5.85 jt + assuransi + provisi</a:t>
            </a:r>
            <a:endParaRPr lang="id-ID"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a:ln/>
        </p:spPr>
        <p:txBody>
          <a:bodyPr/>
          <a:lstStyle/>
          <a:p>
            <a:r>
              <a:rPr lang="en-US"/>
              <a:t>Perpetuities</a:t>
            </a:r>
          </a:p>
        </p:txBody>
      </p:sp>
      <p:sp>
        <p:nvSpPr>
          <p:cNvPr id="51203" name="Rectangle 3"/>
          <p:cNvSpPr>
            <a:spLocks noGrp="1" noChangeArrowheads="1"/>
          </p:cNvSpPr>
          <p:nvPr>
            <p:ph idx="1"/>
          </p:nvPr>
        </p:nvSpPr>
        <p:spPr>
          <a:noFill/>
          <a:ln/>
        </p:spPr>
        <p:txBody>
          <a:bodyPr/>
          <a:lstStyle/>
          <a:p>
            <a:r>
              <a:rPr lang="en-US"/>
              <a:t>Definition – an annuity that lasts forever</a:t>
            </a:r>
          </a:p>
          <a:p>
            <a:r>
              <a:rPr lang="en-US"/>
              <a:t>PV = PP / i</a:t>
            </a:r>
          </a:p>
          <a:p>
            <a:pPr lvl="1">
              <a:buSzPct val="75000"/>
            </a:pPr>
            <a:r>
              <a:rPr lang="en-US"/>
              <a:t>PV = the present value of the perpetuity</a:t>
            </a:r>
          </a:p>
          <a:p>
            <a:pPr lvl="1">
              <a:buSzPct val="75000"/>
            </a:pPr>
            <a:r>
              <a:rPr lang="en-US"/>
              <a:t>PP = the annual dollar amount provided by the perpetuity</a:t>
            </a:r>
          </a:p>
          <a:p>
            <a:pPr lvl="1">
              <a:buSzPct val="75000"/>
            </a:pPr>
            <a:r>
              <a:rPr lang="en-US"/>
              <a:t>i = the annual interest (or discount) rate</a:t>
            </a:r>
          </a:p>
        </p:txBody>
      </p:sp>
    </p:spTree>
  </p:cSld>
  <p:clrMapOvr>
    <a:masterClrMapping/>
  </p:clrMapOvr>
  <p:transition>
    <p:random/>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t>Contoh:</a:t>
            </a:r>
          </a:p>
        </p:txBody>
      </p:sp>
      <p:sp>
        <p:nvSpPr>
          <p:cNvPr id="70659" name="Rectangle 3"/>
          <p:cNvSpPr>
            <a:spLocks noGrp="1" noChangeArrowheads="1"/>
          </p:cNvSpPr>
          <p:nvPr>
            <p:ph idx="1"/>
          </p:nvPr>
        </p:nvSpPr>
        <p:spPr/>
        <p:txBody>
          <a:bodyPr/>
          <a:lstStyle/>
          <a:p>
            <a:r>
              <a:rPr lang="en-US"/>
              <a:t> PV = Rp 10 juta</a:t>
            </a:r>
          </a:p>
          <a:p>
            <a:r>
              <a:rPr lang="en-US"/>
              <a:t> i = 20%</a:t>
            </a:r>
          </a:p>
          <a:p>
            <a:r>
              <a:rPr lang="en-US"/>
              <a:t> PP = Rp 10 juta x 20% = Rp 2 juta</a:t>
            </a:r>
          </a:p>
          <a:p>
            <a:pPr>
              <a:buFont typeface="Wingdings" pitchFamily="2" charset="2"/>
              <a:buNone/>
            </a:pPr>
            <a:r>
              <a:rPr lang="en-US"/>
              <a:t>Atau:</a:t>
            </a:r>
          </a:p>
          <a:p>
            <a:r>
              <a:rPr lang="en-US"/>
              <a:t> PP = 1 juta</a:t>
            </a:r>
          </a:p>
          <a:p>
            <a:r>
              <a:rPr lang="en-US"/>
              <a:t> i = 10%</a:t>
            </a:r>
          </a:p>
          <a:p>
            <a:r>
              <a:rPr lang="en-US"/>
              <a:t> PV = Rp 1 juta / 10% = Rp 10 juta </a:t>
            </a:r>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a:lstStyle/>
          <a:p>
            <a:r>
              <a:rPr lang="en-US"/>
              <a:t>Summary</a:t>
            </a:r>
          </a:p>
        </p:txBody>
      </p:sp>
      <p:sp>
        <p:nvSpPr>
          <p:cNvPr id="53251" name="Rectangle 3"/>
          <p:cNvSpPr>
            <a:spLocks noGrp="1" noChangeArrowheads="1"/>
          </p:cNvSpPr>
          <p:nvPr>
            <p:ph idx="1"/>
          </p:nvPr>
        </p:nvSpPr>
        <p:spPr>
          <a:noFill/>
          <a:ln/>
        </p:spPr>
        <p:txBody>
          <a:bodyPr/>
          <a:lstStyle/>
          <a:p>
            <a:r>
              <a:rPr lang="en-US"/>
              <a:t>Future value – the value, in the future, of a current investment</a:t>
            </a:r>
          </a:p>
          <a:p>
            <a:r>
              <a:rPr lang="en-US"/>
              <a:t>Rule of 72 – estimates how long your investment will take to double at a given rate of return</a:t>
            </a:r>
          </a:p>
          <a:p>
            <a:r>
              <a:rPr lang="en-US"/>
              <a:t>Present value – today’s value of an investment received in the future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dissolve">
                                      <p:cBhvr>
                                        <p:cTn id="7" dur="500"/>
                                        <p:tgtEl>
                                          <p:spTgt spid="532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dissolve">
                                      <p:cBhvr>
                                        <p:cTn id="12" dur="500"/>
                                        <p:tgtEl>
                                          <p:spTgt spid="532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dissolve">
                                      <p:cBhvr>
                                        <p:cTn id="17"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1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a:ln/>
        </p:spPr>
        <p:txBody>
          <a:bodyPr/>
          <a:lstStyle/>
          <a:p>
            <a:r>
              <a:rPr lang="en-US"/>
              <a:t>Summary </a:t>
            </a:r>
            <a:r>
              <a:rPr lang="en-US" sz="4000"/>
              <a:t>(cont’d)</a:t>
            </a:r>
          </a:p>
        </p:txBody>
      </p:sp>
      <p:sp>
        <p:nvSpPr>
          <p:cNvPr id="55299" name="Rectangle 3"/>
          <p:cNvSpPr>
            <a:spLocks noGrp="1" noChangeArrowheads="1"/>
          </p:cNvSpPr>
          <p:nvPr>
            <p:ph idx="1"/>
          </p:nvPr>
        </p:nvSpPr>
        <p:spPr>
          <a:noFill/>
          <a:ln/>
        </p:spPr>
        <p:txBody>
          <a:bodyPr/>
          <a:lstStyle/>
          <a:p>
            <a:pPr>
              <a:lnSpc>
                <a:spcPct val="90000"/>
              </a:lnSpc>
            </a:pPr>
            <a:r>
              <a:rPr lang="en-US"/>
              <a:t>Annuity – a periodic series of equal payments for a specific length of time</a:t>
            </a:r>
          </a:p>
          <a:p>
            <a:pPr>
              <a:lnSpc>
                <a:spcPct val="90000"/>
              </a:lnSpc>
            </a:pPr>
            <a:r>
              <a:rPr lang="en-US"/>
              <a:t>Future value of an annuity – the value, in the future, of a current stream of investments</a:t>
            </a:r>
          </a:p>
          <a:p>
            <a:pPr>
              <a:lnSpc>
                <a:spcPct val="90000"/>
              </a:lnSpc>
            </a:pPr>
            <a:r>
              <a:rPr lang="en-US"/>
              <a:t>Present value of an annuity – today’s value of a stream of investments received in the future</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dissolve">
                                      <p:cBhvr>
                                        <p:cTn id="7" dur="5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dissolve">
                                      <p:cBhvr>
                                        <p:cTn id="12" dur="500"/>
                                        <p:tgtEl>
                                          <p:spTgt spid="552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dissolve">
                                      <p:cBhvr>
                                        <p:cTn id="17"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1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a:ln/>
        </p:spPr>
        <p:txBody>
          <a:bodyPr/>
          <a:lstStyle/>
          <a:p>
            <a:r>
              <a:rPr lang="en-US"/>
              <a:t>Summary </a:t>
            </a:r>
            <a:r>
              <a:rPr lang="en-US" sz="4000"/>
              <a:t>(cont’d)</a:t>
            </a:r>
          </a:p>
        </p:txBody>
      </p:sp>
      <p:sp>
        <p:nvSpPr>
          <p:cNvPr id="57347" name="Rectangle 3"/>
          <p:cNvSpPr>
            <a:spLocks noGrp="1" noChangeArrowheads="1"/>
          </p:cNvSpPr>
          <p:nvPr>
            <p:ph idx="1"/>
          </p:nvPr>
        </p:nvSpPr>
        <p:spPr>
          <a:noFill/>
          <a:ln/>
        </p:spPr>
        <p:txBody>
          <a:bodyPr/>
          <a:lstStyle/>
          <a:p>
            <a:r>
              <a:rPr lang="en-US"/>
              <a:t>Amortized loans – loans paid in equal periodic installments for a specific length of time</a:t>
            </a:r>
          </a:p>
          <a:p>
            <a:r>
              <a:rPr lang="en-US"/>
              <a:t>Perpetuities </a:t>
            </a:r>
            <a:r>
              <a:rPr lang="en-US">
                <a:cs typeface="Arial" charset="0"/>
              </a:rPr>
              <a:t>– a</a:t>
            </a:r>
            <a:r>
              <a:rPr lang="en-US"/>
              <a:t>nnuities that continue forever</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dissolve">
                                      <p:cBhvr>
                                        <p:cTn id="7" dur="500"/>
                                        <p:tgtEl>
                                          <p:spTgt spid="57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dissolve">
                                      <p:cBhvr>
                                        <p:cTn id="12"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i="1" smtClean="0"/>
              <a:t>Future Value</a:t>
            </a:r>
            <a:r>
              <a:rPr lang="en-US" smtClean="0"/>
              <a:t> </a:t>
            </a:r>
            <a:br>
              <a:rPr lang="en-US" smtClean="0"/>
            </a:br>
            <a:r>
              <a:rPr lang="en-US" smtClean="0"/>
              <a:t>(Nilai yang akan datang)</a:t>
            </a:r>
            <a:endParaRPr lang="es-ES" smtClean="0"/>
          </a:p>
        </p:txBody>
      </p:sp>
      <p:sp>
        <p:nvSpPr>
          <p:cNvPr id="22531" name="Rectangle 3"/>
          <p:cNvSpPr>
            <a:spLocks noGrp="1" noChangeArrowheads="1"/>
          </p:cNvSpPr>
          <p:nvPr>
            <p:ph type="body" idx="1"/>
          </p:nvPr>
        </p:nvSpPr>
        <p:spPr/>
        <p:txBody>
          <a:bodyPr/>
          <a:lstStyle/>
          <a:p>
            <a:pPr eaLnBrk="1" hangingPunct="1">
              <a:lnSpc>
                <a:spcPct val="80000"/>
              </a:lnSpc>
            </a:pPr>
            <a:r>
              <a:rPr lang="en-US" sz="2100" smtClean="0"/>
              <a:t>Uang yang ditabung hari ini (</a:t>
            </a:r>
            <a:r>
              <a:rPr lang="en-US" sz="2100" i="1" smtClean="0"/>
              <a:t>present value</a:t>
            </a:r>
            <a:r>
              <a:rPr lang="en-US" sz="2100" smtClean="0"/>
              <a:t> – PV) akan berkembang menjadi sebesar </a:t>
            </a:r>
            <a:r>
              <a:rPr lang="en-US" sz="2100" i="1" smtClean="0"/>
              <a:t>future value</a:t>
            </a:r>
            <a:r>
              <a:rPr lang="en-US" sz="2100" smtClean="0"/>
              <a:t> karena mengalami proses bunga-berbunga (</a:t>
            </a:r>
            <a:r>
              <a:rPr lang="en-US" sz="2100" i="1" smtClean="0"/>
              <a:t>compounding</a:t>
            </a:r>
            <a:r>
              <a:rPr lang="en-US" sz="2100" smtClean="0"/>
              <a:t>).</a:t>
            </a:r>
          </a:p>
          <a:p>
            <a:pPr eaLnBrk="1" hangingPunct="1">
              <a:lnSpc>
                <a:spcPct val="80000"/>
              </a:lnSpc>
            </a:pPr>
            <a:r>
              <a:rPr lang="en-US" sz="2100" smtClean="0"/>
              <a:t>Jadi </a:t>
            </a:r>
            <a:r>
              <a:rPr lang="en-US" sz="2100" i="1" smtClean="0"/>
              <a:t>future value</a:t>
            </a:r>
            <a:r>
              <a:rPr lang="en-US" sz="2100" smtClean="0"/>
              <a:t> adalah nilai di masa mendatang dari yang uang ada sekarang.</a:t>
            </a:r>
          </a:p>
          <a:p>
            <a:pPr eaLnBrk="1" hangingPunct="1">
              <a:lnSpc>
                <a:spcPct val="80000"/>
              </a:lnSpc>
            </a:pPr>
            <a:r>
              <a:rPr lang="en-US" sz="2100" i="1" smtClean="0"/>
              <a:t>Future value</a:t>
            </a:r>
            <a:r>
              <a:rPr lang="en-US" sz="2100" smtClean="0"/>
              <a:t> dapat dihitung dengan konsep bunga majemuk, yaitu dengan asumsi bunga atau tingkat keuntungan yang diperoleh dari suatu tingkat investasi tidak diambil/dikonsumsi, tetapi diinvestasikan kembali.</a:t>
            </a:r>
            <a:endParaRPr lang="es-ES" sz="2100" smtClean="0"/>
          </a:p>
        </p:txBody>
      </p:sp>
    </p:spTree>
    <p:extLst>
      <p:ext uri="{BB962C8B-B14F-4D97-AF65-F5344CB8AC3E}">
        <p14:creationId xmlns:p14="http://schemas.microsoft.com/office/powerpoint/2010/main" val="753583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Konsep Dasar</a:t>
            </a:r>
            <a:endParaRPr lang="es-ES" smtClean="0"/>
          </a:p>
        </p:txBody>
      </p:sp>
      <p:sp>
        <p:nvSpPr>
          <p:cNvPr id="20483" name="Rectangle 3"/>
          <p:cNvSpPr>
            <a:spLocks noGrp="1" noChangeArrowheads="1"/>
          </p:cNvSpPr>
          <p:nvPr>
            <p:ph type="body" idx="1"/>
          </p:nvPr>
        </p:nvSpPr>
        <p:spPr/>
        <p:txBody>
          <a:bodyPr>
            <a:normAutofit/>
          </a:bodyPr>
          <a:lstStyle/>
          <a:p>
            <a:pPr eaLnBrk="1" hangingPunct="1">
              <a:lnSpc>
                <a:spcPct val="80000"/>
              </a:lnSpc>
            </a:pPr>
            <a:r>
              <a:rPr lang="en-US" sz="2400" dirty="0" smtClean="0"/>
              <a:t>Se</a:t>
            </a:r>
            <a:r>
              <a:rPr lang="id-ID" sz="2400" dirty="0" smtClean="0"/>
              <a:t>se</a:t>
            </a:r>
            <a:r>
              <a:rPr lang="en-US" sz="2400" dirty="0" smtClean="0"/>
              <a:t>orang</a:t>
            </a:r>
            <a:r>
              <a:rPr lang="id-ID" sz="2400" dirty="0" smtClean="0"/>
              <a:t> </a:t>
            </a:r>
            <a:r>
              <a:rPr lang="en-US" sz="2400" dirty="0" err="1" smtClean="0"/>
              <a:t>akan</a:t>
            </a:r>
            <a:r>
              <a:rPr lang="en-US" sz="2400" dirty="0" smtClean="0"/>
              <a:t> </a:t>
            </a:r>
            <a:r>
              <a:rPr lang="en-US" sz="2400" dirty="0" err="1" smtClean="0"/>
              <a:t>lebih</a:t>
            </a:r>
            <a:r>
              <a:rPr lang="en-US" sz="2400" dirty="0" smtClean="0"/>
              <a:t> </a:t>
            </a:r>
            <a:r>
              <a:rPr lang="en-US" sz="2400" dirty="0" err="1" smtClean="0"/>
              <a:t>senang</a:t>
            </a:r>
            <a:r>
              <a:rPr lang="en-US" sz="2400" dirty="0" smtClean="0"/>
              <a:t> </a:t>
            </a:r>
            <a:r>
              <a:rPr lang="en-US" sz="2400" dirty="0" err="1" smtClean="0"/>
              <a:t>menerima</a:t>
            </a:r>
            <a:r>
              <a:rPr lang="en-US" sz="2400" dirty="0" smtClean="0"/>
              <a:t> </a:t>
            </a:r>
            <a:r>
              <a:rPr lang="en-US" sz="2400" dirty="0" err="1" smtClean="0"/>
              <a:t>uang</a:t>
            </a:r>
            <a:r>
              <a:rPr lang="en-US" sz="2400" dirty="0" smtClean="0"/>
              <a:t> </a:t>
            </a:r>
            <a:r>
              <a:rPr lang="en-US" sz="2400" dirty="0" err="1" smtClean="0"/>
              <a:t>Rp</a:t>
            </a:r>
            <a:r>
              <a:rPr lang="en-US" sz="2400" dirty="0" smtClean="0"/>
              <a:t>. 1 </a:t>
            </a:r>
            <a:r>
              <a:rPr lang="en-US" sz="2400" dirty="0" err="1" smtClean="0"/>
              <a:t>juta</a:t>
            </a:r>
            <a:r>
              <a:rPr lang="en-US" sz="2400" dirty="0" smtClean="0"/>
              <a:t> </a:t>
            </a:r>
            <a:r>
              <a:rPr lang="en-US" sz="2400" dirty="0" err="1" smtClean="0"/>
              <a:t>hari</a:t>
            </a:r>
            <a:r>
              <a:rPr lang="en-US" sz="2400" dirty="0" smtClean="0"/>
              <a:t> </a:t>
            </a:r>
            <a:r>
              <a:rPr lang="en-US" sz="2400" dirty="0" err="1" smtClean="0"/>
              <a:t>ini</a:t>
            </a:r>
            <a:r>
              <a:rPr lang="en-US" sz="2400" dirty="0" smtClean="0"/>
              <a:t> </a:t>
            </a:r>
            <a:r>
              <a:rPr lang="en-US" sz="2400" dirty="0" err="1" smtClean="0"/>
              <a:t>daripada</a:t>
            </a:r>
            <a:r>
              <a:rPr lang="en-US" sz="2400" dirty="0" smtClean="0"/>
              <a:t> </a:t>
            </a:r>
            <a:r>
              <a:rPr lang="en-US" sz="2400" dirty="0" err="1" smtClean="0"/>
              <a:t>sejumlah</a:t>
            </a:r>
            <a:r>
              <a:rPr lang="en-US" sz="2400" dirty="0" smtClean="0"/>
              <a:t> </a:t>
            </a:r>
            <a:r>
              <a:rPr lang="en-US" sz="2400" dirty="0" err="1" smtClean="0"/>
              <a:t>uang</a:t>
            </a:r>
            <a:r>
              <a:rPr lang="en-US" sz="2400" dirty="0" smtClean="0"/>
              <a:t> yang </a:t>
            </a:r>
            <a:r>
              <a:rPr lang="en-US" sz="2400" dirty="0" err="1" smtClean="0"/>
              <a:t>sama</a:t>
            </a:r>
            <a:r>
              <a:rPr lang="en-US" sz="2400" dirty="0" smtClean="0"/>
              <a:t> (</a:t>
            </a:r>
            <a:r>
              <a:rPr lang="en-US" sz="2400" dirty="0" err="1" smtClean="0"/>
              <a:t>yaitu</a:t>
            </a:r>
            <a:r>
              <a:rPr lang="en-US" sz="2400" dirty="0" smtClean="0"/>
              <a:t> </a:t>
            </a:r>
            <a:r>
              <a:rPr lang="en-US" sz="2400" dirty="0" err="1" smtClean="0"/>
              <a:t>Rp</a:t>
            </a:r>
            <a:r>
              <a:rPr lang="en-US" sz="2400" dirty="0" smtClean="0"/>
              <a:t> 1 </a:t>
            </a:r>
            <a:r>
              <a:rPr lang="en-US" sz="2400" dirty="0" err="1" smtClean="0"/>
              <a:t>juta</a:t>
            </a:r>
            <a:r>
              <a:rPr lang="en-US" sz="2400" dirty="0" smtClean="0"/>
              <a:t>) </a:t>
            </a:r>
            <a:r>
              <a:rPr lang="en-US" sz="2400" dirty="0" err="1" smtClean="0"/>
              <a:t>setahun</a:t>
            </a:r>
            <a:r>
              <a:rPr lang="en-US" sz="2400" dirty="0" smtClean="0"/>
              <a:t> </a:t>
            </a:r>
            <a:r>
              <a:rPr lang="en-US" sz="2400" dirty="0" err="1" smtClean="0"/>
              <a:t>mendatang</a:t>
            </a:r>
            <a:r>
              <a:rPr lang="en-US" sz="2400" dirty="0" smtClean="0"/>
              <a:t>.</a:t>
            </a:r>
          </a:p>
          <a:p>
            <a:pPr eaLnBrk="1" hangingPunct="1">
              <a:lnSpc>
                <a:spcPct val="80000"/>
              </a:lnSpc>
            </a:pPr>
            <a:r>
              <a:rPr lang="en-US" sz="2800" dirty="0" err="1" smtClean="0">
                <a:solidFill>
                  <a:srgbClr val="FF0000"/>
                </a:solidFill>
              </a:rPr>
              <a:t>Mengapa</a:t>
            </a:r>
            <a:r>
              <a:rPr lang="en-US" sz="2800" dirty="0" smtClean="0">
                <a:solidFill>
                  <a:srgbClr val="FF0000"/>
                </a:solidFill>
              </a:rPr>
              <a:t>?</a:t>
            </a:r>
          </a:p>
          <a:p>
            <a:pPr eaLnBrk="1" hangingPunct="1">
              <a:lnSpc>
                <a:spcPct val="80000"/>
              </a:lnSpc>
            </a:pPr>
            <a:r>
              <a:rPr lang="en-US" sz="2400" dirty="0" err="1" smtClean="0"/>
              <a:t>Jika</a:t>
            </a:r>
            <a:r>
              <a:rPr lang="en-US" sz="2400" dirty="0" smtClean="0"/>
              <a:t> </a:t>
            </a:r>
            <a:r>
              <a:rPr lang="en-US" sz="2400" dirty="0" err="1" smtClean="0"/>
              <a:t>ia</a:t>
            </a:r>
            <a:r>
              <a:rPr lang="en-US" sz="2400" dirty="0" smtClean="0"/>
              <a:t> </a:t>
            </a:r>
            <a:r>
              <a:rPr lang="en-US" sz="2400" dirty="0" err="1" smtClean="0"/>
              <a:t>menerima</a:t>
            </a:r>
            <a:r>
              <a:rPr lang="en-US" sz="2400" dirty="0" smtClean="0"/>
              <a:t> </a:t>
            </a:r>
            <a:r>
              <a:rPr lang="en-US" sz="2400" dirty="0" err="1" smtClean="0"/>
              <a:t>uang</a:t>
            </a:r>
            <a:r>
              <a:rPr lang="en-US" sz="2400" dirty="0" smtClean="0"/>
              <a:t> </a:t>
            </a:r>
            <a:r>
              <a:rPr lang="en-US" sz="2400" dirty="0" err="1" smtClean="0"/>
              <a:t>tersebut</a:t>
            </a:r>
            <a:r>
              <a:rPr lang="en-US" sz="2400" dirty="0" smtClean="0"/>
              <a:t> </a:t>
            </a:r>
            <a:r>
              <a:rPr lang="en-US" sz="2400" dirty="0" err="1" smtClean="0"/>
              <a:t>hari</a:t>
            </a:r>
            <a:r>
              <a:rPr lang="en-US" sz="2400" dirty="0" smtClean="0"/>
              <a:t> </a:t>
            </a:r>
            <a:r>
              <a:rPr lang="en-US" sz="2400" dirty="0" err="1" smtClean="0"/>
              <a:t>ini</a:t>
            </a:r>
            <a:r>
              <a:rPr lang="en-US" sz="2400" dirty="0" smtClean="0"/>
              <a:t>, </a:t>
            </a:r>
            <a:r>
              <a:rPr lang="en-US" sz="2400" dirty="0" err="1" smtClean="0"/>
              <a:t>ia</a:t>
            </a:r>
            <a:r>
              <a:rPr lang="en-US" sz="2400" dirty="0" smtClean="0"/>
              <a:t> </a:t>
            </a:r>
            <a:r>
              <a:rPr lang="en-US" sz="2400" dirty="0" err="1" smtClean="0"/>
              <a:t>dapat</a:t>
            </a:r>
            <a:r>
              <a:rPr lang="en-US" sz="2400" dirty="0" smtClean="0"/>
              <a:t> </a:t>
            </a:r>
            <a:r>
              <a:rPr lang="en-US" sz="2400" dirty="0" err="1" smtClean="0"/>
              <a:t>menginvestasikan</a:t>
            </a:r>
            <a:r>
              <a:rPr lang="en-US" sz="2400" dirty="0" smtClean="0"/>
              <a:t> </a:t>
            </a:r>
            <a:r>
              <a:rPr lang="en-US" sz="2400" dirty="0" err="1" smtClean="0"/>
              <a:t>uang</a:t>
            </a:r>
            <a:r>
              <a:rPr lang="en-US" sz="2400" dirty="0" smtClean="0"/>
              <a:t> </a:t>
            </a:r>
            <a:r>
              <a:rPr lang="en-US" sz="2400" dirty="0" err="1" smtClean="0"/>
              <a:t>tersebut</a:t>
            </a:r>
            <a:r>
              <a:rPr lang="en-US" sz="2400" dirty="0" smtClean="0"/>
              <a:t> </a:t>
            </a:r>
            <a:r>
              <a:rPr lang="en-US" sz="2400" dirty="0" err="1" smtClean="0"/>
              <a:t>pada</a:t>
            </a:r>
            <a:r>
              <a:rPr lang="en-US" sz="2400" dirty="0" smtClean="0"/>
              <a:t> </a:t>
            </a:r>
            <a:r>
              <a:rPr lang="en-US" sz="2400" dirty="0" err="1" smtClean="0"/>
              <a:t>suatu</a:t>
            </a:r>
            <a:r>
              <a:rPr lang="en-US" sz="2400" dirty="0" smtClean="0"/>
              <a:t> </a:t>
            </a:r>
            <a:r>
              <a:rPr lang="en-US" sz="2400" dirty="0" err="1" smtClean="0"/>
              <a:t>tingkat</a:t>
            </a:r>
            <a:r>
              <a:rPr lang="en-US" sz="2400" dirty="0" smtClean="0"/>
              <a:t> </a:t>
            </a:r>
            <a:r>
              <a:rPr lang="en-US" sz="2400" dirty="0" err="1" smtClean="0"/>
              <a:t>keuntungan</a:t>
            </a:r>
            <a:r>
              <a:rPr lang="en-US" sz="2400" dirty="0" smtClean="0"/>
              <a:t>, </a:t>
            </a:r>
            <a:r>
              <a:rPr lang="en-US" sz="2400" dirty="0" err="1" smtClean="0"/>
              <a:t>sehingga</a:t>
            </a:r>
            <a:r>
              <a:rPr lang="en-US" sz="2400" dirty="0" smtClean="0"/>
              <a:t> </a:t>
            </a:r>
            <a:r>
              <a:rPr lang="en-US" sz="2400" dirty="0" err="1" smtClean="0"/>
              <a:t>setahun</a:t>
            </a:r>
            <a:r>
              <a:rPr lang="en-US" sz="2400" dirty="0" smtClean="0"/>
              <a:t> </a:t>
            </a:r>
            <a:r>
              <a:rPr lang="en-US" sz="2400" dirty="0" err="1" smtClean="0"/>
              <a:t>mendatang</a:t>
            </a:r>
            <a:r>
              <a:rPr lang="en-US" sz="2400" dirty="0" smtClean="0"/>
              <a:t> </a:t>
            </a:r>
            <a:r>
              <a:rPr lang="en-US" sz="2400" dirty="0" err="1" smtClean="0"/>
              <a:t>uang</a:t>
            </a:r>
            <a:r>
              <a:rPr lang="en-US" sz="2400" dirty="0" smtClean="0"/>
              <a:t> </a:t>
            </a:r>
            <a:r>
              <a:rPr lang="en-US" sz="2400" dirty="0" err="1" smtClean="0"/>
              <a:t>sebesar</a:t>
            </a:r>
            <a:r>
              <a:rPr lang="en-US" sz="2400" dirty="0" smtClean="0"/>
              <a:t> </a:t>
            </a:r>
            <a:r>
              <a:rPr lang="en-US" sz="2400" dirty="0" err="1" smtClean="0"/>
              <a:t>Rp</a:t>
            </a:r>
            <a:r>
              <a:rPr lang="en-US" sz="2400" dirty="0" smtClean="0"/>
              <a:t> 1 </a:t>
            </a:r>
            <a:r>
              <a:rPr lang="en-US" sz="2400" dirty="0" err="1" smtClean="0"/>
              <a:t>juta</a:t>
            </a:r>
            <a:r>
              <a:rPr lang="en-US" sz="2400" dirty="0" smtClean="0"/>
              <a:t> </a:t>
            </a:r>
            <a:r>
              <a:rPr lang="en-US" sz="2400" dirty="0" err="1" smtClean="0"/>
              <a:t>tersebut</a:t>
            </a:r>
            <a:r>
              <a:rPr lang="en-US" sz="2400" dirty="0" smtClean="0"/>
              <a:t> </a:t>
            </a:r>
            <a:r>
              <a:rPr lang="en-US" sz="2400" dirty="0" err="1" smtClean="0"/>
              <a:t>telah</a:t>
            </a:r>
            <a:r>
              <a:rPr lang="en-US" sz="2400" dirty="0" smtClean="0"/>
              <a:t> </a:t>
            </a:r>
            <a:r>
              <a:rPr lang="en-US" sz="2400" dirty="0" err="1" smtClean="0"/>
              <a:t>menjadi</a:t>
            </a:r>
            <a:r>
              <a:rPr lang="en-US" sz="2400" dirty="0" smtClean="0"/>
              <a:t> </a:t>
            </a:r>
            <a:r>
              <a:rPr lang="en-US" sz="2400" dirty="0" err="1" smtClean="0"/>
              <a:t>lebih</a:t>
            </a:r>
            <a:r>
              <a:rPr lang="en-US" sz="2400" dirty="0" smtClean="0"/>
              <a:t> </a:t>
            </a:r>
            <a:r>
              <a:rPr lang="en-US" sz="2400" dirty="0" err="1" smtClean="0"/>
              <a:t>besar</a:t>
            </a:r>
            <a:r>
              <a:rPr lang="en-US" sz="2400" dirty="0" smtClean="0"/>
              <a:t> </a:t>
            </a:r>
            <a:r>
              <a:rPr lang="en-US" sz="2400" dirty="0" err="1" smtClean="0"/>
              <a:t>dari</a:t>
            </a:r>
            <a:r>
              <a:rPr lang="en-US" sz="2400" dirty="0" smtClean="0"/>
              <a:t> </a:t>
            </a:r>
            <a:r>
              <a:rPr lang="en-US" sz="2400" dirty="0" err="1" smtClean="0"/>
              <a:t>Rp</a:t>
            </a:r>
            <a:r>
              <a:rPr lang="en-US" sz="2400" dirty="0" smtClean="0"/>
              <a:t> 1 </a:t>
            </a:r>
            <a:r>
              <a:rPr lang="en-US" sz="2400" dirty="0" err="1" smtClean="0"/>
              <a:t>juta</a:t>
            </a:r>
            <a:r>
              <a:rPr lang="en-US" sz="2400" dirty="0" smtClean="0"/>
              <a:t>.</a:t>
            </a:r>
          </a:p>
          <a:p>
            <a:pPr eaLnBrk="1" hangingPunct="1">
              <a:lnSpc>
                <a:spcPct val="80000"/>
              </a:lnSpc>
            </a:pPr>
            <a:r>
              <a:rPr lang="en-US" sz="2800" dirty="0" err="1" smtClean="0">
                <a:solidFill>
                  <a:srgbClr val="FF0000"/>
                </a:solidFill>
              </a:rPr>
              <a:t>Kesimpulannya</a:t>
            </a:r>
            <a:r>
              <a:rPr lang="en-US" sz="2800" dirty="0" smtClean="0">
                <a:solidFill>
                  <a:srgbClr val="FF0000"/>
                </a:solidFill>
              </a:rPr>
              <a:t>?</a:t>
            </a:r>
          </a:p>
          <a:p>
            <a:pPr eaLnBrk="1" hangingPunct="1">
              <a:lnSpc>
                <a:spcPct val="80000"/>
              </a:lnSpc>
            </a:pPr>
            <a:r>
              <a:rPr lang="en-US" sz="2400" dirty="0" err="1" smtClean="0"/>
              <a:t>Uang</a:t>
            </a:r>
            <a:r>
              <a:rPr lang="en-US" sz="2400" dirty="0" smtClean="0"/>
              <a:t> </a:t>
            </a:r>
            <a:r>
              <a:rPr lang="en-US" sz="2400" dirty="0" err="1" smtClean="0"/>
              <a:t>memiliki</a:t>
            </a:r>
            <a:r>
              <a:rPr lang="en-US" sz="2400" dirty="0" smtClean="0"/>
              <a:t> </a:t>
            </a:r>
            <a:r>
              <a:rPr lang="en-US" sz="2400" dirty="0" err="1" smtClean="0"/>
              <a:t>nilai</a:t>
            </a:r>
            <a:r>
              <a:rPr lang="en-US" sz="2400" dirty="0" smtClean="0"/>
              <a:t> </a:t>
            </a:r>
            <a:r>
              <a:rPr lang="en-US" sz="2400" dirty="0" err="1" smtClean="0"/>
              <a:t>waktu</a:t>
            </a:r>
            <a:endParaRPr lang="es-ES" sz="2400" dirty="0" smtClean="0"/>
          </a:p>
        </p:txBody>
      </p:sp>
    </p:spTree>
    <p:extLst>
      <p:ext uri="{BB962C8B-B14F-4D97-AF65-F5344CB8AC3E}">
        <p14:creationId xmlns:p14="http://schemas.microsoft.com/office/powerpoint/2010/main" val="501862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i="1" smtClean="0"/>
              <a:t>Future Value</a:t>
            </a:r>
            <a:r>
              <a:rPr lang="en-US" smtClean="0"/>
              <a:t> (2)</a:t>
            </a:r>
            <a:endParaRPr lang="es-ES" smtClean="0"/>
          </a:p>
        </p:txBody>
      </p:sp>
      <p:sp>
        <p:nvSpPr>
          <p:cNvPr id="11267" name="Rectangle 3"/>
          <p:cNvSpPr>
            <a:spLocks noGrp="1" noChangeArrowheads="1"/>
          </p:cNvSpPr>
          <p:nvPr>
            <p:ph type="body" idx="1"/>
          </p:nvPr>
        </p:nvSpPr>
        <p:spPr/>
        <p:txBody>
          <a:bodyPr/>
          <a:lstStyle/>
          <a:p>
            <a:pPr eaLnBrk="1" hangingPunct="1">
              <a:lnSpc>
                <a:spcPct val="90000"/>
              </a:lnSpc>
            </a:pPr>
            <a:r>
              <a:rPr lang="en-US" smtClean="0"/>
              <a:t>Rumus </a:t>
            </a:r>
            <a:r>
              <a:rPr lang="en-US" i="1" smtClean="0"/>
              <a:t>future value</a:t>
            </a:r>
            <a:r>
              <a:rPr lang="en-US" smtClean="0"/>
              <a:t>:</a:t>
            </a:r>
          </a:p>
          <a:p>
            <a:pPr eaLnBrk="1" hangingPunct="1">
              <a:lnSpc>
                <a:spcPct val="90000"/>
              </a:lnSpc>
            </a:pPr>
            <a:endParaRPr lang="en-US" smtClean="0"/>
          </a:p>
          <a:p>
            <a:pPr eaLnBrk="1" hangingPunct="1">
              <a:lnSpc>
                <a:spcPct val="90000"/>
              </a:lnSpc>
            </a:pPr>
            <a:endParaRPr lang="en-US" smtClean="0"/>
          </a:p>
          <a:p>
            <a:pPr eaLnBrk="1" hangingPunct="1">
              <a:lnSpc>
                <a:spcPct val="90000"/>
              </a:lnSpc>
            </a:pPr>
            <a:r>
              <a:rPr lang="en-US" smtClean="0"/>
              <a:t>Yaitu:</a:t>
            </a:r>
          </a:p>
          <a:p>
            <a:pPr lvl="1" eaLnBrk="1" hangingPunct="1">
              <a:lnSpc>
                <a:spcPct val="90000"/>
              </a:lnSpc>
            </a:pPr>
            <a:r>
              <a:rPr lang="en-US" smtClean="0"/>
              <a:t>FV = </a:t>
            </a:r>
            <a:r>
              <a:rPr lang="en-US" i="1" smtClean="0"/>
              <a:t>future value</a:t>
            </a:r>
            <a:r>
              <a:rPr lang="en-US" smtClean="0"/>
              <a:t> periode ke-n</a:t>
            </a:r>
          </a:p>
          <a:p>
            <a:pPr lvl="1" eaLnBrk="1" hangingPunct="1">
              <a:lnSpc>
                <a:spcPct val="90000"/>
              </a:lnSpc>
            </a:pPr>
            <a:r>
              <a:rPr lang="en-US" smtClean="0"/>
              <a:t>PV = </a:t>
            </a:r>
            <a:r>
              <a:rPr lang="en-US" i="1" smtClean="0"/>
              <a:t>present value</a:t>
            </a:r>
          </a:p>
          <a:p>
            <a:pPr lvl="1" eaLnBrk="1" hangingPunct="1">
              <a:lnSpc>
                <a:spcPct val="90000"/>
              </a:lnSpc>
            </a:pPr>
            <a:r>
              <a:rPr lang="en-US" smtClean="0"/>
              <a:t>r    = suku bunga</a:t>
            </a:r>
          </a:p>
          <a:p>
            <a:pPr lvl="1" eaLnBrk="1" hangingPunct="1">
              <a:lnSpc>
                <a:spcPct val="90000"/>
              </a:lnSpc>
            </a:pPr>
            <a:r>
              <a:rPr lang="en-US" smtClean="0"/>
              <a:t>n   = periode penggandaan</a:t>
            </a:r>
            <a:endParaRPr lang="es-ES" smtClean="0"/>
          </a:p>
        </p:txBody>
      </p:sp>
      <p:sp>
        <p:nvSpPr>
          <p:cNvPr id="11268" name="Text Box 4"/>
          <p:cNvSpPr txBox="1">
            <a:spLocks noChangeArrowheads="1"/>
          </p:cNvSpPr>
          <p:nvPr/>
        </p:nvSpPr>
        <p:spPr bwMode="auto">
          <a:xfrm>
            <a:off x="2195513" y="2708275"/>
            <a:ext cx="4032250" cy="588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3200">
                <a:latin typeface="Arial Black" panose="020B0A04020102020204" pitchFamily="34" charset="0"/>
              </a:rPr>
              <a:t>FV = PV ( 1 + r )</a:t>
            </a:r>
            <a:r>
              <a:rPr lang="en-US" sz="3200" baseline="30000">
                <a:latin typeface="Arial Black" panose="020B0A04020102020204" pitchFamily="34" charset="0"/>
              </a:rPr>
              <a:t>n</a:t>
            </a:r>
            <a:endParaRPr lang="es-ES" sz="3200">
              <a:latin typeface="Arial Black" panose="020B0A04020102020204" pitchFamily="34" charset="0"/>
            </a:endParaRPr>
          </a:p>
        </p:txBody>
      </p:sp>
    </p:spTree>
    <p:extLst>
      <p:ext uri="{BB962C8B-B14F-4D97-AF65-F5344CB8AC3E}">
        <p14:creationId xmlns:p14="http://schemas.microsoft.com/office/powerpoint/2010/main" val="94068357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800" decel="100000"/>
                                        <p:tgtEl>
                                          <p:spTgt spid="11266"/>
                                        </p:tgtEl>
                                      </p:cBhvr>
                                    </p:animEffect>
                                    <p:anim calcmode="lin" valueType="num">
                                      <p:cBhvr>
                                        <p:cTn id="8" dur="800" decel="100000" fill="hold"/>
                                        <p:tgtEl>
                                          <p:spTgt spid="11266"/>
                                        </p:tgtEl>
                                        <p:attrNameLst>
                                          <p:attrName>style.rotation</p:attrName>
                                        </p:attrNameLst>
                                      </p:cBhvr>
                                      <p:tavLst>
                                        <p:tav tm="0">
                                          <p:val>
                                            <p:fltVal val="-90"/>
                                          </p:val>
                                        </p:tav>
                                        <p:tav tm="100000">
                                          <p:val>
                                            <p:fltVal val="0"/>
                                          </p:val>
                                        </p:tav>
                                      </p:tavLst>
                                    </p:anim>
                                    <p:anim calcmode="lin" valueType="num">
                                      <p:cBhvr>
                                        <p:cTn id="9" dur="800" decel="100000" fill="hold"/>
                                        <p:tgtEl>
                                          <p:spTgt spid="11266"/>
                                        </p:tgtEl>
                                        <p:attrNameLst>
                                          <p:attrName>ppt_x</p:attrName>
                                        </p:attrNameLst>
                                      </p:cBhvr>
                                      <p:tavLst>
                                        <p:tav tm="0">
                                          <p:val>
                                            <p:strVal val="#ppt_x+0.4"/>
                                          </p:val>
                                        </p:tav>
                                        <p:tav tm="100000">
                                          <p:val>
                                            <p:strVal val="#ppt_x-0.05"/>
                                          </p:val>
                                        </p:tav>
                                      </p:tavLst>
                                    </p:anim>
                                    <p:anim calcmode="lin" valueType="num">
                                      <p:cBhvr>
                                        <p:cTn id="10" dur="800" decel="100000" fill="hold"/>
                                        <p:tgtEl>
                                          <p:spTgt spid="1126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126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1266"/>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1267">
                                            <p:txEl>
                                              <p:pRg st="0" end="0"/>
                                            </p:txEl>
                                          </p:spTgt>
                                        </p:tgtEl>
                                        <p:attrNameLst>
                                          <p:attrName>style.visibility</p:attrName>
                                        </p:attrNameLst>
                                      </p:cBhvr>
                                      <p:to>
                                        <p:strVal val="visible"/>
                                      </p:to>
                                    </p:set>
                                    <p:animEffect transition="in" filter="fade">
                                      <p:cBhvr>
                                        <p:cTn id="17" dur="1000"/>
                                        <p:tgtEl>
                                          <p:spTgt spid="11267">
                                            <p:txEl>
                                              <p:pRg st="0" end="0"/>
                                            </p:txEl>
                                          </p:spTgt>
                                        </p:tgtEl>
                                      </p:cBhvr>
                                    </p:animEffect>
                                    <p:anim calcmode="lin" valueType="num">
                                      <p:cBhvr>
                                        <p:cTn id="1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1267">
                                            <p:txEl>
                                              <p:pRg st="3" end="3"/>
                                            </p:txEl>
                                          </p:spTgt>
                                        </p:tgtEl>
                                        <p:attrNameLst>
                                          <p:attrName>style.visibility</p:attrName>
                                        </p:attrNameLst>
                                      </p:cBhvr>
                                      <p:to>
                                        <p:strVal val="visible"/>
                                      </p:to>
                                    </p:set>
                                    <p:animEffect transition="in" filter="fade">
                                      <p:cBhvr>
                                        <p:cTn id="24" dur="1000"/>
                                        <p:tgtEl>
                                          <p:spTgt spid="11267">
                                            <p:txEl>
                                              <p:pRg st="3" end="3"/>
                                            </p:txEl>
                                          </p:spTgt>
                                        </p:tgtEl>
                                      </p:cBhvr>
                                    </p:animEffect>
                                    <p:anim calcmode="lin" valueType="num">
                                      <p:cBhvr>
                                        <p:cTn id="25"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1267">
                                            <p:txEl>
                                              <p:pRg st="3" end="3"/>
                                            </p:tx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11267">
                                            <p:txEl>
                                              <p:pRg st="4" end="4"/>
                                            </p:txEl>
                                          </p:spTgt>
                                        </p:tgtEl>
                                        <p:attrNameLst>
                                          <p:attrName>style.visibility</p:attrName>
                                        </p:attrNameLst>
                                      </p:cBhvr>
                                      <p:to>
                                        <p:strVal val="visible"/>
                                      </p:to>
                                    </p:set>
                                    <p:animEffect transition="in" filter="fade">
                                      <p:cBhvr>
                                        <p:cTn id="29" dur="1000"/>
                                        <p:tgtEl>
                                          <p:spTgt spid="11267">
                                            <p:txEl>
                                              <p:pRg st="4" end="4"/>
                                            </p:txEl>
                                          </p:spTgt>
                                        </p:tgtEl>
                                      </p:cBhvr>
                                    </p:animEffect>
                                    <p:anim calcmode="lin" valueType="num">
                                      <p:cBhvr>
                                        <p:cTn id="30" dur="10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11267">
                                            <p:txEl>
                                              <p:pRg st="4" end="4"/>
                                            </p:txEl>
                                          </p:spTgt>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1267">
                                            <p:txEl>
                                              <p:pRg st="5" end="5"/>
                                            </p:txEl>
                                          </p:spTgt>
                                        </p:tgtEl>
                                        <p:attrNameLst>
                                          <p:attrName>style.visibility</p:attrName>
                                        </p:attrNameLst>
                                      </p:cBhvr>
                                      <p:to>
                                        <p:strVal val="visible"/>
                                      </p:to>
                                    </p:set>
                                    <p:animEffect transition="in" filter="fade">
                                      <p:cBhvr>
                                        <p:cTn id="34" dur="1000"/>
                                        <p:tgtEl>
                                          <p:spTgt spid="11267">
                                            <p:txEl>
                                              <p:pRg st="5" end="5"/>
                                            </p:txEl>
                                          </p:spTgt>
                                        </p:tgtEl>
                                      </p:cBhvr>
                                    </p:animEffect>
                                    <p:anim calcmode="lin" valueType="num">
                                      <p:cBhvr>
                                        <p:cTn id="35" dur="10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11267">
                                            <p:txEl>
                                              <p:pRg st="5" end="5"/>
                                            </p:txEl>
                                          </p:spTgt>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11267">
                                            <p:txEl>
                                              <p:pRg st="6" end="6"/>
                                            </p:txEl>
                                          </p:spTgt>
                                        </p:tgtEl>
                                        <p:attrNameLst>
                                          <p:attrName>style.visibility</p:attrName>
                                        </p:attrNameLst>
                                      </p:cBhvr>
                                      <p:to>
                                        <p:strVal val="visible"/>
                                      </p:to>
                                    </p:set>
                                    <p:animEffect transition="in" filter="fade">
                                      <p:cBhvr>
                                        <p:cTn id="39" dur="1000"/>
                                        <p:tgtEl>
                                          <p:spTgt spid="11267">
                                            <p:txEl>
                                              <p:pRg st="6" end="6"/>
                                            </p:txEl>
                                          </p:spTgt>
                                        </p:tgtEl>
                                      </p:cBhvr>
                                    </p:animEffect>
                                    <p:anim calcmode="lin" valueType="num">
                                      <p:cBhvr>
                                        <p:cTn id="40" dur="10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11267">
                                            <p:txEl>
                                              <p:pRg st="6" end="6"/>
                                            </p:txEl>
                                          </p:spTgt>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11267">
                                            <p:txEl>
                                              <p:pRg st="7" end="7"/>
                                            </p:txEl>
                                          </p:spTgt>
                                        </p:tgtEl>
                                        <p:attrNameLst>
                                          <p:attrName>style.visibility</p:attrName>
                                        </p:attrNameLst>
                                      </p:cBhvr>
                                      <p:to>
                                        <p:strVal val="visible"/>
                                      </p:to>
                                    </p:set>
                                    <p:animEffect transition="in" filter="fade">
                                      <p:cBhvr>
                                        <p:cTn id="44" dur="1000"/>
                                        <p:tgtEl>
                                          <p:spTgt spid="11267">
                                            <p:txEl>
                                              <p:pRg st="7" end="7"/>
                                            </p:txEl>
                                          </p:spTgt>
                                        </p:tgtEl>
                                      </p:cBhvr>
                                    </p:animEffect>
                                    <p:anim calcmode="lin" valueType="num">
                                      <p:cBhvr>
                                        <p:cTn id="45" dur="1000" fill="hold"/>
                                        <p:tgtEl>
                                          <p:spTgt spid="11267">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1126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1268"/>
                                        </p:tgtEl>
                                        <p:attrNameLst>
                                          <p:attrName>style.visibility</p:attrName>
                                        </p:attrNameLst>
                                      </p:cBhvr>
                                      <p:to>
                                        <p:strVal val="visible"/>
                                      </p:to>
                                    </p:set>
                                    <p:animEffect transition="in" filter="blinds(horizontal)">
                                      <p:cBhvr>
                                        <p:cTn id="51"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P spid="1126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i="1" smtClean="0"/>
              <a:t>Future Value</a:t>
            </a:r>
            <a:r>
              <a:rPr lang="en-US" smtClean="0"/>
              <a:t> (3)</a:t>
            </a:r>
            <a:endParaRPr lang="es-ES" smtClean="0"/>
          </a:p>
        </p:txBody>
      </p:sp>
      <p:sp>
        <p:nvSpPr>
          <p:cNvPr id="24579" name="Rectangle 3"/>
          <p:cNvSpPr>
            <a:spLocks noGrp="1" noChangeArrowheads="1"/>
          </p:cNvSpPr>
          <p:nvPr>
            <p:ph type="body" idx="1"/>
          </p:nvPr>
        </p:nvSpPr>
        <p:spPr/>
        <p:txBody>
          <a:bodyPr/>
          <a:lstStyle/>
          <a:p>
            <a:pPr marL="118872" indent="0" eaLnBrk="1" hangingPunct="1">
              <a:lnSpc>
                <a:spcPct val="90000"/>
              </a:lnSpc>
              <a:buNone/>
            </a:pPr>
            <a:r>
              <a:rPr lang="id-ID" sz="2100" dirty="0" smtClean="0"/>
              <a:t>      </a:t>
            </a:r>
            <a:r>
              <a:rPr lang="en-US" sz="2800" dirty="0" err="1" smtClean="0"/>
              <a:t>Contoh</a:t>
            </a:r>
            <a:r>
              <a:rPr lang="en-US" sz="2800" dirty="0" smtClean="0"/>
              <a:t>:</a:t>
            </a:r>
          </a:p>
          <a:p>
            <a:pPr eaLnBrk="1" hangingPunct="1">
              <a:lnSpc>
                <a:spcPct val="90000"/>
              </a:lnSpc>
            </a:pPr>
            <a:r>
              <a:rPr lang="en-US" sz="2800" dirty="0" err="1" smtClean="0"/>
              <a:t>Andi</a:t>
            </a:r>
            <a:r>
              <a:rPr lang="en-US" sz="2800" dirty="0" smtClean="0"/>
              <a:t> </a:t>
            </a:r>
            <a:r>
              <a:rPr lang="en-US" sz="2800" dirty="0" err="1" smtClean="0"/>
              <a:t>menginvestasikan</a:t>
            </a:r>
            <a:r>
              <a:rPr lang="en-US" sz="2800" dirty="0" smtClean="0"/>
              <a:t> </a:t>
            </a:r>
            <a:r>
              <a:rPr lang="en-US" sz="2800" dirty="0" err="1" smtClean="0"/>
              <a:t>uang</a:t>
            </a:r>
            <a:r>
              <a:rPr lang="en-US" sz="2800" dirty="0" smtClean="0"/>
              <a:t> </a:t>
            </a:r>
            <a:r>
              <a:rPr lang="en-US" sz="2800" dirty="0" err="1" smtClean="0"/>
              <a:t>sebesar</a:t>
            </a:r>
            <a:r>
              <a:rPr lang="en-US" sz="2800" dirty="0" smtClean="0"/>
              <a:t> </a:t>
            </a:r>
            <a:r>
              <a:rPr lang="en-US" sz="2800" dirty="0" err="1" smtClean="0"/>
              <a:t>Rp</a:t>
            </a:r>
            <a:r>
              <a:rPr lang="en-US" sz="2800" dirty="0" smtClean="0"/>
              <a:t> 1 </a:t>
            </a:r>
            <a:r>
              <a:rPr lang="en-US" sz="2800" dirty="0" err="1" smtClean="0"/>
              <a:t>juta</a:t>
            </a:r>
            <a:r>
              <a:rPr lang="en-US" sz="2800" dirty="0" smtClean="0"/>
              <a:t> </a:t>
            </a:r>
            <a:r>
              <a:rPr lang="en-US" sz="2800" dirty="0" err="1" smtClean="0"/>
              <a:t>dalam</a:t>
            </a:r>
            <a:r>
              <a:rPr lang="en-US" sz="2800" dirty="0" smtClean="0"/>
              <a:t> </a:t>
            </a:r>
            <a:r>
              <a:rPr lang="en-US" sz="2800" dirty="0" err="1" smtClean="0"/>
              <a:t>usaha</a:t>
            </a:r>
            <a:r>
              <a:rPr lang="en-US" sz="2800" dirty="0" smtClean="0"/>
              <a:t> </a:t>
            </a:r>
            <a:r>
              <a:rPr lang="en-US" sz="2800" dirty="0" err="1" smtClean="0"/>
              <a:t>warung</a:t>
            </a:r>
            <a:r>
              <a:rPr lang="en-US" sz="2800" dirty="0" smtClean="0"/>
              <a:t> </a:t>
            </a:r>
            <a:r>
              <a:rPr lang="en-US" sz="2800" dirty="0" err="1" smtClean="0"/>
              <a:t>jagung</a:t>
            </a:r>
            <a:r>
              <a:rPr lang="en-US" sz="2800" dirty="0" smtClean="0"/>
              <a:t> </a:t>
            </a:r>
            <a:r>
              <a:rPr lang="en-US" sz="2800" dirty="0" err="1" smtClean="0"/>
              <a:t>dan</a:t>
            </a:r>
            <a:r>
              <a:rPr lang="en-US" sz="2800" dirty="0" smtClean="0"/>
              <a:t> roti </a:t>
            </a:r>
            <a:r>
              <a:rPr lang="en-US" sz="2800" dirty="0" err="1" smtClean="0"/>
              <a:t>bakar</a:t>
            </a:r>
            <a:r>
              <a:rPr lang="en-US" sz="2800" dirty="0" smtClean="0"/>
              <a:t>, yang </a:t>
            </a:r>
            <a:r>
              <a:rPr lang="en-US" sz="2800" dirty="0" err="1" smtClean="0"/>
              <a:t>menghasilkan</a:t>
            </a:r>
            <a:r>
              <a:rPr lang="en-US" sz="2800" dirty="0" smtClean="0"/>
              <a:t> </a:t>
            </a:r>
            <a:r>
              <a:rPr lang="en-US" sz="2800" dirty="0" err="1" smtClean="0"/>
              <a:t>tingkat</a:t>
            </a:r>
            <a:r>
              <a:rPr lang="en-US" sz="2800" dirty="0" smtClean="0"/>
              <a:t> </a:t>
            </a:r>
            <a:r>
              <a:rPr lang="en-US" sz="2800" dirty="0" err="1" smtClean="0"/>
              <a:t>keuntungan</a:t>
            </a:r>
            <a:r>
              <a:rPr lang="en-US" sz="2800" dirty="0" smtClean="0"/>
              <a:t> 20% per </a:t>
            </a:r>
            <a:r>
              <a:rPr lang="en-US" sz="2800" dirty="0" err="1" smtClean="0"/>
              <a:t>tahun</a:t>
            </a:r>
            <a:r>
              <a:rPr lang="en-US" sz="2800" dirty="0" smtClean="0"/>
              <a:t> </a:t>
            </a:r>
            <a:r>
              <a:rPr lang="en-US" sz="2800" dirty="0" err="1" smtClean="0"/>
              <a:t>dari</a:t>
            </a:r>
            <a:r>
              <a:rPr lang="en-US" sz="2800" dirty="0" smtClean="0"/>
              <a:t> </a:t>
            </a:r>
            <a:r>
              <a:rPr lang="en-US" sz="2800" dirty="0" err="1" smtClean="0"/>
              <a:t>uang</a:t>
            </a:r>
            <a:r>
              <a:rPr lang="en-US" sz="2800" dirty="0" smtClean="0"/>
              <a:t> yang </a:t>
            </a:r>
            <a:r>
              <a:rPr lang="en-US" sz="2800" dirty="0" err="1" smtClean="0"/>
              <a:t>diinvestasikan</a:t>
            </a:r>
            <a:r>
              <a:rPr lang="en-US" sz="2800" dirty="0" smtClean="0"/>
              <a:t> </a:t>
            </a:r>
            <a:r>
              <a:rPr lang="en-US" sz="2800" dirty="0" err="1" smtClean="0"/>
              <a:t>tersebut</a:t>
            </a:r>
            <a:r>
              <a:rPr lang="en-US" sz="2800" dirty="0" smtClean="0"/>
              <a:t>. Tingkat </a:t>
            </a:r>
            <a:r>
              <a:rPr lang="en-US" sz="2800" dirty="0" err="1" smtClean="0"/>
              <a:t>keuntungan</a:t>
            </a:r>
            <a:r>
              <a:rPr lang="en-US" sz="2800" dirty="0" smtClean="0"/>
              <a:t> </a:t>
            </a:r>
            <a:r>
              <a:rPr lang="en-US" sz="2800" dirty="0" err="1" smtClean="0"/>
              <a:t>ini</a:t>
            </a:r>
            <a:r>
              <a:rPr lang="en-US" sz="2800" dirty="0" smtClean="0"/>
              <a:t> </a:t>
            </a:r>
            <a:r>
              <a:rPr lang="en-US" sz="2800" dirty="0" err="1" smtClean="0"/>
              <a:t>tetap</a:t>
            </a:r>
            <a:r>
              <a:rPr lang="en-US" sz="2800" dirty="0" smtClean="0"/>
              <a:t> </a:t>
            </a:r>
            <a:r>
              <a:rPr lang="en-US" sz="2800" dirty="0" err="1" smtClean="0"/>
              <a:t>selama</a:t>
            </a:r>
            <a:r>
              <a:rPr lang="en-US" sz="2800" dirty="0" smtClean="0"/>
              <a:t> 3 </a:t>
            </a:r>
            <a:r>
              <a:rPr lang="en-US" sz="2800" dirty="0" err="1" smtClean="0"/>
              <a:t>tahun</a:t>
            </a:r>
            <a:r>
              <a:rPr lang="en-US" sz="2800" dirty="0" smtClean="0"/>
              <a:t> </a:t>
            </a:r>
            <a:r>
              <a:rPr lang="en-US" sz="2800" dirty="0" err="1" smtClean="0"/>
              <a:t>dan</a:t>
            </a:r>
            <a:r>
              <a:rPr lang="en-US" sz="2800" dirty="0" smtClean="0"/>
              <a:t> </a:t>
            </a:r>
            <a:r>
              <a:rPr lang="en-US" sz="2800" dirty="0" err="1" smtClean="0"/>
              <a:t>Andi</a:t>
            </a:r>
            <a:r>
              <a:rPr lang="en-US" sz="2800" dirty="0" smtClean="0"/>
              <a:t> </a:t>
            </a:r>
            <a:r>
              <a:rPr lang="en-US" sz="2800" dirty="0" err="1" smtClean="0"/>
              <a:t>tidak</a:t>
            </a:r>
            <a:r>
              <a:rPr lang="en-US" sz="2800" dirty="0" smtClean="0"/>
              <a:t> </a:t>
            </a:r>
            <a:r>
              <a:rPr lang="en-US" sz="2800" dirty="0" err="1" smtClean="0"/>
              <a:t>menanamkan</a:t>
            </a:r>
            <a:r>
              <a:rPr lang="en-US" sz="2800" dirty="0" smtClean="0"/>
              <a:t> </a:t>
            </a:r>
            <a:r>
              <a:rPr lang="en-US" sz="2800" dirty="0" err="1" smtClean="0"/>
              <a:t>kembali</a:t>
            </a:r>
            <a:r>
              <a:rPr lang="en-US" sz="2800" dirty="0" smtClean="0"/>
              <a:t> </a:t>
            </a:r>
            <a:r>
              <a:rPr lang="en-US" sz="2800" dirty="0" err="1" smtClean="0"/>
              <a:t>keuntungan</a:t>
            </a:r>
            <a:r>
              <a:rPr lang="en-US" sz="2800" dirty="0" smtClean="0"/>
              <a:t> yang </a:t>
            </a:r>
            <a:r>
              <a:rPr lang="en-US" sz="2800" dirty="0" err="1" smtClean="0"/>
              <a:t>diperolehnya</a:t>
            </a:r>
            <a:r>
              <a:rPr lang="en-US" sz="2800" dirty="0" smtClean="0"/>
              <a:t> </a:t>
            </a:r>
            <a:r>
              <a:rPr lang="en-US" sz="2800" dirty="0" err="1" smtClean="0"/>
              <a:t>tiap</a:t>
            </a:r>
            <a:r>
              <a:rPr lang="en-US" sz="2800" dirty="0" smtClean="0"/>
              <a:t> </a:t>
            </a:r>
            <a:r>
              <a:rPr lang="en-US" sz="2800" dirty="0" err="1" smtClean="0"/>
              <a:t>tahun</a:t>
            </a:r>
            <a:r>
              <a:rPr lang="en-US" sz="2800" dirty="0" smtClean="0"/>
              <a:t> </a:t>
            </a:r>
            <a:r>
              <a:rPr lang="en-US" sz="2800" dirty="0" err="1" smtClean="0"/>
              <a:t>tersebut</a:t>
            </a:r>
            <a:r>
              <a:rPr lang="en-US" sz="2800" dirty="0" smtClean="0"/>
              <a:t> </a:t>
            </a:r>
            <a:r>
              <a:rPr lang="en-US" sz="2800" dirty="0" err="1" smtClean="0"/>
              <a:t>ke</a:t>
            </a:r>
            <a:r>
              <a:rPr lang="en-US" sz="2800" dirty="0" smtClean="0"/>
              <a:t> </a:t>
            </a:r>
            <a:r>
              <a:rPr lang="en-US" sz="2800" dirty="0" err="1" smtClean="0"/>
              <a:t>dalam</a:t>
            </a:r>
            <a:r>
              <a:rPr lang="en-US" sz="2800" dirty="0" smtClean="0"/>
              <a:t> </a:t>
            </a:r>
            <a:r>
              <a:rPr lang="en-US" sz="2800" dirty="0" err="1" smtClean="0"/>
              <a:t>usahanya</a:t>
            </a:r>
            <a:r>
              <a:rPr lang="en-US" sz="2800" dirty="0" smtClean="0"/>
              <a:t> </a:t>
            </a:r>
            <a:r>
              <a:rPr lang="en-US" sz="2800" dirty="0" err="1" smtClean="0"/>
              <a:t>ini</a:t>
            </a:r>
            <a:r>
              <a:rPr lang="en-US" sz="2800" dirty="0" smtClean="0"/>
              <a:t>. </a:t>
            </a:r>
            <a:r>
              <a:rPr lang="en-US" sz="2800" dirty="0" err="1" smtClean="0"/>
              <a:t>Berapa</a:t>
            </a:r>
            <a:r>
              <a:rPr lang="en-US" sz="2800" dirty="0" smtClean="0"/>
              <a:t> </a:t>
            </a:r>
            <a:r>
              <a:rPr lang="en-US" sz="2800" dirty="0" err="1" smtClean="0"/>
              <a:t>besar</a:t>
            </a:r>
            <a:r>
              <a:rPr lang="en-US" sz="2800" dirty="0" smtClean="0"/>
              <a:t> </a:t>
            </a:r>
            <a:r>
              <a:rPr lang="en-US" sz="2800" dirty="0" err="1" smtClean="0"/>
              <a:t>uang</a:t>
            </a:r>
            <a:r>
              <a:rPr lang="en-US" sz="2800" dirty="0" smtClean="0"/>
              <a:t> </a:t>
            </a:r>
            <a:r>
              <a:rPr lang="en-US" sz="2800" dirty="0" err="1" smtClean="0"/>
              <a:t>Andi</a:t>
            </a:r>
            <a:r>
              <a:rPr lang="en-US" sz="2800" dirty="0" smtClean="0"/>
              <a:t> 3 </a:t>
            </a:r>
            <a:r>
              <a:rPr lang="en-US" sz="2800" dirty="0" err="1" smtClean="0"/>
              <a:t>tahun</a:t>
            </a:r>
            <a:r>
              <a:rPr lang="en-US" sz="2800" dirty="0" smtClean="0"/>
              <a:t> </a:t>
            </a:r>
            <a:r>
              <a:rPr lang="en-US" sz="2800" dirty="0" err="1" smtClean="0"/>
              <a:t>mendatang</a:t>
            </a:r>
            <a:r>
              <a:rPr lang="en-US" sz="2800" dirty="0" smtClean="0"/>
              <a:t>?</a:t>
            </a:r>
            <a:endParaRPr lang="es-ES" sz="2800" dirty="0" smtClean="0"/>
          </a:p>
        </p:txBody>
      </p:sp>
    </p:spTree>
    <p:extLst>
      <p:ext uri="{BB962C8B-B14F-4D97-AF65-F5344CB8AC3E}">
        <p14:creationId xmlns:p14="http://schemas.microsoft.com/office/powerpoint/2010/main" val="1605193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088" y="260350"/>
            <a:ext cx="7772400" cy="1462088"/>
          </a:xfrm>
        </p:spPr>
        <p:txBody>
          <a:bodyPr/>
          <a:lstStyle/>
          <a:p>
            <a:pPr eaLnBrk="1" hangingPunct="1"/>
            <a:r>
              <a:rPr lang="en-US" i="1" smtClean="0"/>
              <a:t>Future Value</a:t>
            </a:r>
            <a:r>
              <a:rPr lang="en-US" smtClean="0"/>
              <a:t> (4)</a:t>
            </a:r>
            <a:endParaRPr lang="es-ES" smtClean="0"/>
          </a:p>
        </p:txBody>
      </p:sp>
      <p:sp>
        <p:nvSpPr>
          <p:cNvPr id="25603" name="Rectangle 3"/>
          <p:cNvSpPr>
            <a:spLocks noGrp="1" noChangeArrowheads="1"/>
          </p:cNvSpPr>
          <p:nvPr>
            <p:ph type="body" idx="1"/>
          </p:nvPr>
        </p:nvSpPr>
        <p:spPr>
          <a:xfrm>
            <a:off x="566738" y="4373563"/>
            <a:ext cx="8001000" cy="1646237"/>
          </a:xfrm>
        </p:spPr>
        <p:txBody>
          <a:bodyPr/>
          <a:lstStyle/>
          <a:p>
            <a:pPr eaLnBrk="1" hangingPunct="1"/>
            <a:r>
              <a:rPr lang="en-US" dirty="0" smtClean="0"/>
              <a:t>FV</a:t>
            </a:r>
            <a:r>
              <a:rPr lang="en-US" baseline="-25000" dirty="0" smtClean="0"/>
              <a:t>3</a:t>
            </a:r>
            <a:r>
              <a:rPr lang="en-US" dirty="0" smtClean="0"/>
              <a:t> = 1.000.000 ( 1 + 0,2 )</a:t>
            </a:r>
            <a:r>
              <a:rPr lang="en-US" baseline="30000" dirty="0" smtClean="0"/>
              <a:t>3</a:t>
            </a:r>
            <a:endParaRPr lang="en-US" dirty="0" smtClean="0"/>
          </a:p>
          <a:p>
            <a:pPr eaLnBrk="1" hangingPunct="1">
              <a:buFont typeface="Wingdings" panose="05000000000000000000" pitchFamily="2" charset="2"/>
              <a:buNone/>
            </a:pPr>
            <a:r>
              <a:rPr lang="en-US" dirty="0" smtClean="0"/>
              <a:t>         </a:t>
            </a:r>
            <a:r>
              <a:rPr lang="id-ID" dirty="0" smtClean="0"/>
              <a:t>   </a:t>
            </a:r>
            <a:r>
              <a:rPr lang="en-US" dirty="0" smtClean="0"/>
              <a:t>= 1.728.000</a:t>
            </a:r>
            <a:endParaRPr lang="es-ES" dirty="0" smtClean="0"/>
          </a:p>
        </p:txBody>
      </p:sp>
      <p:sp>
        <p:nvSpPr>
          <p:cNvPr id="13316" name="Line 4"/>
          <p:cNvSpPr>
            <a:spLocks noChangeShapeType="1"/>
          </p:cNvSpPr>
          <p:nvPr/>
        </p:nvSpPr>
        <p:spPr bwMode="auto">
          <a:xfrm>
            <a:off x="1403350" y="2492375"/>
            <a:ext cx="42481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3317" name="Line 5"/>
          <p:cNvSpPr>
            <a:spLocks noChangeShapeType="1"/>
          </p:cNvSpPr>
          <p:nvPr/>
        </p:nvSpPr>
        <p:spPr bwMode="auto">
          <a:xfrm>
            <a:off x="14033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3318" name="Line 6"/>
          <p:cNvSpPr>
            <a:spLocks noChangeShapeType="1"/>
          </p:cNvSpPr>
          <p:nvPr/>
        </p:nvSpPr>
        <p:spPr bwMode="auto">
          <a:xfrm>
            <a:off x="26987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3319" name="Line 7"/>
          <p:cNvSpPr>
            <a:spLocks noChangeShapeType="1"/>
          </p:cNvSpPr>
          <p:nvPr/>
        </p:nvSpPr>
        <p:spPr bwMode="auto">
          <a:xfrm>
            <a:off x="4211638"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3320" name="Line 8"/>
          <p:cNvSpPr>
            <a:spLocks noChangeShapeType="1"/>
          </p:cNvSpPr>
          <p:nvPr/>
        </p:nvSpPr>
        <p:spPr bwMode="auto">
          <a:xfrm>
            <a:off x="565150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3321" name="Text Box 9"/>
          <p:cNvSpPr txBox="1">
            <a:spLocks noChangeArrowheads="1"/>
          </p:cNvSpPr>
          <p:nvPr/>
        </p:nvSpPr>
        <p:spPr bwMode="auto">
          <a:xfrm>
            <a:off x="1258888"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13322" name="Text Box 10"/>
          <p:cNvSpPr txBox="1">
            <a:spLocks noChangeArrowheads="1"/>
          </p:cNvSpPr>
          <p:nvPr/>
        </p:nvSpPr>
        <p:spPr bwMode="auto">
          <a:xfrm>
            <a:off x="2555875"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13323" name="Text Box 11"/>
          <p:cNvSpPr txBox="1">
            <a:spLocks noChangeArrowheads="1"/>
          </p:cNvSpPr>
          <p:nvPr/>
        </p:nvSpPr>
        <p:spPr bwMode="auto">
          <a:xfrm>
            <a:off x="4067175"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2</a:t>
            </a:r>
            <a:endParaRPr lang="es-ES">
              <a:latin typeface="Arial Black" panose="020B0A04020102020204" pitchFamily="34" charset="0"/>
            </a:endParaRPr>
          </a:p>
        </p:txBody>
      </p:sp>
      <p:sp>
        <p:nvSpPr>
          <p:cNvPr id="13324" name="Text Box 12"/>
          <p:cNvSpPr txBox="1">
            <a:spLocks noChangeArrowheads="1"/>
          </p:cNvSpPr>
          <p:nvPr/>
        </p:nvSpPr>
        <p:spPr bwMode="auto">
          <a:xfrm>
            <a:off x="5507038"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3</a:t>
            </a:r>
            <a:endParaRPr lang="es-ES">
              <a:latin typeface="Arial Black" panose="020B0A04020102020204" pitchFamily="34" charset="0"/>
            </a:endParaRPr>
          </a:p>
        </p:txBody>
      </p:sp>
      <p:sp>
        <p:nvSpPr>
          <p:cNvPr id="13325" name="Text Box 13"/>
          <p:cNvSpPr txBox="1">
            <a:spLocks noChangeArrowheads="1"/>
          </p:cNvSpPr>
          <p:nvPr/>
        </p:nvSpPr>
        <p:spPr bwMode="auto">
          <a:xfrm>
            <a:off x="169068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0.2</a:t>
            </a:r>
            <a:endParaRPr lang="es-ES" sz="1200">
              <a:latin typeface="Arial Black" panose="020B0A04020102020204" pitchFamily="34" charset="0"/>
            </a:endParaRPr>
          </a:p>
        </p:txBody>
      </p:sp>
      <p:sp>
        <p:nvSpPr>
          <p:cNvPr id="13326" name="Text Box 14"/>
          <p:cNvSpPr txBox="1">
            <a:spLocks noChangeArrowheads="1"/>
          </p:cNvSpPr>
          <p:nvPr/>
        </p:nvSpPr>
        <p:spPr bwMode="auto">
          <a:xfrm>
            <a:off x="3198813"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0.2</a:t>
            </a:r>
            <a:endParaRPr lang="es-ES" sz="1200">
              <a:latin typeface="Arial Black" panose="020B0A04020102020204" pitchFamily="34" charset="0"/>
            </a:endParaRPr>
          </a:p>
        </p:txBody>
      </p:sp>
      <p:sp>
        <p:nvSpPr>
          <p:cNvPr id="13327" name="Text Box 15"/>
          <p:cNvSpPr txBox="1">
            <a:spLocks noChangeArrowheads="1"/>
          </p:cNvSpPr>
          <p:nvPr/>
        </p:nvSpPr>
        <p:spPr bwMode="auto">
          <a:xfrm>
            <a:off x="464343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0.2</a:t>
            </a:r>
            <a:endParaRPr lang="es-ES" sz="1200">
              <a:latin typeface="Arial Black" panose="020B0A04020102020204" pitchFamily="34" charset="0"/>
            </a:endParaRPr>
          </a:p>
        </p:txBody>
      </p:sp>
      <p:sp>
        <p:nvSpPr>
          <p:cNvPr id="13328" name="Text Box 16"/>
          <p:cNvSpPr txBox="1">
            <a:spLocks noChangeArrowheads="1"/>
          </p:cNvSpPr>
          <p:nvPr/>
        </p:nvSpPr>
        <p:spPr bwMode="auto">
          <a:xfrm>
            <a:off x="970756" y="3263582"/>
            <a:ext cx="12961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dirty="0">
                <a:latin typeface="Arial Black" panose="020B0A04020102020204" pitchFamily="34" charset="0"/>
              </a:rPr>
              <a:t>1 </a:t>
            </a:r>
            <a:r>
              <a:rPr lang="en-US" dirty="0" err="1">
                <a:latin typeface="Arial Black" panose="020B0A04020102020204" pitchFamily="34" charset="0"/>
              </a:rPr>
              <a:t>juta</a:t>
            </a:r>
            <a:endParaRPr lang="es-ES" dirty="0">
              <a:latin typeface="Arial Black" panose="020B0A04020102020204" pitchFamily="34" charset="0"/>
            </a:endParaRPr>
          </a:p>
        </p:txBody>
      </p:sp>
      <p:sp>
        <p:nvSpPr>
          <p:cNvPr id="13329" name="Text Box 17"/>
          <p:cNvSpPr txBox="1">
            <a:spLocks noChangeArrowheads="1"/>
          </p:cNvSpPr>
          <p:nvPr/>
        </p:nvSpPr>
        <p:spPr bwMode="auto">
          <a:xfrm>
            <a:off x="5003800" y="3284538"/>
            <a:ext cx="1439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FV</a:t>
            </a:r>
            <a:r>
              <a:rPr lang="en-US" sz="1600" baseline="-25000">
                <a:latin typeface="Arial Black" panose="020B0A04020102020204" pitchFamily="34" charset="0"/>
              </a:rPr>
              <a:t>3</a:t>
            </a:r>
            <a:r>
              <a:rPr lang="en-US" sz="1600">
                <a:latin typeface="Arial Black" panose="020B0A04020102020204" pitchFamily="34" charset="0"/>
              </a:rPr>
              <a:t> = ….?</a:t>
            </a:r>
            <a:endParaRPr lang="es-ES">
              <a:latin typeface="Arial Black" panose="020B0A04020102020204" pitchFamily="34" charset="0"/>
            </a:endParaRPr>
          </a:p>
        </p:txBody>
      </p:sp>
    </p:spTree>
    <p:extLst>
      <p:ext uri="{BB962C8B-B14F-4D97-AF65-F5344CB8AC3E}">
        <p14:creationId xmlns:p14="http://schemas.microsoft.com/office/powerpoint/2010/main" val="3540860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checkerboard(across)">
                                      <p:cBhvr>
                                        <p:cTn id="7" dur="500"/>
                                        <p:tgtEl>
                                          <p:spTgt spid="1331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3317"/>
                                        </p:tgtEl>
                                        <p:attrNameLst>
                                          <p:attrName>style.visibility</p:attrName>
                                        </p:attrNameLst>
                                      </p:cBhvr>
                                      <p:to>
                                        <p:strVal val="visible"/>
                                      </p:to>
                                    </p:set>
                                    <p:animEffect transition="in" filter="checkerboard(across)">
                                      <p:cBhvr>
                                        <p:cTn id="10" dur="500"/>
                                        <p:tgtEl>
                                          <p:spTgt spid="1331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3318"/>
                                        </p:tgtEl>
                                        <p:attrNameLst>
                                          <p:attrName>style.visibility</p:attrName>
                                        </p:attrNameLst>
                                      </p:cBhvr>
                                      <p:to>
                                        <p:strVal val="visible"/>
                                      </p:to>
                                    </p:set>
                                    <p:animEffect transition="in" filter="checkerboard(across)">
                                      <p:cBhvr>
                                        <p:cTn id="13" dur="500"/>
                                        <p:tgtEl>
                                          <p:spTgt spid="1331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3319"/>
                                        </p:tgtEl>
                                        <p:attrNameLst>
                                          <p:attrName>style.visibility</p:attrName>
                                        </p:attrNameLst>
                                      </p:cBhvr>
                                      <p:to>
                                        <p:strVal val="visible"/>
                                      </p:to>
                                    </p:set>
                                    <p:animEffect transition="in" filter="checkerboard(across)">
                                      <p:cBhvr>
                                        <p:cTn id="16" dur="500"/>
                                        <p:tgtEl>
                                          <p:spTgt spid="1331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3320"/>
                                        </p:tgtEl>
                                        <p:attrNameLst>
                                          <p:attrName>style.visibility</p:attrName>
                                        </p:attrNameLst>
                                      </p:cBhvr>
                                      <p:to>
                                        <p:strVal val="visible"/>
                                      </p:to>
                                    </p:set>
                                    <p:animEffect transition="in" filter="checkerboard(across)">
                                      <p:cBhvr>
                                        <p:cTn id="19" dur="500"/>
                                        <p:tgtEl>
                                          <p:spTgt spid="133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3321"/>
                                        </p:tgtEl>
                                        <p:attrNameLst>
                                          <p:attrName>style.visibility</p:attrName>
                                        </p:attrNameLst>
                                      </p:cBhvr>
                                      <p:to>
                                        <p:strVal val="visible"/>
                                      </p:to>
                                    </p:set>
                                    <p:animEffect transition="in" filter="checkerboard(across)">
                                      <p:cBhvr>
                                        <p:cTn id="22" dur="500"/>
                                        <p:tgtEl>
                                          <p:spTgt spid="13321"/>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3322"/>
                                        </p:tgtEl>
                                        <p:attrNameLst>
                                          <p:attrName>style.visibility</p:attrName>
                                        </p:attrNameLst>
                                      </p:cBhvr>
                                      <p:to>
                                        <p:strVal val="visible"/>
                                      </p:to>
                                    </p:set>
                                    <p:animEffect transition="in" filter="checkerboard(across)">
                                      <p:cBhvr>
                                        <p:cTn id="25" dur="500"/>
                                        <p:tgtEl>
                                          <p:spTgt spid="13322"/>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3323"/>
                                        </p:tgtEl>
                                        <p:attrNameLst>
                                          <p:attrName>style.visibility</p:attrName>
                                        </p:attrNameLst>
                                      </p:cBhvr>
                                      <p:to>
                                        <p:strVal val="visible"/>
                                      </p:to>
                                    </p:set>
                                    <p:animEffect transition="in" filter="checkerboard(across)">
                                      <p:cBhvr>
                                        <p:cTn id="28" dur="500"/>
                                        <p:tgtEl>
                                          <p:spTgt spid="13323"/>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13324"/>
                                        </p:tgtEl>
                                        <p:attrNameLst>
                                          <p:attrName>style.visibility</p:attrName>
                                        </p:attrNameLst>
                                      </p:cBhvr>
                                      <p:to>
                                        <p:strVal val="visible"/>
                                      </p:to>
                                    </p:set>
                                    <p:animEffect transition="in" filter="checkerboard(across)">
                                      <p:cBhvr>
                                        <p:cTn id="31" dur="500"/>
                                        <p:tgtEl>
                                          <p:spTgt spid="13324"/>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13325"/>
                                        </p:tgtEl>
                                        <p:attrNameLst>
                                          <p:attrName>style.visibility</p:attrName>
                                        </p:attrNameLst>
                                      </p:cBhvr>
                                      <p:to>
                                        <p:strVal val="visible"/>
                                      </p:to>
                                    </p:set>
                                    <p:animEffect transition="in" filter="checkerboard(across)">
                                      <p:cBhvr>
                                        <p:cTn id="34" dur="500"/>
                                        <p:tgtEl>
                                          <p:spTgt spid="13325"/>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13326"/>
                                        </p:tgtEl>
                                        <p:attrNameLst>
                                          <p:attrName>style.visibility</p:attrName>
                                        </p:attrNameLst>
                                      </p:cBhvr>
                                      <p:to>
                                        <p:strVal val="visible"/>
                                      </p:to>
                                    </p:set>
                                    <p:animEffect transition="in" filter="checkerboard(across)">
                                      <p:cBhvr>
                                        <p:cTn id="37" dur="500"/>
                                        <p:tgtEl>
                                          <p:spTgt spid="13326"/>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13327"/>
                                        </p:tgtEl>
                                        <p:attrNameLst>
                                          <p:attrName>style.visibility</p:attrName>
                                        </p:attrNameLst>
                                      </p:cBhvr>
                                      <p:to>
                                        <p:strVal val="visible"/>
                                      </p:to>
                                    </p:set>
                                    <p:animEffect transition="in" filter="checkerboard(across)">
                                      <p:cBhvr>
                                        <p:cTn id="40" dur="500"/>
                                        <p:tgtEl>
                                          <p:spTgt spid="13327"/>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13328"/>
                                        </p:tgtEl>
                                        <p:attrNameLst>
                                          <p:attrName>style.visibility</p:attrName>
                                        </p:attrNameLst>
                                      </p:cBhvr>
                                      <p:to>
                                        <p:strVal val="visible"/>
                                      </p:to>
                                    </p:set>
                                    <p:animEffect transition="in" filter="checkerboard(across)">
                                      <p:cBhvr>
                                        <p:cTn id="43" dur="500"/>
                                        <p:tgtEl>
                                          <p:spTgt spid="13328"/>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13329"/>
                                        </p:tgtEl>
                                        <p:attrNameLst>
                                          <p:attrName>style.visibility</p:attrName>
                                        </p:attrNameLst>
                                      </p:cBhvr>
                                      <p:to>
                                        <p:strVal val="visible"/>
                                      </p:to>
                                    </p:set>
                                    <p:animEffect transition="in" filter="checkerboard(across)">
                                      <p:cBhvr>
                                        <p:cTn id="46" dur="500"/>
                                        <p:tgtEl>
                                          <p:spTgt spid="13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P spid="13317" grpId="0" animBg="1"/>
      <p:bldP spid="13318" grpId="0" animBg="1"/>
      <p:bldP spid="13319" grpId="0" animBg="1"/>
      <p:bldP spid="13320" grpId="0" animBg="1"/>
      <p:bldP spid="13321" grpId="0"/>
      <p:bldP spid="13322" grpId="0"/>
      <p:bldP spid="13323" grpId="0"/>
      <p:bldP spid="13324" grpId="0"/>
      <p:bldP spid="13325" grpId="0"/>
      <p:bldP spid="13326" grpId="0"/>
      <p:bldP spid="13327" grpId="0"/>
      <p:bldP spid="13328" grpId="0"/>
      <p:bldP spid="1332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7813"/>
            <a:ext cx="8229600" cy="6199187"/>
          </a:xfrm>
        </p:spPr>
        <p:txBody>
          <a:bodyPr/>
          <a:lstStyle/>
          <a:p>
            <a:pPr eaLnBrk="1" hangingPunct="1">
              <a:defRPr/>
            </a:pPr>
            <a:r>
              <a:rPr lang="en-US" sz="3600" dirty="0" err="1" smtClean="0">
                <a:solidFill>
                  <a:schemeClr val="tx1"/>
                </a:solidFill>
              </a:rPr>
              <a:t>Faktor</a:t>
            </a:r>
            <a:r>
              <a:rPr lang="en-US" sz="3600" dirty="0" smtClean="0">
                <a:solidFill>
                  <a:schemeClr val="tx1"/>
                </a:solidFill>
              </a:rPr>
              <a:t> compounding :  (1 + </a:t>
            </a:r>
            <a:r>
              <a:rPr lang="en-US" sz="3600" dirty="0" err="1" smtClean="0">
                <a:solidFill>
                  <a:schemeClr val="tx1"/>
                </a:solidFill>
              </a:rPr>
              <a:t>i</a:t>
            </a:r>
            <a:r>
              <a:rPr lang="en-US" sz="3600" dirty="0" smtClean="0">
                <a:solidFill>
                  <a:schemeClr val="tx1"/>
                </a:solidFill>
              </a:rPr>
              <a:t>)</a:t>
            </a:r>
            <a:r>
              <a:rPr lang="en-US" sz="3600" baseline="30000" dirty="0" smtClean="0">
                <a:solidFill>
                  <a:schemeClr val="tx1"/>
                </a:solidFill>
              </a:rPr>
              <a:t>t</a:t>
            </a:r>
            <a:br>
              <a:rPr lang="en-US" sz="3600" baseline="30000" dirty="0" smtClean="0">
                <a:solidFill>
                  <a:schemeClr val="tx1"/>
                </a:solidFill>
              </a:rPr>
            </a:br>
            <a:r>
              <a:rPr lang="en-US" sz="3600" baseline="30000" dirty="0" smtClean="0">
                <a:solidFill>
                  <a:schemeClr val="tx1"/>
                </a:solidFill>
              </a:rPr>
              <a:t/>
            </a:r>
            <a:br>
              <a:rPr lang="en-US" sz="3600" baseline="30000" dirty="0" smtClean="0">
                <a:solidFill>
                  <a:schemeClr val="tx1"/>
                </a:solidFill>
              </a:rPr>
            </a:br>
            <a:r>
              <a:rPr lang="en-US" sz="3600" baseline="30000" dirty="0" smtClean="0">
                <a:solidFill>
                  <a:schemeClr val="tx1"/>
                </a:solidFill>
              </a:rPr>
              <a:t/>
            </a:r>
            <a:br>
              <a:rPr lang="en-US" sz="3600" baseline="30000" dirty="0" smtClean="0">
                <a:solidFill>
                  <a:schemeClr val="tx1"/>
                </a:solidFill>
              </a:rPr>
            </a:br>
            <a:r>
              <a:rPr lang="en-US" sz="3600" dirty="0" smtClean="0">
                <a:solidFill>
                  <a:schemeClr val="tx1"/>
                </a:solidFill>
              </a:rPr>
              <a:t>Salah </a:t>
            </a:r>
            <a:r>
              <a:rPr lang="en-US" sz="3600" dirty="0" err="1" smtClean="0">
                <a:solidFill>
                  <a:schemeClr val="tx1"/>
                </a:solidFill>
              </a:rPr>
              <a:t>satu</a:t>
            </a:r>
            <a:r>
              <a:rPr lang="en-US" sz="3600" dirty="0" smtClean="0">
                <a:solidFill>
                  <a:schemeClr val="tx1"/>
                </a:solidFill>
              </a:rPr>
              <a:t> </a:t>
            </a:r>
            <a:r>
              <a:rPr lang="en-US" sz="3600" dirty="0" err="1" smtClean="0">
                <a:solidFill>
                  <a:schemeClr val="tx1"/>
                </a:solidFill>
              </a:rPr>
              <a:t>pendekatan</a:t>
            </a:r>
            <a:r>
              <a:rPr lang="en-US" sz="3600" dirty="0" smtClean="0">
                <a:solidFill>
                  <a:schemeClr val="tx1"/>
                </a:solidFill>
              </a:rPr>
              <a:t> yang </a:t>
            </a:r>
            <a:r>
              <a:rPr lang="en-US" sz="3600" dirty="0" err="1" smtClean="0">
                <a:solidFill>
                  <a:schemeClr val="tx1"/>
                </a:solidFill>
              </a:rPr>
              <a:t>biasa</a:t>
            </a:r>
            <a:r>
              <a:rPr lang="en-US" sz="3600" dirty="0" smtClean="0">
                <a:solidFill>
                  <a:schemeClr val="tx1"/>
                </a:solidFill>
              </a:rPr>
              <a:t> </a:t>
            </a:r>
            <a:r>
              <a:rPr lang="en-US" sz="3600" dirty="0" err="1" smtClean="0">
                <a:solidFill>
                  <a:schemeClr val="tx1"/>
                </a:solidFill>
              </a:rPr>
              <a:t>diapakai</a:t>
            </a:r>
            <a:r>
              <a:rPr lang="en-US" sz="3600" dirty="0" smtClean="0">
                <a:solidFill>
                  <a:schemeClr val="tx1"/>
                </a:solidFill>
              </a:rPr>
              <a:t> </a:t>
            </a:r>
            <a:r>
              <a:rPr lang="en-US" sz="3600" dirty="0" err="1" smtClean="0">
                <a:solidFill>
                  <a:schemeClr val="tx1"/>
                </a:solidFill>
              </a:rPr>
              <a:t>sebagai</a:t>
            </a:r>
            <a:r>
              <a:rPr lang="en-US" sz="3600" dirty="0" smtClean="0">
                <a:solidFill>
                  <a:schemeClr val="tx1"/>
                </a:solidFill>
              </a:rPr>
              <a:t> Discount Rate </a:t>
            </a:r>
            <a:r>
              <a:rPr lang="en-US" sz="3600" dirty="0" err="1" smtClean="0">
                <a:solidFill>
                  <a:schemeClr val="tx1"/>
                </a:solidFill>
              </a:rPr>
              <a:t>adalah</a:t>
            </a:r>
            <a:r>
              <a:rPr lang="en-US" sz="3600" dirty="0" smtClean="0">
                <a:solidFill>
                  <a:schemeClr val="tx1"/>
                </a:solidFill>
              </a:rPr>
              <a:t> “</a:t>
            </a:r>
            <a:r>
              <a:rPr lang="en-US" sz="3600" dirty="0" err="1" smtClean="0">
                <a:solidFill>
                  <a:schemeClr val="tx1"/>
                </a:solidFill>
              </a:rPr>
              <a:t>suku</a:t>
            </a:r>
            <a:r>
              <a:rPr lang="en-US" sz="3600" dirty="0" smtClean="0">
                <a:solidFill>
                  <a:schemeClr val="tx1"/>
                </a:solidFill>
              </a:rPr>
              <a:t> </a:t>
            </a:r>
            <a:r>
              <a:rPr lang="en-US" sz="3600" dirty="0" err="1" smtClean="0">
                <a:solidFill>
                  <a:schemeClr val="tx1"/>
                </a:solidFill>
              </a:rPr>
              <a:t>bunga</a:t>
            </a:r>
            <a:r>
              <a:rPr lang="en-US" sz="3600" dirty="0" smtClean="0">
                <a:solidFill>
                  <a:schemeClr val="tx1"/>
                </a:solidFill>
              </a:rPr>
              <a:t>”</a:t>
            </a:r>
            <a:endParaRPr lang="en-US" sz="3600" baseline="30000" dirty="0" smtClean="0">
              <a:solidFill>
                <a:schemeClr val="tx1"/>
              </a:solidFill>
            </a:endParaRPr>
          </a:p>
        </p:txBody>
      </p:sp>
    </p:spTree>
    <p:extLst>
      <p:ext uri="{BB962C8B-B14F-4D97-AF65-F5344CB8AC3E}">
        <p14:creationId xmlns:p14="http://schemas.microsoft.com/office/powerpoint/2010/main" val="206674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658813"/>
            <a:ext cx="8229600" cy="6199187"/>
          </a:xfrm>
        </p:spPr>
        <p:txBody>
          <a:bodyPr/>
          <a:lstStyle/>
          <a:p>
            <a:pPr eaLnBrk="1" hangingPunct="1">
              <a:defRPr/>
            </a:pPr>
            <a:r>
              <a:rPr lang="en-US" sz="3600" dirty="0" smtClean="0">
                <a:solidFill>
                  <a:schemeClr val="tx1"/>
                </a:solidFill>
              </a:rPr>
              <a:t>Contoh2 </a:t>
            </a:r>
            <a:r>
              <a:rPr lang="en-US" sz="3600" dirty="0" err="1" smtClean="0">
                <a:solidFill>
                  <a:schemeClr val="tx1"/>
                </a:solidFill>
              </a:rPr>
              <a:t>yg</a:t>
            </a:r>
            <a:r>
              <a:rPr lang="en-US" sz="3600" dirty="0" smtClean="0">
                <a:solidFill>
                  <a:schemeClr val="tx1"/>
                </a:solidFill>
              </a:rPr>
              <a:t> </a:t>
            </a:r>
            <a:r>
              <a:rPr lang="en-US" sz="3600" dirty="0" err="1" smtClean="0">
                <a:solidFill>
                  <a:schemeClr val="tx1"/>
                </a:solidFill>
              </a:rPr>
              <a:t>berkaitan</a:t>
            </a:r>
            <a:r>
              <a:rPr lang="en-US" sz="3600" dirty="0" smtClean="0">
                <a:solidFill>
                  <a:schemeClr val="tx1"/>
                </a:solidFill>
              </a:rPr>
              <a:t> </a:t>
            </a:r>
            <a:r>
              <a:rPr lang="en-US" sz="3600" dirty="0" err="1" smtClean="0">
                <a:solidFill>
                  <a:schemeClr val="tx1"/>
                </a:solidFill>
              </a:rPr>
              <a:t>dgn</a:t>
            </a:r>
            <a:r>
              <a:rPr lang="en-US" sz="3600" dirty="0" smtClean="0">
                <a:solidFill>
                  <a:schemeClr val="tx1"/>
                </a:solidFill>
              </a:rPr>
              <a:t> </a:t>
            </a:r>
            <a:r>
              <a:rPr lang="en-US" sz="3600" i="1" dirty="0" smtClean="0">
                <a:solidFill>
                  <a:schemeClr val="tx1"/>
                </a:solidFill>
              </a:rPr>
              <a:t>Time Value of Money (discounting &amp; compounding</a:t>
            </a:r>
            <a:r>
              <a:rPr lang="en-US" sz="3600" dirty="0" smtClean="0">
                <a:solidFill>
                  <a:schemeClr val="tx1"/>
                </a:solidFill>
              </a:rPr>
              <a:t>)</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i="1" dirty="0" smtClean="0">
                <a:solidFill>
                  <a:schemeClr val="tx1"/>
                </a:solidFill>
              </a:rPr>
              <a:t>Compounding factor for 1 (F/P)</a:t>
            </a:r>
            <a:r>
              <a:rPr lang="en-US" sz="3600" i="1" baseline="30000" dirty="0" smtClean="0">
                <a:solidFill>
                  <a:schemeClr val="tx1"/>
                </a:solidFill>
              </a:rPr>
              <a:t>i</a:t>
            </a:r>
            <a:r>
              <a:rPr lang="en-US" sz="3600" i="1" baseline="-25000" dirty="0" smtClean="0">
                <a:solidFill>
                  <a:schemeClr val="tx1"/>
                </a:solidFill>
              </a:rPr>
              <a:t>n</a:t>
            </a:r>
            <a:r>
              <a:rPr lang="en-US" sz="3600" dirty="0" smtClean="0">
                <a:solidFill>
                  <a:schemeClr val="tx1"/>
                </a:solidFill>
              </a:rPr>
              <a:t> , </a:t>
            </a:r>
            <a:r>
              <a:rPr lang="en-US" sz="3600" dirty="0" err="1" smtClean="0">
                <a:solidFill>
                  <a:schemeClr val="tx1"/>
                </a:solidFill>
              </a:rPr>
              <a:t>utk</a:t>
            </a:r>
            <a:r>
              <a:rPr lang="en-US" sz="3600" dirty="0" smtClean="0">
                <a:solidFill>
                  <a:schemeClr val="tx1"/>
                </a:solidFill>
              </a:rPr>
              <a:t> </a:t>
            </a:r>
            <a:r>
              <a:rPr lang="en-US" sz="3600" dirty="0" err="1" smtClean="0">
                <a:solidFill>
                  <a:schemeClr val="tx1"/>
                </a:solidFill>
              </a:rPr>
              <a:t>mencari</a:t>
            </a:r>
            <a:r>
              <a:rPr lang="en-US" sz="3600" dirty="0" smtClean="0">
                <a:solidFill>
                  <a:schemeClr val="tx1"/>
                </a:solidFill>
              </a:rPr>
              <a:t> F </a:t>
            </a:r>
            <a:r>
              <a:rPr lang="en-US" sz="3600" dirty="0" err="1" smtClean="0">
                <a:solidFill>
                  <a:schemeClr val="tx1"/>
                </a:solidFill>
              </a:rPr>
              <a:t>jika</a:t>
            </a:r>
            <a:r>
              <a:rPr lang="en-US" sz="3600" dirty="0" smtClean="0">
                <a:solidFill>
                  <a:schemeClr val="tx1"/>
                </a:solidFill>
              </a:rPr>
              <a:t> </a:t>
            </a:r>
            <a:r>
              <a:rPr lang="en-US" sz="3600" dirty="0" err="1" smtClean="0">
                <a:solidFill>
                  <a:schemeClr val="tx1"/>
                </a:solidFill>
              </a:rPr>
              <a:t>diketahui</a:t>
            </a:r>
            <a:r>
              <a:rPr lang="en-US" sz="3600" dirty="0" smtClean="0">
                <a:solidFill>
                  <a:schemeClr val="tx1"/>
                </a:solidFill>
              </a:rPr>
              <a:t> P, </a:t>
            </a:r>
            <a:r>
              <a:rPr lang="en-US" sz="3600" dirty="0" err="1" smtClean="0">
                <a:solidFill>
                  <a:schemeClr val="tx1"/>
                </a:solidFill>
              </a:rPr>
              <a:t>i</a:t>
            </a:r>
            <a:r>
              <a:rPr lang="en-US" sz="3600" dirty="0" smtClean="0">
                <a:solidFill>
                  <a:schemeClr val="tx1"/>
                </a:solidFill>
              </a:rPr>
              <a:t>, n </a:t>
            </a:r>
            <a:r>
              <a:rPr lang="en-US" sz="3600" dirty="0" err="1" smtClean="0">
                <a:solidFill>
                  <a:schemeClr val="tx1"/>
                </a:solidFill>
              </a:rPr>
              <a:t>dgn</a:t>
            </a:r>
            <a:r>
              <a:rPr lang="en-US" sz="3600" dirty="0" smtClean="0">
                <a:solidFill>
                  <a:schemeClr val="tx1"/>
                </a:solidFill>
              </a:rPr>
              <a:t> </a:t>
            </a:r>
            <a:r>
              <a:rPr lang="en-US" sz="3600" dirty="0" err="1" smtClean="0">
                <a:solidFill>
                  <a:schemeClr val="tx1"/>
                </a:solidFill>
              </a:rPr>
              <a:t>rumus</a:t>
            </a:r>
            <a:r>
              <a:rPr lang="en-US" sz="3600" dirty="0" smtClean="0">
                <a:solidFill>
                  <a:schemeClr val="tx1"/>
                </a:solidFill>
              </a:rPr>
              <a:t>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4000" dirty="0" smtClean="0">
                <a:solidFill>
                  <a:schemeClr val="tx1"/>
                </a:solidFill>
              </a:rPr>
              <a:t>F = P(1 + </a:t>
            </a:r>
            <a:r>
              <a:rPr lang="en-US" sz="4000" dirty="0" err="1" smtClean="0">
                <a:solidFill>
                  <a:schemeClr val="tx1"/>
                </a:solidFill>
              </a:rPr>
              <a:t>i</a:t>
            </a:r>
            <a:r>
              <a:rPr lang="en-US" sz="4000" dirty="0" smtClean="0">
                <a:solidFill>
                  <a:schemeClr val="tx1"/>
                </a:solidFill>
              </a:rPr>
              <a:t>)</a:t>
            </a:r>
            <a:r>
              <a:rPr lang="en-US" sz="4000" baseline="30000" dirty="0" smtClean="0">
                <a:solidFill>
                  <a:schemeClr val="tx1"/>
                </a:solidFill>
              </a:rPr>
              <a:t>n</a:t>
            </a:r>
          </a:p>
        </p:txBody>
      </p:sp>
    </p:spTree>
    <p:extLst>
      <p:ext uri="{BB962C8B-B14F-4D97-AF65-F5344CB8AC3E}">
        <p14:creationId xmlns:p14="http://schemas.microsoft.com/office/powerpoint/2010/main" val="1328486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7813"/>
            <a:ext cx="8229600" cy="6199187"/>
          </a:xfrm>
        </p:spPr>
        <p:txBody>
          <a:bodyPr>
            <a:normAutofit fontScale="90000"/>
          </a:bodyPr>
          <a:lstStyle/>
          <a:p>
            <a:pPr eaLnBrk="1" hangingPunct="1">
              <a:defRPr/>
            </a:pPr>
            <a:r>
              <a:rPr lang="id-ID" sz="3600" dirty="0" smtClean="0"/>
              <a:t/>
            </a:r>
            <a:br>
              <a:rPr lang="id-ID" sz="3600" dirty="0" smtClean="0"/>
            </a:br>
            <a:r>
              <a:rPr lang="id-ID" sz="3600" dirty="0"/>
              <a:t/>
            </a:r>
            <a:br>
              <a:rPr lang="id-ID" sz="3600" dirty="0"/>
            </a:br>
            <a:r>
              <a:rPr lang="en-US" sz="3600" dirty="0" err="1" smtClean="0">
                <a:solidFill>
                  <a:schemeClr val="tx1"/>
                </a:solidFill>
              </a:rPr>
              <a:t>Mi</a:t>
            </a:r>
            <a:r>
              <a:rPr lang="id-ID" sz="3600" dirty="0" smtClean="0">
                <a:solidFill>
                  <a:schemeClr val="tx1"/>
                </a:solidFill>
              </a:rPr>
              <a:t>sal :</a:t>
            </a:r>
            <a:br>
              <a:rPr lang="id-ID" sz="3600" dirty="0" smtClean="0">
                <a:solidFill>
                  <a:schemeClr val="tx1"/>
                </a:solidFill>
              </a:rPr>
            </a:br>
            <a:r>
              <a:rPr lang="en-US" sz="3600" dirty="0" smtClean="0">
                <a:solidFill>
                  <a:schemeClr val="tx1"/>
                </a:solidFill>
              </a:rPr>
              <a:t>Pak Anwar </a:t>
            </a:r>
            <a:r>
              <a:rPr lang="en-US" sz="3600" dirty="0" err="1" smtClean="0">
                <a:solidFill>
                  <a:schemeClr val="tx1"/>
                </a:solidFill>
              </a:rPr>
              <a:t>merencanakan</a:t>
            </a:r>
            <a:r>
              <a:rPr lang="en-US" sz="3600" dirty="0" smtClean="0">
                <a:solidFill>
                  <a:schemeClr val="tx1"/>
                </a:solidFill>
              </a:rPr>
              <a:t> </a:t>
            </a:r>
            <a:r>
              <a:rPr lang="en-US" sz="3600" dirty="0" err="1" smtClean="0">
                <a:solidFill>
                  <a:schemeClr val="tx1"/>
                </a:solidFill>
              </a:rPr>
              <a:t>akan</a:t>
            </a:r>
            <a:r>
              <a:rPr lang="en-US" sz="3600" dirty="0" smtClean="0">
                <a:solidFill>
                  <a:schemeClr val="tx1"/>
                </a:solidFill>
              </a:rPr>
              <a:t> </a:t>
            </a:r>
            <a:r>
              <a:rPr lang="en-US" sz="3600" dirty="0" err="1" smtClean="0">
                <a:solidFill>
                  <a:schemeClr val="tx1"/>
                </a:solidFill>
              </a:rPr>
              <a:t>meminjam</a:t>
            </a:r>
            <a:r>
              <a:rPr lang="en-US" sz="3600" dirty="0" smtClean="0">
                <a:solidFill>
                  <a:schemeClr val="tx1"/>
                </a:solidFill>
              </a:rPr>
              <a:t> </a:t>
            </a:r>
            <a:r>
              <a:rPr lang="en-US" sz="3600" dirty="0" err="1" smtClean="0">
                <a:solidFill>
                  <a:schemeClr val="tx1"/>
                </a:solidFill>
              </a:rPr>
              <a:t>uang</a:t>
            </a:r>
            <a:r>
              <a:rPr lang="en-US" sz="3600" dirty="0" smtClean="0">
                <a:solidFill>
                  <a:schemeClr val="tx1"/>
                </a:solidFill>
              </a:rPr>
              <a:t> </a:t>
            </a:r>
            <a:r>
              <a:rPr lang="en-US" sz="3600" dirty="0" err="1" smtClean="0">
                <a:solidFill>
                  <a:schemeClr val="tx1"/>
                </a:solidFill>
              </a:rPr>
              <a:t>sebanyak</a:t>
            </a:r>
            <a:r>
              <a:rPr lang="en-US" sz="3600" dirty="0" smtClean="0">
                <a:solidFill>
                  <a:schemeClr val="tx1"/>
                </a:solidFill>
              </a:rPr>
              <a:t> </a:t>
            </a:r>
            <a:r>
              <a:rPr lang="en-US" sz="3600" dirty="0" err="1" smtClean="0">
                <a:solidFill>
                  <a:schemeClr val="tx1"/>
                </a:solidFill>
              </a:rPr>
              <a:t>Rp</a:t>
            </a:r>
            <a:r>
              <a:rPr lang="en-US" sz="3600" dirty="0" smtClean="0">
                <a:solidFill>
                  <a:schemeClr val="tx1"/>
                </a:solidFill>
              </a:rPr>
              <a:t> 100 </a:t>
            </a:r>
            <a:r>
              <a:rPr lang="en-US" sz="3600" dirty="0" err="1" smtClean="0">
                <a:solidFill>
                  <a:schemeClr val="tx1"/>
                </a:solidFill>
              </a:rPr>
              <a:t>jt</a:t>
            </a:r>
            <a:r>
              <a:rPr lang="en-US" sz="3600" dirty="0" smtClean="0">
                <a:solidFill>
                  <a:schemeClr val="tx1"/>
                </a:solidFill>
              </a:rPr>
              <a:t> </a:t>
            </a:r>
            <a:r>
              <a:rPr lang="en-US" sz="3600" dirty="0" err="1" smtClean="0">
                <a:solidFill>
                  <a:schemeClr val="tx1"/>
                </a:solidFill>
              </a:rPr>
              <a:t>selama</a:t>
            </a:r>
            <a:r>
              <a:rPr lang="en-US" sz="3600" dirty="0" smtClean="0">
                <a:solidFill>
                  <a:schemeClr val="tx1"/>
                </a:solidFill>
              </a:rPr>
              <a:t> 5 </a:t>
            </a:r>
            <a:r>
              <a:rPr lang="en-US" sz="3600" dirty="0" err="1" smtClean="0">
                <a:solidFill>
                  <a:schemeClr val="tx1"/>
                </a:solidFill>
              </a:rPr>
              <a:t>tahun</a:t>
            </a:r>
            <a:r>
              <a:rPr lang="en-US" sz="3600" dirty="0" smtClean="0">
                <a:solidFill>
                  <a:schemeClr val="tx1"/>
                </a:solidFill>
              </a:rPr>
              <a:t> </a:t>
            </a:r>
            <a:r>
              <a:rPr lang="en-US" sz="3600" dirty="0" err="1" smtClean="0">
                <a:solidFill>
                  <a:schemeClr val="tx1"/>
                </a:solidFill>
              </a:rPr>
              <a:t>dgn</a:t>
            </a:r>
            <a:r>
              <a:rPr lang="en-US" sz="3600" dirty="0" smtClean="0">
                <a:solidFill>
                  <a:schemeClr val="tx1"/>
                </a:solidFill>
              </a:rPr>
              <a:t> tk. </a:t>
            </a:r>
            <a:r>
              <a:rPr lang="id-ID" sz="3600" dirty="0" err="1">
                <a:solidFill>
                  <a:schemeClr val="tx1"/>
                </a:solidFill>
              </a:rPr>
              <a:t>b</a:t>
            </a:r>
            <a:r>
              <a:rPr lang="en-US" sz="3600" dirty="0" err="1" smtClean="0">
                <a:solidFill>
                  <a:schemeClr val="tx1"/>
                </a:solidFill>
              </a:rPr>
              <a:t>unga</a:t>
            </a:r>
            <a:r>
              <a:rPr lang="en-US" sz="3600" dirty="0" smtClean="0">
                <a:solidFill>
                  <a:schemeClr val="tx1"/>
                </a:solidFill>
              </a:rPr>
              <a:t> 15 % per </a:t>
            </a:r>
            <a:r>
              <a:rPr lang="en-US" sz="3600" dirty="0" err="1" smtClean="0">
                <a:solidFill>
                  <a:schemeClr val="tx1"/>
                </a:solidFill>
              </a:rPr>
              <a:t>tahun</a:t>
            </a:r>
            <a:r>
              <a:rPr lang="en-US" sz="3600" dirty="0" smtClean="0">
                <a:solidFill>
                  <a:schemeClr val="tx1"/>
                </a:solidFill>
              </a:rPr>
              <a:t> </a:t>
            </a:r>
            <a:r>
              <a:rPr lang="en-US" sz="3600" dirty="0" err="1" smtClean="0">
                <a:solidFill>
                  <a:schemeClr val="tx1"/>
                </a:solidFill>
              </a:rPr>
              <a:t>dari</a:t>
            </a:r>
            <a:r>
              <a:rPr lang="en-US" sz="3600" dirty="0" smtClean="0">
                <a:solidFill>
                  <a:schemeClr val="tx1"/>
                </a:solidFill>
              </a:rPr>
              <a:t> Bank </a:t>
            </a:r>
            <a:r>
              <a:rPr lang="en-US" sz="3600" dirty="0" err="1" smtClean="0">
                <a:solidFill>
                  <a:schemeClr val="tx1"/>
                </a:solidFill>
              </a:rPr>
              <a:t>Mandiri</a:t>
            </a:r>
            <a:r>
              <a:rPr lang="en-US" sz="3600" dirty="0" smtClean="0">
                <a:solidFill>
                  <a:schemeClr val="tx1"/>
                </a:solidFill>
              </a:rPr>
              <a:t> </a:t>
            </a:r>
            <a:r>
              <a:rPr lang="en-US" sz="3600" dirty="0" err="1" smtClean="0">
                <a:solidFill>
                  <a:schemeClr val="tx1"/>
                </a:solidFill>
              </a:rPr>
              <a:t>untuk</a:t>
            </a:r>
            <a:r>
              <a:rPr lang="en-US" sz="3600" dirty="0" smtClean="0">
                <a:solidFill>
                  <a:schemeClr val="tx1"/>
                </a:solidFill>
              </a:rPr>
              <a:t> </a:t>
            </a:r>
            <a:r>
              <a:rPr lang="en-US" sz="3600" dirty="0" err="1" smtClean="0">
                <a:solidFill>
                  <a:schemeClr val="tx1"/>
                </a:solidFill>
              </a:rPr>
              <a:t>renovasi</a:t>
            </a:r>
            <a:r>
              <a:rPr lang="en-US" sz="3600" dirty="0" smtClean="0">
                <a:solidFill>
                  <a:schemeClr val="tx1"/>
                </a:solidFill>
              </a:rPr>
              <a:t> </a:t>
            </a:r>
            <a:r>
              <a:rPr lang="en-US" sz="3600" dirty="0" err="1" smtClean="0">
                <a:solidFill>
                  <a:schemeClr val="tx1"/>
                </a:solidFill>
              </a:rPr>
              <a:t>rumah</a:t>
            </a:r>
            <a:r>
              <a:rPr lang="en-US" sz="3600" dirty="0" smtClean="0">
                <a:solidFill>
                  <a:schemeClr val="tx1"/>
                </a:solidFill>
              </a:rPr>
              <a:t>.  </a:t>
            </a:r>
            <a:r>
              <a:rPr lang="en-US" sz="3600" dirty="0" err="1" smtClean="0">
                <a:solidFill>
                  <a:schemeClr val="tx1"/>
                </a:solidFill>
              </a:rPr>
              <a:t>Berapa</a:t>
            </a:r>
            <a:r>
              <a:rPr lang="en-US" sz="3600" dirty="0" smtClean="0">
                <a:solidFill>
                  <a:schemeClr val="tx1"/>
                </a:solidFill>
              </a:rPr>
              <a:t> </a:t>
            </a:r>
            <a:r>
              <a:rPr lang="en-US" sz="3600" dirty="0" err="1" smtClean="0">
                <a:solidFill>
                  <a:schemeClr val="tx1"/>
                </a:solidFill>
              </a:rPr>
              <a:t>uang</a:t>
            </a:r>
            <a:r>
              <a:rPr lang="en-US" sz="3600" dirty="0" smtClean="0">
                <a:solidFill>
                  <a:schemeClr val="tx1"/>
                </a:solidFill>
              </a:rPr>
              <a:t> yang </a:t>
            </a:r>
            <a:r>
              <a:rPr lang="en-US" sz="3600" dirty="0" err="1" smtClean="0">
                <a:solidFill>
                  <a:schemeClr val="tx1"/>
                </a:solidFill>
              </a:rPr>
              <a:t>harus</a:t>
            </a:r>
            <a:r>
              <a:rPr lang="en-US" sz="3600" dirty="0" smtClean="0">
                <a:solidFill>
                  <a:schemeClr val="tx1"/>
                </a:solidFill>
              </a:rPr>
              <a:t> </a:t>
            </a:r>
            <a:r>
              <a:rPr lang="en-US" sz="3600" dirty="0" err="1" smtClean="0">
                <a:solidFill>
                  <a:schemeClr val="tx1"/>
                </a:solidFill>
              </a:rPr>
              <a:t>dibayar</a:t>
            </a:r>
            <a:r>
              <a:rPr lang="en-US" sz="3600" dirty="0" smtClean="0">
                <a:solidFill>
                  <a:schemeClr val="tx1"/>
                </a:solidFill>
              </a:rPr>
              <a:t> Pak Anwar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err="1" smtClean="0">
                <a:solidFill>
                  <a:schemeClr val="tx1"/>
                </a:solidFill>
              </a:rPr>
              <a:t>Jawab</a:t>
            </a:r>
            <a:r>
              <a:rPr lang="en-US" sz="3600" dirty="0" smtClean="0">
                <a:solidFill>
                  <a:schemeClr val="tx1"/>
                </a:solidFill>
              </a:rPr>
              <a:t> :  F = P(1+i)</a:t>
            </a:r>
            <a:r>
              <a:rPr lang="en-US" sz="3600" baseline="30000" dirty="0" smtClean="0">
                <a:solidFill>
                  <a:schemeClr val="tx1"/>
                </a:solidFill>
              </a:rPr>
              <a:t>n</a:t>
            </a:r>
            <a:br>
              <a:rPr lang="en-US" sz="3600" baseline="30000" dirty="0" smtClean="0">
                <a:solidFill>
                  <a:schemeClr val="tx1"/>
                </a:solidFill>
              </a:rPr>
            </a:br>
            <a:r>
              <a:rPr lang="en-US" sz="3600" dirty="0" smtClean="0">
                <a:solidFill>
                  <a:schemeClr val="tx1"/>
                </a:solidFill>
              </a:rPr>
              <a:t>      </a:t>
            </a:r>
            <a:r>
              <a:rPr lang="id-ID" sz="3600" dirty="0" smtClean="0">
                <a:solidFill>
                  <a:schemeClr val="tx1"/>
                </a:solidFill>
              </a:rPr>
              <a:t>               </a:t>
            </a:r>
            <a:r>
              <a:rPr lang="en-US" sz="3600" dirty="0" smtClean="0">
                <a:solidFill>
                  <a:schemeClr val="tx1"/>
                </a:solidFill>
              </a:rPr>
              <a:t>= 100 (1+0,15)</a:t>
            </a:r>
            <a:r>
              <a:rPr lang="en-US" sz="3600" baseline="30000" dirty="0" smtClean="0">
                <a:solidFill>
                  <a:schemeClr val="tx1"/>
                </a:solidFill>
              </a:rPr>
              <a:t>5 </a:t>
            </a:r>
            <a:br>
              <a:rPr lang="en-US" sz="3600" baseline="30000" dirty="0" smtClean="0">
                <a:solidFill>
                  <a:schemeClr val="tx1"/>
                </a:solidFill>
              </a:rPr>
            </a:br>
            <a:r>
              <a:rPr lang="id-ID" sz="3600" baseline="30000" dirty="0" smtClean="0">
                <a:solidFill>
                  <a:schemeClr val="tx1"/>
                </a:solidFill>
              </a:rPr>
              <a:t>                                </a:t>
            </a:r>
            <a:r>
              <a:rPr lang="en-US" sz="3600" dirty="0" smtClean="0">
                <a:solidFill>
                  <a:schemeClr val="tx1"/>
                </a:solidFill>
              </a:rPr>
              <a:t>= </a:t>
            </a:r>
            <a:r>
              <a:rPr lang="en-US" sz="3600" dirty="0" err="1" smtClean="0">
                <a:solidFill>
                  <a:schemeClr val="tx1"/>
                </a:solidFill>
              </a:rPr>
              <a:t>Rp</a:t>
            </a:r>
            <a:r>
              <a:rPr lang="en-US" sz="3600" dirty="0" smtClean="0">
                <a:solidFill>
                  <a:schemeClr val="tx1"/>
                </a:solidFill>
              </a:rPr>
              <a:t> 201,14 </a:t>
            </a:r>
            <a:r>
              <a:rPr lang="en-US" sz="3600" dirty="0" err="1" smtClean="0">
                <a:solidFill>
                  <a:schemeClr val="tx1"/>
                </a:solidFill>
              </a:rPr>
              <a:t>jt</a:t>
            </a:r>
            <a:endParaRPr lang="en-US" sz="3600" baseline="30000" dirty="0" smtClean="0">
              <a:solidFill>
                <a:schemeClr val="tx1"/>
              </a:solidFill>
            </a:endParaRPr>
          </a:p>
        </p:txBody>
      </p:sp>
    </p:spTree>
    <p:extLst>
      <p:ext uri="{BB962C8B-B14F-4D97-AF65-F5344CB8AC3E}">
        <p14:creationId xmlns:p14="http://schemas.microsoft.com/office/powerpoint/2010/main" val="175657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i="1" smtClean="0"/>
              <a:t>Present Value</a:t>
            </a:r>
            <a:r>
              <a:rPr lang="en-US" smtClean="0"/>
              <a:t> (1)</a:t>
            </a:r>
            <a:endParaRPr lang="es-ES" smtClean="0"/>
          </a:p>
        </p:txBody>
      </p:sp>
      <p:sp>
        <p:nvSpPr>
          <p:cNvPr id="26627" name="Rectangle 3"/>
          <p:cNvSpPr>
            <a:spLocks noGrp="1" noChangeArrowheads="1"/>
          </p:cNvSpPr>
          <p:nvPr>
            <p:ph type="body" idx="1"/>
          </p:nvPr>
        </p:nvSpPr>
        <p:spPr/>
        <p:txBody>
          <a:bodyPr/>
          <a:lstStyle/>
          <a:p>
            <a:pPr eaLnBrk="1" hangingPunct="1"/>
            <a:r>
              <a:rPr lang="en-US" sz="2600" i="1" smtClean="0"/>
              <a:t>Present value</a:t>
            </a:r>
            <a:r>
              <a:rPr lang="en-US" sz="2600" smtClean="0"/>
              <a:t> adalah kebalikan dari </a:t>
            </a:r>
            <a:r>
              <a:rPr lang="en-US" sz="2600" i="1" smtClean="0"/>
              <a:t>future value</a:t>
            </a:r>
            <a:r>
              <a:rPr lang="en-US" sz="2600" smtClean="0"/>
              <a:t>. Proses mencari </a:t>
            </a:r>
            <a:r>
              <a:rPr lang="en-US" sz="2600" i="1" smtClean="0"/>
              <a:t>present value</a:t>
            </a:r>
            <a:r>
              <a:rPr lang="en-US" sz="2600" smtClean="0"/>
              <a:t> disebut sebagai melakukan diskonto (</a:t>
            </a:r>
            <a:r>
              <a:rPr lang="en-US" sz="2600" i="1" smtClean="0"/>
              <a:t>discounting</a:t>
            </a:r>
            <a:r>
              <a:rPr lang="en-US" sz="2600" smtClean="0"/>
              <a:t>) . </a:t>
            </a:r>
          </a:p>
          <a:p>
            <a:pPr eaLnBrk="1" hangingPunct="1"/>
            <a:r>
              <a:rPr lang="en-US" sz="2600" i="1" smtClean="0"/>
              <a:t>Present value</a:t>
            </a:r>
            <a:r>
              <a:rPr lang="en-US" sz="2600" smtClean="0"/>
              <a:t> dapat diartikan sebagai nilai sekarang dari suatu nilai yang akan diterima atau harus dibayar di masa yang akan datang.</a:t>
            </a:r>
            <a:endParaRPr lang="es-ES" sz="2600" smtClean="0"/>
          </a:p>
        </p:txBody>
      </p:sp>
    </p:spTree>
    <p:extLst>
      <p:ext uri="{BB962C8B-B14F-4D97-AF65-F5344CB8AC3E}">
        <p14:creationId xmlns:p14="http://schemas.microsoft.com/office/powerpoint/2010/main" val="4140434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372592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3268179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12271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err="1" smtClean="0"/>
              <a:t>Konsep</a:t>
            </a:r>
            <a:r>
              <a:rPr lang="en-US" dirty="0" smtClean="0"/>
              <a:t> </a:t>
            </a:r>
            <a:r>
              <a:rPr lang="en-US" dirty="0" err="1" smtClean="0"/>
              <a:t>Dasar</a:t>
            </a:r>
            <a:r>
              <a:rPr lang="en-US" dirty="0" smtClean="0"/>
              <a:t> </a:t>
            </a:r>
            <a:endParaRPr lang="es-ES" dirty="0" smtClean="0"/>
          </a:p>
        </p:txBody>
      </p:sp>
      <p:sp>
        <p:nvSpPr>
          <p:cNvPr id="21507" name="Rectangle 3"/>
          <p:cNvSpPr>
            <a:spLocks noGrp="1" noChangeArrowheads="1"/>
          </p:cNvSpPr>
          <p:nvPr>
            <p:ph type="body" idx="1"/>
          </p:nvPr>
        </p:nvSpPr>
        <p:spPr/>
        <p:txBody>
          <a:bodyPr>
            <a:normAutofit/>
          </a:bodyPr>
          <a:lstStyle/>
          <a:p>
            <a:pPr eaLnBrk="1" hangingPunct="1">
              <a:lnSpc>
                <a:spcPct val="80000"/>
              </a:lnSpc>
            </a:pPr>
            <a:r>
              <a:rPr lang="en-US" sz="2800" dirty="0" err="1" smtClean="0"/>
              <a:t>Dalam</a:t>
            </a:r>
            <a:r>
              <a:rPr lang="en-US" sz="2800" dirty="0" smtClean="0"/>
              <a:t> </a:t>
            </a:r>
            <a:r>
              <a:rPr lang="en-US" sz="2800" dirty="0" err="1" smtClean="0"/>
              <a:t>menganalisis</a:t>
            </a:r>
            <a:r>
              <a:rPr lang="en-US" sz="2800" dirty="0" smtClean="0"/>
              <a:t> </a:t>
            </a:r>
            <a:r>
              <a:rPr lang="en-US" sz="2800" dirty="0" err="1" smtClean="0"/>
              <a:t>nilai</a:t>
            </a:r>
            <a:r>
              <a:rPr lang="en-US" sz="2800" dirty="0" smtClean="0"/>
              <a:t> </a:t>
            </a:r>
            <a:r>
              <a:rPr lang="en-US" sz="2800" dirty="0" err="1" smtClean="0"/>
              <a:t>waktu</a:t>
            </a:r>
            <a:r>
              <a:rPr lang="en-US" sz="2800" dirty="0" smtClean="0"/>
              <a:t> </a:t>
            </a:r>
            <a:r>
              <a:rPr lang="en-US" sz="2800" dirty="0" err="1" smtClean="0"/>
              <a:t>uang</a:t>
            </a:r>
            <a:r>
              <a:rPr lang="en-US" sz="2800" dirty="0" smtClean="0"/>
              <a:t> </a:t>
            </a:r>
            <a:r>
              <a:rPr lang="en-US" sz="2800" dirty="0" err="1" smtClean="0"/>
              <a:t>khususnya</a:t>
            </a:r>
            <a:r>
              <a:rPr lang="en-US" sz="2800" dirty="0" smtClean="0"/>
              <a:t> </a:t>
            </a:r>
            <a:r>
              <a:rPr lang="en-US" sz="2800" dirty="0" err="1" smtClean="0"/>
              <a:t>nilai</a:t>
            </a:r>
            <a:r>
              <a:rPr lang="en-US" sz="2800" dirty="0" smtClean="0"/>
              <a:t> </a:t>
            </a:r>
            <a:r>
              <a:rPr lang="en-US" sz="2800" dirty="0" err="1" smtClean="0"/>
              <a:t>sekarang</a:t>
            </a:r>
            <a:r>
              <a:rPr lang="en-US" sz="2800" dirty="0" smtClean="0"/>
              <a:t> (</a:t>
            </a:r>
            <a:r>
              <a:rPr lang="en-US" sz="2800" i="1" dirty="0" smtClean="0"/>
              <a:t>present value</a:t>
            </a:r>
            <a:r>
              <a:rPr lang="en-US" sz="2800" dirty="0" smtClean="0"/>
              <a:t>), </a:t>
            </a:r>
            <a:r>
              <a:rPr lang="en-US" sz="2800" dirty="0" err="1" smtClean="0"/>
              <a:t>kita</a:t>
            </a:r>
            <a:r>
              <a:rPr lang="en-US" sz="2800" dirty="0" smtClean="0"/>
              <a:t> </a:t>
            </a:r>
            <a:r>
              <a:rPr lang="en-US" sz="2800" dirty="0" err="1" smtClean="0"/>
              <a:t>membutuhkan</a:t>
            </a:r>
            <a:r>
              <a:rPr lang="en-US" sz="2800" dirty="0" smtClean="0"/>
              <a:t> </a:t>
            </a:r>
            <a:r>
              <a:rPr lang="en-US" sz="2800" dirty="0" err="1" smtClean="0"/>
              <a:t>informasi</a:t>
            </a:r>
            <a:r>
              <a:rPr lang="en-US" sz="2800" dirty="0" smtClean="0"/>
              <a:t> </a:t>
            </a:r>
            <a:r>
              <a:rPr lang="en-US" dirty="0" err="1" smtClean="0">
                <a:solidFill>
                  <a:srgbClr val="FF0000"/>
                </a:solidFill>
              </a:rPr>
              <a:t>suku</a:t>
            </a:r>
            <a:r>
              <a:rPr lang="en-US" dirty="0" smtClean="0">
                <a:solidFill>
                  <a:srgbClr val="FF0000"/>
                </a:solidFill>
              </a:rPr>
              <a:t> </a:t>
            </a:r>
            <a:r>
              <a:rPr lang="en-US" dirty="0" err="1" smtClean="0">
                <a:solidFill>
                  <a:srgbClr val="FF0000"/>
                </a:solidFill>
              </a:rPr>
              <a:t>bunga</a:t>
            </a:r>
            <a:r>
              <a:rPr lang="en-US" dirty="0" smtClean="0">
                <a:solidFill>
                  <a:srgbClr val="FF0000"/>
                </a:solidFill>
              </a:rPr>
              <a:t> (r).</a:t>
            </a:r>
          </a:p>
          <a:p>
            <a:pPr eaLnBrk="1" hangingPunct="1">
              <a:lnSpc>
                <a:spcPct val="80000"/>
              </a:lnSpc>
            </a:pPr>
            <a:r>
              <a:rPr lang="en-US" sz="2800" dirty="0" err="1" smtClean="0"/>
              <a:t>Suku</a:t>
            </a:r>
            <a:r>
              <a:rPr lang="en-US" sz="2800" dirty="0" smtClean="0"/>
              <a:t> </a:t>
            </a:r>
            <a:r>
              <a:rPr lang="en-US" sz="2800" dirty="0" err="1" smtClean="0"/>
              <a:t>bunga</a:t>
            </a:r>
            <a:r>
              <a:rPr lang="en-US" sz="2800" dirty="0" smtClean="0"/>
              <a:t> yang </a:t>
            </a:r>
            <a:r>
              <a:rPr lang="en-US" sz="2800" dirty="0" err="1" smtClean="0"/>
              <a:t>dipakai</a:t>
            </a:r>
            <a:r>
              <a:rPr lang="en-US" sz="2800" dirty="0" smtClean="0"/>
              <a:t> </a:t>
            </a:r>
            <a:r>
              <a:rPr lang="en-US" sz="2800" dirty="0" err="1" smtClean="0"/>
              <a:t>dalam</a:t>
            </a:r>
            <a:r>
              <a:rPr lang="en-US" sz="2800" dirty="0" smtClean="0"/>
              <a:t> </a:t>
            </a:r>
            <a:r>
              <a:rPr lang="en-US" sz="2800" dirty="0" err="1" smtClean="0"/>
              <a:t>analisis</a:t>
            </a:r>
            <a:r>
              <a:rPr lang="en-US" sz="2800" dirty="0" smtClean="0"/>
              <a:t> </a:t>
            </a:r>
            <a:r>
              <a:rPr lang="en-US" sz="2800" dirty="0" err="1" smtClean="0"/>
              <a:t>tergantung</a:t>
            </a:r>
            <a:r>
              <a:rPr lang="en-US" sz="2800" dirty="0" smtClean="0"/>
              <a:t> </a:t>
            </a:r>
            <a:r>
              <a:rPr lang="en-US" sz="2800" dirty="0" err="1" smtClean="0"/>
              <a:t>pada</a:t>
            </a:r>
            <a:r>
              <a:rPr lang="en-US" sz="2800" dirty="0" smtClean="0"/>
              <a:t> </a:t>
            </a:r>
            <a:r>
              <a:rPr lang="en-US" dirty="0" err="1" smtClean="0">
                <a:solidFill>
                  <a:srgbClr val="FF0000"/>
                </a:solidFill>
              </a:rPr>
              <a:t>asumsi</a:t>
            </a:r>
            <a:r>
              <a:rPr lang="en-US" dirty="0" smtClean="0">
                <a:solidFill>
                  <a:srgbClr val="FF0000"/>
                </a:solidFill>
              </a:rPr>
              <a:t> </a:t>
            </a:r>
            <a:r>
              <a:rPr lang="en-US" dirty="0" err="1" smtClean="0">
                <a:solidFill>
                  <a:srgbClr val="FF0000"/>
                </a:solidFill>
              </a:rPr>
              <a:t>tentang</a:t>
            </a:r>
            <a:r>
              <a:rPr lang="en-US" dirty="0" smtClean="0">
                <a:solidFill>
                  <a:srgbClr val="FF0000"/>
                </a:solidFill>
              </a:rPr>
              <a:t> </a:t>
            </a:r>
            <a:r>
              <a:rPr lang="en-US" dirty="0" err="1" smtClean="0">
                <a:solidFill>
                  <a:srgbClr val="FF0000"/>
                </a:solidFill>
              </a:rPr>
              <a:t>tingkat</a:t>
            </a:r>
            <a:r>
              <a:rPr lang="en-US" dirty="0" smtClean="0">
                <a:solidFill>
                  <a:srgbClr val="FF0000"/>
                </a:solidFill>
              </a:rPr>
              <a:t> </a:t>
            </a:r>
            <a:r>
              <a:rPr lang="en-US" dirty="0" err="1" smtClean="0">
                <a:solidFill>
                  <a:srgbClr val="FF0000"/>
                </a:solidFill>
              </a:rPr>
              <a:t>keuntungan</a:t>
            </a:r>
            <a:r>
              <a:rPr lang="en-US" sz="2800" dirty="0" smtClean="0"/>
              <a:t> yang </a:t>
            </a:r>
            <a:r>
              <a:rPr lang="en-US" sz="2800" dirty="0" err="1" smtClean="0"/>
              <a:t>diharapkan</a:t>
            </a:r>
            <a:r>
              <a:rPr lang="en-US" sz="2800" dirty="0" smtClean="0"/>
              <a:t> </a:t>
            </a:r>
            <a:r>
              <a:rPr lang="en-US" sz="2800" dirty="0" err="1" smtClean="0"/>
              <a:t>dari</a:t>
            </a:r>
            <a:r>
              <a:rPr lang="en-US" sz="2800" dirty="0" smtClean="0"/>
              <a:t> </a:t>
            </a:r>
            <a:r>
              <a:rPr lang="en-US" sz="2800" dirty="0" err="1" smtClean="0"/>
              <a:t>investasi</a:t>
            </a:r>
            <a:r>
              <a:rPr lang="en-US" sz="2800" dirty="0" smtClean="0"/>
              <a:t> yang </a:t>
            </a:r>
            <a:r>
              <a:rPr lang="en-US" sz="2800" dirty="0" err="1" smtClean="0"/>
              <a:t>dilakukannya</a:t>
            </a:r>
            <a:r>
              <a:rPr lang="en-US" sz="2800" dirty="0" smtClean="0"/>
              <a:t>, </a:t>
            </a:r>
            <a:r>
              <a:rPr lang="en-US" sz="2800" dirty="0" err="1" smtClean="0"/>
              <a:t>atau</a:t>
            </a:r>
            <a:r>
              <a:rPr lang="en-US" sz="2800" dirty="0" smtClean="0"/>
              <a:t> </a:t>
            </a:r>
            <a:r>
              <a:rPr lang="en-US" i="1" dirty="0" smtClean="0">
                <a:solidFill>
                  <a:srgbClr val="FF0000"/>
                </a:solidFill>
              </a:rPr>
              <a:t>opportunity cost</a:t>
            </a:r>
            <a:r>
              <a:rPr lang="en-US" sz="2800" dirty="0" smtClean="0"/>
              <a:t> (</a:t>
            </a:r>
            <a:r>
              <a:rPr lang="en-US" sz="2800" dirty="0" err="1" smtClean="0"/>
              <a:t>biaya</a:t>
            </a:r>
            <a:r>
              <a:rPr lang="en-US" sz="2800" dirty="0" smtClean="0"/>
              <a:t> </a:t>
            </a:r>
            <a:r>
              <a:rPr lang="en-US" sz="2800" dirty="0" err="1" smtClean="0"/>
              <a:t>kesempatan</a:t>
            </a:r>
            <a:r>
              <a:rPr lang="en-US" sz="2800" dirty="0" smtClean="0"/>
              <a:t>) </a:t>
            </a:r>
            <a:r>
              <a:rPr lang="en-US" sz="2800" dirty="0" err="1" smtClean="0"/>
              <a:t>apabila</a:t>
            </a:r>
            <a:r>
              <a:rPr lang="en-US" sz="2800" dirty="0" smtClean="0"/>
              <a:t> </a:t>
            </a:r>
            <a:r>
              <a:rPr lang="en-US" sz="2800" dirty="0" err="1" smtClean="0"/>
              <a:t>dana</a:t>
            </a:r>
            <a:r>
              <a:rPr lang="en-US" sz="2800" dirty="0" smtClean="0"/>
              <a:t> yang </a:t>
            </a:r>
            <a:r>
              <a:rPr lang="en-US" sz="2800" dirty="0" err="1" smtClean="0"/>
              <a:t>tersedia</a:t>
            </a:r>
            <a:r>
              <a:rPr lang="en-US" sz="2800" dirty="0" smtClean="0"/>
              <a:t> </a:t>
            </a:r>
            <a:r>
              <a:rPr lang="en-US" sz="2800" dirty="0" err="1" smtClean="0"/>
              <a:t>digunakan</a:t>
            </a:r>
            <a:r>
              <a:rPr lang="en-US" sz="2800" dirty="0" smtClean="0"/>
              <a:t> </a:t>
            </a:r>
            <a:r>
              <a:rPr lang="en-US" sz="2800" dirty="0" err="1" smtClean="0"/>
              <a:t>pada</a:t>
            </a:r>
            <a:r>
              <a:rPr lang="en-US" sz="2800" dirty="0" smtClean="0"/>
              <a:t> </a:t>
            </a:r>
            <a:r>
              <a:rPr lang="en-US" sz="2800" dirty="0" err="1" smtClean="0"/>
              <a:t>kepentingan</a:t>
            </a:r>
            <a:r>
              <a:rPr lang="en-US" sz="2800" dirty="0" smtClean="0"/>
              <a:t> yang </a:t>
            </a:r>
            <a:r>
              <a:rPr lang="en-US" sz="2800" dirty="0" err="1" smtClean="0"/>
              <a:t>berbeda</a:t>
            </a:r>
            <a:r>
              <a:rPr lang="en-US" sz="2800" dirty="0" smtClean="0"/>
              <a:t>.</a:t>
            </a:r>
            <a:endParaRPr lang="es-ES" sz="2800" dirty="0" smtClean="0"/>
          </a:p>
        </p:txBody>
      </p:sp>
    </p:spTree>
    <p:extLst>
      <p:ext uri="{BB962C8B-B14F-4D97-AF65-F5344CB8AC3E}">
        <p14:creationId xmlns:p14="http://schemas.microsoft.com/office/powerpoint/2010/main" val="2820346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5363274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i="1" smtClean="0"/>
              <a:t>Present Value</a:t>
            </a:r>
            <a:r>
              <a:rPr lang="en-US" smtClean="0"/>
              <a:t> (2)</a:t>
            </a:r>
            <a:endParaRPr lang="es-ES" smtClean="0"/>
          </a:p>
        </p:txBody>
      </p:sp>
      <p:sp>
        <p:nvSpPr>
          <p:cNvPr id="1028" name="Rectangle 3"/>
          <p:cNvSpPr>
            <a:spLocks noGrp="1" noChangeArrowheads="1"/>
          </p:cNvSpPr>
          <p:nvPr>
            <p:ph type="body" sz="half" idx="1"/>
          </p:nvPr>
        </p:nvSpPr>
        <p:spPr>
          <a:xfrm>
            <a:off x="566738" y="1752600"/>
            <a:ext cx="8002587" cy="3144838"/>
          </a:xfrm>
        </p:spPr>
        <p:txBody>
          <a:bodyPr/>
          <a:lstStyle/>
          <a:p>
            <a:pPr eaLnBrk="1" hangingPunct="1"/>
            <a:r>
              <a:rPr lang="en-US" sz="2600" i="1" smtClean="0"/>
              <a:t>Discounting</a:t>
            </a:r>
            <a:r>
              <a:rPr lang="en-US" sz="2600" smtClean="0"/>
              <a:t> adalah proses menghitung nilai sekarang dari sejumlah uang yang akan diterima/dibayar di masa mendatang.</a:t>
            </a:r>
          </a:p>
          <a:p>
            <a:pPr eaLnBrk="1" hangingPunct="1"/>
            <a:r>
              <a:rPr lang="en-US" sz="2600" smtClean="0"/>
              <a:t>Rumusnya:</a:t>
            </a:r>
            <a:endParaRPr lang="es-ES" sz="2600" smtClean="0"/>
          </a:p>
        </p:txBody>
      </p:sp>
      <p:sp>
        <p:nvSpPr>
          <p:cNvPr id="15364" name="Text Box 4"/>
          <p:cNvSpPr txBox="1">
            <a:spLocks noChangeArrowheads="1"/>
          </p:cNvSpPr>
          <p:nvPr/>
        </p:nvSpPr>
        <p:spPr bwMode="auto">
          <a:xfrm>
            <a:off x="1476375" y="5373688"/>
            <a:ext cx="863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 = </a:t>
            </a:r>
            <a:endParaRPr lang="es-ES">
              <a:latin typeface="Arial Black" panose="020B0A04020102020204" pitchFamily="34" charset="0"/>
            </a:endParaRPr>
          </a:p>
        </p:txBody>
      </p:sp>
      <p:graphicFrame>
        <p:nvGraphicFramePr>
          <p:cNvPr id="15371" name="Object 11"/>
          <p:cNvGraphicFramePr>
            <a:graphicFrameLocks noGrp="1" noChangeAspect="1"/>
          </p:cNvGraphicFramePr>
          <p:nvPr>
            <p:ph sz="half" idx="2"/>
          </p:nvPr>
        </p:nvGraphicFramePr>
        <p:xfrm>
          <a:off x="2573338" y="5060950"/>
          <a:ext cx="3709987" cy="949325"/>
        </p:xfrm>
        <a:graphic>
          <a:graphicData uri="http://schemas.openxmlformats.org/presentationml/2006/ole">
            <mc:AlternateContent xmlns:mc="http://schemas.openxmlformats.org/markup-compatibility/2006">
              <mc:Choice xmlns:v="urn:schemas-microsoft-com:vml" Requires="v">
                <p:oleObj spid="_x0000_s67599" name="Equation" r:id="rId3" imgW="1054080" imgH="291960" progId="Equation.3">
                  <p:embed/>
                </p:oleObj>
              </mc:Choice>
              <mc:Fallback>
                <p:oleObj name="Equation" r:id="rId3" imgW="1054080" imgH="291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3338" y="5060950"/>
                        <a:ext cx="3709987" cy="949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648806351"/>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blinds(horizontal)">
                                      <p:cBhvr>
                                        <p:cTn id="7" dur="500"/>
                                        <p:tgtEl>
                                          <p:spTgt spid="153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5371"/>
                                        </p:tgtEl>
                                        <p:attrNameLst>
                                          <p:attrName>style.visibility</p:attrName>
                                        </p:attrNameLst>
                                      </p:cBhvr>
                                      <p:to>
                                        <p:strVal val="visible"/>
                                      </p:to>
                                    </p:set>
                                    <p:animEffect transition="in" filter="blinds(horizontal)">
                                      <p:cBhvr>
                                        <p:cTn id="12" dur="500"/>
                                        <p:tgtEl>
                                          <p:spTgt spid="15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i="1" smtClean="0"/>
              <a:t>Present Value</a:t>
            </a:r>
            <a:r>
              <a:rPr lang="en-US" smtClean="0"/>
              <a:t> (3)</a:t>
            </a:r>
            <a:endParaRPr lang="es-ES" smtClean="0"/>
          </a:p>
        </p:txBody>
      </p:sp>
      <p:sp>
        <p:nvSpPr>
          <p:cNvPr id="2052" name="Rectangle 3"/>
          <p:cNvSpPr>
            <a:spLocks noGrp="1" noChangeArrowheads="1"/>
          </p:cNvSpPr>
          <p:nvPr>
            <p:ph type="body" sz="half" idx="1"/>
          </p:nvPr>
        </p:nvSpPr>
        <p:spPr>
          <a:xfrm>
            <a:off x="566738" y="1752600"/>
            <a:ext cx="7188200" cy="4267200"/>
          </a:xfrm>
        </p:spPr>
        <p:txBody>
          <a:bodyPr/>
          <a:lstStyle/>
          <a:p>
            <a:pPr eaLnBrk="1" hangingPunct="1"/>
            <a:r>
              <a:rPr lang="en-US" sz="2600" smtClean="0"/>
              <a:t>Nilai             adalah </a:t>
            </a:r>
            <a:r>
              <a:rPr lang="en-US" sz="2600" i="1" smtClean="0"/>
              <a:t>present value interest factor</a:t>
            </a:r>
            <a:r>
              <a:rPr lang="en-US" sz="2600" smtClean="0"/>
              <a:t> (PVIF), yang biasa ditemukan dalam tabel dengan judul yang sama.</a:t>
            </a:r>
          </a:p>
          <a:p>
            <a:pPr eaLnBrk="1" hangingPunct="1"/>
            <a:r>
              <a:rPr lang="en-US" sz="2600" smtClean="0"/>
              <a:t>Atau biasa ditemukan dengan notasi sebagai berikut:</a:t>
            </a:r>
          </a:p>
          <a:p>
            <a:pPr eaLnBrk="1" hangingPunct="1"/>
            <a:r>
              <a:rPr lang="en-US" sz="2600" smtClean="0"/>
              <a:t>PV = FV</a:t>
            </a:r>
            <a:r>
              <a:rPr lang="en-US" sz="2600" baseline="-25000" smtClean="0"/>
              <a:t>n</a:t>
            </a:r>
            <a:r>
              <a:rPr lang="en-US" sz="2600" smtClean="0"/>
              <a:t> (PVIF, r, n)</a:t>
            </a:r>
            <a:endParaRPr lang="es-ES" sz="2600" smtClean="0"/>
          </a:p>
        </p:txBody>
      </p:sp>
      <p:graphicFrame>
        <p:nvGraphicFramePr>
          <p:cNvPr id="20484" name="Object 4"/>
          <p:cNvGraphicFramePr>
            <a:graphicFrameLocks noGrp="1" noChangeAspect="1"/>
          </p:cNvGraphicFramePr>
          <p:nvPr>
            <p:ph sz="half" idx="2"/>
          </p:nvPr>
        </p:nvGraphicFramePr>
        <p:xfrm>
          <a:off x="2051050" y="1557338"/>
          <a:ext cx="974725" cy="696912"/>
        </p:xfrm>
        <a:graphic>
          <a:graphicData uri="http://schemas.openxmlformats.org/presentationml/2006/ole">
            <mc:AlternateContent xmlns:mc="http://schemas.openxmlformats.org/markup-compatibility/2006">
              <mc:Choice xmlns:v="urn:schemas-microsoft-com:vml" Requires="v">
                <p:oleObj spid="_x0000_s68623" name="Equation" r:id="rId3" imgW="419040" imgH="266400" progId="Equation.3">
                  <p:embed/>
                </p:oleObj>
              </mc:Choice>
              <mc:Fallback>
                <p:oleObj name="Equation" r:id="rId3" imgW="419040" imgH="266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050" y="1557338"/>
                        <a:ext cx="974725" cy="696912"/>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17354159"/>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0484"/>
                                        </p:tgtEl>
                                        <p:attrNameLst>
                                          <p:attrName>style.visibility</p:attrName>
                                        </p:attrNameLst>
                                      </p:cBhvr>
                                      <p:to>
                                        <p:strVal val="visible"/>
                                      </p:to>
                                    </p:set>
                                    <p:animEffect transition="in" filter="blinds(horizontal)">
                                      <p:cBhvr>
                                        <p:cTn id="7" dur="500"/>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i="1" smtClean="0"/>
              <a:t>Present Value</a:t>
            </a:r>
            <a:r>
              <a:rPr lang="en-US" smtClean="0"/>
              <a:t> (4)</a:t>
            </a:r>
            <a:endParaRPr lang="es-ES" smtClean="0"/>
          </a:p>
        </p:txBody>
      </p:sp>
      <p:sp>
        <p:nvSpPr>
          <p:cNvPr id="27651" name="Rectangle 3"/>
          <p:cNvSpPr>
            <a:spLocks noGrp="1" noChangeArrowheads="1"/>
          </p:cNvSpPr>
          <p:nvPr>
            <p:ph type="body" idx="1"/>
          </p:nvPr>
        </p:nvSpPr>
        <p:spPr/>
        <p:txBody>
          <a:bodyPr/>
          <a:lstStyle/>
          <a:p>
            <a:pPr eaLnBrk="1" hangingPunct="1">
              <a:lnSpc>
                <a:spcPct val="90000"/>
              </a:lnSpc>
            </a:pPr>
            <a:r>
              <a:rPr lang="en-US" sz="2100" dirty="0" err="1" smtClean="0"/>
              <a:t>Contoh</a:t>
            </a:r>
            <a:r>
              <a:rPr lang="en-US" sz="2100" dirty="0" smtClean="0"/>
              <a:t>:</a:t>
            </a:r>
          </a:p>
          <a:p>
            <a:pPr eaLnBrk="1" hangingPunct="1">
              <a:lnSpc>
                <a:spcPct val="90000"/>
              </a:lnSpc>
            </a:pPr>
            <a:r>
              <a:rPr lang="en-US" sz="2100" dirty="0" smtClean="0"/>
              <a:t>PT </a:t>
            </a:r>
            <a:r>
              <a:rPr lang="en-US" sz="2100" dirty="0" err="1" smtClean="0"/>
              <a:t>Jayagiri</a:t>
            </a:r>
            <a:r>
              <a:rPr lang="en-US" sz="2100" dirty="0" smtClean="0"/>
              <a:t> </a:t>
            </a:r>
            <a:r>
              <a:rPr lang="en-US" sz="2100" dirty="0" err="1" smtClean="0"/>
              <a:t>harus</a:t>
            </a:r>
            <a:r>
              <a:rPr lang="en-US" sz="2100" dirty="0" smtClean="0"/>
              <a:t> </a:t>
            </a:r>
            <a:r>
              <a:rPr lang="en-US" sz="2100" dirty="0" err="1" smtClean="0"/>
              <a:t>membayar</a:t>
            </a:r>
            <a:r>
              <a:rPr lang="en-US" sz="2100" dirty="0" smtClean="0"/>
              <a:t> </a:t>
            </a:r>
            <a:r>
              <a:rPr lang="en-US" sz="2100" dirty="0" err="1" smtClean="0"/>
              <a:t>pokok</a:t>
            </a:r>
            <a:r>
              <a:rPr lang="en-US" sz="2100" dirty="0" smtClean="0"/>
              <a:t> </a:t>
            </a:r>
            <a:r>
              <a:rPr lang="en-US" sz="2100" dirty="0" err="1" smtClean="0"/>
              <a:t>pinjaman</a:t>
            </a:r>
            <a:r>
              <a:rPr lang="en-US" sz="2100" dirty="0" smtClean="0"/>
              <a:t> </a:t>
            </a:r>
            <a:r>
              <a:rPr lang="en-US" sz="2100" dirty="0" err="1" smtClean="0"/>
              <a:t>sebesar</a:t>
            </a:r>
            <a:r>
              <a:rPr lang="en-US" sz="2100" dirty="0" smtClean="0"/>
              <a:t> </a:t>
            </a:r>
            <a:r>
              <a:rPr lang="en-US" sz="2100" dirty="0" err="1" smtClean="0"/>
              <a:t>Rp</a:t>
            </a:r>
            <a:r>
              <a:rPr lang="en-US" sz="2100" dirty="0" smtClean="0"/>
              <a:t> 1</a:t>
            </a:r>
            <a:r>
              <a:rPr lang="id-ID" sz="2100" dirty="0" smtClean="0"/>
              <a:t>0</a:t>
            </a:r>
            <a:r>
              <a:rPr lang="en-US" sz="2100" dirty="0" smtClean="0"/>
              <a:t> </a:t>
            </a:r>
            <a:r>
              <a:rPr lang="en-US" sz="2100" dirty="0" err="1" smtClean="0"/>
              <a:t>juta</a:t>
            </a:r>
            <a:r>
              <a:rPr lang="en-US" sz="2100" dirty="0" smtClean="0"/>
              <a:t> </a:t>
            </a:r>
            <a:r>
              <a:rPr lang="en-US" sz="2100" dirty="0" err="1" smtClean="0"/>
              <a:t>pada</a:t>
            </a:r>
            <a:r>
              <a:rPr lang="en-US" sz="2100" dirty="0" smtClean="0"/>
              <a:t> 5 </a:t>
            </a:r>
            <a:r>
              <a:rPr lang="en-US" sz="2100" dirty="0" err="1" smtClean="0"/>
              <a:t>tahun</a:t>
            </a:r>
            <a:r>
              <a:rPr lang="en-US" sz="2100" dirty="0" smtClean="0"/>
              <a:t> </a:t>
            </a:r>
            <a:r>
              <a:rPr lang="en-US" sz="2100" dirty="0" err="1" smtClean="0"/>
              <a:t>mendatang</a:t>
            </a:r>
            <a:r>
              <a:rPr lang="en-US" sz="2100" dirty="0" smtClean="0"/>
              <a:t>. </a:t>
            </a:r>
            <a:r>
              <a:rPr lang="en-US" sz="2100" dirty="0" err="1" smtClean="0"/>
              <a:t>Berapa</a:t>
            </a:r>
            <a:r>
              <a:rPr lang="en-US" sz="2100" dirty="0" smtClean="0"/>
              <a:t> </a:t>
            </a:r>
            <a:r>
              <a:rPr lang="en-US" sz="2100" dirty="0" err="1" smtClean="0"/>
              <a:t>nilai</a:t>
            </a:r>
            <a:r>
              <a:rPr lang="en-US" sz="2100" dirty="0" smtClean="0"/>
              <a:t> </a:t>
            </a:r>
            <a:r>
              <a:rPr lang="en-US" sz="2100" dirty="0" err="1" smtClean="0"/>
              <a:t>sekarang</a:t>
            </a:r>
            <a:r>
              <a:rPr lang="en-US" sz="2100" dirty="0" smtClean="0"/>
              <a:t> (</a:t>
            </a:r>
            <a:r>
              <a:rPr lang="en-US" sz="2100" i="1" dirty="0" smtClean="0"/>
              <a:t>present value</a:t>
            </a:r>
            <a:r>
              <a:rPr lang="en-US" sz="2100" dirty="0" smtClean="0"/>
              <a:t>) </a:t>
            </a:r>
            <a:r>
              <a:rPr lang="en-US" sz="2100" dirty="0" err="1" smtClean="0"/>
              <a:t>pembayaran</a:t>
            </a:r>
            <a:r>
              <a:rPr lang="en-US" sz="2100" dirty="0" smtClean="0"/>
              <a:t> </a:t>
            </a:r>
            <a:r>
              <a:rPr lang="en-US" sz="2100" dirty="0" err="1" smtClean="0"/>
              <a:t>pokok</a:t>
            </a:r>
            <a:r>
              <a:rPr lang="en-US" sz="2100" dirty="0" smtClean="0"/>
              <a:t> </a:t>
            </a:r>
            <a:r>
              <a:rPr lang="en-US" sz="2100" dirty="0" err="1" smtClean="0"/>
              <a:t>pinjaman</a:t>
            </a:r>
            <a:r>
              <a:rPr lang="en-US" sz="2100" dirty="0" smtClean="0"/>
              <a:t> </a:t>
            </a:r>
            <a:r>
              <a:rPr lang="en-US" sz="2100" dirty="0" err="1" smtClean="0"/>
              <a:t>tersebut</a:t>
            </a:r>
            <a:r>
              <a:rPr lang="en-US" sz="2100" dirty="0" smtClean="0"/>
              <a:t>, </a:t>
            </a:r>
            <a:r>
              <a:rPr lang="en-US" sz="2100" dirty="0" err="1" smtClean="0"/>
              <a:t>jika</a:t>
            </a:r>
            <a:r>
              <a:rPr lang="en-US" sz="2100" dirty="0" smtClean="0"/>
              <a:t> </a:t>
            </a:r>
            <a:r>
              <a:rPr lang="en-US" sz="2100" dirty="0" err="1" smtClean="0"/>
              <a:t>diasumsikan</a:t>
            </a:r>
            <a:r>
              <a:rPr lang="en-US" sz="2100" dirty="0" smtClean="0"/>
              <a:t> </a:t>
            </a:r>
            <a:r>
              <a:rPr lang="en-US" sz="2100" i="1" dirty="0" smtClean="0"/>
              <a:t>opportunity cost</a:t>
            </a:r>
            <a:r>
              <a:rPr lang="en-US" sz="2100" dirty="0" smtClean="0"/>
              <a:t> </a:t>
            </a:r>
            <a:r>
              <a:rPr lang="en-US" sz="2100" dirty="0" err="1" smtClean="0"/>
              <a:t>atau</a:t>
            </a:r>
            <a:r>
              <a:rPr lang="en-US" sz="2100" dirty="0" smtClean="0"/>
              <a:t> </a:t>
            </a:r>
            <a:r>
              <a:rPr lang="en-US" sz="2100" dirty="0" err="1" smtClean="0"/>
              <a:t>tingkat</a:t>
            </a:r>
            <a:r>
              <a:rPr lang="en-US" sz="2100" dirty="0" smtClean="0"/>
              <a:t> </a:t>
            </a:r>
            <a:r>
              <a:rPr lang="en-US" sz="2100" dirty="0" err="1" smtClean="0"/>
              <a:t>keuntungan</a:t>
            </a:r>
            <a:r>
              <a:rPr lang="en-US" sz="2100" dirty="0" smtClean="0"/>
              <a:t> </a:t>
            </a:r>
            <a:r>
              <a:rPr lang="en-US" sz="2100" dirty="0" err="1" smtClean="0"/>
              <a:t>pada</a:t>
            </a:r>
            <a:r>
              <a:rPr lang="en-US" sz="2100" dirty="0" smtClean="0"/>
              <a:t> </a:t>
            </a:r>
            <a:r>
              <a:rPr lang="en-US" sz="2100" dirty="0" err="1" smtClean="0"/>
              <a:t>investasi</a:t>
            </a:r>
            <a:r>
              <a:rPr lang="en-US" sz="2100" dirty="0" smtClean="0"/>
              <a:t> </a:t>
            </a:r>
            <a:r>
              <a:rPr lang="en-US" sz="2100" dirty="0" err="1" smtClean="0"/>
              <a:t>perusahaan</a:t>
            </a:r>
            <a:r>
              <a:rPr lang="en-US" sz="2100" dirty="0" smtClean="0"/>
              <a:t> </a:t>
            </a:r>
            <a:r>
              <a:rPr lang="en-US" sz="2100" dirty="0" err="1" smtClean="0"/>
              <a:t>adalah</a:t>
            </a:r>
            <a:r>
              <a:rPr lang="en-US" sz="2100" dirty="0" smtClean="0"/>
              <a:t> 10% </a:t>
            </a:r>
            <a:r>
              <a:rPr lang="en-US" sz="2100" dirty="0" err="1" smtClean="0"/>
              <a:t>dan</a:t>
            </a:r>
            <a:r>
              <a:rPr lang="en-US" sz="2100" dirty="0" smtClean="0"/>
              <a:t> </a:t>
            </a:r>
            <a:r>
              <a:rPr lang="en-US" sz="2100" dirty="0" err="1" smtClean="0"/>
              <a:t>suku</a:t>
            </a:r>
            <a:r>
              <a:rPr lang="en-US" sz="2100" dirty="0" smtClean="0"/>
              <a:t> </a:t>
            </a:r>
            <a:r>
              <a:rPr lang="en-US" sz="2100" dirty="0" err="1" smtClean="0"/>
              <a:t>bunga</a:t>
            </a:r>
            <a:r>
              <a:rPr lang="en-US" sz="2100" dirty="0" smtClean="0"/>
              <a:t> </a:t>
            </a:r>
            <a:r>
              <a:rPr lang="en-US" sz="2100" dirty="0" err="1" smtClean="0"/>
              <a:t>ini</a:t>
            </a:r>
            <a:r>
              <a:rPr lang="en-US" sz="2100" dirty="0" smtClean="0"/>
              <a:t> </a:t>
            </a:r>
            <a:r>
              <a:rPr lang="en-US" sz="2100" dirty="0" err="1" smtClean="0"/>
              <a:t>tetap</a:t>
            </a:r>
            <a:r>
              <a:rPr lang="en-US" sz="2100" dirty="0" smtClean="0"/>
              <a:t> </a:t>
            </a:r>
            <a:r>
              <a:rPr lang="en-US" sz="2100" dirty="0" err="1" smtClean="0"/>
              <a:t>selama</a:t>
            </a:r>
            <a:r>
              <a:rPr lang="en-US" sz="2100" dirty="0" smtClean="0"/>
              <a:t> 5 </a:t>
            </a:r>
            <a:r>
              <a:rPr lang="en-US" sz="2100" dirty="0" err="1" smtClean="0"/>
              <a:t>tahun</a:t>
            </a:r>
            <a:r>
              <a:rPr lang="en-US" sz="2100" dirty="0" smtClean="0"/>
              <a:t> </a:t>
            </a:r>
            <a:r>
              <a:rPr lang="en-US" sz="2100" dirty="0" err="1" smtClean="0"/>
              <a:t>mendatang</a:t>
            </a:r>
            <a:r>
              <a:rPr lang="en-US" sz="2100" dirty="0" smtClean="0"/>
              <a:t>?</a:t>
            </a:r>
            <a:endParaRPr lang="es-ES" sz="2100" dirty="0" smtClean="0"/>
          </a:p>
        </p:txBody>
      </p:sp>
    </p:spTree>
    <p:extLst>
      <p:ext uri="{BB962C8B-B14F-4D97-AF65-F5344CB8AC3E}">
        <p14:creationId xmlns:p14="http://schemas.microsoft.com/office/powerpoint/2010/main" val="578143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i="1" smtClean="0"/>
              <a:t>Present Value</a:t>
            </a:r>
            <a:r>
              <a:rPr lang="en-US" smtClean="0"/>
              <a:t> (5)</a:t>
            </a:r>
            <a:endParaRPr lang="es-ES" smtClean="0"/>
          </a:p>
        </p:txBody>
      </p:sp>
      <p:sp>
        <p:nvSpPr>
          <p:cNvPr id="28675" name="Rectangle 3"/>
          <p:cNvSpPr>
            <a:spLocks noGrp="1" noChangeArrowheads="1"/>
          </p:cNvSpPr>
          <p:nvPr>
            <p:ph type="body" idx="1"/>
          </p:nvPr>
        </p:nvSpPr>
        <p:spPr>
          <a:xfrm>
            <a:off x="685800" y="4365625"/>
            <a:ext cx="7772400" cy="2303463"/>
          </a:xfrm>
        </p:spPr>
        <p:txBody>
          <a:bodyPr/>
          <a:lstStyle/>
          <a:p>
            <a:pPr eaLnBrk="1" hangingPunct="1">
              <a:lnSpc>
                <a:spcPct val="80000"/>
              </a:lnSpc>
            </a:pPr>
            <a:r>
              <a:rPr lang="en-US" sz="1700" smtClean="0"/>
              <a:t>PV</a:t>
            </a:r>
            <a:r>
              <a:rPr lang="en-US" sz="1700" baseline="-25000" smtClean="0"/>
              <a:t>5</a:t>
            </a:r>
            <a:r>
              <a:rPr lang="en-US" sz="1700" smtClean="0"/>
              <a:t> = FV</a:t>
            </a:r>
            <a:r>
              <a:rPr lang="en-US" sz="1700" baseline="-25000" smtClean="0"/>
              <a:t>5</a:t>
            </a:r>
            <a:r>
              <a:rPr lang="en-US" sz="1700" smtClean="0"/>
              <a:t> / ( 1 + r )</a:t>
            </a:r>
            <a:r>
              <a:rPr lang="en-US" sz="1700" baseline="30000" smtClean="0"/>
              <a:t>5</a:t>
            </a:r>
            <a:endParaRPr lang="en-US" sz="1700" smtClean="0"/>
          </a:p>
          <a:p>
            <a:pPr eaLnBrk="1" hangingPunct="1">
              <a:lnSpc>
                <a:spcPct val="80000"/>
              </a:lnSpc>
              <a:buFont typeface="Wingdings" panose="05000000000000000000" pitchFamily="2" charset="2"/>
              <a:buNone/>
            </a:pPr>
            <a:r>
              <a:rPr lang="en-US" sz="1700" smtClean="0"/>
              <a:t>           = 10.000.000 / ( 1 + 0,1 )</a:t>
            </a:r>
            <a:r>
              <a:rPr lang="en-US" sz="1700" baseline="30000" smtClean="0"/>
              <a:t>5</a:t>
            </a:r>
            <a:endParaRPr lang="en-US" sz="1700" smtClean="0"/>
          </a:p>
          <a:p>
            <a:pPr eaLnBrk="1" hangingPunct="1">
              <a:lnSpc>
                <a:spcPct val="80000"/>
              </a:lnSpc>
              <a:buFont typeface="Wingdings" panose="05000000000000000000" pitchFamily="2" charset="2"/>
              <a:buNone/>
            </a:pPr>
            <a:r>
              <a:rPr lang="en-US" sz="1700" smtClean="0"/>
              <a:t>           = 6.209.200</a:t>
            </a:r>
          </a:p>
          <a:p>
            <a:pPr eaLnBrk="1" hangingPunct="1">
              <a:lnSpc>
                <a:spcPct val="80000"/>
              </a:lnSpc>
              <a:buFont typeface="Wingdings" panose="05000000000000000000" pitchFamily="2" charset="2"/>
              <a:buNone/>
            </a:pPr>
            <a:endParaRPr lang="en-US" sz="1700" smtClean="0"/>
          </a:p>
          <a:p>
            <a:pPr eaLnBrk="1" hangingPunct="1">
              <a:lnSpc>
                <a:spcPct val="80000"/>
              </a:lnSpc>
              <a:buFont typeface="Wingdings" panose="05000000000000000000" pitchFamily="2" charset="2"/>
              <a:buNone/>
            </a:pPr>
            <a:r>
              <a:rPr lang="en-US" sz="1700" smtClean="0"/>
              <a:t>Atau bila menggunakan bantuan tabel PVIF:</a:t>
            </a:r>
          </a:p>
          <a:p>
            <a:pPr eaLnBrk="1" hangingPunct="1">
              <a:lnSpc>
                <a:spcPct val="80000"/>
              </a:lnSpc>
            </a:pPr>
            <a:r>
              <a:rPr lang="en-US" sz="1700" smtClean="0"/>
              <a:t>PV</a:t>
            </a:r>
            <a:r>
              <a:rPr lang="en-US" sz="1700" baseline="-25000" smtClean="0"/>
              <a:t>5</a:t>
            </a:r>
            <a:r>
              <a:rPr lang="en-US" sz="1700" smtClean="0"/>
              <a:t> = FV</a:t>
            </a:r>
            <a:r>
              <a:rPr lang="en-US" sz="1700" baseline="-25000" smtClean="0"/>
              <a:t>5</a:t>
            </a:r>
            <a:r>
              <a:rPr lang="en-US" sz="1700" smtClean="0"/>
              <a:t> (PVIF 10%, 5)</a:t>
            </a:r>
          </a:p>
          <a:p>
            <a:pPr eaLnBrk="1" hangingPunct="1">
              <a:lnSpc>
                <a:spcPct val="80000"/>
              </a:lnSpc>
              <a:buFont typeface="Wingdings" panose="05000000000000000000" pitchFamily="2" charset="2"/>
              <a:buNone/>
            </a:pPr>
            <a:r>
              <a:rPr lang="en-US" sz="1700" smtClean="0"/>
              <a:t>           = 10.000.000 (0,62092)</a:t>
            </a:r>
          </a:p>
          <a:p>
            <a:pPr eaLnBrk="1" hangingPunct="1">
              <a:lnSpc>
                <a:spcPct val="80000"/>
              </a:lnSpc>
              <a:buFont typeface="Wingdings" panose="05000000000000000000" pitchFamily="2" charset="2"/>
              <a:buNone/>
            </a:pPr>
            <a:r>
              <a:rPr lang="en-US" sz="1700" smtClean="0"/>
              <a:t>           = 6.209.200</a:t>
            </a:r>
            <a:endParaRPr lang="es-ES" sz="1700" smtClean="0"/>
          </a:p>
        </p:txBody>
      </p:sp>
      <p:sp>
        <p:nvSpPr>
          <p:cNvPr id="23556" name="Line 4"/>
          <p:cNvSpPr>
            <a:spLocks noChangeShapeType="1"/>
          </p:cNvSpPr>
          <p:nvPr/>
        </p:nvSpPr>
        <p:spPr bwMode="auto">
          <a:xfrm>
            <a:off x="1403350" y="2492375"/>
            <a:ext cx="42481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3557" name="Line 5"/>
          <p:cNvSpPr>
            <a:spLocks noChangeShapeType="1"/>
          </p:cNvSpPr>
          <p:nvPr/>
        </p:nvSpPr>
        <p:spPr bwMode="auto">
          <a:xfrm>
            <a:off x="14033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3558" name="Line 6"/>
          <p:cNvSpPr>
            <a:spLocks noChangeShapeType="1"/>
          </p:cNvSpPr>
          <p:nvPr/>
        </p:nvSpPr>
        <p:spPr bwMode="auto">
          <a:xfrm>
            <a:off x="26987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3559" name="Line 7"/>
          <p:cNvSpPr>
            <a:spLocks noChangeShapeType="1"/>
          </p:cNvSpPr>
          <p:nvPr/>
        </p:nvSpPr>
        <p:spPr bwMode="auto">
          <a:xfrm>
            <a:off x="4211638"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3560" name="Line 8"/>
          <p:cNvSpPr>
            <a:spLocks noChangeShapeType="1"/>
          </p:cNvSpPr>
          <p:nvPr/>
        </p:nvSpPr>
        <p:spPr bwMode="auto">
          <a:xfrm>
            <a:off x="565150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3561" name="Text Box 9"/>
          <p:cNvSpPr txBox="1">
            <a:spLocks noChangeArrowheads="1"/>
          </p:cNvSpPr>
          <p:nvPr/>
        </p:nvSpPr>
        <p:spPr bwMode="auto">
          <a:xfrm>
            <a:off x="1258888"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23562" name="Text Box 10"/>
          <p:cNvSpPr txBox="1">
            <a:spLocks noChangeArrowheads="1"/>
          </p:cNvSpPr>
          <p:nvPr/>
        </p:nvSpPr>
        <p:spPr bwMode="auto">
          <a:xfrm>
            <a:off x="2555875"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23563" name="Text Box 11"/>
          <p:cNvSpPr txBox="1">
            <a:spLocks noChangeArrowheads="1"/>
          </p:cNvSpPr>
          <p:nvPr/>
        </p:nvSpPr>
        <p:spPr bwMode="auto">
          <a:xfrm>
            <a:off x="3995738" y="2708275"/>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a:t>
            </a:r>
            <a:endParaRPr lang="es-ES">
              <a:latin typeface="Arial Black" panose="020B0A04020102020204" pitchFamily="34" charset="0"/>
            </a:endParaRPr>
          </a:p>
        </p:txBody>
      </p:sp>
      <p:sp>
        <p:nvSpPr>
          <p:cNvPr id="23564" name="Text Box 12"/>
          <p:cNvSpPr txBox="1">
            <a:spLocks noChangeArrowheads="1"/>
          </p:cNvSpPr>
          <p:nvPr/>
        </p:nvSpPr>
        <p:spPr bwMode="auto">
          <a:xfrm>
            <a:off x="5508625" y="2708275"/>
            <a:ext cx="3603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5</a:t>
            </a:r>
            <a:endParaRPr lang="es-ES">
              <a:latin typeface="Arial Black" panose="020B0A04020102020204" pitchFamily="34" charset="0"/>
            </a:endParaRPr>
          </a:p>
        </p:txBody>
      </p:sp>
      <p:sp>
        <p:nvSpPr>
          <p:cNvPr id="23565" name="Text Box 13"/>
          <p:cNvSpPr txBox="1">
            <a:spLocks noChangeArrowheads="1"/>
          </p:cNvSpPr>
          <p:nvPr/>
        </p:nvSpPr>
        <p:spPr bwMode="auto">
          <a:xfrm>
            <a:off x="169068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0.1</a:t>
            </a:r>
            <a:endParaRPr lang="es-ES" sz="1200">
              <a:latin typeface="Arial Black" panose="020B0A04020102020204" pitchFamily="34" charset="0"/>
            </a:endParaRPr>
          </a:p>
        </p:txBody>
      </p:sp>
      <p:sp>
        <p:nvSpPr>
          <p:cNvPr id="23566" name="Text Box 14"/>
          <p:cNvSpPr txBox="1">
            <a:spLocks noChangeArrowheads="1"/>
          </p:cNvSpPr>
          <p:nvPr/>
        </p:nvSpPr>
        <p:spPr bwMode="auto">
          <a:xfrm>
            <a:off x="3198813"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0.1</a:t>
            </a:r>
            <a:endParaRPr lang="es-ES" sz="1200">
              <a:latin typeface="Arial Black" panose="020B0A04020102020204" pitchFamily="34" charset="0"/>
            </a:endParaRPr>
          </a:p>
        </p:txBody>
      </p:sp>
      <p:sp>
        <p:nvSpPr>
          <p:cNvPr id="23567" name="Text Box 15"/>
          <p:cNvSpPr txBox="1">
            <a:spLocks noChangeArrowheads="1"/>
          </p:cNvSpPr>
          <p:nvPr/>
        </p:nvSpPr>
        <p:spPr bwMode="auto">
          <a:xfrm>
            <a:off x="464343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0.1</a:t>
            </a:r>
            <a:endParaRPr lang="es-ES" sz="1200">
              <a:latin typeface="Arial Black" panose="020B0A04020102020204" pitchFamily="34" charset="0"/>
            </a:endParaRPr>
          </a:p>
        </p:txBody>
      </p:sp>
      <p:sp>
        <p:nvSpPr>
          <p:cNvPr id="23568" name="Text Box 16"/>
          <p:cNvSpPr txBox="1">
            <a:spLocks noChangeArrowheads="1"/>
          </p:cNvSpPr>
          <p:nvPr/>
        </p:nvSpPr>
        <p:spPr bwMode="auto">
          <a:xfrm>
            <a:off x="5148263" y="3213100"/>
            <a:ext cx="11509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10 juta</a:t>
            </a:r>
            <a:endParaRPr lang="es-ES">
              <a:latin typeface="Arial Black" panose="020B0A04020102020204" pitchFamily="34" charset="0"/>
            </a:endParaRPr>
          </a:p>
        </p:txBody>
      </p:sp>
      <p:sp>
        <p:nvSpPr>
          <p:cNvPr id="23569" name="Text Box 17"/>
          <p:cNvSpPr txBox="1">
            <a:spLocks noChangeArrowheads="1"/>
          </p:cNvSpPr>
          <p:nvPr/>
        </p:nvSpPr>
        <p:spPr bwMode="auto">
          <a:xfrm>
            <a:off x="684213" y="3213100"/>
            <a:ext cx="14398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a:t>
            </a:r>
            <a:r>
              <a:rPr lang="en-US" sz="1600" baseline="-25000">
                <a:latin typeface="Arial Black" panose="020B0A04020102020204" pitchFamily="34" charset="0"/>
              </a:rPr>
              <a:t>5</a:t>
            </a:r>
            <a:r>
              <a:rPr lang="en-US" sz="1600">
                <a:latin typeface="Arial Black" panose="020B0A04020102020204" pitchFamily="34" charset="0"/>
              </a:rPr>
              <a:t> = ….?</a:t>
            </a:r>
            <a:endParaRPr lang="es-ES">
              <a:latin typeface="Arial Black" panose="020B0A04020102020204" pitchFamily="34" charset="0"/>
            </a:endParaRPr>
          </a:p>
        </p:txBody>
      </p:sp>
    </p:spTree>
    <p:extLst>
      <p:ext uri="{BB962C8B-B14F-4D97-AF65-F5344CB8AC3E}">
        <p14:creationId xmlns:p14="http://schemas.microsoft.com/office/powerpoint/2010/main" val="2124547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checkerboard(across)">
                                      <p:cBhvr>
                                        <p:cTn id="7" dur="500"/>
                                        <p:tgtEl>
                                          <p:spTgt spid="2355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3557"/>
                                        </p:tgtEl>
                                        <p:attrNameLst>
                                          <p:attrName>style.visibility</p:attrName>
                                        </p:attrNameLst>
                                      </p:cBhvr>
                                      <p:to>
                                        <p:strVal val="visible"/>
                                      </p:to>
                                    </p:set>
                                    <p:animEffect transition="in" filter="checkerboard(across)">
                                      <p:cBhvr>
                                        <p:cTn id="10" dur="500"/>
                                        <p:tgtEl>
                                          <p:spTgt spid="2355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3558"/>
                                        </p:tgtEl>
                                        <p:attrNameLst>
                                          <p:attrName>style.visibility</p:attrName>
                                        </p:attrNameLst>
                                      </p:cBhvr>
                                      <p:to>
                                        <p:strVal val="visible"/>
                                      </p:to>
                                    </p:set>
                                    <p:animEffect transition="in" filter="checkerboard(across)">
                                      <p:cBhvr>
                                        <p:cTn id="13" dur="500"/>
                                        <p:tgtEl>
                                          <p:spTgt spid="2355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3559"/>
                                        </p:tgtEl>
                                        <p:attrNameLst>
                                          <p:attrName>style.visibility</p:attrName>
                                        </p:attrNameLst>
                                      </p:cBhvr>
                                      <p:to>
                                        <p:strVal val="visible"/>
                                      </p:to>
                                    </p:set>
                                    <p:animEffect transition="in" filter="checkerboard(across)">
                                      <p:cBhvr>
                                        <p:cTn id="16" dur="500"/>
                                        <p:tgtEl>
                                          <p:spTgt spid="2355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23560"/>
                                        </p:tgtEl>
                                        <p:attrNameLst>
                                          <p:attrName>style.visibility</p:attrName>
                                        </p:attrNameLst>
                                      </p:cBhvr>
                                      <p:to>
                                        <p:strVal val="visible"/>
                                      </p:to>
                                    </p:set>
                                    <p:animEffect transition="in" filter="checkerboard(across)">
                                      <p:cBhvr>
                                        <p:cTn id="19" dur="500"/>
                                        <p:tgtEl>
                                          <p:spTgt spid="2356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3561"/>
                                        </p:tgtEl>
                                        <p:attrNameLst>
                                          <p:attrName>style.visibility</p:attrName>
                                        </p:attrNameLst>
                                      </p:cBhvr>
                                      <p:to>
                                        <p:strVal val="visible"/>
                                      </p:to>
                                    </p:set>
                                    <p:animEffect transition="in" filter="checkerboard(across)">
                                      <p:cBhvr>
                                        <p:cTn id="22" dur="500"/>
                                        <p:tgtEl>
                                          <p:spTgt spid="23561"/>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3562"/>
                                        </p:tgtEl>
                                        <p:attrNameLst>
                                          <p:attrName>style.visibility</p:attrName>
                                        </p:attrNameLst>
                                      </p:cBhvr>
                                      <p:to>
                                        <p:strVal val="visible"/>
                                      </p:to>
                                    </p:set>
                                    <p:animEffect transition="in" filter="checkerboard(across)">
                                      <p:cBhvr>
                                        <p:cTn id="25" dur="500"/>
                                        <p:tgtEl>
                                          <p:spTgt spid="23562"/>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3563"/>
                                        </p:tgtEl>
                                        <p:attrNameLst>
                                          <p:attrName>style.visibility</p:attrName>
                                        </p:attrNameLst>
                                      </p:cBhvr>
                                      <p:to>
                                        <p:strVal val="visible"/>
                                      </p:to>
                                    </p:set>
                                    <p:animEffect transition="in" filter="checkerboard(across)">
                                      <p:cBhvr>
                                        <p:cTn id="28" dur="500"/>
                                        <p:tgtEl>
                                          <p:spTgt spid="23563"/>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3564"/>
                                        </p:tgtEl>
                                        <p:attrNameLst>
                                          <p:attrName>style.visibility</p:attrName>
                                        </p:attrNameLst>
                                      </p:cBhvr>
                                      <p:to>
                                        <p:strVal val="visible"/>
                                      </p:to>
                                    </p:set>
                                    <p:animEffect transition="in" filter="checkerboard(across)">
                                      <p:cBhvr>
                                        <p:cTn id="31" dur="500"/>
                                        <p:tgtEl>
                                          <p:spTgt spid="23564"/>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3565"/>
                                        </p:tgtEl>
                                        <p:attrNameLst>
                                          <p:attrName>style.visibility</p:attrName>
                                        </p:attrNameLst>
                                      </p:cBhvr>
                                      <p:to>
                                        <p:strVal val="visible"/>
                                      </p:to>
                                    </p:set>
                                    <p:animEffect transition="in" filter="checkerboard(across)">
                                      <p:cBhvr>
                                        <p:cTn id="34" dur="500"/>
                                        <p:tgtEl>
                                          <p:spTgt spid="23565"/>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23566"/>
                                        </p:tgtEl>
                                        <p:attrNameLst>
                                          <p:attrName>style.visibility</p:attrName>
                                        </p:attrNameLst>
                                      </p:cBhvr>
                                      <p:to>
                                        <p:strVal val="visible"/>
                                      </p:to>
                                    </p:set>
                                    <p:animEffect transition="in" filter="checkerboard(across)">
                                      <p:cBhvr>
                                        <p:cTn id="37" dur="500"/>
                                        <p:tgtEl>
                                          <p:spTgt spid="23566"/>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23567"/>
                                        </p:tgtEl>
                                        <p:attrNameLst>
                                          <p:attrName>style.visibility</p:attrName>
                                        </p:attrNameLst>
                                      </p:cBhvr>
                                      <p:to>
                                        <p:strVal val="visible"/>
                                      </p:to>
                                    </p:set>
                                    <p:animEffect transition="in" filter="checkerboard(across)">
                                      <p:cBhvr>
                                        <p:cTn id="40" dur="500"/>
                                        <p:tgtEl>
                                          <p:spTgt spid="23567"/>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23568"/>
                                        </p:tgtEl>
                                        <p:attrNameLst>
                                          <p:attrName>style.visibility</p:attrName>
                                        </p:attrNameLst>
                                      </p:cBhvr>
                                      <p:to>
                                        <p:strVal val="visible"/>
                                      </p:to>
                                    </p:set>
                                    <p:animEffect transition="in" filter="checkerboard(across)">
                                      <p:cBhvr>
                                        <p:cTn id="43" dur="500"/>
                                        <p:tgtEl>
                                          <p:spTgt spid="23568"/>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23569"/>
                                        </p:tgtEl>
                                        <p:attrNameLst>
                                          <p:attrName>style.visibility</p:attrName>
                                        </p:attrNameLst>
                                      </p:cBhvr>
                                      <p:to>
                                        <p:strVal val="visible"/>
                                      </p:to>
                                    </p:set>
                                    <p:animEffect transition="in" filter="checkerboard(across)">
                                      <p:cBhvr>
                                        <p:cTn id="46" dur="500"/>
                                        <p:tgtEl>
                                          <p:spTgt spid="235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P spid="23557" grpId="0" animBg="1"/>
      <p:bldP spid="23558" grpId="0" animBg="1"/>
      <p:bldP spid="23559" grpId="0" animBg="1"/>
      <p:bldP spid="23560" grpId="0" animBg="1"/>
      <p:bldP spid="23561" grpId="0"/>
      <p:bldP spid="23562" grpId="0"/>
      <p:bldP spid="23563" grpId="0"/>
      <p:bldP spid="23564" grpId="0"/>
      <p:bldP spid="23565" grpId="0"/>
      <p:bldP spid="23566" grpId="0"/>
      <p:bldP spid="23567" grpId="0"/>
      <p:bldP spid="23568" grpId="0"/>
      <p:bldP spid="2356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3400" smtClean="0"/>
              <a:t>Periode </a:t>
            </a:r>
            <a:r>
              <a:rPr lang="en-US" sz="3400" i="1" smtClean="0"/>
              <a:t>compounding </a:t>
            </a:r>
            <a:r>
              <a:rPr lang="en-US" sz="3400" smtClean="0"/>
              <a:t>/ </a:t>
            </a:r>
            <a:r>
              <a:rPr lang="en-US" sz="3400" i="1" smtClean="0"/>
              <a:t>discounting</a:t>
            </a:r>
            <a:r>
              <a:rPr lang="en-US" sz="3400" smtClean="0"/>
              <a:t> tidak tahunan</a:t>
            </a:r>
            <a:endParaRPr lang="es-ES" sz="3400" smtClean="0"/>
          </a:p>
        </p:txBody>
      </p:sp>
      <p:sp>
        <p:nvSpPr>
          <p:cNvPr id="29699" name="Rectangle 3"/>
          <p:cNvSpPr>
            <a:spLocks noGrp="1" noChangeArrowheads="1"/>
          </p:cNvSpPr>
          <p:nvPr>
            <p:ph type="body" idx="1"/>
          </p:nvPr>
        </p:nvSpPr>
        <p:spPr/>
        <p:txBody>
          <a:bodyPr/>
          <a:lstStyle/>
          <a:p>
            <a:pPr eaLnBrk="1" hangingPunct="1">
              <a:lnSpc>
                <a:spcPct val="80000"/>
              </a:lnSpc>
            </a:pPr>
            <a:r>
              <a:rPr lang="en-US" sz="2100" i="1" smtClean="0"/>
              <a:t>Compounding</a:t>
            </a:r>
            <a:r>
              <a:rPr lang="en-US" sz="2100" smtClean="0"/>
              <a:t> dan </a:t>
            </a:r>
            <a:r>
              <a:rPr lang="en-US" sz="2100" i="1" smtClean="0"/>
              <a:t>discounting</a:t>
            </a:r>
            <a:r>
              <a:rPr lang="en-US" sz="2100" smtClean="0"/>
              <a:t> tidak selalu tahunan, tetapi bisa harian, mingguan, bulanan, atau tengah tahunan (semester).</a:t>
            </a:r>
          </a:p>
          <a:p>
            <a:pPr eaLnBrk="1" hangingPunct="1">
              <a:lnSpc>
                <a:spcPct val="80000"/>
              </a:lnSpc>
            </a:pPr>
            <a:r>
              <a:rPr lang="en-US" sz="2100" smtClean="0"/>
              <a:t>Semakin singkat periode </a:t>
            </a:r>
            <a:r>
              <a:rPr lang="en-US" sz="2100" i="1" smtClean="0"/>
              <a:t>compounding</a:t>
            </a:r>
            <a:r>
              <a:rPr lang="en-US" sz="2100" smtClean="0"/>
              <a:t>, semakin menguntungkan penabung atau investor karena bunga dapat segera diterima dan diinvestasikan kembali.</a:t>
            </a:r>
          </a:p>
          <a:p>
            <a:pPr eaLnBrk="1" hangingPunct="1">
              <a:lnSpc>
                <a:spcPct val="80000"/>
              </a:lnSpc>
            </a:pPr>
            <a:r>
              <a:rPr lang="en-US" sz="2100" smtClean="0"/>
              <a:t>Dengan demikian, untuk bunga yang sama, misalnya sebesar 10%, tabungan yang menawarkan bunga yang dibayar </a:t>
            </a:r>
            <a:r>
              <a:rPr lang="en-US" sz="2100" u="sng" smtClean="0"/>
              <a:t>harian</a:t>
            </a:r>
            <a:r>
              <a:rPr lang="en-US" sz="2100" smtClean="0"/>
              <a:t> akan lebih menarik daripada tabungan bunga yang dibayar </a:t>
            </a:r>
            <a:r>
              <a:rPr lang="en-US" sz="2100" u="sng" smtClean="0"/>
              <a:t>bulanan</a:t>
            </a:r>
            <a:r>
              <a:rPr lang="en-US" sz="2100" smtClean="0"/>
              <a:t>.</a:t>
            </a:r>
            <a:endParaRPr lang="es-ES" sz="2100" smtClean="0"/>
          </a:p>
        </p:txBody>
      </p:sp>
    </p:spTree>
    <p:extLst>
      <p:ext uri="{BB962C8B-B14F-4D97-AF65-F5344CB8AC3E}">
        <p14:creationId xmlns:p14="http://schemas.microsoft.com/office/powerpoint/2010/main" val="4199107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ChangeArrowheads="1"/>
          </p:cNvSpPr>
          <p:nvPr/>
        </p:nvSpPr>
        <p:spPr bwMode="auto">
          <a:xfrm>
            <a:off x="2700338" y="2997200"/>
            <a:ext cx="3671887" cy="647700"/>
          </a:xfrm>
          <a:prstGeom prst="rect">
            <a:avLst/>
          </a:prstGeom>
          <a:solidFill>
            <a:srgbClr val="3366FF"/>
          </a:solidFill>
          <a:ln w="952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endParaRPr lang="en-US">
              <a:solidFill>
                <a:srgbClr val="6600FF"/>
              </a:solidFill>
              <a:latin typeface="Arial Black" panose="020B0A04020102020204" pitchFamily="34" charset="0"/>
            </a:endParaRPr>
          </a:p>
        </p:txBody>
      </p:sp>
      <p:sp>
        <p:nvSpPr>
          <p:cNvPr id="30723" name="Rectangle 2"/>
          <p:cNvSpPr>
            <a:spLocks noGrp="1" noChangeArrowheads="1"/>
          </p:cNvSpPr>
          <p:nvPr>
            <p:ph type="title"/>
          </p:nvPr>
        </p:nvSpPr>
        <p:spPr/>
        <p:txBody>
          <a:bodyPr>
            <a:normAutofit fontScale="90000"/>
          </a:bodyPr>
          <a:lstStyle/>
          <a:p>
            <a:pPr eaLnBrk="1" hangingPunct="1"/>
            <a:r>
              <a:rPr lang="en-US" smtClean="0"/>
              <a:t>Periode </a:t>
            </a:r>
            <a:r>
              <a:rPr lang="en-US" i="1" smtClean="0"/>
              <a:t>compounding </a:t>
            </a:r>
            <a:r>
              <a:rPr lang="en-US" smtClean="0"/>
              <a:t>/ </a:t>
            </a:r>
            <a:r>
              <a:rPr lang="en-US" i="1" smtClean="0"/>
              <a:t>discounting</a:t>
            </a:r>
            <a:r>
              <a:rPr lang="en-US" smtClean="0"/>
              <a:t> … (2)</a:t>
            </a:r>
            <a:endParaRPr lang="es-ES" smtClean="0"/>
          </a:p>
        </p:txBody>
      </p:sp>
      <p:sp>
        <p:nvSpPr>
          <p:cNvPr id="30724" name="Rectangle 3"/>
          <p:cNvSpPr>
            <a:spLocks noGrp="1" noChangeArrowheads="1"/>
          </p:cNvSpPr>
          <p:nvPr>
            <p:ph type="body" idx="1"/>
          </p:nvPr>
        </p:nvSpPr>
        <p:spPr>
          <a:xfrm>
            <a:off x="685800" y="1981200"/>
            <a:ext cx="7772400" cy="4687888"/>
          </a:xfrm>
        </p:spPr>
        <p:txBody>
          <a:bodyPr/>
          <a:lstStyle/>
          <a:p>
            <a:pPr eaLnBrk="1" hangingPunct="1">
              <a:lnSpc>
                <a:spcPct val="80000"/>
              </a:lnSpc>
            </a:pPr>
            <a:r>
              <a:rPr lang="en-US" sz="1900" smtClean="0"/>
              <a:t>Untuk periode compounding / discounting yang tidak tahunan, perlu suatu modifikasi:</a:t>
            </a:r>
          </a:p>
          <a:p>
            <a:pPr algn="ctr" eaLnBrk="1" hangingPunct="1">
              <a:lnSpc>
                <a:spcPct val="80000"/>
              </a:lnSpc>
              <a:buFont typeface="Wingdings" panose="05000000000000000000" pitchFamily="2" charset="2"/>
              <a:buNone/>
            </a:pPr>
            <a:r>
              <a:rPr lang="en-US" sz="1900" smtClean="0"/>
              <a:t>FV</a:t>
            </a:r>
            <a:r>
              <a:rPr lang="en-US" sz="1900" baseline="-25000" smtClean="0"/>
              <a:t>n</a:t>
            </a:r>
            <a:r>
              <a:rPr lang="en-US" sz="1900" smtClean="0"/>
              <a:t> = PV ( 1 + r )</a:t>
            </a:r>
            <a:r>
              <a:rPr lang="en-US" sz="1900" baseline="30000" smtClean="0"/>
              <a:t>n</a:t>
            </a:r>
            <a:r>
              <a:rPr lang="en-US" sz="1900" smtClean="0"/>
              <a:t> menjadi</a:t>
            </a:r>
          </a:p>
          <a:p>
            <a:pPr algn="ctr" eaLnBrk="1" hangingPunct="1">
              <a:lnSpc>
                <a:spcPct val="80000"/>
              </a:lnSpc>
              <a:buFont typeface="Wingdings" panose="05000000000000000000" pitchFamily="2" charset="2"/>
              <a:buNone/>
            </a:pPr>
            <a:endParaRPr lang="en-US" sz="1900" smtClean="0"/>
          </a:p>
          <a:p>
            <a:pPr algn="ctr" eaLnBrk="1" hangingPunct="1">
              <a:lnSpc>
                <a:spcPct val="80000"/>
              </a:lnSpc>
              <a:buFont typeface="Wingdings" panose="05000000000000000000" pitchFamily="2" charset="2"/>
              <a:buNone/>
            </a:pPr>
            <a:r>
              <a:rPr lang="en-US" sz="1900" smtClean="0"/>
              <a:t>FV</a:t>
            </a:r>
            <a:r>
              <a:rPr lang="en-US" sz="1900" baseline="-25000" smtClean="0"/>
              <a:t>n</a:t>
            </a:r>
            <a:r>
              <a:rPr lang="en-US" sz="1900" smtClean="0"/>
              <a:t> = PV ( 1 + r</a:t>
            </a:r>
            <a:r>
              <a:rPr lang="en-US" sz="1900" baseline="-25000" smtClean="0"/>
              <a:t>Nom / m</a:t>
            </a:r>
            <a:r>
              <a:rPr lang="en-US" sz="1900" smtClean="0"/>
              <a:t> )</a:t>
            </a:r>
            <a:r>
              <a:rPr lang="en-US" sz="1900" baseline="30000" smtClean="0"/>
              <a:t>m.n</a:t>
            </a:r>
          </a:p>
          <a:p>
            <a:pPr eaLnBrk="1" hangingPunct="1">
              <a:lnSpc>
                <a:spcPct val="80000"/>
              </a:lnSpc>
            </a:pPr>
            <a:endParaRPr lang="en-US" sz="1900" smtClean="0"/>
          </a:p>
          <a:p>
            <a:pPr eaLnBrk="1" hangingPunct="1">
              <a:lnSpc>
                <a:spcPct val="80000"/>
              </a:lnSpc>
            </a:pPr>
            <a:r>
              <a:rPr lang="en-US" sz="1900" smtClean="0"/>
              <a:t>Dimana:</a:t>
            </a:r>
          </a:p>
          <a:p>
            <a:pPr eaLnBrk="1" hangingPunct="1">
              <a:lnSpc>
                <a:spcPct val="80000"/>
              </a:lnSpc>
              <a:buFont typeface="Wingdings" panose="05000000000000000000" pitchFamily="2" charset="2"/>
              <a:buNone/>
            </a:pPr>
            <a:r>
              <a:rPr lang="en-US" sz="1900" smtClean="0"/>
              <a:t>	r</a:t>
            </a:r>
            <a:r>
              <a:rPr lang="en-US" sz="1900" baseline="-25000" smtClean="0"/>
              <a:t>Nom</a:t>
            </a:r>
            <a:r>
              <a:rPr lang="en-US" sz="1900" smtClean="0"/>
              <a:t> = 	suku bunga nominal / tahun</a:t>
            </a:r>
          </a:p>
          <a:p>
            <a:pPr eaLnBrk="1" hangingPunct="1">
              <a:lnSpc>
                <a:spcPct val="80000"/>
              </a:lnSpc>
              <a:buFont typeface="Wingdings" panose="05000000000000000000" pitchFamily="2" charset="2"/>
              <a:buNone/>
            </a:pPr>
            <a:r>
              <a:rPr lang="en-US" sz="1900" smtClean="0"/>
              <a:t>	m    = 	berapa kali bunga dibayar 				dalam 1 </a:t>
            </a:r>
            <a:r>
              <a:rPr lang="id-ID" sz="1900" smtClean="0"/>
              <a:t>tahun</a:t>
            </a:r>
            <a:endParaRPr lang="en-US" sz="1900" smtClean="0"/>
          </a:p>
          <a:p>
            <a:pPr eaLnBrk="1" hangingPunct="1">
              <a:lnSpc>
                <a:spcPct val="80000"/>
              </a:lnSpc>
              <a:buFont typeface="Wingdings" panose="05000000000000000000" pitchFamily="2" charset="2"/>
              <a:buNone/>
            </a:pPr>
            <a:r>
              <a:rPr lang="en-US" sz="1900" smtClean="0"/>
              <a:t>	n     =	periode (dalam tahun)</a:t>
            </a:r>
          </a:p>
          <a:p>
            <a:pPr eaLnBrk="1" hangingPunct="1">
              <a:lnSpc>
                <a:spcPct val="80000"/>
              </a:lnSpc>
              <a:buFont typeface="Wingdings" panose="05000000000000000000" pitchFamily="2" charset="2"/>
              <a:buNone/>
            </a:pPr>
            <a:endParaRPr lang="en-US" sz="1900" smtClean="0"/>
          </a:p>
          <a:p>
            <a:pPr eaLnBrk="1" hangingPunct="1">
              <a:lnSpc>
                <a:spcPct val="80000"/>
              </a:lnSpc>
            </a:pPr>
            <a:r>
              <a:rPr lang="en-US" sz="1900" smtClean="0"/>
              <a:t>Apabila menggunakan tabel:</a:t>
            </a:r>
          </a:p>
          <a:p>
            <a:pPr eaLnBrk="1" hangingPunct="1">
              <a:lnSpc>
                <a:spcPct val="80000"/>
              </a:lnSpc>
              <a:buFont typeface="Wingdings" panose="05000000000000000000" pitchFamily="2" charset="2"/>
              <a:buNone/>
            </a:pPr>
            <a:r>
              <a:rPr lang="en-US" sz="1900" smtClean="0"/>
              <a:t>	r      =	r</a:t>
            </a:r>
            <a:r>
              <a:rPr lang="en-US" sz="1900" baseline="-25000" smtClean="0"/>
              <a:t>Nom / m</a:t>
            </a:r>
            <a:endParaRPr lang="en-US" sz="1900" baseline="30000" smtClean="0"/>
          </a:p>
          <a:p>
            <a:pPr eaLnBrk="1" hangingPunct="1">
              <a:lnSpc>
                <a:spcPct val="80000"/>
              </a:lnSpc>
              <a:buFont typeface="Wingdings" panose="05000000000000000000" pitchFamily="2" charset="2"/>
              <a:buNone/>
            </a:pPr>
            <a:r>
              <a:rPr lang="en-US" sz="1900" smtClean="0"/>
              <a:t>	n     =	m.n</a:t>
            </a:r>
            <a:endParaRPr lang="es-ES" sz="1900" smtClean="0"/>
          </a:p>
        </p:txBody>
      </p:sp>
    </p:spTree>
    <p:extLst>
      <p:ext uri="{BB962C8B-B14F-4D97-AF65-F5344CB8AC3E}">
        <p14:creationId xmlns:p14="http://schemas.microsoft.com/office/powerpoint/2010/main" val="4092719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blinds(horizontal)">
                                      <p:cBhvr>
                                        <p:cTn id="7" dur="5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normAutofit fontScale="90000"/>
          </a:bodyPr>
          <a:lstStyle/>
          <a:p>
            <a:pPr eaLnBrk="1" hangingPunct="1"/>
            <a:r>
              <a:rPr lang="en-US" smtClean="0"/>
              <a:t>Periode </a:t>
            </a:r>
            <a:r>
              <a:rPr lang="en-US" i="1" smtClean="0"/>
              <a:t>compounding </a:t>
            </a:r>
            <a:r>
              <a:rPr lang="en-US" smtClean="0"/>
              <a:t>/ </a:t>
            </a:r>
            <a:r>
              <a:rPr lang="en-US" i="1" smtClean="0"/>
              <a:t>discounting</a:t>
            </a:r>
            <a:r>
              <a:rPr lang="en-US" smtClean="0"/>
              <a:t> … (3)</a:t>
            </a:r>
            <a:endParaRPr lang="es-ES" smtClean="0"/>
          </a:p>
        </p:txBody>
      </p:sp>
      <p:sp>
        <p:nvSpPr>
          <p:cNvPr id="3076" name="Rectangle 3"/>
          <p:cNvSpPr>
            <a:spLocks noGrp="1" noChangeArrowheads="1"/>
          </p:cNvSpPr>
          <p:nvPr>
            <p:ph type="body" sz="half" idx="1"/>
          </p:nvPr>
        </p:nvSpPr>
        <p:spPr>
          <a:xfrm>
            <a:off x="685800" y="1981200"/>
            <a:ext cx="7918450" cy="4543425"/>
          </a:xfrm>
        </p:spPr>
        <p:txBody>
          <a:bodyPr/>
          <a:lstStyle/>
          <a:p>
            <a:pPr eaLnBrk="1" hangingPunct="1">
              <a:lnSpc>
                <a:spcPct val="90000"/>
              </a:lnSpc>
            </a:pPr>
            <a:r>
              <a:rPr lang="en-US" sz="2000" smtClean="0"/>
              <a:t>Untuk </a:t>
            </a:r>
            <a:r>
              <a:rPr lang="en-US" sz="2000" i="1" smtClean="0"/>
              <a:t>present value</a:t>
            </a:r>
            <a:r>
              <a:rPr lang="en-US" sz="2000" smtClean="0"/>
              <a:t>:</a:t>
            </a:r>
          </a:p>
          <a:p>
            <a:pPr eaLnBrk="1" hangingPunct="1">
              <a:lnSpc>
                <a:spcPct val="90000"/>
              </a:lnSpc>
            </a:pPr>
            <a:endParaRPr lang="en-US" sz="2000" smtClean="0"/>
          </a:p>
          <a:p>
            <a:pPr eaLnBrk="1" hangingPunct="1">
              <a:lnSpc>
                <a:spcPct val="90000"/>
              </a:lnSpc>
            </a:pPr>
            <a:endParaRPr lang="en-US" sz="2000" smtClean="0"/>
          </a:p>
          <a:p>
            <a:pPr eaLnBrk="1" hangingPunct="1">
              <a:lnSpc>
                <a:spcPct val="90000"/>
              </a:lnSpc>
            </a:pPr>
            <a:endParaRPr lang="en-US" sz="2000" smtClean="0"/>
          </a:p>
          <a:p>
            <a:pPr eaLnBrk="1" hangingPunct="1">
              <a:lnSpc>
                <a:spcPct val="90000"/>
              </a:lnSpc>
            </a:pPr>
            <a:endParaRPr lang="en-US" sz="2000" smtClean="0"/>
          </a:p>
          <a:p>
            <a:pPr eaLnBrk="1" hangingPunct="1">
              <a:lnSpc>
                <a:spcPct val="90000"/>
              </a:lnSpc>
            </a:pPr>
            <a:endParaRPr lang="en-US" sz="2000" smtClean="0"/>
          </a:p>
          <a:p>
            <a:pPr eaLnBrk="1" hangingPunct="1">
              <a:lnSpc>
                <a:spcPct val="90000"/>
              </a:lnSpc>
            </a:pPr>
            <a:endParaRPr lang="en-US" sz="2000" smtClean="0"/>
          </a:p>
          <a:p>
            <a:pPr eaLnBrk="1" hangingPunct="1">
              <a:lnSpc>
                <a:spcPct val="90000"/>
              </a:lnSpc>
            </a:pPr>
            <a:r>
              <a:rPr lang="en-US" sz="2000" smtClean="0"/>
              <a:t>Contoh:</a:t>
            </a:r>
          </a:p>
          <a:p>
            <a:pPr eaLnBrk="1" hangingPunct="1">
              <a:lnSpc>
                <a:spcPct val="90000"/>
              </a:lnSpc>
            </a:pPr>
            <a:r>
              <a:rPr lang="en-US" sz="2000" smtClean="0"/>
              <a:t>Santoso menabung Rp 1 juta dengan bunga 10% per tahun. Bunga tabungan yang diperoleh tidak pernah diambil. Berapa </a:t>
            </a:r>
            <a:r>
              <a:rPr lang="en-US" sz="2000" i="1" smtClean="0"/>
              <a:t>future value</a:t>
            </a:r>
            <a:r>
              <a:rPr lang="en-US" sz="2000" smtClean="0"/>
              <a:t> tabungan Santoso pada akhir tahun ke-2, jika bunga dibayarkan setiap semester?</a:t>
            </a:r>
          </a:p>
          <a:p>
            <a:pPr algn="ctr" eaLnBrk="1" hangingPunct="1">
              <a:lnSpc>
                <a:spcPct val="90000"/>
              </a:lnSpc>
              <a:buFont typeface="Wingdings" panose="05000000000000000000" pitchFamily="2" charset="2"/>
              <a:buNone/>
            </a:pPr>
            <a:endParaRPr lang="es-ES" sz="2000" smtClean="0"/>
          </a:p>
        </p:txBody>
      </p:sp>
      <p:graphicFrame>
        <p:nvGraphicFramePr>
          <p:cNvPr id="26628" name="Object 4"/>
          <p:cNvGraphicFramePr>
            <a:graphicFrameLocks noGrp="1" noChangeAspect="1"/>
          </p:cNvGraphicFramePr>
          <p:nvPr>
            <p:ph sz="half" idx="2"/>
          </p:nvPr>
        </p:nvGraphicFramePr>
        <p:xfrm>
          <a:off x="2195513" y="2595563"/>
          <a:ext cx="3922712" cy="1157287"/>
        </p:xfrm>
        <a:graphic>
          <a:graphicData uri="http://schemas.openxmlformats.org/presentationml/2006/ole">
            <mc:AlternateContent xmlns:mc="http://schemas.openxmlformats.org/markup-compatibility/2006">
              <mc:Choice xmlns:v="urn:schemas-microsoft-com:vml" Requires="v">
                <p:oleObj spid="_x0000_s69647" name="Equation" r:id="rId3" imgW="990360" imgH="291960" progId="Equation.3">
                  <p:embed/>
                </p:oleObj>
              </mc:Choice>
              <mc:Fallback>
                <p:oleObj name="Equation" r:id="rId3" imgW="990360" imgH="291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513" y="2595563"/>
                        <a:ext cx="3922712" cy="11572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41219336"/>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eaLnBrk="1" hangingPunct="1"/>
            <a:r>
              <a:rPr lang="en-US" smtClean="0"/>
              <a:t>Periode </a:t>
            </a:r>
            <a:r>
              <a:rPr lang="en-US" i="1" smtClean="0"/>
              <a:t>compounding </a:t>
            </a:r>
            <a:r>
              <a:rPr lang="en-US" smtClean="0"/>
              <a:t>/ </a:t>
            </a:r>
            <a:r>
              <a:rPr lang="en-US" i="1" smtClean="0"/>
              <a:t>discounting</a:t>
            </a:r>
            <a:r>
              <a:rPr lang="en-US" smtClean="0"/>
              <a:t> … (4)</a:t>
            </a:r>
            <a:endParaRPr lang="es-ES" smtClean="0"/>
          </a:p>
        </p:txBody>
      </p:sp>
      <p:sp>
        <p:nvSpPr>
          <p:cNvPr id="31747" name="Rectangle 3"/>
          <p:cNvSpPr>
            <a:spLocks noGrp="1" noChangeArrowheads="1"/>
          </p:cNvSpPr>
          <p:nvPr>
            <p:ph type="body" idx="1"/>
          </p:nvPr>
        </p:nvSpPr>
        <p:spPr>
          <a:xfrm>
            <a:off x="566738" y="3924300"/>
            <a:ext cx="8001000" cy="2095500"/>
          </a:xfrm>
        </p:spPr>
        <p:txBody>
          <a:bodyPr/>
          <a:lstStyle/>
          <a:p>
            <a:pPr eaLnBrk="1" hangingPunct="1">
              <a:lnSpc>
                <a:spcPct val="80000"/>
              </a:lnSpc>
            </a:pPr>
            <a:r>
              <a:rPr lang="en-US" sz="1900" smtClean="0"/>
              <a:t>Bunga tabungan 	= </a:t>
            </a:r>
            <a:r>
              <a:rPr lang="id-ID" sz="1900" smtClean="0"/>
              <a:t>10</a:t>
            </a:r>
            <a:r>
              <a:rPr lang="en-US" sz="1900" smtClean="0"/>
              <a:t>% per 6 bulan</a:t>
            </a:r>
          </a:p>
          <a:p>
            <a:pPr eaLnBrk="1" hangingPunct="1">
              <a:lnSpc>
                <a:spcPct val="80000"/>
              </a:lnSpc>
            </a:pPr>
            <a:r>
              <a:rPr lang="en-US" sz="1900" smtClean="0"/>
              <a:t>Periode 		= 2 tahun (2) </a:t>
            </a:r>
          </a:p>
          <a:p>
            <a:pPr eaLnBrk="1" hangingPunct="1">
              <a:lnSpc>
                <a:spcPct val="80000"/>
              </a:lnSpc>
              <a:buFont typeface="Wingdings" panose="05000000000000000000" pitchFamily="2" charset="2"/>
              <a:buNone/>
            </a:pPr>
            <a:r>
              <a:rPr lang="en-US" sz="1900" smtClean="0"/>
              <a:t>				= 4 periode semesteran</a:t>
            </a:r>
          </a:p>
          <a:p>
            <a:pPr eaLnBrk="1" hangingPunct="1">
              <a:lnSpc>
                <a:spcPct val="80000"/>
              </a:lnSpc>
            </a:pPr>
            <a:r>
              <a:rPr lang="en-US" sz="1900" smtClean="0"/>
              <a:t>FV 	= 1.000.000 (FVIF, </a:t>
            </a:r>
            <a:r>
              <a:rPr lang="id-ID" sz="1900" smtClean="0"/>
              <a:t>10</a:t>
            </a:r>
            <a:r>
              <a:rPr lang="en-US" sz="1900" smtClean="0"/>
              <a:t>%, 4)</a:t>
            </a:r>
          </a:p>
          <a:p>
            <a:pPr eaLnBrk="1" hangingPunct="1">
              <a:lnSpc>
                <a:spcPct val="80000"/>
              </a:lnSpc>
              <a:buFont typeface="Wingdings" panose="05000000000000000000" pitchFamily="2" charset="2"/>
              <a:buNone/>
            </a:pPr>
            <a:r>
              <a:rPr lang="en-US" sz="1900" smtClean="0"/>
              <a:t>		= 1.000.000 (1,</a:t>
            </a:r>
            <a:r>
              <a:rPr lang="id-ID" sz="1900" smtClean="0"/>
              <a:t>21550</a:t>
            </a:r>
            <a:r>
              <a:rPr lang="en-US" sz="1900" smtClean="0"/>
              <a:t>)</a:t>
            </a:r>
          </a:p>
          <a:p>
            <a:pPr eaLnBrk="1" hangingPunct="1">
              <a:lnSpc>
                <a:spcPct val="80000"/>
              </a:lnSpc>
              <a:buFont typeface="Wingdings" panose="05000000000000000000" pitchFamily="2" charset="2"/>
              <a:buNone/>
            </a:pPr>
            <a:r>
              <a:rPr lang="en-US" sz="1900" smtClean="0"/>
              <a:t>		= 1.</a:t>
            </a:r>
            <a:r>
              <a:rPr lang="id-ID" sz="1900" smtClean="0"/>
              <a:t>215.5</a:t>
            </a:r>
            <a:r>
              <a:rPr lang="en-US" sz="1900" smtClean="0"/>
              <a:t>00</a:t>
            </a:r>
            <a:endParaRPr lang="es-ES" sz="1900" smtClean="0"/>
          </a:p>
        </p:txBody>
      </p:sp>
      <p:sp>
        <p:nvSpPr>
          <p:cNvPr id="28676" name="Line 4"/>
          <p:cNvSpPr>
            <a:spLocks noChangeShapeType="1"/>
          </p:cNvSpPr>
          <p:nvPr/>
        </p:nvSpPr>
        <p:spPr bwMode="auto">
          <a:xfrm>
            <a:off x="1403350" y="2492375"/>
            <a:ext cx="5473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8677" name="Line 5"/>
          <p:cNvSpPr>
            <a:spLocks noChangeShapeType="1"/>
          </p:cNvSpPr>
          <p:nvPr/>
        </p:nvSpPr>
        <p:spPr bwMode="auto">
          <a:xfrm>
            <a:off x="14033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8678" name="Line 6"/>
          <p:cNvSpPr>
            <a:spLocks noChangeShapeType="1"/>
          </p:cNvSpPr>
          <p:nvPr/>
        </p:nvSpPr>
        <p:spPr bwMode="auto">
          <a:xfrm>
            <a:off x="26987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8679" name="Line 7"/>
          <p:cNvSpPr>
            <a:spLocks noChangeShapeType="1"/>
          </p:cNvSpPr>
          <p:nvPr/>
        </p:nvSpPr>
        <p:spPr bwMode="auto">
          <a:xfrm>
            <a:off x="4211638"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8680" name="Line 8"/>
          <p:cNvSpPr>
            <a:spLocks noChangeShapeType="1"/>
          </p:cNvSpPr>
          <p:nvPr/>
        </p:nvSpPr>
        <p:spPr bwMode="auto">
          <a:xfrm>
            <a:off x="565150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8681" name="Text Box 9"/>
          <p:cNvSpPr txBox="1">
            <a:spLocks noChangeArrowheads="1"/>
          </p:cNvSpPr>
          <p:nvPr/>
        </p:nvSpPr>
        <p:spPr bwMode="auto">
          <a:xfrm>
            <a:off x="1258888"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28682" name="Text Box 10"/>
          <p:cNvSpPr txBox="1">
            <a:spLocks noChangeArrowheads="1"/>
          </p:cNvSpPr>
          <p:nvPr/>
        </p:nvSpPr>
        <p:spPr bwMode="auto">
          <a:xfrm>
            <a:off x="4067175" y="270827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28683" name="Text Box 11"/>
          <p:cNvSpPr txBox="1">
            <a:spLocks noChangeArrowheads="1"/>
          </p:cNvSpPr>
          <p:nvPr/>
        </p:nvSpPr>
        <p:spPr bwMode="auto">
          <a:xfrm>
            <a:off x="6732588" y="270827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2</a:t>
            </a:r>
            <a:endParaRPr lang="es-ES">
              <a:latin typeface="Arial Black" panose="020B0A04020102020204" pitchFamily="34" charset="0"/>
            </a:endParaRPr>
          </a:p>
        </p:txBody>
      </p:sp>
      <p:sp>
        <p:nvSpPr>
          <p:cNvPr id="28685" name="Text Box 13"/>
          <p:cNvSpPr txBox="1">
            <a:spLocks noChangeArrowheads="1"/>
          </p:cNvSpPr>
          <p:nvPr/>
        </p:nvSpPr>
        <p:spPr bwMode="auto">
          <a:xfrm>
            <a:off x="169068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0.5</a:t>
            </a:r>
            <a:endParaRPr lang="es-ES" sz="1200">
              <a:latin typeface="Arial Black" panose="020B0A04020102020204" pitchFamily="34" charset="0"/>
            </a:endParaRPr>
          </a:p>
        </p:txBody>
      </p:sp>
      <p:sp>
        <p:nvSpPr>
          <p:cNvPr id="28686" name="Text Box 14"/>
          <p:cNvSpPr txBox="1">
            <a:spLocks noChangeArrowheads="1"/>
          </p:cNvSpPr>
          <p:nvPr/>
        </p:nvSpPr>
        <p:spPr bwMode="auto">
          <a:xfrm>
            <a:off x="3198813"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0.5</a:t>
            </a:r>
            <a:endParaRPr lang="es-ES" sz="1200">
              <a:latin typeface="Arial Black" panose="020B0A04020102020204" pitchFamily="34" charset="0"/>
            </a:endParaRPr>
          </a:p>
        </p:txBody>
      </p:sp>
      <p:sp>
        <p:nvSpPr>
          <p:cNvPr id="28687" name="Text Box 15"/>
          <p:cNvSpPr txBox="1">
            <a:spLocks noChangeArrowheads="1"/>
          </p:cNvSpPr>
          <p:nvPr/>
        </p:nvSpPr>
        <p:spPr bwMode="auto">
          <a:xfrm>
            <a:off x="464343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0.5</a:t>
            </a:r>
            <a:endParaRPr lang="es-ES" sz="1200">
              <a:latin typeface="Arial Black" panose="020B0A04020102020204" pitchFamily="34" charset="0"/>
            </a:endParaRPr>
          </a:p>
        </p:txBody>
      </p:sp>
      <p:sp>
        <p:nvSpPr>
          <p:cNvPr id="28688" name="Text Box 16"/>
          <p:cNvSpPr txBox="1">
            <a:spLocks noChangeArrowheads="1"/>
          </p:cNvSpPr>
          <p:nvPr/>
        </p:nvSpPr>
        <p:spPr bwMode="auto">
          <a:xfrm>
            <a:off x="971550" y="3284538"/>
            <a:ext cx="1008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sp>
        <p:nvSpPr>
          <p:cNvPr id="28689" name="Text Box 17"/>
          <p:cNvSpPr txBox="1">
            <a:spLocks noChangeArrowheads="1"/>
          </p:cNvSpPr>
          <p:nvPr/>
        </p:nvSpPr>
        <p:spPr bwMode="auto">
          <a:xfrm>
            <a:off x="6227763" y="3284538"/>
            <a:ext cx="14398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FV</a:t>
            </a:r>
            <a:r>
              <a:rPr lang="en-US" sz="1600" baseline="-25000">
                <a:latin typeface="Arial Black" panose="020B0A04020102020204" pitchFamily="34" charset="0"/>
              </a:rPr>
              <a:t>2</a:t>
            </a:r>
            <a:r>
              <a:rPr lang="en-US" sz="1600">
                <a:latin typeface="Arial Black" panose="020B0A04020102020204" pitchFamily="34" charset="0"/>
              </a:rPr>
              <a:t> = ….?</a:t>
            </a:r>
            <a:endParaRPr lang="es-ES">
              <a:latin typeface="Arial Black" panose="020B0A04020102020204" pitchFamily="34" charset="0"/>
            </a:endParaRPr>
          </a:p>
        </p:txBody>
      </p:sp>
      <p:sp>
        <p:nvSpPr>
          <p:cNvPr id="28690" name="Line 18"/>
          <p:cNvSpPr>
            <a:spLocks noChangeShapeType="1"/>
          </p:cNvSpPr>
          <p:nvPr/>
        </p:nvSpPr>
        <p:spPr bwMode="auto">
          <a:xfrm>
            <a:off x="68770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28691" name="Text Box 19"/>
          <p:cNvSpPr txBox="1">
            <a:spLocks noChangeArrowheads="1"/>
          </p:cNvSpPr>
          <p:nvPr/>
        </p:nvSpPr>
        <p:spPr bwMode="auto">
          <a:xfrm>
            <a:off x="6011863"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0.5</a:t>
            </a:r>
            <a:endParaRPr lang="es-ES" sz="1200">
              <a:latin typeface="Arial Black" panose="020B0A04020102020204" pitchFamily="34" charset="0"/>
            </a:endParaRPr>
          </a:p>
        </p:txBody>
      </p:sp>
    </p:spTree>
    <p:extLst>
      <p:ext uri="{BB962C8B-B14F-4D97-AF65-F5344CB8AC3E}">
        <p14:creationId xmlns:p14="http://schemas.microsoft.com/office/powerpoint/2010/main" val="1503140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checkerboard(across)">
                                      <p:cBhvr>
                                        <p:cTn id="7" dur="500"/>
                                        <p:tgtEl>
                                          <p:spTgt spid="2867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8677"/>
                                        </p:tgtEl>
                                        <p:attrNameLst>
                                          <p:attrName>style.visibility</p:attrName>
                                        </p:attrNameLst>
                                      </p:cBhvr>
                                      <p:to>
                                        <p:strVal val="visible"/>
                                      </p:to>
                                    </p:set>
                                    <p:animEffect transition="in" filter="checkerboard(across)">
                                      <p:cBhvr>
                                        <p:cTn id="10" dur="500"/>
                                        <p:tgtEl>
                                          <p:spTgt spid="2867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8678"/>
                                        </p:tgtEl>
                                        <p:attrNameLst>
                                          <p:attrName>style.visibility</p:attrName>
                                        </p:attrNameLst>
                                      </p:cBhvr>
                                      <p:to>
                                        <p:strVal val="visible"/>
                                      </p:to>
                                    </p:set>
                                    <p:animEffect transition="in" filter="checkerboard(across)">
                                      <p:cBhvr>
                                        <p:cTn id="13" dur="500"/>
                                        <p:tgtEl>
                                          <p:spTgt spid="2867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8679"/>
                                        </p:tgtEl>
                                        <p:attrNameLst>
                                          <p:attrName>style.visibility</p:attrName>
                                        </p:attrNameLst>
                                      </p:cBhvr>
                                      <p:to>
                                        <p:strVal val="visible"/>
                                      </p:to>
                                    </p:set>
                                    <p:animEffect transition="in" filter="checkerboard(across)">
                                      <p:cBhvr>
                                        <p:cTn id="16" dur="500"/>
                                        <p:tgtEl>
                                          <p:spTgt spid="2867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28680"/>
                                        </p:tgtEl>
                                        <p:attrNameLst>
                                          <p:attrName>style.visibility</p:attrName>
                                        </p:attrNameLst>
                                      </p:cBhvr>
                                      <p:to>
                                        <p:strVal val="visible"/>
                                      </p:to>
                                    </p:set>
                                    <p:animEffect transition="in" filter="checkerboard(across)">
                                      <p:cBhvr>
                                        <p:cTn id="19" dur="500"/>
                                        <p:tgtEl>
                                          <p:spTgt spid="2868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681"/>
                                        </p:tgtEl>
                                        <p:attrNameLst>
                                          <p:attrName>style.visibility</p:attrName>
                                        </p:attrNameLst>
                                      </p:cBhvr>
                                      <p:to>
                                        <p:strVal val="visible"/>
                                      </p:to>
                                    </p:set>
                                    <p:animEffect transition="in" filter="checkerboard(across)">
                                      <p:cBhvr>
                                        <p:cTn id="22" dur="500"/>
                                        <p:tgtEl>
                                          <p:spTgt spid="28681"/>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8682"/>
                                        </p:tgtEl>
                                        <p:attrNameLst>
                                          <p:attrName>style.visibility</p:attrName>
                                        </p:attrNameLst>
                                      </p:cBhvr>
                                      <p:to>
                                        <p:strVal val="visible"/>
                                      </p:to>
                                    </p:set>
                                    <p:animEffect transition="in" filter="checkerboard(across)">
                                      <p:cBhvr>
                                        <p:cTn id="25" dur="500"/>
                                        <p:tgtEl>
                                          <p:spTgt spid="28682"/>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8683"/>
                                        </p:tgtEl>
                                        <p:attrNameLst>
                                          <p:attrName>style.visibility</p:attrName>
                                        </p:attrNameLst>
                                      </p:cBhvr>
                                      <p:to>
                                        <p:strVal val="visible"/>
                                      </p:to>
                                    </p:set>
                                    <p:animEffect transition="in" filter="checkerboard(across)">
                                      <p:cBhvr>
                                        <p:cTn id="28" dur="500"/>
                                        <p:tgtEl>
                                          <p:spTgt spid="28683"/>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8685"/>
                                        </p:tgtEl>
                                        <p:attrNameLst>
                                          <p:attrName>style.visibility</p:attrName>
                                        </p:attrNameLst>
                                      </p:cBhvr>
                                      <p:to>
                                        <p:strVal val="visible"/>
                                      </p:to>
                                    </p:set>
                                    <p:animEffect transition="in" filter="checkerboard(across)">
                                      <p:cBhvr>
                                        <p:cTn id="31" dur="500"/>
                                        <p:tgtEl>
                                          <p:spTgt spid="28685"/>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8686"/>
                                        </p:tgtEl>
                                        <p:attrNameLst>
                                          <p:attrName>style.visibility</p:attrName>
                                        </p:attrNameLst>
                                      </p:cBhvr>
                                      <p:to>
                                        <p:strVal val="visible"/>
                                      </p:to>
                                    </p:set>
                                    <p:animEffect transition="in" filter="checkerboard(across)">
                                      <p:cBhvr>
                                        <p:cTn id="34" dur="500"/>
                                        <p:tgtEl>
                                          <p:spTgt spid="28686"/>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28687"/>
                                        </p:tgtEl>
                                        <p:attrNameLst>
                                          <p:attrName>style.visibility</p:attrName>
                                        </p:attrNameLst>
                                      </p:cBhvr>
                                      <p:to>
                                        <p:strVal val="visible"/>
                                      </p:to>
                                    </p:set>
                                    <p:animEffect transition="in" filter="checkerboard(across)">
                                      <p:cBhvr>
                                        <p:cTn id="37" dur="500"/>
                                        <p:tgtEl>
                                          <p:spTgt spid="28687"/>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28688"/>
                                        </p:tgtEl>
                                        <p:attrNameLst>
                                          <p:attrName>style.visibility</p:attrName>
                                        </p:attrNameLst>
                                      </p:cBhvr>
                                      <p:to>
                                        <p:strVal val="visible"/>
                                      </p:to>
                                    </p:set>
                                    <p:animEffect transition="in" filter="checkerboard(across)">
                                      <p:cBhvr>
                                        <p:cTn id="40" dur="500"/>
                                        <p:tgtEl>
                                          <p:spTgt spid="28688"/>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28689"/>
                                        </p:tgtEl>
                                        <p:attrNameLst>
                                          <p:attrName>style.visibility</p:attrName>
                                        </p:attrNameLst>
                                      </p:cBhvr>
                                      <p:to>
                                        <p:strVal val="visible"/>
                                      </p:to>
                                    </p:set>
                                    <p:animEffect transition="in" filter="checkerboard(across)">
                                      <p:cBhvr>
                                        <p:cTn id="43" dur="500"/>
                                        <p:tgtEl>
                                          <p:spTgt spid="28689"/>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28690"/>
                                        </p:tgtEl>
                                        <p:attrNameLst>
                                          <p:attrName>style.visibility</p:attrName>
                                        </p:attrNameLst>
                                      </p:cBhvr>
                                      <p:to>
                                        <p:strVal val="visible"/>
                                      </p:to>
                                    </p:set>
                                    <p:animEffect transition="in" filter="checkerboard(across)">
                                      <p:cBhvr>
                                        <p:cTn id="46" dur="500"/>
                                        <p:tgtEl>
                                          <p:spTgt spid="28690"/>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28691"/>
                                        </p:tgtEl>
                                        <p:attrNameLst>
                                          <p:attrName>style.visibility</p:attrName>
                                        </p:attrNameLst>
                                      </p:cBhvr>
                                      <p:to>
                                        <p:strVal val="visible"/>
                                      </p:to>
                                    </p:set>
                                    <p:animEffect transition="in" filter="checkerboard(across)">
                                      <p:cBhvr>
                                        <p:cTn id="49" dur="500"/>
                                        <p:tgtEl>
                                          <p:spTgt spid="28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nimBg="1"/>
      <p:bldP spid="28677" grpId="0" animBg="1"/>
      <p:bldP spid="28678" grpId="0" animBg="1"/>
      <p:bldP spid="28679" grpId="0" animBg="1"/>
      <p:bldP spid="28680" grpId="0" animBg="1"/>
      <p:bldP spid="28681" grpId="0"/>
      <p:bldP spid="28682" grpId="0"/>
      <p:bldP spid="28683" grpId="0"/>
      <p:bldP spid="28685" grpId="0"/>
      <p:bldP spid="28686" grpId="0"/>
      <p:bldP spid="28687" grpId="0"/>
      <p:bldP spid="28688" grpId="0"/>
      <p:bldP spid="28689" grpId="0"/>
      <p:bldP spid="28690" grpId="0" animBg="1"/>
      <p:bldP spid="2869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i="1" smtClean="0"/>
              <a:t>Future Value</a:t>
            </a:r>
            <a:r>
              <a:rPr lang="en-US" smtClean="0"/>
              <a:t> &amp; </a:t>
            </a:r>
            <a:r>
              <a:rPr lang="en-US" i="1" smtClean="0"/>
              <a:t>Present Value</a:t>
            </a:r>
            <a:r>
              <a:rPr lang="en-US" smtClean="0"/>
              <a:t> (1)</a:t>
            </a:r>
            <a:endParaRPr lang="es-ES" smtClean="0"/>
          </a:p>
        </p:txBody>
      </p:sp>
      <p:sp>
        <p:nvSpPr>
          <p:cNvPr id="32771" name="Rectangle 3"/>
          <p:cNvSpPr>
            <a:spLocks noGrp="1" noChangeArrowheads="1"/>
          </p:cNvSpPr>
          <p:nvPr>
            <p:ph type="body" idx="1"/>
          </p:nvPr>
        </p:nvSpPr>
        <p:spPr>
          <a:xfrm>
            <a:off x="566738" y="1825625"/>
            <a:ext cx="8001000" cy="4267200"/>
          </a:xfrm>
        </p:spPr>
        <p:txBody>
          <a:bodyPr/>
          <a:lstStyle/>
          <a:p>
            <a:pPr eaLnBrk="1" hangingPunct="1"/>
            <a:r>
              <a:rPr lang="en-US" sz="2600" smtClean="0"/>
              <a:t>Contoh:</a:t>
            </a:r>
          </a:p>
          <a:p>
            <a:pPr eaLnBrk="1" hangingPunct="1"/>
            <a:r>
              <a:rPr lang="en-US" sz="2600" smtClean="0"/>
              <a:t>Bank Siaga menyetujui untuk memberikan pinjaman sebesar Rp 10 juta saat ini pada Bapak Joyo dengan syarat mengembalikan uang tersebut sebesar Rp 50 juta pada akhir tahun ke-</a:t>
            </a:r>
            <a:r>
              <a:rPr lang="id-ID" sz="2600" smtClean="0"/>
              <a:t>10</a:t>
            </a:r>
            <a:r>
              <a:rPr lang="en-US" sz="2600" smtClean="0"/>
              <a:t>. Berapakah besar tingkat suku bunga yang diminta oleh Bank Siaga untuk pinjaman ini?</a:t>
            </a:r>
            <a:endParaRPr lang="es-ES" sz="2600" smtClean="0"/>
          </a:p>
        </p:txBody>
      </p:sp>
    </p:spTree>
    <p:extLst>
      <p:ext uri="{BB962C8B-B14F-4D97-AF65-F5344CB8AC3E}">
        <p14:creationId xmlns:p14="http://schemas.microsoft.com/office/powerpoint/2010/main" val="1734432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Tujuan</a:t>
            </a:r>
            <a:r>
              <a:rPr lang="en-US" dirty="0" smtClean="0"/>
              <a:t> </a:t>
            </a:r>
            <a:r>
              <a:rPr lang="en-US" dirty="0" err="1" smtClean="0"/>
              <a:t>Keuangan</a:t>
            </a:r>
            <a:r>
              <a:rPr lang="id-ID" dirty="0" smtClean="0"/>
              <a:t> </a:t>
            </a:r>
            <a:r>
              <a:rPr lang="en-US" dirty="0" smtClean="0"/>
              <a:t>: </a:t>
            </a:r>
            <a:r>
              <a:rPr lang="en-US" dirty="0" err="1" smtClean="0"/>
              <a:t>Kebebasan</a:t>
            </a:r>
            <a:r>
              <a:rPr lang="en-US" dirty="0" smtClean="0"/>
              <a:t> </a:t>
            </a:r>
            <a:r>
              <a:rPr lang="en-US" dirty="0" err="1" smtClean="0"/>
              <a:t>Keuangan</a:t>
            </a:r>
            <a:r>
              <a:rPr lang="en-US" dirty="0" smtClean="0"/>
              <a:t> (</a:t>
            </a:r>
            <a:r>
              <a:rPr lang="en-US" dirty="0" err="1" smtClean="0"/>
              <a:t>berhasil</a:t>
            </a:r>
            <a:r>
              <a:rPr lang="en-US" dirty="0" smtClean="0"/>
              <a:t>, </a:t>
            </a:r>
            <a:r>
              <a:rPr lang="en-US" dirty="0" err="1" smtClean="0"/>
              <a:t>aman</a:t>
            </a:r>
            <a:r>
              <a:rPr lang="en-US" dirty="0" smtClean="0"/>
              <a:t>, kaya, </a:t>
            </a:r>
            <a:r>
              <a:rPr lang="en-US" dirty="0" err="1" smtClean="0"/>
              <a:t>bahagia</a:t>
            </a:r>
            <a:r>
              <a:rPr lang="en-US" dirty="0" smtClean="0"/>
              <a:t>)</a:t>
            </a:r>
          </a:p>
          <a:p>
            <a:r>
              <a:rPr lang="en-US" dirty="0" err="1" smtClean="0"/>
              <a:t>Alat</a:t>
            </a:r>
            <a:r>
              <a:rPr lang="en-US" dirty="0" smtClean="0"/>
              <a:t> </a:t>
            </a:r>
            <a:r>
              <a:rPr lang="en-US" dirty="0" err="1" smtClean="0"/>
              <a:t>dalam</a:t>
            </a:r>
            <a:r>
              <a:rPr lang="en-US" dirty="0" smtClean="0"/>
              <a:t> </a:t>
            </a:r>
            <a:r>
              <a:rPr lang="en-US" dirty="0" err="1" smtClean="0"/>
              <a:t>perencanaan</a:t>
            </a:r>
            <a:r>
              <a:rPr lang="en-US" dirty="0" smtClean="0"/>
              <a:t> </a:t>
            </a:r>
            <a:r>
              <a:rPr lang="en-US" dirty="0" err="1" smtClean="0"/>
              <a:t>keuangan</a:t>
            </a:r>
            <a:r>
              <a:rPr lang="id-ID" dirty="0" smtClean="0"/>
              <a:t> </a:t>
            </a:r>
            <a:r>
              <a:rPr lang="en-US" dirty="0" smtClean="0"/>
              <a:t>: </a:t>
            </a:r>
            <a:r>
              <a:rPr lang="id-ID" dirty="0"/>
              <a:t> </a:t>
            </a:r>
            <a:r>
              <a:rPr lang="id-ID" dirty="0" smtClean="0"/>
              <a:t>                     </a:t>
            </a:r>
            <a:r>
              <a:rPr lang="en-US" dirty="0" err="1" smtClean="0"/>
              <a:t>konsep</a:t>
            </a:r>
            <a:r>
              <a:rPr lang="en-US" dirty="0" smtClean="0"/>
              <a:t> </a:t>
            </a:r>
            <a:r>
              <a:rPr lang="en-US" dirty="0" err="1" smtClean="0"/>
              <a:t>nilai</a:t>
            </a:r>
            <a:r>
              <a:rPr lang="en-US" dirty="0" smtClean="0"/>
              <a:t> </a:t>
            </a:r>
            <a:r>
              <a:rPr lang="en-US" dirty="0" err="1" smtClean="0"/>
              <a:t>waktu</a:t>
            </a:r>
            <a:r>
              <a:rPr lang="en-US" dirty="0" smtClean="0"/>
              <a:t> </a:t>
            </a:r>
            <a:r>
              <a:rPr lang="en-US" dirty="0" err="1" smtClean="0"/>
              <a:t>uang</a:t>
            </a:r>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i="1" smtClean="0"/>
              <a:t>Future Value</a:t>
            </a:r>
            <a:r>
              <a:rPr lang="en-US" smtClean="0"/>
              <a:t> &amp; </a:t>
            </a:r>
            <a:r>
              <a:rPr lang="en-US" i="1" smtClean="0"/>
              <a:t>Present Value</a:t>
            </a:r>
            <a:r>
              <a:rPr lang="en-US" smtClean="0"/>
              <a:t> (2)</a:t>
            </a:r>
            <a:endParaRPr lang="es-ES" smtClean="0"/>
          </a:p>
        </p:txBody>
      </p:sp>
      <p:sp>
        <p:nvSpPr>
          <p:cNvPr id="4100" name="Rectangle 3"/>
          <p:cNvSpPr>
            <a:spLocks noGrp="1" noChangeArrowheads="1"/>
          </p:cNvSpPr>
          <p:nvPr>
            <p:ph type="body" sz="half" idx="1"/>
          </p:nvPr>
        </p:nvSpPr>
        <p:spPr>
          <a:xfrm>
            <a:off x="715963" y="3678238"/>
            <a:ext cx="7069137" cy="1901825"/>
          </a:xfrm>
        </p:spPr>
        <p:txBody>
          <a:bodyPr/>
          <a:lstStyle/>
          <a:p>
            <a:pPr eaLnBrk="1" hangingPunct="1">
              <a:lnSpc>
                <a:spcPct val="80000"/>
              </a:lnSpc>
            </a:pPr>
            <a:r>
              <a:rPr lang="en-US" sz="1700" smtClean="0"/>
              <a:t>PV 		= 10.000.000</a:t>
            </a:r>
          </a:p>
          <a:p>
            <a:pPr eaLnBrk="1" hangingPunct="1">
              <a:lnSpc>
                <a:spcPct val="80000"/>
              </a:lnSpc>
            </a:pPr>
            <a:r>
              <a:rPr lang="en-US" sz="1700" smtClean="0"/>
              <a:t>FV 		= 50.000.000</a:t>
            </a:r>
          </a:p>
          <a:p>
            <a:pPr eaLnBrk="1" hangingPunct="1">
              <a:lnSpc>
                <a:spcPct val="80000"/>
              </a:lnSpc>
            </a:pPr>
            <a:r>
              <a:rPr lang="en-US" sz="1700" smtClean="0"/>
              <a:t>n   		= 10</a:t>
            </a:r>
          </a:p>
          <a:p>
            <a:pPr eaLnBrk="1" hangingPunct="1">
              <a:lnSpc>
                <a:spcPct val="80000"/>
              </a:lnSpc>
            </a:pPr>
            <a:r>
              <a:rPr lang="en-US" sz="1700" smtClean="0"/>
              <a:t>PV 		= FV (PVIF, r, n)</a:t>
            </a:r>
          </a:p>
          <a:p>
            <a:pPr eaLnBrk="1" hangingPunct="1">
              <a:lnSpc>
                <a:spcPct val="80000"/>
              </a:lnSpc>
            </a:pPr>
            <a:r>
              <a:rPr lang="en-US" sz="1700" smtClean="0"/>
              <a:t>10.000.000 	= 50.000.000 (PVIF, r, n)</a:t>
            </a:r>
          </a:p>
          <a:p>
            <a:pPr eaLnBrk="1" hangingPunct="1">
              <a:lnSpc>
                <a:spcPct val="80000"/>
              </a:lnSpc>
            </a:pPr>
            <a:r>
              <a:rPr lang="en-US" sz="1700" smtClean="0"/>
              <a:t>10.000.000 	= 50.000.000 [(1+r)</a:t>
            </a:r>
            <a:r>
              <a:rPr lang="en-US" sz="1700" baseline="30000" smtClean="0"/>
              <a:t>10 </a:t>
            </a:r>
            <a:r>
              <a:rPr lang="en-US" sz="1700" smtClean="0"/>
              <a:t>]</a:t>
            </a:r>
          </a:p>
          <a:p>
            <a:pPr eaLnBrk="1" hangingPunct="1">
              <a:lnSpc>
                <a:spcPct val="80000"/>
              </a:lnSpc>
            </a:pPr>
            <a:r>
              <a:rPr lang="en-US" sz="1700" smtClean="0"/>
              <a:t>(1+r)</a:t>
            </a:r>
            <a:r>
              <a:rPr lang="en-US" sz="1700" baseline="30000" smtClean="0"/>
              <a:t>10</a:t>
            </a:r>
            <a:r>
              <a:rPr lang="en-US" sz="1700" smtClean="0"/>
              <a:t> 	= 5</a:t>
            </a:r>
            <a:endParaRPr lang="es-ES" sz="1700" smtClean="0"/>
          </a:p>
        </p:txBody>
      </p:sp>
      <p:sp>
        <p:nvSpPr>
          <p:cNvPr id="69651" name="Line 19"/>
          <p:cNvSpPr>
            <a:spLocks noChangeShapeType="1"/>
          </p:cNvSpPr>
          <p:nvPr/>
        </p:nvSpPr>
        <p:spPr bwMode="auto">
          <a:xfrm>
            <a:off x="1403350" y="2492375"/>
            <a:ext cx="324008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9652" name="Line 20"/>
          <p:cNvSpPr>
            <a:spLocks noChangeShapeType="1"/>
          </p:cNvSpPr>
          <p:nvPr/>
        </p:nvSpPr>
        <p:spPr bwMode="auto">
          <a:xfrm>
            <a:off x="14033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9653" name="Line 21"/>
          <p:cNvSpPr>
            <a:spLocks noChangeShapeType="1"/>
          </p:cNvSpPr>
          <p:nvPr/>
        </p:nvSpPr>
        <p:spPr bwMode="auto">
          <a:xfrm>
            <a:off x="26987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9654" name="Line 22"/>
          <p:cNvSpPr>
            <a:spLocks noChangeShapeType="1"/>
          </p:cNvSpPr>
          <p:nvPr/>
        </p:nvSpPr>
        <p:spPr bwMode="auto">
          <a:xfrm>
            <a:off x="4211638"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9655" name="Line 23"/>
          <p:cNvSpPr>
            <a:spLocks noChangeShapeType="1"/>
          </p:cNvSpPr>
          <p:nvPr/>
        </p:nvSpPr>
        <p:spPr bwMode="auto">
          <a:xfrm>
            <a:off x="565150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9656" name="Text Box 24"/>
          <p:cNvSpPr txBox="1">
            <a:spLocks noChangeArrowheads="1"/>
          </p:cNvSpPr>
          <p:nvPr/>
        </p:nvSpPr>
        <p:spPr bwMode="auto">
          <a:xfrm>
            <a:off x="1258888"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69657" name="Text Box 25"/>
          <p:cNvSpPr txBox="1">
            <a:spLocks noChangeArrowheads="1"/>
          </p:cNvSpPr>
          <p:nvPr/>
        </p:nvSpPr>
        <p:spPr bwMode="auto">
          <a:xfrm>
            <a:off x="4067175" y="270827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2</a:t>
            </a:r>
            <a:endParaRPr lang="es-ES">
              <a:latin typeface="Arial Black" panose="020B0A04020102020204" pitchFamily="34" charset="0"/>
            </a:endParaRPr>
          </a:p>
        </p:txBody>
      </p:sp>
      <p:sp>
        <p:nvSpPr>
          <p:cNvPr id="69658" name="Text Box 26"/>
          <p:cNvSpPr txBox="1">
            <a:spLocks noChangeArrowheads="1"/>
          </p:cNvSpPr>
          <p:nvPr/>
        </p:nvSpPr>
        <p:spPr bwMode="auto">
          <a:xfrm>
            <a:off x="6605588" y="2708275"/>
            <a:ext cx="5762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10</a:t>
            </a:r>
            <a:endParaRPr lang="es-ES">
              <a:latin typeface="Arial Black" panose="020B0A04020102020204" pitchFamily="34" charset="0"/>
            </a:endParaRPr>
          </a:p>
        </p:txBody>
      </p:sp>
      <p:sp>
        <p:nvSpPr>
          <p:cNvPr id="69659" name="Text Box 27"/>
          <p:cNvSpPr txBox="1">
            <a:spLocks noChangeArrowheads="1"/>
          </p:cNvSpPr>
          <p:nvPr/>
        </p:nvSpPr>
        <p:spPr bwMode="auto">
          <a:xfrm>
            <a:off x="684213" y="1989138"/>
            <a:ext cx="1511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 = 10 jt</a:t>
            </a:r>
            <a:endParaRPr lang="es-ES">
              <a:latin typeface="Arial Black" panose="020B0A04020102020204" pitchFamily="34" charset="0"/>
            </a:endParaRPr>
          </a:p>
        </p:txBody>
      </p:sp>
      <p:sp>
        <p:nvSpPr>
          <p:cNvPr id="69660" name="Text Box 28"/>
          <p:cNvSpPr txBox="1">
            <a:spLocks noChangeArrowheads="1"/>
          </p:cNvSpPr>
          <p:nvPr/>
        </p:nvSpPr>
        <p:spPr bwMode="auto">
          <a:xfrm>
            <a:off x="6156325" y="1989138"/>
            <a:ext cx="1295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FV</a:t>
            </a:r>
            <a:r>
              <a:rPr lang="en-US" sz="1600">
                <a:latin typeface="Arial Black" panose="020B0A04020102020204" pitchFamily="34" charset="0"/>
              </a:rPr>
              <a:t> = 50 jt</a:t>
            </a:r>
            <a:endParaRPr lang="es-ES">
              <a:latin typeface="Arial Black" panose="020B0A04020102020204" pitchFamily="34" charset="0"/>
            </a:endParaRPr>
          </a:p>
        </p:txBody>
      </p:sp>
      <p:sp>
        <p:nvSpPr>
          <p:cNvPr id="69661" name="Line 29"/>
          <p:cNvSpPr>
            <a:spLocks noChangeShapeType="1"/>
          </p:cNvSpPr>
          <p:nvPr/>
        </p:nvSpPr>
        <p:spPr bwMode="auto">
          <a:xfrm>
            <a:off x="68770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9662" name="Line 30"/>
          <p:cNvSpPr>
            <a:spLocks noChangeShapeType="1"/>
          </p:cNvSpPr>
          <p:nvPr/>
        </p:nvSpPr>
        <p:spPr bwMode="auto">
          <a:xfrm>
            <a:off x="5148263" y="2492375"/>
            <a:ext cx="172878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9663" name="Line 31"/>
          <p:cNvSpPr>
            <a:spLocks noChangeShapeType="1"/>
          </p:cNvSpPr>
          <p:nvPr/>
        </p:nvSpPr>
        <p:spPr bwMode="auto">
          <a:xfrm>
            <a:off x="4741863" y="2492375"/>
            <a:ext cx="287337"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id-ID"/>
          </a:p>
        </p:txBody>
      </p:sp>
      <p:sp>
        <p:nvSpPr>
          <p:cNvPr id="69664" name="Text Box 32"/>
          <p:cNvSpPr txBox="1">
            <a:spLocks noChangeArrowheads="1"/>
          </p:cNvSpPr>
          <p:nvPr/>
        </p:nvSpPr>
        <p:spPr bwMode="auto">
          <a:xfrm>
            <a:off x="5508625" y="270827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9</a:t>
            </a:r>
            <a:endParaRPr lang="es-ES">
              <a:latin typeface="Arial Black" panose="020B0A04020102020204" pitchFamily="34" charset="0"/>
            </a:endParaRPr>
          </a:p>
        </p:txBody>
      </p:sp>
      <p:sp>
        <p:nvSpPr>
          <p:cNvPr id="69665" name="Text Box 33"/>
          <p:cNvSpPr txBox="1">
            <a:spLocks noChangeArrowheads="1"/>
          </p:cNvSpPr>
          <p:nvPr/>
        </p:nvSpPr>
        <p:spPr bwMode="auto">
          <a:xfrm>
            <a:off x="2555875" y="2717800"/>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69666" name="Text Box 34"/>
          <p:cNvSpPr txBox="1">
            <a:spLocks noChangeArrowheads="1"/>
          </p:cNvSpPr>
          <p:nvPr/>
        </p:nvSpPr>
        <p:spPr bwMode="auto">
          <a:xfrm>
            <a:off x="3670300" y="3068638"/>
            <a:ext cx="1150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r = … ?</a:t>
            </a:r>
            <a:endParaRPr lang="es-ES">
              <a:latin typeface="Arial Black" panose="020B0A04020102020204" pitchFamily="34" charset="0"/>
            </a:endParaRPr>
          </a:p>
        </p:txBody>
      </p:sp>
      <p:graphicFrame>
        <p:nvGraphicFramePr>
          <p:cNvPr id="69667" name="Object 35"/>
          <p:cNvGraphicFramePr>
            <a:graphicFrameLocks noGrp="1" noChangeAspect="1"/>
          </p:cNvGraphicFramePr>
          <p:nvPr>
            <p:ph sz="half" idx="2"/>
          </p:nvPr>
        </p:nvGraphicFramePr>
        <p:xfrm>
          <a:off x="1908175" y="5626100"/>
          <a:ext cx="2303463" cy="1231900"/>
        </p:xfrm>
        <a:graphic>
          <a:graphicData uri="http://schemas.openxmlformats.org/presentationml/2006/ole">
            <mc:AlternateContent xmlns:mc="http://schemas.openxmlformats.org/markup-compatibility/2006">
              <mc:Choice xmlns:v="urn:schemas-microsoft-com:vml" Requires="v">
                <p:oleObj spid="_x0000_s70671" name="Equation" r:id="rId3" imgW="1282680" imgH="698400" progId="Equation.3">
                  <p:embed/>
                </p:oleObj>
              </mc:Choice>
              <mc:Fallback>
                <p:oleObj name="Equation" r:id="rId3" imgW="1282680" imgH="698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5626100"/>
                        <a:ext cx="2303463" cy="1231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09879052"/>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9651"/>
                                        </p:tgtEl>
                                        <p:attrNameLst>
                                          <p:attrName>style.visibility</p:attrName>
                                        </p:attrNameLst>
                                      </p:cBhvr>
                                      <p:to>
                                        <p:strVal val="visible"/>
                                      </p:to>
                                    </p:set>
                                    <p:animEffect transition="in" filter="blinds(horizontal)">
                                      <p:cBhvr>
                                        <p:cTn id="7" dur="500"/>
                                        <p:tgtEl>
                                          <p:spTgt spid="6965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9652"/>
                                        </p:tgtEl>
                                        <p:attrNameLst>
                                          <p:attrName>style.visibility</p:attrName>
                                        </p:attrNameLst>
                                      </p:cBhvr>
                                      <p:to>
                                        <p:strVal val="visible"/>
                                      </p:to>
                                    </p:set>
                                    <p:animEffect transition="in" filter="blinds(horizontal)">
                                      <p:cBhvr>
                                        <p:cTn id="10" dur="500"/>
                                        <p:tgtEl>
                                          <p:spTgt spid="6965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9653"/>
                                        </p:tgtEl>
                                        <p:attrNameLst>
                                          <p:attrName>style.visibility</p:attrName>
                                        </p:attrNameLst>
                                      </p:cBhvr>
                                      <p:to>
                                        <p:strVal val="visible"/>
                                      </p:to>
                                    </p:set>
                                    <p:animEffect transition="in" filter="blinds(horizontal)">
                                      <p:cBhvr>
                                        <p:cTn id="13" dur="500"/>
                                        <p:tgtEl>
                                          <p:spTgt spid="6965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9654"/>
                                        </p:tgtEl>
                                        <p:attrNameLst>
                                          <p:attrName>style.visibility</p:attrName>
                                        </p:attrNameLst>
                                      </p:cBhvr>
                                      <p:to>
                                        <p:strVal val="visible"/>
                                      </p:to>
                                    </p:set>
                                    <p:animEffect transition="in" filter="blinds(horizontal)">
                                      <p:cBhvr>
                                        <p:cTn id="16" dur="500"/>
                                        <p:tgtEl>
                                          <p:spTgt spid="6965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9655"/>
                                        </p:tgtEl>
                                        <p:attrNameLst>
                                          <p:attrName>style.visibility</p:attrName>
                                        </p:attrNameLst>
                                      </p:cBhvr>
                                      <p:to>
                                        <p:strVal val="visible"/>
                                      </p:to>
                                    </p:set>
                                    <p:animEffect transition="in" filter="blinds(horizontal)">
                                      <p:cBhvr>
                                        <p:cTn id="19" dur="500"/>
                                        <p:tgtEl>
                                          <p:spTgt spid="6965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69656"/>
                                        </p:tgtEl>
                                        <p:attrNameLst>
                                          <p:attrName>style.visibility</p:attrName>
                                        </p:attrNameLst>
                                      </p:cBhvr>
                                      <p:to>
                                        <p:strVal val="visible"/>
                                      </p:to>
                                    </p:set>
                                    <p:animEffect transition="in" filter="blinds(horizontal)">
                                      <p:cBhvr>
                                        <p:cTn id="22" dur="500"/>
                                        <p:tgtEl>
                                          <p:spTgt spid="6965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69657"/>
                                        </p:tgtEl>
                                        <p:attrNameLst>
                                          <p:attrName>style.visibility</p:attrName>
                                        </p:attrNameLst>
                                      </p:cBhvr>
                                      <p:to>
                                        <p:strVal val="visible"/>
                                      </p:to>
                                    </p:set>
                                    <p:animEffect transition="in" filter="blinds(horizontal)">
                                      <p:cBhvr>
                                        <p:cTn id="25" dur="500"/>
                                        <p:tgtEl>
                                          <p:spTgt spid="6965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69658"/>
                                        </p:tgtEl>
                                        <p:attrNameLst>
                                          <p:attrName>style.visibility</p:attrName>
                                        </p:attrNameLst>
                                      </p:cBhvr>
                                      <p:to>
                                        <p:strVal val="visible"/>
                                      </p:to>
                                    </p:set>
                                    <p:animEffect transition="in" filter="blinds(horizontal)">
                                      <p:cBhvr>
                                        <p:cTn id="28" dur="500"/>
                                        <p:tgtEl>
                                          <p:spTgt spid="69658"/>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9659"/>
                                        </p:tgtEl>
                                        <p:attrNameLst>
                                          <p:attrName>style.visibility</p:attrName>
                                        </p:attrNameLst>
                                      </p:cBhvr>
                                      <p:to>
                                        <p:strVal val="visible"/>
                                      </p:to>
                                    </p:set>
                                    <p:animEffect transition="in" filter="blinds(horizontal)">
                                      <p:cBhvr>
                                        <p:cTn id="31" dur="500"/>
                                        <p:tgtEl>
                                          <p:spTgt spid="69659"/>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69660"/>
                                        </p:tgtEl>
                                        <p:attrNameLst>
                                          <p:attrName>style.visibility</p:attrName>
                                        </p:attrNameLst>
                                      </p:cBhvr>
                                      <p:to>
                                        <p:strVal val="visible"/>
                                      </p:to>
                                    </p:set>
                                    <p:animEffect transition="in" filter="blinds(horizontal)">
                                      <p:cBhvr>
                                        <p:cTn id="34" dur="500"/>
                                        <p:tgtEl>
                                          <p:spTgt spid="69660"/>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69661"/>
                                        </p:tgtEl>
                                        <p:attrNameLst>
                                          <p:attrName>style.visibility</p:attrName>
                                        </p:attrNameLst>
                                      </p:cBhvr>
                                      <p:to>
                                        <p:strVal val="visible"/>
                                      </p:to>
                                    </p:set>
                                    <p:animEffect transition="in" filter="blinds(horizontal)">
                                      <p:cBhvr>
                                        <p:cTn id="37" dur="500"/>
                                        <p:tgtEl>
                                          <p:spTgt spid="69661"/>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69662"/>
                                        </p:tgtEl>
                                        <p:attrNameLst>
                                          <p:attrName>style.visibility</p:attrName>
                                        </p:attrNameLst>
                                      </p:cBhvr>
                                      <p:to>
                                        <p:strVal val="visible"/>
                                      </p:to>
                                    </p:set>
                                    <p:animEffect transition="in" filter="blinds(horizontal)">
                                      <p:cBhvr>
                                        <p:cTn id="40" dur="500"/>
                                        <p:tgtEl>
                                          <p:spTgt spid="69662"/>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69663"/>
                                        </p:tgtEl>
                                        <p:attrNameLst>
                                          <p:attrName>style.visibility</p:attrName>
                                        </p:attrNameLst>
                                      </p:cBhvr>
                                      <p:to>
                                        <p:strVal val="visible"/>
                                      </p:to>
                                    </p:set>
                                    <p:animEffect transition="in" filter="blinds(horizontal)">
                                      <p:cBhvr>
                                        <p:cTn id="43" dur="500"/>
                                        <p:tgtEl>
                                          <p:spTgt spid="6966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69664"/>
                                        </p:tgtEl>
                                        <p:attrNameLst>
                                          <p:attrName>style.visibility</p:attrName>
                                        </p:attrNameLst>
                                      </p:cBhvr>
                                      <p:to>
                                        <p:strVal val="visible"/>
                                      </p:to>
                                    </p:set>
                                    <p:animEffect transition="in" filter="blinds(horizontal)">
                                      <p:cBhvr>
                                        <p:cTn id="46" dur="500"/>
                                        <p:tgtEl>
                                          <p:spTgt spid="69664"/>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69665"/>
                                        </p:tgtEl>
                                        <p:attrNameLst>
                                          <p:attrName>style.visibility</p:attrName>
                                        </p:attrNameLst>
                                      </p:cBhvr>
                                      <p:to>
                                        <p:strVal val="visible"/>
                                      </p:to>
                                    </p:set>
                                    <p:animEffect transition="in" filter="blinds(horizontal)">
                                      <p:cBhvr>
                                        <p:cTn id="49" dur="500"/>
                                        <p:tgtEl>
                                          <p:spTgt spid="69665"/>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69666"/>
                                        </p:tgtEl>
                                        <p:attrNameLst>
                                          <p:attrName>style.visibility</p:attrName>
                                        </p:attrNameLst>
                                      </p:cBhvr>
                                      <p:to>
                                        <p:strVal val="visible"/>
                                      </p:to>
                                    </p:set>
                                    <p:animEffect transition="in" filter="blinds(horizontal)">
                                      <p:cBhvr>
                                        <p:cTn id="52" dur="500"/>
                                        <p:tgtEl>
                                          <p:spTgt spid="6966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69667"/>
                                        </p:tgtEl>
                                        <p:attrNameLst>
                                          <p:attrName>style.visibility</p:attrName>
                                        </p:attrNameLst>
                                      </p:cBhvr>
                                      <p:to>
                                        <p:strVal val="visible"/>
                                      </p:to>
                                    </p:set>
                                    <p:animEffect transition="in" filter="blinds(horizontal)">
                                      <p:cBhvr>
                                        <p:cTn id="57" dur="500"/>
                                        <p:tgtEl>
                                          <p:spTgt spid="696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51" grpId="0" animBg="1"/>
      <p:bldP spid="69652" grpId="0" animBg="1"/>
      <p:bldP spid="69653" grpId="0" animBg="1"/>
      <p:bldP spid="69654" grpId="0" animBg="1"/>
      <p:bldP spid="69655" grpId="0" animBg="1"/>
      <p:bldP spid="69656" grpId="0"/>
      <p:bldP spid="69657" grpId="0"/>
      <p:bldP spid="69658" grpId="0"/>
      <p:bldP spid="69659" grpId="0"/>
      <p:bldP spid="69660" grpId="0"/>
      <p:bldP spid="69661" grpId="0" animBg="1"/>
      <p:bldP spid="69662" grpId="0" animBg="1"/>
      <p:bldP spid="69663" grpId="0" animBg="1"/>
      <p:bldP spid="69664" grpId="0"/>
      <p:bldP spid="69665" grpId="0"/>
      <p:bldP spid="6966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i="1" smtClean="0"/>
              <a:t>Future Value</a:t>
            </a:r>
            <a:r>
              <a:rPr lang="en-US" smtClean="0"/>
              <a:t> &amp; </a:t>
            </a:r>
            <a:r>
              <a:rPr lang="en-US" i="1" smtClean="0"/>
              <a:t>Present Value</a:t>
            </a:r>
            <a:r>
              <a:rPr lang="en-US" smtClean="0"/>
              <a:t> (3)</a:t>
            </a:r>
            <a:endParaRPr lang="es-ES" smtClean="0"/>
          </a:p>
        </p:txBody>
      </p:sp>
      <p:sp>
        <p:nvSpPr>
          <p:cNvPr id="33795" name="Rectangle 3"/>
          <p:cNvSpPr>
            <a:spLocks noGrp="1" noChangeArrowheads="1"/>
          </p:cNvSpPr>
          <p:nvPr>
            <p:ph type="body" idx="1"/>
          </p:nvPr>
        </p:nvSpPr>
        <p:spPr/>
        <p:txBody>
          <a:bodyPr/>
          <a:lstStyle/>
          <a:p>
            <a:pPr eaLnBrk="1" hangingPunct="1"/>
            <a:r>
              <a:rPr lang="en-US" sz="2600" smtClean="0"/>
              <a:t>Contoh:</a:t>
            </a:r>
          </a:p>
          <a:p>
            <a:pPr eaLnBrk="1" hangingPunct="1"/>
            <a:r>
              <a:rPr lang="en-US" sz="2600" smtClean="0"/>
              <a:t>PT Tegalrejo berniat melakukan investasi pada penanaman pohon jati dengan total investasi Rp 1 juta. Pohon jati tersebut dapat dipanen pada 10 tahun mendatang dan dijual seharga Rp 3 juta. Berapa tingkat keuntungan atau </a:t>
            </a:r>
            <a:r>
              <a:rPr lang="en-US" sz="2600" i="1" smtClean="0"/>
              <a:t>rate-of-return</a:t>
            </a:r>
            <a:r>
              <a:rPr lang="en-US" sz="2600" smtClean="0"/>
              <a:t> investasi ini?</a:t>
            </a:r>
            <a:endParaRPr lang="es-ES" sz="2600" smtClean="0"/>
          </a:p>
        </p:txBody>
      </p:sp>
    </p:spTree>
    <p:extLst>
      <p:ext uri="{BB962C8B-B14F-4D97-AF65-F5344CB8AC3E}">
        <p14:creationId xmlns:p14="http://schemas.microsoft.com/office/powerpoint/2010/main" val="515122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i="1" smtClean="0"/>
              <a:t>Future Value</a:t>
            </a:r>
            <a:r>
              <a:rPr lang="en-US" smtClean="0"/>
              <a:t> &amp; </a:t>
            </a:r>
            <a:r>
              <a:rPr lang="en-US" i="1" smtClean="0"/>
              <a:t>Present Value</a:t>
            </a:r>
            <a:r>
              <a:rPr lang="en-US" smtClean="0"/>
              <a:t> (4)</a:t>
            </a:r>
            <a:endParaRPr lang="es-ES" smtClean="0"/>
          </a:p>
        </p:txBody>
      </p:sp>
      <p:sp>
        <p:nvSpPr>
          <p:cNvPr id="34819" name="Rectangle 3"/>
          <p:cNvSpPr>
            <a:spLocks noGrp="1" noChangeArrowheads="1"/>
          </p:cNvSpPr>
          <p:nvPr>
            <p:ph type="body" idx="1"/>
          </p:nvPr>
        </p:nvSpPr>
        <p:spPr>
          <a:xfrm>
            <a:off x="685800" y="3644900"/>
            <a:ext cx="7772400" cy="3024188"/>
          </a:xfrm>
        </p:spPr>
        <p:txBody>
          <a:bodyPr/>
          <a:lstStyle/>
          <a:p>
            <a:pPr eaLnBrk="1" hangingPunct="1">
              <a:lnSpc>
                <a:spcPct val="80000"/>
              </a:lnSpc>
            </a:pPr>
            <a:r>
              <a:rPr lang="en-US" sz="1300" smtClean="0"/>
              <a:t>PV 		= 1.000.000</a:t>
            </a:r>
          </a:p>
          <a:p>
            <a:pPr eaLnBrk="1" hangingPunct="1">
              <a:lnSpc>
                <a:spcPct val="80000"/>
              </a:lnSpc>
            </a:pPr>
            <a:r>
              <a:rPr lang="en-US" sz="1300" smtClean="0"/>
              <a:t>FV 		= 3.000.000</a:t>
            </a:r>
          </a:p>
          <a:p>
            <a:pPr eaLnBrk="1" hangingPunct="1">
              <a:lnSpc>
                <a:spcPct val="80000"/>
              </a:lnSpc>
            </a:pPr>
            <a:r>
              <a:rPr lang="en-US" sz="1300" smtClean="0"/>
              <a:t>n   		= 10</a:t>
            </a:r>
          </a:p>
          <a:p>
            <a:pPr eaLnBrk="1" hangingPunct="1">
              <a:lnSpc>
                <a:spcPct val="80000"/>
              </a:lnSpc>
            </a:pPr>
            <a:r>
              <a:rPr lang="en-US" sz="1300" smtClean="0"/>
              <a:t>r    		= … ?</a:t>
            </a:r>
          </a:p>
          <a:p>
            <a:pPr eaLnBrk="1" hangingPunct="1">
              <a:lnSpc>
                <a:spcPct val="80000"/>
              </a:lnSpc>
            </a:pPr>
            <a:r>
              <a:rPr lang="en-US" sz="1300" smtClean="0"/>
              <a:t>PV 		= FV</a:t>
            </a:r>
            <a:r>
              <a:rPr lang="en-US" sz="1300" baseline="-25000" smtClean="0"/>
              <a:t>n</a:t>
            </a:r>
            <a:r>
              <a:rPr lang="en-US" sz="1300" smtClean="0"/>
              <a:t> (PVIF, r, n)</a:t>
            </a:r>
          </a:p>
          <a:p>
            <a:pPr eaLnBrk="1" hangingPunct="1">
              <a:lnSpc>
                <a:spcPct val="80000"/>
              </a:lnSpc>
              <a:buFont typeface="Wingdings" panose="05000000000000000000" pitchFamily="2" charset="2"/>
              <a:buNone/>
            </a:pPr>
            <a:r>
              <a:rPr lang="en-US" sz="1300" smtClean="0"/>
              <a:t>	1.000.000 	= 3.000.000 (PVIF, r, 10)</a:t>
            </a:r>
          </a:p>
          <a:p>
            <a:pPr eaLnBrk="1" hangingPunct="1">
              <a:lnSpc>
                <a:spcPct val="80000"/>
              </a:lnSpc>
              <a:buFont typeface="Wingdings" panose="05000000000000000000" pitchFamily="2" charset="2"/>
              <a:buNone/>
            </a:pPr>
            <a:r>
              <a:rPr lang="en-US" sz="1300" smtClean="0"/>
              <a:t>	PVIF (r , 10) 	= 0,3333</a:t>
            </a:r>
          </a:p>
          <a:p>
            <a:pPr eaLnBrk="1" hangingPunct="1">
              <a:lnSpc>
                <a:spcPct val="80000"/>
              </a:lnSpc>
              <a:buFont typeface="Wingdings" panose="05000000000000000000" pitchFamily="2" charset="2"/>
              <a:buNone/>
            </a:pPr>
            <a:endParaRPr lang="en-US" sz="1300" smtClean="0"/>
          </a:p>
          <a:p>
            <a:pPr eaLnBrk="1" hangingPunct="1">
              <a:lnSpc>
                <a:spcPct val="80000"/>
              </a:lnSpc>
            </a:pPr>
            <a:r>
              <a:rPr lang="en-US" sz="1300" smtClean="0"/>
              <a:t>Lihat pada tabel PVIF, cari pada baris n = 10</a:t>
            </a:r>
          </a:p>
          <a:p>
            <a:pPr eaLnBrk="1" hangingPunct="1">
              <a:lnSpc>
                <a:spcPct val="80000"/>
              </a:lnSpc>
            </a:pPr>
            <a:r>
              <a:rPr lang="en-US" sz="1300" smtClean="0"/>
              <a:t>Masalah: tidak ada nilai yang tepat/mendekati 0,3333</a:t>
            </a:r>
          </a:p>
          <a:p>
            <a:pPr eaLnBrk="1" hangingPunct="1">
              <a:lnSpc>
                <a:spcPct val="80000"/>
              </a:lnSpc>
              <a:buFont typeface="Wingdings" panose="05000000000000000000" pitchFamily="2" charset="2"/>
              <a:buNone/>
            </a:pPr>
            <a:r>
              <a:rPr lang="en-US" sz="1300" smtClean="0"/>
              <a:t>		Untuk r = 10% </a:t>
            </a:r>
            <a:r>
              <a:rPr lang="en-US" sz="1300" smtClean="0">
                <a:sym typeface="Wingdings" panose="05000000000000000000" pitchFamily="2" charset="2"/>
              </a:rPr>
              <a:t> 0,3855</a:t>
            </a:r>
          </a:p>
          <a:p>
            <a:pPr eaLnBrk="1" hangingPunct="1">
              <a:lnSpc>
                <a:spcPct val="80000"/>
              </a:lnSpc>
              <a:buFont typeface="Wingdings" panose="05000000000000000000" pitchFamily="2" charset="2"/>
              <a:buNone/>
            </a:pPr>
            <a:r>
              <a:rPr lang="en-US" sz="1300" smtClean="0"/>
              <a:t>		Untuk r = 12% </a:t>
            </a:r>
            <a:r>
              <a:rPr lang="en-US" sz="1300" smtClean="0">
                <a:sym typeface="Wingdings" panose="05000000000000000000" pitchFamily="2" charset="2"/>
              </a:rPr>
              <a:t> 0,3220</a:t>
            </a:r>
          </a:p>
          <a:p>
            <a:pPr eaLnBrk="1" hangingPunct="1">
              <a:lnSpc>
                <a:spcPct val="80000"/>
              </a:lnSpc>
            </a:pPr>
            <a:r>
              <a:rPr lang="en-US" sz="1300" smtClean="0"/>
              <a:t>Untuk mencari r yang menghasilkan 0,3333, maka digunakan teknik interpolasi.</a:t>
            </a:r>
            <a:endParaRPr lang="es-ES" sz="1300" smtClean="0"/>
          </a:p>
        </p:txBody>
      </p:sp>
      <p:sp>
        <p:nvSpPr>
          <p:cNvPr id="72708" name="Line 4"/>
          <p:cNvSpPr>
            <a:spLocks noChangeShapeType="1"/>
          </p:cNvSpPr>
          <p:nvPr/>
        </p:nvSpPr>
        <p:spPr bwMode="auto">
          <a:xfrm>
            <a:off x="1403350" y="2347913"/>
            <a:ext cx="324008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2709" name="Line 5"/>
          <p:cNvSpPr>
            <a:spLocks noChangeShapeType="1"/>
          </p:cNvSpPr>
          <p:nvPr/>
        </p:nvSpPr>
        <p:spPr bwMode="auto">
          <a:xfrm>
            <a:off x="1403350" y="234791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2710" name="Line 6"/>
          <p:cNvSpPr>
            <a:spLocks noChangeShapeType="1"/>
          </p:cNvSpPr>
          <p:nvPr/>
        </p:nvSpPr>
        <p:spPr bwMode="auto">
          <a:xfrm>
            <a:off x="2698750" y="234791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2711" name="Line 7"/>
          <p:cNvSpPr>
            <a:spLocks noChangeShapeType="1"/>
          </p:cNvSpPr>
          <p:nvPr/>
        </p:nvSpPr>
        <p:spPr bwMode="auto">
          <a:xfrm>
            <a:off x="4211638" y="234791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2712" name="Line 8"/>
          <p:cNvSpPr>
            <a:spLocks noChangeShapeType="1"/>
          </p:cNvSpPr>
          <p:nvPr/>
        </p:nvSpPr>
        <p:spPr bwMode="auto">
          <a:xfrm>
            <a:off x="5651500" y="234791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2713" name="Text Box 9"/>
          <p:cNvSpPr txBox="1">
            <a:spLocks noChangeArrowheads="1"/>
          </p:cNvSpPr>
          <p:nvPr/>
        </p:nvSpPr>
        <p:spPr bwMode="auto">
          <a:xfrm>
            <a:off x="1258888" y="2565400"/>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72714" name="Text Box 10"/>
          <p:cNvSpPr txBox="1">
            <a:spLocks noChangeArrowheads="1"/>
          </p:cNvSpPr>
          <p:nvPr/>
        </p:nvSpPr>
        <p:spPr bwMode="auto">
          <a:xfrm>
            <a:off x="4067175" y="256381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2</a:t>
            </a:r>
            <a:endParaRPr lang="es-ES">
              <a:latin typeface="Arial Black" panose="020B0A04020102020204" pitchFamily="34" charset="0"/>
            </a:endParaRPr>
          </a:p>
        </p:txBody>
      </p:sp>
      <p:sp>
        <p:nvSpPr>
          <p:cNvPr id="72715" name="Text Box 11"/>
          <p:cNvSpPr txBox="1">
            <a:spLocks noChangeArrowheads="1"/>
          </p:cNvSpPr>
          <p:nvPr/>
        </p:nvSpPr>
        <p:spPr bwMode="auto">
          <a:xfrm>
            <a:off x="6605588" y="2563813"/>
            <a:ext cx="5762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10</a:t>
            </a:r>
            <a:endParaRPr lang="es-ES">
              <a:latin typeface="Arial Black" panose="020B0A04020102020204" pitchFamily="34" charset="0"/>
            </a:endParaRPr>
          </a:p>
        </p:txBody>
      </p:sp>
      <p:sp>
        <p:nvSpPr>
          <p:cNvPr id="72716" name="Text Box 12"/>
          <p:cNvSpPr txBox="1">
            <a:spLocks noChangeArrowheads="1"/>
          </p:cNvSpPr>
          <p:nvPr/>
        </p:nvSpPr>
        <p:spPr bwMode="auto">
          <a:xfrm>
            <a:off x="684213" y="1844675"/>
            <a:ext cx="1511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 = 1 jt</a:t>
            </a:r>
            <a:endParaRPr lang="es-ES">
              <a:latin typeface="Arial Black" panose="020B0A04020102020204" pitchFamily="34" charset="0"/>
            </a:endParaRPr>
          </a:p>
        </p:txBody>
      </p:sp>
      <p:sp>
        <p:nvSpPr>
          <p:cNvPr id="72717" name="Text Box 13"/>
          <p:cNvSpPr txBox="1">
            <a:spLocks noChangeArrowheads="1"/>
          </p:cNvSpPr>
          <p:nvPr/>
        </p:nvSpPr>
        <p:spPr bwMode="auto">
          <a:xfrm>
            <a:off x="6156325" y="1844675"/>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FV</a:t>
            </a:r>
            <a:r>
              <a:rPr lang="en-US" sz="1600">
                <a:latin typeface="Arial Black" panose="020B0A04020102020204" pitchFamily="34" charset="0"/>
              </a:rPr>
              <a:t> = 3 jt</a:t>
            </a:r>
            <a:endParaRPr lang="es-ES">
              <a:latin typeface="Arial Black" panose="020B0A04020102020204" pitchFamily="34" charset="0"/>
            </a:endParaRPr>
          </a:p>
        </p:txBody>
      </p:sp>
      <p:sp>
        <p:nvSpPr>
          <p:cNvPr id="72718" name="Line 14"/>
          <p:cNvSpPr>
            <a:spLocks noChangeShapeType="1"/>
          </p:cNvSpPr>
          <p:nvPr/>
        </p:nvSpPr>
        <p:spPr bwMode="auto">
          <a:xfrm>
            <a:off x="6877050" y="234791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2719" name="Line 15"/>
          <p:cNvSpPr>
            <a:spLocks noChangeShapeType="1"/>
          </p:cNvSpPr>
          <p:nvPr/>
        </p:nvSpPr>
        <p:spPr bwMode="auto">
          <a:xfrm>
            <a:off x="5148263" y="2347913"/>
            <a:ext cx="172878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2720" name="Line 16"/>
          <p:cNvSpPr>
            <a:spLocks noChangeShapeType="1"/>
          </p:cNvSpPr>
          <p:nvPr/>
        </p:nvSpPr>
        <p:spPr bwMode="auto">
          <a:xfrm>
            <a:off x="4741863" y="2347913"/>
            <a:ext cx="287337"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id-ID"/>
          </a:p>
        </p:txBody>
      </p:sp>
      <p:sp>
        <p:nvSpPr>
          <p:cNvPr id="72721" name="Text Box 17"/>
          <p:cNvSpPr txBox="1">
            <a:spLocks noChangeArrowheads="1"/>
          </p:cNvSpPr>
          <p:nvPr/>
        </p:nvSpPr>
        <p:spPr bwMode="auto">
          <a:xfrm>
            <a:off x="5508625" y="256381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9</a:t>
            </a:r>
            <a:endParaRPr lang="es-ES">
              <a:latin typeface="Arial Black" panose="020B0A04020102020204" pitchFamily="34" charset="0"/>
            </a:endParaRPr>
          </a:p>
        </p:txBody>
      </p:sp>
      <p:sp>
        <p:nvSpPr>
          <p:cNvPr id="72722" name="Text Box 18"/>
          <p:cNvSpPr txBox="1">
            <a:spLocks noChangeArrowheads="1"/>
          </p:cNvSpPr>
          <p:nvPr/>
        </p:nvSpPr>
        <p:spPr bwMode="auto">
          <a:xfrm>
            <a:off x="2555875" y="25733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72723" name="Text Box 19"/>
          <p:cNvSpPr txBox="1">
            <a:spLocks noChangeArrowheads="1"/>
          </p:cNvSpPr>
          <p:nvPr/>
        </p:nvSpPr>
        <p:spPr bwMode="auto">
          <a:xfrm>
            <a:off x="3670300" y="2924175"/>
            <a:ext cx="11509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r = … ?</a:t>
            </a:r>
            <a:endParaRPr lang="es-ES">
              <a:latin typeface="Arial Black" panose="020B0A04020102020204" pitchFamily="34" charset="0"/>
            </a:endParaRPr>
          </a:p>
        </p:txBody>
      </p:sp>
    </p:spTree>
    <p:extLst>
      <p:ext uri="{BB962C8B-B14F-4D97-AF65-F5344CB8AC3E}">
        <p14:creationId xmlns:p14="http://schemas.microsoft.com/office/powerpoint/2010/main" val="2891309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2708"/>
                                        </p:tgtEl>
                                        <p:attrNameLst>
                                          <p:attrName>style.visibility</p:attrName>
                                        </p:attrNameLst>
                                      </p:cBhvr>
                                      <p:to>
                                        <p:strVal val="visible"/>
                                      </p:to>
                                    </p:set>
                                    <p:animEffect transition="in" filter="blinds(horizontal)">
                                      <p:cBhvr>
                                        <p:cTn id="7" dur="500"/>
                                        <p:tgtEl>
                                          <p:spTgt spid="7270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2709"/>
                                        </p:tgtEl>
                                        <p:attrNameLst>
                                          <p:attrName>style.visibility</p:attrName>
                                        </p:attrNameLst>
                                      </p:cBhvr>
                                      <p:to>
                                        <p:strVal val="visible"/>
                                      </p:to>
                                    </p:set>
                                    <p:animEffect transition="in" filter="blinds(horizontal)">
                                      <p:cBhvr>
                                        <p:cTn id="10" dur="500"/>
                                        <p:tgtEl>
                                          <p:spTgt spid="7270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2710"/>
                                        </p:tgtEl>
                                        <p:attrNameLst>
                                          <p:attrName>style.visibility</p:attrName>
                                        </p:attrNameLst>
                                      </p:cBhvr>
                                      <p:to>
                                        <p:strVal val="visible"/>
                                      </p:to>
                                    </p:set>
                                    <p:animEffect transition="in" filter="blinds(horizontal)">
                                      <p:cBhvr>
                                        <p:cTn id="13" dur="500"/>
                                        <p:tgtEl>
                                          <p:spTgt spid="727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2711"/>
                                        </p:tgtEl>
                                        <p:attrNameLst>
                                          <p:attrName>style.visibility</p:attrName>
                                        </p:attrNameLst>
                                      </p:cBhvr>
                                      <p:to>
                                        <p:strVal val="visible"/>
                                      </p:to>
                                    </p:set>
                                    <p:animEffect transition="in" filter="blinds(horizontal)">
                                      <p:cBhvr>
                                        <p:cTn id="16" dur="500"/>
                                        <p:tgtEl>
                                          <p:spTgt spid="72711"/>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72712"/>
                                        </p:tgtEl>
                                        <p:attrNameLst>
                                          <p:attrName>style.visibility</p:attrName>
                                        </p:attrNameLst>
                                      </p:cBhvr>
                                      <p:to>
                                        <p:strVal val="visible"/>
                                      </p:to>
                                    </p:set>
                                    <p:animEffect transition="in" filter="blinds(horizontal)">
                                      <p:cBhvr>
                                        <p:cTn id="19" dur="500"/>
                                        <p:tgtEl>
                                          <p:spTgt spid="72712"/>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2713"/>
                                        </p:tgtEl>
                                        <p:attrNameLst>
                                          <p:attrName>style.visibility</p:attrName>
                                        </p:attrNameLst>
                                      </p:cBhvr>
                                      <p:to>
                                        <p:strVal val="visible"/>
                                      </p:to>
                                    </p:set>
                                    <p:animEffect transition="in" filter="blinds(horizontal)">
                                      <p:cBhvr>
                                        <p:cTn id="22" dur="500"/>
                                        <p:tgtEl>
                                          <p:spTgt spid="72713"/>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2714"/>
                                        </p:tgtEl>
                                        <p:attrNameLst>
                                          <p:attrName>style.visibility</p:attrName>
                                        </p:attrNameLst>
                                      </p:cBhvr>
                                      <p:to>
                                        <p:strVal val="visible"/>
                                      </p:to>
                                    </p:set>
                                    <p:animEffect transition="in" filter="blinds(horizontal)">
                                      <p:cBhvr>
                                        <p:cTn id="25" dur="500"/>
                                        <p:tgtEl>
                                          <p:spTgt spid="72714"/>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72715"/>
                                        </p:tgtEl>
                                        <p:attrNameLst>
                                          <p:attrName>style.visibility</p:attrName>
                                        </p:attrNameLst>
                                      </p:cBhvr>
                                      <p:to>
                                        <p:strVal val="visible"/>
                                      </p:to>
                                    </p:set>
                                    <p:animEffect transition="in" filter="blinds(horizontal)">
                                      <p:cBhvr>
                                        <p:cTn id="28" dur="500"/>
                                        <p:tgtEl>
                                          <p:spTgt spid="72715"/>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72716"/>
                                        </p:tgtEl>
                                        <p:attrNameLst>
                                          <p:attrName>style.visibility</p:attrName>
                                        </p:attrNameLst>
                                      </p:cBhvr>
                                      <p:to>
                                        <p:strVal val="visible"/>
                                      </p:to>
                                    </p:set>
                                    <p:animEffect transition="in" filter="blinds(horizontal)">
                                      <p:cBhvr>
                                        <p:cTn id="31" dur="500"/>
                                        <p:tgtEl>
                                          <p:spTgt spid="72716"/>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72717"/>
                                        </p:tgtEl>
                                        <p:attrNameLst>
                                          <p:attrName>style.visibility</p:attrName>
                                        </p:attrNameLst>
                                      </p:cBhvr>
                                      <p:to>
                                        <p:strVal val="visible"/>
                                      </p:to>
                                    </p:set>
                                    <p:animEffect transition="in" filter="blinds(horizontal)">
                                      <p:cBhvr>
                                        <p:cTn id="34" dur="500"/>
                                        <p:tgtEl>
                                          <p:spTgt spid="72717"/>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72718"/>
                                        </p:tgtEl>
                                        <p:attrNameLst>
                                          <p:attrName>style.visibility</p:attrName>
                                        </p:attrNameLst>
                                      </p:cBhvr>
                                      <p:to>
                                        <p:strVal val="visible"/>
                                      </p:to>
                                    </p:set>
                                    <p:animEffect transition="in" filter="blinds(horizontal)">
                                      <p:cBhvr>
                                        <p:cTn id="37" dur="500"/>
                                        <p:tgtEl>
                                          <p:spTgt spid="72718"/>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72719"/>
                                        </p:tgtEl>
                                        <p:attrNameLst>
                                          <p:attrName>style.visibility</p:attrName>
                                        </p:attrNameLst>
                                      </p:cBhvr>
                                      <p:to>
                                        <p:strVal val="visible"/>
                                      </p:to>
                                    </p:set>
                                    <p:animEffect transition="in" filter="blinds(horizontal)">
                                      <p:cBhvr>
                                        <p:cTn id="40" dur="500"/>
                                        <p:tgtEl>
                                          <p:spTgt spid="7271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72720"/>
                                        </p:tgtEl>
                                        <p:attrNameLst>
                                          <p:attrName>style.visibility</p:attrName>
                                        </p:attrNameLst>
                                      </p:cBhvr>
                                      <p:to>
                                        <p:strVal val="visible"/>
                                      </p:to>
                                    </p:set>
                                    <p:animEffect transition="in" filter="blinds(horizontal)">
                                      <p:cBhvr>
                                        <p:cTn id="43" dur="500"/>
                                        <p:tgtEl>
                                          <p:spTgt spid="72720"/>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72721"/>
                                        </p:tgtEl>
                                        <p:attrNameLst>
                                          <p:attrName>style.visibility</p:attrName>
                                        </p:attrNameLst>
                                      </p:cBhvr>
                                      <p:to>
                                        <p:strVal val="visible"/>
                                      </p:to>
                                    </p:set>
                                    <p:animEffect transition="in" filter="blinds(horizontal)">
                                      <p:cBhvr>
                                        <p:cTn id="46" dur="500"/>
                                        <p:tgtEl>
                                          <p:spTgt spid="72721"/>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72722"/>
                                        </p:tgtEl>
                                        <p:attrNameLst>
                                          <p:attrName>style.visibility</p:attrName>
                                        </p:attrNameLst>
                                      </p:cBhvr>
                                      <p:to>
                                        <p:strVal val="visible"/>
                                      </p:to>
                                    </p:set>
                                    <p:animEffect transition="in" filter="blinds(horizontal)">
                                      <p:cBhvr>
                                        <p:cTn id="49" dur="500"/>
                                        <p:tgtEl>
                                          <p:spTgt spid="72722"/>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72723"/>
                                        </p:tgtEl>
                                        <p:attrNameLst>
                                          <p:attrName>style.visibility</p:attrName>
                                        </p:attrNameLst>
                                      </p:cBhvr>
                                      <p:to>
                                        <p:strVal val="visible"/>
                                      </p:to>
                                    </p:set>
                                    <p:animEffect transition="in" filter="blinds(horizontal)">
                                      <p:cBhvr>
                                        <p:cTn id="52" dur="500"/>
                                        <p:tgtEl>
                                          <p:spTgt spid="72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animBg="1"/>
      <p:bldP spid="72709" grpId="0" animBg="1"/>
      <p:bldP spid="72710" grpId="0" animBg="1"/>
      <p:bldP spid="72711" grpId="0" animBg="1"/>
      <p:bldP spid="72712" grpId="0" animBg="1"/>
      <p:bldP spid="72713" grpId="0"/>
      <p:bldP spid="72714" grpId="0"/>
      <p:bldP spid="72715" grpId="0"/>
      <p:bldP spid="72716" grpId="0"/>
      <p:bldP spid="72717" grpId="0"/>
      <p:bldP spid="72718" grpId="0" animBg="1"/>
      <p:bldP spid="72719" grpId="0" animBg="1"/>
      <p:bldP spid="72720" grpId="0" animBg="1"/>
      <p:bldP spid="72721" grpId="0"/>
      <p:bldP spid="72722" grpId="0"/>
      <p:bldP spid="7272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i="1" smtClean="0"/>
              <a:t>Future Value</a:t>
            </a:r>
            <a:r>
              <a:rPr lang="en-US" smtClean="0"/>
              <a:t> &amp; </a:t>
            </a:r>
            <a:r>
              <a:rPr lang="en-US" i="1" smtClean="0"/>
              <a:t>Present Value</a:t>
            </a:r>
            <a:r>
              <a:rPr lang="en-US" smtClean="0"/>
              <a:t> (5)</a:t>
            </a:r>
            <a:endParaRPr lang="es-ES" smtClean="0"/>
          </a:p>
        </p:txBody>
      </p:sp>
      <p:sp>
        <p:nvSpPr>
          <p:cNvPr id="73732" name="Line 4"/>
          <p:cNvSpPr>
            <a:spLocks noChangeShapeType="1"/>
          </p:cNvSpPr>
          <p:nvPr/>
        </p:nvSpPr>
        <p:spPr bwMode="auto">
          <a:xfrm>
            <a:off x="1547813" y="1989138"/>
            <a:ext cx="0" cy="20875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3733" name="Line 5"/>
          <p:cNvSpPr>
            <a:spLocks noChangeShapeType="1"/>
          </p:cNvSpPr>
          <p:nvPr/>
        </p:nvSpPr>
        <p:spPr bwMode="auto">
          <a:xfrm>
            <a:off x="1547813" y="4076700"/>
            <a:ext cx="39608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3734" name="Line 6"/>
          <p:cNvSpPr>
            <a:spLocks noChangeShapeType="1"/>
          </p:cNvSpPr>
          <p:nvPr/>
        </p:nvSpPr>
        <p:spPr bwMode="auto">
          <a:xfrm>
            <a:off x="2700338" y="2636838"/>
            <a:ext cx="0" cy="14398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3735" name="Line 7"/>
          <p:cNvSpPr>
            <a:spLocks noChangeShapeType="1"/>
          </p:cNvSpPr>
          <p:nvPr/>
        </p:nvSpPr>
        <p:spPr bwMode="auto">
          <a:xfrm>
            <a:off x="2700338" y="2636838"/>
            <a:ext cx="2016125"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3736" name="Line 8"/>
          <p:cNvSpPr>
            <a:spLocks noChangeShapeType="1"/>
          </p:cNvSpPr>
          <p:nvPr/>
        </p:nvSpPr>
        <p:spPr bwMode="auto">
          <a:xfrm>
            <a:off x="4716463" y="3573463"/>
            <a:ext cx="0" cy="5032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3737" name="Line 9"/>
          <p:cNvSpPr>
            <a:spLocks noChangeShapeType="1"/>
          </p:cNvSpPr>
          <p:nvPr/>
        </p:nvSpPr>
        <p:spPr bwMode="auto">
          <a:xfrm flipH="1">
            <a:off x="1547813" y="3573463"/>
            <a:ext cx="3168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3738" name="Line 10"/>
          <p:cNvSpPr>
            <a:spLocks noChangeShapeType="1"/>
          </p:cNvSpPr>
          <p:nvPr/>
        </p:nvSpPr>
        <p:spPr bwMode="auto">
          <a:xfrm flipH="1">
            <a:off x="1547813" y="3068638"/>
            <a:ext cx="20875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3739" name="Line 11"/>
          <p:cNvSpPr>
            <a:spLocks noChangeShapeType="1"/>
          </p:cNvSpPr>
          <p:nvPr/>
        </p:nvSpPr>
        <p:spPr bwMode="auto">
          <a:xfrm>
            <a:off x="3635375" y="3068638"/>
            <a:ext cx="0" cy="10080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3740" name="Text Box 12"/>
          <p:cNvSpPr txBox="1">
            <a:spLocks noChangeArrowheads="1"/>
          </p:cNvSpPr>
          <p:nvPr/>
        </p:nvSpPr>
        <p:spPr bwMode="auto">
          <a:xfrm>
            <a:off x="5559425" y="3816350"/>
            <a:ext cx="285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r</a:t>
            </a:r>
            <a:endParaRPr lang="es-ES">
              <a:latin typeface="Arial Black" panose="020B0A04020102020204" pitchFamily="34" charset="0"/>
            </a:endParaRPr>
          </a:p>
        </p:txBody>
      </p:sp>
      <p:sp>
        <p:nvSpPr>
          <p:cNvPr id="73741" name="Text Box 13"/>
          <p:cNvSpPr txBox="1">
            <a:spLocks noChangeArrowheads="1"/>
          </p:cNvSpPr>
          <p:nvPr/>
        </p:nvSpPr>
        <p:spPr bwMode="auto">
          <a:xfrm>
            <a:off x="827088" y="1700213"/>
            <a:ext cx="71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nilai</a:t>
            </a:r>
            <a:endParaRPr lang="es-ES">
              <a:latin typeface="Arial Black" panose="020B0A04020102020204" pitchFamily="34" charset="0"/>
            </a:endParaRPr>
          </a:p>
        </p:txBody>
      </p:sp>
      <p:sp>
        <p:nvSpPr>
          <p:cNvPr id="73742" name="Text Box 14"/>
          <p:cNvSpPr txBox="1">
            <a:spLocks noChangeArrowheads="1"/>
          </p:cNvSpPr>
          <p:nvPr/>
        </p:nvSpPr>
        <p:spPr bwMode="auto">
          <a:xfrm>
            <a:off x="468313" y="2420938"/>
            <a:ext cx="1022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0,3855</a:t>
            </a:r>
            <a:endParaRPr lang="es-ES">
              <a:latin typeface="Arial Black" panose="020B0A04020102020204" pitchFamily="34" charset="0"/>
            </a:endParaRPr>
          </a:p>
        </p:txBody>
      </p:sp>
      <p:sp>
        <p:nvSpPr>
          <p:cNvPr id="73743" name="Line 15"/>
          <p:cNvSpPr>
            <a:spLocks noChangeShapeType="1"/>
          </p:cNvSpPr>
          <p:nvPr/>
        </p:nvSpPr>
        <p:spPr bwMode="auto">
          <a:xfrm flipH="1">
            <a:off x="1547813" y="2636838"/>
            <a:ext cx="1152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73744" name="Text Box 16"/>
          <p:cNvSpPr txBox="1">
            <a:spLocks noChangeArrowheads="1"/>
          </p:cNvSpPr>
          <p:nvPr/>
        </p:nvSpPr>
        <p:spPr bwMode="auto">
          <a:xfrm>
            <a:off x="468313" y="2890838"/>
            <a:ext cx="1022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0,3333</a:t>
            </a:r>
            <a:endParaRPr lang="es-ES">
              <a:latin typeface="Arial Black" panose="020B0A04020102020204" pitchFamily="34" charset="0"/>
            </a:endParaRPr>
          </a:p>
        </p:txBody>
      </p:sp>
      <p:sp>
        <p:nvSpPr>
          <p:cNvPr id="73745" name="Text Box 17"/>
          <p:cNvSpPr txBox="1">
            <a:spLocks noChangeArrowheads="1"/>
          </p:cNvSpPr>
          <p:nvPr/>
        </p:nvSpPr>
        <p:spPr bwMode="auto">
          <a:xfrm>
            <a:off x="468313" y="3429000"/>
            <a:ext cx="1022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0,3220</a:t>
            </a:r>
            <a:endParaRPr lang="es-ES">
              <a:latin typeface="Arial Black" panose="020B0A04020102020204" pitchFamily="34" charset="0"/>
            </a:endParaRPr>
          </a:p>
        </p:txBody>
      </p:sp>
      <p:sp>
        <p:nvSpPr>
          <p:cNvPr id="73746" name="Text Box 18"/>
          <p:cNvSpPr txBox="1">
            <a:spLocks noChangeArrowheads="1"/>
          </p:cNvSpPr>
          <p:nvPr/>
        </p:nvSpPr>
        <p:spPr bwMode="auto">
          <a:xfrm>
            <a:off x="2352675" y="4149725"/>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10%</a:t>
            </a:r>
            <a:endParaRPr lang="es-ES">
              <a:latin typeface="Arial Black" panose="020B0A04020102020204" pitchFamily="34" charset="0"/>
            </a:endParaRPr>
          </a:p>
        </p:txBody>
      </p:sp>
      <p:sp>
        <p:nvSpPr>
          <p:cNvPr id="73747" name="Text Box 19"/>
          <p:cNvSpPr txBox="1">
            <a:spLocks noChangeArrowheads="1"/>
          </p:cNvSpPr>
          <p:nvPr/>
        </p:nvSpPr>
        <p:spPr bwMode="auto">
          <a:xfrm>
            <a:off x="3462338" y="4149725"/>
            <a:ext cx="361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X</a:t>
            </a:r>
            <a:endParaRPr lang="es-ES">
              <a:latin typeface="Arial Black" panose="020B0A04020102020204" pitchFamily="34" charset="0"/>
            </a:endParaRPr>
          </a:p>
        </p:txBody>
      </p:sp>
      <p:sp>
        <p:nvSpPr>
          <p:cNvPr id="73748" name="Text Box 20"/>
          <p:cNvSpPr txBox="1">
            <a:spLocks noChangeArrowheads="1"/>
          </p:cNvSpPr>
          <p:nvPr/>
        </p:nvSpPr>
        <p:spPr bwMode="auto">
          <a:xfrm>
            <a:off x="4716463" y="3357563"/>
            <a:ext cx="361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D</a:t>
            </a:r>
            <a:endParaRPr lang="es-ES">
              <a:latin typeface="Arial Black" panose="020B0A04020102020204" pitchFamily="34" charset="0"/>
            </a:endParaRPr>
          </a:p>
        </p:txBody>
      </p:sp>
      <p:sp>
        <p:nvSpPr>
          <p:cNvPr id="73749" name="Text Box 21"/>
          <p:cNvSpPr txBox="1">
            <a:spLocks noChangeArrowheads="1"/>
          </p:cNvSpPr>
          <p:nvPr/>
        </p:nvSpPr>
        <p:spPr bwMode="auto">
          <a:xfrm>
            <a:off x="3635375" y="3573463"/>
            <a:ext cx="361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C</a:t>
            </a:r>
            <a:endParaRPr lang="es-ES">
              <a:latin typeface="Arial Black" panose="020B0A04020102020204" pitchFamily="34" charset="0"/>
            </a:endParaRPr>
          </a:p>
        </p:txBody>
      </p:sp>
      <p:sp>
        <p:nvSpPr>
          <p:cNvPr id="73750" name="Text Box 22"/>
          <p:cNvSpPr txBox="1">
            <a:spLocks noChangeArrowheads="1"/>
          </p:cNvSpPr>
          <p:nvPr/>
        </p:nvSpPr>
        <p:spPr bwMode="auto">
          <a:xfrm>
            <a:off x="3708400" y="2708275"/>
            <a:ext cx="349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E</a:t>
            </a:r>
            <a:endParaRPr lang="es-ES">
              <a:latin typeface="Arial Black" panose="020B0A04020102020204" pitchFamily="34" charset="0"/>
            </a:endParaRPr>
          </a:p>
        </p:txBody>
      </p:sp>
      <p:sp>
        <p:nvSpPr>
          <p:cNvPr id="73751" name="Text Box 23"/>
          <p:cNvSpPr txBox="1">
            <a:spLocks noChangeArrowheads="1"/>
          </p:cNvSpPr>
          <p:nvPr/>
        </p:nvSpPr>
        <p:spPr bwMode="auto">
          <a:xfrm>
            <a:off x="2700338" y="2276475"/>
            <a:ext cx="361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A</a:t>
            </a:r>
            <a:endParaRPr lang="es-ES">
              <a:latin typeface="Arial Black" panose="020B0A04020102020204" pitchFamily="34" charset="0"/>
            </a:endParaRPr>
          </a:p>
        </p:txBody>
      </p:sp>
      <p:sp>
        <p:nvSpPr>
          <p:cNvPr id="73752" name="Text Box 24"/>
          <p:cNvSpPr txBox="1">
            <a:spLocks noChangeArrowheads="1"/>
          </p:cNvSpPr>
          <p:nvPr/>
        </p:nvSpPr>
        <p:spPr bwMode="auto">
          <a:xfrm>
            <a:off x="2339975" y="3573463"/>
            <a:ext cx="361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B</a:t>
            </a:r>
            <a:endParaRPr lang="es-ES">
              <a:latin typeface="Arial Black" panose="020B0A04020102020204" pitchFamily="34" charset="0"/>
            </a:endParaRPr>
          </a:p>
        </p:txBody>
      </p:sp>
      <p:sp>
        <p:nvSpPr>
          <p:cNvPr id="73753" name="Text Box 25"/>
          <p:cNvSpPr txBox="1">
            <a:spLocks noChangeArrowheads="1"/>
          </p:cNvSpPr>
          <p:nvPr/>
        </p:nvSpPr>
        <p:spPr bwMode="auto">
          <a:xfrm>
            <a:off x="4335463" y="414020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atin typeface="Arial Black" panose="020B0A04020102020204" pitchFamily="34" charset="0"/>
              </a:rPr>
              <a:t>12%</a:t>
            </a:r>
            <a:endParaRPr lang="es-ES">
              <a:latin typeface="Arial Black" panose="020B0A04020102020204" pitchFamily="34" charset="0"/>
            </a:endParaRPr>
          </a:p>
        </p:txBody>
      </p:sp>
      <p:graphicFrame>
        <p:nvGraphicFramePr>
          <p:cNvPr id="73754" name="Object 26"/>
          <p:cNvGraphicFramePr>
            <a:graphicFrameLocks noGrp="1" noChangeAspect="1"/>
          </p:cNvGraphicFramePr>
          <p:nvPr>
            <p:ph idx="1"/>
          </p:nvPr>
        </p:nvGraphicFramePr>
        <p:xfrm>
          <a:off x="1258888" y="4724400"/>
          <a:ext cx="4176712" cy="1924050"/>
        </p:xfrm>
        <a:graphic>
          <a:graphicData uri="http://schemas.openxmlformats.org/presentationml/2006/ole">
            <mc:AlternateContent xmlns:mc="http://schemas.openxmlformats.org/markup-compatibility/2006">
              <mc:Choice xmlns:v="urn:schemas-microsoft-com:vml" Requires="v">
                <p:oleObj spid="_x0000_s71695" name="Equation" r:id="rId3" imgW="2247840" imgH="1054080" progId="Equation.3">
                  <p:embed/>
                </p:oleObj>
              </mc:Choice>
              <mc:Fallback>
                <p:oleObj name="Equation" r:id="rId3" imgW="2247840" imgH="10540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4724400"/>
                        <a:ext cx="4176712" cy="1924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41625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animEffect transition="in" filter="blinds(horizontal)">
                                      <p:cBhvr>
                                        <p:cTn id="7" dur="500"/>
                                        <p:tgtEl>
                                          <p:spTgt spid="7373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3733"/>
                                        </p:tgtEl>
                                        <p:attrNameLst>
                                          <p:attrName>style.visibility</p:attrName>
                                        </p:attrNameLst>
                                      </p:cBhvr>
                                      <p:to>
                                        <p:strVal val="visible"/>
                                      </p:to>
                                    </p:set>
                                    <p:animEffect transition="in" filter="blinds(horizontal)">
                                      <p:cBhvr>
                                        <p:cTn id="10" dur="500"/>
                                        <p:tgtEl>
                                          <p:spTgt spid="7373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3734"/>
                                        </p:tgtEl>
                                        <p:attrNameLst>
                                          <p:attrName>style.visibility</p:attrName>
                                        </p:attrNameLst>
                                      </p:cBhvr>
                                      <p:to>
                                        <p:strVal val="visible"/>
                                      </p:to>
                                    </p:set>
                                    <p:animEffect transition="in" filter="blinds(horizontal)">
                                      <p:cBhvr>
                                        <p:cTn id="13" dur="500"/>
                                        <p:tgtEl>
                                          <p:spTgt spid="7373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3735"/>
                                        </p:tgtEl>
                                        <p:attrNameLst>
                                          <p:attrName>style.visibility</p:attrName>
                                        </p:attrNameLst>
                                      </p:cBhvr>
                                      <p:to>
                                        <p:strVal val="visible"/>
                                      </p:to>
                                    </p:set>
                                    <p:animEffect transition="in" filter="blinds(horizontal)">
                                      <p:cBhvr>
                                        <p:cTn id="16" dur="500"/>
                                        <p:tgtEl>
                                          <p:spTgt spid="7373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73736"/>
                                        </p:tgtEl>
                                        <p:attrNameLst>
                                          <p:attrName>style.visibility</p:attrName>
                                        </p:attrNameLst>
                                      </p:cBhvr>
                                      <p:to>
                                        <p:strVal val="visible"/>
                                      </p:to>
                                    </p:set>
                                    <p:animEffect transition="in" filter="blinds(horizontal)">
                                      <p:cBhvr>
                                        <p:cTn id="19" dur="500"/>
                                        <p:tgtEl>
                                          <p:spTgt spid="7373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3737"/>
                                        </p:tgtEl>
                                        <p:attrNameLst>
                                          <p:attrName>style.visibility</p:attrName>
                                        </p:attrNameLst>
                                      </p:cBhvr>
                                      <p:to>
                                        <p:strVal val="visible"/>
                                      </p:to>
                                    </p:set>
                                    <p:animEffect transition="in" filter="blinds(horizontal)">
                                      <p:cBhvr>
                                        <p:cTn id="22" dur="500"/>
                                        <p:tgtEl>
                                          <p:spTgt spid="7373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3738"/>
                                        </p:tgtEl>
                                        <p:attrNameLst>
                                          <p:attrName>style.visibility</p:attrName>
                                        </p:attrNameLst>
                                      </p:cBhvr>
                                      <p:to>
                                        <p:strVal val="visible"/>
                                      </p:to>
                                    </p:set>
                                    <p:animEffect transition="in" filter="blinds(horizontal)">
                                      <p:cBhvr>
                                        <p:cTn id="25" dur="500"/>
                                        <p:tgtEl>
                                          <p:spTgt spid="7373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73739"/>
                                        </p:tgtEl>
                                        <p:attrNameLst>
                                          <p:attrName>style.visibility</p:attrName>
                                        </p:attrNameLst>
                                      </p:cBhvr>
                                      <p:to>
                                        <p:strVal val="visible"/>
                                      </p:to>
                                    </p:set>
                                    <p:animEffect transition="in" filter="blinds(horizontal)">
                                      <p:cBhvr>
                                        <p:cTn id="28" dur="500"/>
                                        <p:tgtEl>
                                          <p:spTgt spid="7373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73740"/>
                                        </p:tgtEl>
                                        <p:attrNameLst>
                                          <p:attrName>style.visibility</p:attrName>
                                        </p:attrNameLst>
                                      </p:cBhvr>
                                      <p:to>
                                        <p:strVal val="visible"/>
                                      </p:to>
                                    </p:set>
                                    <p:animEffect transition="in" filter="blinds(horizontal)">
                                      <p:cBhvr>
                                        <p:cTn id="31" dur="500"/>
                                        <p:tgtEl>
                                          <p:spTgt spid="7374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73741"/>
                                        </p:tgtEl>
                                        <p:attrNameLst>
                                          <p:attrName>style.visibility</p:attrName>
                                        </p:attrNameLst>
                                      </p:cBhvr>
                                      <p:to>
                                        <p:strVal val="visible"/>
                                      </p:to>
                                    </p:set>
                                    <p:animEffect transition="in" filter="blinds(horizontal)">
                                      <p:cBhvr>
                                        <p:cTn id="34" dur="500"/>
                                        <p:tgtEl>
                                          <p:spTgt spid="7374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73742"/>
                                        </p:tgtEl>
                                        <p:attrNameLst>
                                          <p:attrName>style.visibility</p:attrName>
                                        </p:attrNameLst>
                                      </p:cBhvr>
                                      <p:to>
                                        <p:strVal val="visible"/>
                                      </p:to>
                                    </p:set>
                                    <p:animEffect transition="in" filter="blinds(horizontal)">
                                      <p:cBhvr>
                                        <p:cTn id="37" dur="500"/>
                                        <p:tgtEl>
                                          <p:spTgt spid="73742"/>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73743"/>
                                        </p:tgtEl>
                                        <p:attrNameLst>
                                          <p:attrName>style.visibility</p:attrName>
                                        </p:attrNameLst>
                                      </p:cBhvr>
                                      <p:to>
                                        <p:strVal val="visible"/>
                                      </p:to>
                                    </p:set>
                                    <p:animEffect transition="in" filter="blinds(horizontal)">
                                      <p:cBhvr>
                                        <p:cTn id="40" dur="500"/>
                                        <p:tgtEl>
                                          <p:spTgt spid="73743"/>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73744"/>
                                        </p:tgtEl>
                                        <p:attrNameLst>
                                          <p:attrName>style.visibility</p:attrName>
                                        </p:attrNameLst>
                                      </p:cBhvr>
                                      <p:to>
                                        <p:strVal val="visible"/>
                                      </p:to>
                                    </p:set>
                                    <p:animEffect transition="in" filter="blinds(horizontal)">
                                      <p:cBhvr>
                                        <p:cTn id="43" dur="500"/>
                                        <p:tgtEl>
                                          <p:spTgt spid="73744"/>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73745"/>
                                        </p:tgtEl>
                                        <p:attrNameLst>
                                          <p:attrName>style.visibility</p:attrName>
                                        </p:attrNameLst>
                                      </p:cBhvr>
                                      <p:to>
                                        <p:strVal val="visible"/>
                                      </p:to>
                                    </p:set>
                                    <p:animEffect transition="in" filter="blinds(horizontal)">
                                      <p:cBhvr>
                                        <p:cTn id="46" dur="500"/>
                                        <p:tgtEl>
                                          <p:spTgt spid="73745"/>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73746"/>
                                        </p:tgtEl>
                                        <p:attrNameLst>
                                          <p:attrName>style.visibility</p:attrName>
                                        </p:attrNameLst>
                                      </p:cBhvr>
                                      <p:to>
                                        <p:strVal val="visible"/>
                                      </p:to>
                                    </p:set>
                                    <p:animEffect transition="in" filter="blinds(horizontal)">
                                      <p:cBhvr>
                                        <p:cTn id="49" dur="500"/>
                                        <p:tgtEl>
                                          <p:spTgt spid="73746"/>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73747"/>
                                        </p:tgtEl>
                                        <p:attrNameLst>
                                          <p:attrName>style.visibility</p:attrName>
                                        </p:attrNameLst>
                                      </p:cBhvr>
                                      <p:to>
                                        <p:strVal val="visible"/>
                                      </p:to>
                                    </p:set>
                                    <p:animEffect transition="in" filter="blinds(horizontal)">
                                      <p:cBhvr>
                                        <p:cTn id="52" dur="500"/>
                                        <p:tgtEl>
                                          <p:spTgt spid="73747"/>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73748"/>
                                        </p:tgtEl>
                                        <p:attrNameLst>
                                          <p:attrName>style.visibility</p:attrName>
                                        </p:attrNameLst>
                                      </p:cBhvr>
                                      <p:to>
                                        <p:strVal val="visible"/>
                                      </p:to>
                                    </p:set>
                                    <p:animEffect transition="in" filter="blinds(horizontal)">
                                      <p:cBhvr>
                                        <p:cTn id="55" dur="500"/>
                                        <p:tgtEl>
                                          <p:spTgt spid="73748"/>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73749"/>
                                        </p:tgtEl>
                                        <p:attrNameLst>
                                          <p:attrName>style.visibility</p:attrName>
                                        </p:attrNameLst>
                                      </p:cBhvr>
                                      <p:to>
                                        <p:strVal val="visible"/>
                                      </p:to>
                                    </p:set>
                                    <p:animEffect transition="in" filter="blinds(horizontal)">
                                      <p:cBhvr>
                                        <p:cTn id="58" dur="500"/>
                                        <p:tgtEl>
                                          <p:spTgt spid="73749"/>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73750"/>
                                        </p:tgtEl>
                                        <p:attrNameLst>
                                          <p:attrName>style.visibility</p:attrName>
                                        </p:attrNameLst>
                                      </p:cBhvr>
                                      <p:to>
                                        <p:strVal val="visible"/>
                                      </p:to>
                                    </p:set>
                                    <p:animEffect transition="in" filter="blinds(horizontal)">
                                      <p:cBhvr>
                                        <p:cTn id="61" dur="500"/>
                                        <p:tgtEl>
                                          <p:spTgt spid="73750"/>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73751"/>
                                        </p:tgtEl>
                                        <p:attrNameLst>
                                          <p:attrName>style.visibility</p:attrName>
                                        </p:attrNameLst>
                                      </p:cBhvr>
                                      <p:to>
                                        <p:strVal val="visible"/>
                                      </p:to>
                                    </p:set>
                                    <p:animEffect transition="in" filter="blinds(horizontal)">
                                      <p:cBhvr>
                                        <p:cTn id="64" dur="500"/>
                                        <p:tgtEl>
                                          <p:spTgt spid="73751"/>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73752"/>
                                        </p:tgtEl>
                                        <p:attrNameLst>
                                          <p:attrName>style.visibility</p:attrName>
                                        </p:attrNameLst>
                                      </p:cBhvr>
                                      <p:to>
                                        <p:strVal val="visible"/>
                                      </p:to>
                                    </p:set>
                                    <p:animEffect transition="in" filter="blinds(horizontal)">
                                      <p:cBhvr>
                                        <p:cTn id="67" dur="500"/>
                                        <p:tgtEl>
                                          <p:spTgt spid="73752"/>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73753"/>
                                        </p:tgtEl>
                                        <p:attrNameLst>
                                          <p:attrName>style.visibility</p:attrName>
                                        </p:attrNameLst>
                                      </p:cBhvr>
                                      <p:to>
                                        <p:strVal val="visible"/>
                                      </p:to>
                                    </p:set>
                                    <p:animEffect transition="in" filter="blinds(horizontal)">
                                      <p:cBhvr>
                                        <p:cTn id="70" dur="500"/>
                                        <p:tgtEl>
                                          <p:spTgt spid="7375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nodeType="clickEffect">
                                  <p:stCondLst>
                                    <p:cond delay="0"/>
                                  </p:stCondLst>
                                  <p:childTnLst>
                                    <p:set>
                                      <p:cBhvr>
                                        <p:cTn id="74" dur="1" fill="hold">
                                          <p:stCondLst>
                                            <p:cond delay="0"/>
                                          </p:stCondLst>
                                        </p:cTn>
                                        <p:tgtEl>
                                          <p:spTgt spid="73754"/>
                                        </p:tgtEl>
                                        <p:attrNameLst>
                                          <p:attrName>style.visibility</p:attrName>
                                        </p:attrNameLst>
                                      </p:cBhvr>
                                      <p:to>
                                        <p:strVal val="visible"/>
                                      </p:to>
                                    </p:set>
                                    <p:animEffect transition="in" filter="blinds(horizontal)">
                                      <p:cBhvr>
                                        <p:cTn id="75" dur="500"/>
                                        <p:tgtEl>
                                          <p:spTgt spid="73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animBg="1"/>
      <p:bldP spid="73733" grpId="0" animBg="1"/>
      <p:bldP spid="73734" grpId="0" animBg="1"/>
      <p:bldP spid="73735" grpId="0" animBg="1"/>
      <p:bldP spid="73736" grpId="0" animBg="1"/>
      <p:bldP spid="73737" grpId="0" animBg="1"/>
      <p:bldP spid="73738" grpId="0" animBg="1"/>
      <p:bldP spid="73739" grpId="0" animBg="1"/>
      <p:bldP spid="73740" grpId="0"/>
      <p:bldP spid="73741" grpId="0"/>
      <p:bldP spid="73742" grpId="0"/>
      <p:bldP spid="73743" grpId="0" animBg="1"/>
      <p:bldP spid="73744" grpId="0"/>
      <p:bldP spid="73745" grpId="0"/>
      <p:bldP spid="73746" grpId="0"/>
      <p:bldP spid="73747" grpId="0"/>
      <p:bldP spid="73748" grpId="0"/>
      <p:bldP spid="73749" grpId="0"/>
      <p:bldP spid="73750" grpId="0"/>
      <p:bldP spid="73751" grpId="0"/>
      <p:bldP spid="73752" grpId="0"/>
      <p:bldP spid="7375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1835150" y="4941888"/>
            <a:ext cx="5545138" cy="1150937"/>
          </a:xfrm>
          <a:prstGeom prst="rect">
            <a:avLst/>
          </a:prstGeom>
          <a:solidFill>
            <a:srgbClr val="3366FF"/>
          </a:solidFill>
          <a:ln w="952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id-ID"/>
          </a:p>
        </p:txBody>
      </p:sp>
      <p:sp>
        <p:nvSpPr>
          <p:cNvPr id="35843" name="Rectangle 2"/>
          <p:cNvSpPr>
            <a:spLocks noGrp="1" noChangeArrowheads="1"/>
          </p:cNvSpPr>
          <p:nvPr>
            <p:ph type="title"/>
          </p:nvPr>
        </p:nvSpPr>
        <p:spPr/>
        <p:txBody>
          <a:bodyPr/>
          <a:lstStyle/>
          <a:p>
            <a:pPr eaLnBrk="1" hangingPunct="1"/>
            <a:r>
              <a:rPr lang="en-US" i="1" smtClean="0"/>
              <a:t>Effective Annual Rate</a:t>
            </a:r>
            <a:endParaRPr lang="es-ES" i="1" smtClean="0"/>
          </a:p>
        </p:txBody>
      </p:sp>
      <p:sp>
        <p:nvSpPr>
          <p:cNvPr id="35844" name="Rectangle 3"/>
          <p:cNvSpPr>
            <a:spLocks noGrp="1" noChangeArrowheads="1"/>
          </p:cNvSpPr>
          <p:nvPr>
            <p:ph type="body" idx="1"/>
          </p:nvPr>
        </p:nvSpPr>
        <p:spPr>
          <a:xfrm>
            <a:off x="685800" y="1981200"/>
            <a:ext cx="7772400" cy="4327525"/>
          </a:xfrm>
        </p:spPr>
        <p:txBody>
          <a:bodyPr/>
          <a:lstStyle/>
          <a:p>
            <a:pPr eaLnBrk="1" hangingPunct="1"/>
            <a:r>
              <a:rPr lang="en-US" sz="2600" smtClean="0"/>
              <a:t>Adalah tingkat suku bunga yang menghasilkan nilai yang sama dengan penggandaan (</a:t>
            </a:r>
            <a:r>
              <a:rPr lang="en-US" sz="2600" i="1" smtClean="0"/>
              <a:t>compounding</a:t>
            </a:r>
            <a:r>
              <a:rPr lang="en-US" sz="2600" smtClean="0"/>
              <a:t>) secara tahunan atau tingkat suku bunga tahunan yang benar-benar dinikmati oleh investor</a:t>
            </a:r>
          </a:p>
          <a:p>
            <a:pPr eaLnBrk="1" hangingPunct="1"/>
            <a:endParaRPr lang="en-US" sz="2600" smtClean="0"/>
          </a:p>
          <a:p>
            <a:pPr eaLnBrk="1" hangingPunct="1"/>
            <a:endParaRPr lang="en-US" sz="2600" smtClean="0"/>
          </a:p>
          <a:p>
            <a:pPr algn="ctr" eaLnBrk="1" hangingPunct="1">
              <a:buFont typeface="Wingdings" panose="05000000000000000000" pitchFamily="2" charset="2"/>
              <a:buNone/>
            </a:pPr>
            <a:r>
              <a:rPr lang="en-US" smtClean="0"/>
              <a:t>EAR = ( 1 + r</a:t>
            </a:r>
            <a:r>
              <a:rPr lang="en-US" baseline="-25000" smtClean="0"/>
              <a:t>Nom / m</a:t>
            </a:r>
            <a:r>
              <a:rPr lang="en-US" smtClean="0"/>
              <a:t> )</a:t>
            </a:r>
            <a:r>
              <a:rPr lang="en-US" baseline="30000" smtClean="0"/>
              <a:t>m</a:t>
            </a:r>
            <a:r>
              <a:rPr lang="en-US" smtClean="0"/>
              <a:t> – 1</a:t>
            </a:r>
          </a:p>
          <a:p>
            <a:pPr algn="ctr" eaLnBrk="1" hangingPunct="1">
              <a:buFont typeface="Wingdings" panose="05000000000000000000" pitchFamily="2" charset="2"/>
              <a:buNone/>
            </a:pPr>
            <a:endParaRPr lang="en-US" smtClean="0"/>
          </a:p>
          <a:p>
            <a:pPr algn="ctr" eaLnBrk="1" hangingPunct="1">
              <a:buFont typeface="Wingdings" panose="05000000000000000000" pitchFamily="2" charset="2"/>
              <a:buNone/>
            </a:pPr>
            <a:endParaRPr lang="en-US" smtClean="0"/>
          </a:p>
          <a:p>
            <a:pPr algn="ctr" eaLnBrk="1" hangingPunct="1">
              <a:buFont typeface="Wingdings" panose="05000000000000000000" pitchFamily="2" charset="2"/>
              <a:buNone/>
            </a:pPr>
            <a:endParaRPr lang="en-US" smtClean="0"/>
          </a:p>
          <a:p>
            <a:pPr algn="ctr" eaLnBrk="1" hangingPunct="1">
              <a:buFont typeface="Wingdings" panose="05000000000000000000" pitchFamily="2" charset="2"/>
              <a:buNone/>
            </a:pPr>
            <a:endParaRPr lang="es-ES" smtClean="0"/>
          </a:p>
        </p:txBody>
      </p:sp>
    </p:spTree>
    <p:extLst>
      <p:ext uri="{BB962C8B-B14F-4D97-AF65-F5344CB8AC3E}">
        <p14:creationId xmlns:p14="http://schemas.microsoft.com/office/powerpoint/2010/main" val="1057776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blinds(horizontal)">
                                      <p:cBhvr>
                                        <p:cTn id="7" dur="500"/>
                                        <p:tgtEl>
                                          <p:spTgt spid="29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400" i="1" smtClean="0"/>
              <a:t>Effective Annual R</a:t>
            </a:r>
            <a:r>
              <a:rPr lang="en-US" sz="3400" smtClean="0"/>
              <a:t>ate (2)</a:t>
            </a:r>
            <a:endParaRPr lang="es-ES" sz="3400" smtClean="0"/>
          </a:p>
        </p:txBody>
      </p:sp>
      <p:sp>
        <p:nvSpPr>
          <p:cNvPr id="36867" name="Rectangle 3"/>
          <p:cNvSpPr>
            <a:spLocks noGrp="1" noChangeArrowheads="1"/>
          </p:cNvSpPr>
          <p:nvPr>
            <p:ph type="body" idx="1"/>
          </p:nvPr>
        </p:nvSpPr>
        <p:spPr/>
        <p:txBody>
          <a:bodyPr/>
          <a:lstStyle/>
          <a:p>
            <a:pPr eaLnBrk="1" hangingPunct="1">
              <a:lnSpc>
                <a:spcPct val="80000"/>
              </a:lnSpc>
            </a:pPr>
            <a:r>
              <a:rPr lang="en-US" sz="2100" smtClean="0"/>
              <a:t>Contoh:</a:t>
            </a:r>
          </a:p>
          <a:p>
            <a:pPr eaLnBrk="1" hangingPunct="1">
              <a:lnSpc>
                <a:spcPct val="80000"/>
              </a:lnSpc>
            </a:pPr>
            <a:r>
              <a:rPr lang="en-US" sz="2100" smtClean="0"/>
              <a:t>Bunga tabungan 12% per tahun, bunga dibayar setiap tiga bulan, maka EAR-nya adalah:</a:t>
            </a:r>
          </a:p>
          <a:p>
            <a:pPr eaLnBrk="1" hangingPunct="1">
              <a:lnSpc>
                <a:spcPct val="80000"/>
              </a:lnSpc>
              <a:buFont typeface="Wingdings" panose="05000000000000000000" pitchFamily="2" charset="2"/>
              <a:buNone/>
            </a:pPr>
            <a:r>
              <a:rPr lang="en-US" sz="2100" smtClean="0"/>
              <a:t>	r</a:t>
            </a:r>
            <a:r>
              <a:rPr lang="en-US" sz="2100" baseline="-25000" smtClean="0"/>
              <a:t>Nom</a:t>
            </a:r>
            <a:r>
              <a:rPr lang="en-US" sz="2100" smtClean="0"/>
              <a:t> 	= 12%</a:t>
            </a:r>
          </a:p>
          <a:p>
            <a:pPr eaLnBrk="1" hangingPunct="1">
              <a:lnSpc>
                <a:spcPct val="80000"/>
              </a:lnSpc>
              <a:buFont typeface="Wingdings" panose="05000000000000000000" pitchFamily="2" charset="2"/>
              <a:buNone/>
            </a:pPr>
            <a:r>
              <a:rPr lang="en-US" sz="2100" smtClean="0"/>
              <a:t>	m 		= 12 bulan / 3 bulan</a:t>
            </a:r>
          </a:p>
          <a:p>
            <a:pPr eaLnBrk="1" hangingPunct="1">
              <a:lnSpc>
                <a:spcPct val="80000"/>
              </a:lnSpc>
              <a:buFont typeface="Wingdings" panose="05000000000000000000" pitchFamily="2" charset="2"/>
              <a:buNone/>
            </a:pPr>
            <a:r>
              <a:rPr lang="en-US" sz="2100" smtClean="0"/>
              <a:t>			= 4</a:t>
            </a:r>
          </a:p>
          <a:p>
            <a:pPr eaLnBrk="1" hangingPunct="1">
              <a:lnSpc>
                <a:spcPct val="80000"/>
              </a:lnSpc>
              <a:buFont typeface="Wingdings" panose="05000000000000000000" pitchFamily="2" charset="2"/>
              <a:buNone/>
            </a:pPr>
            <a:endParaRPr lang="en-US" sz="2100" smtClean="0"/>
          </a:p>
          <a:p>
            <a:pPr eaLnBrk="1" hangingPunct="1">
              <a:lnSpc>
                <a:spcPct val="80000"/>
              </a:lnSpc>
            </a:pPr>
            <a:r>
              <a:rPr lang="en-US" sz="2100" smtClean="0"/>
              <a:t>EAR	= ( 1 + r</a:t>
            </a:r>
            <a:r>
              <a:rPr lang="en-US" sz="2100" baseline="-25000" smtClean="0"/>
              <a:t>Nom / m</a:t>
            </a:r>
            <a:r>
              <a:rPr lang="en-US" sz="2100" smtClean="0"/>
              <a:t> )</a:t>
            </a:r>
            <a:r>
              <a:rPr lang="en-US" sz="2100" baseline="30000" smtClean="0"/>
              <a:t>m</a:t>
            </a:r>
            <a:r>
              <a:rPr lang="en-US" sz="2100" smtClean="0"/>
              <a:t> - 1</a:t>
            </a:r>
          </a:p>
          <a:p>
            <a:pPr eaLnBrk="1" hangingPunct="1">
              <a:lnSpc>
                <a:spcPct val="80000"/>
              </a:lnSpc>
              <a:buFont typeface="Wingdings" panose="05000000000000000000" pitchFamily="2" charset="2"/>
              <a:buNone/>
            </a:pPr>
            <a:r>
              <a:rPr lang="en-US" sz="2100" smtClean="0"/>
              <a:t>			= ( 1 + 12% / 4 )</a:t>
            </a:r>
            <a:r>
              <a:rPr lang="en-US" sz="2100" baseline="30000" smtClean="0"/>
              <a:t>4</a:t>
            </a:r>
            <a:r>
              <a:rPr lang="en-US" sz="2100" smtClean="0"/>
              <a:t> – 1</a:t>
            </a:r>
          </a:p>
          <a:p>
            <a:pPr eaLnBrk="1" hangingPunct="1">
              <a:lnSpc>
                <a:spcPct val="80000"/>
              </a:lnSpc>
              <a:buFont typeface="Wingdings" panose="05000000000000000000" pitchFamily="2" charset="2"/>
              <a:buNone/>
            </a:pPr>
            <a:r>
              <a:rPr lang="en-US" sz="2100" smtClean="0"/>
              <a:t>			= 12.5%</a:t>
            </a:r>
          </a:p>
          <a:p>
            <a:pPr eaLnBrk="1" hangingPunct="1">
              <a:lnSpc>
                <a:spcPct val="80000"/>
              </a:lnSpc>
              <a:buFont typeface="Wingdings" panose="05000000000000000000" pitchFamily="2" charset="2"/>
              <a:buNone/>
            </a:pPr>
            <a:endParaRPr lang="en-US" sz="2100" smtClean="0"/>
          </a:p>
          <a:p>
            <a:pPr eaLnBrk="1" hangingPunct="1">
              <a:lnSpc>
                <a:spcPct val="80000"/>
              </a:lnSpc>
            </a:pPr>
            <a:r>
              <a:rPr lang="en-US" sz="2100" smtClean="0"/>
              <a:t>Jadi investor sebenarnya menikmati bunga tahunan 12.5% per tahun bukan 12%.</a:t>
            </a:r>
            <a:endParaRPr lang="es-ES" sz="2100" smtClean="0"/>
          </a:p>
        </p:txBody>
      </p:sp>
    </p:spTree>
    <p:extLst>
      <p:ext uri="{BB962C8B-B14F-4D97-AF65-F5344CB8AC3E}">
        <p14:creationId xmlns:p14="http://schemas.microsoft.com/office/powerpoint/2010/main" val="2949605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Anuitas</a:t>
            </a:r>
            <a:endParaRPr lang="es-ES" smtClean="0"/>
          </a:p>
        </p:txBody>
      </p:sp>
      <p:sp>
        <p:nvSpPr>
          <p:cNvPr id="37891" name="Rectangle 3"/>
          <p:cNvSpPr>
            <a:spLocks noGrp="1" noChangeArrowheads="1"/>
          </p:cNvSpPr>
          <p:nvPr>
            <p:ph type="body" idx="1"/>
          </p:nvPr>
        </p:nvSpPr>
        <p:spPr>
          <a:xfrm>
            <a:off x="685800" y="1981200"/>
            <a:ext cx="7772400" cy="4760913"/>
          </a:xfrm>
        </p:spPr>
        <p:txBody>
          <a:bodyPr/>
          <a:lstStyle/>
          <a:p>
            <a:pPr eaLnBrk="1" hangingPunct="1">
              <a:lnSpc>
                <a:spcPct val="80000"/>
              </a:lnSpc>
            </a:pPr>
            <a:r>
              <a:rPr lang="en-US" sz="2100" smtClean="0"/>
              <a:t>Anuitas atau </a:t>
            </a:r>
            <a:r>
              <a:rPr lang="en-US" sz="2100" i="1" smtClean="0"/>
              <a:t>annuity</a:t>
            </a:r>
            <a:r>
              <a:rPr lang="en-US" sz="2100" smtClean="0"/>
              <a:t> adalah suatu penerimaan/pembayaran sejumlah uang yang tetap untuk suatu periode waktu tertentu.</a:t>
            </a:r>
          </a:p>
          <a:p>
            <a:pPr eaLnBrk="1" hangingPunct="1">
              <a:lnSpc>
                <a:spcPct val="80000"/>
              </a:lnSpc>
            </a:pPr>
            <a:r>
              <a:rPr lang="en-US" sz="2100" smtClean="0"/>
              <a:t>Jika penerimaan atau pembayaran terjadi pada </a:t>
            </a:r>
            <a:r>
              <a:rPr lang="en-US" sz="2600" smtClean="0">
                <a:solidFill>
                  <a:srgbClr val="FF0000"/>
                </a:solidFill>
              </a:rPr>
              <a:t>akhir setiap periode</a:t>
            </a:r>
            <a:r>
              <a:rPr lang="en-US" sz="2100" smtClean="0"/>
              <a:t>, disebut sebagai anuitas biasa (</a:t>
            </a:r>
            <a:r>
              <a:rPr lang="en-US" sz="2100" i="1" smtClean="0"/>
              <a:t>ordinary annuity</a:t>
            </a:r>
            <a:r>
              <a:rPr lang="en-US" sz="2100" smtClean="0"/>
              <a:t>)</a:t>
            </a:r>
          </a:p>
          <a:p>
            <a:pPr eaLnBrk="1" hangingPunct="1">
              <a:lnSpc>
                <a:spcPct val="80000"/>
              </a:lnSpc>
            </a:pPr>
            <a:r>
              <a:rPr lang="en-US" sz="2100" smtClean="0"/>
              <a:t>Sebaliknya, jika penerimaan atau pembayaran terjadi pada </a:t>
            </a:r>
            <a:r>
              <a:rPr lang="en-US" sz="2600" smtClean="0">
                <a:solidFill>
                  <a:srgbClr val="FF0000"/>
                </a:solidFill>
              </a:rPr>
              <a:t>awal setiap periode</a:t>
            </a:r>
            <a:r>
              <a:rPr lang="en-US" sz="2100" smtClean="0"/>
              <a:t>, disebut sebagai anuitas di muka (</a:t>
            </a:r>
            <a:r>
              <a:rPr lang="en-US" sz="2100" i="1" smtClean="0"/>
              <a:t>due annuity</a:t>
            </a:r>
            <a:r>
              <a:rPr lang="en-US" sz="2100" smtClean="0"/>
              <a:t>)</a:t>
            </a:r>
          </a:p>
          <a:p>
            <a:pPr eaLnBrk="1" hangingPunct="1">
              <a:lnSpc>
                <a:spcPct val="80000"/>
              </a:lnSpc>
            </a:pPr>
            <a:r>
              <a:rPr lang="en-US" sz="2100" smtClean="0"/>
              <a:t>Selain perbedaan waktu penerimaan atau pembayaran, kedua jenis anuitas tersebut juga dibedakan dengan sedikit modifikasi rumus.</a:t>
            </a:r>
            <a:endParaRPr lang="es-ES" sz="2100" smtClean="0"/>
          </a:p>
        </p:txBody>
      </p:sp>
    </p:spTree>
    <p:extLst>
      <p:ext uri="{BB962C8B-B14F-4D97-AF65-F5344CB8AC3E}">
        <p14:creationId xmlns:p14="http://schemas.microsoft.com/office/powerpoint/2010/main" val="156556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n-US" smtClean="0"/>
              <a:t>Anuitas (2)</a:t>
            </a:r>
            <a:endParaRPr lang="es-ES" smtClean="0"/>
          </a:p>
        </p:txBody>
      </p:sp>
      <p:sp>
        <p:nvSpPr>
          <p:cNvPr id="6148" name="Rectangle 3"/>
          <p:cNvSpPr>
            <a:spLocks noGrp="1" noChangeArrowheads="1"/>
          </p:cNvSpPr>
          <p:nvPr>
            <p:ph type="body" sz="half" idx="1"/>
          </p:nvPr>
        </p:nvSpPr>
        <p:spPr>
          <a:xfrm>
            <a:off x="684213" y="4941888"/>
            <a:ext cx="7989887" cy="1727200"/>
          </a:xfrm>
        </p:spPr>
        <p:txBody>
          <a:bodyPr/>
          <a:lstStyle/>
          <a:p>
            <a:pPr eaLnBrk="1" hangingPunct="1">
              <a:lnSpc>
                <a:spcPct val="90000"/>
              </a:lnSpc>
            </a:pPr>
            <a:r>
              <a:rPr lang="en-US" sz="2000" smtClean="0"/>
              <a:t>Dimana:</a:t>
            </a:r>
          </a:p>
          <a:p>
            <a:pPr eaLnBrk="1" hangingPunct="1">
              <a:lnSpc>
                <a:spcPct val="90000"/>
              </a:lnSpc>
              <a:buFont typeface="Wingdings" panose="05000000000000000000" pitchFamily="2" charset="2"/>
              <a:buNone/>
            </a:pPr>
            <a:r>
              <a:rPr lang="en-US" sz="2000" smtClean="0"/>
              <a:t>	FVA</a:t>
            </a:r>
            <a:r>
              <a:rPr lang="en-US" sz="2000" baseline="-25000" smtClean="0"/>
              <a:t>n</a:t>
            </a:r>
            <a:r>
              <a:rPr lang="en-US" sz="2000" smtClean="0"/>
              <a:t> 	= </a:t>
            </a:r>
            <a:r>
              <a:rPr lang="en-US" sz="2000" i="1" smtClean="0"/>
              <a:t>Future Value Annuity ordinary</a:t>
            </a:r>
          </a:p>
          <a:p>
            <a:pPr eaLnBrk="1" hangingPunct="1">
              <a:lnSpc>
                <a:spcPct val="90000"/>
              </a:lnSpc>
              <a:buFont typeface="Wingdings" panose="05000000000000000000" pitchFamily="2" charset="2"/>
              <a:buNone/>
            </a:pPr>
            <a:r>
              <a:rPr lang="en-US" sz="2000" smtClean="0"/>
              <a:t>	PMT	= Penerimaan/pembayaran</a:t>
            </a:r>
          </a:p>
          <a:p>
            <a:pPr eaLnBrk="1" hangingPunct="1">
              <a:lnSpc>
                <a:spcPct val="90000"/>
              </a:lnSpc>
              <a:buFont typeface="Wingdings" panose="05000000000000000000" pitchFamily="2" charset="2"/>
              <a:buNone/>
            </a:pPr>
            <a:r>
              <a:rPr lang="en-US" sz="2000" smtClean="0"/>
              <a:t>	r		= tingkat suku bunga</a:t>
            </a:r>
          </a:p>
          <a:p>
            <a:pPr eaLnBrk="1" hangingPunct="1">
              <a:lnSpc>
                <a:spcPct val="90000"/>
              </a:lnSpc>
              <a:buFont typeface="Wingdings" panose="05000000000000000000" pitchFamily="2" charset="2"/>
              <a:buNone/>
            </a:pPr>
            <a:r>
              <a:rPr lang="en-US" sz="2000" smtClean="0"/>
              <a:t>	n		= periode waktu</a:t>
            </a:r>
            <a:endParaRPr lang="es-ES" sz="2000" smtClean="0"/>
          </a:p>
        </p:txBody>
      </p:sp>
      <p:sp>
        <p:nvSpPr>
          <p:cNvPr id="32772" name="Line 4"/>
          <p:cNvSpPr>
            <a:spLocks noChangeShapeType="1"/>
          </p:cNvSpPr>
          <p:nvPr/>
        </p:nvSpPr>
        <p:spPr bwMode="auto">
          <a:xfrm>
            <a:off x="1403350" y="2492375"/>
            <a:ext cx="324008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32773" name="Line 5"/>
          <p:cNvSpPr>
            <a:spLocks noChangeShapeType="1"/>
          </p:cNvSpPr>
          <p:nvPr/>
        </p:nvSpPr>
        <p:spPr bwMode="auto">
          <a:xfrm>
            <a:off x="14033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32774" name="Line 6"/>
          <p:cNvSpPr>
            <a:spLocks noChangeShapeType="1"/>
          </p:cNvSpPr>
          <p:nvPr/>
        </p:nvSpPr>
        <p:spPr bwMode="auto">
          <a:xfrm>
            <a:off x="26987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32775" name="Line 7"/>
          <p:cNvSpPr>
            <a:spLocks noChangeShapeType="1"/>
          </p:cNvSpPr>
          <p:nvPr/>
        </p:nvSpPr>
        <p:spPr bwMode="auto">
          <a:xfrm>
            <a:off x="4211638"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32776" name="Line 8"/>
          <p:cNvSpPr>
            <a:spLocks noChangeShapeType="1"/>
          </p:cNvSpPr>
          <p:nvPr/>
        </p:nvSpPr>
        <p:spPr bwMode="auto">
          <a:xfrm>
            <a:off x="565150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32777" name="Text Box 9"/>
          <p:cNvSpPr txBox="1">
            <a:spLocks noChangeArrowheads="1"/>
          </p:cNvSpPr>
          <p:nvPr/>
        </p:nvSpPr>
        <p:spPr bwMode="auto">
          <a:xfrm>
            <a:off x="1258888"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32778" name="Text Box 10"/>
          <p:cNvSpPr txBox="1">
            <a:spLocks noChangeArrowheads="1"/>
          </p:cNvSpPr>
          <p:nvPr/>
        </p:nvSpPr>
        <p:spPr bwMode="auto">
          <a:xfrm>
            <a:off x="4067175" y="270827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x</a:t>
            </a:r>
            <a:endParaRPr lang="es-ES">
              <a:latin typeface="Arial Black" panose="020B0A04020102020204" pitchFamily="34" charset="0"/>
            </a:endParaRPr>
          </a:p>
        </p:txBody>
      </p:sp>
      <p:sp>
        <p:nvSpPr>
          <p:cNvPr id="32779" name="Text Box 11"/>
          <p:cNvSpPr txBox="1">
            <a:spLocks noChangeArrowheads="1"/>
          </p:cNvSpPr>
          <p:nvPr/>
        </p:nvSpPr>
        <p:spPr bwMode="auto">
          <a:xfrm>
            <a:off x="6732588" y="270827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x</a:t>
            </a:r>
            <a:endParaRPr lang="es-ES">
              <a:latin typeface="Arial Black" panose="020B0A04020102020204" pitchFamily="34" charset="0"/>
            </a:endParaRPr>
          </a:p>
        </p:txBody>
      </p:sp>
      <p:sp>
        <p:nvSpPr>
          <p:cNvPr id="32783" name="Text Box 15"/>
          <p:cNvSpPr txBox="1">
            <a:spLocks noChangeArrowheads="1"/>
          </p:cNvSpPr>
          <p:nvPr/>
        </p:nvSpPr>
        <p:spPr bwMode="auto">
          <a:xfrm>
            <a:off x="1052513" y="1989138"/>
            <a:ext cx="7540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PVA</a:t>
            </a:r>
            <a:endParaRPr lang="es-ES">
              <a:latin typeface="Arial Black" panose="020B0A04020102020204" pitchFamily="34" charset="0"/>
            </a:endParaRPr>
          </a:p>
        </p:txBody>
      </p:sp>
      <p:sp>
        <p:nvSpPr>
          <p:cNvPr id="32784" name="Text Box 16"/>
          <p:cNvSpPr txBox="1">
            <a:spLocks noChangeArrowheads="1"/>
          </p:cNvSpPr>
          <p:nvPr/>
        </p:nvSpPr>
        <p:spPr bwMode="auto">
          <a:xfrm>
            <a:off x="6478588" y="1989138"/>
            <a:ext cx="720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FV</a:t>
            </a:r>
            <a:r>
              <a:rPr lang="en-US" sz="1600">
                <a:latin typeface="Arial Black" panose="020B0A04020102020204" pitchFamily="34" charset="0"/>
              </a:rPr>
              <a:t>A</a:t>
            </a:r>
            <a:endParaRPr lang="es-ES">
              <a:latin typeface="Arial Black" panose="020B0A04020102020204" pitchFamily="34" charset="0"/>
            </a:endParaRPr>
          </a:p>
        </p:txBody>
      </p:sp>
      <p:sp>
        <p:nvSpPr>
          <p:cNvPr id="32785" name="Line 17"/>
          <p:cNvSpPr>
            <a:spLocks noChangeShapeType="1"/>
          </p:cNvSpPr>
          <p:nvPr/>
        </p:nvSpPr>
        <p:spPr bwMode="auto">
          <a:xfrm>
            <a:off x="68770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32787" name="Line 19"/>
          <p:cNvSpPr>
            <a:spLocks noChangeShapeType="1"/>
          </p:cNvSpPr>
          <p:nvPr/>
        </p:nvSpPr>
        <p:spPr bwMode="auto">
          <a:xfrm>
            <a:off x="5148263" y="2492375"/>
            <a:ext cx="172878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32788" name="Line 20"/>
          <p:cNvSpPr>
            <a:spLocks noChangeShapeType="1"/>
          </p:cNvSpPr>
          <p:nvPr/>
        </p:nvSpPr>
        <p:spPr bwMode="auto">
          <a:xfrm>
            <a:off x="4741863" y="2492375"/>
            <a:ext cx="287337"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id-ID"/>
          </a:p>
        </p:txBody>
      </p:sp>
      <p:sp>
        <p:nvSpPr>
          <p:cNvPr id="32789" name="Text Box 21"/>
          <p:cNvSpPr txBox="1">
            <a:spLocks noChangeArrowheads="1"/>
          </p:cNvSpPr>
          <p:nvPr/>
        </p:nvSpPr>
        <p:spPr bwMode="auto">
          <a:xfrm>
            <a:off x="5508625" y="270827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x</a:t>
            </a:r>
            <a:endParaRPr lang="es-ES">
              <a:latin typeface="Arial Black" panose="020B0A04020102020204" pitchFamily="34" charset="0"/>
            </a:endParaRPr>
          </a:p>
        </p:txBody>
      </p:sp>
      <p:sp>
        <p:nvSpPr>
          <p:cNvPr id="32790" name="Text Box 22"/>
          <p:cNvSpPr txBox="1">
            <a:spLocks noChangeArrowheads="1"/>
          </p:cNvSpPr>
          <p:nvPr/>
        </p:nvSpPr>
        <p:spPr bwMode="auto">
          <a:xfrm>
            <a:off x="2555875" y="2717800"/>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x</a:t>
            </a:r>
            <a:endParaRPr lang="es-ES">
              <a:latin typeface="Arial Black" panose="020B0A04020102020204" pitchFamily="34" charset="0"/>
            </a:endParaRPr>
          </a:p>
        </p:txBody>
      </p:sp>
      <p:sp>
        <p:nvSpPr>
          <p:cNvPr id="32791" name="Text Box 23"/>
          <p:cNvSpPr txBox="1">
            <a:spLocks noChangeArrowheads="1"/>
          </p:cNvSpPr>
          <p:nvPr/>
        </p:nvSpPr>
        <p:spPr bwMode="auto">
          <a:xfrm>
            <a:off x="2555875" y="3141663"/>
            <a:ext cx="3384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600">
                <a:latin typeface="Arial Black" panose="020B0A04020102020204" pitchFamily="34" charset="0"/>
              </a:rPr>
              <a:t>X = penerimaan/pembayaran</a:t>
            </a:r>
            <a:endParaRPr lang="es-ES" sz="1600">
              <a:latin typeface="Arial Black" panose="020B0A04020102020204" pitchFamily="34" charset="0"/>
            </a:endParaRPr>
          </a:p>
        </p:txBody>
      </p:sp>
      <p:graphicFrame>
        <p:nvGraphicFramePr>
          <p:cNvPr id="32793" name="Object 25"/>
          <p:cNvGraphicFramePr>
            <a:graphicFrameLocks noGrp="1" noChangeAspect="1"/>
          </p:cNvGraphicFramePr>
          <p:nvPr>
            <p:ph sz="half" idx="2"/>
          </p:nvPr>
        </p:nvGraphicFramePr>
        <p:xfrm>
          <a:off x="1751013" y="3478213"/>
          <a:ext cx="4892675" cy="1260475"/>
        </p:xfrm>
        <a:graphic>
          <a:graphicData uri="http://schemas.openxmlformats.org/presentationml/2006/ole">
            <mc:AlternateContent xmlns:mc="http://schemas.openxmlformats.org/markup-compatibility/2006">
              <mc:Choice xmlns:v="urn:schemas-microsoft-com:vml" Requires="v">
                <p:oleObj spid="_x0000_s72719" name="Equation" r:id="rId3" imgW="1676160" imgH="431640" progId="Equation.3">
                  <p:embed/>
                </p:oleObj>
              </mc:Choice>
              <mc:Fallback>
                <p:oleObj name="Equation" r:id="rId3" imgW="167616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1013" y="3478213"/>
                        <a:ext cx="4892675" cy="1260475"/>
                      </a:xfrm>
                      <a:prstGeom prst="rect">
                        <a:avLst/>
                      </a:prstGeom>
                      <a:solidFill>
                        <a:srgbClr val="66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50026678"/>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blinds(horizontal)">
                                      <p:cBhvr>
                                        <p:cTn id="7" dur="500"/>
                                        <p:tgtEl>
                                          <p:spTgt spid="3277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773"/>
                                        </p:tgtEl>
                                        <p:attrNameLst>
                                          <p:attrName>style.visibility</p:attrName>
                                        </p:attrNameLst>
                                      </p:cBhvr>
                                      <p:to>
                                        <p:strVal val="visible"/>
                                      </p:to>
                                    </p:set>
                                    <p:animEffect transition="in" filter="blinds(horizontal)">
                                      <p:cBhvr>
                                        <p:cTn id="10" dur="500"/>
                                        <p:tgtEl>
                                          <p:spTgt spid="3277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2774"/>
                                        </p:tgtEl>
                                        <p:attrNameLst>
                                          <p:attrName>style.visibility</p:attrName>
                                        </p:attrNameLst>
                                      </p:cBhvr>
                                      <p:to>
                                        <p:strVal val="visible"/>
                                      </p:to>
                                    </p:set>
                                    <p:animEffect transition="in" filter="blinds(horizontal)">
                                      <p:cBhvr>
                                        <p:cTn id="13" dur="500"/>
                                        <p:tgtEl>
                                          <p:spTgt spid="3277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2775"/>
                                        </p:tgtEl>
                                        <p:attrNameLst>
                                          <p:attrName>style.visibility</p:attrName>
                                        </p:attrNameLst>
                                      </p:cBhvr>
                                      <p:to>
                                        <p:strVal val="visible"/>
                                      </p:to>
                                    </p:set>
                                    <p:animEffect transition="in" filter="blinds(horizontal)">
                                      <p:cBhvr>
                                        <p:cTn id="16" dur="500"/>
                                        <p:tgtEl>
                                          <p:spTgt spid="3277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2776"/>
                                        </p:tgtEl>
                                        <p:attrNameLst>
                                          <p:attrName>style.visibility</p:attrName>
                                        </p:attrNameLst>
                                      </p:cBhvr>
                                      <p:to>
                                        <p:strVal val="visible"/>
                                      </p:to>
                                    </p:set>
                                    <p:animEffect transition="in" filter="blinds(horizontal)">
                                      <p:cBhvr>
                                        <p:cTn id="19" dur="500"/>
                                        <p:tgtEl>
                                          <p:spTgt spid="3277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2777"/>
                                        </p:tgtEl>
                                        <p:attrNameLst>
                                          <p:attrName>style.visibility</p:attrName>
                                        </p:attrNameLst>
                                      </p:cBhvr>
                                      <p:to>
                                        <p:strVal val="visible"/>
                                      </p:to>
                                    </p:set>
                                    <p:animEffect transition="in" filter="blinds(horizontal)">
                                      <p:cBhvr>
                                        <p:cTn id="22" dur="500"/>
                                        <p:tgtEl>
                                          <p:spTgt spid="3277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2778"/>
                                        </p:tgtEl>
                                        <p:attrNameLst>
                                          <p:attrName>style.visibility</p:attrName>
                                        </p:attrNameLst>
                                      </p:cBhvr>
                                      <p:to>
                                        <p:strVal val="visible"/>
                                      </p:to>
                                    </p:set>
                                    <p:animEffect transition="in" filter="blinds(horizontal)">
                                      <p:cBhvr>
                                        <p:cTn id="25" dur="500"/>
                                        <p:tgtEl>
                                          <p:spTgt spid="3277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2779"/>
                                        </p:tgtEl>
                                        <p:attrNameLst>
                                          <p:attrName>style.visibility</p:attrName>
                                        </p:attrNameLst>
                                      </p:cBhvr>
                                      <p:to>
                                        <p:strVal val="visible"/>
                                      </p:to>
                                    </p:set>
                                    <p:animEffect transition="in" filter="blinds(horizontal)">
                                      <p:cBhvr>
                                        <p:cTn id="28" dur="500"/>
                                        <p:tgtEl>
                                          <p:spTgt spid="3277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2783"/>
                                        </p:tgtEl>
                                        <p:attrNameLst>
                                          <p:attrName>style.visibility</p:attrName>
                                        </p:attrNameLst>
                                      </p:cBhvr>
                                      <p:to>
                                        <p:strVal val="visible"/>
                                      </p:to>
                                    </p:set>
                                    <p:animEffect transition="in" filter="blinds(horizontal)">
                                      <p:cBhvr>
                                        <p:cTn id="31" dur="500"/>
                                        <p:tgtEl>
                                          <p:spTgt spid="32783"/>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2784"/>
                                        </p:tgtEl>
                                        <p:attrNameLst>
                                          <p:attrName>style.visibility</p:attrName>
                                        </p:attrNameLst>
                                      </p:cBhvr>
                                      <p:to>
                                        <p:strVal val="visible"/>
                                      </p:to>
                                    </p:set>
                                    <p:animEffect transition="in" filter="blinds(horizontal)">
                                      <p:cBhvr>
                                        <p:cTn id="34" dur="500"/>
                                        <p:tgtEl>
                                          <p:spTgt spid="32784"/>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2785"/>
                                        </p:tgtEl>
                                        <p:attrNameLst>
                                          <p:attrName>style.visibility</p:attrName>
                                        </p:attrNameLst>
                                      </p:cBhvr>
                                      <p:to>
                                        <p:strVal val="visible"/>
                                      </p:to>
                                    </p:set>
                                    <p:animEffect transition="in" filter="blinds(horizontal)">
                                      <p:cBhvr>
                                        <p:cTn id="37" dur="500"/>
                                        <p:tgtEl>
                                          <p:spTgt spid="32785"/>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32787"/>
                                        </p:tgtEl>
                                        <p:attrNameLst>
                                          <p:attrName>style.visibility</p:attrName>
                                        </p:attrNameLst>
                                      </p:cBhvr>
                                      <p:to>
                                        <p:strVal val="visible"/>
                                      </p:to>
                                    </p:set>
                                    <p:animEffect transition="in" filter="blinds(horizontal)">
                                      <p:cBhvr>
                                        <p:cTn id="40" dur="500"/>
                                        <p:tgtEl>
                                          <p:spTgt spid="32787"/>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32788"/>
                                        </p:tgtEl>
                                        <p:attrNameLst>
                                          <p:attrName>style.visibility</p:attrName>
                                        </p:attrNameLst>
                                      </p:cBhvr>
                                      <p:to>
                                        <p:strVal val="visible"/>
                                      </p:to>
                                    </p:set>
                                    <p:animEffect transition="in" filter="blinds(horizontal)">
                                      <p:cBhvr>
                                        <p:cTn id="43" dur="500"/>
                                        <p:tgtEl>
                                          <p:spTgt spid="32788"/>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32789"/>
                                        </p:tgtEl>
                                        <p:attrNameLst>
                                          <p:attrName>style.visibility</p:attrName>
                                        </p:attrNameLst>
                                      </p:cBhvr>
                                      <p:to>
                                        <p:strVal val="visible"/>
                                      </p:to>
                                    </p:set>
                                    <p:animEffect transition="in" filter="blinds(horizontal)">
                                      <p:cBhvr>
                                        <p:cTn id="46" dur="500"/>
                                        <p:tgtEl>
                                          <p:spTgt spid="32789"/>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32790"/>
                                        </p:tgtEl>
                                        <p:attrNameLst>
                                          <p:attrName>style.visibility</p:attrName>
                                        </p:attrNameLst>
                                      </p:cBhvr>
                                      <p:to>
                                        <p:strVal val="visible"/>
                                      </p:to>
                                    </p:set>
                                    <p:animEffect transition="in" filter="blinds(horizontal)">
                                      <p:cBhvr>
                                        <p:cTn id="49" dur="500"/>
                                        <p:tgtEl>
                                          <p:spTgt spid="32790"/>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32791"/>
                                        </p:tgtEl>
                                        <p:attrNameLst>
                                          <p:attrName>style.visibility</p:attrName>
                                        </p:attrNameLst>
                                      </p:cBhvr>
                                      <p:to>
                                        <p:strVal val="visible"/>
                                      </p:to>
                                    </p:set>
                                    <p:animEffect transition="in" filter="blinds(horizontal)">
                                      <p:cBhvr>
                                        <p:cTn id="52" dur="500"/>
                                        <p:tgtEl>
                                          <p:spTgt spid="3279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32793"/>
                                        </p:tgtEl>
                                        <p:attrNameLst>
                                          <p:attrName>style.visibility</p:attrName>
                                        </p:attrNameLst>
                                      </p:cBhvr>
                                      <p:to>
                                        <p:strVal val="visible"/>
                                      </p:to>
                                    </p:set>
                                    <p:animEffect transition="in" filter="blinds(horizontal)">
                                      <p:cBhvr>
                                        <p:cTn id="57" dur="500"/>
                                        <p:tgtEl>
                                          <p:spTgt spid="32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nimBg="1"/>
      <p:bldP spid="32773" grpId="0" animBg="1"/>
      <p:bldP spid="32774" grpId="0" animBg="1"/>
      <p:bldP spid="32775" grpId="0" animBg="1"/>
      <p:bldP spid="32776" grpId="0" animBg="1"/>
      <p:bldP spid="32777" grpId="0"/>
      <p:bldP spid="32778" grpId="0"/>
      <p:bldP spid="32779" grpId="0"/>
      <p:bldP spid="32783" grpId="0"/>
      <p:bldP spid="32784" grpId="0"/>
      <p:bldP spid="32785" grpId="0" animBg="1"/>
      <p:bldP spid="32787" grpId="0" animBg="1"/>
      <p:bldP spid="32788" grpId="0" animBg="1"/>
      <p:bldP spid="32789" grpId="0"/>
      <p:bldP spid="32790" grpId="0"/>
      <p:bldP spid="3279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smtClean="0"/>
              <a:t>Anuitas (3)</a:t>
            </a:r>
            <a:endParaRPr lang="es-ES" smtClean="0"/>
          </a:p>
        </p:txBody>
      </p:sp>
      <p:sp>
        <p:nvSpPr>
          <p:cNvPr id="7172" name="Rectangle 3"/>
          <p:cNvSpPr>
            <a:spLocks noGrp="1" noChangeArrowheads="1"/>
          </p:cNvSpPr>
          <p:nvPr>
            <p:ph type="body" sz="half" idx="1"/>
          </p:nvPr>
        </p:nvSpPr>
        <p:spPr>
          <a:xfrm>
            <a:off x="566738" y="1752600"/>
            <a:ext cx="7483475" cy="1277938"/>
          </a:xfrm>
        </p:spPr>
        <p:txBody>
          <a:bodyPr/>
          <a:lstStyle/>
          <a:p>
            <a:pPr eaLnBrk="1" hangingPunct="1"/>
            <a:r>
              <a:rPr lang="en-US" sz="2600" smtClean="0"/>
              <a:t>Rumus FVIFA ini dapat pula ditulis sebagai berikut:</a:t>
            </a:r>
            <a:endParaRPr lang="es-ES" sz="2600" smtClean="0"/>
          </a:p>
        </p:txBody>
      </p:sp>
      <p:graphicFrame>
        <p:nvGraphicFramePr>
          <p:cNvPr id="7170" name="Object 4"/>
          <p:cNvGraphicFramePr>
            <a:graphicFrameLocks noGrp="1" noChangeAspect="1"/>
          </p:cNvGraphicFramePr>
          <p:nvPr>
            <p:ph sz="half" idx="2"/>
          </p:nvPr>
        </p:nvGraphicFramePr>
        <p:xfrm>
          <a:off x="1751013" y="3179763"/>
          <a:ext cx="5111750" cy="2773362"/>
        </p:xfrm>
        <a:graphic>
          <a:graphicData uri="http://schemas.openxmlformats.org/presentationml/2006/ole">
            <mc:AlternateContent xmlns:mc="http://schemas.openxmlformats.org/markup-compatibility/2006">
              <mc:Choice xmlns:v="urn:schemas-microsoft-com:vml" Requires="v">
                <p:oleObj spid="_x0000_s73743" name="Equation" r:id="rId3" imgW="495000" imgH="266400" progId="Equation.3">
                  <p:embed/>
                </p:oleObj>
              </mc:Choice>
              <mc:Fallback>
                <p:oleObj name="Equation" r:id="rId3" imgW="495000" imgH="266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1013" y="3179763"/>
                        <a:ext cx="5111750" cy="2773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95601348"/>
      </p:ext>
    </p:extLst>
  </p:cSld>
  <p:clrMapOvr>
    <a:masterClrMapping/>
  </p:clrMapOvr>
  <p:transition>
    <p:push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smtClean="0"/>
              <a:t>Anuitas (4)</a:t>
            </a:r>
            <a:endParaRPr lang="es-ES" smtClean="0"/>
          </a:p>
        </p:txBody>
      </p:sp>
      <p:sp>
        <p:nvSpPr>
          <p:cNvPr id="8196" name="Rectangle 3"/>
          <p:cNvSpPr>
            <a:spLocks noGrp="1" noChangeArrowheads="1"/>
          </p:cNvSpPr>
          <p:nvPr>
            <p:ph type="body" sz="half" idx="1"/>
          </p:nvPr>
        </p:nvSpPr>
        <p:spPr>
          <a:xfrm>
            <a:off x="788988" y="2111375"/>
            <a:ext cx="7697787" cy="1173163"/>
          </a:xfrm>
        </p:spPr>
        <p:txBody>
          <a:bodyPr/>
          <a:lstStyle/>
          <a:p>
            <a:pPr eaLnBrk="1" hangingPunct="1"/>
            <a:r>
              <a:rPr lang="en-US" sz="2200" smtClean="0"/>
              <a:t>Nilai                 disebut </a:t>
            </a:r>
            <a:r>
              <a:rPr lang="en-US" sz="2200" i="1" smtClean="0"/>
              <a:t>Future Value Interest Factor Annuity</a:t>
            </a:r>
            <a:r>
              <a:rPr lang="en-US" sz="2200" smtClean="0"/>
              <a:t> (FVIFA) yang dapat dicari dengan bantuan tabel anuitas.</a:t>
            </a:r>
            <a:endParaRPr lang="es-ES" sz="2200" smtClean="0"/>
          </a:p>
        </p:txBody>
      </p:sp>
      <p:graphicFrame>
        <p:nvGraphicFramePr>
          <p:cNvPr id="34823" name="Object 7"/>
          <p:cNvGraphicFramePr>
            <a:graphicFrameLocks noGrp="1" noChangeAspect="1"/>
          </p:cNvGraphicFramePr>
          <p:nvPr>
            <p:ph sz="half" idx="2"/>
          </p:nvPr>
        </p:nvGraphicFramePr>
        <p:xfrm>
          <a:off x="2124075" y="1700213"/>
          <a:ext cx="1436688" cy="828675"/>
        </p:xfrm>
        <a:graphic>
          <a:graphicData uri="http://schemas.openxmlformats.org/presentationml/2006/ole">
            <mc:AlternateContent xmlns:mc="http://schemas.openxmlformats.org/markup-compatibility/2006">
              <mc:Choice xmlns:v="urn:schemas-microsoft-com:vml" Requires="v">
                <p:oleObj spid="_x0000_s74767" name="Equation" r:id="rId3" imgW="749160" imgH="431640" progId="Equation.3">
                  <p:embed/>
                </p:oleObj>
              </mc:Choice>
              <mc:Fallback>
                <p:oleObj name="Equation" r:id="rId3" imgW="74916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1700213"/>
                        <a:ext cx="1436688" cy="828675"/>
                      </a:xfrm>
                      <a:prstGeom prst="rect">
                        <a:avLst/>
                      </a:prstGeom>
                      <a:solidFill>
                        <a:srgbClr val="FF99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5" name="Text Box 9"/>
          <p:cNvSpPr txBox="1">
            <a:spLocks noChangeArrowheads="1"/>
          </p:cNvSpPr>
          <p:nvPr/>
        </p:nvSpPr>
        <p:spPr bwMode="auto">
          <a:xfrm>
            <a:off x="1403350" y="3213100"/>
            <a:ext cx="6335713"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3600">
                <a:latin typeface="Arial Black" panose="020B0A04020102020204" pitchFamily="34" charset="0"/>
              </a:rPr>
              <a:t>FVA</a:t>
            </a:r>
            <a:r>
              <a:rPr lang="en-US" sz="3600" baseline="-25000">
                <a:latin typeface="Arial Black" panose="020B0A04020102020204" pitchFamily="34" charset="0"/>
              </a:rPr>
              <a:t>n</a:t>
            </a:r>
            <a:r>
              <a:rPr lang="en-US" sz="3600">
                <a:latin typeface="Arial Black" panose="020B0A04020102020204" pitchFamily="34" charset="0"/>
              </a:rPr>
              <a:t> = PMT (FVIFA, r, n)</a:t>
            </a:r>
            <a:endParaRPr lang="es-ES" sz="3600">
              <a:latin typeface="Arial Black" panose="020B0A04020102020204" pitchFamily="34" charset="0"/>
            </a:endParaRPr>
          </a:p>
        </p:txBody>
      </p:sp>
      <p:sp>
        <p:nvSpPr>
          <p:cNvPr id="34826" name="Rectangle 10"/>
          <p:cNvSpPr>
            <a:spLocks noChangeArrowheads="1"/>
          </p:cNvSpPr>
          <p:nvPr/>
        </p:nvSpPr>
        <p:spPr bwMode="auto">
          <a:xfrm>
            <a:off x="539750" y="3933825"/>
            <a:ext cx="791845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lnSpc>
                <a:spcPct val="90000"/>
              </a:lnSpc>
              <a:spcBef>
                <a:spcPct val="20000"/>
              </a:spcBef>
              <a:buClr>
                <a:schemeClr val="accent2"/>
              </a:buClr>
              <a:buFont typeface="Wingdings" panose="05000000000000000000" pitchFamily="2" charset="2"/>
              <a:buChar char="o"/>
            </a:pPr>
            <a:r>
              <a:rPr lang="en-US" sz="2000"/>
              <a:t>Contoh:</a:t>
            </a:r>
          </a:p>
          <a:p>
            <a:pPr eaLnBrk="1" hangingPunct="1">
              <a:lnSpc>
                <a:spcPct val="90000"/>
              </a:lnSpc>
              <a:spcBef>
                <a:spcPct val="20000"/>
              </a:spcBef>
              <a:buClr>
                <a:schemeClr val="accent2"/>
              </a:buClr>
              <a:buFont typeface="Wingdings" panose="05000000000000000000" pitchFamily="2" charset="2"/>
              <a:buChar char="o"/>
            </a:pPr>
            <a:r>
              <a:rPr lang="en-US" sz="2000"/>
              <a:t>Selama 3 tahun berturut-turut tiap akhir tahunnya, sebuah perusahaan menerima pembayaran bunga sebesar Rp 1 juta. Berapa nilai </a:t>
            </a:r>
            <a:r>
              <a:rPr lang="en-US" sz="2000" i="1"/>
              <a:t>future value</a:t>
            </a:r>
            <a:r>
              <a:rPr lang="en-US" sz="2000"/>
              <a:t> rangkaian pembayaran bunga ini jika </a:t>
            </a:r>
            <a:r>
              <a:rPr lang="en-US" sz="2000" i="1"/>
              <a:t>opportunity cost</a:t>
            </a:r>
            <a:r>
              <a:rPr lang="en-US" sz="2000"/>
              <a:t> perusahaan adalah 20%?</a:t>
            </a:r>
            <a:endParaRPr lang="es-ES" sz="2600"/>
          </a:p>
        </p:txBody>
      </p:sp>
    </p:spTree>
    <p:extLst>
      <p:ext uri="{BB962C8B-B14F-4D97-AF65-F5344CB8AC3E}">
        <p14:creationId xmlns:p14="http://schemas.microsoft.com/office/powerpoint/2010/main" val="2029625885"/>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34823"/>
                                        </p:tgtEl>
                                        <p:attrNameLst>
                                          <p:attrName>style.visibility</p:attrName>
                                        </p:attrNameLst>
                                      </p:cBhvr>
                                      <p:to>
                                        <p:strVal val="visible"/>
                                      </p:to>
                                    </p:set>
                                    <p:animEffect transition="in" filter="blinds(horizontal)">
                                      <p:cBhvr>
                                        <p:cTn id="7" dur="500"/>
                                        <p:tgtEl>
                                          <p:spTgt spid="348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25"/>
                                        </p:tgtEl>
                                        <p:attrNameLst>
                                          <p:attrName>style.visibility</p:attrName>
                                        </p:attrNameLst>
                                      </p:cBhvr>
                                      <p:to>
                                        <p:strVal val="visible"/>
                                      </p:to>
                                    </p:set>
                                    <p:animEffect transition="in" filter="blinds(horizontal)">
                                      <p:cBhvr>
                                        <p:cTn id="12" dur="500"/>
                                        <p:tgtEl>
                                          <p:spTgt spid="348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4826"/>
                                        </p:tgtEl>
                                        <p:attrNameLst>
                                          <p:attrName>style.visibility</p:attrName>
                                        </p:attrNameLst>
                                      </p:cBhvr>
                                      <p:to>
                                        <p:strVal val="visible"/>
                                      </p:to>
                                    </p:set>
                                    <p:animEffect transition="in" filter="blinds(horizontal)">
                                      <p:cBhvr>
                                        <p:cTn id="17" dur="500"/>
                                        <p:tgtEl>
                                          <p:spTgt spid="348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5" grpId="0" animBg="1"/>
      <p:bldP spid="348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a:normAutofit/>
          </a:bodyPr>
          <a:lstStyle/>
          <a:p>
            <a:r>
              <a:rPr lang="en-US" dirty="0" err="1" smtClean="0"/>
              <a:t>Konsep</a:t>
            </a:r>
            <a:r>
              <a:rPr lang="en-US" dirty="0" smtClean="0"/>
              <a:t> </a:t>
            </a:r>
            <a:r>
              <a:rPr lang="en-US" dirty="0" err="1" smtClean="0"/>
              <a:t>nilai</a:t>
            </a:r>
            <a:r>
              <a:rPr lang="en-US" dirty="0" smtClean="0"/>
              <a:t> </a:t>
            </a:r>
            <a:r>
              <a:rPr lang="en-US" dirty="0" err="1" smtClean="0"/>
              <a:t>waktu</a:t>
            </a:r>
            <a:r>
              <a:rPr lang="en-US" dirty="0" smtClean="0"/>
              <a:t> </a:t>
            </a:r>
            <a:r>
              <a:rPr lang="en-US" dirty="0" err="1" smtClean="0"/>
              <a:t>uang</a:t>
            </a:r>
            <a:r>
              <a:rPr lang="en-US" dirty="0" smtClean="0"/>
              <a:t>:</a:t>
            </a:r>
            <a:endParaRPr lang="en-US" dirty="0"/>
          </a:p>
        </p:txBody>
      </p:sp>
      <p:sp>
        <p:nvSpPr>
          <p:cNvPr id="6147" name="Rectangle 3"/>
          <p:cNvSpPr>
            <a:spLocks noGrp="1" noChangeArrowheads="1"/>
          </p:cNvSpPr>
          <p:nvPr>
            <p:ph type="body" sz="half" idx="2"/>
          </p:nvPr>
        </p:nvSpPr>
        <p:spPr>
          <a:xfrm>
            <a:off x="4038600" y="1676400"/>
            <a:ext cx="4800600" cy="4724400"/>
          </a:xfrm>
          <a:noFill/>
          <a:ln/>
        </p:spPr>
        <p:txBody>
          <a:bodyPr>
            <a:normAutofit/>
          </a:bodyPr>
          <a:lstStyle/>
          <a:p>
            <a:pPr>
              <a:lnSpc>
                <a:spcPct val="90000"/>
              </a:lnSpc>
            </a:pPr>
            <a:r>
              <a:rPr lang="id-ID" sz="2800" dirty="0" smtClean="0"/>
              <a:t>Uang yang diterima sekarang nilainya lebih besar daripada uang yang diterima di masa mendatang</a:t>
            </a:r>
            <a:r>
              <a:rPr lang="en-US" sz="2800" dirty="0" smtClean="0"/>
              <a:t>.</a:t>
            </a:r>
            <a:endParaRPr lang="en-US" sz="2800" dirty="0"/>
          </a:p>
          <a:p>
            <a:pPr>
              <a:lnSpc>
                <a:spcPct val="90000"/>
              </a:lnSpc>
            </a:pPr>
            <a:r>
              <a:rPr lang="id-ID" sz="2800" dirty="0" smtClean="0"/>
              <a:t>Lebih awal uang anda menghasilkan bunga, lebih cepat bunga tersebut  menghasilkan bunga</a:t>
            </a:r>
            <a:r>
              <a:rPr lang="en-US" sz="2800" dirty="0" smtClean="0"/>
              <a:t>.</a:t>
            </a:r>
          </a:p>
          <a:p>
            <a:pPr>
              <a:lnSpc>
                <a:spcPct val="90000"/>
              </a:lnSpc>
            </a:pPr>
            <a:r>
              <a:rPr lang="en-US" sz="2800" dirty="0" err="1" smtClean="0"/>
              <a:t>Mengapa</a:t>
            </a:r>
            <a:r>
              <a:rPr lang="en-US" sz="2800" dirty="0" smtClean="0"/>
              <a:t>?</a:t>
            </a:r>
            <a:endParaRPr lang="en-US" sz="2800" dirty="0"/>
          </a:p>
        </p:txBody>
      </p:sp>
      <p:grpSp>
        <p:nvGrpSpPr>
          <p:cNvPr id="6150" name="Group 6"/>
          <p:cNvGrpSpPr>
            <a:grpSpLocks/>
          </p:cNvGrpSpPr>
          <p:nvPr/>
        </p:nvGrpSpPr>
        <p:grpSpPr bwMode="auto">
          <a:xfrm>
            <a:off x="1371600" y="1892300"/>
            <a:ext cx="2068512" cy="4127500"/>
            <a:chOff x="1169" y="1056"/>
            <a:chExt cx="1303" cy="2600"/>
          </a:xfrm>
        </p:grpSpPr>
        <p:pic>
          <p:nvPicPr>
            <p:cNvPr id="6148" name="Picture 4"/>
            <p:cNvPicPr>
              <a:picLocks noChangeArrowheads="1"/>
            </p:cNvPicPr>
            <p:nvPr/>
          </p:nvPicPr>
          <p:blipFill>
            <a:blip r:embed="rId3" cstate="print"/>
            <a:srcRect/>
            <a:stretch>
              <a:fillRect/>
            </a:stretch>
          </p:blipFill>
          <p:spPr bwMode="auto">
            <a:xfrm>
              <a:off x="1169" y="1056"/>
              <a:ext cx="1303" cy="2600"/>
            </a:xfrm>
            <a:prstGeom prst="rect">
              <a:avLst/>
            </a:prstGeom>
            <a:noFill/>
            <a:ln w="12700">
              <a:noFill/>
              <a:miter lim="800000"/>
              <a:headEnd/>
              <a:tailEnd/>
            </a:ln>
            <a:effectLst/>
          </p:spPr>
        </p:pic>
        <p:sp>
          <p:nvSpPr>
            <p:cNvPr id="6149" name="Rectangle 5"/>
            <p:cNvSpPr>
              <a:spLocks noChangeArrowheads="1"/>
            </p:cNvSpPr>
            <p:nvPr/>
          </p:nvSpPr>
          <p:spPr bwMode="auto">
            <a:xfrm>
              <a:off x="1226" y="1084"/>
              <a:ext cx="1181" cy="2536"/>
            </a:xfrm>
            <a:prstGeom prst="rect">
              <a:avLst/>
            </a:prstGeom>
            <a:noFill/>
            <a:ln w="12700">
              <a:noFill/>
              <a:miter lim="800000"/>
              <a:headEnd/>
              <a:tailEnd/>
            </a:ln>
            <a:effectLst/>
          </p:spPr>
          <p:txBody>
            <a:bodyPr wrap="none" anchor="ctr"/>
            <a:lstStyle/>
            <a:p>
              <a:endParaRPr lang="id-ID"/>
            </a:p>
          </p:txBody>
        </p:sp>
      </p:grpSp>
    </p:spTree>
  </p:cSld>
  <p:clrMapOvr>
    <a:masterClrMapping/>
  </p:clrMapOvr>
  <p:transition>
    <p:fade thruBlk="1"/>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smtClean="0"/>
              <a:t>Anuitas (5)</a:t>
            </a:r>
            <a:endParaRPr lang="es-ES" smtClean="0"/>
          </a:p>
        </p:txBody>
      </p:sp>
      <p:sp>
        <p:nvSpPr>
          <p:cNvPr id="9220" name="Rectangle 3"/>
          <p:cNvSpPr>
            <a:spLocks noGrp="1" noChangeArrowheads="1"/>
          </p:cNvSpPr>
          <p:nvPr>
            <p:ph type="body" sz="half" idx="1"/>
          </p:nvPr>
        </p:nvSpPr>
        <p:spPr>
          <a:xfrm>
            <a:off x="566738" y="1752600"/>
            <a:ext cx="7927975" cy="2249488"/>
          </a:xfrm>
        </p:spPr>
        <p:txBody>
          <a:bodyPr/>
          <a:lstStyle/>
          <a:p>
            <a:pPr eaLnBrk="1" hangingPunct="1"/>
            <a:r>
              <a:rPr lang="en-US" sz="2600" smtClean="0"/>
              <a:t>FVA</a:t>
            </a:r>
            <a:r>
              <a:rPr lang="en-US" sz="2600" baseline="-25000" smtClean="0"/>
              <a:t>3</a:t>
            </a:r>
            <a:r>
              <a:rPr lang="en-US" sz="2600" smtClean="0"/>
              <a:t> 	= PMT (FVIFA, 20%, 3)</a:t>
            </a:r>
          </a:p>
          <a:p>
            <a:pPr eaLnBrk="1" hangingPunct="1">
              <a:buFont typeface="Wingdings" panose="05000000000000000000" pitchFamily="2" charset="2"/>
              <a:buNone/>
            </a:pPr>
            <a:r>
              <a:rPr lang="en-US" sz="2600" smtClean="0"/>
              <a:t>			= 1.000.000 (3,64)</a:t>
            </a:r>
          </a:p>
          <a:p>
            <a:pPr eaLnBrk="1" hangingPunct="1">
              <a:buFont typeface="Wingdings" panose="05000000000000000000" pitchFamily="2" charset="2"/>
              <a:buNone/>
            </a:pPr>
            <a:r>
              <a:rPr lang="en-US" sz="2600" smtClean="0"/>
              <a:t>			= 3.640.000</a:t>
            </a:r>
          </a:p>
          <a:p>
            <a:pPr eaLnBrk="1" hangingPunct="1"/>
            <a:r>
              <a:rPr lang="en-US" sz="2600" smtClean="0"/>
              <a:t>FVIFA (20%, 3):</a:t>
            </a:r>
            <a:endParaRPr lang="es-ES" sz="2600" smtClean="0"/>
          </a:p>
        </p:txBody>
      </p:sp>
      <p:graphicFrame>
        <p:nvGraphicFramePr>
          <p:cNvPr id="9218" name="Object 7"/>
          <p:cNvGraphicFramePr>
            <a:graphicFrameLocks noGrp="1" noChangeAspect="1"/>
          </p:cNvGraphicFramePr>
          <p:nvPr>
            <p:ph sz="half" idx="2"/>
          </p:nvPr>
        </p:nvGraphicFramePr>
        <p:xfrm>
          <a:off x="3224213" y="4002088"/>
          <a:ext cx="2760662" cy="1716087"/>
        </p:xfrm>
        <a:graphic>
          <a:graphicData uri="http://schemas.openxmlformats.org/presentationml/2006/ole">
            <mc:AlternateContent xmlns:mc="http://schemas.openxmlformats.org/markup-compatibility/2006">
              <mc:Choice xmlns:v="urn:schemas-microsoft-com:vml" Requires="v">
                <p:oleObj spid="_x0000_s75791" name="Equation" r:id="rId3" imgW="1028520" imgH="634680" progId="Equation.3">
                  <p:embed/>
                </p:oleObj>
              </mc:Choice>
              <mc:Fallback>
                <p:oleObj name="Equation" r:id="rId3" imgW="1028520" imgH="634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4213" y="4002088"/>
                        <a:ext cx="2760662" cy="1716087"/>
                      </a:xfrm>
                      <a:prstGeom prst="rect">
                        <a:avLst/>
                      </a:prstGeom>
                      <a:solidFill>
                        <a:srgbClr val="66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06698612"/>
      </p:ext>
    </p:extLst>
  </p:cSld>
  <p:clrMapOvr>
    <a:masterClrMapping/>
  </p:clrMapOvr>
  <p:transition>
    <p:push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smtClean="0"/>
              <a:t>Anuitas (6)</a:t>
            </a:r>
            <a:endParaRPr lang="es-ES" smtClean="0"/>
          </a:p>
        </p:txBody>
      </p:sp>
      <p:sp>
        <p:nvSpPr>
          <p:cNvPr id="10245" name="Rectangle 3"/>
          <p:cNvSpPr>
            <a:spLocks noGrp="1" noChangeArrowheads="1"/>
          </p:cNvSpPr>
          <p:nvPr>
            <p:ph type="body" sz="half" idx="1"/>
          </p:nvPr>
        </p:nvSpPr>
        <p:spPr>
          <a:xfrm>
            <a:off x="566738" y="1752600"/>
            <a:ext cx="8002587" cy="1203325"/>
          </a:xfrm>
        </p:spPr>
        <p:txBody>
          <a:bodyPr/>
          <a:lstStyle/>
          <a:p>
            <a:pPr eaLnBrk="1" hangingPunct="1"/>
            <a:r>
              <a:rPr lang="en-US" sz="2200" i="1" smtClean="0"/>
              <a:t>Present Value Annuity</a:t>
            </a:r>
            <a:r>
              <a:rPr lang="en-US" sz="2200" smtClean="0"/>
              <a:t> yang bersifat biasa (</a:t>
            </a:r>
            <a:r>
              <a:rPr lang="en-US" sz="2200" i="1" smtClean="0"/>
              <a:t>ordinary</a:t>
            </a:r>
            <a:r>
              <a:rPr lang="en-US" sz="2200" smtClean="0"/>
              <a:t>) dapat dihitung dengan rumus:</a:t>
            </a:r>
            <a:endParaRPr lang="es-ES" sz="2200" smtClean="0"/>
          </a:p>
        </p:txBody>
      </p:sp>
      <p:graphicFrame>
        <p:nvGraphicFramePr>
          <p:cNvPr id="40964" name="Object 4"/>
          <p:cNvGraphicFramePr>
            <a:graphicFrameLocks noGrp="1" noChangeAspect="1"/>
          </p:cNvGraphicFramePr>
          <p:nvPr>
            <p:ph sz="quarter" idx="2"/>
          </p:nvPr>
        </p:nvGraphicFramePr>
        <p:xfrm>
          <a:off x="2343150" y="2730500"/>
          <a:ext cx="4225925" cy="1163638"/>
        </p:xfrm>
        <a:graphic>
          <a:graphicData uri="http://schemas.openxmlformats.org/presentationml/2006/ole">
            <mc:AlternateContent xmlns:mc="http://schemas.openxmlformats.org/markup-compatibility/2006">
              <mc:Choice xmlns:v="urn:schemas-microsoft-com:vml" Requires="v">
                <p:oleObj spid="_x0000_s76828" name="Equation" r:id="rId3" imgW="1320480" imgH="431640" progId="Equation.3">
                  <p:embed/>
                </p:oleObj>
              </mc:Choice>
              <mc:Fallback>
                <p:oleObj name="Equation" r:id="rId3" imgW="132048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3150" y="2730500"/>
                        <a:ext cx="4225925" cy="1163638"/>
                      </a:xfrm>
                      <a:prstGeom prst="rect">
                        <a:avLst/>
                      </a:prstGeom>
                      <a:solidFill>
                        <a:srgbClr val="66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966" name="Rectangle 6"/>
          <p:cNvSpPr>
            <a:spLocks noChangeArrowheads="1"/>
          </p:cNvSpPr>
          <p:nvPr/>
        </p:nvSpPr>
        <p:spPr bwMode="auto">
          <a:xfrm>
            <a:off x="684213" y="4508500"/>
            <a:ext cx="7558087"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20000"/>
              </a:spcBef>
              <a:buClr>
                <a:schemeClr val="accent2"/>
              </a:buClr>
              <a:buFont typeface="Wingdings" panose="05000000000000000000" pitchFamily="2" charset="2"/>
              <a:buChar char="o"/>
            </a:pPr>
            <a:r>
              <a:rPr lang="en-US" sz="2000"/>
              <a:t>Nilai                 disebut </a:t>
            </a:r>
            <a:r>
              <a:rPr lang="en-US" sz="2000" i="1"/>
              <a:t>present value interest factor annuity</a:t>
            </a:r>
            <a:r>
              <a:rPr lang="en-US" sz="2000"/>
              <a:t> (PVIFA) yang dapat dicari dengan bantuan tabel.</a:t>
            </a:r>
            <a:endParaRPr lang="es-ES" sz="2000"/>
          </a:p>
        </p:txBody>
      </p:sp>
      <p:graphicFrame>
        <p:nvGraphicFramePr>
          <p:cNvPr id="40967" name="Object 7"/>
          <p:cNvGraphicFramePr>
            <a:graphicFrameLocks noGrp="1" noChangeAspect="1"/>
          </p:cNvGraphicFramePr>
          <p:nvPr>
            <p:ph sz="quarter" idx="3"/>
          </p:nvPr>
        </p:nvGraphicFramePr>
        <p:xfrm>
          <a:off x="1824038" y="3994150"/>
          <a:ext cx="1038225" cy="754063"/>
        </p:xfrm>
        <a:graphic>
          <a:graphicData uri="http://schemas.openxmlformats.org/presentationml/2006/ole">
            <mc:AlternateContent xmlns:mc="http://schemas.openxmlformats.org/markup-compatibility/2006">
              <mc:Choice xmlns:v="urn:schemas-microsoft-com:vml" Requires="v">
                <p:oleObj spid="_x0000_s76829" name="Equation" r:id="rId5" imgW="596880" imgH="431640" progId="Equation.3">
                  <p:embed/>
                </p:oleObj>
              </mc:Choice>
              <mc:Fallback>
                <p:oleObj name="Equation" r:id="rId5" imgW="59688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4038" y="3994150"/>
                        <a:ext cx="1038225" cy="7540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969" name="Text Box 9"/>
          <p:cNvSpPr txBox="1">
            <a:spLocks noChangeArrowheads="1"/>
          </p:cNvSpPr>
          <p:nvPr/>
        </p:nvSpPr>
        <p:spPr bwMode="auto">
          <a:xfrm>
            <a:off x="2771775" y="5805488"/>
            <a:ext cx="3313113" cy="376237"/>
          </a:xfrm>
          <a:prstGeom prst="rect">
            <a:avLst/>
          </a:prstGeom>
          <a:solidFill>
            <a:srgbClr val="6600FF"/>
          </a:solidFill>
          <a:ln w="9525">
            <a:solidFill>
              <a:schemeClr val="tx1"/>
            </a:solidFill>
            <a:miter lim="800000"/>
            <a:headEnd/>
            <a:tailEnd/>
          </a:ln>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PVA = PMT (PVIFA, r, n)</a:t>
            </a:r>
            <a:endParaRPr lang="es-ES">
              <a:latin typeface="Arial Black" panose="020B0A04020102020204" pitchFamily="34" charset="0"/>
            </a:endParaRPr>
          </a:p>
        </p:txBody>
      </p:sp>
    </p:spTree>
    <p:extLst>
      <p:ext uri="{BB962C8B-B14F-4D97-AF65-F5344CB8AC3E}">
        <p14:creationId xmlns:p14="http://schemas.microsoft.com/office/powerpoint/2010/main" val="3675124861"/>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blinds(horizontal)">
                                      <p:cBhvr>
                                        <p:cTn id="7" dur="500"/>
                                        <p:tgtEl>
                                          <p:spTgt spid="409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66"/>
                                        </p:tgtEl>
                                        <p:attrNameLst>
                                          <p:attrName>style.visibility</p:attrName>
                                        </p:attrNameLst>
                                      </p:cBhvr>
                                      <p:to>
                                        <p:strVal val="visible"/>
                                      </p:to>
                                    </p:set>
                                    <p:animEffect transition="in" filter="blinds(horizontal)">
                                      <p:cBhvr>
                                        <p:cTn id="12" dur="500"/>
                                        <p:tgtEl>
                                          <p:spTgt spid="40966"/>
                                        </p:tgtEl>
                                      </p:cBhvr>
                                    </p:animEffect>
                                  </p:childTnLst>
                                </p:cTn>
                              </p:par>
                              <p:par>
                                <p:cTn id="13" presetID="3" presetClass="entr" presetSubtype="10" fill="hold" nodeType="withEffect">
                                  <p:stCondLst>
                                    <p:cond delay="0"/>
                                  </p:stCondLst>
                                  <p:childTnLst>
                                    <p:set>
                                      <p:cBhvr>
                                        <p:cTn id="14" dur="1" fill="hold">
                                          <p:stCondLst>
                                            <p:cond delay="0"/>
                                          </p:stCondLst>
                                        </p:cTn>
                                        <p:tgtEl>
                                          <p:spTgt spid="40967"/>
                                        </p:tgtEl>
                                        <p:attrNameLst>
                                          <p:attrName>style.visibility</p:attrName>
                                        </p:attrNameLst>
                                      </p:cBhvr>
                                      <p:to>
                                        <p:strVal val="visible"/>
                                      </p:to>
                                    </p:set>
                                    <p:animEffect transition="in" filter="blinds(horizontal)">
                                      <p:cBhvr>
                                        <p:cTn id="15" dur="500"/>
                                        <p:tgtEl>
                                          <p:spTgt spid="4096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0969"/>
                                        </p:tgtEl>
                                        <p:attrNameLst>
                                          <p:attrName>style.visibility</p:attrName>
                                        </p:attrNameLst>
                                      </p:cBhvr>
                                      <p:to>
                                        <p:strVal val="visible"/>
                                      </p:to>
                                    </p:set>
                                    <p:animEffect transition="in" filter="blinds(horizontal)">
                                      <p:cBhvr>
                                        <p:cTn id="20" dur="500"/>
                                        <p:tgtEl>
                                          <p:spTgt spid="40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P spid="4096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en-US" smtClean="0"/>
              <a:t>Anuitas (7)</a:t>
            </a:r>
            <a:endParaRPr lang="es-ES" smtClean="0"/>
          </a:p>
        </p:txBody>
      </p:sp>
      <p:sp>
        <p:nvSpPr>
          <p:cNvPr id="11268" name="Rectangle 3"/>
          <p:cNvSpPr>
            <a:spLocks noGrp="1" noChangeArrowheads="1"/>
          </p:cNvSpPr>
          <p:nvPr>
            <p:ph type="body" sz="half" idx="1"/>
          </p:nvPr>
        </p:nvSpPr>
        <p:spPr>
          <a:xfrm>
            <a:off x="566738" y="1752600"/>
            <a:ext cx="7634287" cy="1127125"/>
          </a:xfrm>
        </p:spPr>
        <p:txBody>
          <a:bodyPr/>
          <a:lstStyle/>
          <a:p>
            <a:pPr eaLnBrk="1" hangingPunct="1"/>
            <a:r>
              <a:rPr lang="en-US" sz="2600" smtClean="0"/>
              <a:t>Rumus PVIFA ini dapat pula ditulis sebagai berikut:</a:t>
            </a:r>
            <a:endParaRPr lang="es-ES" sz="2600" smtClean="0"/>
          </a:p>
        </p:txBody>
      </p:sp>
      <p:graphicFrame>
        <p:nvGraphicFramePr>
          <p:cNvPr id="11266" name="Object 4"/>
          <p:cNvGraphicFramePr>
            <a:graphicFrameLocks noGrp="1" noChangeAspect="1"/>
          </p:cNvGraphicFramePr>
          <p:nvPr>
            <p:ph sz="half" idx="2"/>
          </p:nvPr>
        </p:nvGraphicFramePr>
        <p:xfrm>
          <a:off x="2125663" y="3255963"/>
          <a:ext cx="3987800" cy="2408237"/>
        </p:xfrm>
        <a:graphic>
          <a:graphicData uri="http://schemas.openxmlformats.org/presentationml/2006/ole">
            <mc:AlternateContent xmlns:mc="http://schemas.openxmlformats.org/markup-compatibility/2006">
              <mc:Choice xmlns:v="urn:schemas-microsoft-com:vml" Requires="v">
                <p:oleObj spid="_x0000_s77839" name="Equation" r:id="rId3" imgW="634680" imgH="380880" progId="Equation.3">
                  <p:embed/>
                </p:oleObj>
              </mc:Choice>
              <mc:Fallback>
                <p:oleObj name="Equation" r:id="rId3" imgW="634680" imgH="380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5663" y="3255963"/>
                        <a:ext cx="3987800" cy="2408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94522400"/>
      </p:ext>
    </p:extLst>
  </p:cSld>
  <p:clrMapOvr>
    <a:masterClrMapping/>
  </p:clrMapOvr>
  <p:transition>
    <p:push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Anuitas (8)</a:t>
            </a:r>
            <a:endParaRPr lang="es-ES" smtClean="0"/>
          </a:p>
        </p:txBody>
      </p:sp>
      <p:sp>
        <p:nvSpPr>
          <p:cNvPr id="38915" name="Rectangle 3"/>
          <p:cNvSpPr>
            <a:spLocks noGrp="1" noChangeArrowheads="1"/>
          </p:cNvSpPr>
          <p:nvPr>
            <p:ph type="body" idx="1"/>
          </p:nvPr>
        </p:nvSpPr>
        <p:spPr/>
        <p:txBody>
          <a:bodyPr/>
          <a:lstStyle/>
          <a:p>
            <a:pPr eaLnBrk="1" hangingPunct="1">
              <a:lnSpc>
                <a:spcPct val="80000"/>
              </a:lnSpc>
            </a:pPr>
            <a:r>
              <a:rPr lang="en-US" sz="2100" smtClean="0"/>
              <a:t>Contoh:</a:t>
            </a:r>
          </a:p>
          <a:p>
            <a:pPr eaLnBrk="1" hangingPunct="1">
              <a:lnSpc>
                <a:spcPct val="80000"/>
              </a:lnSpc>
            </a:pPr>
            <a:r>
              <a:rPr lang="en-US" sz="2100" smtClean="0"/>
              <a:t>Bank Jaya Sentosa menawarkan pada Rahma sebuah sertifikat investasi yang akan memberikan </a:t>
            </a:r>
            <a:r>
              <a:rPr lang="en-US" sz="2100" i="1" smtClean="0"/>
              <a:t>return</a:t>
            </a:r>
            <a:r>
              <a:rPr lang="en-US" sz="2100" smtClean="0"/>
              <a:t> investasi </a:t>
            </a:r>
            <a:r>
              <a:rPr lang="en-US" sz="2600" smtClean="0">
                <a:solidFill>
                  <a:srgbClr val="FF0000"/>
                </a:solidFill>
              </a:rPr>
              <a:t>tiap akhir tahun</a:t>
            </a:r>
            <a:r>
              <a:rPr lang="en-US" sz="2100" smtClean="0"/>
              <a:t> sebesar Rp 1 juta selama 3 tahun, apabila bersedia menyimpan sejumlah uang tertentu saat ini dan cukup dilakukan sekali saja, dengan tingkat bunga tahunan 15%. Berapa nilai sertifikat investasi tersebut?</a:t>
            </a:r>
          </a:p>
          <a:p>
            <a:pPr eaLnBrk="1" hangingPunct="1">
              <a:lnSpc>
                <a:spcPct val="80000"/>
              </a:lnSpc>
            </a:pPr>
            <a:r>
              <a:rPr lang="en-US" sz="2100" smtClean="0"/>
              <a:t>Dengan kata lain, kita mencari berapa besar nilai </a:t>
            </a:r>
            <a:r>
              <a:rPr lang="en-US" sz="2100" i="1" smtClean="0"/>
              <a:t>present</a:t>
            </a:r>
            <a:r>
              <a:rPr lang="en-US" sz="2100" smtClean="0"/>
              <a:t> </a:t>
            </a:r>
            <a:r>
              <a:rPr lang="en-US" sz="2100" i="1" smtClean="0"/>
              <a:t>value annuity</a:t>
            </a:r>
            <a:r>
              <a:rPr lang="en-US" sz="2100" smtClean="0"/>
              <a:t>-nya.</a:t>
            </a:r>
            <a:endParaRPr lang="es-ES" sz="2100" smtClean="0"/>
          </a:p>
        </p:txBody>
      </p:sp>
    </p:spTree>
    <p:extLst>
      <p:ext uri="{BB962C8B-B14F-4D97-AF65-F5344CB8AC3E}">
        <p14:creationId xmlns:p14="http://schemas.microsoft.com/office/powerpoint/2010/main" val="3599342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US" smtClean="0"/>
              <a:t>Anuitas (9)</a:t>
            </a:r>
            <a:endParaRPr lang="es-ES" smtClean="0"/>
          </a:p>
        </p:txBody>
      </p:sp>
      <p:sp>
        <p:nvSpPr>
          <p:cNvPr id="12292" name="Rectangle 3"/>
          <p:cNvSpPr>
            <a:spLocks noGrp="1" noChangeArrowheads="1"/>
          </p:cNvSpPr>
          <p:nvPr>
            <p:ph type="body" sz="half" idx="1"/>
          </p:nvPr>
        </p:nvSpPr>
        <p:spPr>
          <a:xfrm>
            <a:off x="566738" y="3776663"/>
            <a:ext cx="7707312" cy="2243137"/>
          </a:xfrm>
        </p:spPr>
        <p:txBody>
          <a:bodyPr/>
          <a:lstStyle/>
          <a:p>
            <a:pPr eaLnBrk="1" hangingPunct="1">
              <a:lnSpc>
                <a:spcPct val="90000"/>
              </a:lnSpc>
            </a:pPr>
            <a:r>
              <a:rPr lang="en-US" sz="2000" smtClean="0"/>
              <a:t>Dengan bantuan tabel anuitas:</a:t>
            </a:r>
          </a:p>
          <a:p>
            <a:pPr eaLnBrk="1" hangingPunct="1">
              <a:lnSpc>
                <a:spcPct val="90000"/>
              </a:lnSpc>
            </a:pPr>
            <a:r>
              <a:rPr lang="en-US" sz="2000" smtClean="0"/>
              <a:t>PVA	= PMT (PVIFA, 15%, 3)</a:t>
            </a:r>
          </a:p>
          <a:p>
            <a:pPr eaLnBrk="1" hangingPunct="1">
              <a:lnSpc>
                <a:spcPct val="90000"/>
              </a:lnSpc>
              <a:buFont typeface="Wingdings" panose="05000000000000000000" pitchFamily="2" charset="2"/>
              <a:buNone/>
            </a:pPr>
            <a:r>
              <a:rPr lang="en-US" sz="2000" smtClean="0"/>
              <a:t>			= 1.000.000 (2,2832)</a:t>
            </a:r>
          </a:p>
          <a:p>
            <a:pPr eaLnBrk="1" hangingPunct="1">
              <a:lnSpc>
                <a:spcPct val="90000"/>
              </a:lnSpc>
              <a:buFont typeface="Wingdings" panose="05000000000000000000" pitchFamily="2" charset="2"/>
              <a:buNone/>
            </a:pPr>
            <a:r>
              <a:rPr lang="en-US" sz="2000" smtClean="0"/>
              <a:t>			= 2.283.200</a:t>
            </a:r>
          </a:p>
          <a:p>
            <a:pPr eaLnBrk="1" hangingPunct="1">
              <a:lnSpc>
                <a:spcPct val="90000"/>
              </a:lnSpc>
              <a:buFont typeface="Wingdings" panose="05000000000000000000" pitchFamily="2" charset="2"/>
              <a:buNone/>
            </a:pPr>
            <a:endParaRPr lang="en-US" sz="2000" smtClean="0"/>
          </a:p>
          <a:p>
            <a:pPr eaLnBrk="1" hangingPunct="1">
              <a:lnSpc>
                <a:spcPct val="90000"/>
              </a:lnSpc>
            </a:pPr>
            <a:r>
              <a:rPr lang="en-US" sz="2000" smtClean="0"/>
              <a:t>PVIFA (15%, 3):</a:t>
            </a:r>
            <a:endParaRPr lang="es-ES" sz="2000" smtClean="0"/>
          </a:p>
        </p:txBody>
      </p:sp>
      <p:graphicFrame>
        <p:nvGraphicFramePr>
          <p:cNvPr id="47111" name="Object 7"/>
          <p:cNvGraphicFramePr>
            <a:graphicFrameLocks noGrp="1" noChangeAspect="1"/>
          </p:cNvGraphicFramePr>
          <p:nvPr>
            <p:ph sz="half" idx="2"/>
          </p:nvPr>
        </p:nvGraphicFramePr>
        <p:xfrm>
          <a:off x="5651500" y="3933825"/>
          <a:ext cx="3492500" cy="2025650"/>
        </p:xfrm>
        <a:graphic>
          <a:graphicData uri="http://schemas.openxmlformats.org/presentationml/2006/ole">
            <mc:AlternateContent xmlns:mc="http://schemas.openxmlformats.org/markup-compatibility/2006">
              <mc:Choice xmlns:v="urn:schemas-microsoft-com:vml" Requires="v">
                <p:oleObj spid="_x0000_s78863" name="Equation" r:id="rId3" imgW="1193760" imgH="787320" progId="Equation.3">
                  <p:embed/>
                </p:oleObj>
              </mc:Choice>
              <mc:Fallback>
                <p:oleObj name="Equation" r:id="rId3" imgW="1193760" imgH="7873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0" y="3933825"/>
                        <a:ext cx="3492500" cy="2025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7113" name="Line 9"/>
          <p:cNvSpPr>
            <a:spLocks noChangeShapeType="1"/>
          </p:cNvSpPr>
          <p:nvPr/>
        </p:nvSpPr>
        <p:spPr bwMode="auto">
          <a:xfrm>
            <a:off x="1403350" y="2492375"/>
            <a:ext cx="42481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7114" name="Line 10"/>
          <p:cNvSpPr>
            <a:spLocks noChangeShapeType="1"/>
          </p:cNvSpPr>
          <p:nvPr/>
        </p:nvSpPr>
        <p:spPr bwMode="auto">
          <a:xfrm>
            <a:off x="14033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7115" name="Line 11"/>
          <p:cNvSpPr>
            <a:spLocks noChangeShapeType="1"/>
          </p:cNvSpPr>
          <p:nvPr/>
        </p:nvSpPr>
        <p:spPr bwMode="auto">
          <a:xfrm>
            <a:off x="26987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7116" name="Line 12"/>
          <p:cNvSpPr>
            <a:spLocks noChangeShapeType="1"/>
          </p:cNvSpPr>
          <p:nvPr/>
        </p:nvSpPr>
        <p:spPr bwMode="auto">
          <a:xfrm>
            <a:off x="4211638"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7117" name="Line 13"/>
          <p:cNvSpPr>
            <a:spLocks noChangeShapeType="1"/>
          </p:cNvSpPr>
          <p:nvPr/>
        </p:nvSpPr>
        <p:spPr bwMode="auto">
          <a:xfrm>
            <a:off x="565150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7118" name="Text Box 14"/>
          <p:cNvSpPr txBox="1">
            <a:spLocks noChangeArrowheads="1"/>
          </p:cNvSpPr>
          <p:nvPr/>
        </p:nvSpPr>
        <p:spPr bwMode="auto">
          <a:xfrm>
            <a:off x="1258888"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47119" name="Text Box 15"/>
          <p:cNvSpPr txBox="1">
            <a:spLocks noChangeArrowheads="1"/>
          </p:cNvSpPr>
          <p:nvPr/>
        </p:nvSpPr>
        <p:spPr bwMode="auto">
          <a:xfrm>
            <a:off x="2555875" y="267017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47120" name="Text Box 16"/>
          <p:cNvSpPr txBox="1">
            <a:spLocks noChangeArrowheads="1"/>
          </p:cNvSpPr>
          <p:nvPr/>
        </p:nvSpPr>
        <p:spPr bwMode="auto">
          <a:xfrm>
            <a:off x="4067175" y="26368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2</a:t>
            </a:r>
            <a:endParaRPr lang="es-ES">
              <a:latin typeface="Arial Black" panose="020B0A04020102020204" pitchFamily="34" charset="0"/>
            </a:endParaRPr>
          </a:p>
        </p:txBody>
      </p:sp>
      <p:sp>
        <p:nvSpPr>
          <p:cNvPr id="47121" name="Text Box 17"/>
          <p:cNvSpPr txBox="1">
            <a:spLocks noChangeArrowheads="1"/>
          </p:cNvSpPr>
          <p:nvPr/>
        </p:nvSpPr>
        <p:spPr bwMode="auto">
          <a:xfrm>
            <a:off x="169068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0.15</a:t>
            </a:r>
            <a:endParaRPr lang="es-ES" sz="1200">
              <a:latin typeface="Arial Black" panose="020B0A04020102020204" pitchFamily="34" charset="0"/>
            </a:endParaRPr>
          </a:p>
        </p:txBody>
      </p:sp>
      <p:sp>
        <p:nvSpPr>
          <p:cNvPr id="47122" name="Text Box 18"/>
          <p:cNvSpPr txBox="1">
            <a:spLocks noChangeArrowheads="1"/>
          </p:cNvSpPr>
          <p:nvPr/>
        </p:nvSpPr>
        <p:spPr bwMode="auto">
          <a:xfrm>
            <a:off x="3198813"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0.15</a:t>
            </a:r>
            <a:endParaRPr lang="es-ES" sz="1200">
              <a:latin typeface="Arial Black" panose="020B0A04020102020204" pitchFamily="34" charset="0"/>
            </a:endParaRPr>
          </a:p>
        </p:txBody>
      </p:sp>
      <p:sp>
        <p:nvSpPr>
          <p:cNvPr id="47123" name="Text Box 19"/>
          <p:cNvSpPr txBox="1">
            <a:spLocks noChangeArrowheads="1"/>
          </p:cNvSpPr>
          <p:nvPr/>
        </p:nvSpPr>
        <p:spPr bwMode="auto">
          <a:xfrm>
            <a:off x="464343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0.15</a:t>
            </a:r>
            <a:endParaRPr lang="es-ES" sz="1200">
              <a:latin typeface="Arial Black" panose="020B0A04020102020204" pitchFamily="34" charset="0"/>
            </a:endParaRPr>
          </a:p>
        </p:txBody>
      </p:sp>
      <p:sp>
        <p:nvSpPr>
          <p:cNvPr id="47124" name="Text Box 20"/>
          <p:cNvSpPr txBox="1">
            <a:spLocks noChangeArrowheads="1"/>
          </p:cNvSpPr>
          <p:nvPr/>
        </p:nvSpPr>
        <p:spPr bwMode="auto">
          <a:xfrm>
            <a:off x="2195513" y="3005138"/>
            <a:ext cx="10080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sp>
        <p:nvSpPr>
          <p:cNvPr id="47125" name="Text Box 21"/>
          <p:cNvSpPr txBox="1">
            <a:spLocks noChangeArrowheads="1"/>
          </p:cNvSpPr>
          <p:nvPr/>
        </p:nvSpPr>
        <p:spPr bwMode="auto">
          <a:xfrm>
            <a:off x="687388" y="2992438"/>
            <a:ext cx="14398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a:t>
            </a:r>
            <a:r>
              <a:rPr lang="en-US" sz="1600">
                <a:latin typeface="Arial Black" panose="020B0A04020102020204" pitchFamily="34" charset="0"/>
              </a:rPr>
              <a:t>A = ….?</a:t>
            </a:r>
            <a:endParaRPr lang="es-ES">
              <a:latin typeface="Arial Black" panose="020B0A04020102020204" pitchFamily="34" charset="0"/>
            </a:endParaRPr>
          </a:p>
        </p:txBody>
      </p:sp>
      <p:sp>
        <p:nvSpPr>
          <p:cNvPr id="47128" name="Text Box 24"/>
          <p:cNvSpPr txBox="1">
            <a:spLocks noChangeArrowheads="1"/>
          </p:cNvSpPr>
          <p:nvPr/>
        </p:nvSpPr>
        <p:spPr bwMode="auto">
          <a:xfrm>
            <a:off x="5508625" y="26368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3</a:t>
            </a:r>
            <a:endParaRPr lang="es-ES">
              <a:latin typeface="Arial Black" panose="020B0A04020102020204" pitchFamily="34" charset="0"/>
            </a:endParaRPr>
          </a:p>
        </p:txBody>
      </p:sp>
      <p:sp>
        <p:nvSpPr>
          <p:cNvPr id="47129" name="Text Box 25"/>
          <p:cNvSpPr txBox="1">
            <a:spLocks noChangeArrowheads="1"/>
          </p:cNvSpPr>
          <p:nvPr/>
        </p:nvSpPr>
        <p:spPr bwMode="auto">
          <a:xfrm>
            <a:off x="3708400" y="2997200"/>
            <a:ext cx="1008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sp>
        <p:nvSpPr>
          <p:cNvPr id="47130" name="Text Box 26"/>
          <p:cNvSpPr txBox="1">
            <a:spLocks noChangeArrowheads="1"/>
          </p:cNvSpPr>
          <p:nvPr/>
        </p:nvSpPr>
        <p:spPr bwMode="auto">
          <a:xfrm>
            <a:off x="5148263" y="2997200"/>
            <a:ext cx="10080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spTree>
    <p:extLst>
      <p:ext uri="{BB962C8B-B14F-4D97-AF65-F5344CB8AC3E}">
        <p14:creationId xmlns:p14="http://schemas.microsoft.com/office/powerpoint/2010/main" val="2689511870"/>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7113"/>
                                        </p:tgtEl>
                                        <p:attrNameLst>
                                          <p:attrName>style.visibility</p:attrName>
                                        </p:attrNameLst>
                                      </p:cBhvr>
                                      <p:to>
                                        <p:strVal val="visible"/>
                                      </p:to>
                                    </p:set>
                                    <p:animEffect transition="in" filter="checkerboard(across)">
                                      <p:cBhvr>
                                        <p:cTn id="7" dur="500"/>
                                        <p:tgtEl>
                                          <p:spTgt spid="4711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7114"/>
                                        </p:tgtEl>
                                        <p:attrNameLst>
                                          <p:attrName>style.visibility</p:attrName>
                                        </p:attrNameLst>
                                      </p:cBhvr>
                                      <p:to>
                                        <p:strVal val="visible"/>
                                      </p:to>
                                    </p:set>
                                    <p:animEffect transition="in" filter="checkerboard(across)">
                                      <p:cBhvr>
                                        <p:cTn id="10" dur="500"/>
                                        <p:tgtEl>
                                          <p:spTgt spid="4711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7115"/>
                                        </p:tgtEl>
                                        <p:attrNameLst>
                                          <p:attrName>style.visibility</p:attrName>
                                        </p:attrNameLst>
                                      </p:cBhvr>
                                      <p:to>
                                        <p:strVal val="visible"/>
                                      </p:to>
                                    </p:set>
                                    <p:animEffect transition="in" filter="checkerboard(across)">
                                      <p:cBhvr>
                                        <p:cTn id="13" dur="500"/>
                                        <p:tgtEl>
                                          <p:spTgt spid="47115"/>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7116"/>
                                        </p:tgtEl>
                                        <p:attrNameLst>
                                          <p:attrName>style.visibility</p:attrName>
                                        </p:attrNameLst>
                                      </p:cBhvr>
                                      <p:to>
                                        <p:strVal val="visible"/>
                                      </p:to>
                                    </p:set>
                                    <p:animEffect transition="in" filter="checkerboard(across)">
                                      <p:cBhvr>
                                        <p:cTn id="16" dur="500"/>
                                        <p:tgtEl>
                                          <p:spTgt spid="4711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7117"/>
                                        </p:tgtEl>
                                        <p:attrNameLst>
                                          <p:attrName>style.visibility</p:attrName>
                                        </p:attrNameLst>
                                      </p:cBhvr>
                                      <p:to>
                                        <p:strVal val="visible"/>
                                      </p:to>
                                    </p:set>
                                    <p:animEffect transition="in" filter="checkerboard(across)">
                                      <p:cBhvr>
                                        <p:cTn id="19" dur="500"/>
                                        <p:tgtEl>
                                          <p:spTgt spid="47117"/>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7118"/>
                                        </p:tgtEl>
                                        <p:attrNameLst>
                                          <p:attrName>style.visibility</p:attrName>
                                        </p:attrNameLst>
                                      </p:cBhvr>
                                      <p:to>
                                        <p:strVal val="visible"/>
                                      </p:to>
                                    </p:set>
                                    <p:animEffect transition="in" filter="checkerboard(across)">
                                      <p:cBhvr>
                                        <p:cTn id="22" dur="500"/>
                                        <p:tgtEl>
                                          <p:spTgt spid="4711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47119"/>
                                        </p:tgtEl>
                                        <p:attrNameLst>
                                          <p:attrName>style.visibility</p:attrName>
                                        </p:attrNameLst>
                                      </p:cBhvr>
                                      <p:to>
                                        <p:strVal val="visible"/>
                                      </p:to>
                                    </p:set>
                                    <p:animEffect transition="in" filter="checkerboard(across)">
                                      <p:cBhvr>
                                        <p:cTn id="25" dur="500"/>
                                        <p:tgtEl>
                                          <p:spTgt spid="47119"/>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47120"/>
                                        </p:tgtEl>
                                        <p:attrNameLst>
                                          <p:attrName>style.visibility</p:attrName>
                                        </p:attrNameLst>
                                      </p:cBhvr>
                                      <p:to>
                                        <p:strVal val="visible"/>
                                      </p:to>
                                    </p:set>
                                    <p:animEffect transition="in" filter="checkerboard(across)">
                                      <p:cBhvr>
                                        <p:cTn id="28" dur="500"/>
                                        <p:tgtEl>
                                          <p:spTgt spid="47120"/>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47121"/>
                                        </p:tgtEl>
                                        <p:attrNameLst>
                                          <p:attrName>style.visibility</p:attrName>
                                        </p:attrNameLst>
                                      </p:cBhvr>
                                      <p:to>
                                        <p:strVal val="visible"/>
                                      </p:to>
                                    </p:set>
                                    <p:animEffect transition="in" filter="checkerboard(across)">
                                      <p:cBhvr>
                                        <p:cTn id="31" dur="500"/>
                                        <p:tgtEl>
                                          <p:spTgt spid="47121"/>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47122"/>
                                        </p:tgtEl>
                                        <p:attrNameLst>
                                          <p:attrName>style.visibility</p:attrName>
                                        </p:attrNameLst>
                                      </p:cBhvr>
                                      <p:to>
                                        <p:strVal val="visible"/>
                                      </p:to>
                                    </p:set>
                                    <p:animEffect transition="in" filter="checkerboard(across)">
                                      <p:cBhvr>
                                        <p:cTn id="34" dur="500"/>
                                        <p:tgtEl>
                                          <p:spTgt spid="47122"/>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47123"/>
                                        </p:tgtEl>
                                        <p:attrNameLst>
                                          <p:attrName>style.visibility</p:attrName>
                                        </p:attrNameLst>
                                      </p:cBhvr>
                                      <p:to>
                                        <p:strVal val="visible"/>
                                      </p:to>
                                    </p:set>
                                    <p:animEffect transition="in" filter="checkerboard(across)">
                                      <p:cBhvr>
                                        <p:cTn id="37" dur="500"/>
                                        <p:tgtEl>
                                          <p:spTgt spid="47123"/>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47124"/>
                                        </p:tgtEl>
                                        <p:attrNameLst>
                                          <p:attrName>style.visibility</p:attrName>
                                        </p:attrNameLst>
                                      </p:cBhvr>
                                      <p:to>
                                        <p:strVal val="visible"/>
                                      </p:to>
                                    </p:set>
                                    <p:animEffect transition="in" filter="checkerboard(across)">
                                      <p:cBhvr>
                                        <p:cTn id="40" dur="500"/>
                                        <p:tgtEl>
                                          <p:spTgt spid="47124"/>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47125"/>
                                        </p:tgtEl>
                                        <p:attrNameLst>
                                          <p:attrName>style.visibility</p:attrName>
                                        </p:attrNameLst>
                                      </p:cBhvr>
                                      <p:to>
                                        <p:strVal val="visible"/>
                                      </p:to>
                                    </p:set>
                                    <p:animEffect transition="in" filter="checkerboard(across)">
                                      <p:cBhvr>
                                        <p:cTn id="43" dur="500"/>
                                        <p:tgtEl>
                                          <p:spTgt spid="47125"/>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47128"/>
                                        </p:tgtEl>
                                        <p:attrNameLst>
                                          <p:attrName>style.visibility</p:attrName>
                                        </p:attrNameLst>
                                      </p:cBhvr>
                                      <p:to>
                                        <p:strVal val="visible"/>
                                      </p:to>
                                    </p:set>
                                    <p:animEffect transition="in" filter="checkerboard(across)">
                                      <p:cBhvr>
                                        <p:cTn id="46" dur="500"/>
                                        <p:tgtEl>
                                          <p:spTgt spid="47128"/>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47129"/>
                                        </p:tgtEl>
                                        <p:attrNameLst>
                                          <p:attrName>style.visibility</p:attrName>
                                        </p:attrNameLst>
                                      </p:cBhvr>
                                      <p:to>
                                        <p:strVal val="visible"/>
                                      </p:to>
                                    </p:set>
                                    <p:animEffect transition="in" filter="checkerboard(across)">
                                      <p:cBhvr>
                                        <p:cTn id="49" dur="500"/>
                                        <p:tgtEl>
                                          <p:spTgt spid="47129"/>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47130"/>
                                        </p:tgtEl>
                                        <p:attrNameLst>
                                          <p:attrName>style.visibility</p:attrName>
                                        </p:attrNameLst>
                                      </p:cBhvr>
                                      <p:to>
                                        <p:strVal val="visible"/>
                                      </p:to>
                                    </p:set>
                                    <p:animEffect transition="in" filter="checkerboard(across)">
                                      <p:cBhvr>
                                        <p:cTn id="52" dur="500"/>
                                        <p:tgtEl>
                                          <p:spTgt spid="4713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47111"/>
                                        </p:tgtEl>
                                        <p:attrNameLst>
                                          <p:attrName>style.visibility</p:attrName>
                                        </p:attrNameLst>
                                      </p:cBhvr>
                                      <p:to>
                                        <p:strVal val="visible"/>
                                      </p:to>
                                    </p:set>
                                    <p:animEffect transition="in" filter="blinds(horizontal)">
                                      <p:cBhvr>
                                        <p:cTn id="57" dur="500"/>
                                        <p:tgtEl>
                                          <p:spTgt spid="47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3" grpId="0" animBg="1"/>
      <p:bldP spid="47114" grpId="0" animBg="1"/>
      <p:bldP spid="47115" grpId="0" animBg="1"/>
      <p:bldP spid="47116" grpId="0" animBg="1"/>
      <p:bldP spid="47117" grpId="0" animBg="1"/>
      <p:bldP spid="47118" grpId="0"/>
      <p:bldP spid="47119" grpId="0"/>
      <p:bldP spid="47120" grpId="0"/>
      <p:bldP spid="47121" grpId="0"/>
      <p:bldP spid="47122" grpId="0"/>
      <p:bldP spid="47123" grpId="0"/>
      <p:bldP spid="47124" grpId="0"/>
      <p:bldP spid="47125" grpId="0"/>
      <p:bldP spid="47128" grpId="0"/>
      <p:bldP spid="47129" grpId="0"/>
      <p:bldP spid="47130"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Anuitas (10)</a:t>
            </a:r>
            <a:endParaRPr lang="es-ES" smtClean="0"/>
          </a:p>
        </p:txBody>
      </p:sp>
      <p:sp>
        <p:nvSpPr>
          <p:cNvPr id="39939" name="Rectangle 3"/>
          <p:cNvSpPr>
            <a:spLocks noGrp="1" noChangeArrowheads="1"/>
          </p:cNvSpPr>
          <p:nvPr>
            <p:ph type="body" idx="1"/>
          </p:nvPr>
        </p:nvSpPr>
        <p:spPr>
          <a:xfrm>
            <a:off x="566738" y="1752600"/>
            <a:ext cx="8001000" cy="1725613"/>
          </a:xfrm>
        </p:spPr>
        <p:txBody>
          <a:bodyPr/>
          <a:lstStyle/>
          <a:p>
            <a:pPr eaLnBrk="1" hangingPunct="1">
              <a:lnSpc>
                <a:spcPct val="80000"/>
              </a:lnSpc>
            </a:pPr>
            <a:r>
              <a:rPr lang="en-US" sz="1900" i="1" smtClean="0"/>
              <a:t>Due annuity</a:t>
            </a:r>
            <a:r>
              <a:rPr lang="en-US" sz="1900" smtClean="0"/>
              <a:t> atau anuitas di awal </a:t>
            </a:r>
            <a:r>
              <a:rPr lang="en-US" sz="2100" smtClean="0">
                <a:solidFill>
                  <a:srgbClr val="FF0000"/>
                </a:solidFill>
              </a:rPr>
              <a:t>pada dasarnya </a:t>
            </a:r>
            <a:r>
              <a:rPr lang="en-US" sz="2100" u="sng" smtClean="0">
                <a:solidFill>
                  <a:srgbClr val="FF0000"/>
                </a:solidFill>
              </a:rPr>
              <a:t>tidak berbeda</a:t>
            </a:r>
            <a:r>
              <a:rPr lang="en-US" sz="1900" smtClean="0"/>
              <a:t> dengan anuitas biasa (</a:t>
            </a:r>
            <a:r>
              <a:rPr lang="en-US" sz="1900" i="1" smtClean="0"/>
              <a:t>ordinary annuity</a:t>
            </a:r>
            <a:r>
              <a:rPr lang="en-US" sz="1900" smtClean="0"/>
              <a:t>), hanya menambahkan satu pembayaran di awal periode (t</a:t>
            </a:r>
            <a:r>
              <a:rPr lang="en-US" sz="1900" baseline="-25000" smtClean="0"/>
              <a:t>1</a:t>
            </a:r>
            <a:r>
              <a:rPr lang="en-US" sz="1900" smtClean="0"/>
              <a:t> = 0), sehingga hanya sedikit memodifikasi rumus yang ada.</a:t>
            </a:r>
            <a:endParaRPr lang="es-ES" sz="1900" smtClean="0"/>
          </a:p>
        </p:txBody>
      </p:sp>
      <p:sp>
        <p:nvSpPr>
          <p:cNvPr id="49156" name="Line 4"/>
          <p:cNvSpPr>
            <a:spLocks noChangeShapeType="1"/>
          </p:cNvSpPr>
          <p:nvPr/>
        </p:nvSpPr>
        <p:spPr bwMode="auto">
          <a:xfrm>
            <a:off x="1393825" y="4148138"/>
            <a:ext cx="324008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9157" name="Line 5"/>
          <p:cNvSpPr>
            <a:spLocks noChangeShapeType="1"/>
          </p:cNvSpPr>
          <p:nvPr/>
        </p:nvSpPr>
        <p:spPr bwMode="auto">
          <a:xfrm>
            <a:off x="1393825" y="41481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9158" name="Line 6"/>
          <p:cNvSpPr>
            <a:spLocks noChangeShapeType="1"/>
          </p:cNvSpPr>
          <p:nvPr/>
        </p:nvSpPr>
        <p:spPr bwMode="auto">
          <a:xfrm>
            <a:off x="2689225" y="41481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9159" name="Line 7"/>
          <p:cNvSpPr>
            <a:spLocks noChangeShapeType="1"/>
          </p:cNvSpPr>
          <p:nvPr/>
        </p:nvSpPr>
        <p:spPr bwMode="auto">
          <a:xfrm>
            <a:off x="4202113" y="41481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9160" name="Line 8"/>
          <p:cNvSpPr>
            <a:spLocks noChangeShapeType="1"/>
          </p:cNvSpPr>
          <p:nvPr/>
        </p:nvSpPr>
        <p:spPr bwMode="auto">
          <a:xfrm>
            <a:off x="5641975" y="41481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9161" name="Text Box 9"/>
          <p:cNvSpPr txBox="1">
            <a:spLocks noChangeArrowheads="1"/>
          </p:cNvSpPr>
          <p:nvPr/>
        </p:nvSpPr>
        <p:spPr bwMode="auto">
          <a:xfrm>
            <a:off x="1249363" y="436562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x</a:t>
            </a:r>
            <a:endParaRPr lang="es-ES">
              <a:latin typeface="Arial Black" panose="020B0A04020102020204" pitchFamily="34" charset="0"/>
            </a:endParaRPr>
          </a:p>
        </p:txBody>
      </p:sp>
      <p:sp>
        <p:nvSpPr>
          <p:cNvPr id="49162" name="Text Box 10"/>
          <p:cNvSpPr txBox="1">
            <a:spLocks noChangeArrowheads="1"/>
          </p:cNvSpPr>
          <p:nvPr/>
        </p:nvSpPr>
        <p:spPr bwMode="auto">
          <a:xfrm>
            <a:off x="4057650" y="43640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x</a:t>
            </a:r>
            <a:endParaRPr lang="es-ES">
              <a:latin typeface="Arial Black" panose="020B0A04020102020204" pitchFamily="34" charset="0"/>
            </a:endParaRPr>
          </a:p>
        </p:txBody>
      </p:sp>
      <p:sp>
        <p:nvSpPr>
          <p:cNvPr id="49163" name="Text Box 11"/>
          <p:cNvSpPr txBox="1">
            <a:spLocks noChangeArrowheads="1"/>
          </p:cNvSpPr>
          <p:nvPr/>
        </p:nvSpPr>
        <p:spPr bwMode="auto">
          <a:xfrm>
            <a:off x="6723063" y="43640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x</a:t>
            </a:r>
            <a:endParaRPr lang="es-ES">
              <a:latin typeface="Arial Black" panose="020B0A04020102020204" pitchFamily="34" charset="0"/>
            </a:endParaRPr>
          </a:p>
        </p:txBody>
      </p:sp>
      <p:sp>
        <p:nvSpPr>
          <p:cNvPr id="49164" name="Text Box 12"/>
          <p:cNvSpPr txBox="1">
            <a:spLocks noChangeArrowheads="1"/>
          </p:cNvSpPr>
          <p:nvPr/>
        </p:nvSpPr>
        <p:spPr bwMode="auto">
          <a:xfrm>
            <a:off x="1042988" y="3500438"/>
            <a:ext cx="7540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PVA</a:t>
            </a:r>
            <a:endParaRPr lang="es-ES">
              <a:latin typeface="Arial Black" panose="020B0A04020102020204" pitchFamily="34" charset="0"/>
            </a:endParaRPr>
          </a:p>
        </p:txBody>
      </p:sp>
      <p:sp>
        <p:nvSpPr>
          <p:cNvPr id="49165" name="Text Box 13"/>
          <p:cNvSpPr txBox="1">
            <a:spLocks noChangeArrowheads="1"/>
          </p:cNvSpPr>
          <p:nvPr/>
        </p:nvSpPr>
        <p:spPr bwMode="auto">
          <a:xfrm>
            <a:off x="6443663" y="3429000"/>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FV</a:t>
            </a:r>
            <a:r>
              <a:rPr lang="en-US" sz="1600">
                <a:latin typeface="Arial Black" panose="020B0A04020102020204" pitchFamily="34" charset="0"/>
              </a:rPr>
              <a:t>A</a:t>
            </a:r>
            <a:endParaRPr lang="es-ES">
              <a:latin typeface="Arial Black" panose="020B0A04020102020204" pitchFamily="34" charset="0"/>
            </a:endParaRPr>
          </a:p>
        </p:txBody>
      </p:sp>
      <p:sp>
        <p:nvSpPr>
          <p:cNvPr id="49166" name="Line 14"/>
          <p:cNvSpPr>
            <a:spLocks noChangeShapeType="1"/>
          </p:cNvSpPr>
          <p:nvPr/>
        </p:nvSpPr>
        <p:spPr bwMode="auto">
          <a:xfrm>
            <a:off x="6867525" y="41481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9167" name="Line 15"/>
          <p:cNvSpPr>
            <a:spLocks noChangeShapeType="1"/>
          </p:cNvSpPr>
          <p:nvPr/>
        </p:nvSpPr>
        <p:spPr bwMode="auto">
          <a:xfrm>
            <a:off x="5138738" y="4148138"/>
            <a:ext cx="172878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49168" name="Line 16"/>
          <p:cNvSpPr>
            <a:spLocks noChangeShapeType="1"/>
          </p:cNvSpPr>
          <p:nvPr/>
        </p:nvSpPr>
        <p:spPr bwMode="auto">
          <a:xfrm>
            <a:off x="4732338" y="4148138"/>
            <a:ext cx="287337"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id-ID"/>
          </a:p>
        </p:txBody>
      </p:sp>
      <p:sp>
        <p:nvSpPr>
          <p:cNvPr id="49169" name="Text Box 17"/>
          <p:cNvSpPr txBox="1">
            <a:spLocks noChangeArrowheads="1"/>
          </p:cNvSpPr>
          <p:nvPr/>
        </p:nvSpPr>
        <p:spPr bwMode="auto">
          <a:xfrm>
            <a:off x="5499100" y="43640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x</a:t>
            </a:r>
            <a:endParaRPr lang="es-ES">
              <a:latin typeface="Arial Black" panose="020B0A04020102020204" pitchFamily="34" charset="0"/>
            </a:endParaRPr>
          </a:p>
        </p:txBody>
      </p:sp>
      <p:sp>
        <p:nvSpPr>
          <p:cNvPr id="49170" name="Text Box 18"/>
          <p:cNvSpPr txBox="1">
            <a:spLocks noChangeArrowheads="1"/>
          </p:cNvSpPr>
          <p:nvPr/>
        </p:nvSpPr>
        <p:spPr bwMode="auto">
          <a:xfrm>
            <a:off x="2546350" y="43735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x</a:t>
            </a:r>
            <a:endParaRPr lang="es-ES">
              <a:latin typeface="Arial Black" panose="020B0A04020102020204" pitchFamily="34" charset="0"/>
            </a:endParaRPr>
          </a:p>
        </p:txBody>
      </p:sp>
      <p:sp>
        <p:nvSpPr>
          <p:cNvPr id="49171" name="Text Box 19"/>
          <p:cNvSpPr txBox="1">
            <a:spLocks noChangeArrowheads="1"/>
          </p:cNvSpPr>
          <p:nvPr/>
        </p:nvSpPr>
        <p:spPr bwMode="auto">
          <a:xfrm>
            <a:off x="2555875" y="4941888"/>
            <a:ext cx="3384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600">
                <a:latin typeface="Arial Black" panose="020B0A04020102020204" pitchFamily="34" charset="0"/>
              </a:rPr>
              <a:t>X = penerimaan/pembayaran</a:t>
            </a:r>
            <a:endParaRPr lang="es-ES" sz="1600">
              <a:latin typeface="Arial Black" panose="020B0A04020102020204" pitchFamily="34" charset="0"/>
            </a:endParaRPr>
          </a:p>
        </p:txBody>
      </p:sp>
      <p:sp>
        <p:nvSpPr>
          <p:cNvPr id="49172" name="Oval 20"/>
          <p:cNvSpPr>
            <a:spLocks noChangeArrowheads="1"/>
          </p:cNvSpPr>
          <p:nvPr/>
        </p:nvSpPr>
        <p:spPr bwMode="auto">
          <a:xfrm>
            <a:off x="1187450" y="4365625"/>
            <a:ext cx="431800"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id-ID"/>
          </a:p>
        </p:txBody>
      </p:sp>
      <p:sp>
        <p:nvSpPr>
          <p:cNvPr id="49173" name="Text Box 21"/>
          <p:cNvSpPr txBox="1">
            <a:spLocks noChangeArrowheads="1"/>
          </p:cNvSpPr>
          <p:nvPr/>
        </p:nvSpPr>
        <p:spPr bwMode="auto">
          <a:xfrm>
            <a:off x="1331913" y="5661025"/>
            <a:ext cx="6769100"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50000"/>
              </a:spcBef>
            </a:pPr>
            <a:r>
              <a:rPr lang="en-US">
                <a:latin typeface="Arial Black" panose="020B0A04020102020204" pitchFamily="34" charset="0"/>
              </a:rPr>
              <a:t>Pembayaran/penerimaan dilakukan di awal periode</a:t>
            </a:r>
            <a:endParaRPr lang="es-ES">
              <a:latin typeface="Arial Black" panose="020B0A04020102020204" pitchFamily="34" charset="0"/>
            </a:endParaRPr>
          </a:p>
        </p:txBody>
      </p:sp>
      <p:cxnSp>
        <p:nvCxnSpPr>
          <p:cNvPr id="49174" name="AutoShape 22"/>
          <p:cNvCxnSpPr>
            <a:cxnSpLocks noChangeShapeType="1"/>
            <a:stCxn id="49172" idx="4"/>
          </p:cNvCxnSpPr>
          <p:nvPr/>
        </p:nvCxnSpPr>
        <p:spPr bwMode="auto">
          <a:xfrm rot="16200000" flipH="1">
            <a:off x="1331913" y="4941887"/>
            <a:ext cx="719138" cy="576263"/>
          </a:xfrm>
          <a:prstGeom prst="bentConnector3">
            <a:avLst>
              <a:gd name="adj1" fmla="val 49889"/>
            </a:avLst>
          </a:prstGeom>
          <a:noFill/>
          <a:ln w="28575">
            <a:solidFill>
              <a:schemeClr val="tx1"/>
            </a:solidFill>
            <a:miter lim="800000"/>
            <a:headEnd type="triangle" w="med" len="med"/>
            <a:tailEnd/>
          </a:ln>
          <a:extLst>
            <a:ext uri="{909E8E84-426E-40DD-AFC4-6F175D3DCCD1}">
              <a14:hiddenFill xmlns:a14="http://schemas.microsoft.com/office/drawing/2010/main">
                <a:noFill/>
              </a14:hiddenFill>
            </a:ext>
          </a:extLst>
        </p:spPr>
      </p:cxnSp>
      <p:sp>
        <p:nvSpPr>
          <p:cNvPr id="49175" name="Text Box 23"/>
          <p:cNvSpPr txBox="1">
            <a:spLocks noChangeArrowheads="1"/>
          </p:cNvSpPr>
          <p:nvPr/>
        </p:nvSpPr>
        <p:spPr bwMode="auto">
          <a:xfrm>
            <a:off x="1258888" y="37893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49176" name="Text Box 24"/>
          <p:cNvSpPr txBox="1">
            <a:spLocks noChangeArrowheads="1"/>
          </p:cNvSpPr>
          <p:nvPr/>
        </p:nvSpPr>
        <p:spPr bwMode="auto">
          <a:xfrm>
            <a:off x="2484438" y="37893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49177" name="Text Box 25"/>
          <p:cNvSpPr txBox="1">
            <a:spLocks noChangeArrowheads="1"/>
          </p:cNvSpPr>
          <p:nvPr/>
        </p:nvSpPr>
        <p:spPr bwMode="auto">
          <a:xfrm>
            <a:off x="4067175" y="37893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2</a:t>
            </a:r>
            <a:endParaRPr lang="es-ES">
              <a:latin typeface="Arial Black" panose="020B0A04020102020204" pitchFamily="34" charset="0"/>
            </a:endParaRPr>
          </a:p>
        </p:txBody>
      </p:sp>
      <p:sp>
        <p:nvSpPr>
          <p:cNvPr id="49178" name="Text Box 26"/>
          <p:cNvSpPr txBox="1">
            <a:spLocks noChangeArrowheads="1"/>
          </p:cNvSpPr>
          <p:nvPr/>
        </p:nvSpPr>
        <p:spPr bwMode="auto">
          <a:xfrm>
            <a:off x="5257800" y="3789363"/>
            <a:ext cx="7921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n - 1</a:t>
            </a:r>
            <a:endParaRPr lang="es-ES">
              <a:latin typeface="Arial Black" panose="020B0A04020102020204" pitchFamily="34" charset="0"/>
            </a:endParaRPr>
          </a:p>
        </p:txBody>
      </p:sp>
      <p:sp>
        <p:nvSpPr>
          <p:cNvPr id="49179" name="Text Box 27"/>
          <p:cNvSpPr txBox="1">
            <a:spLocks noChangeArrowheads="1"/>
          </p:cNvSpPr>
          <p:nvPr/>
        </p:nvSpPr>
        <p:spPr bwMode="auto">
          <a:xfrm>
            <a:off x="6659563" y="37893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n</a:t>
            </a:r>
            <a:endParaRPr lang="es-ES">
              <a:latin typeface="Arial Black" panose="020B0A04020102020204" pitchFamily="34" charset="0"/>
            </a:endParaRPr>
          </a:p>
        </p:txBody>
      </p:sp>
    </p:spTree>
    <p:extLst>
      <p:ext uri="{BB962C8B-B14F-4D97-AF65-F5344CB8AC3E}">
        <p14:creationId xmlns:p14="http://schemas.microsoft.com/office/powerpoint/2010/main" val="4177805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blinds(horizontal)">
                                      <p:cBhvr>
                                        <p:cTn id="7" dur="500"/>
                                        <p:tgtEl>
                                          <p:spTgt spid="4915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9157"/>
                                        </p:tgtEl>
                                        <p:attrNameLst>
                                          <p:attrName>style.visibility</p:attrName>
                                        </p:attrNameLst>
                                      </p:cBhvr>
                                      <p:to>
                                        <p:strVal val="visible"/>
                                      </p:to>
                                    </p:set>
                                    <p:animEffect transition="in" filter="blinds(horizontal)">
                                      <p:cBhvr>
                                        <p:cTn id="10" dur="500"/>
                                        <p:tgtEl>
                                          <p:spTgt spid="4915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9158"/>
                                        </p:tgtEl>
                                        <p:attrNameLst>
                                          <p:attrName>style.visibility</p:attrName>
                                        </p:attrNameLst>
                                      </p:cBhvr>
                                      <p:to>
                                        <p:strVal val="visible"/>
                                      </p:to>
                                    </p:set>
                                    <p:animEffect transition="in" filter="blinds(horizontal)">
                                      <p:cBhvr>
                                        <p:cTn id="13" dur="500"/>
                                        <p:tgtEl>
                                          <p:spTgt spid="4915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9159"/>
                                        </p:tgtEl>
                                        <p:attrNameLst>
                                          <p:attrName>style.visibility</p:attrName>
                                        </p:attrNameLst>
                                      </p:cBhvr>
                                      <p:to>
                                        <p:strVal val="visible"/>
                                      </p:to>
                                    </p:set>
                                    <p:animEffect transition="in" filter="blinds(horizontal)">
                                      <p:cBhvr>
                                        <p:cTn id="16" dur="500"/>
                                        <p:tgtEl>
                                          <p:spTgt spid="4915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9160"/>
                                        </p:tgtEl>
                                        <p:attrNameLst>
                                          <p:attrName>style.visibility</p:attrName>
                                        </p:attrNameLst>
                                      </p:cBhvr>
                                      <p:to>
                                        <p:strVal val="visible"/>
                                      </p:to>
                                    </p:set>
                                    <p:animEffect transition="in" filter="blinds(horizontal)">
                                      <p:cBhvr>
                                        <p:cTn id="19" dur="500"/>
                                        <p:tgtEl>
                                          <p:spTgt spid="49160"/>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49161"/>
                                        </p:tgtEl>
                                        <p:attrNameLst>
                                          <p:attrName>style.visibility</p:attrName>
                                        </p:attrNameLst>
                                      </p:cBhvr>
                                      <p:to>
                                        <p:strVal val="visible"/>
                                      </p:to>
                                    </p:set>
                                    <p:animEffect transition="in" filter="blinds(horizontal)">
                                      <p:cBhvr>
                                        <p:cTn id="22" dur="500"/>
                                        <p:tgtEl>
                                          <p:spTgt spid="49161"/>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9162"/>
                                        </p:tgtEl>
                                        <p:attrNameLst>
                                          <p:attrName>style.visibility</p:attrName>
                                        </p:attrNameLst>
                                      </p:cBhvr>
                                      <p:to>
                                        <p:strVal val="visible"/>
                                      </p:to>
                                    </p:set>
                                    <p:animEffect transition="in" filter="blinds(horizontal)">
                                      <p:cBhvr>
                                        <p:cTn id="25" dur="500"/>
                                        <p:tgtEl>
                                          <p:spTgt spid="4916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9163"/>
                                        </p:tgtEl>
                                        <p:attrNameLst>
                                          <p:attrName>style.visibility</p:attrName>
                                        </p:attrNameLst>
                                      </p:cBhvr>
                                      <p:to>
                                        <p:strVal val="visible"/>
                                      </p:to>
                                    </p:set>
                                    <p:animEffect transition="in" filter="blinds(horizontal)">
                                      <p:cBhvr>
                                        <p:cTn id="28" dur="500"/>
                                        <p:tgtEl>
                                          <p:spTgt spid="4916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9164"/>
                                        </p:tgtEl>
                                        <p:attrNameLst>
                                          <p:attrName>style.visibility</p:attrName>
                                        </p:attrNameLst>
                                      </p:cBhvr>
                                      <p:to>
                                        <p:strVal val="visible"/>
                                      </p:to>
                                    </p:set>
                                    <p:animEffect transition="in" filter="blinds(horizontal)">
                                      <p:cBhvr>
                                        <p:cTn id="31" dur="500"/>
                                        <p:tgtEl>
                                          <p:spTgt spid="4916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9165"/>
                                        </p:tgtEl>
                                        <p:attrNameLst>
                                          <p:attrName>style.visibility</p:attrName>
                                        </p:attrNameLst>
                                      </p:cBhvr>
                                      <p:to>
                                        <p:strVal val="visible"/>
                                      </p:to>
                                    </p:set>
                                    <p:animEffect transition="in" filter="blinds(horizontal)">
                                      <p:cBhvr>
                                        <p:cTn id="34" dur="500"/>
                                        <p:tgtEl>
                                          <p:spTgt spid="49165"/>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49166"/>
                                        </p:tgtEl>
                                        <p:attrNameLst>
                                          <p:attrName>style.visibility</p:attrName>
                                        </p:attrNameLst>
                                      </p:cBhvr>
                                      <p:to>
                                        <p:strVal val="visible"/>
                                      </p:to>
                                    </p:set>
                                    <p:animEffect transition="in" filter="blinds(horizontal)">
                                      <p:cBhvr>
                                        <p:cTn id="37" dur="500"/>
                                        <p:tgtEl>
                                          <p:spTgt spid="4916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49167"/>
                                        </p:tgtEl>
                                        <p:attrNameLst>
                                          <p:attrName>style.visibility</p:attrName>
                                        </p:attrNameLst>
                                      </p:cBhvr>
                                      <p:to>
                                        <p:strVal val="visible"/>
                                      </p:to>
                                    </p:set>
                                    <p:animEffect transition="in" filter="blinds(horizontal)">
                                      <p:cBhvr>
                                        <p:cTn id="40" dur="500"/>
                                        <p:tgtEl>
                                          <p:spTgt spid="49167"/>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49168"/>
                                        </p:tgtEl>
                                        <p:attrNameLst>
                                          <p:attrName>style.visibility</p:attrName>
                                        </p:attrNameLst>
                                      </p:cBhvr>
                                      <p:to>
                                        <p:strVal val="visible"/>
                                      </p:to>
                                    </p:set>
                                    <p:animEffect transition="in" filter="blinds(horizontal)">
                                      <p:cBhvr>
                                        <p:cTn id="43" dur="500"/>
                                        <p:tgtEl>
                                          <p:spTgt spid="49168"/>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49169"/>
                                        </p:tgtEl>
                                        <p:attrNameLst>
                                          <p:attrName>style.visibility</p:attrName>
                                        </p:attrNameLst>
                                      </p:cBhvr>
                                      <p:to>
                                        <p:strVal val="visible"/>
                                      </p:to>
                                    </p:set>
                                    <p:animEffect transition="in" filter="blinds(horizontal)">
                                      <p:cBhvr>
                                        <p:cTn id="46" dur="500"/>
                                        <p:tgtEl>
                                          <p:spTgt spid="49169"/>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49170"/>
                                        </p:tgtEl>
                                        <p:attrNameLst>
                                          <p:attrName>style.visibility</p:attrName>
                                        </p:attrNameLst>
                                      </p:cBhvr>
                                      <p:to>
                                        <p:strVal val="visible"/>
                                      </p:to>
                                    </p:set>
                                    <p:animEffect transition="in" filter="blinds(horizontal)">
                                      <p:cBhvr>
                                        <p:cTn id="49" dur="500"/>
                                        <p:tgtEl>
                                          <p:spTgt spid="49170"/>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49171"/>
                                        </p:tgtEl>
                                        <p:attrNameLst>
                                          <p:attrName>style.visibility</p:attrName>
                                        </p:attrNameLst>
                                      </p:cBhvr>
                                      <p:to>
                                        <p:strVal val="visible"/>
                                      </p:to>
                                    </p:set>
                                    <p:animEffect transition="in" filter="blinds(horizontal)">
                                      <p:cBhvr>
                                        <p:cTn id="52" dur="500"/>
                                        <p:tgtEl>
                                          <p:spTgt spid="49171"/>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49172"/>
                                        </p:tgtEl>
                                        <p:attrNameLst>
                                          <p:attrName>style.visibility</p:attrName>
                                        </p:attrNameLst>
                                      </p:cBhvr>
                                      <p:to>
                                        <p:strVal val="visible"/>
                                      </p:to>
                                    </p:set>
                                    <p:animEffect transition="in" filter="blinds(horizontal)">
                                      <p:cBhvr>
                                        <p:cTn id="55" dur="500"/>
                                        <p:tgtEl>
                                          <p:spTgt spid="49172"/>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49173"/>
                                        </p:tgtEl>
                                        <p:attrNameLst>
                                          <p:attrName>style.visibility</p:attrName>
                                        </p:attrNameLst>
                                      </p:cBhvr>
                                      <p:to>
                                        <p:strVal val="visible"/>
                                      </p:to>
                                    </p:set>
                                    <p:animEffect transition="in" filter="blinds(horizontal)">
                                      <p:cBhvr>
                                        <p:cTn id="58" dur="500"/>
                                        <p:tgtEl>
                                          <p:spTgt spid="49173"/>
                                        </p:tgtEl>
                                      </p:cBhvr>
                                    </p:animEffect>
                                  </p:childTnLst>
                                </p:cTn>
                              </p:par>
                              <p:par>
                                <p:cTn id="59" presetID="3" presetClass="entr" presetSubtype="10" fill="hold" nodeType="withEffect">
                                  <p:stCondLst>
                                    <p:cond delay="0"/>
                                  </p:stCondLst>
                                  <p:childTnLst>
                                    <p:set>
                                      <p:cBhvr>
                                        <p:cTn id="60" dur="1" fill="hold">
                                          <p:stCondLst>
                                            <p:cond delay="0"/>
                                          </p:stCondLst>
                                        </p:cTn>
                                        <p:tgtEl>
                                          <p:spTgt spid="49174"/>
                                        </p:tgtEl>
                                        <p:attrNameLst>
                                          <p:attrName>style.visibility</p:attrName>
                                        </p:attrNameLst>
                                      </p:cBhvr>
                                      <p:to>
                                        <p:strVal val="visible"/>
                                      </p:to>
                                    </p:set>
                                    <p:animEffect transition="in" filter="blinds(horizontal)">
                                      <p:cBhvr>
                                        <p:cTn id="61" dur="500"/>
                                        <p:tgtEl>
                                          <p:spTgt spid="49174"/>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49175"/>
                                        </p:tgtEl>
                                        <p:attrNameLst>
                                          <p:attrName>style.visibility</p:attrName>
                                        </p:attrNameLst>
                                      </p:cBhvr>
                                      <p:to>
                                        <p:strVal val="visible"/>
                                      </p:to>
                                    </p:set>
                                    <p:animEffect transition="in" filter="blinds(horizontal)">
                                      <p:cBhvr>
                                        <p:cTn id="64" dur="500"/>
                                        <p:tgtEl>
                                          <p:spTgt spid="49175"/>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49176"/>
                                        </p:tgtEl>
                                        <p:attrNameLst>
                                          <p:attrName>style.visibility</p:attrName>
                                        </p:attrNameLst>
                                      </p:cBhvr>
                                      <p:to>
                                        <p:strVal val="visible"/>
                                      </p:to>
                                    </p:set>
                                    <p:animEffect transition="in" filter="blinds(horizontal)">
                                      <p:cBhvr>
                                        <p:cTn id="67" dur="500"/>
                                        <p:tgtEl>
                                          <p:spTgt spid="49176"/>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49177"/>
                                        </p:tgtEl>
                                        <p:attrNameLst>
                                          <p:attrName>style.visibility</p:attrName>
                                        </p:attrNameLst>
                                      </p:cBhvr>
                                      <p:to>
                                        <p:strVal val="visible"/>
                                      </p:to>
                                    </p:set>
                                    <p:animEffect transition="in" filter="blinds(horizontal)">
                                      <p:cBhvr>
                                        <p:cTn id="70" dur="500"/>
                                        <p:tgtEl>
                                          <p:spTgt spid="49177"/>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49178"/>
                                        </p:tgtEl>
                                        <p:attrNameLst>
                                          <p:attrName>style.visibility</p:attrName>
                                        </p:attrNameLst>
                                      </p:cBhvr>
                                      <p:to>
                                        <p:strVal val="visible"/>
                                      </p:to>
                                    </p:set>
                                    <p:animEffect transition="in" filter="blinds(horizontal)">
                                      <p:cBhvr>
                                        <p:cTn id="73" dur="500"/>
                                        <p:tgtEl>
                                          <p:spTgt spid="49178"/>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49179"/>
                                        </p:tgtEl>
                                        <p:attrNameLst>
                                          <p:attrName>style.visibility</p:attrName>
                                        </p:attrNameLst>
                                      </p:cBhvr>
                                      <p:to>
                                        <p:strVal val="visible"/>
                                      </p:to>
                                    </p:set>
                                    <p:animEffect transition="in" filter="blinds(horizontal)">
                                      <p:cBhvr>
                                        <p:cTn id="76" dur="500"/>
                                        <p:tgtEl>
                                          <p:spTgt spid="49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nimBg="1"/>
      <p:bldP spid="49157" grpId="0" animBg="1"/>
      <p:bldP spid="49158" grpId="0" animBg="1"/>
      <p:bldP spid="49159" grpId="0" animBg="1"/>
      <p:bldP spid="49160" grpId="0" animBg="1"/>
      <p:bldP spid="49161" grpId="0"/>
      <p:bldP spid="49162" grpId="0"/>
      <p:bldP spid="49163" grpId="0"/>
      <p:bldP spid="49164" grpId="0"/>
      <p:bldP spid="49165" grpId="0"/>
      <p:bldP spid="49166" grpId="0" animBg="1"/>
      <p:bldP spid="49167" grpId="0" animBg="1"/>
      <p:bldP spid="49168" grpId="0" animBg="1"/>
      <p:bldP spid="49169" grpId="0"/>
      <p:bldP spid="49170" grpId="0"/>
      <p:bldP spid="49171" grpId="0"/>
      <p:bldP spid="49172" grpId="0" animBg="1"/>
      <p:bldP spid="49173" grpId="0" animBg="1"/>
      <p:bldP spid="49175" grpId="0"/>
      <p:bldP spid="49176" grpId="0"/>
      <p:bldP spid="49177" grpId="0"/>
      <p:bldP spid="49178" grpId="0"/>
      <p:bldP spid="4917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Anuitas (11)</a:t>
            </a:r>
            <a:endParaRPr lang="es-ES" smtClean="0"/>
          </a:p>
        </p:txBody>
      </p:sp>
      <p:sp>
        <p:nvSpPr>
          <p:cNvPr id="40963" name="Rectangle 3"/>
          <p:cNvSpPr>
            <a:spLocks noGrp="1" noChangeArrowheads="1"/>
          </p:cNvSpPr>
          <p:nvPr>
            <p:ph type="body" idx="1"/>
          </p:nvPr>
        </p:nvSpPr>
        <p:spPr/>
        <p:txBody>
          <a:bodyPr/>
          <a:lstStyle/>
          <a:p>
            <a:pPr eaLnBrk="1" hangingPunct="1"/>
            <a:r>
              <a:rPr lang="en-US" smtClean="0"/>
              <a:t>Anuitas di awal (</a:t>
            </a:r>
            <a:r>
              <a:rPr lang="en-US" i="1" smtClean="0"/>
              <a:t>due annuity</a:t>
            </a:r>
            <a:r>
              <a:rPr lang="en-US" smtClean="0"/>
              <a:t>) untuk </a:t>
            </a:r>
            <a:r>
              <a:rPr lang="en-US" i="1" smtClean="0"/>
              <a:t>future value</a:t>
            </a:r>
            <a:r>
              <a:rPr lang="en-US" smtClean="0"/>
              <a:t>:</a:t>
            </a:r>
          </a:p>
          <a:p>
            <a:pPr eaLnBrk="1" hangingPunct="1"/>
            <a:endParaRPr lang="en-US" smtClean="0"/>
          </a:p>
          <a:p>
            <a:pPr eaLnBrk="1" hangingPunct="1"/>
            <a:endParaRPr lang="en-US" smtClean="0"/>
          </a:p>
          <a:p>
            <a:pPr eaLnBrk="1" hangingPunct="1"/>
            <a:r>
              <a:rPr lang="en-US" smtClean="0"/>
              <a:t>Anuitas di awal (</a:t>
            </a:r>
            <a:r>
              <a:rPr lang="en-US" i="1" smtClean="0"/>
              <a:t>due annuity</a:t>
            </a:r>
            <a:r>
              <a:rPr lang="en-US" smtClean="0"/>
              <a:t>) untuk </a:t>
            </a:r>
            <a:r>
              <a:rPr lang="en-US" i="1" smtClean="0"/>
              <a:t>present value</a:t>
            </a:r>
            <a:r>
              <a:rPr lang="en-US" smtClean="0"/>
              <a:t>:</a:t>
            </a:r>
            <a:endParaRPr lang="es-ES" smtClean="0"/>
          </a:p>
        </p:txBody>
      </p:sp>
      <p:sp>
        <p:nvSpPr>
          <p:cNvPr id="50180" name="Text Box 4"/>
          <p:cNvSpPr txBox="1">
            <a:spLocks noChangeArrowheads="1"/>
          </p:cNvSpPr>
          <p:nvPr/>
        </p:nvSpPr>
        <p:spPr bwMode="auto">
          <a:xfrm>
            <a:off x="1547813" y="3357563"/>
            <a:ext cx="6264275" cy="528637"/>
          </a:xfrm>
          <a:prstGeom prst="rect">
            <a:avLst/>
          </a:prstGeom>
          <a:solidFill>
            <a:srgbClr val="6600FF"/>
          </a:solidFill>
          <a:ln w="9525">
            <a:solidFill>
              <a:schemeClr val="tx1"/>
            </a:solidFill>
            <a:miter lim="800000"/>
            <a:headEnd/>
            <a:tailEnd/>
          </a:ln>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2800">
                <a:latin typeface="Arial Black" panose="020B0A04020102020204" pitchFamily="34" charset="0"/>
              </a:rPr>
              <a:t>FVA</a:t>
            </a:r>
            <a:r>
              <a:rPr lang="en-US" sz="2800" baseline="-25000">
                <a:latin typeface="Arial Black" panose="020B0A04020102020204" pitchFamily="34" charset="0"/>
              </a:rPr>
              <a:t>due</a:t>
            </a:r>
            <a:r>
              <a:rPr lang="en-US" sz="2800">
                <a:latin typeface="Arial Black" panose="020B0A04020102020204" pitchFamily="34" charset="0"/>
              </a:rPr>
              <a:t> = PMT (FVIFA, r, n) (1+r)</a:t>
            </a:r>
            <a:endParaRPr lang="es-ES" sz="2800">
              <a:latin typeface="Arial Black" panose="020B0A04020102020204" pitchFamily="34" charset="0"/>
            </a:endParaRPr>
          </a:p>
        </p:txBody>
      </p:sp>
      <p:sp>
        <p:nvSpPr>
          <p:cNvPr id="50181" name="Text Box 5"/>
          <p:cNvSpPr txBox="1">
            <a:spLocks noChangeArrowheads="1"/>
          </p:cNvSpPr>
          <p:nvPr/>
        </p:nvSpPr>
        <p:spPr bwMode="auto">
          <a:xfrm>
            <a:off x="1543050" y="5516563"/>
            <a:ext cx="6342063" cy="528637"/>
          </a:xfrm>
          <a:prstGeom prst="rect">
            <a:avLst/>
          </a:prstGeom>
          <a:solidFill>
            <a:srgbClr val="6600FF"/>
          </a:solidFill>
          <a:ln w="9525">
            <a:solidFill>
              <a:schemeClr val="tx1"/>
            </a:solidFill>
            <a:miter lim="800000"/>
            <a:headEnd/>
            <a:tailEnd/>
          </a:ln>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2800">
                <a:latin typeface="Arial Black" panose="020B0A04020102020204" pitchFamily="34" charset="0"/>
              </a:rPr>
              <a:t>PVA</a:t>
            </a:r>
            <a:r>
              <a:rPr lang="en-US" sz="2800" baseline="-25000">
                <a:latin typeface="Arial Black" panose="020B0A04020102020204" pitchFamily="34" charset="0"/>
              </a:rPr>
              <a:t>due</a:t>
            </a:r>
            <a:r>
              <a:rPr lang="en-US" sz="2800">
                <a:latin typeface="Arial Black" panose="020B0A04020102020204" pitchFamily="34" charset="0"/>
              </a:rPr>
              <a:t> = PMT (PVIFA, r, n) (1+r)</a:t>
            </a:r>
            <a:endParaRPr lang="es-ES" sz="2800">
              <a:latin typeface="Arial Black" panose="020B0A04020102020204" pitchFamily="34" charset="0"/>
            </a:endParaRPr>
          </a:p>
        </p:txBody>
      </p:sp>
    </p:spTree>
    <p:extLst>
      <p:ext uri="{BB962C8B-B14F-4D97-AF65-F5344CB8AC3E}">
        <p14:creationId xmlns:p14="http://schemas.microsoft.com/office/powerpoint/2010/main" val="3468069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80"/>
                                        </p:tgtEl>
                                        <p:attrNameLst>
                                          <p:attrName>style.visibility</p:attrName>
                                        </p:attrNameLst>
                                      </p:cBhvr>
                                      <p:to>
                                        <p:strVal val="visible"/>
                                      </p:to>
                                    </p:set>
                                    <p:animEffect transition="in" filter="blinds(horizontal)">
                                      <p:cBhvr>
                                        <p:cTn id="7" dur="500"/>
                                        <p:tgtEl>
                                          <p:spTgt spid="501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0181"/>
                                        </p:tgtEl>
                                        <p:attrNameLst>
                                          <p:attrName>style.visibility</p:attrName>
                                        </p:attrNameLst>
                                      </p:cBhvr>
                                      <p:to>
                                        <p:strVal val="visible"/>
                                      </p:to>
                                    </p:set>
                                    <p:animEffect transition="in" filter="blinds(horizontal)">
                                      <p:cBhvr>
                                        <p:cTn id="12" dur="500"/>
                                        <p:tgtEl>
                                          <p:spTgt spid="50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animBg="1"/>
      <p:bldP spid="50181"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en-US" smtClean="0"/>
              <a:t>Anuitas (12)</a:t>
            </a:r>
            <a:endParaRPr lang="es-ES" smtClean="0"/>
          </a:p>
        </p:txBody>
      </p:sp>
      <p:sp>
        <p:nvSpPr>
          <p:cNvPr id="13317" name="Rectangle 3"/>
          <p:cNvSpPr>
            <a:spLocks noGrp="1" noChangeArrowheads="1"/>
          </p:cNvSpPr>
          <p:nvPr>
            <p:ph type="body" sz="half" idx="1"/>
          </p:nvPr>
        </p:nvSpPr>
        <p:spPr>
          <a:xfrm>
            <a:off x="566738" y="1752600"/>
            <a:ext cx="7634287" cy="4267200"/>
          </a:xfrm>
        </p:spPr>
        <p:txBody>
          <a:bodyPr/>
          <a:lstStyle/>
          <a:p>
            <a:pPr eaLnBrk="1" hangingPunct="1"/>
            <a:r>
              <a:rPr lang="en-US" sz="2600" smtClean="0"/>
              <a:t>FVIFA</a:t>
            </a:r>
            <a:r>
              <a:rPr lang="en-US" sz="2600" baseline="-25000" smtClean="0"/>
              <a:t>due</a:t>
            </a:r>
            <a:r>
              <a:rPr lang="en-US" sz="2600" smtClean="0"/>
              <a:t> (r , n) (1+r):</a:t>
            </a:r>
          </a:p>
          <a:p>
            <a:pPr eaLnBrk="1" hangingPunct="1"/>
            <a:endParaRPr lang="en-US" sz="2600" smtClean="0"/>
          </a:p>
          <a:p>
            <a:pPr eaLnBrk="1" hangingPunct="1"/>
            <a:endParaRPr lang="en-US" sz="2600" smtClean="0"/>
          </a:p>
          <a:p>
            <a:pPr eaLnBrk="1" hangingPunct="1"/>
            <a:endParaRPr lang="en-US" sz="2600" smtClean="0"/>
          </a:p>
          <a:p>
            <a:pPr eaLnBrk="1" hangingPunct="1"/>
            <a:endParaRPr lang="en-US" sz="2600" smtClean="0"/>
          </a:p>
          <a:p>
            <a:pPr eaLnBrk="1" hangingPunct="1"/>
            <a:r>
              <a:rPr lang="en-US" sz="2600" smtClean="0"/>
              <a:t>PVIFA</a:t>
            </a:r>
            <a:r>
              <a:rPr lang="en-US" sz="2600" baseline="-25000" smtClean="0"/>
              <a:t>due</a:t>
            </a:r>
            <a:r>
              <a:rPr lang="en-US" sz="2600" smtClean="0"/>
              <a:t> (r , n) (1+r):</a:t>
            </a:r>
            <a:endParaRPr lang="es-ES" sz="2600" smtClean="0"/>
          </a:p>
        </p:txBody>
      </p:sp>
      <p:graphicFrame>
        <p:nvGraphicFramePr>
          <p:cNvPr id="51204" name="Object 4"/>
          <p:cNvGraphicFramePr>
            <a:graphicFrameLocks noGrp="1" noChangeAspect="1"/>
          </p:cNvGraphicFramePr>
          <p:nvPr>
            <p:ph sz="quarter" idx="2"/>
          </p:nvPr>
        </p:nvGraphicFramePr>
        <p:xfrm>
          <a:off x="2124075" y="5219700"/>
          <a:ext cx="5472113" cy="1638300"/>
        </p:xfrm>
        <a:graphic>
          <a:graphicData uri="http://schemas.openxmlformats.org/presentationml/2006/ole">
            <mc:AlternateContent xmlns:mc="http://schemas.openxmlformats.org/markup-compatibility/2006">
              <mc:Choice xmlns:v="urn:schemas-microsoft-com:vml" Requires="v">
                <p:oleObj spid="_x0000_s79900" name="Equation" r:id="rId3" imgW="1130040" imgH="558720" progId="Equation.3">
                  <p:embed/>
                </p:oleObj>
              </mc:Choice>
              <mc:Fallback>
                <p:oleObj name="Equation" r:id="rId3" imgW="1130040" imgH="5587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5219700"/>
                        <a:ext cx="5472113" cy="1638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10" name="Object 10"/>
          <p:cNvGraphicFramePr>
            <a:graphicFrameLocks noGrp="1" noChangeAspect="1"/>
          </p:cNvGraphicFramePr>
          <p:nvPr>
            <p:ph sz="quarter" idx="3"/>
          </p:nvPr>
        </p:nvGraphicFramePr>
        <p:xfrm>
          <a:off x="1973263" y="2627313"/>
          <a:ext cx="5634037" cy="1598612"/>
        </p:xfrm>
        <a:graphic>
          <a:graphicData uri="http://schemas.openxmlformats.org/presentationml/2006/ole">
            <mc:AlternateContent xmlns:mc="http://schemas.openxmlformats.org/markup-compatibility/2006">
              <mc:Choice xmlns:v="urn:schemas-microsoft-com:vml" Requires="v">
                <p:oleObj spid="_x0000_s79901" name="Equation" r:id="rId5" imgW="990360" imgH="266400" progId="Equation.3">
                  <p:embed/>
                </p:oleObj>
              </mc:Choice>
              <mc:Fallback>
                <p:oleObj name="Equation" r:id="rId5" imgW="990360" imgH="266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3263" y="2627313"/>
                        <a:ext cx="5634037" cy="15986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75703272"/>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10"/>
                                        </p:tgtEl>
                                        <p:attrNameLst>
                                          <p:attrName>style.visibility</p:attrName>
                                        </p:attrNameLst>
                                      </p:cBhvr>
                                      <p:to>
                                        <p:strVal val="visible"/>
                                      </p:to>
                                    </p:set>
                                    <p:animEffect transition="in" filter="blinds(horizontal)">
                                      <p:cBhvr>
                                        <p:cTn id="7" dur="500"/>
                                        <p:tgtEl>
                                          <p:spTgt spid="512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1204"/>
                                        </p:tgtEl>
                                        <p:attrNameLst>
                                          <p:attrName>style.visibility</p:attrName>
                                        </p:attrNameLst>
                                      </p:cBhvr>
                                      <p:to>
                                        <p:strVal val="visible"/>
                                      </p:to>
                                    </p:set>
                                    <p:animEffect transition="in" filter="blinds(horizontal)">
                                      <p:cBhvr>
                                        <p:cTn id="12" dur="500"/>
                                        <p:tgtEl>
                                          <p:spTgt spid="51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Anuitas (13)</a:t>
            </a:r>
            <a:endParaRPr lang="es-ES" smtClean="0"/>
          </a:p>
        </p:txBody>
      </p:sp>
      <p:sp>
        <p:nvSpPr>
          <p:cNvPr id="41987" name="Rectangle 3"/>
          <p:cNvSpPr>
            <a:spLocks noGrp="1" noChangeArrowheads="1"/>
          </p:cNvSpPr>
          <p:nvPr>
            <p:ph type="body" idx="1"/>
          </p:nvPr>
        </p:nvSpPr>
        <p:spPr>
          <a:xfrm>
            <a:off x="685800" y="1981200"/>
            <a:ext cx="7772400" cy="4471988"/>
          </a:xfrm>
        </p:spPr>
        <p:txBody>
          <a:bodyPr/>
          <a:lstStyle/>
          <a:p>
            <a:pPr eaLnBrk="1" hangingPunct="1">
              <a:lnSpc>
                <a:spcPct val="80000"/>
              </a:lnSpc>
            </a:pPr>
            <a:r>
              <a:rPr lang="en-US" sz="2600" smtClean="0"/>
              <a:t>Contoh:</a:t>
            </a:r>
          </a:p>
          <a:p>
            <a:pPr eaLnBrk="1" hangingPunct="1">
              <a:lnSpc>
                <a:spcPct val="80000"/>
              </a:lnSpc>
            </a:pPr>
            <a:r>
              <a:rPr lang="en-US" sz="2600" smtClean="0"/>
              <a:t>Tiur bermaksud menabung uang sebesar Rp 1 juta </a:t>
            </a:r>
            <a:r>
              <a:rPr lang="en-US" smtClean="0">
                <a:solidFill>
                  <a:srgbClr val="FF0000"/>
                </a:solidFill>
              </a:rPr>
              <a:t>tiap awal</a:t>
            </a:r>
            <a:r>
              <a:rPr lang="en-US" sz="2600" smtClean="0"/>
              <a:t> tahun selama 3 tahun untuk keperluan berwisata ke Bali. Berapakah uang yang berhasil dikumpulkannya pada </a:t>
            </a:r>
            <a:r>
              <a:rPr lang="en-US" smtClean="0">
                <a:solidFill>
                  <a:srgbClr val="FF0000"/>
                </a:solidFill>
              </a:rPr>
              <a:t>akhir tahun ke-3</a:t>
            </a:r>
            <a:r>
              <a:rPr lang="en-US" sz="2600" smtClean="0"/>
              <a:t> (atau </a:t>
            </a:r>
            <a:r>
              <a:rPr lang="en-US" smtClean="0">
                <a:solidFill>
                  <a:srgbClr val="FF0000"/>
                </a:solidFill>
              </a:rPr>
              <a:t>awal tahun ke-4</a:t>
            </a:r>
            <a:r>
              <a:rPr lang="en-US" sz="2600" smtClean="0"/>
              <a:t>), apabila tingkat suku bunga bank 20%?</a:t>
            </a:r>
          </a:p>
          <a:p>
            <a:pPr eaLnBrk="1" hangingPunct="1">
              <a:lnSpc>
                <a:spcPct val="80000"/>
              </a:lnSpc>
            </a:pPr>
            <a:r>
              <a:rPr lang="en-US" sz="2600" smtClean="0"/>
              <a:t>Dengan kata lain, kita mencari </a:t>
            </a:r>
            <a:r>
              <a:rPr lang="en-US" sz="2600" i="1" smtClean="0"/>
              <a:t>future value</a:t>
            </a:r>
            <a:r>
              <a:rPr lang="en-US" sz="2600" smtClean="0"/>
              <a:t> dari </a:t>
            </a:r>
            <a:r>
              <a:rPr lang="en-US" sz="2600" i="1" smtClean="0"/>
              <a:t>due annuity</a:t>
            </a:r>
            <a:r>
              <a:rPr lang="en-US" sz="2600" smtClean="0"/>
              <a:t>.</a:t>
            </a:r>
            <a:endParaRPr lang="es-ES" sz="2600" smtClean="0"/>
          </a:p>
        </p:txBody>
      </p:sp>
    </p:spTree>
    <p:extLst>
      <p:ext uri="{BB962C8B-B14F-4D97-AF65-F5344CB8AC3E}">
        <p14:creationId xmlns:p14="http://schemas.microsoft.com/office/powerpoint/2010/main" val="2754999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r>
              <a:rPr lang="en-US" smtClean="0"/>
              <a:t>Anuitas (14)</a:t>
            </a:r>
            <a:endParaRPr lang="es-ES" smtClean="0"/>
          </a:p>
        </p:txBody>
      </p:sp>
      <p:sp>
        <p:nvSpPr>
          <p:cNvPr id="14340" name="Rectangle 3"/>
          <p:cNvSpPr>
            <a:spLocks noGrp="1" noChangeArrowheads="1"/>
          </p:cNvSpPr>
          <p:nvPr>
            <p:ph type="body" sz="half" idx="1"/>
          </p:nvPr>
        </p:nvSpPr>
        <p:spPr>
          <a:xfrm>
            <a:off x="566738" y="3627438"/>
            <a:ext cx="8002587" cy="2392362"/>
          </a:xfrm>
        </p:spPr>
        <p:txBody>
          <a:bodyPr/>
          <a:lstStyle/>
          <a:p>
            <a:pPr eaLnBrk="1" hangingPunct="1">
              <a:lnSpc>
                <a:spcPct val="90000"/>
              </a:lnSpc>
            </a:pPr>
            <a:r>
              <a:rPr lang="en-US" sz="2000" smtClean="0"/>
              <a:t>Dengan menggunakan tabel anuitas:</a:t>
            </a:r>
          </a:p>
          <a:p>
            <a:pPr eaLnBrk="1" hangingPunct="1">
              <a:lnSpc>
                <a:spcPct val="90000"/>
              </a:lnSpc>
            </a:pPr>
            <a:r>
              <a:rPr lang="en-US" sz="2000" smtClean="0"/>
              <a:t>FVA</a:t>
            </a:r>
            <a:r>
              <a:rPr lang="en-US" sz="2000" baseline="-25000" smtClean="0"/>
              <a:t>due</a:t>
            </a:r>
            <a:r>
              <a:rPr lang="en-US" sz="2000" smtClean="0"/>
              <a:t> 	= 1.000.000 (FVIFA, 20%, 3) (1 + 0,2)</a:t>
            </a:r>
          </a:p>
          <a:p>
            <a:pPr eaLnBrk="1" hangingPunct="1">
              <a:lnSpc>
                <a:spcPct val="90000"/>
              </a:lnSpc>
              <a:buFont typeface="Wingdings" panose="05000000000000000000" pitchFamily="2" charset="2"/>
              <a:buNone/>
            </a:pPr>
            <a:r>
              <a:rPr lang="en-US" sz="2000" smtClean="0"/>
              <a:t>			= 1.000.000 (3,64) (1,2)</a:t>
            </a:r>
          </a:p>
          <a:p>
            <a:pPr eaLnBrk="1" hangingPunct="1">
              <a:lnSpc>
                <a:spcPct val="90000"/>
              </a:lnSpc>
              <a:buFont typeface="Wingdings" panose="05000000000000000000" pitchFamily="2" charset="2"/>
              <a:buNone/>
            </a:pPr>
            <a:r>
              <a:rPr lang="en-US" sz="2000" smtClean="0"/>
              <a:t>			= 4.368.000</a:t>
            </a:r>
          </a:p>
          <a:p>
            <a:pPr eaLnBrk="1" hangingPunct="1">
              <a:lnSpc>
                <a:spcPct val="90000"/>
              </a:lnSpc>
              <a:buFont typeface="Wingdings" panose="05000000000000000000" pitchFamily="2" charset="2"/>
              <a:buNone/>
            </a:pPr>
            <a:endParaRPr lang="en-US" sz="2000" smtClean="0"/>
          </a:p>
          <a:p>
            <a:pPr eaLnBrk="1" hangingPunct="1">
              <a:lnSpc>
                <a:spcPct val="90000"/>
              </a:lnSpc>
            </a:pPr>
            <a:r>
              <a:rPr lang="en-US" sz="2000" smtClean="0"/>
              <a:t>FVIFA (20% , 3) (1 + 0,2):		</a:t>
            </a:r>
            <a:endParaRPr lang="es-ES" sz="2000" smtClean="0"/>
          </a:p>
        </p:txBody>
      </p:sp>
      <p:sp>
        <p:nvSpPr>
          <p:cNvPr id="55300" name="Line 4"/>
          <p:cNvSpPr>
            <a:spLocks noChangeShapeType="1"/>
          </p:cNvSpPr>
          <p:nvPr/>
        </p:nvSpPr>
        <p:spPr bwMode="auto">
          <a:xfrm>
            <a:off x="1403350" y="2492375"/>
            <a:ext cx="42481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5301" name="Line 5"/>
          <p:cNvSpPr>
            <a:spLocks noChangeShapeType="1"/>
          </p:cNvSpPr>
          <p:nvPr/>
        </p:nvSpPr>
        <p:spPr bwMode="auto">
          <a:xfrm>
            <a:off x="14033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5302" name="Line 6"/>
          <p:cNvSpPr>
            <a:spLocks noChangeShapeType="1"/>
          </p:cNvSpPr>
          <p:nvPr/>
        </p:nvSpPr>
        <p:spPr bwMode="auto">
          <a:xfrm>
            <a:off x="269875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5303" name="Line 7"/>
          <p:cNvSpPr>
            <a:spLocks noChangeShapeType="1"/>
          </p:cNvSpPr>
          <p:nvPr/>
        </p:nvSpPr>
        <p:spPr bwMode="auto">
          <a:xfrm>
            <a:off x="4211638"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5304" name="Line 8"/>
          <p:cNvSpPr>
            <a:spLocks noChangeShapeType="1"/>
          </p:cNvSpPr>
          <p:nvPr/>
        </p:nvSpPr>
        <p:spPr bwMode="auto">
          <a:xfrm>
            <a:off x="5651500" y="24923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5305" name="Text Box 9"/>
          <p:cNvSpPr txBox="1">
            <a:spLocks noChangeArrowheads="1"/>
          </p:cNvSpPr>
          <p:nvPr/>
        </p:nvSpPr>
        <p:spPr bwMode="auto">
          <a:xfrm>
            <a:off x="1258888"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55306" name="Text Box 10"/>
          <p:cNvSpPr txBox="1">
            <a:spLocks noChangeArrowheads="1"/>
          </p:cNvSpPr>
          <p:nvPr/>
        </p:nvSpPr>
        <p:spPr bwMode="auto">
          <a:xfrm>
            <a:off x="2555875"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55307" name="Text Box 11"/>
          <p:cNvSpPr txBox="1">
            <a:spLocks noChangeArrowheads="1"/>
          </p:cNvSpPr>
          <p:nvPr/>
        </p:nvSpPr>
        <p:spPr bwMode="auto">
          <a:xfrm>
            <a:off x="4067175"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2</a:t>
            </a:r>
            <a:endParaRPr lang="es-ES">
              <a:latin typeface="Arial Black" panose="020B0A04020102020204" pitchFamily="34" charset="0"/>
            </a:endParaRPr>
          </a:p>
        </p:txBody>
      </p:sp>
      <p:sp>
        <p:nvSpPr>
          <p:cNvPr id="55308" name="Text Box 12"/>
          <p:cNvSpPr txBox="1">
            <a:spLocks noChangeArrowheads="1"/>
          </p:cNvSpPr>
          <p:nvPr/>
        </p:nvSpPr>
        <p:spPr bwMode="auto">
          <a:xfrm>
            <a:off x="5507038" y="2709863"/>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3</a:t>
            </a:r>
            <a:endParaRPr lang="es-ES">
              <a:latin typeface="Arial Black" panose="020B0A04020102020204" pitchFamily="34" charset="0"/>
            </a:endParaRPr>
          </a:p>
        </p:txBody>
      </p:sp>
      <p:sp>
        <p:nvSpPr>
          <p:cNvPr id="55309" name="Text Box 13"/>
          <p:cNvSpPr txBox="1">
            <a:spLocks noChangeArrowheads="1"/>
          </p:cNvSpPr>
          <p:nvPr/>
        </p:nvSpPr>
        <p:spPr bwMode="auto">
          <a:xfrm>
            <a:off x="169068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0.2</a:t>
            </a:r>
            <a:endParaRPr lang="es-ES" sz="1200">
              <a:latin typeface="Arial Black" panose="020B0A04020102020204" pitchFamily="34" charset="0"/>
            </a:endParaRPr>
          </a:p>
        </p:txBody>
      </p:sp>
      <p:sp>
        <p:nvSpPr>
          <p:cNvPr id="55310" name="Text Box 14"/>
          <p:cNvSpPr txBox="1">
            <a:spLocks noChangeArrowheads="1"/>
          </p:cNvSpPr>
          <p:nvPr/>
        </p:nvSpPr>
        <p:spPr bwMode="auto">
          <a:xfrm>
            <a:off x="3198813"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0.2</a:t>
            </a:r>
            <a:endParaRPr lang="es-ES" sz="1200">
              <a:latin typeface="Arial Black" panose="020B0A04020102020204" pitchFamily="34" charset="0"/>
            </a:endParaRPr>
          </a:p>
        </p:txBody>
      </p:sp>
      <p:sp>
        <p:nvSpPr>
          <p:cNvPr id="55311" name="Text Box 15"/>
          <p:cNvSpPr txBox="1">
            <a:spLocks noChangeArrowheads="1"/>
          </p:cNvSpPr>
          <p:nvPr/>
        </p:nvSpPr>
        <p:spPr bwMode="auto">
          <a:xfrm>
            <a:off x="4643438" y="2133600"/>
            <a:ext cx="576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0.2</a:t>
            </a:r>
            <a:endParaRPr lang="es-ES" sz="1200">
              <a:latin typeface="Arial Black" panose="020B0A04020102020204" pitchFamily="34" charset="0"/>
            </a:endParaRPr>
          </a:p>
        </p:txBody>
      </p:sp>
      <p:sp>
        <p:nvSpPr>
          <p:cNvPr id="55312" name="Text Box 16"/>
          <p:cNvSpPr txBox="1">
            <a:spLocks noChangeArrowheads="1"/>
          </p:cNvSpPr>
          <p:nvPr/>
        </p:nvSpPr>
        <p:spPr bwMode="auto">
          <a:xfrm>
            <a:off x="915988" y="3068638"/>
            <a:ext cx="10080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sp>
        <p:nvSpPr>
          <p:cNvPr id="55313" name="Text Box 17"/>
          <p:cNvSpPr txBox="1">
            <a:spLocks noChangeArrowheads="1"/>
          </p:cNvSpPr>
          <p:nvPr/>
        </p:nvSpPr>
        <p:spPr bwMode="auto">
          <a:xfrm>
            <a:off x="5003800" y="3284538"/>
            <a:ext cx="1584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FVA</a:t>
            </a:r>
            <a:r>
              <a:rPr lang="en-US" sz="1600" baseline="-25000">
                <a:latin typeface="Arial Black" panose="020B0A04020102020204" pitchFamily="34" charset="0"/>
              </a:rPr>
              <a:t>3</a:t>
            </a:r>
            <a:r>
              <a:rPr lang="en-US" sz="1600">
                <a:latin typeface="Arial Black" panose="020B0A04020102020204" pitchFamily="34" charset="0"/>
              </a:rPr>
              <a:t> = ….?</a:t>
            </a:r>
            <a:endParaRPr lang="es-ES">
              <a:latin typeface="Arial Black" panose="020B0A04020102020204" pitchFamily="34" charset="0"/>
            </a:endParaRPr>
          </a:p>
        </p:txBody>
      </p:sp>
      <p:sp>
        <p:nvSpPr>
          <p:cNvPr id="55314" name="Text Box 18"/>
          <p:cNvSpPr txBox="1">
            <a:spLocks noChangeArrowheads="1"/>
          </p:cNvSpPr>
          <p:nvPr/>
        </p:nvSpPr>
        <p:spPr bwMode="auto">
          <a:xfrm>
            <a:off x="2195513" y="3060700"/>
            <a:ext cx="10080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sp>
        <p:nvSpPr>
          <p:cNvPr id="55315" name="Text Box 19"/>
          <p:cNvSpPr txBox="1">
            <a:spLocks noChangeArrowheads="1"/>
          </p:cNvSpPr>
          <p:nvPr/>
        </p:nvSpPr>
        <p:spPr bwMode="auto">
          <a:xfrm>
            <a:off x="3716338" y="3040063"/>
            <a:ext cx="10080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graphicFrame>
        <p:nvGraphicFramePr>
          <p:cNvPr id="55319" name="Object 23"/>
          <p:cNvGraphicFramePr>
            <a:graphicFrameLocks noGrp="1" noChangeAspect="1"/>
          </p:cNvGraphicFramePr>
          <p:nvPr>
            <p:ph sz="half" idx="2"/>
          </p:nvPr>
        </p:nvGraphicFramePr>
        <p:xfrm>
          <a:off x="4859338" y="5170488"/>
          <a:ext cx="4284662" cy="1687512"/>
        </p:xfrm>
        <a:graphic>
          <a:graphicData uri="http://schemas.openxmlformats.org/presentationml/2006/ole">
            <mc:AlternateContent xmlns:mc="http://schemas.openxmlformats.org/markup-compatibility/2006">
              <mc:Choice xmlns:v="urn:schemas-microsoft-com:vml" Requires="v">
                <p:oleObj spid="_x0000_s80911" name="Equation" r:id="rId3" imgW="1663560" imgH="685800" progId="Equation.3">
                  <p:embed/>
                </p:oleObj>
              </mc:Choice>
              <mc:Fallback>
                <p:oleObj name="Equation" r:id="rId3" imgW="1663560" imgH="685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5170488"/>
                        <a:ext cx="4284662" cy="1687512"/>
                      </a:xfrm>
                      <a:prstGeom prst="rect">
                        <a:avLst/>
                      </a:prstGeom>
                      <a:solidFill>
                        <a:srgbClr val="66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523236360"/>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checkerboard(across)">
                                      <p:cBhvr>
                                        <p:cTn id="7" dur="500"/>
                                        <p:tgtEl>
                                          <p:spTgt spid="5530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5301"/>
                                        </p:tgtEl>
                                        <p:attrNameLst>
                                          <p:attrName>style.visibility</p:attrName>
                                        </p:attrNameLst>
                                      </p:cBhvr>
                                      <p:to>
                                        <p:strVal val="visible"/>
                                      </p:to>
                                    </p:set>
                                    <p:animEffect transition="in" filter="checkerboard(across)">
                                      <p:cBhvr>
                                        <p:cTn id="10" dur="500"/>
                                        <p:tgtEl>
                                          <p:spTgt spid="55301"/>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5302"/>
                                        </p:tgtEl>
                                        <p:attrNameLst>
                                          <p:attrName>style.visibility</p:attrName>
                                        </p:attrNameLst>
                                      </p:cBhvr>
                                      <p:to>
                                        <p:strVal val="visible"/>
                                      </p:to>
                                    </p:set>
                                    <p:animEffect transition="in" filter="checkerboard(across)">
                                      <p:cBhvr>
                                        <p:cTn id="13" dur="500"/>
                                        <p:tgtEl>
                                          <p:spTgt spid="55302"/>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5303"/>
                                        </p:tgtEl>
                                        <p:attrNameLst>
                                          <p:attrName>style.visibility</p:attrName>
                                        </p:attrNameLst>
                                      </p:cBhvr>
                                      <p:to>
                                        <p:strVal val="visible"/>
                                      </p:to>
                                    </p:set>
                                    <p:animEffect transition="in" filter="checkerboard(across)">
                                      <p:cBhvr>
                                        <p:cTn id="16" dur="500"/>
                                        <p:tgtEl>
                                          <p:spTgt spid="55303"/>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55304"/>
                                        </p:tgtEl>
                                        <p:attrNameLst>
                                          <p:attrName>style.visibility</p:attrName>
                                        </p:attrNameLst>
                                      </p:cBhvr>
                                      <p:to>
                                        <p:strVal val="visible"/>
                                      </p:to>
                                    </p:set>
                                    <p:animEffect transition="in" filter="checkerboard(across)">
                                      <p:cBhvr>
                                        <p:cTn id="19" dur="500"/>
                                        <p:tgtEl>
                                          <p:spTgt spid="55304"/>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55305"/>
                                        </p:tgtEl>
                                        <p:attrNameLst>
                                          <p:attrName>style.visibility</p:attrName>
                                        </p:attrNameLst>
                                      </p:cBhvr>
                                      <p:to>
                                        <p:strVal val="visible"/>
                                      </p:to>
                                    </p:set>
                                    <p:animEffect transition="in" filter="checkerboard(across)">
                                      <p:cBhvr>
                                        <p:cTn id="22" dur="500"/>
                                        <p:tgtEl>
                                          <p:spTgt spid="55305"/>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55306"/>
                                        </p:tgtEl>
                                        <p:attrNameLst>
                                          <p:attrName>style.visibility</p:attrName>
                                        </p:attrNameLst>
                                      </p:cBhvr>
                                      <p:to>
                                        <p:strVal val="visible"/>
                                      </p:to>
                                    </p:set>
                                    <p:animEffect transition="in" filter="checkerboard(across)">
                                      <p:cBhvr>
                                        <p:cTn id="25" dur="500"/>
                                        <p:tgtEl>
                                          <p:spTgt spid="55306"/>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55307"/>
                                        </p:tgtEl>
                                        <p:attrNameLst>
                                          <p:attrName>style.visibility</p:attrName>
                                        </p:attrNameLst>
                                      </p:cBhvr>
                                      <p:to>
                                        <p:strVal val="visible"/>
                                      </p:to>
                                    </p:set>
                                    <p:animEffect transition="in" filter="checkerboard(across)">
                                      <p:cBhvr>
                                        <p:cTn id="28" dur="500"/>
                                        <p:tgtEl>
                                          <p:spTgt spid="55307"/>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55308"/>
                                        </p:tgtEl>
                                        <p:attrNameLst>
                                          <p:attrName>style.visibility</p:attrName>
                                        </p:attrNameLst>
                                      </p:cBhvr>
                                      <p:to>
                                        <p:strVal val="visible"/>
                                      </p:to>
                                    </p:set>
                                    <p:animEffect transition="in" filter="checkerboard(across)">
                                      <p:cBhvr>
                                        <p:cTn id="31" dur="500"/>
                                        <p:tgtEl>
                                          <p:spTgt spid="55308"/>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55309"/>
                                        </p:tgtEl>
                                        <p:attrNameLst>
                                          <p:attrName>style.visibility</p:attrName>
                                        </p:attrNameLst>
                                      </p:cBhvr>
                                      <p:to>
                                        <p:strVal val="visible"/>
                                      </p:to>
                                    </p:set>
                                    <p:animEffect transition="in" filter="checkerboard(across)">
                                      <p:cBhvr>
                                        <p:cTn id="34" dur="500"/>
                                        <p:tgtEl>
                                          <p:spTgt spid="55309"/>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55310"/>
                                        </p:tgtEl>
                                        <p:attrNameLst>
                                          <p:attrName>style.visibility</p:attrName>
                                        </p:attrNameLst>
                                      </p:cBhvr>
                                      <p:to>
                                        <p:strVal val="visible"/>
                                      </p:to>
                                    </p:set>
                                    <p:animEffect transition="in" filter="checkerboard(across)">
                                      <p:cBhvr>
                                        <p:cTn id="37" dur="500"/>
                                        <p:tgtEl>
                                          <p:spTgt spid="55310"/>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55311"/>
                                        </p:tgtEl>
                                        <p:attrNameLst>
                                          <p:attrName>style.visibility</p:attrName>
                                        </p:attrNameLst>
                                      </p:cBhvr>
                                      <p:to>
                                        <p:strVal val="visible"/>
                                      </p:to>
                                    </p:set>
                                    <p:animEffect transition="in" filter="checkerboard(across)">
                                      <p:cBhvr>
                                        <p:cTn id="40" dur="500"/>
                                        <p:tgtEl>
                                          <p:spTgt spid="55311"/>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55312"/>
                                        </p:tgtEl>
                                        <p:attrNameLst>
                                          <p:attrName>style.visibility</p:attrName>
                                        </p:attrNameLst>
                                      </p:cBhvr>
                                      <p:to>
                                        <p:strVal val="visible"/>
                                      </p:to>
                                    </p:set>
                                    <p:animEffect transition="in" filter="checkerboard(across)">
                                      <p:cBhvr>
                                        <p:cTn id="43" dur="500"/>
                                        <p:tgtEl>
                                          <p:spTgt spid="55312"/>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55313"/>
                                        </p:tgtEl>
                                        <p:attrNameLst>
                                          <p:attrName>style.visibility</p:attrName>
                                        </p:attrNameLst>
                                      </p:cBhvr>
                                      <p:to>
                                        <p:strVal val="visible"/>
                                      </p:to>
                                    </p:set>
                                    <p:animEffect transition="in" filter="checkerboard(across)">
                                      <p:cBhvr>
                                        <p:cTn id="46" dur="500"/>
                                        <p:tgtEl>
                                          <p:spTgt spid="55313"/>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55314"/>
                                        </p:tgtEl>
                                        <p:attrNameLst>
                                          <p:attrName>style.visibility</p:attrName>
                                        </p:attrNameLst>
                                      </p:cBhvr>
                                      <p:to>
                                        <p:strVal val="visible"/>
                                      </p:to>
                                    </p:set>
                                    <p:animEffect transition="in" filter="checkerboard(across)">
                                      <p:cBhvr>
                                        <p:cTn id="49" dur="500"/>
                                        <p:tgtEl>
                                          <p:spTgt spid="55314"/>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55315"/>
                                        </p:tgtEl>
                                        <p:attrNameLst>
                                          <p:attrName>style.visibility</p:attrName>
                                        </p:attrNameLst>
                                      </p:cBhvr>
                                      <p:to>
                                        <p:strVal val="visible"/>
                                      </p:to>
                                    </p:set>
                                    <p:animEffect transition="in" filter="checkerboard(across)">
                                      <p:cBhvr>
                                        <p:cTn id="52" dur="500"/>
                                        <p:tgtEl>
                                          <p:spTgt spid="5531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55319"/>
                                        </p:tgtEl>
                                        <p:attrNameLst>
                                          <p:attrName>style.visibility</p:attrName>
                                        </p:attrNameLst>
                                      </p:cBhvr>
                                      <p:to>
                                        <p:strVal val="visible"/>
                                      </p:to>
                                    </p:set>
                                    <p:animEffect transition="in" filter="blinds(horizontal)">
                                      <p:cBhvr>
                                        <p:cTn id="57" dur="500"/>
                                        <p:tgtEl>
                                          <p:spTgt spid="55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nimBg="1"/>
      <p:bldP spid="55301" grpId="0" animBg="1"/>
      <p:bldP spid="55302" grpId="0" animBg="1"/>
      <p:bldP spid="55303" grpId="0" animBg="1"/>
      <p:bldP spid="55304" grpId="0" animBg="1"/>
      <p:bldP spid="55305" grpId="0"/>
      <p:bldP spid="55306" grpId="0"/>
      <p:bldP spid="55307" grpId="0"/>
      <p:bldP spid="55308" grpId="0"/>
      <p:bldP spid="55309" grpId="0"/>
      <p:bldP spid="55310" grpId="0"/>
      <p:bldP spid="55311" grpId="0"/>
      <p:bldP spid="55312" grpId="0"/>
      <p:bldP spid="55313" grpId="0"/>
      <p:bldP spid="55314" grpId="0"/>
      <p:bldP spid="5531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382000" cy="1104900"/>
          </a:xfrm>
          <a:noFill/>
          <a:ln/>
        </p:spPr>
        <p:txBody>
          <a:bodyPr/>
          <a:lstStyle/>
          <a:p>
            <a:pPr algn="ctr"/>
            <a:r>
              <a:rPr lang="en-US"/>
              <a:t>Interest and Compound Interest</a:t>
            </a:r>
          </a:p>
        </p:txBody>
      </p:sp>
      <p:sp>
        <p:nvSpPr>
          <p:cNvPr id="8195" name="Rectangle 3"/>
          <p:cNvSpPr>
            <a:spLocks noGrp="1" noChangeArrowheads="1"/>
          </p:cNvSpPr>
          <p:nvPr>
            <p:ph idx="1"/>
          </p:nvPr>
        </p:nvSpPr>
        <p:spPr>
          <a:noFill/>
          <a:ln/>
        </p:spPr>
        <p:txBody>
          <a:bodyPr/>
          <a:lstStyle/>
          <a:p>
            <a:r>
              <a:rPr lang="id-ID" dirty="0" smtClean="0"/>
              <a:t>Bunga (</a:t>
            </a:r>
            <a:r>
              <a:rPr lang="en-US" dirty="0" smtClean="0"/>
              <a:t>Interest</a:t>
            </a:r>
            <a:r>
              <a:rPr lang="id-ID" dirty="0" smtClean="0"/>
              <a:t>)</a:t>
            </a:r>
            <a:r>
              <a:rPr lang="en-US" dirty="0" smtClean="0"/>
              <a:t> – </a:t>
            </a:r>
            <a:r>
              <a:rPr lang="id-ID" dirty="0" smtClean="0"/>
              <a:t>adalah suatu hasil yang diterima dari uang yang diinvestasikannya</a:t>
            </a:r>
            <a:r>
              <a:rPr lang="en-US" dirty="0" smtClean="0"/>
              <a:t>.</a:t>
            </a:r>
            <a:endParaRPr lang="en-US" dirty="0"/>
          </a:p>
          <a:p>
            <a:r>
              <a:rPr lang="en-US" dirty="0"/>
              <a:t>Compound interest </a:t>
            </a:r>
            <a:r>
              <a:rPr lang="en-US" dirty="0" smtClean="0"/>
              <a:t>– </a:t>
            </a:r>
            <a:r>
              <a:rPr lang="id-ID" dirty="0" smtClean="0"/>
              <a:t>adalah bunga yang diterima dari investasi yang berasal bunga suatu investasi sebelumnya</a:t>
            </a:r>
            <a:r>
              <a:rPr lang="en-US" dirty="0" smtClean="0"/>
              <a:t>.</a:t>
            </a:r>
            <a:endParaRPr lang="en-US"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8195">
                                            <p:txEl>
                                              <p:pRg st="0" end="0"/>
                                            </p:txEl>
                                          </p:spTgt>
                                        </p:tgtEl>
                                        <p:attrNameLst>
                                          <p:attrName>ppt_c</p:attrName>
                                        </p:attrNameLst>
                                      </p:cBhvr>
                                      <p:to>
                                        <a:schemeClr val="folHlink"/>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8195">
                                            <p:txEl>
                                              <p:pRg st="1" end="1"/>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Anuitas (15)</a:t>
            </a:r>
            <a:endParaRPr lang="es-ES" smtClean="0"/>
          </a:p>
        </p:txBody>
      </p:sp>
      <p:sp>
        <p:nvSpPr>
          <p:cNvPr id="43011" name="Rectangle 3"/>
          <p:cNvSpPr>
            <a:spLocks noGrp="1" noChangeArrowheads="1"/>
          </p:cNvSpPr>
          <p:nvPr>
            <p:ph type="body" idx="1"/>
          </p:nvPr>
        </p:nvSpPr>
        <p:spPr>
          <a:xfrm>
            <a:off x="685800" y="1981200"/>
            <a:ext cx="8062913" cy="4400550"/>
          </a:xfrm>
        </p:spPr>
        <p:txBody>
          <a:bodyPr/>
          <a:lstStyle/>
          <a:p>
            <a:pPr eaLnBrk="1" hangingPunct="1">
              <a:lnSpc>
                <a:spcPct val="90000"/>
              </a:lnSpc>
            </a:pPr>
            <a:r>
              <a:rPr lang="en-US" sz="2100" smtClean="0"/>
              <a:t>Contoh:</a:t>
            </a:r>
          </a:p>
          <a:p>
            <a:pPr eaLnBrk="1" hangingPunct="1">
              <a:lnSpc>
                <a:spcPct val="90000"/>
              </a:lnSpc>
            </a:pPr>
            <a:r>
              <a:rPr lang="en-US" sz="2100" smtClean="0"/>
              <a:t>Pak Susilo menginginkan pendapatan tahunan sebesar Rp 1 juta yang dapat diterima </a:t>
            </a:r>
            <a:r>
              <a:rPr lang="en-US" sz="2600" smtClean="0">
                <a:solidFill>
                  <a:srgbClr val="FF0000"/>
                </a:solidFill>
              </a:rPr>
              <a:t>tiap awal tahun</a:t>
            </a:r>
            <a:r>
              <a:rPr lang="en-US" sz="2100" smtClean="0"/>
              <a:t> sampai dengan awal tahun ke-3 (akhir tahun ke-2). Berapa nilai sertifikat investasi yang harus dibelinya </a:t>
            </a:r>
            <a:r>
              <a:rPr lang="en-US" sz="2600" smtClean="0">
                <a:solidFill>
                  <a:srgbClr val="FF0000"/>
                </a:solidFill>
              </a:rPr>
              <a:t>saat ini</a:t>
            </a:r>
            <a:r>
              <a:rPr lang="en-US" sz="2100" smtClean="0"/>
              <a:t> (awal tahun, t</a:t>
            </a:r>
            <a:r>
              <a:rPr lang="en-US" sz="2100" baseline="-25000" smtClean="0"/>
              <a:t>1</a:t>
            </a:r>
            <a:r>
              <a:rPr lang="en-US" sz="2100" smtClean="0"/>
              <a:t> = 0), apabila pihak bank memberikan tingkat bunga 15% per tahun</a:t>
            </a:r>
          </a:p>
          <a:p>
            <a:pPr eaLnBrk="1" hangingPunct="1">
              <a:lnSpc>
                <a:spcPct val="90000"/>
              </a:lnSpc>
            </a:pPr>
            <a:r>
              <a:rPr lang="en-US" sz="2100" smtClean="0"/>
              <a:t>Dengan kata lain, kita mencari </a:t>
            </a:r>
            <a:r>
              <a:rPr lang="en-US" sz="2100" i="1" smtClean="0"/>
              <a:t>present value</a:t>
            </a:r>
            <a:r>
              <a:rPr lang="en-US" sz="2100" smtClean="0"/>
              <a:t> dari </a:t>
            </a:r>
            <a:r>
              <a:rPr lang="en-US" sz="2100" i="1" smtClean="0"/>
              <a:t>due</a:t>
            </a:r>
            <a:r>
              <a:rPr lang="en-US" sz="2100" smtClean="0"/>
              <a:t> </a:t>
            </a:r>
            <a:r>
              <a:rPr lang="en-US" sz="2100" i="1" smtClean="0"/>
              <a:t>annuity</a:t>
            </a:r>
            <a:r>
              <a:rPr lang="en-US" sz="2100" smtClean="0"/>
              <a:t>-nya.</a:t>
            </a:r>
            <a:endParaRPr lang="es-ES" sz="2100" smtClean="0"/>
          </a:p>
        </p:txBody>
      </p:sp>
    </p:spTree>
    <p:extLst>
      <p:ext uri="{BB962C8B-B14F-4D97-AF65-F5344CB8AC3E}">
        <p14:creationId xmlns:p14="http://schemas.microsoft.com/office/powerpoint/2010/main" val="3283341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en-US" smtClean="0"/>
              <a:t>Anuitas (16)</a:t>
            </a:r>
            <a:endParaRPr lang="es-ES" smtClean="0"/>
          </a:p>
        </p:txBody>
      </p:sp>
      <p:sp>
        <p:nvSpPr>
          <p:cNvPr id="15364" name="Rectangle 20"/>
          <p:cNvSpPr>
            <a:spLocks noGrp="1" noChangeArrowheads="1"/>
          </p:cNvSpPr>
          <p:nvPr>
            <p:ph type="body" sz="half" idx="1"/>
          </p:nvPr>
        </p:nvSpPr>
        <p:spPr>
          <a:xfrm>
            <a:off x="566738" y="3627438"/>
            <a:ext cx="7856537" cy="2392362"/>
          </a:xfrm>
          <a:noFill/>
        </p:spPr>
        <p:txBody>
          <a:bodyPr/>
          <a:lstStyle/>
          <a:p>
            <a:pPr eaLnBrk="1" hangingPunct="1">
              <a:lnSpc>
                <a:spcPct val="90000"/>
              </a:lnSpc>
            </a:pPr>
            <a:r>
              <a:rPr lang="en-US" sz="2000" smtClean="0"/>
              <a:t>Dengan menggunakan tabel anuitas:</a:t>
            </a:r>
          </a:p>
          <a:p>
            <a:pPr eaLnBrk="1" hangingPunct="1">
              <a:lnSpc>
                <a:spcPct val="90000"/>
              </a:lnSpc>
            </a:pPr>
            <a:r>
              <a:rPr lang="en-US" sz="2000" smtClean="0"/>
              <a:t>PVA</a:t>
            </a:r>
            <a:r>
              <a:rPr lang="en-US" sz="2000" baseline="-25000" smtClean="0"/>
              <a:t>due</a:t>
            </a:r>
            <a:r>
              <a:rPr lang="en-US" sz="2000" smtClean="0"/>
              <a:t> 	= 1.000.000 (PVIFA, 15%, 3) (1 + 0,15)</a:t>
            </a:r>
          </a:p>
          <a:p>
            <a:pPr eaLnBrk="1" hangingPunct="1">
              <a:lnSpc>
                <a:spcPct val="90000"/>
              </a:lnSpc>
              <a:buFont typeface="Wingdings" panose="05000000000000000000" pitchFamily="2" charset="2"/>
              <a:buNone/>
            </a:pPr>
            <a:r>
              <a:rPr lang="en-US" sz="2000" smtClean="0"/>
              <a:t>			= 1.000.000 (2,283) (1,15)</a:t>
            </a:r>
          </a:p>
          <a:p>
            <a:pPr eaLnBrk="1" hangingPunct="1">
              <a:lnSpc>
                <a:spcPct val="90000"/>
              </a:lnSpc>
              <a:buFont typeface="Wingdings" panose="05000000000000000000" pitchFamily="2" charset="2"/>
              <a:buNone/>
            </a:pPr>
            <a:r>
              <a:rPr lang="en-US" sz="2000" smtClean="0"/>
              <a:t>			= 2.625.700</a:t>
            </a:r>
          </a:p>
          <a:p>
            <a:pPr eaLnBrk="1" hangingPunct="1">
              <a:lnSpc>
                <a:spcPct val="90000"/>
              </a:lnSpc>
            </a:pPr>
            <a:endParaRPr lang="en-US" sz="2000" smtClean="0"/>
          </a:p>
          <a:p>
            <a:pPr eaLnBrk="1" hangingPunct="1">
              <a:lnSpc>
                <a:spcPct val="90000"/>
              </a:lnSpc>
            </a:pPr>
            <a:r>
              <a:rPr lang="en-US" sz="2000" smtClean="0"/>
              <a:t>PVIFA (15% , 3) (1 + 0,15):		</a:t>
            </a:r>
            <a:endParaRPr lang="es-ES" sz="2000" smtClean="0"/>
          </a:p>
        </p:txBody>
      </p:sp>
      <p:sp>
        <p:nvSpPr>
          <p:cNvPr id="58372" name="Line 4"/>
          <p:cNvSpPr>
            <a:spLocks noChangeShapeType="1"/>
          </p:cNvSpPr>
          <p:nvPr/>
        </p:nvSpPr>
        <p:spPr bwMode="auto">
          <a:xfrm>
            <a:off x="1408113" y="2203450"/>
            <a:ext cx="42481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8373" name="Line 5"/>
          <p:cNvSpPr>
            <a:spLocks noChangeShapeType="1"/>
          </p:cNvSpPr>
          <p:nvPr/>
        </p:nvSpPr>
        <p:spPr bwMode="auto">
          <a:xfrm>
            <a:off x="1408113" y="22034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8374" name="Line 6"/>
          <p:cNvSpPr>
            <a:spLocks noChangeShapeType="1"/>
          </p:cNvSpPr>
          <p:nvPr/>
        </p:nvSpPr>
        <p:spPr bwMode="auto">
          <a:xfrm>
            <a:off x="2703513" y="22034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8375" name="Line 7"/>
          <p:cNvSpPr>
            <a:spLocks noChangeShapeType="1"/>
          </p:cNvSpPr>
          <p:nvPr/>
        </p:nvSpPr>
        <p:spPr bwMode="auto">
          <a:xfrm>
            <a:off x="4216400" y="22034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8376" name="Line 8"/>
          <p:cNvSpPr>
            <a:spLocks noChangeShapeType="1"/>
          </p:cNvSpPr>
          <p:nvPr/>
        </p:nvSpPr>
        <p:spPr bwMode="auto">
          <a:xfrm>
            <a:off x="5656263" y="22034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58377" name="Text Box 9"/>
          <p:cNvSpPr txBox="1">
            <a:spLocks noChangeArrowheads="1"/>
          </p:cNvSpPr>
          <p:nvPr/>
        </p:nvSpPr>
        <p:spPr bwMode="auto">
          <a:xfrm>
            <a:off x="1263650" y="24209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58378" name="Text Box 10"/>
          <p:cNvSpPr txBox="1">
            <a:spLocks noChangeArrowheads="1"/>
          </p:cNvSpPr>
          <p:nvPr/>
        </p:nvSpPr>
        <p:spPr bwMode="auto">
          <a:xfrm>
            <a:off x="2560638" y="24209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58379" name="Text Box 11"/>
          <p:cNvSpPr txBox="1">
            <a:spLocks noChangeArrowheads="1"/>
          </p:cNvSpPr>
          <p:nvPr/>
        </p:nvSpPr>
        <p:spPr bwMode="auto">
          <a:xfrm>
            <a:off x="4071938" y="24209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2</a:t>
            </a:r>
            <a:endParaRPr lang="es-ES">
              <a:latin typeface="Arial Black" panose="020B0A04020102020204" pitchFamily="34" charset="0"/>
            </a:endParaRPr>
          </a:p>
        </p:txBody>
      </p:sp>
      <p:sp>
        <p:nvSpPr>
          <p:cNvPr id="58380" name="Text Box 12"/>
          <p:cNvSpPr txBox="1">
            <a:spLocks noChangeArrowheads="1"/>
          </p:cNvSpPr>
          <p:nvPr/>
        </p:nvSpPr>
        <p:spPr bwMode="auto">
          <a:xfrm>
            <a:off x="5511800" y="24209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3</a:t>
            </a:r>
            <a:endParaRPr lang="es-ES">
              <a:latin typeface="Arial Black" panose="020B0A04020102020204" pitchFamily="34" charset="0"/>
            </a:endParaRPr>
          </a:p>
        </p:txBody>
      </p:sp>
      <p:sp>
        <p:nvSpPr>
          <p:cNvPr id="58381" name="Text Box 13"/>
          <p:cNvSpPr txBox="1">
            <a:spLocks noChangeArrowheads="1"/>
          </p:cNvSpPr>
          <p:nvPr/>
        </p:nvSpPr>
        <p:spPr bwMode="auto">
          <a:xfrm>
            <a:off x="1695450" y="1844675"/>
            <a:ext cx="5762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0.15</a:t>
            </a:r>
            <a:endParaRPr lang="es-ES" sz="1200">
              <a:latin typeface="Arial Black" panose="020B0A04020102020204" pitchFamily="34" charset="0"/>
            </a:endParaRPr>
          </a:p>
        </p:txBody>
      </p:sp>
      <p:sp>
        <p:nvSpPr>
          <p:cNvPr id="58382" name="Text Box 14"/>
          <p:cNvSpPr txBox="1">
            <a:spLocks noChangeArrowheads="1"/>
          </p:cNvSpPr>
          <p:nvPr/>
        </p:nvSpPr>
        <p:spPr bwMode="auto">
          <a:xfrm>
            <a:off x="3203575" y="1844675"/>
            <a:ext cx="5762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0.15</a:t>
            </a:r>
            <a:endParaRPr lang="es-ES" sz="1200">
              <a:latin typeface="Arial Black" panose="020B0A04020102020204" pitchFamily="34" charset="0"/>
            </a:endParaRPr>
          </a:p>
        </p:txBody>
      </p:sp>
      <p:sp>
        <p:nvSpPr>
          <p:cNvPr id="58383" name="Text Box 15"/>
          <p:cNvSpPr txBox="1">
            <a:spLocks noChangeArrowheads="1"/>
          </p:cNvSpPr>
          <p:nvPr/>
        </p:nvSpPr>
        <p:spPr bwMode="auto">
          <a:xfrm>
            <a:off x="4648200" y="1844675"/>
            <a:ext cx="5762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0.15</a:t>
            </a:r>
            <a:endParaRPr lang="es-ES" sz="1200">
              <a:latin typeface="Arial Black" panose="020B0A04020102020204" pitchFamily="34" charset="0"/>
            </a:endParaRPr>
          </a:p>
        </p:txBody>
      </p:sp>
      <p:sp>
        <p:nvSpPr>
          <p:cNvPr id="58384" name="Text Box 16"/>
          <p:cNvSpPr txBox="1">
            <a:spLocks noChangeArrowheads="1"/>
          </p:cNvSpPr>
          <p:nvPr/>
        </p:nvSpPr>
        <p:spPr bwMode="auto">
          <a:xfrm>
            <a:off x="920750" y="2779713"/>
            <a:ext cx="1008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sp>
        <p:nvSpPr>
          <p:cNvPr id="58385" name="Text Box 17"/>
          <p:cNvSpPr txBox="1">
            <a:spLocks noChangeArrowheads="1"/>
          </p:cNvSpPr>
          <p:nvPr/>
        </p:nvSpPr>
        <p:spPr bwMode="auto">
          <a:xfrm>
            <a:off x="615950" y="3211513"/>
            <a:ext cx="1584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PVA</a:t>
            </a:r>
            <a:r>
              <a:rPr lang="en-US" sz="1600" baseline="-25000">
                <a:latin typeface="Arial Black" panose="020B0A04020102020204" pitchFamily="34" charset="0"/>
              </a:rPr>
              <a:t>3</a:t>
            </a:r>
            <a:r>
              <a:rPr lang="en-US" sz="1600">
                <a:latin typeface="Arial Black" panose="020B0A04020102020204" pitchFamily="34" charset="0"/>
              </a:rPr>
              <a:t> = ….?</a:t>
            </a:r>
            <a:endParaRPr lang="es-ES">
              <a:latin typeface="Arial Black" panose="020B0A04020102020204" pitchFamily="34" charset="0"/>
            </a:endParaRPr>
          </a:p>
        </p:txBody>
      </p:sp>
      <p:sp>
        <p:nvSpPr>
          <p:cNvPr id="58386" name="Text Box 18"/>
          <p:cNvSpPr txBox="1">
            <a:spLocks noChangeArrowheads="1"/>
          </p:cNvSpPr>
          <p:nvPr/>
        </p:nvSpPr>
        <p:spPr bwMode="auto">
          <a:xfrm>
            <a:off x="2200275" y="2771775"/>
            <a:ext cx="1008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sp>
        <p:nvSpPr>
          <p:cNvPr id="58387" name="Text Box 19"/>
          <p:cNvSpPr txBox="1">
            <a:spLocks noChangeArrowheads="1"/>
          </p:cNvSpPr>
          <p:nvPr/>
        </p:nvSpPr>
        <p:spPr bwMode="auto">
          <a:xfrm>
            <a:off x="3721100" y="2751138"/>
            <a:ext cx="1008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graphicFrame>
        <p:nvGraphicFramePr>
          <p:cNvPr id="58389" name="Object 21"/>
          <p:cNvGraphicFramePr>
            <a:graphicFrameLocks noGrp="1" noChangeAspect="1"/>
          </p:cNvGraphicFramePr>
          <p:nvPr>
            <p:ph sz="half" idx="2"/>
          </p:nvPr>
        </p:nvGraphicFramePr>
        <p:xfrm>
          <a:off x="5457825" y="4868863"/>
          <a:ext cx="3662363" cy="1989137"/>
        </p:xfrm>
        <a:graphic>
          <a:graphicData uri="http://schemas.openxmlformats.org/presentationml/2006/ole">
            <mc:AlternateContent xmlns:mc="http://schemas.openxmlformats.org/markup-compatibility/2006">
              <mc:Choice xmlns:v="urn:schemas-microsoft-com:vml" Requires="v">
                <p:oleObj spid="_x0000_s81935" name="Equation" r:id="rId3" imgW="1917360" imgH="1041120" progId="Equation.3">
                  <p:embed/>
                </p:oleObj>
              </mc:Choice>
              <mc:Fallback>
                <p:oleObj name="Equation" r:id="rId3" imgW="1917360" imgH="10411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57825" y="4868863"/>
                        <a:ext cx="3662363" cy="198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8988918"/>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animEffect transition="in" filter="checkerboard(across)">
                                      <p:cBhvr>
                                        <p:cTn id="7" dur="500"/>
                                        <p:tgtEl>
                                          <p:spTgt spid="5837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8373"/>
                                        </p:tgtEl>
                                        <p:attrNameLst>
                                          <p:attrName>style.visibility</p:attrName>
                                        </p:attrNameLst>
                                      </p:cBhvr>
                                      <p:to>
                                        <p:strVal val="visible"/>
                                      </p:to>
                                    </p:set>
                                    <p:animEffect transition="in" filter="checkerboard(across)">
                                      <p:cBhvr>
                                        <p:cTn id="10" dur="500"/>
                                        <p:tgtEl>
                                          <p:spTgt spid="58373"/>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8374"/>
                                        </p:tgtEl>
                                        <p:attrNameLst>
                                          <p:attrName>style.visibility</p:attrName>
                                        </p:attrNameLst>
                                      </p:cBhvr>
                                      <p:to>
                                        <p:strVal val="visible"/>
                                      </p:to>
                                    </p:set>
                                    <p:animEffect transition="in" filter="checkerboard(across)">
                                      <p:cBhvr>
                                        <p:cTn id="13" dur="500"/>
                                        <p:tgtEl>
                                          <p:spTgt spid="58374"/>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8375"/>
                                        </p:tgtEl>
                                        <p:attrNameLst>
                                          <p:attrName>style.visibility</p:attrName>
                                        </p:attrNameLst>
                                      </p:cBhvr>
                                      <p:to>
                                        <p:strVal val="visible"/>
                                      </p:to>
                                    </p:set>
                                    <p:animEffect transition="in" filter="checkerboard(across)">
                                      <p:cBhvr>
                                        <p:cTn id="16" dur="500"/>
                                        <p:tgtEl>
                                          <p:spTgt spid="58375"/>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58376"/>
                                        </p:tgtEl>
                                        <p:attrNameLst>
                                          <p:attrName>style.visibility</p:attrName>
                                        </p:attrNameLst>
                                      </p:cBhvr>
                                      <p:to>
                                        <p:strVal val="visible"/>
                                      </p:to>
                                    </p:set>
                                    <p:animEffect transition="in" filter="checkerboard(across)">
                                      <p:cBhvr>
                                        <p:cTn id="19" dur="500"/>
                                        <p:tgtEl>
                                          <p:spTgt spid="58376"/>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58377"/>
                                        </p:tgtEl>
                                        <p:attrNameLst>
                                          <p:attrName>style.visibility</p:attrName>
                                        </p:attrNameLst>
                                      </p:cBhvr>
                                      <p:to>
                                        <p:strVal val="visible"/>
                                      </p:to>
                                    </p:set>
                                    <p:animEffect transition="in" filter="checkerboard(across)">
                                      <p:cBhvr>
                                        <p:cTn id="22" dur="500"/>
                                        <p:tgtEl>
                                          <p:spTgt spid="58377"/>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58378"/>
                                        </p:tgtEl>
                                        <p:attrNameLst>
                                          <p:attrName>style.visibility</p:attrName>
                                        </p:attrNameLst>
                                      </p:cBhvr>
                                      <p:to>
                                        <p:strVal val="visible"/>
                                      </p:to>
                                    </p:set>
                                    <p:animEffect transition="in" filter="checkerboard(across)">
                                      <p:cBhvr>
                                        <p:cTn id="25" dur="500"/>
                                        <p:tgtEl>
                                          <p:spTgt spid="58378"/>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58379"/>
                                        </p:tgtEl>
                                        <p:attrNameLst>
                                          <p:attrName>style.visibility</p:attrName>
                                        </p:attrNameLst>
                                      </p:cBhvr>
                                      <p:to>
                                        <p:strVal val="visible"/>
                                      </p:to>
                                    </p:set>
                                    <p:animEffect transition="in" filter="checkerboard(across)">
                                      <p:cBhvr>
                                        <p:cTn id="28" dur="500"/>
                                        <p:tgtEl>
                                          <p:spTgt spid="58379"/>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58380"/>
                                        </p:tgtEl>
                                        <p:attrNameLst>
                                          <p:attrName>style.visibility</p:attrName>
                                        </p:attrNameLst>
                                      </p:cBhvr>
                                      <p:to>
                                        <p:strVal val="visible"/>
                                      </p:to>
                                    </p:set>
                                    <p:animEffect transition="in" filter="checkerboard(across)">
                                      <p:cBhvr>
                                        <p:cTn id="31" dur="500"/>
                                        <p:tgtEl>
                                          <p:spTgt spid="58380"/>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58381"/>
                                        </p:tgtEl>
                                        <p:attrNameLst>
                                          <p:attrName>style.visibility</p:attrName>
                                        </p:attrNameLst>
                                      </p:cBhvr>
                                      <p:to>
                                        <p:strVal val="visible"/>
                                      </p:to>
                                    </p:set>
                                    <p:animEffect transition="in" filter="checkerboard(across)">
                                      <p:cBhvr>
                                        <p:cTn id="34" dur="500"/>
                                        <p:tgtEl>
                                          <p:spTgt spid="58381"/>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58382"/>
                                        </p:tgtEl>
                                        <p:attrNameLst>
                                          <p:attrName>style.visibility</p:attrName>
                                        </p:attrNameLst>
                                      </p:cBhvr>
                                      <p:to>
                                        <p:strVal val="visible"/>
                                      </p:to>
                                    </p:set>
                                    <p:animEffect transition="in" filter="checkerboard(across)">
                                      <p:cBhvr>
                                        <p:cTn id="37" dur="500"/>
                                        <p:tgtEl>
                                          <p:spTgt spid="58382"/>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58383"/>
                                        </p:tgtEl>
                                        <p:attrNameLst>
                                          <p:attrName>style.visibility</p:attrName>
                                        </p:attrNameLst>
                                      </p:cBhvr>
                                      <p:to>
                                        <p:strVal val="visible"/>
                                      </p:to>
                                    </p:set>
                                    <p:animEffect transition="in" filter="checkerboard(across)">
                                      <p:cBhvr>
                                        <p:cTn id="40" dur="500"/>
                                        <p:tgtEl>
                                          <p:spTgt spid="58383"/>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58384"/>
                                        </p:tgtEl>
                                        <p:attrNameLst>
                                          <p:attrName>style.visibility</p:attrName>
                                        </p:attrNameLst>
                                      </p:cBhvr>
                                      <p:to>
                                        <p:strVal val="visible"/>
                                      </p:to>
                                    </p:set>
                                    <p:animEffect transition="in" filter="checkerboard(across)">
                                      <p:cBhvr>
                                        <p:cTn id="43" dur="500"/>
                                        <p:tgtEl>
                                          <p:spTgt spid="58384"/>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58385"/>
                                        </p:tgtEl>
                                        <p:attrNameLst>
                                          <p:attrName>style.visibility</p:attrName>
                                        </p:attrNameLst>
                                      </p:cBhvr>
                                      <p:to>
                                        <p:strVal val="visible"/>
                                      </p:to>
                                    </p:set>
                                    <p:animEffect transition="in" filter="checkerboard(across)">
                                      <p:cBhvr>
                                        <p:cTn id="46" dur="500"/>
                                        <p:tgtEl>
                                          <p:spTgt spid="58385"/>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58386"/>
                                        </p:tgtEl>
                                        <p:attrNameLst>
                                          <p:attrName>style.visibility</p:attrName>
                                        </p:attrNameLst>
                                      </p:cBhvr>
                                      <p:to>
                                        <p:strVal val="visible"/>
                                      </p:to>
                                    </p:set>
                                    <p:animEffect transition="in" filter="checkerboard(across)">
                                      <p:cBhvr>
                                        <p:cTn id="49" dur="500"/>
                                        <p:tgtEl>
                                          <p:spTgt spid="58386"/>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58387"/>
                                        </p:tgtEl>
                                        <p:attrNameLst>
                                          <p:attrName>style.visibility</p:attrName>
                                        </p:attrNameLst>
                                      </p:cBhvr>
                                      <p:to>
                                        <p:strVal val="visible"/>
                                      </p:to>
                                    </p:set>
                                    <p:animEffect transition="in" filter="checkerboard(across)">
                                      <p:cBhvr>
                                        <p:cTn id="52" dur="500"/>
                                        <p:tgtEl>
                                          <p:spTgt spid="5838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58389"/>
                                        </p:tgtEl>
                                        <p:attrNameLst>
                                          <p:attrName>style.visibility</p:attrName>
                                        </p:attrNameLst>
                                      </p:cBhvr>
                                      <p:to>
                                        <p:strVal val="visible"/>
                                      </p:to>
                                    </p:set>
                                    <p:animEffect transition="in" filter="blinds(horizontal)">
                                      <p:cBhvr>
                                        <p:cTn id="57" dur="500"/>
                                        <p:tgtEl>
                                          <p:spTgt spid="58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animBg="1"/>
      <p:bldP spid="58373" grpId="0" animBg="1"/>
      <p:bldP spid="58374" grpId="0" animBg="1"/>
      <p:bldP spid="58375" grpId="0" animBg="1"/>
      <p:bldP spid="58376" grpId="0" animBg="1"/>
      <p:bldP spid="58377" grpId="0"/>
      <p:bldP spid="58378" grpId="0"/>
      <p:bldP spid="58379" grpId="0"/>
      <p:bldP spid="58380" grpId="0"/>
      <p:bldP spid="58381" grpId="0"/>
      <p:bldP spid="58382" grpId="0"/>
      <p:bldP spid="58383" grpId="0"/>
      <p:bldP spid="58384" grpId="0"/>
      <p:bldP spid="58385" grpId="0"/>
      <p:bldP spid="58386" grpId="0"/>
      <p:bldP spid="58387"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Anuitas (17)</a:t>
            </a:r>
            <a:endParaRPr lang="es-ES" smtClean="0"/>
          </a:p>
        </p:txBody>
      </p:sp>
      <p:sp>
        <p:nvSpPr>
          <p:cNvPr id="44035" name="Rectangle 3"/>
          <p:cNvSpPr>
            <a:spLocks noGrp="1" noChangeArrowheads="1"/>
          </p:cNvSpPr>
          <p:nvPr>
            <p:ph type="body" idx="1"/>
          </p:nvPr>
        </p:nvSpPr>
        <p:spPr>
          <a:xfrm>
            <a:off x="685800" y="1981200"/>
            <a:ext cx="7772400" cy="4616450"/>
          </a:xfrm>
        </p:spPr>
        <p:txBody>
          <a:bodyPr/>
          <a:lstStyle/>
          <a:p>
            <a:pPr eaLnBrk="1" hangingPunct="1">
              <a:lnSpc>
                <a:spcPct val="80000"/>
              </a:lnSpc>
            </a:pPr>
            <a:r>
              <a:rPr lang="en-US" sz="2300" smtClean="0">
                <a:solidFill>
                  <a:srgbClr val="FF0000"/>
                </a:solidFill>
              </a:rPr>
              <a:t>Kasus aliran yang tidak sama (</a:t>
            </a:r>
            <a:r>
              <a:rPr lang="en-US" sz="2300" i="1" smtClean="0">
                <a:solidFill>
                  <a:srgbClr val="FF0000"/>
                </a:solidFill>
              </a:rPr>
              <a:t>mixed flows</a:t>
            </a:r>
            <a:r>
              <a:rPr lang="en-US" sz="2300" smtClean="0">
                <a:solidFill>
                  <a:srgbClr val="FF0000"/>
                </a:solidFill>
              </a:rPr>
              <a:t>):</a:t>
            </a:r>
          </a:p>
          <a:p>
            <a:pPr eaLnBrk="1" hangingPunct="1">
              <a:lnSpc>
                <a:spcPct val="80000"/>
              </a:lnSpc>
            </a:pPr>
            <a:r>
              <a:rPr lang="en-US" sz="2100" smtClean="0"/>
              <a:t>Contoh:</a:t>
            </a:r>
          </a:p>
          <a:p>
            <a:pPr eaLnBrk="1" hangingPunct="1">
              <a:lnSpc>
                <a:spcPct val="80000"/>
              </a:lnSpc>
            </a:pPr>
            <a:r>
              <a:rPr lang="en-US" sz="2100" smtClean="0"/>
              <a:t>Bank Artomoro menawarkan sertifikat investasi yang akan memberikan </a:t>
            </a:r>
            <a:r>
              <a:rPr lang="en-US" sz="2100" i="1" smtClean="0"/>
              <a:t>return</a:t>
            </a:r>
            <a:r>
              <a:rPr lang="en-US" sz="2100" smtClean="0"/>
              <a:t> pada </a:t>
            </a:r>
            <a:r>
              <a:rPr lang="en-US" sz="2300" smtClean="0">
                <a:solidFill>
                  <a:srgbClr val="FF0000"/>
                </a:solidFill>
              </a:rPr>
              <a:t>akhir tahun</a:t>
            </a:r>
            <a:r>
              <a:rPr lang="en-US" sz="2100" smtClean="0"/>
              <a:t> 1 dan 2 masing-masing Rp 5 juta, pada </a:t>
            </a:r>
            <a:r>
              <a:rPr lang="en-US" sz="2300" smtClean="0">
                <a:solidFill>
                  <a:srgbClr val="FF0000"/>
                </a:solidFill>
              </a:rPr>
              <a:t>akhir tahun</a:t>
            </a:r>
            <a:r>
              <a:rPr lang="en-US" sz="2100" smtClean="0"/>
              <a:t> 3 dan 4 masing-masing Rp 6 juta, dan pada </a:t>
            </a:r>
            <a:r>
              <a:rPr lang="en-US" sz="2300" smtClean="0">
                <a:solidFill>
                  <a:srgbClr val="FF0000"/>
                </a:solidFill>
              </a:rPr>
              <a:t>akhir tahun</a:t>
            </a:r>
            <a:r>
              <a:rPr lang="en-US" sz="2100" smtClean="0"/>
              <a:t> ke-5 sebesar Rp 1 juta, dengan tingkat bunga selama 5 tahun tersebut adalah 5%. Berapa besar nilai sertifikat investasi tersebut yang harus dibayar Bu Mitha saat ini (t = 0) apabila ia tertarik mendapatkan return tersebut?</a:t>
            </a:r>
          </a:p>
          <a:p>
            <a:pPr eaLnBrk="1" hangingPunct="1">
              <a:lnSpc>
                <a:spcPct val="80000"/>
              </a:lnSpc>
            </a:pPr>
            <a:r>
              <a:rPr lang="en-US" sz="2100" smtClean="0"/>
              <a:t>Dengan kata lain, kita mencari </a:t>
            </a:r>
            <a:r>
              <a:rPr lang="en-US" sz="2100" i="1" smtClean="0"/>
              <a:t>present value</a:t>
            </a:r>
            <a:r>
              <a:rPr lang="en-US" sz="2100" smtClean="0"/>
              <a:t> dari aliran dana (</a:t>
            </a:r>
            <a:r>
              <a:rPr lang="en-US" sz="2100" i="1" smtClean="0"/>
              <a:t>return</a:t>
            </a:r>
            <a:r>
              <a:rPr lang="en-US" sz="2100" smtClean="0"/>
              <a:t>) ini.</a:t>
            </a:r>
            <a:endParaRPr lang="es-ES" sz="2100" smtClean="0"/>
          </a:p>
        </p:txBody>
      </p:sp>
    </p:spTree>
    <p:extLst>
      <p:ext uri="{BB962C8B-B14F-4D97-AF65-F5344CB8AC3E}">
        <p14:creationId xmlns:p14="http://schemas.microsoft.com/office/powerpoint/2010/main" val="2770038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Anuitas (18)</a:t>
            </a:r>
            <a:endParaRPr lang="es-ES" smtClean="0"/>
          </a:p>
        </p:txBody>
      </p:sp>
      <p:sp>
        <p:nvSpPr>
          <p:cNvPr id="45059" name="Rectangle 3"/>
          <p:cNvSpPr>
            <a:spLocks noGrp="1" noChangeArrowheads="1"/>
          </p:cNvSpPr>
          <p:nvPr>
            <p:ph type="body" idx="1"/>
          </p:nvPr>
        </p:nvSpPr>
        <p:spPr>
          <a:xfrm>
            <a:off x="685800" y="4508500"/>
            <a:ext cx="7772400" cy="1873250"/>
          </a:xfrm>
        </p:spPr>
        <p:txBody>
          <a:bodyPr/>
          <a:lstStyle/>
          <a:p>
            <a:pPr eaLnBrk="1" hangingPunct="1">
              <a:lnSpc>
                <a:spcPct val="80000"/>
              </a:lnSpc>
            </a:pPr>
            <a:r>
              <a:rPr lang="en-US" sz="1700" smtClean="0"/>
              <a:t>PV</a:t>
            </a:r>
            <a:r>
              <a:rPr lang="en-US" sz="1700" baseline="-25000" smtClean="0"/>
              <a:t>0</a:t>
            </a:r>
            <a:r>
              <a:rPr lang="en-US" sz="1700" smtClean="0"/>
              <a:t> = FV</a:t>
            </a:r>
            <a:r>
              <a:rPr lang="en-US" sz="1700" baseline="-25000" smtClean="0"/>
              <a:t>1</a:t>
            </a:r>
            <a:r>
              <a:rPr lang="en-US" sz="1700" smtClean="0"/>
              <a:t> (PVIF 5% , 1) = 5.000.000 (0.952) =  4.760.000</a:t>
            </a:r>
          </a:p>
          <a:p>
            <a:pPr eaLnBrk="1" hangingPunct="1">
              <a:lnSpc>
                <a:spcPct val="80000"/>
              </a:lnSpc>
            </a:pPr>
            <a:r>
              <a:rPr lang="en-US" sz="1700" smtClean="0"/>
              <a:t>PV</a:t>
            </a:r>
            <a:r>
              <a:rPr lang="en-US" sz="1700" baseline="-25000" smtClean="0"/>
              <a:t>0</a:t>
            </a:r>
            <a:r>
              <a:rPr lang="en-US" sz="1700" smtClean="0"/>
              <a:t> = FV</a:t>
            </a:r>
            <a:r>
              <a:rPr lang="en-US" sz="1700" baseline="-25000" smtClean="0"/>
              <a:t>2</a:t>
            </a:r>
            <a:r>
              <a:rPr lang="en-US" sz="1700" smtClean="0"/>
              <a:t> (PVIF 5% , 2) = 5.000.000 (0.907) =  4.535.000</a:t>
            </a:r>
          </a:p>
          <a:p>
            <a:pPr eaLnBrk="1" hangingPunct="1">
              <a:lnSpc>
                <a:spcPct val="80000"/>
              </a:lnSpc>
            </a:pPr>
            <a:r>
              <a:rPr lang="en-US" sz="1700" smtClean="0"/>
              <a:t>PV</a:t>
            </a:r>
            <a:r>
              <a:rPr lang="en-US" sz="1700" baseline="-25000" smtClean="0"/>
              <a:t>0</a:t>
            </a:r>
            <a:r>
              <a:rPr lang="en-US" sz="1700" smtClean="0"/>
              <a:t> = FV</a:t>
            </a:r>
            <a:r>
              <a:rPr lang="en-US" sz="1700" baseline="-25000" smtClean="0"/>
              <a:t>3</a:t>
            </a:r>
            <a:r>
              <a:rPr lang="en-US" sz="1700" smtClean="0"/>
              <a:t> (PVIF 5% , 3) = 6.000.000 (0.864) =  5.184.000</a:t>
            </a:r>
          </a:p>
          <a:p>
            <a:pPr eaLnBrk="1" hangingPunct="1">
              <a:lnSpc>
                <a:spcPct val="80000"/>
              </a:lnSpc>
            </a:pPr>
            <a:r>
              <a:rPr lang="en-US" sz="1700" smtClean="0"/>
              <a:t>PV</a:t>
            </a:r>
            <a:r>
              <a:rPr lang="en-US" sz="1700" baseline="-25000" smtClean="0"/>
              <a:t>0</a:t>
            </a:r>
            <a:r>
              <a:rPr lang="en-US" sz="1700" smtClean="0"/>
              <a:t> = FV</a:t>
            </a:r>
            <a:r>
              <a:rPr lang="en-US" sz="1700" baseline="-25000" smtClean="0"/>
              <a:t>4</a:t>
            </a:r>
            <a:r>
              <a:rPr lang="en-US" sz="1700" smtClean="0"/>
              <a:t> (PVIF 5% , 4) = 6.000.000 (0.823) =  4.938.000</a:t>
            </a:r>
          </a:p>
          <a:p>
            <a:pPr eaLnBrk="1" hangingPunct="1">
              <a:lnSpc>
                <a:spcPct val="80000"/>
              </a:lnSpc>
            </a:pPr>
            <a:r>
              <a:rPr lang="en-US" sz="1700" smtClean="0"/>
              <a:t>PV</a:t>
            </a:r>
            <a:r>
              <a:rPr lang="en-US" sz="1700" baseline="-25000" smtClean="0"/>
              <a:t>0</a:t>
            </a:r>
            <a:r>
              <a:rPr lang="en-US" sz="1700" smtClean="0"/>
              <a:t> = FV</a:t>
            </a:r>
            <a:r>
              <a:rPr lang="en-US" sz="1700" baseline="-25000" smtClean="0"/>
              <a:t>5</a:t>
            </a:r>
            <a:r>
              <a:rPr lang="en-US" sz="1700" smtClean="0"/>
              <a:t> (PVIF 5% , 5) = 1.000.000 (0.784) =     784.000</a:t>
            </a:r>
          </a:p>
          <a:p>
            <a:pPr eaLnBrk="1" hangingPunct="1">
              <a:lnSpc>
                <a:spcPct val="80000"/>
              </a:lnSpc>
              <a:buFont typeface="Wingdings" panose="05000000000000000000" pitchFamily="2" charset="2"/>
              <a:buNone/>
            </a:pPr>
            <a:r>
              <a:rPr lang="en-US" sz="1700" smtClean="0"/>
              <a:t>		                                  Total		   = 20.201.000</a:t>
            </a:r>
            <a:endParaRPr lang="es-ES" sz="1700" smtClean="0"/>
          </a:p>
        </p:txBody>
      </p:sp>
      <p:sp>
        <p:nvSpPr>
          <p:cNvPr id="61444" name="Line 4"/>
          <p:cNvSpPr>
            <a:spLocks noChangeShapeType="1"/>
          </p:cNvSpPr>
          <p:nvPr/>
        </p:nvSpPr>
        <p:spPr bwMode="auto">
          <a:xfrm>
            <a:off x="1408113" y="2203450"/>
            <a:ext cx="6548437"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1445" name="Line 5"/>
          <p:cNvSpPr>
            <a:spLocks noChangeShapeType="1"/>
          </p:cNvSpPr>
          <p:nvPr/>
        </p:nvSpPr>
        <p:spPr bwMode="auto">
          <a:xfrm>
            <a:off x="1408113" y="22034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1446" name="Line 6"/>
          <p:cNvSpPr>
            <a:spLocks noChangeShapeType="1"/>
          </p:cNvSpPr>
          <p:nvPr/>
        </p:nvSpPr>
        <p:spPr bwMode="auto">
          <a:xfrm>
            <a:off x="2703513" y="22034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1447" name="Line 7"/>
          <p:cNvSpPr>
            <a:spLocks noChangeShapeType="1"/>
          </p:cNvSpPr>
          <p:nvPr/>
        </p:nvSpPr>
        <p:spPr bwMode="auto">
          <a:xfrm>
            <a:off x="4216400" y="22034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1448" name="Line 8"/>
          <p:cNvSpPr>
            <a:spLocks noChangeShapeType="1"/>
          </p:cNvSpPr>
          <p:nvPr/>
        </p:nvSpPr>
        <p:spPr bwMode="auto">
          <a:xfrm>
            <a:off x="5656263" y="22034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1449" name="Text Box 9"/>
          <p:cNvSpPr txBox="1">
            <a:spLocks noChangeArrowheads="1"/>
          </p:cNvSpPr>
          <p:nvPr/>
        </p:nvSpPr>
        <p:spPr bwMode="auto">
          <a:xfrm>
            <a:off x="1263650" y="24209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0</a:t>
            </a:r>
            <a:endParaRPr lang="es-ES">
              <a:latin typeface="Arial Black" panose="020B0A04020102020204" pitchFamily="34" charset="0"/>
            </a:endParaRPr>
          </a:p>
        </p:txBody>
      </p:sp>
      <p:sp>
        <p:nvSpPr>
          <p:cNvPr id="61450" name="Text Box 10"/>
          <p:cNvSpPr txBox="1">
            <a:spLocks noChangeArrowheads="1"/>
          </p:cNvSpPr>
          <p:nvPr/>
        </p:nvSpPr>
        <p:spPr bwMode="auto">
          <a:xfrm>
            <a:off x="2560638" y="24209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a:t>
            </a:r>
            <a:endParaRPr lang="es-ES">
              <a:latin typeface="Arial Black" panose="020B0A04020102020204" pitchFamily="34" charset="0"/>
            </a:endParaRPr>
          </a:p>
        </p:txBody>
      </p:sp>
      <p:sp>
        <p:nvSpPr>
          <p:cNvPr id="61451" name="Text Box 11"/>
          <p:cNvSpPr txBox="1">
            <a:spLocks noChangeArrowheads="1"/>
          </p:cNvSpPr>
          <p:nvPr/>
        </p:nvSpPr>
        <p:spPr bwMode="auto">
          <a:xfrm>
            <a:off x="4071938" y="24209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2</a:t>
            </a:r>
            <a:endParaRPr lang="es-ES">
              <a:latin typeface="Arial Black" panose="020B0A04020102020204" pitchFamily="34" charset="0"/>
            </a:endParaRPr>
          </a:p>
        </p:txBody>
      </p:sp>
      <p:sp>
        <p:nvSpPr>
          <p:cNvPr id="61452" name="Text Box 12"/>
          <p:cNvSpPr txBox="1">
            <a:spLocks noChangeArrowheads="1"/>
          </p:cNvSpPr>
          <p:nvPr/>
        </p:nvSpPr>
        <p:spPr bwMode="auto">
          <a:xfrm>
            <a:off x="5511800" y="2420938"/>
            <a:ext cx="288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3</a:t>
            </a:r>
            <a:endParaRPr lang="es-ES">
              <a:latin typeface="Arial Black" panose="020B0A04020102020204" pitchFamily="34" charset="0"/>
            </a:endParaRPr>
          </a:p>
        </p:txBody>
      </p:sp>
      <p:sp>
        <p:nvSpPr>
          <p:cNvPr id="61453" name="Text Box 13"/>
          <p:cNvSpPr txBox="1">
            <a:spLocks noChangeArrowheads="1"/>
          </p:cNvSpPr>
          <p:nvPr/>
        </p:nvSpPr>
        <p:spPr bwMode="auto">
          <a:xfrm>
            <a:off x="1695450" y="1844675"/>
            <a:ext cx="5762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0.5</a:t>
            </a:r>
            <a:endParaRPr lang="es-ES" sz="1200">
              <a:latin typeface="Arial Black" panose="020B0A04020102020204" pitchFamily="34" charset="0"/>
            </a:endParaRPr>
          </a:p>
        </p:txBody>
      </p:sp>
      <p:sp>
        <p:nvSpPr>
          <p:cNvPr id="61454" name="Text Box 14"/>
          <p:cNvSpPr txBox="1">
            <a:spLocks noChangeArrowheads="1"/>
          </p:cNvSpPr>
          <p:nvPr/>
        </p:nvSpPr>
        <p:spPr bwMode="auto">
          <a:xfrm>
            <a:off x="3203575" y="1844675"/>
            <a:ext cx="5762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0.5</a:t>
            </a:r>
            <a:endParaRPr lang="es-ES" sz="1200">
              <a:latin typeface="Arial Black" panose="020B0A04020102020204" pitchFamily="34" charset="0"/>
            </a:endParaRPr>
          </a:p>
        </p:txBody>
      </p:sp>
      <p:sp>
        <p:nvSpPr>
          <p:cNvPr id="61455" name="Text Box 15"/>
          <p:cNvSpPr txBox="1">
            <a:spLocks noChangeArrowheads="1"/>
          </p:cNvSpPr>
          <p:nvPr/>
        </p:nvSpPr>
        <p:spPr bwMode="auto">
          <a:xfrm>
            <a:off x="4648200" y="1844675"/>
            <a:ext cx="5762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sz="1200">
                <a:latin typeface="Arial Black" panose="020B0A04020102020204" pitchFamily="34" charset="0"/>
              </a:rPr>
              <a:t>0.5</a:t>
            </a:r>
            <a:endParaRPr lang="es-ES" sz="1200">
              <a:latin typeface="Arial Black" panose="020B0A04020102020204" pitchFamily="34" charset="0"/>
            </a:endParaRPr>
          </a:p>
        </p:txBody>
      </p:sp>
      <p:sp>
        <p:nvSpPr>
          <p:cNvPr id="61456" name="Text Box 16"/>
          <p:cNvSpPr txBox="1">
            <a:spLocks noChangeArrowheads="1"/>
          </p:cNvSpPr>
          <p:nvPr/>
        </p:nvSpPr>
        <p:spPr bwMode="auto">
          <a:xfrm>
            <a:off x="7451725" y="2781300"/>
            <a:ext cx="1008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1 juta</a:t>
            </a:r>
            <a:endParaRPr lang="es-ES">
              <a:latin typeface="Arial Black" panose="020B0A04020102020204" pitchFamily="34" charset="0"/>
            </a:endParaRPr>
          </a:p>
        </p:txBody>
      </p:sp>
      <p:sp>
        <p:nvSpPr>
          <p:cNvPr id="61457" name="Text Box 17"/>
          <p:cNvSpPr txBox="1">
            <a:spLocks noChangeArrowheads="1"/>
          </p:cNvSpPr>
          <p:nvPr/>
        </p:nvSpPr>
        <p:spPr bwMode="auto">
          <a:xfrm>
            <a:off x="179388" y="3789363"/>
            <a:ext cx="15128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PVA</a:t>
            </a:r>
            <a:r>
              <a:rPr lang="en-US" sz="1600" baseline="-25000">
                <a:latin typeface="Arial Black" panose="020B0A04020102020204" pitchFamily="34" charset="0"/>
              </a:rPr>
              <a:t>0</a:t>
            </a:r>
            <a:r>
              <a:rPr lang="en-US" sz="1600">
                <a:latin typeface="Arial Black" panose="020B0A04020102020204" pitchFamily="34" charset="0"/>
              </a:rPr>
              <a:t> = ….?</a:t>
            </a:r>
            <a:endParaRPr lang="es-ES">
              <a:latin typeface="Arial Black" panose="020B0A04020102020204" pitchFamily="34" charset="0"/>
            </a:endParaRPr>
          </a:p>
        </p:txBody>
      </p:sp>
      <p:sp>
        <p:nvSpPr>
          <p:cNvPr id="61458" name="Text Box 18"/>
          <p:cNvSpPr txBox="1">
            <a:spLocks noChangeArrowheads="1"/>
          </p:cNvSpPr>
          <p:nvPr/>
        </p:nvSpPr>
        <p:spPr bwMode="auto">
          <a:xfrm>
            <a:off x="2200275" y="2771775"/>
            <a:ext cx="1008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5 juta</a:t>
            </a:r>
            <a:endParaRPr lang="es-ES">
              <a:latin typeface="Arial Black" panose="020B0A04020102020204" pitchFamily="34" charset="0"/>
            </a:endParaRPr>
          </a:p>
        </p:txBody>
      </p:sp>
      <p:sp>
        <p:nvSpPr>
          <p:cNvPr id="61459" name="Text Box 19"/>
          <p:cNvSpPr txBox="1">
            <a:spLocks noChangeArrowheads="1"/>
          </p:cNvSpPr>
          <p:nvPr/>
        </p:nvSpPr>
        <p:spPr bwMode="auto">
          <a:xfrm>
            <a:off x="3721100" y="2751138"/>
            <a:ext cx="1008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5 juta</a:t>
            </a:r>
            <a:endParaRPr lang="es-ES">
              <a:latin typeface="Arial Black" panose="020B0A04020102020204" pitchFamily="34" charset="0"/>
            </a:endParaRPr>
          </a:p>
        </p:txBody>
      </p:sp>
      <p:sp>
        <p:nvSpPr>
          <p:cNvPr id="61460" name="Line 20"/>
          <p:cNvSpPr>
            <a:spLocks noChangeShapeType="1"/>
          </p:cNvSpPr>
          <p:nvPr/>
        </p:nvSpPr>
        <p:spPr bwMode="auto">
          <a:xfrm>
            <a:off x="6804025" y="22050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1461" name="Line 21"/>
          <p:cNvSpPr>
            <a:spLocks noChangeShapeType="1"/>
          </p:cNvSpPr>
          <p:nvPr/>
        </p:nvSpPr>
        <p:spPr bwMode="auto">
          <a:xfrm>
            <a:off x="7956550" y="22050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61462" name="Text Box 22"/>
          <p:cNvSpPr txBox="1">
            <a:spLocks noChangeArrowheads="1"/>
          </p:cNvSpPr>
          <p:nvPr/>
        </p:nvSpPr>
        <p:spPr bwMode="auto">
          <a:xfrm>
            <a:off x="6659563" y="2413000"/>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4</a:t>
            </a:r>
            <a:endParaRPr lang="es-ES">
              <a:latin typeface="Arial Black" panose="020B0A04020102020204" pitchFamily="34" charset="0"/>
            </a:endParaRPr>
          </a:p>
        </p:txBody>
      </p:sp>
      <p:sp>
        <p:nvSpPr>
          <p:cNvPr id="61463" name="Text Box 23"/>
          <p:cNvSpPr txBox="1">
            <a:spLocks noChangeArrowheads="1"/>
          </p:cNvSpPr>
          <p:nvPr/>
        </p:nvSpPr>
        <p:spPr bwMode="auto">
          <a:xfrm>
            <a:off x="7812088" y="2413000"/>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5</a:t>
            </a:r>
            <a:endParaRPr lang="es-ES">
              <a:latin typeface="Arial Black" panose="020B0A04020102020204" pitchFamily="34" charset="0"/>
            </a:endParaRPr>
          </a:p>
        </p:txBody>
      </p:sp>
      <p:sp>
        <p:nvSpPr>
          <p:cNvPr id="61464" name="Text Box 24"/>
          <p:cNvSpPr txBox="1">
            <a:spLocks noChangeArrowheads="1"/>
          </p:cNvSpPr>
          <p:nvPr/>
        </p:nvSpPr>
        <p:spPr bwMode="auto">
          <a:xfrm>
            <a:off x="5148263" y="2763838"/>
            <a:ext cx="10080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6 juta</a:t>
            </a:r>
            <a:endParaRPr lang="es-ES">
              <a:latin typeface="Arial Black" panose="020B0A04020102020204" pitchFamily="34" charset="0"/>
            </a:endParaRPr>
          </a:p>
        </p:txBody>
      </p:sp>
      <p:sp>
        <p:nvSpPr>
          <p:cNvPr id="61465" name="Text Box 25"/>
          <p:cNvSpPr txBox="1">
            <a:spLocks noChangeArrowheads="1"/>
          </p:cNvSpPr>
          <p:nvPr/>
        </p:nvSpPr>
        <p:spPr bwMode="auto">
          <a:xfrm>
            <a:off x="6334125" y="2776538"/>
            <a:ext cx="1008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en-US">
                <a:latin typeface="Arial Black" panose="020B0A04020102020204" pitchFamily="34" charset="0"/>
              </a:rPr>
              <a:t>6 juta</a:t>
            </a:r>
            <a:endParaRPr lang="es-ES">
              <a:latin typeface="Arial Black" panose="020B0A04020102020204" pitchFamily="34" charset="0"/>
            </a:endParaRPr>
          </a:p>
        </p:txBody>
      </p:sp>
      <p:cxnSp>
        <p:nvCxnSpPr>
          <p:cNvPr id="61466" name="AutoShape 26"/>
          <p:cNvCxnSpPr>
            <a:cxnSpLocks noChangeShapeType="1"/>
            <a:stCxn id="61458" idx="2"/>
          </p:cNvCxnSpPr>
          <p:nvPr/>
        </p:nvCxnSpPr>
        <p:spPr bwMode="auto">
          <a:xfrm rot="5400000">
            <a:off x="1873250" y="2884488"/>
            <a:ext cx="577850" cy="108585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1467" name="AutoShape 27"/>
          <p:cNvCxnSpPr>
            <a:cxnSpLocks noChangeShapeType="1"/>
          </p:cNvCxnSpPr>
          <p:nvPr/>
        </p:nvCxnSpPr>
        <p:spPr bwMode="auto">
          <a:xfrm rot="10800000" flipV="1">
            <a:off x="1619250" y="3213100"/>
            <a:ext cx="2808288" cy="647700"/>
          </a:xfrm>
          <a:prstGeom prst="bentConnector3">
            <a:avLst>
              <a:gd name="adj1" fmla="val -509"/>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1468" name="AutoShape 28"/>
          <p:cNvCxnSpPr>
            <a:cxnSpLocks noChangeShapeType="1"/>
          </p:cNvCxnSpPr>
          <p:nvPr/>
        </p:nvCxnSpPr>
        <p:spPr bwMode="auto">
          <a:xfrm rot="5400000">
            <a:off x="3178176" y="1582737"/>
            <a:ext cx="842962" cy="3960813"/>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1469" name="AutoShape 29"/>
          <p:cNvCxnSpPr>
            <a:cxnSpLocks noChangeShapeType="1"/>
          </p:cNvCxnSpPr>
          <p:nvPr/>
        </p:nvCxnSpPr>
        <p:spPr bwMode="auto">
          <a:xfrm rot="10800000" flipV="1">
            <a:off x="1619250" y="3213100"/>
            <a:ext cx="5329238" cy="936625"/>
          </a:xfrm>
          <a:prstGeom prst="bentConnector3">
            <a:avLst>
              <a:gd name="adj1" fmla="val -806"/>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1470" name="AutoShape 30"/>
          <p:cNvCxnSpPr>
            <a:cxnSpLocks noChangeShapeType="1"/>
          </p:cNvCxnSpPr>
          <p:nvPr/>
        </p:nvCxnSpPr>
        <p:spPr bwMode="auto">
          <a:xfrm rot="10800000" flipV="1">
            <a:off x="1619250" y="3213100"/>
            <a:ext cx="6553200" cy="1079500"/>
          </a:xfrm>
          <a:prstGeom prst="bentConnector3">
            <a:avLst>
              <a:gd name="adj1" fmla="val -29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199757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44"/>
                                        </p:tgtEl>
                                        <p:attrNameLst>
                                          <p:attrName>style.visibility</p:attrName>
                                        </p:attrNameLst>
                                      </p:cBhvr>
                                      <p:to>
                                        <p:strVal val="visible"/>
                                      </p:to>
                                    </p:set>
                                    <p:animEffect transition="in" filter="checkerboard(across)">
                                      <p:cBhvr>
                                        <p:cTn id="7" dur="500"/>
                                        <p:tgtEl>
                                          <p:spTgt spid="6144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1445"/>
                                        </p:tgtEl>
                                        <p:attrNameLst>
                                          <p:attrName>style.visibility</p:attrName>
                                        </p:attrNameLst>
                                      </p:cBhvr>
                                      <p:to>
                                        <p:strVal val="visible"/>
                                      </p:to>
                                    </p:set>
                                    <p:animEffect transition="in" filter="checkerboard(across)">
                                      <p:cBhvr>
                                        <p:cTn id="10" dur="500"/>
                                        <p:tgtEl>
                                          <p:spTgt spid="6144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1446"/>
                                        </p:tgtEl>
                                        <p:attrNameLst>
                                          <p:attrName>style.visibility</p:attrName>
                                        </p:attrNameLst>
                                      </p:cBhvr>
                                      <p:to>
                                        <p:strVal val="visible"/>
                                      </p:to>
                                    </p:set>
                                    <p:animEffect transition="in" filter="checkerboard(across)">
                                      <p:cBhvr>
                                        <p:cTn id="13" dur="500"/>
                                        <p:tgtEl>
                                          <p:spTgt spid="6144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61447"/>
                                        </p:tgtEl>
                                        <p:attrNameLst>
                                          <p:attrName>style.visibility</p:attrName>
                                        </p:attrNameLst>
                                      </p:cBhvr>
                                      <p:to>
                                        <p:strVal val="visible"/>
                                      </p:to>
                                    </p:set>
                                    <p:animEffect transition="in" filter="checkerboard(across)">
                                      <p:cBhvr>
                                        <p:cTn id="16" dur="500"/>
                                        <p:tgtEl>
                                          <p:spTgt spid="61447"/>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61448"/>
                                        </p:tgtEl>
                                        <p:attrNameLst>
                                          <p:attrName>style.visibility</p:attrName>
                                        </p:attrNameLst>
                                      </p:cBhvr>
                                      <p:to>
                                        <p:strVal val="visible"/>
                                      </p:to>
                                    </p:set>
                                    <p:animEffect transition="in" filter="checkerboard(across)">
                                      <p:cBhvr>
                                        <p:cTn id="19" dur="500"/>
                                        <p:tgtEl>
                                          <p:spTgt spid="61448"/>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61449"/>
                                        </p:tgtEl>
                                        <p:attrNameLst>
                                          <p:attrName>style.visibility</p:attrName>
                                        </p:attrNameLst>
                                      </p:cBhvr>
                                      <p:to>
                                        <p:strVal val="visible"/>
                                      </p:to>
                                    </p:set>
                                    <p:animEffect transition="in" filter="checkerboard(across)">
                                      <p:cBhvr>
                                        <p:cTn id="22" dur="500"/>
                                        <p:tgtEl>
                                          <p:spTgt spid="61449"/>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61450"/>
                                        </p:tgtEl>
                                        <p:attrNameLst>
                                          <p:attrName>style.visibility</p:attrName>
                                        </p:attrNameLst>
                                      </p:cBhvr>
                                      <p:to>
                                        <p:strVal val="visible"/>
                                      </p:to>
                                    </p:set>
                                    <p:animEffect transition="in" filter="checkerboard(across)">
                                      <p:cBhvr>
                                        <p:cTn id="25" dur="500"/>
                                        <p:tgtEl>
                                          <p:spTgt spid="61450"/>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61451"/>
                                        </p:tgtEl>
                                        <p:attrNameLst>
                                          <p:attrName>style.visibility</p:attrName>
                                        </p:attrNameLst>
                                      </p:cBhvr>
                                      <p:to>
                                        <p:strVal val="visible"/>
                                      </p:to>
                                    </p:set>
                                    <p:animEffect transition="in" filter="checkerboard(across)">
                                      <p:cBhvr>
                                        <p:cTn id="28" dur="500"/>
                                        <p:tgtEl>
                                          <p:spTgt spid="61451"/>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61452"/>
                                        </p:tgtEl>
                                        <p:attrNameLst>
                                          <p:attrName>style.visibility</p:attrName>
                                        </p:attrNameLst>
                                      </p:cBhvr>
                                      <p:to>
                                        <p:strVal val="visible"/>
                                      </p:to>
                                    </p:set>
                                    <p:animEffect transition="in" filter="checkerboard(across)">
                                      <p:cBhvr>
                                        <p:cTn id="31" dur="500"/>
                                        <p:tgtEl>
                                          <p:spTgt spid="61452"/>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61453"/>
                                        </p:tgtEl>
                                        <p:attrNameLst>
                                          <p:attrName>style.visibility</p:attrName>
                                        </p:attrNameLst>
                                      </p:cBhvr>
                                      <p:to>
                                        <p:strVal val="visible"/>
                                      </p:to>
                                    </p:set>
                                    <p:animEffect transition="in" filter="checkerboard(across)">
                                      <p:cBhvr>
                                        <p:cTn id="34" dur="500"/>
                                        <p:tgtEl>
                                          <p:spTgt spid="61453"/>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61454"/>
                                        </p:tgtEl>
                                        <p:attrNameLst>
                                          <p:attrName>style.visibility</p:attrName>
                                        </p:attrNameLst>
                                      </p:cBhvr>
                                      <p:to>
                                        <p:strVal val="visible"/>
                                      </p:to>
                                    </p:set>
                                    <p:animEffect transition="in" filter="checkerboard(across)">
                                      <p:cBhvr>
                                        <p:cTn id="37" dur="500"/>
                                        <p:tgtEl>
                                          <p:spTgt spid="61454"/>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61455"/>
                                        </p:tgtEl>
                                        <p:attrNameLst>
                                          <p:attrName>style.visibility</p:attrName>
                                        </p:attrNameLst>
                                      </p:cBhvr>
                                      <p:to>
                                        <p:strVal val="visible"/>
                                      </p:to>
                                    </p:set>
                                    <p:animEffect transition="in" filter="checkerboard(across)">
                                      <p:cBhvr>
                                        <p:cTn id="40" dur="500"/>
                                        <p:tgtEl>
                                          <p:spTgt spid="61455"/>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61456"/>
                                        </p:tgtEl>
                                        <p:attrNameLst>
                                          <p:attrName>style.visibility</p:attrName>
                                        </p:attrNameLst>
                                      </p:cBhvr>
                                      <p:to>
                                        <p:strVal val="visible"/>
                                      </p:to>
                                    </p:set>
                                    <p:animEffect transition="in" filter="checkerboard(across)">
                                      <p:cBhvr>
                                        <p:cTn id="43" dur="500"/>
                                        <p:tgtEl>
                                          <p:spTgt spid="61456"/>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61457"/>
                                        </p:tgtEl>
                                        <p:attrNameLst>
                                          <p:attrName>style.visibility</p:attrName>
                                        </p:attrNameLst>
                                      </p:cBhvr>
                                      <p:to>
                                        <p:strVal val="visible"/>
                                      </p:to>
                                    </p:set>
                                    <p:animEffect transition="in" filter="checkerboard(across)">
                                      <p:cBhvr>
                                        <p:cTn id="46" dur="500"/>
                                        <p:tgtEl>
                                          <p:spTgt spid="61457"/>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61458"/>
                                        </p:tgtEl>
                                        <p:attrNameLst>
                                          <p:attrName>style.visibility</p:attrName>
                                        </p:attrNameLst>
                                      </p:cBhvr>
                                      <p:to>
                                        <p:strVal val="visible"/>
                                      </p:to>
                                    </p:set>
                                    <p:animEffect transition="in" filter="checkerboard(across)">
                                      <p:cBhvr>
                                        <p:cTn id="49" dur="500"/>
                                        <p:tgtEl>
                                          <p:spTgt spid="61458"/>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61459"/>
                                        </p:tgtEl>
                                        <p:attrNameLst>
                                          <p:attrName>style.visibility</p:attrName>
                                        </p:attrNameLst>
                                      </p:cBhvr>
                                      <p:to>
                                        <p:strVal val="visible"/>
                                      </p:to>
                                    </p:set>
                                    <p:animEffect transition="in" filter="checkerboard(across)">
                                      <p:cBhvr>
                                        <p:cTn id="52" dur="500"/>
                                        <p:tgtEl>
                                          <p:spTgt spid="61459"/>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61460"/>
                                        </p:tgtEl>
                                        <p:attrNameLst>
                                          <p:attrName>style.visibility</p:attrName>
                                        </p:attrNameLst>
                                      </p:cBhvr>
                                      <p:to>
                                        <p:strVal val="visible"/>
                                      </p:to>
                                    </p:set>
                                    <p:animEffect transition="in" filter="checkerboard(across)">
                                      <p:cBhvr>
                                        <p:cTn id="55" dur="500"/>
                                        <p:tgtEl>
                                          <p:spTgt spid="61460"/>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61461"/>
                                        </p:tgtEl>
                                        <p:attrNameLst>
                                          <p:attrName>style.visibility</p:attrName>
                                        </p:attrNameLst>
                                      </p:cBhvr>
                                      <p:to>
                                        <p:strVal val="visible"/>
                                      </p:to>
                                    </p:set>
                                    <p:animEffect transition="in" filter="checkerboard(across)">
                                      <p:cBhvr>
                                        <p:cTn id="58" dur="500"/>
                                        <p:tgtEl>
                                          <p:spTgt spid="61461"/>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61462"/>
                                        </p:tgtEl>
                                        <p:attrNameLst>
                                          <p:attrName>style.visibility</p:attrName>
                                        </p:attrNameLst>
                                      </p:cBhvr>
                                      <p:to>
                                        <p:strVal val="visible"/>
                                      </p:to>
                                    </p:set>
                                    <p:animEffect transition="in" filter="checkerboard(across)">
                                      <p:cBhvr>
                                        <p:cTn id="61" dur="500"/>
                                        <p:tgtEl>
                                          <p:spTgt spid="61462"/>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61463"/>
                                        </p:tgtEl>
                                        <p:attrNameLst>
                                          <p:attrName>style.visibility</p:attrName>
                                        </p:attrNameLst>
                                      </p:cBhvr>
                                      <p:to>
                                        <p:strVal val="visible"/>
                                      </p:to>
                                    </p:set>
                                    <p:animEffect transition="in" filter="checkerboard(across)">
                                      <p:cBhvr>
                                        <p:cTn id="64" dur="500"/>
                                        <p:tgtEl>
                                          <p:spTgt spid="61463"/>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61464"/>
                                        </p:tgtEl>
                                        <p:attrNameLst>
                                          <p:attrName>style.visibility</p:attrName>
                                        </p:attrNameLst>
                                      </p:cBhvr>
                                      <p:to>
                                        <p:strVal val="visible"/>
                                      </p:to>
                                    </p:set>
                                    <p:animEffect transition="in" filter="checkerboard(across)">
                                      <p:cBhvr>
                                        <p:cTn id="67" dur="500"/>
                                        <p:tgtEl>
                                          <p:spTgt spid="61464"/>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61465"/>
                                        </p:tgtEl>
                                        <p:attrNameLst>
                                          <p:attrName>style.visibility</p:attrName>
                                        </p:attrNameLst>
                                      </p:cBhvr>
                                      <p:to>
                                        <p:strVal val="visible"/>
                                      </p:to>
                                    </p:set>
                                    <p:animEffect transition="in" filter="checkerboard(across)">
                                      <p:cBhvr>
                                        <p:cTn id="70" dur="500"/>
                                        <p:tgtEl>
                                          <p:spTgt spid="61465"/>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nodeType="clickEffect">
                                  <p:stCondLst>
                                    <p:cond delay="0"/>
                                  </p:stCondLst>
                                  <p:childTnLst>
                                    <p:set>
                                      <p:cBhvr>
                                        <p:cTn id="74" dur="1" fill="hold">
                                          <p:stCondLst>
                                            <p:cond delay="0"/>
                                          </p:stCondLst>
                                        </p:cTn>
                                        <p:tgtEl>
                                          <p:spTgt spid="61466"/>
                                        </p:tgtEl>
                                        <p:attrNameLst>
                                          <p:attrName>style.visibility</p:attrName>
                                        </p:attrNameLst>
                                      </p:cBhvr>
                                      <p:to>
                                        <p:strVal val="visible"/>
                                      </p:to>
                                    </p:set>
                                    <p:animEffect transition="in" filter="blinds(horizontal)">
                                      <p:cBhvr>
                                        <p:cTn id="75" dur="500"/>
                                        <p:tgtEl>
                                          <p:spTgt spid="61466"/>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nodeType="clickEffect">
                                  <p:stCondLst>
                                    <p:cond delay="0"/>
                                  </p:stCondLst>
                                  <p:childTnLst>
                                    <p:set>
                                      <p:cBhvr>
                                        <p:cTn id="79" dur="1" fill="hold">
                                          <p:stCondLst>
                                            <p:cond delay="0"/>
                                          </p:stCondLst>
                                        </p:cTn>
                                        <p:tgtEl>
                                          <p:spTgt spid="61467"/>
                                        </p:tgtEl>
                                        <p:attrNameLst>
                                          <p:attrName>style.visibility</p:attrName>
                                        </p:attrNameLst>
                                      </p:cBhvr>
                                      <p:to>
                                        <p:strVal val="visible"/>
                                      </p:to>
                                    </p:set>
                                    <p:animEffect transition="in" filter="blinds(horizontal)">
                                      <p:cBhvr>
                                        <p:cTn id="80" dur="500"/>
                                        <p:tgtEl>
                                          <p:spTgt spid="61467"/>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3" presetClass="entr" presetSubtype="10" fill="hold" nodeType="clickEffect">
                                  <p:stCondLst>
                                    <p:cond delay="0"/>
                                  </p:stCondLst>
                                  <p:childTnLst>
                                    <p:set>
                                      <p:cBhvr>
                                        <p:cTn id="84" dur="1" fill="hold">
                                          <p:stCondLst>
                                            <p:cond delay="0"/>
                                          </p:stCondLst>
                                        </p:cTn>
                                        <p:tgtEl>
                                          <p:spTgt spid="61468"/>
                                        </p:tgtEl>
                                        <p:attrNameLst>
                                          <p:attrName>style.visibility</p:attrName>
                                        </p:attrNameLst>
                                      </p:cBhvr>
                                      <p:to>
                                        <p:strVal val="visible"/>
                                      </p:to>
                                    </p:set>
                                    <p:animEffect transition="in" filter="blinds(horizontal)">
                                      <p:cBhvr>
                                        <p:cTn id="85" dur="500"/>
                                        <p:tgtEl>
                                          <p:spTgt spid="61468"/>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3" presetClass="entr" presetSubtype="10" fill="hold" nodeType="clickEffect">
                                  <p:stCondLst>
                                    <p:cond delay="0"/>
                                  </p:stCondLst>
                                  <p:childTnLst>
                                    <p:set>
                                      <p:cBhvr>
                                        <p:cTn id="89" dur="1" fill="hold">
                                          <p:stCondLst>
                                            <p:cond delay="0"/>
                                          </p:stCondLst>
                                        </p:cTn>
                                        <p:tgtEl>
                                          <p:spTgt spid="61469"/>
                                        </p:tgtEl>
                                        <p:attrNameLst>
                                          <p:attrName>style.visibility</p:attrName>
                                        </p:attrNameLst>
                                      </p:cBhvr>
                                      <p:to>
                                        <p:strVal val="visible"/>
                                      </p:to>
                                    </p:set>
                                    <p:animEffect transition="in" filter="blinds(horizontal)">
                                      <p:cBhvr>
                                        <p:cTn id="90" dur="500"/>
                                        <p:tgtEl>
                                          <p:spTgt spid="61469"/>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3" presetClass="entr" presetSubtype="10" fill="hold" nodeType="clickEffect">
                                  <p:stCondLst>
                                    <p:cond delay="0"/>
                                  </p:stCondLst>
                                  <p:childTnLst>
                                    <p:set>
                                      <p:cBhvr>
                                        <p:cTn id="94" dur="1" fill="hold">
                                          <p:stCondLst>
                                            <p:cond delay="0"/>
                                          </p:stCondLst>
                                        </p:cTn>
                                        <p:tgtEl>
                                          <p:spTgt spid="61470"/>
                                        </p:tgtEl>
                                        <p:attrNameLst>
                                          <p:attrName>style.visibility</p:attrName>
                                        </p:attrNameLst>
                                      </p:cBhvr>
                                      <p:to>
                                        <p:strVal val="visible"/>
                                      </p:to>
                                    </p:set>
                                    <p:animEffect transition="in" filter="blinds(horizontal)">
                                      <p:cBhvr>
                                        <p:cTn id="95" dur="500"/>
                                        <p:tgtEl>
                                          <p:spTgt spid="61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4" grpId="0" animBg="1"/>
      <p:bldP spid="61445" grpId="0" animBg="1"/>
      <p:bldP spid="61446" grpId="0" animBg="1"/>
      <p:bldP spid="61447" grpId="0" animBg="1"/>
      <p:bldP spid="61448" grpId="0" animBg="1"/>
      <p:bldP spid="61449" grpId="0"/>
      <p:bldP spid="61450" grpId="0"/>
      <p:bldP spid="61451" grpId="0"/>
      <p:bldP spid="61452" grpId="0"/>
      <p:bldP spid="61453" grpId="0"/>
      <p:bldP spid="61454" grpId="0"/>
      <p:bldP spid="61455" grpId="0"/>
      <p:bldP spid="61456" grpId="0"/>
      <p:bldP spid="61457" grpId="0"/>
      <p:bldP spid="61458" grpId="0"/>
      <p:bldP spid="61459" grpId="0"/>
      <p:bldP spid="61460" grpId="0" animBg="1"/>
      <p:bldP spid="61461" grpId="0" animBg="1"/>
      <p:bldP spid="61462" grpId="0"/>
      <p:bldP spid="61463" grpId="0"/>
      <p:bldP spid="61464" grpId="0"/>
      <p:bldP spid="61465"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normAutofit fontScale="90000"/>
          </a:bodyPr>
          <a:lstStyle/>
          <a:p>
            <a:pPr eaLnBrk="1" hangingPunct="1"/>
            <a:r>
              <a:rPr lang="en-US" smtClean="0"/>
              <a:t>Anuitas (19): </a:t>
            </a:r>
            <a:br>
              <a:rPr lang="en-US" smtClean="0"/>
            </a:br>
            <a:r>
              <a:rPr lang="en-US" smtClean="0"/>
              <a:t>Amortisasi Hutang</a:t>
            </a:r>
            <a:endParaRPr lang="es-ES" smtClean="0"/>
          </a:p>
        </p:txBody>
      </p:sp>
      <p:sp>
        <p:nvSpPr>
          <p:cNvPr id="16388" name="Rectangle 3"/>
          <p:cNvSpPr>
            <a:spLocks noGrp="1" noChangeArrowheads="1"/>
          </p:cNvSpPr>
          <p:nvPr>
            <p:ph type="body" sz="half" idx="1"/>
          </p:nvPr>
        </p:nvSpPr>
        <p:spPr>
          <a:xfrm>
            <a:off x="566738" y="1752600"/>
            <a:ext cx="7856537" cy="2919413"/>
          </a:xfrm>
        </p:spPr>
        <p:txBody>
          <a:bodyPr/>
          <a:lstStyle/>
          <a:p>
            <a:pPr eaLnBrk="1" hangingPunct="1">
              <a:lnSpc>
                <a:spcPct val="80000"/>
              </a:lnSpc>
            </a:pPr>
            <a:r>
              <a:rPr lang="en-US" sz="1700" smtClean="0"/>
              <a:t>Amortisasi hutang adalah hutang yang dibayar kembali dalam jumlah yang sama secara periodik dari waktu ke waktu (contohnya: cicilan kredit motor, KPR)</a:t>
            </a:r>
          </a:p>
          <a:p>
            <a:pPr eaLnBrk="1" hangingPunct="1">
              <a:lnSpc>
                <a:spcPct val="80000"/>
              </a:lnSpc>
            </a:pPr>
            <a:r>
              <a:rPr lang="en-US" sz="1700" smtClean="0"/>
              <a:t>Jumlah setiap pembayaran, yaitu PMT, dicari dengan menggunakan rumus:</a:t>
            </a:r>
          </a:p>
          <a:p>
            <a:pPr algn="ctr" eaLnBrk="1" hangingPunct="1">
              <a:lnSpc>
                <a:spcPct val="80000"/>
              </a:lnSpc>
              <a:buFont typeface="Wingdings" panose="05000000000000000000" pitchFamily="2" charset="2"/>
              <a:buNone/>
            </a:pPr>
            <a:endParaRPr lang="en-US" sz="1700" smtClean="0"/>
          </a:p>
          <a:p>
            <a:pPr algn="ctr" eaLnBrk="1" hangingPunct="1">
              <a:lnSpc>
                <a:spcPct val="80000"/>
              </a:lnSpc>
              <a:buFont typeface="Wingdings" panose="05000000000000000000" pitchFamily="2" charset="2"/>
              <a:buNone/>
            </a:pPr>
            <a:r>
              <a:rPr lang="en-US" sz="1700" smtClean="0"/>
              <a:t>PVA = PMT (PVIFA, r, n)</a:t>
            </a:r>
          </a:p>
          <a:p>
            <a:pPr algn="ctr" eaLnBrk="1" hangingPunct="1">
              <a:lnSpc>
                <a:spcPct val="80000"/>
              </a:lnSpc>
              <a:buFont typeface="Wingdings" panose="05000000000000000000" pitchFamily="2" charset="2"/>
              <a:buNone/>
            </a:pPr>
            <a:endParaRPr lang="en-US" sz="1700" smtClean="0"/>
          </a:p>
          <a:p>
            <a:pPr algn="ctr" eaLnBrk="1" hangingPunct="1">
              <a:lnSpc>
                <a:spcPct val="80000"/>
              </a:lnSpc>
              <a:buFont typeface="Wingdings" panose="05000000000000000000" pitchFamily="2" charset="2"/>
              <a:buNone/>
            </a:pPr>
            <a:r>
              <a:rPr lang="en-US" sz="1700" smtClean="0"/>
              <a:t>maka:</a:t>
            </a:r>
            <a:endParaRPr lang="es-ES" sz="1700" smtClean="0"/>
          </a:p>
        </p:txBody>
      </p:sp>
      <p:graphicFrame>
        <p:nvGraphicFramePr>
          <p:cNvPr id="16386" name="Object 5"/>
          <p:cNvGraphicFramePr>
            <a:graphicFrameLocks noGrp="1" noChangeAspect="1"/>
          </p:cNvGraphicFramePr>
          <p:nvPr>
            <p:ph sz="half" idx="2"/>
          </p:nvPr>
        </p:nvGraphicFramePr>
        <p:xfrm>
          <a:off x="1979613" y="4508500"/>
          <a:ext cx="5329237" cy="1911350"/>
        </p:xfrm>
        <a:graphic>
          <a:graphicData uri="http://schemas.openxmlformats.org/presentationml/2006/ole">
            <mc:AlternateContent xmlns:mc="http://schemas.openxmlformats.org/markup-compatibility/2006">
              <mc:Choice xmlns:v="urn:schemas-microsoft-com:vml" Requires="v">
                <p:oleObj spid="_x0000_s82959" name="Equation" r:id="rId3" imgW="1168200" imgH="419040" progId="Equation.3">
                  <p:embed/>
                </p:oleObj>
              </mc:Choice>
              <mc:Fallback>
                <p:oleObj name="Equation" r:id="rId3" imgW="1168200" imgH="419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4508500"/>
                        <a:ext cx="5329237" cy="1911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90546049"/>
      </p:ext>
    </p:extLst>
  </p:cSld>
  <p:clrMapOvr>
    <a:masterClrMapping/>
  </p:clrMapOvr>
  <p:transition>
    <p:push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pPr eaLnBrk="1" hangingPunct="1"/>
            <a:r>
              <a:rPr lang="en-US" smtClean="0"/>
              <a:t>Anuitas (20): </a:t>
            </a:r>
            <a:br>
              <a:rPr lang="en-US" smtClean="0"/>
            </a:br>
            <a:r>
              <a:rPr lang="en-US" smtClean="0"/>
              <a:t>Amortisasi Hutang</a:t>
            </a:r>
            <a:endParaRPr lang="es-ES" smtClean="0"/>
          </a:p>
        </p:txBody>
      </p:sp>
      <p:sp>
        <p:nvSpPr>
          <p:cNvPr id="46083" name="Rectangle 3"/>
          <p:cNvSpPr>
            <a:spLocks noGrp="1" noChangeArrowheads="1"/>
          </p:cNvSpPr>
          <p:nvPr>
            <p:ph type="body" idx="1"/>
          </p:nvPr>
        </p:nvSpPr>
        <p:spPr/>
        <p:txBody>
          <a:bodyPr/>
          <a:lstStyle/>
          <a:p>
            <a:pPr eaLnBrk="1" hangingPunct="1">
              <a:lnSpc>
                <a:spcPct val="90000"/>
              </a:lnSpc>
            </a:pPr>
            <a:r>
              <a:rPr lang="en-US" sz="2600" smtClean="0"/>
              <a:t>Contoh:</a:t>
            </a:r>
          </a:p>
          <a:p>
            <a:pPr eaLnBrk="1" hangingPunct="1">
              <a:lnSpc>
                <a:spcPct val="90000"/>
              </a:lnSpc>
            </a:pPr>
            <a:r>
              <a:rPr lang="en-US" sz="2600" smtClean="0"/>
              <a:t>Jarot membeli secara kredit sebuah </a:t>
            </a:r>
            <a:r>
              <a:rPr lang="en-US" sz="2600" i="1" smtClean="0"/>
              <a:t>handphone</a:t>
            </a:r>
            <a:r>
              <a:rPr lang="en-US" sz="2600" smtClean="0"/>
              <a:t> seharga Rp 1 juta dengan bunga kredit sebesar 6% per tahun. Bunga dihitung dari saldo hutang kredit (hutang yang masih tersisa). Berapa besar angsuran tahunan yang harus dibayar Jarot selama 3 tahun, apabila cicilan kredit dibayar tiap akhir tahun?</a:t>
            </a:r>
            <a:endParaRPr lang="es-ES" sz="2600" smtClean="0"/>
          </a:p>
        </p:txBody>
      </p:sp>
    </p:spTree>
    <p:extLst>
      <p:ext uri="{BB962C8B-B14F-4D97-AF65-F5344CB8AC3E}">
        <p14:creationId xmlns:p14="http://schemas.microsoft.com/office/powerpoint/2010/main" val="1640331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pPr eaLnBrk="1" hangingPunct="1"/>
            <a:r>
              <a:rPr lang="en-US" smtClean="0"/>
              <a:t>Anuitas (21): </a:t>
            </a:r>
            <a:br>
              <a:rPr lang="en-US" smtClean="0"/>
            </a:br>
            <a:r>
              <a:rPr lang="en-US" smtClean="0"/>
              <a:t>Amortisasi Hutang</a:t>
            </a:r>
            <a:endParaRPr lang="es-ES" smtClean="0"/>
          </a:p>
        </p:txBody>
      </p:sp>
      <p:sp>
        <p:nvSpPr>
          <p:cNvPr id="47107" name="Rectangle 3"/>
          <p:cNvSpPr>
            <a:spLocks noGrp="1" noChangeArrowheads="1"/>
          </p:cNvSpPr>
          <p:nvPr>
            <p:ph type="body" idx="1"/>
          </p:nvPr>
        </p:nvSpPr>
        <p:spPr>
          <a:xfrm>
            <a:off x="685800" y="1981200"/>
            <a:ext cx="8062913" cy="4114800"/>
          </a:xfrm>
        </p:spPr>
        <p:txBody>
          <a:bodyPr/>
          <a:lstStyle/>
          <a:p>
            <a:pPr eaLnBrk="1" hangingPunct="1">
              <a:lnSpc>
                <a:spcPct val="80000"/>
              </a:lnSpc>
            </a:pPr>
            <a:r>
              <a:rPr lang="en-US" sz="2100" smtClean="0"/>
              <a:t>PVA 	= 1.000.000</a:t>
            </a:r>
          </a:p>
          <a:p>
            <a:pPr eaLnBrk="1" hangingPunct="1">
              <a:lnSpc>
                <a:spcPct val="80000"/>
              </a:lnSpc>
            </a:pPr>
            <a:r>
              <a:rPr lang="en-US" sz="2100" smtClean="0"/>
              <a:t>PMT 	= PVA / PVIFA (6% , 3)</a:t>
            </a:r>
          </a:p>
          <a:p>
            <a:pPr eaLnBrk="1" hangingPunct="1">
              <a:lnSpc>
                <a:spcPct val="80000"/>
              </a:lnSpc>
              <a:buFont typeface="Wingdings" panose="05000000000000000000" pitchFamily="2" charset="2"/>
              <a:buNone/>
            </a:pPr>
            <a:r>
              <a:rPr lang="en-US" sz="2100" smtClean="0"/>
              <a:t>          	= 1.000.000 / 2,6730</a:t>
            </a:r>
          </a:p>
          <a:p>
            <a:pPr eaLnBrk="1" hangingPunct="1">
              <a:lnSpc>
                <a:spcPct val="80000"/>
              </a:lnSpc>
              <a:buFont typeface="Wingdings" panose="05000000000000000000" pitchFamily="2" charset="2"/>
              <a:buNone/>
            </a:pPr>
            <a:r>
              <a:rPr lang="en-US" sz="2100" smtClean="0"/>
              <a:t>			= 374.110</a:t>
            </a:r>
          </a:p>
          <a:p>
            <a:pPr eaLnBrk="1" hangingPunct="1">
              <a:lnSpc>
                <a:spcPct val="80000"/>
              </a:lnSpc>
              <a:buFont typeface="Wingdings" panose="05000000000000000000" pitchFamily="2" charset="2"/>
              <a:buNone/>
            </a:pPr>
            <a:endParaRPr lang="en-US" sz="2100" smtClean="0"/>
          </a:p>
          <a:p>
            <a:pPr eaLnBrk="1" hangingPunct="1">
              <a:lnSpc>
                <a:spcPct val="80000"/>
              </a:lnSpc>
            </a:pPr>
            <a:r>
              <a:rPr lang="en-US" sz="2100" smtClean="0"/>
              <a:t>Setiap pembayaran cicilan kredit ini digunakan sebagian untuk membayar bunga dan sebagian lagi untuk mengembalikan pokok pinjaman. Pemecahan ini dikembangkan dalam suatu jadwal amortisasi hutang (</a:t>
            </a:r>
            <a:r>
              <a:rPr lang="en-US" sz="2100" i="1" smtClean="0"/>
              <a:t>loan amortization schedule</a:t>
            </a:r>
            <a:r>
              <a:rPr lang="en-US" sz="2100" smtClean="0"/>
              <a:t>)</a:t>
            </a:r>
            <a:endParaRPr lang="es-ES" sz="2100" smtClean="0"/>
          </a:p>
        </p:txBody>
      </p:sp>
    </p:spTree>
    <p:extLst>
      <p:ext uri="{BB962C8B-B14F-4D97-AF65-F5344CB8AC3E}">
        <p14:creationId xmlns:p14="http://schemas.microsoft.com/office/powerpoint/2010/main" val="1415294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eaLnBrk="1" hangingPunct="1"/>
            <a:r>
              <a:rPr lang="en-US" smtClean="0"/>
              <a:t>Anuitas (21): </a:t>
            </a:r>
            <a:br>
              <a:rPr lang="en-US" smtClean="0"/>
            </a:br>
            <a:r>
              <a:rPr lang="en-US" smtClean="0"/>
              <a:t>Amortisasi Hutang</a:t>
            </a:r>
            <a:endParaRPr lang="es-ES" smtClean="0"/>
          </a:p>
        </p:txBody>
      </p:sp>
      <p:graphicFrame>
        <p:nvGraphicFramePr>
          <p:cNvPr id="66606" name="Group 46"/>
          <p:cNvGraphicFramePr>
            <a:graphicFrameLocks noGrp="1"/>
          </p:cNvGraphicFramePr>
          <p:nvPr>
            <p:ph idx="1"/>
          </p:nvPr>
        </p:nvGraphicFramePr>
        <p:xfrm>
          <a:off x="566738" y="1752600"/>
          <a:ext cx="8001000" cy="4267200"/>
        </p:xfrm>
        <a:graphic>
          <a:graphicData uri="http://schemas.openxmlformats.org/drawingml/2006/table">
            <a:tbl>
              <a:tblPr/>
              <a:tblGrid>
                <a:gridCol w="1600200"/>
                <a:gridCol w="1600200"/>
                <a:gridCol w="1600200"/>
                <a:gridCol w="1600200"/>
                <a:gridCol w="1600200"/>
              </a:tblGrid>
              <a:tr h="1066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rPr>
                        <a:t>Akhir tahun</a:t>
                      </a:r>
                      <a:endParaRPr kumimoji="0" lang="es-ES" sz="1700" b="0" i="0" u="none" strike="noStrike" cap="none" normalizeH="0" baseline="0" smtClean="0">
                        <a:ln>
                          <a:noFill/>
                        </a:ln>
                        <a:solidFill>
                          <a:schemeClr val="tx1"/>
                        </a:solidFill>
                        <a:effectLst/>
                        <a:latin typeface="Verdana"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rPr>
                        <a:t>Angsuran</a:t>
                      </a:r>
                      <a:endParaRPr kumimoji="0" lang="es-ES" sz="17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rPr>
                        <a:t>Bunga</a:t>
                      </a:r>
                      <a:endParaRPr kumimoji="0" lang="es-ES" sz="17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rPr>
                        <a:t>Pokok Pinjaman</a:t>
                      </a:r>
                      <a:endParaRPr kumimoji="0" lang="es-ES" sz="17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rPr>
                        <a:t>Saldo Hutang</a:t>
                      </a:r>
                      <a:endParaRPr kumimoji="0" lang="es-ES" sz="17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FF"/>
                    </a:solidFill>
                  </a:tcPr>
                </a:tc>
              </a:tr>
              <a:tr h="1066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374.110</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60.000</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314.110</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685.890</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2</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374.110</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41.154</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332.956</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352.934</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374.110</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21.176</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352.934</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0</a:t>
                      </a:r>
                      <a:endParaRPr kumimoji="0" lang="es-ES" sz="2000" b="0" i="0" u="none" strike="noStrike" cap="none" normalizeH="0" baseline="0" smtClean="0">
                        <a:ln>
                          <a:noFill/>
                        </a:ln>
                        <a:solidFill>
                          <a:schemeClr val="tx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58941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6606"/>
                                        </p:tgtEl>
                                        <p:attrNameLst>
                                          <p:attrName>style.visibility</p:attrName>
                                        </p:attrNameLst>
                                      </p:cBhvr>
                                      <p:to>
                                        <p:strVal val="visible"/>
                                      </p:to>
                                    </p:set>
                                    <p:animEffect transition="in" filter="blinds(horizontal)">
                                      <p:cBhvr>
                                        <p:cTn id="7" dur="500"/>
                                        <p:tgtEl>
                                          <p:spTgt spid="66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43289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780662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b="1" dirty="0" smtClean="0"/>
              <a:t>Konsep bunga sederhana </a:t>
            </a:r>
            <a:br>
              <a:rPr lang="id-ID" b="1" dirty="0" smtClean="0"/>
            </a:br>
            <a:r>
              <a:rPr lang="id-ID" b="1" dirty="0" smtClean="0"/>
              <a:t>dan nilai waktu dari uang</a:t>
            </a:r>
            <a:endParaRPr lang="id-ID" b="1" dirty="0"/>
          </a:p>
        </p:txBody>
      </p:sp>
      <p:sp>
        <p:nvSpPr>
          <p:cNvPr id="3" name="Content Placeholder 2"/>
          <p:cNvSpPr>
            <a:spLocks noGrp="1"/>
          </p:cNvSpPr>
          <p:nvPr>
            <p:ph idx="1"/>
          </p:nvPr>
        </p:nvSpPr>
        <p:spPr/>
        <p:txBody>
          <a:bodyPr/>
          <a:lstStyle/>
          <a:p>
            <a:pPr marL="0" indent="0">
              <a:buNone/>
            </a:pPr>
            <a:r>
              <a:rPr lang="id-ID" dirty="0" smtClean="0">
                <a:latin typeface="Arial Rounded MT Bold" panose="020F0704030504030204" pitchFamily="34" charset="0"/>
              </a:rPr>
              <a:t>Seandainya Anda dihadapkan pada dua pilihan yaitu </a:t>
            </a:r>
          </a:p>
          <a:p>
            <a:pPr marL="0" indent="0">
              <a:buNone/>
            </a:pPr>
            <a:r>
              <a:rPr lang="id-ID" dirty="0" smtClean="0">
                <a:latin typeface="Arial Rounded MT Bold" panose="020F0704030504030204" pitchFamily="34" charset="0"/>
              </a:rPr>
              <a:t>menerima sejumlah uang misalnya Rp 1.000.000,- hari ini atau Rp 1.000.000,-    6 bulan lagi dengan tingkat kepastian yang sama,</a:t>
            </a:r>
          </a:p>
          <a:p>
            <a:pPr marL="0" indent="0">
              <a:buNone/>
            </a:pPr>
            <a:r>
              <a:rPr lang="id-ID" dirty="0" smtClean="0">
                <a:latin typeface="Arial Rounded MT Bold" panose="020F0704030504030204" pitchFamily="34" charset="0"/>
              </a:rPr>
              <a:t>Mana yang anda pilih ??</a:t>
            </a:r>
            <a:endParaRPr lang="id-ID" dirty="0">
              <a:latin typeface="Arial Rounded MT Bold" panose="020F0704030504030204" pitchFamily="34" charset="0"/>
            </a:endParaRPr>
          </a:p>
        </p:txBody>
      </p:sp>
    </p:spTree>
    <p:extLst>
      <p:ext uri="{BB962C8B-B14F-4D97-AF65-F5344CB8AC3E}">
        <p14:creationId xmlns:p14="http://schemas.microsoft.com/office/powerpoint/2010/main" val="7242336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304800"/>
            <a:ext cx="7772400" cy="990600"/>
          </a:xfrm>
        </p:spPr>
        <p:txBody>
          <a:bodyPr/>
          <a:lstStyle/>
          <a:p>
            <a:pPr eaLnBrk="1" hangingPunct="1">
              <a:defRPr/>
            </a:pPr>
            <a:r>
              <a:rPr lang="en-US" sz="4800" b="1" i="1" smtClean="0"/>
              <a:t>TIME VALUE OF MONEY</a:t>
            </a:r>
          </a:p>
        </p:txBody>
      </p:sp>
      <p:sp>
        <p:nvSpPr>
          <p:cNvPr id="2051" name="Rectangle 3"/>
          <p:cNvSpPr>
            <a:spLocks noGrp="1" noChangeArrowheads="1"/>
          </p:cNvSpPr>
          <p:nvPr>
            <p:ph type="subTitle" idx="1"/>
          </p:nvPr>
        </p:nvSpPr>
        <p:spPr>
          <a:xfrm>
            <a:off x="457200" y="1447800"/>
            <a:ext cx="8229600" cy="5029200"/>
          </a:xfrm>
        </p:spPr>
        <p:txBody>
          <a:bodyPr/>
          <a:lstStyle/>
          <a:p>
            <a:pPr eaLnBrk="1" hangingPunct="1">
              <a:defRPr/>
            </a:pPr>
            <a:r>
              <a:rPr lang="en-US" sz="3600" dirty="0" smtClean="0"/>
              <a:t>Hal </a:t>
            </a:r>
            <a:r>
              <a:rPr lang="en-US" sz="3600" dirty="0" err="1" smtClean="0"/>
              <a:t>yg</a:t>
            </a:r>
            <a:r>
              <a:rPr lang="en-US" sz="3600" dirty="0" smtClean="0"/>
              <a:t> </a:t>
            </a:r>
            <a:r>
              <a:rPr lang="en-US" sz="3600" dirty="0" err="1" smtClean="0"/>
              <a:t>penting</a:t>
            </a:r>
            <a:r>
              <a:rPr lang="en-US" sz="3600" dirty="0" smtClean="0"/>
              <a:t> </a:t>
            </a:r>
            <a:r>
              <a:rPr lang="en-US" sz="3600" dirty="0" err="1" smtClean="0"/>
              <a:t>dlm</a:t>
            </a:r>
            <a:r>
              <a:rPr lang="en-US" sz="3600" dirty="0" smtClean="0"/>
              <a:t> </a:t>
            </a:r>
            <a:r>
              <a:rPr lang="en-US" sz="3600" dirty="0" err="1" smtClean="0"/>
              <a:t>analisis</a:t>
            </a:r>
            <a:r>
              <a:rPr lang="en-US" sz="3600" dirty="0" smtClean="0"/>
              <a:t> </a:t>
            </a:r>
            <a:r>
              <a:rPr lang="en-US" sz="3600" dirty="0" err="1" smtClean="0"/>
              <a:t>investasi</a:t>
            </a:r>
            <a:r>
              <a:rPr lang="en-US" sz="3600" dirty="0" smtClean="0"/>
              <a:t> </a:t>
            </a:r>
            <a:r>
              <a:rPr lang="en-US" sz="3600" dirty="0" err="1" smtClean="0"/>
              <a:t>adalah</a:t>
            </a:r>
            <a:r>
              <a:rPr lang="en-US" sz="3600" dirty="0" smtClean="0"/>
              <a:t> </a:t>
            </a:r>
            <a:r>
              <a:rPr lang="en-US" sz="3600" dirty="0" err="1" smtClean="0"/>
              <a:t>berkaitan</a:t>
            </a:r>
            <a:r>
              <a:rPr lang="en-US" sz="3600" dirty="0" smtClean="0"/>
              <a:t> </a:t>
            </a:r>
            <a:r>
              <a:rPr lang="en-US" sz="3600" dirty="0" err="1" smtClean="0"/>
              <a:t>dgn</a:t>
            </a:r>
            <a:r>
              <a:rPr lang="en-US" sz="3600" dirty="0" smtClean="0"/>
              <a:t> “</a:t>
            </a:r>
            <a:r>
              <a:rPr lang="en-US" sz="3600" i="1" dirty="0" smtClean="0"/>
              <a:t>Time Value of Money</a:t>
            </a:r>
            <a:r>
              <a:rPr lang="en-US" sz="3600" dirty="0" smtClean="0"/>
              <a:t>” :</a:t>
            </a:r>
          </a:p>
          <a:p>
            <a:pPr eaLnBrk="1" hangingPunct="1">
              <a:defRPr/>
            </a:pPr>
            <a:r>
              <a:rPr lang="en-US" sz="3600" dirty="0" smtClean="0"/>
              <a:t>1.  </a:t>
            </a:r>
            <a:r>
              <a:rPr lang="en-US" sz="3600" dirty="0" err="1" smtClean="0"/>
              <a:t>Adanya</a:t>
            </a:r>
            <a:r>
              <a:rPr lang="en-US" sz="3600" dirty="0" smtClean="0"/>
              <a:t> “</a:t>
            </a:r>
            <a:r>
              <a:rPr lang="en-US" sz="3600" b="1" dirty="0" smtClean="0"/>
              <a:t>UMUR</a:t>
            </a:r>
            <a:r>
              <a:rPr lang="en-US" sz="3600" dirty="0" smtClean="0"/>
              <a:t>” </a:t>
            </a:r>
            <a:r>
              <a:rPr lang="en-US" sz="3600" dirty="0" err="1" smtClean="0"/>
              <a:t>proyek</a:t>
            </a:r>
            <a:r>
              <a:rPr lang="en-US" sz="3600" dirty="0" smtClean="0"/>
              <a:t> </a:t>
            </a:r>
            <a:r>
              <a:rPr lang="en-US" sz="3600" dirty="0" err="1" smtClean="0"/>
              <a:t>dlm</a:t>
            </a:r>
            <a:r>
              <a:rPr lang="en-US" sz="3600" dirty="0" smtClean="0"/>
              <a:t> </a:t>
            </a:r>
            <a:r>
              <a:rPr lang="en-US" sz="3600" dirty="0" err="1" smtClean="0"/>
              <a:t>kelayakan</a:t>
            </a:r>
            <a:r>
              <a:rPr lang="en-US" sz="3600" dirty="0" smtClean="0"/>
              <a:t> </a:t>
            </a:r>
            <a:r>
              <a:rPr lang="en-US" sz="3600" dirty="0" err="1" smtClean="0"/>
              <a:t>proyek</a:t>
            </a:r>
            <a:r>
              <a:rPr lang="en-US" sz="3600" dirty="0" smtClean="0"/>
              <a:t> (</a:t>
            </a:r>
            <a:r>
              <a:rPr lang="en-US" sz="3600" dirty="0" err="1" smtClean="0"/>
              <a:t>terkait</a:t>
            </a:r>
            <a:r>
              <a:rPr lang="en-US" sz="3600" dirty="0" smtClean="0"/>
              <a:t> </a:t>
            </a:r>
            <a:r>
              <a:rPr lang="en-US" sz="3600" dirty="0" err="1" smtClean="0"/>
              <a:t>dgn</a:t>
            </a:r>
            <a:r>
              <a:rPr lang="en-US" sz="3600" dirty="0" smtClean="0"/>
              <a:t> </a:t>
            </a:r>
            <a:r>
              <a:rPr lang="en-US" sz="3600" dirty="0" err="1" smtClean="0"/>
              <a:t>adanya</a:t>
            </a:r>
            <a:r>
              <a:rPr lang="en-US" sz="3600" dirty="0" smtClean="0"/>
              <a:t> </a:t>
            </a:r>
            <a:r>
              <a:rPr lang="en-US" sz="3600" dirty="0" err="1" smtClean="0"/>
              <a:t>kegiatan</a:t>
            </a:r>
            <a:r>
              <a:rPr lang="en-US" sz="3600" dirty="0" smtClean="0"/>
              <a:t> “</a:t>
            </a:r>
            <a:r>
              <a:rPr lang="en-US" sz="3600" dirty="0" err="1" smtClean="0"/>
              <a:t>investasi</a:t>
            </a:r>
            <a:r>
              <a:rPr lang="en-US" sz="3600" dirty="0" smtClean="0"/>
              <a:t>” </a:t>
            </a:r>
            <a:r>
              <a:rPr lang="en-US" sz="3600" dirty="0" err="1" smtClean="0"/>
              <a:t>dlm</a:t>
            </a:r>
            <a:r>
              <a:rPr lang="en-US" sz="3600" dirty="0" smtClean="0"/>
              <a:t> </a:t>
            </a:r>
            <a:r>
              <a:rPr lang="en-US" sz="3600" dirty="0" err="1" smtClean="0"/>
              <a:t>kelayakan</a:t>
            </a:r>
            <a:r>
              <a:rPr lang="en-US" sz="3600" dirty="0" smtClean="0"/>
              <a:t> </a:t>
            </a:r>
            <a:r>
              <a:rPr lang="en-US" sz="3600" dirty="0" err="1" smtClean="0"/>
              <a:t>yg</a:t>
            </a:r>
            <a:r>
              <a:rPr lang="en-US" sz="3600" dirty="0" smtClean="0"/>
              <a:t> </a:t>
            </a:r>
            <a:r>
              <a:rPr lang="en-US" sz="3600" dirty="0" err="1" smtClean="0"/>
              <a:t>dikeluarkan</a:t>
            </a:r>
            <a:r>
              <a:rPr lang="en-US" sz="3600" dirty="0" smtClean="0"/>
              <a:t> </a:t>
            </a:r>
            <a:r>
              <a:rPr lang="en-US" sz="3600" dirty="0" err="1" smtClean="0"/>
              <a:t>saat</a:t>
            </a:r>
            <a:r>
              <a:rPr lang="en-US" sz="3600" dirty="0" smtClean="0"/>
              <a:t> </a:t>
            </a:r>
            <a:r>
              <a:rPr lang="en-US" sz="3600" dirty="0" err="1" smtClean="0"/>
              <a:t>ini</a:t>
            </a:r>
            <a:r>
              <a:rPr lang="en-US" sz="3600" dirty="0" smtClean="0"/>
              <a:t> &amp; </a:t>
            </a:r>
            <a:r>
              <a:rPr lang="en-US" sz="3600" dirty="0" err="1" smtClean="0"/>
              <a:t>manfaatnya</a:t>
            </a:r>
            <a:r>
              <a:rPr lang="en-US" sz="3600" dirty="0" smtClean="0"/>
              <a:t> </a:t>
            </a:r>
            <a:r>
              <a:rPr lang="en-US" sz="3600" dirty="0" err="1" smtClean="0"/>
              <a:t>di</a:t>
            </a:r>
            <a:r>
              <a:rPr lang="en-US" sz="3600" dirty="0" smtClean="0"/>
              <a:t> </a:t>
            </a:r>
            <a:r>
              <a:rPr lang="en-US" sz="3600" dirty="0" err="1" smtClean="0"/>
              <a:t>kemudian</a:t>
            </a:r>
            <a:r>
              <a:rPr lang="en-US" sz="3600" dirty="0" smtClean="0"/>
              <a:t> </a:t>
            </a:r>
            <a:r>
              <a:rPr lang="en-US" sz="3600" dirty="0" err="1" smtClean="0"/>
              <a:t>hari</a:t>
            </a:r>
            <a:r>
              <a:rPr lang="en-US" sz="3600" dirty="0" smtClean="0"/>
              <a:t>)</a:t>
            </a:r>
          </a:p>
        </p:txBody>
      </p:sp>
    </p:spTree>
    <p:extLst>
      <p:ext uri="{BB962C8B-B14F-4D97-AF65-F5344CB8AC3E}">
        <p14:creationId xmlns:p14="http://schemas.microsoft.com/office/powerpoint/2010/main" val="19379185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7813"/>
            <a:ext cx="8229600" cy="6122987"/>
          </a:xfrm>
        </p:spPr>
        <p:txBody>
          <a:bodyPr/>
          <a:lstStyle/>
          <a:p>
            <a:pPr eaLnBrk="1" hangingPunct="1">
              <a:spcAft>
                <a:spcPct val="10000"/>
              </a:spcAft>
              <a:defRPr/>
            </a:pPr>
            <a:r>
              <a:rPr lang="en-US" sz="3200" b="1" dirty="0" err="1" smtClean="0"/>
              <a:t>Penentuan</a:t>
            </a:r>
            <a:r>
              <a:rPr lang="en-US" sz="3200" b="1" dirty="0" smtClean="0"/>
              <a:t> </a:t>
            </a:r>
            <a:r>
              <a:rPr lang="en-US" sz="3200" b="1" dirty="0" err="1" smtClean="0"/>
              <a:t>umur</a:t>
            </a:r>
            <a:r>
              <a:rPr lang="en-US" sz="3200" b="1" dirty="0" smtClean="0"/>
              <a:t> </a:t>
            </a:r>
            <a:r>
              <a:rPr lang="en-US" sz="3200" b="1" dirty="0" err="1" smtClean="0"/>
              <a:t>bisa</a:t>
            </a:r>
            <a:r>
              <a:rPr lang="en-US" sz="3200" b="1" dirty="0" smtClean="0"/>
              <a:t> </a:t>
            </a:r>
            <a:r>
              <a:rPr lang="en-US" sz="3200" b="1" dirty="0" err="1" smtClean="0"/>
              <a:t>berupa</a:t>
            </a:r>
            <a:r>
              <a:rPr lang="en-US" sz="3200" b="1" dirty="0" smtClean="0"/>
              <a:t> :</a:t>
            </a:r>
            <a:br>
              <a:rPr lang="en-US" sz="3200" b="1" dirty="0" smtClean="0"/>
            </a:br>
            <a:r>
              <a:rPr lang="en-US" sz="3200" dirty="0" smtClean="0"/>
              <a:t/>
            </a:r>
            <a:br>
              <a:rPr lang="en-US" sz="3200" dirty="0" smtClean="0"/>
            </a:br>
            <a:r>
              <a:rPr lang="en-US" sz="3200" b="1" dirty="0" smtClean="0">
                <a:solidFill>
                  <a:schemeClr val="tx1"/>
                </a:solidFill>
              </a:rPr>
              <a:t>1.  UMUR EKONOMIS</a:t>
            </a:r>
            <a:r>
              <a:rPr lang="en-US" sz="3200" dirty="0" smtClean="0"/>
              <a:t>, </a:t>
            </a:r>
            <a:r>
              <a:rPr lang="en-US" sz="3200" dirty="0" err="1" smtClean="0"/>
              <a:t>jumlah</a:t>
            </a:r>
            <a:r>
              <a:rPr lang="en-US" sz="3200" dirty="0" smtClean="0"/>
              <a:t> </a:t>
            </a:r>
            <a:r>
              <a:rPr lang="en-US" sz="3200" dirty="0" err="1" smtClean="0"/>
              <a:t>tahun</a:t>
            </a:r>
            <a:r>
              <a:rPr lang="en-US" sz="3200" dirty="0" smtClean="0"/>
              <a:t> </a:t>
            </a:r>
            <a:r>
              <a:rPr lang="en-US" sz="3200" dirty="0" err="1" smtClean="0"/>
              <a:t>selama</a:t>
            </a:r>
            <a:r>
              <a:rPr lang="en-US" sz="3200" dirty="0" smtClean="0"/>
              <a:t> </a:t>
            </a:r>
            <a:r>
              <a:rPr lang="en-US" sz="3200" dirty="0" err="1" smtClean="0"/>
              <a:t>pemakaian</a:t>
            </a:r>
            <a:r>
              <a:rPr lang="en-US" sz="3200" dirty="0" smtClean="0"/>
              <a:t> asset </a:t>
            </a:r>
            <a:r>
              <a:rPr lang="en-US" sz="3200" dirty="0" err="1" smtClean="0"/>
              <a:t>tersebut</a:t>
            </a:r>
            <a:r>
              <a:rPr lang="en-US" sz="3200" dirty="0" smtClean="0"/>
              <a:t> </a:t>
            </a:r>
            <a:r>
              <a:rPr lang="en-US" sz="3200" dirty="0" err="1" smtClean="0"/>
              <a:t>dapat</a:t>
            </a:r>
            <a:r>
              <a:rPr lang="en-US" sz="3200" dirty="0" smtClean="0"/>
              <a:t> </a:t>
            </a:r>
            <a:r>
              <a:rPr lang="en-US" sz="3200" dirty="0" err="1" smtClean="0"/>
              <a:t>meminimumkan</a:t>
            </a:r>
            <a:r>
              <a:rPr lang="en-US" sz="3200" dirty="0" smtClean="0"/>
              <a:t> </a:t>
            </a:r>
            <a:r>
              <a:rPr lang="en-US" sz="3200" dirty="0" err="1" smtClean="0"/>
              <a:t>biaya</a:t>
            </a:r>
            <a:r>
              <a:rPr lang="en-US" sz="3200" dirty="0" smtClean="0"/>
              <a:t> </a:t>
            </a:r>
            <a:r>
              <a:rPr lang="en-US" sz="3200" dirty="0" err="1" smtClean="0"/>
              <a:t>tahunan</a:t>
            </a:r>
            <a:r>
              <a:rPr lang="en-US" sz="3200" dirty="0" smtClean="0"/>
              <a:t/>
            </a:r>
            <a:br>
              <a:rPr lang="en-US" sz="3200" dirty="0" smtClean="0"/>
            </a:br>
            <a:r>
              <a:rPr lang="en-US" sz="3200" b="1" dirty="0" smtClean="0">
                <a:solidFill>
                  <a:schemeClr val="tx1"/>
                </a:solidFill>
              </a:rPr>
              <a:t>2.  UMUR TEKNIS</a:t>
            </a:r>
            <a:r>
              <a:rPr lang="en-US" sz="3200" dirty="0" smtClean="0"/>
              <a:t>, </a:t>
            </a:r>
            <a:r>
              <a:rPr lang="en-US" sz="3200" dirty="0" err="1" smtClean="0"/>
              <a:t>jumlah</a:t>
            </a:r>
            <a:r>
              <a:rPr lang="en-US" sz="3200" dirty="0" smtClean="0"/>
              <a:t> </a:t>
            </a:r>
            <a:r>
              <a:rPr lang="en-US" sz="3200" dirty="0" err="1" smtClean="0"/>
              <a:t>tahun</a:t>
            </a:r>
            <a:r>
              <a:rPr lang="en-US" sz="3200" dirty="0" smtClean="0"/>
              <a:t> </a:t>
            </a:r>
            <a:r>
              <a:rPr lang="en-US" sz="3200" dirty="0" err="1" smtClean="0"/>
              <a:t>selama</a:t>
            </a:r>
            <a:r>
              <a:rPr lang="en-US" sz="3200" dirty="0" smtClean="0"/>
              <a:t> asset </a:t>
            </a:r>
            <a:r>
              <a:rPr lang="en-US" sz="3200" dirty="0" err="1" smtClean="0"/>
              <a:t>tersebut</a:t>
            </a:r>
            <a:r>
              <a:rPr lang="en-US" sz="3200" dirty="0" smtClean="0"/>
              <a:t> </a:t>
            </a:r>
            <a:r>
              <a:rPr lang="en-US" sz="3200" dirty="0" err="1" smtClean="0"/>
              <a:t>dapat</a:t>
            </a:r>
            <a:r>
              <a:rPr lang="en-US" sz="3200" dirty="0" smtClean="0"/>
              <a:t> </a:t>
            </a:r>
            <a:r>
              <a:rPr lang="en-US" sz="3200" dirty="0" err="1" smtClean="0"/>
              <a:t>digunakan</a:t>
            </a:r>
            <a:r>
              <a:rPr lang="en-US" sz="3200" dirty="0" smtClean="0"/>
              <a:t/>
            </a:r>
            <a:br>
              <a:rPr lang="en-US" sz="3200" dirty="0" smtClean="0"/>
            </a:br>
            <a:r>
              <a:rPr lang="en-US" sz="3200" dirty="0" smtClean="0"/>
              <a:t/>
            </a:r>
            <a:br>
              <a:rPr lang="en-US" sz="3200" dirty="0" smtClean="0"/>
            </a:br>
            <a:r>
              <a:rPr lang="en-US" sz="3200" dirty="0" err="1" smtClean="0"/>
              <a:t>Utk</a:t>
            </a:r>
            <a:r>
              <a:rPr lang="en-US" sz="3200" dirty="0" smtClean="0"/>
              <a:t> </a:t>
            </a:r>
            <a:r>
              <a:rPr lang="en-US" sz="3200" dirty="0" err="1" smtClean="0"/>
              <a:t>proyek</a:t>
            </a:r>
            <a:r>
              <a:rPr lang="en-US" sz="3200" dirty="0" smtClean="0"/>
              <a:t> </a:t>
            </a:r>
            <a:r>
              <a:rPr lang="en-US" sz="3200" dirty="0" err="1" smtClean="0"/>
              <a:t>yg</a:t>
            </a:r>
            <a:r>
              <a:rPr lang="en-US" sz="3200" dirty="0" smtClean="0"/>
              <a:t> </a:t>
            </a:r>
            <a:r>
              <a:rPr lang="en-US" sz="3200" dirty="0" err="1" smtClean="0"/>
              <a:t>umurnya</a:t>
            </a:r>
            <a:r>
              <a:rPr lang="en-US" sz="3200" dirty="0" smtClean="0"/>
              <a:t> &gt; 25 </a:t>
            </a:r>
            <a:r>
              <a:rPr lang="en-US" sz="3200" dirty="0" err="1" smtClean="0"/>
              <a:t>tahun</a:t>
            </a:r>
            <a:r>
              <a:rPr lang="en-US" sz="3200" dirty="0" smtClean="0"/>
              <a:t>, </a:t>
            </a:r>
            <a:r>
              <a:rPr lang="en-US" sz="3200" dirty="0" err="1" smtClean="0"/>
              <a:t>dapat</a:t>
            </a:r>
            <a:r>
              <a:rPr lang="en-US" sz="3200" dirty="0" smtClean="0"/>
              <a:t> </a:t>
            </a:r>
            <a:r>
              <a:rPr lang="en-US" sz="3200" dirty="0" err="1" smtClean="0"/>
              <a:t>diambil</a:t>
            </a:r>
            <a:r>
              <a:rPr lang="en-US" sz="3200" dirty="0" smtClean="0"/>
              <a:t> 25 </a:t>
            </a:r>
            <a:r>
              <a:rPr lang="en-US" sz="3200" dirty="0" err="1" smtClean="0"/>
              <a:t>tahun</a:t>
            </a:r>
            <a:r>
              <a:rPr lang="en-US" sz="3200" dirty="0" smtClean="0"/>
              <a:t>, </a:t>
            </a:r>
            <a:r>
              <a:rPr lang="en-US" sz="3200" dirty="0" err="1" smtClean="0"/>
              <a:t>krn</a:t>
            </a:r>
            <a:r>
              <a:rPr lang="en-US" sz="3200" dirty="0" smtClean="0"/>
              <a:t> </a:t>
            </a:r>
            <a:r>
              <a:rPr lang="en-US" sz="3200" dirty="0" err="1" smtClean="0"/>
              <a:t>apabila</a:t>
            </a:r>
            <a:r>
              <a:rPr lang="en-US" sz="3200" dirty="0" smtClean="0"/>
              <a:t> &gt; 25 </a:t>
            </a:r>
            <a:r>
              <a:rPr lang="en-US" sz="3200" dirty="0" err="1" smtClean="0"/>
              <a:t>thn</a:t>
            </a:r>
            <a:r>
              <a:rPr lang="en-US" sz="3200" dirty="0" smtClean="0"/>
              <a:t> </a:t>
            </a:r>
            <a:r>
              <a:rPr lang="en-US" sz="3200" dirty="0" err="1" smtClean="0"/>
              <a:t>jika</a:t>
            </a:r>
            <a:r>
              <a:rPr lang="en-US" sz="3200" dirty="0" smtClean="0"/>
              <a:t> </a:t>
            </a:r>
            <a:r>
              <a:rPr lang="en-US" sz="3200" dirty="0" err="1" smtClean="0"/>
              <a:t>didiscount</a:t>
            </a:r>
            <a:r>
              <a:rPr lang="en-US" sz="3200" dirty="0" smtClean="0"/>
              <a:t> </a:t>
            </a:r>
            <a:r>
              <a:rPr lang="en-US" sz="3200" dirty="0" err="1" smtClean="0"/>
              <a:t>nilainya</a:t>
            </a:r>
            <a:r>
              <a:rPr lang="en-US" sz="3200" dirty="0" smtClean="0"/>
              <a:t> </a:t>
            </a:r>
            <a:r>
              <a:rPr lang="en-US" sz="3200" dirty="0" err="1" smtClean="0"/>
              <a:t>akan</a:t>
            </a:r>
            <a:r>
              <a:rPr lang="en-US" sz="3200" dirty="0" smtClean="0"/>
              <a:t> </a:t>
            </a:r>
            <a:r>
              <a:rPr lang="en-US" sz="3200" dirty="0" err="1" smtClean="0"/>
              <a:t>semakin</a:t>
            </a:r>
            <a:r>
              <a:rPr lang="en-US" sz="3200" dirty="0" smtClean="0"/>
              <a:t> </a:t>
            </a:r>
            <a:r>
              <a:rPr lang="en-US" sz="3200" dirty="0" err="1" smtClean="0"/>
              <a:t>kecil</a:t>
            </a:r>
            <a:r>
              <a:rPr lang="en-US" sz="3200" dirty="0" smtClean="0"/>
              <a:t> </a:t>
            </a:r>
            <a:r>
              <a:rPr lang="en-US" sz="3200" dirty="0" err="1" smtClean="0"/>
              <a:t>mendekati</a:t>
            </a:r>
            <a:r>
              <a:rPr lang="en-US" sz="3200" dirty="0" smtClean="0"/>
              <a:t> “</a:t>
            </a:r>
            <a:r>
              <a:rPr lang="en-US" sz="3200" dirty="0" err="1" smtClean="0"/>
              <a:t>nol</a:t>
            </a:r>
            <a:r>
              <a:rPr lang="en-US" sz="3200" dirty="0" smtClean="0"/>
              <a:t>”</a:t>
            </a:r>
          </a:p>
        </p:txBody>
      </p:sp>
    </p:spTree>
    <p:extLst>
      <p:ext uri="{BB962C8B-B14F-4D97-AF65-F5344CB8AC3E}">
        <p14:creationId xmlns:p14="http://schemas.microsoft.com/office/powerpoint/2010/main" val="11460320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noChangeAspect="1"/>
          </p:cNvGrpSpPr>
          <p:nvPr/>
        </p:nvGrpSpPr>
        <p:grpSpPr bwMode="auto">
          <a:xfrm>
            <a:off x="871538" y="685800"/>
            <a:ext cx="7510462" cy="5638800"/>
            <a:chOff x="2462" y="1792"/>
            <a:chExt cx="10008" cy="6225"/>
          </a:xfrm>
        </p:grpSpPr>
        <p:sp>
          <p:nvSpPr>
            <p:cNvPr id="5123" name="AutoShape 3"/>
            <p:cNvSpPr>
              <a:spLocks noChangeAspect="1" noChangeArrowheads="1"/>
            </p:cNvSpPr>
            <p:nvPr/>
          </p:nvSpPr>
          <p:spPr bwMode="auto">
            <a:xfrm>
              <a:off x="2462" y="1792"/>
              <a:ext cx="9950" cy="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id-ID"/>
            </a:p>
          </p:txBody>
        </p:sp>
        <p:sp>
          <p:nvSpPr>
            <p:cNvPr id="5124" name="Freeform 4"/>
            <p:cNvSpPr>
              <a:spLocks/>
            </p:cNvSpPr>
            <p:nvPr/>
          </p:nvSpPr>
          <p:spPr bwMode="auto">
            <a:xfrm>
              <a:off x="3612" y="4119"/>
              <a:ext cx="5700" cy="2057"/>
            </a:xfrm>
            <a:custGeom>
              <a:avLst/>
              <a:gdLst>
                <a:gd name="T0" fmla="*/ 0 w 2736"/>
                <a:gd name="T1" fmla="*/ 2057 h 960"/>
                <a:gd name="T2" fmla="*/ 1200 w 2736"/>
                <a:gd name="T3" fmla="*/ 0 h 960"/>
                <a:gd name="T4" fmla="*/ 4000 w 2736"/>
                <a:gd name="T5" fmla="*/ 0 h 960"/>
                <a:gd name="T6" fmla="*/ 5700 w 2736"/>
                <a:gd name="T7" fmla="*/ 2057 h 960"/>
                <a:gd name="T8" fmla="*/ 0 w 2736"/>
                <a:gd name="T9" fmla="*/ 2057 h 960"/>
                <a:gd name="T10" fmla="*/ 0 60000 65536"/>
                <a:gd name="T11" fmla="*/ 0 60000 65536"/>
                <a:gd name="T12" fmla="*/ 0 60000 65536"/>
                <a:gd name="T13" fmla="*/ 0 60000 65536"/>
                <a:gd name="T14" fmla="*/ 0 60000 65536"/>
                <a:gd name="T15" fmla="*/ 0 w 2736"/>
                <a:gd name="T16" fmla="*/ 0 h 960"/>
                <a:gd name="T17" fmla="*/ 2736 w 2736"/>
                <a:gd name="T18" fmla="*/ 960 h 960"/>
              </a:gdLst>
              <a:ahLst/>
              <a:cxnLst>
                <a:cxn ang="T10">
                  <a:pos x="T0" y="T1"/>
                </a:cxn>
                <a:cxn ang="T11">
                  <a:pos x="T2" y="T3"/>
                </a:cxn>
                <a:cxn ang="T12">
                  <a:pos x="T4" y="T5"/>
                </a:cxn>
                <a:cxn ang="T13">
                  <a:pos x="T6" y="T7"/>
                </a:cxn>
                <a:cxn ang="T14">
                  <a:pos x="T8" y="T9"/>
                </a:cxn>
              </a:cxnLst>
              <a:rect l="T15" t="T16" r="T17" b="T18"/>
              <a:pathLst>
                <a:path w="2736" h="960">
                  <a:moveTo>
                    <a:pt x="0" y="960"/>
                  </a:moveTo>
                  <a:lnTo>
                    <a:pt x="576" y="0"/>
                  </a:lnTo>
                  <a:lnTo>
                    <a:pt x="1920" y="0"/>
                  </a:lnTo>
                  <a:lnTo>
                    <a:pt x="2736" y="960"/>
                  </a:lnTo>
                  <a:lnTo>
                    <a:pt x="0" y="960"/>
                  </a:lnTo>
                  <a:close/>
                </a:path>
              </a:pathLst>
            </a:custGeom>
            <a:solidFill>
              <a:srgbClr val="FFCC00"/>
            </a:solidFill>
            <a:ln w="9525">
              <a:solidFill>
                <a:schemeClr val="tx1"/>
              </a:solidFill>
              <a:miter lim="800000"/>
              <a:headEnd/>
              <a:tailEnd/>
            </a:ln>
          </p:spPr>
          <p:txBody>
            <a:bodyPr/>
            <a:lstStyle/>
            <a:p>
              <a:endParaRPr lang="id-ID"/>
            </a:p>
          </p:txBody>
        </p:sp>
        <p:sp>
          <p:nvSpPr>
            <p:cNvPr id="5125" name="Rectangle 5"/>
            <p:cNvSpPr>
              <a:spLocks noChangeArrowheads="1"/>
            </p:cNvSpPr>
            <p:nvPr/>
          </p:nvSpPr>
          <p:spPr bwMode="auto">
            <a:xfrm>
              <a:off x="2520" y="1792"/>
              <a:ext cx="750" cy="3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837" tIns="32918" rIns="65837" bIns="32918"/>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Aft>
                  <a:spcPts val="1000"/>
                </a:spcAft>
              </a:pPr>
              <a:r>
                <a:rPr lang="sv-SE" b="1">
                  <a:latin typeface="Calibri" panose="020F0502020204030204" pitchFamily="34" charset="0"/>
                </a:rPr>
                <a:t>Y</a:t>
              </a:r>
              <a:r>
                <a:rPr lang="sv-SE" sz="1100" b="1">
                  <a:solidFill>
                    <a:srgbClr val="996633"/>
                  </a:solidFill>
                  <a:latin typeface="Calibri" panose="020F0502020204030204" pitchFamily="34" charset="0"/>
                </a:rPr>
                <a:t>						</a:t>
              </a:r>
              <a:endParaRPr lang="en-US"/>
            </a:p>
          </p:txBody>
        </p:sp>
        <p:sp>
          <p:nvSpPr>
            <p:cNvPr id="5126" name="Text Box 6"/>
            <p:cNvSpPr txBox="1">
              <a:spLocks noChangeArrowheads="1"/>
            </p:cNvSpPr>
            <p:nvPr/>
          </p:nvSpPr>
          <p:spPr bwMode="auto">
            <a:xfrm>
              <a:off x="9770" y="4286"/>
              <a:ext cx="2700" cy="1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837" tIns="32918" rIns="65837" bIns="32918"/>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Aft>
                  <a:spcPts val="1000"/>
                </a:spcAft>
              </a:pPr>
              <a:r>
                <a:rPr lang="id-ID" sz="1100" b="1">
                  <a:solidFill>
                    <a:srgbClr val="996633"/>
                  </a:solidFill>
                  <a:latin typeface="Calibri" panose="020F0502020204030204" pitchFamily="34" charset="0"/>
                </a:rPr>
                <a:t>Umur Teknis</a:t>
              </a:r>
              <a:endParaRPr lang="en-US"/>
            </a:p>
          </p:txBody>
        </p:sp>
        <p:sp>
          <p:nvSpPr>
            <p:cNvPr id="5127" name="Text Box 7"/>
            <p:cNvSpPr txBox="1">
              <a:spLocks noChangeArrowheads="1"/>
            </p:cNvSpPr>
            <p:nvPr/>
          </p:nvSpPr>
          <p:spPr bwMode="auto">
            <a:xfrm>
              <a:off x="3970" y="2538"/>
              <a:ext cx="3133" cy="1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837" tIns="32918" rIns="65837" bIns="32918"/>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Aft>
                  <a:spcPts val="1000"/>
                </a:spcAft>
              </a:pPr>
              <a:r>
                <a:rPr lang="id-ID" b="1">
                  <a:latin typeface="Calibri" panose="020F0502020204030204" pitchFamily="34" charset="0"/>
                </a:rPr>
                <a:t>Umur ekonomis</a:t>
              </a:r>
              <a:endParaRPr lang="en-US" sz="3200"/>
            </a:p>
          </p:txBody>
        </p:sp>
        <p:sp>
          <p:nvSpPr>
            <p:cNvPr id="5128" name="Line 8"/>
            <p:cNvSpPr>
              <a:spLocks noChangeShapeType="1"/>
            </p:cNvSpPr>
            <p:nvPr/>
          </p:nvSpPr>
          <p:spPr bwMode="auto">
            <a:xfrm>
              <a:off x="2900" y="6740"/>
              <a:ext cx="4641" cy="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5129" name="Text Box 9"/>
            <p:cNvSpPr txBox="1">
              <a:spLocks noChangeArrowheads="1"/>
            </p:cNvSpPr>
            <p:nvPr/>
          </p:nvSpPr>
          <p:spPr bwMode="auto">
            <a:xfrm>
              <a:off x="3066" y="6905"/>
              <a:ext cx="3804" cy="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837" tIns="32918" rIns="65837" bIns="32918"/>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Aft>
                  <a:spcPts val="1000"/>
                </a:spcAft>
              </a:pPr>
              <a:r>
                <a:rPr lang="id-ID" b="1">
                  <a:latin typeface="Calibri" panose="020F0502020204030204" pitchFamily="34" charset="0"/>
                </a:rPr>
                <a:t>Umur Ekonomis Proyek</a:t>
              </a:r>
              <a:endParaRPr lang="en-US" sz="3200"/>
            </a:p>
          </p:txBody>
        </p:sp>
        <p:sp>
          <p:nvSpPr>
            <p:cNvPr id="5130" name="Line 10"/>
            <p:cNvSpPr>
              <a:spLocks noChangeShapeType="1"/>
            </p:cNvSpPr>
            <p:nvPr/>
          </p:nvSpPr>
          <p:spPr bwMode="auto">
            <a:xfrm flipV="1">
              <a:off x="2900" y="2332"/>
              <a:ext cx="0" cy="3851"/>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5131" name="Line 11"/>
            <p:cNvSpPr>
              <a:spLocks noChangeShapeType="1"/>
            </p:cNvSpPr>
            <p:nvPr/>
          </p:nvSpPr>
          <p:spPr bwMode="auto">
            <a:xfrm rot="5400000" flipV="1">
              <a:off x="6629" y="2512"/>
              <a:ext cx="0" cy="7341"/>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5132" name="Line 12"/>
            <p:cNvSpPr>
              <a:spLocks noChangeShapeType="1"/>
            </p:cNvSpPr>
            <p:nvPr/>
          </p:nvSpPr>
          <p:spPr bwMode="auto">
            <a:xfrm flipH="1">
              <a:off x="9435" y="4499"/>
              <a:ext cx="214" cy="1564"/>
            </a:xfrm>
            <a:prstGeom prst="line">
              <a:avLst/>
            </a:prstGeom>
            <a:noFill/>
            <a:ln w="9525">
              <a:solidFill>
                <a:srgbClr val="996633"/>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5133" name="Line 13"/>
            <p:cNvSpPr>
              <a:spLocks noChangeShapeType="1"/>
            </p:cNvSpPr>
            <p:nvPr/>
          </p:nvSpPr>
          <p:spPr bwMode="auto">
            <a:xfrm>
              <a:off x="7270" y="3155"/>
              <a:ext cx="361" cy="808"/>
            </a:xfrm>
            <a:prstGeom prst="line">
              <a:avLst/>
            </a:prstGeom>
            <a:noFill/>
            <a:ln w="9525">
              <a:solidFill>
                <a:srgbClr val="996633"/>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5134" name="Text Box 14"/>
            <p:cNvSpPr txBox="1">
              <a:spLocks noChangeArrowheads="1"/>
            </p:cNvSpPr>
            <p:nvPr/>
          </p:nvSpPr>
          <p:spPr bwMode="auto">
            <a:xfrm>
              <a:off x="3356" y="6151"/>
              <a:ext cx="600" cy="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837" tIns="32918" rIns="65837" bIns="32918"/>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Aft>
                  <a:spcPts val="1000"/>
                </a:spcAft>
              </a:pPr>
              <a:r>
                <a:rPr lang="en-US" sz="1100">
                  <a:latin typeface="Calibri" panose="020F0502020204030204" pitchFamily="34" charset="0"/>
                </a:rPr>
                <a:t>3</a:t>
              </a:r>
              <a:endParaRPr lang="en-US"/>
            </a:p>
          </p:txBody>
        </p:sp>
        <p:sp>
          <p:nvSpPr>
            <p:cNvPr id="5135" name="Text Box 15"/>
            <p:cNvSpPr txBox="1">
              <a:spLocks noChangeArrowheads="1"/>
            </p:cNvSpPr>
            <p:nvPr/>
          </p:nvSpPr>
          <p:spPr bwMode="auto">
            <a:xfrm>
              <a:off x="2631" y="6125"/>
              <a:ext cx="600" cy="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837" tIns="32918" rIns="65837" bIns="32918"/>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Aft>
                  <a:spcPts val="1000"/>
                </a:spcAft>
              </a:pPr>
              <a:r>
                <a:rPr lang="en-US" sz="1100">
                  <a:latin typeface="Times New Roman" panose="02020603050405020304" pitchFamily="18" charset="0"/>
                </a:rPr>
                <a:t>0</a:t>
              </a:r>
              <a:endParaRPr lang="en-US"/>
            </a:p>
          </p:txBody>
        </p:sp>
        <p:sp>
          <p:nvSpPr>
            <p:cNvPr id="5136" name="Text Box 16"/>
            <p:cNvSpPr txBox="1">
              <a:spLocks noChangeArrowheads="1"/>
            </p:cNvSpPr>
            <p:nvPr/>
          </p:nvSpPr>
          <p:spPr bwMode="auto">
            <a:xfrm>
              <a:off x="10370" y="5624"/>
              <a:ext cx="600" cy="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837" tIns="32918" rIns="65837" bIns="32918"/>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Aft>
                  <a:spcPts val="1000"/>
                </a:spcAft>
              </a:pPr>
              <a:r>
                <a:rPr lang="en-US" sz="1100">
                  <a:solidFill>
                    <a:srgbClr val="996633"/>
                  </a:solidFill>
                  <a:latin typeface="Calibri" panose="020F0502020204030204" pitchFamily="34" charset="0"/>
                </a:rPr>
                <a:t>X</a:t>
              </a:r>
              <a:endParaRPr lang="en-US"/>
            </a:p>
          </p:txBody>
        </p:sp>
        <p:sp>
          <p:nvSpPr>
            <p:cNvPr id="5137" name="Text Box 17"/>
            <p:cNvSpPr txBox="1">
              <a:spLocks noChangeArrowheads="1"/>
            </p:cNvSpPr>
            <p:nvPr/>
          </p:nvSpPr>
          <p:spPr bwMode="auto">
            <a:xfrm>
              <a:off x="8612" y="2229"/>
              <a:ext cx="3433" cy="108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32918" rIns="65837" bIns="32918"/>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Aft>
                  <a:spcPts val="1000"/>
                </a:spcAft>
              </a:pPr>
              <a:r>
                <a:rPr lang="id-ID" b="1">
                  <a:latin typeface="Calibri" panose="020F0502020204030204" pitchFamily="34" charset="0"/>
                </a:rPr>
                <a:t>Y = Produksi</a:t>
              </a:r>
            </a:p>
            <a:p>
              <a:pPr>
                <a:spcAft>
                  <a:spcPts val="1000"/>
                </a:spcAft>
              </a:pPr>
              <a:r>
                <a:rPr lang="id-ID" b="1">
                  <a:latin typeface="Calibri" panose="020F0502020204030204" pitchFamily="34" charset="0"/>
                </a:rPr>
                <a:t>X = Umur Tanaman</a:t>
              </a:r>
              <a:endParaRPr lang="en-US" sz="3200"/>
            </a:p>
          </p:txBody>
        </p:sp>
        <p:sp>
          <p:nvSpPr>
            <p:cNvPr id="5138" name="Line 18"/>
            <p:cNvSpPr>
              <a:spLocks noChangeShapeType="1"/>
            </p:cNvSpPr>
            <p:nvPr/>
          </p:nvSpPr>
          <p:spPr bwMode="auto">
            <a:xfrm>
              <a:off x="7612" y="4119"/>
              <a:ext cx="0" cy="2057"/>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id-ID"/>
            </a:p>
          </p:txBody>
        </p:sp>
        <p:sp>
          <p:nvSpPr>
            <p:cNvPr id="5139" name="Line 19"/>
            <p:cNvSpPr>
              <a:spLocks noChangeShapeType="1"/>
            </p:cNvSpPr>
            <p:nvPr/>
          </p:nvSpPr>
          <p:spPr bwMode="auto">
            <a:xfrm>
              <a:off x="2935" y="7549"/>
              <a:ext cx="6499" cy="1"/>
            </a:xfrm>
            <a:prstGeom prst="line">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5140" name="Text Box 20"/>
            <p:cNvSpPr txBox="1">
              <a:spLocks noChangeArrowheads="1"/>
            </p:cNvSpPr>
            <p:nvPr/>
          </p:nvSpPr>
          <p:spPr bwMode="auto">
            <a:xfrm>
              <a:off x="3084" y="7549"/>
              <a:ext cx="3804"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837" tIns="32918" rIns="65837" bIns="32918"/>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Aft>
                  <a:spcPts val="1000"/>
                </a:spcAft>
              </a:pPr>
              <a:r>
                <a:rPr lang="id-ID" b="1">
                  <a:latin typeface="Calibri" panose="020F0502020204030204" pitchFamily="34" charset="0"/>
                </a:rPr>
                <a:t>Umur Teknis Proyek</a:t>
              </a:r>
              <a:endParaRPr lang="en-US" sz="3200"/>
            </a:p>
          </p:txBody>
        </p:sp>
      </p:grpSp>
    </p:spTree>
    <p:extLst>
      <p:ext uri="{BB962C8B-B14F-4D97-AF65-F5344CB8AC3E}">
        <p14:creationId xmlns:p14="http://schemas.microsoft.com/office/powerpoint/2010/main" val="28097336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3657600"/>
          </a:xfrm>
        </p:spPr>
        <p:txBody>
          <a:bodyPr>
            <a:normAutofit fontScale="90000"/>
          </a:bodyPr>
          <a:lstStyle/>
          <a:p>
            <a:pPr eaLnBrk="1" hangingPunct="1">
              <a:defRPr/>
            </a:pPr>
            <a:r>
              <a:rPr lang="en-US" b="1" dirty="0" err="1" smtClean="0"/>
              <a:t>Dasar</a:t>
            </a:r>
            <a:r>
              <a:rPr lang="en-US" b="1" dirty="0" smtClean="0"/>
              <a:t> </a:t>
            </a:r>
            <a:r>
              <a:rPr lang="en-US" b="1" dirty="0" err="1" smtClean="0"/>
              <a:t>penentuan</a:t>
            </a:r>
            <a:r>
              <a:rPr lang="en-US" b="1" dirty="0" smtClean="0"/>
              <a:t> </a:t>
            </a:r>
            <a:r>
              <a:rPr lang="en-US" b="1" dirty="0" err="1" smtClean="0"/>
              <a:t>Umur</a:t>
            </a:r>
            <a:r>
              <a:rPr lang="en-US" b="1" dirty="0" smtClean="0"/>
              <a:t> </a:t>
            </a:r>
            <a:r>
              <a:rPr lang="en-US" b="1" dirty="0" err="1" smtClean="0"/>
              <a:t>suatu</a:t>
            </a:r>
            <a:r>
              <a:rPr lang="en-US" b="1" dirty="0" smtClean="0"/>
              <a:t> </a:t>
            </a:r>
            <a:r>
              <a:rPr lang="en-US" b="1" dirty="0" err="1" smtClean="0"/>
              <a:t>proyek</a:t>
            </a:r>
            <a:r>
              <a:rPr lang="en-US" b="1" dirty="0" smtClean="0"/>
              <a:t> </a:t>
            </a:r>
            <a:r>
              <a:rPr lang="en-US" b="1" dirty="0" err="1" smtClean="0"/>
              <a:t>investasi</a:t>
            </a:r>
            <a:r>
              <a:rPr lang="en-US" b="1" dirty="0" smtClean="0"/>
              <a:t> </a:t>
            </a:r>
            <a:r>
              <a:rPr lang="en-US" b="1" dirty="0" err="1" smtClean="0"/>
              <a:t>adalah</a:t>
            </a:r>
            <a:r>
              <a:rPr lang="en-US" b="1" dirty="0" smtClean="0"/>
              <a:t> :</a:t>
            </a:r>
            <a:r>
              <a:rPr lang="en-US" dirty="0" smtClean="0"/>
              <a:t/>
            </a:r>
            <a:br>
              <a:rPr lang="en-US" dirty="0" smtClean="0"/>
            </a:br>
            <a:r>
              <a:rPr lang="en-US" dirty="0" smtClean="0"/>
              <a:t/>
            </a:r>
            <a:br>
              <a:rPr lang="en-US" dirty="0" smtClean="0"/>
            </a:br>
            <a:r>
              <a:rPr lang="en-US" b="1" dirty="0" err="1" smtClean="0"/>
              <a:t>Investasi</a:t>
            </a:r>
            <a:r>
              <a:rPr lang="en-US" b="1" dirty="0" smtClean="0"/>
              <a:t> </a:t>
            </a:r>
            <a:r>
              <a:rPr lang="en-US" b="1" dirty="0" err="1" smtClean="0"/>
              <a:t>terbesar</a:t>
            </a:r>
            <a:r>
              <a:rPr lang="en-US" dirty="0" smtClean="0"/>
              <a:t> (</a:t>
            </a:r>
            <a:r>
              <a:rPr lang="en-US" dirty="0" err="1" smtClean="0"/>
              <a:t>selain</a:t>
            </a:r>
            <a:r>
              <a:rPr lang="en-US" dirty="0" smtClean="0"/>
              <a:t> </a:t>
            </a:r>
            <a:r>
              <a:rPr lang="en-US" dirty="0" err="1" smtClean="0"/>
              <a:t>tnah</a:t>
            </a:r>
            <a:r>
              <a:rPr lang="en-US" dirty="0" smtClean="0"/>
              <a:t>) </a:t>
            </a:r>
            <a:r>
              <a:rPr lang="en-US" dirty="0" err="1" smtClean="0"/>
              <a:t>dari</a:t>
            </a:r>
            <a:r>
              <a:rPr lang="en-US" dirty="0" smtClean="0"/>
              <a:t> </a:t>
            </a:r>
            <a:r>
              <a:rPr lang="en-US" dirty="0" err="1" smtClean="0"/>
              <a:t>suatu</a:t>
            </a:r>
            <a:r>
              <a:rPr lang="en-US" dirty="0" smtClean="0"/>
              <a:t> </a:t>
            </a:r>
            <a:r>
              <a:rPr lang="en-US" dirty="0" err="1" smtClean="0"/>
              <a:t>investasi</a:t>
            </a:r>
            <a:r>
              <a:rPr lang="en-US" dirty="0" smtClean="0"/>
              <a:t> </a:t>
            </a:r>
            <a:br>
              <a:rPr lang="en-US" dirty="0" smtClean="0"/>
            </a:br>
            <a:endParaRPr lang="en-US" dirty="0" smtClean="0"/>
          </a:p>
        </p:txBody>
      </p:sp>
    </p:spTree>
    <p:extLst>
      <p:ext uri="{BB962C8B-B14F-4D97-AF65-F5344CB8AC3E}">
        <p14:creationId xmlns:p14="http://schemas.microsoft.com/office/powerpoint/2010/main" val="10382458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7813"/>
            <a:ext cx="8229600" cy="6275387"/>
          </a:xfrm>
        </p:spPr>
        <p:txBody>
          <a:bodyPr/>
          <a:lstStyle/>
          <a:p>
            <a:pPr marL="838200" indent="-838200" eaLnBrk="1" hangingPunct="1">
              <a:buFontTx/>
              <a:buAutoNum type="alphaUcPeriod"/>
              <a:defRPr/>
            </a:pPr>
            <a:r>
              <a:rPr lang="en-US" sz="3600" i="1" smtClean="0">
                <a:effectLst/>
              </a:rPr>
              <a:t>DISCOUNTING FACTOR</a:t>
            </a:r>
            <a:r>
              <a:rPr lang="en-US" sz="3600" smtClean="0"/>
              <a:t/>
            </a:r>
            <a:br>
              <a:rPr lang="en-US" sz="3600" smtClean="0"/>
            </a:br>
            <a:r>
              <a:rPr lang="en-US" sz="3600" smtClean="0"/>
              <a:t>yaitu, menghitung sejumlah uang di saat sekarang (at present), bila diketahui sejumlah tertentu di masa yang akan datang, dgn memeprhatikan periode waktu tertentu</a:t>
            </a:r>
            <a:br>
              <a:rPr lang="en-US" sz="3600" smtClean="0"/>
            </a:br>
            <a:r>
              <a:rPr lang="en-US" sz="3600" smtClean="0"/>
              <a:t/>
            </a:r>
            <a:br>
              <a:rPr lang="en-US" sz="3600" smtClean="0"/>
            </a:br>
            <a:endParaRPr lang="en-US" sz="3600" smtClean="0"/>
          </a:p>
        </p:txBody>
      </p:sp>
      <p:sp>
        <p:nvSpPr>
          <p:cNvPr id="7171" name="Rectangle 3"/>
          <p:cNvSpPr>
            <a:spLocks noChangeArrowheads="1"/>
          </p:cNvSpPr>
          <p:nvPr/>
        </p:nvSpPr>
        <p:spPr bwMode="auto">
          <a:xfrm>
            <a:off x="1066800" y="5181600"/>
            <a:ext cx="2743200" cy="99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id-ID"/>
          </a:p>
        </p:txBody>
      </p:sp>
      <p:sp>
        <p:nvSpPr>
          <p:cNvPr id="7172" name="Text Box 4"/>
          <p:cNvSpPr txBox="1">
            <a:spLocks noChangeArrowheads="1"/>
          </p:cNvSpPr>
          <p:nvPr/>
        </p:nvSpPr>
        <p:spPr bwMode="auto">
          <a:xfrm>
            <a:off x="1371600" y="5257800"/>
            <a:ext cx="2590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sz="3600"/>
              <a:t>PRESENT</a:t>
            </a:r>
          </a:p>
        </p:txBody>
      </p:sp>
      <p:sp>
        <p:nvSpPr>
          <p:cNvPr id="7173" name="Line 5"/>
          <p:cNvSpPr>
            <a:spLocks noChangeShapeType="1"/>
          </p:cNvSpPr>
          <p:nvPr/>
        </p:nvSpPr>
        <p:spPr bwMode="auto">
          <a:xfrm flipH="1">
            <a:off x="4038600" y="5638800"/>
            <a:ext cx="14478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174" name="Rectangle 6"/>
          <p:cNvSpPr>
            <a:spLocks noChangeArrowheads="1"/>
          </p:cNvSpPr>
          <p:nvPr/>
        </p:nvSpPr>
        <p:spPr bwMode="auto">
          <a:xfrm>
            <a:off x="5867400" y="5181600"/>
            <a:ext cx="2514600" cy="99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id-ID"/>
          </a:p>
        </p:txBody>
      </p:sp>
      <p:sp>
        <p:nvSpPr>
          <p:cNvPr id="7175" name="Text Box 7"/>
          <p:cNvSpPr txBox="1">
            <a:spLocks noChangeArrowheads="1"/>
          </p:cNvSpPr>
          <p:nvPr/>
        </p:nvSpPr>
        <p:spPr bwMode="auto">
          <a:xfrm>
            <a:off x="6172200" y="5334000"/>
            <a:ext cx="1981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sz="3200"/>
              <a:t>FUTURE</a:t>
            </a:r>
          </a:p>
        </p:txBody>
      </p:sp>
    </p:spTree>
    <p:extLst>
      <p:ext uri="{BB962C8B-B14F-4D97-AF65-F5344CB8AC3E}">
        <p14:creationId xmlns:p14="http://schemas.microsoft.com/office/powerpoint/2010/main" val="13424002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7813"/>
            <a:ext cx="8229600" cy="6046787"/>
          </a:xfrm>
        </p:spPr>
        <p:txBody>
          <a:bodyPr/>
          <a:lstStyle/>
          <a:p>
            <a:pPr eaLnBrk="1" hangingPunct="1">
              <a:defRPr/>
            </a:pPr>
            <a:r>
              <a:rPr lang="en-US" sz="3600" smtClean="0"/>
              <a:t>Faktor diskonto :  1/(1 + i)</a:t>
            </a:r>
            <a:r>
              <a:rPr lang="en-US" sz="3600" baseline="30000" smtClean="0"/>
              <a:t>t </a:t>
            </a:r>
            <a:br>
              <a:rPr lang="en-US" sz="3600" baseline="30000" smtClean="0"/>
            </a:br>
            <a:r>
              <a:rPr lang="en-US" sz="3600" baseline="30000" smtClean="0"/>
              <a:t/>
            </a:r>
            <a:br>
              <a:rPr lang="en-US" sz="3600" baseline="30000" smtClean="0"/>
            </a:br>
            <a:r>
              <a:rPr lang="en-US" sz="3600" smtClean="0"/>
              <a:t>B.  </a:t>
            </a:r>
            <a:r>
              <a:rPr lang="en-US" sz="3600" i="1" smtClean="0"/>
              <a:t>COMPOUNDING FACTOR</a:t>
            </a:r>
            <a:br>
              <a:rPr lang="en-US" sz="3600" i="1" smtClean="0"/>
            </a:br>
            <a:r>
              <a:rPr lang="en-US" sz="3600" smtClean="0"/>
              <a:t>akan menghitung nilai waktu yang akan datang, jika telah diketahui sejumlah uang saat ini (at present) dan utk suatu/beberapa periode waktu</a:t>
            </a:r>
            <a:br>
              <a:rPr lang="en-US" sz="3600" smtClean="0"/>
            </a:br>
            <a:r>
              <a:rPr lang="en-US" sz="3600" smtClean="0"/>
              <a:t/>
            </a:r>
            <a:br>
              <a:rPr lang="en-US" sz="3600" smtClean="0"/>
            </a:br>
            <a:r>
              <a:rPr lang="en-US" sz="3600" smtClean="0"/>
              <a:t/>
            </a:r>
            <a:br>
              <a:rPr lang="en-US" sz="3600" smtClean="0"/>
            </a:br>
            <a:endParaRPr lang="en-US" sz="3600" baseline="30000" smtClean="0"/>
          </a:p>
        </p:txBody>
      </p:sp>
      <p:sp>
        <p:nvSpPr>
          <p:cNvPr id="8195" name="Rectangle 3"/>
          <p:cNvSpPr>
            <a:spLocks noChangeArrowheads="1"/>
          </p:cNvSpPr>
          <p:nvPr/>
        </p:nvSpPr>
        <p:spPr bwMode="auto">
          <a:xfrm>
            <a:off x="762000" y="4953000"/>
            <a:ext cx="2667000" cy="99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id-ID"/>
          </a:p>
        </p:txBody>
      </p:sp>
      <p:sp>
        <p:nvSpPr>
          <p:cNvPr id="8196" name="Text Box 4"/>
          <p:cNvSpPr txBox="1">
            <a:spLocks noChangeArrowheads="1"/>
          </p:cNvSpPr>
          <p:nvPr/>
        </p:nvSpPr>
        <p:spPr bwMode="auto">
          <a:xfrm>
            <a:off x="1066800" y="5105400"/>
            <a:ext cx="2438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sz="3200"/>
              <a:t>PRESENT</a:t>
            </a:r>
          </a:p>
        </p:txBody>
      </p:sp>
      <p:sp>
        <p:nvSpPr>
          <p:cNvPr id="8197" name="Line 5"/>
          <p:cNvSpPr>
            <a:spLocks noChangeShapeType="1"/>
          </p:cNvSpPr>
          <p:nvPr/>
        </p:nvSpPr>
        <p:spPr bwMode="auto">
          <a:xfrm>
            <a:off x="3733800" y="5410200"/>
            <a:ext cx="18288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8198" name="Rectangle 6"/>
          <p:cNvSpPr>
            <a:spLocks noChangeArrowheads="1"/>
          </p:cNvSpPr>
          <p:nvPr/>
        </p:nvSpPr>
        <p:spPr bwMode="auto">
          <a:xfrm>
            <a:off x="5715000" y="4953000"/>
            <a:ext cx="2743200" cy="1066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id-ID"/>
          </a:p>
        </p:txBody>
      </p:sp>
      <p:sp>
        <p:nvSpPr>
          <p:cNvPr id="8199" name="Text Box 7"/>
          <p:cNvSpPr txBox="1">
            <a:spLocks noChangeArrowheads="1"/>
          </p:cNvSpPr>
          <p:nvPr/>
        </p:nvSpPr>
        <p:spPr bwMode="auto">
          <a:xfrm>
            <a:off x="6096000" y="5257800"/>
            <a:ext cx="2133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sz="3200"/>
              <a:t>FUTURE</a:t>
            </a:r>
          </a:p>
        </p:txBody>
      </p:sp>
    </p:spTree>
    <p:extLst>
      <p:ext uri="{BB962C8B-B14F-4D97-AF65-F5344CB8AC3E}">
        <p14:creationId xmlns:p14="http://schemas.microsoft.com/office/powerpoint/2010/main" val="35899187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7813"/>
            <a:ext cx="8229600" cy="6199187"/>
          </a:xfrm>
        </p:spPr>
        <p:txBody>
          <a:bodyPr/>
          <a:lstStyle/>
          <a:p>
            <a:pPr eaLnBrk="1" hangingPunct="1">
              <a:defRPr/>
            </a:pPr>
            <a:r>
              <a:rPr lang="en-US" sz="3600" smtClean="0"/>
              <a:t>Faktor compounding :  (1 + i)</a:t>
            </a:r>
            <a:r>
              <a:rPr lang="en-US" sz="3600" baseline="30000" smtClean="0"/>
              <a:t>t</a:t>
            </a:r>
            <a:br>
              <a:rPr lang="en-US" sz="3600" baseline="30000" smtClean="0"/>
            </a:br>
            <a:r>
              <a:rPr lang="en-US" sz="3600" baseline="30000" smtClean="0"/>
              <a:t/>
            </a:r>
            <a:br>
              <a:rPr lang="en-US" sz="3600" baseline="30000" smtClean="0"/>
            </a:br>
            <a:r>
              <a:rPr lang="en-US" sz="3600" baseline="30000" smtClean="0"/>
              <a:t/>
            </a:r>
            <a:br>
              <a:rPr lang="en-US" sz="3600" baseline="30000" smtClean="0"/>
            </a:br>
            <a:r>
              <a:rPr lang="en-US" sz="3600" smtClean="0"/>
              <a:t>Salah satu pendekatan yang biasa diapakai sebagai Discount Rate adalah “suku bunga”</a:t>
            </a:r>
            <a:endParaRPr lang="en-US" sz="3600" baseline="30000" smtClean="0"/>
          </a:p>
        </p:txBody>
      </p:sp>
    </p:spTree>
    <p:extLst>
      <p:ext uri="{BB962C8B-B14F-4D97-AF65-F5344CB8AC3E}">
        <p14:creationId xmlns:p14="http://schemas.microsoft.com/office/powerpoint/2010/main" val="29880520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8229600" cy="6199187"/>
          </a:xfrm>
        </p:spPr>
        <p:txBody>
          <a:bodyPr/>
          <a:lstStyle/>
          <a:p>
            <a:pPr eaLnBrk="1" hangingPunct="1">
              <a:defRPr/>
            </a:pPr>
            <a:r>
              <a:rPr lang="en-US" sz="3600" smtClean="0"/>
              <a:t>Contoh2 yg berkaitan dgn </a:t>
            </a:r>
            <a:r>
              <a:rPr lang="en-US" sz="3600" i="1" smtClean="0"/>
              <a:t>Time Value of Money (discounting &amp; compounding</a:t>
            </a:r>
            <a:r>
              <a:rPr lang="en-US" sz="3600" smtClean="0"/>
              <a:t>)</a:t>
            </a:r>
            <a:br>
              <a:rPr lang="en-US" sz="3600" smtClean="0"/>
            </a:br>
            <a:r>
              <a:rPr lang="en-US" sz="3600" smtClean="0"/>
              <a:t/>
            </a:r>
            <a:br>
              <a:rPr lang="en-US" sz="3600" smtClean="0"/>
            </a:br>
            <a:r>
              <a:rPr lang="en-US" sz="3600" smtClean="0"/>
              <a:t>1.  </a:t>
            </a:r>
            <a:r>
              <a:rPr lang="en-US" sz="3600" i="1" smtClean="0"/>
              <a:t>Compounding factor for 1 (F/P)</a:t>
            </a:r>
            <a:r>
              <a:rPr lang="en-US" sz="3600" i="1" baseline="30000" smtClean="0"/>
              <a:t>i</a:t>
            </a:r>
            <a:r>
              <a:rPr lang="en-US" sz="3600" i="1" baseline="-25000" smtClean="0"/>
              <a:t>n</a:t>
            </a:r>
            <a:r>
              <a:rPr lang="en-US" sz="3600" smtClean="0"/>
              <a:t> , utk mencari F jika diketahui P, i, n dgn rumus  :</a:t>
            </a:r>
            <a:br>
              <a:rPr lang="en-US" sz="3600" smtClean="0"/>
            </a:br>
            <a:r>
              <a:rPr lang="en-US" sz="3600" smtClean="0"/>
              <a:t/>
            </a:r>
            <a:br>
              <a:rPr lang="en-US" sz="3600" smtClean="0"/>
            </a:br>
            <a:r>
              <a:rPr lang="en-US" sz="4000" smtClean="0"/>
              <a:t>F = P(1 + i)</a:t>
            </a:r>
            <a:r>
              <a:rPr lang="en-US" sz="4000" baseline="30000" smtClean="0"/>
              <a:t>n</a:t>
            </a:r>
          </a:p>
        </p:txBody>
      </p:sp>
    </p:spTree>
    <p:extLst>
      <p:ext uri="{BB962C8B-B14F-4D97-AF65-F5344CB8AC3E}">
        <p14:creationId xmlns:p14="http://schemas.microsoft.com/office/powerpoint/2010/main" val="15276349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7813"/>
            <a:ext cx="8229600" cy="6199187"/>
          </a:xfrm>
        </p:spPr>
        <p:txBody>
          <a:bodyPr/>
          <a:lstStyle/>
          <a:p>
            <a:pPr eaLnBrk="1" hangingPunct="1">
              <a:defRPr/>
            </a:pPr>
            <a:r>
              <a:rPr lang="en-US" sz="3600" smtClean="0"/>
              <a:t>Mis :  Pak Anwar merencanakan akan meminjam uang sebanyak Rp 100 jt selama 5 tahun dgn tk. Bunga 15 % per tahun dari Bank Mandiri untuk renovasi rumah.  Berapa uang yang harus dibayar Pak Anwar ?</a:t>
            </a:r>
            <a:br>
              <a:rPr lang="en-US" sz="3600" smtClean="0"/>
            </a:br>
            <a:r>
              <a:rPr lang="en-US" sz="3600" smtClean="0"/>
              <a:t/>
            </a:r>
            <a:br>
              <a:rPr lang="en-US" sz="3600" smtClean="0"/>
            </a:br>
            <a:r>
              <a:rPr lang="en-US" sz="3600" smtClean="0"/>
              <a:t>Jawab :  F = P(1+i)</a:t>
            </a:r>
            <a:r>
              <a:rPr lang="en-US" sz="3600" baseline="30000" smtClean="0"/>
              <a:t>n</a:t>
            </a:r>
            <a:br>
              <a:rPr lang="en-US" sz="3600" baseline="30000" smtClean="0"/>
            </a:br>
            <a:r>
              <a:rPr lang="en-US" sz="3600" smtClean="0"/>
              <a:t>      = 100 (1+0,15)</a:t>
            </a:r>
            <a:r>
              <a:rPr lang="en-US" sz="3600" baseline="30000" smtClean="0"/>
              <a:t>5 </a:t>
            </a:r>
            <a:br>
              <a:rPr lang="en-US" sz="3600" baseline="30000" smtClean="0"/>
            </a:br>
            <a:r>
              <a:rPr lang="en-US" sz="3600" smtClean="0"/>
              <a:t>= Rp 201,14 jt</a:t>
            </a:r>
            <a:endParaRPr lang="en-US" sz="3600" baseline="30000" smtClean="0"/>
          </a:p>
        </p:txBody>
      </p:sp>
    </p:spTree>
    <p:extLst>
      <p:ext uri="{BB962C8B-B14F-4D97-AF65-F5344CB8AC3E}">
        <p14:creationId xmlns:p14="http://schemas.microsoft.com/office/powerpoint/2010/main" val="319745338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7813"/>
            <a:ext cx="8229600" cy="6199187"/>
          </a:xfrm>
        </p:spPr>
        <p:txBody>
          <a:bodyPr/>
          <a:lstStyle/>
          <a:p>
            <a:pPr marL="838200" indent="-838200" eaLnBrk="1" hangingPunct="1">
              <a:buFontTx/>
              <a:buAutoNum type="arabicPeriod" startAt="2"/>
              <a:defRPr/>
            </a:pPr>
            <a:r>
              <a:rPr lang="en-US" sz="3600" i="1" smtClean="0"/>
              <a:t>Compounding factor for 1 per annum, (F/A)</a:t>
            </a:r>
            <a:r>
              <a:rPr lang="en-US" sz="3600" i="1" baseline="30000" smtClean="0"/>
              <a:t>i</a:t>
            </a:r>
            <a:r>
              <a:rPr lang="en-US" sz="3600" i="1" baseline="-25000" smtClean="0"/>
              <a:t>n</a:t>
            </a:r>
            <a:r>
              <a:rPr lang="en-US" sz="3600" smtClean="0"/>
              <a:t> , utk mencari F jika jika dikatahui A, I dan n dgn </a:t>
            </a:r>
            <a:br>
              <a:rPr lang="en-US" sz="3600" smtClean="0"/>
            </a:br>
            <a:r>
              <a:rPr lang="en-US" sz="3600" smtClean="0"/>
              <a:t>rumus : </a:t>
            </a:r>
            <a:br>
              <a:rPr lang="en-US" sz="3600" smtClean="0"/>
            </a:br>
            <a:r>
              <a:rPr lang="en-US" sz="4000" smtClean="0"/>
              <a:t>F = A ((1+i)</a:t>
            </a:r>
            <a:r>
              <a:rPr lang="en-US" sz="4000" baseline="30000" smtClean="0"/>
              <a:t>n</a:t>
            </a:r>
            <a:r>
              <a:rPr lang="en-US" sz="4000" smtClean="0"/>
              <a:t> – 1)/ i</a:t>
            </a:r>
            <a:br>
              <a:rPr lang="en-US" sz="4000" smtClean="0"/>
            </a:br>
            <a:r>
              <a:rPr lang="en-US" sz="3600" smtClean="0"/>
              <a:t>Mis :  Sebuah perusahaan hrs membayar royalti sebanyak US$ 25.000 setiap akhir tahun selama 5 tahun berturut-turut.</a:t>
            </a:r>
            <a:r>
              <a:rPr lang="en-US" sz="4000" smtClean="0"/>
              <a:t>  </a:t>
            </a:r>
          </a:p>
        </p:txBody>
      </p:sp>
    </p:spTree>
    <p:extLst>
      <p:ext uri="{BB962C8B-B14F-4D97-AF65-F5344CB8AC3E}">
        <p14:creationId xmlns:p14="http://schemas.microsoft.com/office/powerpoint/2010/main" val="3913487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1" y="1645920"/>
            <a:ext cx="8007668" cy="4678680"/>
          </a:xfrm>
        </p:spPr>
        <p:txBody>
          <a:bodyPr>
            <a:noAutofit/>
          </a:bodyPr>
          <a:lstStyle/>
          <a:p>
            <a:pPr marL="0" indent="0">
              <a:buNone/>
            </a:pPr>
            <a:r>
              <a:rPr lang="id-ID" sz="2400" b="1" dirty="0" smtClean="0"/>
              <a:t>Ada yang beranggapan kalau menerimanya hari ini sifatnya pasti, sedangkan apabila menerimanya 6 bulan lagi adalah tidak pasti. </a:t>
            </a:r>
          </a:p>
          <a:p>
            <a:pPr marL="0" indent="0">
              <a:buNone/>
            </a:pPr>
            <a:r>
              <a:rPr lang="id-ID" sz="2400" b="1" dirty="0" smtClean="0"/>
              <a:t>Ini adalah jawaban yang tidak diharapkan tentunya.</a:t>
            </a:r>
          </a:p>
          <a:p>
            <a:pPr marL="0" indent="0">
              <a:buNone/>
            </a:pPr>
            <a:r>
              <a:rPr lang="id-ID" sz="2400" b="1" dirty="0" smtClean="0"/>
              <a:t>Untuk menghindari jawaban ini dalam pilihan diatas disebutkan bahwa kedua pilihan tersebut memiliki tingkat kepastian yang sama. </a:t>
            </a:r>
          </a:p>
          <a:p>
            <a:pPr marL="0" indent="0">
              <a:buNone/>
            </a:pPr>
            <a:r>
              <a:rPr lang="id-ID" sz="2400" b="1" dirty="0" smtClean="0"/>
              <a:t>Bagi yang pernah mempelajari ekonomi atau keuangan atau akuntansi akan memberikan alasannya yaitu karena adanya faktor bunga akibat perbedaan waktu atau istilahnya </a:t>
            </a:r>
            <a:r>
              <a:rPr lang="id-ID" sz="2800" b="1" dirty="0" smtClean="0">
                <a:solidFill>
                  <a:srgbClr val="FF0000"/>
                </a:solidFill>
              </a:rPr>
              <a:t>“ </a:t>
            </a:r>
            <a:r>
              <a:rPr lang="id-ID" sz="2800" b="1" dirty="0">
                <a:solidFill>
                  <a:srgbClr val="FF0000"/>
                </a:solidFill>
              </a:rPr>
              <a:t>time value of money “</a:t>
            </a:r>
          </a:p>
          <a:p>
            <a:endParaRPr lang="id-ID" sz="1400" b="1" dirty="0"/>
          </a:p>
        </p:txBody>
      </p:sp>
    </p:spTree>
    <p:extLst>
      <p:ext uri="{BB962C8B-B14F-4D97-AF65-F5344CB8AC3E}">
        <p14:creationId xmlns:p14="http://schemas.microsoft.com/office/powerpoint/2010/main" val="128402042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6199187"/>
          </a:xfrm>
        </p:spPr>
        <p:txBody>
          <a:bodyPr/>
          <a:lstStyle/>
          <a:p>
            <a:pPr eaLnBrk="1" hangingPunct="1">
              <a:defRPr/>
            </a:pPr>
            <a:r>
              <a:rPr lang="en-US" sz="3600" smtClean="0"/>
              <a:t>Lalu diadakan perjanjian bhw jumlah tsb tdk dibayarkan setiap akhir tahun, melainkan sekaligus pada akhir tahun kelima, dgn tk. Bunga 15 % setahun utk setiap pembayaran yg ditahan.  Berapa jumlah yg hrs dibayar pada akhir tahun kelima ?</a:t>
            </a:r>
            <a:br>
              <a:rPr lang="en-US" sz="3600" smtClean="0"/>
            </a:br>
            <a:r>
              <a:rPr lang="en-US" sz="3600" smtClean="0"/>
              <a:t/>
            </a:r>
            <a:br>
              <a:rPr lang="en-US" sz="3600" smtClean="0"/>
            </a:br>
            <a:r>
              <a:rPr lang="en-US" sz="3600" smtClean="0"/>
              <a:t>Jawab : F = A ((1+i)</a:t>
            </a:r>
            <a:r>
              <a:rPr lang="en-US" sz="3600" baseline="30000" smtClean="0"/>
              <a:t>n</a:t>
            </a:r>
            <a:r>
              <a:rPr lang="en-US" sz="3600" smtClean="0"/>
              <a:t> – 1)/ i</a:t>
            </a:r>
            <a:br>
              <a:rPr lang="en-US" sz="3600" smtClean="0"/>
            </a:br>
            <a:r>
              <a:rPr lang="en-US" sz="3600" smtClean="0"/>
              <a:t>= 25.000 ((1 + 0,15)</a:t>
            </a:r>
            <a:r>
              <a:rPr lang="en-US" sz="3600" baseline="30000" smtClean="0"/>
              <a:t>5</a:t>
            </a:r>
            <a:r>
              <a:rPr lang="en-US" sz="3600" smtClean="0"/>
              <a:t> – 1)/0,15</a:t>
            </a:r>
            <a:br>
              <a:rPr lang="en-US" sz="3600" smtClean="0"/>
            </a:br>
            <a:r>
              <a:rPr lang="en-US" sz="3600" smtClean="0"/>
              <a:t>= US$ 168.559,5</a:t>
            </a:r>
          </a:p>
        </p:txBody>
      </p:sp>
    </p:spTree>
    <p:extLst>
      <p:ext uri="{BB962C8B-B14F-4D97-AF65-F5344CB8AC3E}">
        <p14:creationId xmlns:p14="http://schemas.microsoft.com/office/powerpoint/2010/main" val="20673095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7813"/>
            <a:ext cx="8229600" cy="6275387"/>
          </a:xfrm>
        </p:spPr>
        <p:txBody>
          <a:bodyPr/>
          <a:lstStyle/>
          <a:p>
            <a:pPr marL="838200" indent="-838200" eaLnBrk="1" hangingPunct="1">
              <a:buFontTx/>
              <a:buAutoNum type="arabicPeriod" startAt="3"/>
              <a:defRPr/>
            </a:pPr>
            <a:r>
              <a:rPr lang="en-US" sz="3600" i="1" smtClean="0"/>
              <a:t>Sinking Fund Factor, (A/F)</a:t>
            </a:r>
            <a:r>
              <a:rPr lang="en-US" sz="3600" i="1" baseline="30000" smtClean="0"/>
              <a:t>i</a:t>
            </a:r>
            <a:r>
              <a:rPr lang="en-US" sz="3600" i="1" baseline="-25000" smtClean="0"/>
              <a:t>n</a:t>
            </a:r>
            <a:r>
              <a:rPr lang="en-US" sz="3600" smtClean="0"/>
              <a:t>, utk mencari A, jika dikatahui F, I dan n dgn rumus :  </a:t>
            </a:r>
            <a:br>
              <a:rPr lang="en-US" sz="3600" smtClean="0"/>
            </a:br>
            <a:r>
              <a:rPr lang="en-US" sz="4000" smtClean="0"/>
              <a:t>A = F(i/(1+i)</a:t>
            </a:r>
            <a:r>
              <a:rPr lang="en-US" sz="4000" baseline="30000" smtClean="0"/>
              <a:t>n</a:t>
            </a:r>
            <a:r>
              <a:rPr lang="en-US" sz="4000" smtClean="0"/>
              <a:t>-1)</a:t>
            </a:r>
            <a:br>
              <a:rPr lang="en-US" sz="4000" smtClean="0"/>
            </a:br>
            <a:r>
              <a:rPr lang="en-US" sz="3600" smtClean="0"/>
              <a:t>Mis :  Pak Ali ingin mengumpulkan uang untuk membeli sebuah rumah jika ia pensiun.  Menurut perkiraan Pak Ali akan pensiun 8 tahun lagi.  Jika jumlah yang Pak Ali perlukan untuk membeli rumah tersebut 300 jt.  </a:t>
            </a:r>
          </a:p>
        </p:txBody>
      </p:sp>
    </p:spTree>
    <p:extLst>
      <p:ext uri="{BB962C8B-B14F-4D97-AF65-F5344CB8AC3E}">
        <p14:creationId xmlns:p14="http://schemas.microsoft.com/office/powerpoint/2010/main" val="29238695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7813"/>
            <a:ext cx="8229600" cy="6275387"/>
          </a:xfrm>
        </p:spPr>
        <p:txBody>
          <a:bodyPr/>
          <a:lstStyle/>
          <a:p>
            <a:pPr eaLnBrk="1" hangingPunct="1">
              <a:defRPr/>
            </a:pPr>
            <a:r>
              <a:rPr lang="en-US" sz="3600" smtClean="0"/>
              <a:t>Jika tk. Bunga yang berlaku adalah 10 % per tahun,  berapa jumlah yang harus Pak Ali tabung per tahunnya untuk mencapai jumlah tersebut ?</a:t>
            </a:r>
            <a:br>
              <a:rPr lang="en-US" sz="3600" smtClean="0"/>
            </a:br>
            <a:r>
              <a:rPr lang="en-US" sz="3600" smtClean="0"/>
              <a:t/>
            </a:r>
            <a:br>
              <a:rPr lang="en-US" sz="3600" smtClean="0"/>
            </a:br>
            <a:r>
              <a:rPr lang="en-US" sz="3600" smtClean="0"/>
              <a:t>Jawab : A = F (i/(1+i)</a:t>
            </a:r>
            <a:r>
              <a:rPr lang="en-US" sz="3600" baseline="30000" smtClean="0"/>
              <a:t>n</a:t>
            </a:r>
            <a:r>
              <a:rPr lang="en-US" sz="3600" smtClean="0"/>
              <a:t> -1)</a:t>
            </a:r>
            <a:br>
              <a:rPr lang="en-US" sz="3600" smtClean="0"/>
            </a:br>
            <a:r>
              <a:rPr lang="en-US" sz="3600" smtClean="0"/>
              <a:t>= 300 (0,10/(1+0,10)</a:t>
            </a:r>
            <a:r>
              <a:rPr lang="en-US" sz="3600" baseline="30000" smtClean="0"/>
              <a:t>8</a:t>
            </a:r>
            <a:r>
              <a:rPr lang="en-US" sz="3600" smtClean="0"/>
              <a:t> – 1)</a:t>
            </a:r>
            <a:br>
              <a:rPr lang="en-US" sz="3600" smtClean="0"/>
            </a:br>
            <a:r>
              <a:rPr lang="en-US" sz="3600" smtClean="0"/>
              <a:t>= Rp 26,23 jt</a:t>
            </a:r>
          </a:p>
        </p:txBody>
      </p:sp>
    </p:spTree>
    <p:extLst>
      <p:ext uri="{BB962C8B-B14F-4D97-AF65-F5344CB8AC3E}">
        <p14:creationId xmlns:p14="http://schemas.microsoft.com/office/powerpoint/2010/main" val="239068835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7813"/>
            <a:ext cx="8229600" cy="6199187"/>
          </a:xfrm>
        </p:spPr>
        <p:txBody>
          <a:bodyPr/>
          <a:lstStyle/>
          <a:p>
            <a:pPr marL="838200" indent="-838200" eaLnBrk="1" hangingPunct="1">
              <a:buFontTx/>
              <a:buAutoNum type="arabicPeriod" startAt="4"/>
              <a:defRPr/>
            </a:pPr>
            <a:r>
              <a:rPr lang="en-US" sz="3600" i="1" smtClean="0"/>
              <a:t>Discount Factor, (P/F)</a:t>
            </a:r>
            <a:r>
              <a:rPr lang="en-US" sz="3600" i="1" baseline="30000" smtClean="0"/>
              <a:t>i</a:t>
            </a:r>
            <a:r>
              <a:rPr lang="en-US" sz="3600" i="1" baseline="-25000" smtClean="0"/>
              <a:t>n</a:t>
            </a:r>
            <a:r>
              <a:rPr lang="en-US" sz="3600" smtClean="0"/>
              <a:t>, utk mencari P, jika diketahui F, I, dan n, dgn rumus </a:t>
            </a:r>
            <a:r>
              <a:rPr lang="en-US" sz="4000" smtClean="0"/>
              <a:t>P = F (1/(1+i)</a:t>
            </a:r>
            <a:r>
              <a:rPr lang="en-US" sz="4000" baseline="30000" smtClean="0"/>
              <a:t>n</a:t>
            </a:r>
            <a:r>
              <a:rPr lang="en-US" sz="4000" smtClean="0"/>
              <a:t>)</a:t>
            </a:r>
            <a:r>
              <a:rPr lang="en-US" sz="3600" smtClean="0"/>
              <a:t/>
            </a:r>
            <a:br>
              <a:rPr lang="en-US" sz="3600" smtClean="0"/>
            </a:br>
            <a:r>
              <a:rPr lang="en-US" sz="3600" smtClean="0"/>
              <a:t>Mis :  Kepada seorang anak yang mendapat juara pertama olympiade metematika tk. SMU (16 thn) diberitahukan bahwa pada saat berumur 20 tahun Ia akan menerima tunjangan sebesar Rp 25 jt.  Namun karena anak tsb saat ini membutuhkan banyak uang</a:t>
            </a:r>
          </a:p>
        </p:txBody>
      </p:sp>
    </p:spTree>
    <p:extLst>
      <p:ext uri="{BB962C8B-B14F-4D97-AF65-F5344CB8AC3E}">
        <p14:creationId xmlns:p14="http://schemas.microsoft.com/office/powerpoint/2010/main" val="38002064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7813"/>
            <a:ext cx="8229600" cy="6199187"/>
          </a:xfrm>
        </p:spPr>
        <p:txBody>
          <a:bodyPr/>
          <a:lstStyle/>
          <a:p>
            <a:pPr eaLnBrk="1" hangingPunct="1">
              <a:defRPr/>
            </a:pPr>
            <a:r>
              <a:rPr lang="en-US" sz="3600" smtClean="0"/>
              <a:t>Maka Ia meminta utk dpt menerimanya sekarang meskipun hrs diperhitungkan suku bunga yang berlaku.  Jika tk. Bunga yang berlaku 15 % per tahun, berapa jumlah uang yang anak tersebut terima saat ini ?</a:t>
            </a:r>
            <a:br>
              <a:rPr lang="en-US" sz="3600" smtClean="0"/>
            </a:br>
            <a:r>
              <a:rPr lang="en-US" sz="3600" smtClean="0"/>
              <a:t/>
            </a:r>
            <a:br>
              <a:rPr lang="en-US" sz="3600" smtClean="0"/>
            </a:br>
            <a:r>
              <a:rPr lang="en-US" sz="3600" smtClean="0"/>
              <a:t>Jawab :  P = F (1/(1+i)</a:t>
            </a:r>
            <a:r>
              <a:rPr lang="en-US" sz="3600" baseline="30000" smtClean="0"/>
              <a:t>n</a:t>
            </a:r>
            <a:r>
              <a:rPr lang="en-US" sz="3600" smtClean="0"/>
              <a:t>)</a:t>
            </a:r>
            <a:br>
              <a:rPr lang="en-US" sz="3600" smtClean="0"/>
            </a:br>
            <a:r>
              <a:rPr lang="en-US" sz="3600" smtClean="0"/>
              <a:t>= 25 (1/(1+0,15)</a:t>
            </a:r>
            <a:r>
              <a:rPr lang="en-US" sz="3600" baseline="30000" smtClean="0"/>
              <a:t>4</a:t>
            </a:r>
            <a:r>
              <a:rPr lang="en-US" sz="3600" smtClean="0"/>
              <a:t>)</a:t>
            </a:r>
            <a:br>
              <a:rPr lang="en-US" sz="3600" smtClean="0"/>
            </a:br>
            <a:r>
              <a:rPr lang="en-US" sz="3600" smtClean="0"/>
              <a:t>= Rp 14,29 juta</a:t>
            </a:r>
          </a:p>
        </p:txBody>
      </p:sp>
    </p:spTree>
    <p:extLst>
      <p:ext uri="{BB962C8B-B14F-4D97-AF65-F5344CB8AC3E}">
        <p14:creationId xmlns:p14="http://schemas.microsoft.com/office/powerpoint/2010/main" val="14680803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7813"/>
            <a:ext cx="8229600" cy="6122987"/>
          </a:xfrm>
        </p:spPr>
        <p:txBody>
          <a:bodyPr/>
          <a:lstStyle/>
          <a:p>
            <a:pPr marL="838200" indent="-838200" eaLnBrk="1" hangingPunct="1">
              <a:buFontTx/>
              <a:buAutoNum type="arabicPeriod" startAt="5"/>
              <a:defRPr/>
            </a:pPr>
            <a:r>
              <a:rPr lang="en-US" sz="3600" i="1" smtClean="0"/>
              <a:t>Present Worth of annuity factor, (P/A)</a:t>
            </a:r>
            <a:r>
              <a:rPr lang="en-US" sz="3600" i="1" baseline="30000" smtClean="0"/>
              <a:t>i</a:t>
            </a:r>
            <a:r>
              <a:rPr lang="en-US" sz="3600" i="1" baseline="-25000" smtClean="0"/>
              <a:t>n</a:t>
            </a:r>
            <a:r>
              <a:rPr lang="en-US" sz="3600" smtClean="0"/>
              <a:t>, utk mencari P, jika diketahui A, I dan n dgn rumus : </a:t>
            </a:r>
            <a:r>
              <a:rPr lang="en-US" sz="4000" smtClean="0"/>
              <a:t/>
            </a:r>
            <a:br>
              <a:rPr lang="en-US" sz="4000" smtClean="0"/>
            </a:br>
            <a:r>
              <a:rPr lang="en-US" sz="4000" smtClean="0"/>
              <a:t>P = A (1+i)</a:t>
            </a:r>
            <a:r>
              <a:rPr lang="en-US" sz="4000" baseline="30000" smtClean="0"/>
              <a:t>n</a:t>
            </a:r>
            <a:r>
              <a:rPr lang="en-US" sz="4000" smtClean="0"/>
              <a:t> – 1/(i (1+i)</a:t>
            </a:r>
            <a:r>
              <a:rPr lang="en-US" sz="4000" baseline="30000" smtClean="0"/>
              <a:t>n</a:t>
            </a:r>
            <a:r>
              <a:rPr lang="en-US" sz="4000" smtClean="0"/>
              <a:t>)</a:t>
            </a:r>
            <a:br>
              <a:rPr lang="en-US" sz="4000" smtClean="0"/>
            </a:br>
            <a:r>
              <a:rPr lang="en-US" sz="3600" smtClean="0"/>
              <a:t>Mis :  Sebuah perusahaan konsultan desain interior hrs membayar royalti sebanyak US$ 25.000 setiap akhir tahun selama 5 tahun berturut-turut.  </a:t>
            </a:r>
          </a:p>
        </p:txBody>
      </p:sp>
    </p:spTree>
    <p:extLst>
      <p:ext uri="{BB962C8B-B14F-4D97-AF65-F5344CB8AC3E}">
        <p14:creationId xmlns:p14="http://schemas.microsoft.com/office/powerpoint/2010/main" val="154813041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7813"/>
            <a:ext cx="8229600" cy="6199187"/>
          </a:xfrm>
        </p:spPr>
        <p:txBody>
          <a:bodyPr/>
          <a:lstStyle/>
          <a:p>
            <a:pPr eaLnBrk="1" hangingPunct="1">
              <a:defRPr/>
            </a:pPr>
            <a:r>
              <a:rPr lang="en-US" sz="3600" smtClean="0"/>
              <a:t>Setelah diadakan perjanjian perusahaan tsb setuju utk membayar sekaligus pada tahun pertama.  Jika tk. Bunga diperhitungkan sebesar 15 % per tahun, berapa jumlah yang harus ia bayar ?</a:t>
            </a:r>
          </a:p>
        </p:txBody>
      </p:sp>
    </p:spTree>
    <p:extLst>
      <p:ext uri="{BB962C8B-B14F-4D97-AF65-F5344CB8AC3E}">
        <p14:creationId xmlns:p14="http://schemas.microsoft.com/office/powerpoint/2010/main" val="356918438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229600" cy="6122987"/>
          </a:xfrm>
        </p:spPr>
        <p:txBody>
          <a:bodyPr/>
          <a:lstStyle/>
          <a:p>
            <a:pPr eaLnBrk="1" hangingPunct="1">
              <a:defRPr/>
            </a:pPr>
            <a:r>
              <a:rPr lang="en-US" sz="3600" smtClean="0"/>
              <a:t>P = A ((1+i)</a:t>
            </a:r>
            <a:r>
              <a:rPr lang="en-US" sz="3600" baseline="30000" smtClean="0"/>
              <a:t>n</a:t>
            </a:r>
            <a:r>
              <a:rPr lang="en-US" sz="3600" smtClean="0"/>
              <a:t>-1/(i(1+i)</a:t>
            </a:r>
            <a:r>
              <a:rPr lang="en-US" sz="3600" baseline="30000" smtClean="0"/>
              <a:t>n</a:t>
            </a:r>
            <a:r>
              <a:rPr lang="en-US" sz="3600" smtClean="0"/>
              <a:t>)</a:t>
            </a:r>
            <a:br>
              <a:rPr lang="en-US" sz="3600" smtClean="0"/>
            </a:br>
            <a:r>
              <a:rPr lang="en-US" sz="3600" smtClean="0"/>
              <a:t>= 25.000((1+0,15)</a:t>
            </a:r>
            <a:r>
              <a:rPr lang="en-US" sz="3600" baseline="30000" smtClean="0"/>
              <a:t>5</a:t>
            </a:r>
            <a:r>
              <a:rPr lang="en-US" sz="3600" smtClean="0"/>
              <a:t> – 1/(0,15(1+0,15)</a:t>
            </a:r>
            <a:r>
              <a:rPr lang="en-US" sz="3600" baseline="30000" smtClean="0"/>
              <a:t>5</a:t>
            </a:r>
            <a:r>
              <a:rPr lang="en-US" sz="3600" smtClean="0"/>
              <a:t>)</a:t>
            </a:r>
            <a:br>
              <a:rPr lang="en-US" sz="3600" smtClean="0"/>
            </a:br>
            <a:r>
              <a:rPr lang="en-US" sz="3600" smtClean="0"/>
              <a:t>= US$ 83.803.88 </a:t>
            </a:r>
            <a:br>
              <a:rPr lang="en-US" sz="3600" smtClean="0"/>
            </a:br>
            <a:r>
              <a:rPr lang="en-US" sz="3600" smtClean="0"/>
              <a:t/>
            </a:r>
            <a:br>
              <a:rPr lang="en-US" sz="3600" smtClean="0"/>
            </a:br>
            <a:endParaRPr lang="en-US" sz="3600" smtClean="0"/>
          </a:p>
        </p:txBody>
      </p:sp>
    </p:spTree>
    <p:extLst>
      <p:ext uri="{BB962C8B-B14F-4D97-AF65-F5344CB8AC3E}">
        <p14:creationId xmlns:p14="http://schemas.microsoft.com/office/powerpoint/2010/main" val="41481180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229600" cy="6122987"/>
          </a:xfrm>
        </p:spPr>
        <p:txBody>
          <a:bodyPr/>
          <a:lstStyle/>
          <a:p>
            <a:pPr marL="838200" indent="-838200" eaLnBrk="1" hangingPunct="1">
              <a:buFontTx/>
              <a:buAutoNum type="arabicPeriod" startAt="6"/>
              <a:defRPr/>
            </a:pPr>
            <a:r>
              <a:rPr lang="en-US" sz="3600" i="1" smtClean="0"/>
              <a:t>Capital Recovery Factor (A/P)</a:t>
            </a:r>
            <a:r>
              <a:rPr lang="en-US" sz="3600" i="1" baseline="30000" smtClean="0"/>
              <a:t>i</a:t>
            </a:r>
            <a:r>
              <a:rPr lang="en-US" sz="3600" i="1" baseline="-25000" smtClean="0"/>
              <a:t>n</a:t>
            </a:r>
            <a:r>
              <a:rPr lang="en-US" sz="3600" smtClean="0"/>
              <a:t>, utk mencari A jika diketahui P, i, n dgn rumus :</a:t>
            </a:r>
            <a:br>
              <a:rPr lang="en-US" sz="3600" smtClean="0"/>
            </a:br>
            <a:r>
              <a:rPr lang="en-US" sz="4000" smtClean="0"/>
              <a:t>A = P( i(1+i)</a:t>
            </a:r>
            <a:r>
              <a:rPr lang="en-US" sz="4000" baseline="30000" smtClean="0"/>
              <a:t>n</a:t>
            </a:r>
            <a:r>
              <a:rPr lang="en-US" sz="4000" smtClean="0"/>
              <a:t>/(1+i)</a:t>
            </a:r>
            <a:r>
              <a:rPr lang="en-US" sz="4000" baseline="30000" smtClean="0"/>
              <a:t>n</a:t>
            </a:r>
            <a:r>
              <a:rPr lang="en-US" sz="4000" smtClean="0"/>
              <a:t> -1)</a:t>
            </a:r>
            <a:br>
              <a:rPr lang="en-US" sz="4000" smtClean="0"/>
            </a:br>
            <a:r>
              <a:rPr lang="en-US" sz="3600" smtClean="0"/>
              <a:t>Mis :  Bu Afra menyerahkan uang sebanyak Rp 25.000.000 kepada bank yang akan membayar kepada anak Bu Afra sesuatu jumlah yang sama setiap tahun untuk biaya pendidikan</a:t>
            </a:r>
          </a:p>
        </p:txBody>
      </p:sp>
    </p:spTree>
    <p:extLst>
      <p:ext uri="{BB962C8B-B14F-4D97-AF65-F5344CB8AC3E}">
        <p14:creationId xmlns:p14="http://schemas.microsoft.com/office/powerpoint/2010/main" val="290555629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277813"/>
            <a:ext cx="8839200" cy="6275387"/>
          </a:xfrm>
        </p:spPr>
        <p:txBody>
          <a:bodyPr/>
          <a:lstStyle/>
          <a:p>
            <a:pPr eaLnBrk="1" hangingPunct="1">
              <a:defRPr/>
            </a:pPr>
            <a:r>
              <a:rPr lang="en-US" sz="3200" smtClean="0"/>
              <a:t>selama perguruan tinggi mulai tahun pertama selama 5 tahun. </a:t>
            </a:r>
            <a:r>
              <a:rPr lang="en-US" sz="3600" smtClean="0"/>
              <a:t>Jika tk. Bunga berlaku 12 % per tahun, berapa jumlah yang diterima anaknya Bu Afra setiap tahunnya.</a:t>
            </a:r>
            <a:br>
              <a:rPr lang="en-US" sz="3600" smtClean="0"/>
            </a:br>
            <a:r>
              <a:rPr lang="en-US" sz="3600" smtClean="0"/>
              <a:t/>
            </a:r>
            <a:br>
              <a:rPr lang="en-US" sz="3600" smtClean="0"/>
            </a:br>
            <a:r>
              <a:rPr lang="en-US" sz="3600" smtClean="0"/>
              <a:t>Jawab :    A = P i(1+i)</a:t>
            </a:r>
            <a:r>
              <a:rPr lang="en-US" sz="3600" baseline="30000" smtClean="0"/>
              <a:t>n</a:t>
            </a:r>
            <a:r>
              <a:rPr lang="en-US" sz="3600" smtClean="0"/>
              <a:t>/(1+i)</a:t>
            </a:r>
            <a:r>
              <a:rPr lang="en-US" sz="3600" baseline="30000" smtClean="0"/>
              <a:t>n</a:t>
            </a:r>
            <a:r>
              <a:rPr lang="en-US" sz="3600" smtClean="0"/>
              <a:t> – 1</a:t>
            </a:r>
            <a:br>
              <a:rPr lang="en-US" sz="3600" smtClean="0"/>
            </a:br>
            <a:r>
              <a:rPr lang="en-US" sz="3600" smtClean="0"/>
              <a:t>= 25.000.000 0,12 (1+0,12)</a:t>
            </a:r>
            <a:r>
              <a:rPr lang="en-US" sz="3600" baseline="30000" smtClean="0"/>
              <a:t>5</a:t>
            </a:r>
            <a:r>
              <a:rPr lang="en-US" sz="3600" smtClean="0"/>
              <a:t>/(1+0,12)</a:t>
            </a:r>
            <a:r>
              <a:rPr lang="en-US" sz="3600" baseline="30000" smtClean="0"/>
              <a:t>5</a:t>
            </a:r>
            <a:r>
              <a:rPr lang="en-US" sz="3600" smtClean="0"/>
              <a:t> -1</a:t>
            </a:r>
            <a:br>
              <a:rPr lang="en-US" sz="3600" smtClean="0"/>
            </a:br>
            <a:r>
              <a:rPr lang="en-US" sz="3600" smtClean="0"/>
              <a:t>= Rp 6,93 juta</a:t>
            </a:r>
          </a:p>
        </p:txBody>
      </p:sp>
    </p:spTree>
    <p:extLst>
      <p:ext uri="{BB962C8B-B14F-4D97-AF65-F5344CB8AC3E}">
        <p14:creationId xmlns:p14="http://schemas.microsoft.com/office/powerpoint/2010/main" val="80126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Menjadi berapa uang Rp 1.000.000,- </a:t>
            </a:r>
            <a:br>
              <a:rPr lang="id-ID" b="1" dirty="0" smtClean="0"/>
            </a:br>
            <a:r>
              <a:rPr lang="id-ID" b="1" dirty="0" smtClean="0"/>
              <a:t>itu 6 bulan lagi?</a:t>
            </a:r>
            <a:endParaRPr lang="id-ID" b="1" dirty="0"/>
          </a:p>
        </p:txBody>
      </p:sp>
      <p:sp>
        <p:nvSpPr>
          <p:cNvPr id="3" name="Content Placeholder 2"/>
          <p:cNvSpPr>
            <a:spLocks noGrp="1"/>
          </p:cNvSpPr>
          <p:nvPr>
            <p:ph idx="1"/>
          </p:nvPr>
        </p:nvSpPr>
        <p:spPr/>
        <p:txBody>
          <a:bodyPr/>
          <a:lstStyle/>
          <a:p>
            <a:r>
              <a:rPr lang="id-ID" dirty="0" smtClean="0">
                <a:latin typeface="Arial Rounded MT Bold" panose="020F0704030504030204" pitchFamily="34" charset="0"/>
              </a:rPr>
              <a:t>Akan dapat ditentukan jika kita diberikan tingkat bunga dan tambahan informasi mengenai apakah tingkat bunga yang dipergunakan tersebut adalah </a:t>
            </a:r>
          </a:p>
          <a:p>
            <a:r>
              <a:rPr lang="id-ID" dirty="0" smtClean="0">
                <a:latin typeface="Arial Rounded MT Bold" panose="020F0704030504030204" pitchFamily="34" charset="0"/>
              </a:rPr>
              <a:t>Simple Interest – SI (bunga sederhana)  atau </a:t>
            </a:r>
          </a:p>
          <a:p>
            <a:r>
              <a:rPr lang="id-ID" dirty="0" smtClean="0">
                <a:latin typeface="Arial Rounded MT Bold" panose="020F0704030504030204" pitchFamily="34" charset="0"/>
              </a:rPr>
              <a:t>Compound Interest – CI (bunga majemuk).</a:t>
            </a:r>
            <a:endParaRPr lang="id-ID" dirty="0">
              <a:latin typeface="Arial Rounded MT Bold" panose="020F0704030504030204" pitchFamily="34" charset="0"/>
            </a:endParaRPr>
          </a:p>
        </p:txBody>
      </p:sp>
    </p:spTree>
    <p:extLst>
      <p:ext uri="{BB962C8B-B14F-4D97-AF65-F5344CB8AC3E}">
        <p14:creationId xmlns:p14="http://schemas.microsoft.com/office/powerpoint/2010/main" val="411740078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7813"/>
            <a:ext cx="8229600" cy="6122987"/>
          </a:xfrm>
        </p:spPr>
        <p:txBody>
          <a:bodyPr/>
          <a:lstStyle/>
          <a:p>
            <a:pPr eaLnBrk="1" hangingPunct="1">
              <a:defRPr/>
            </a:pPr>
            <a:r>
              <a:rPr lang="en-US" sz="3600" smtClean="0"/>
              <a:t>Latihan Soal (Kerjakan !)</a:t>
            </a:r>
            <a:br>
              <a:rPr lang="en-US" sz="3600" smtClean="0"/>
            </a:br>
            <a:r>
              <a:rPr lang="en-US" sz="3600" smtClean="0"/>
              <a:t/>
            </a:r>
            <a:br>
              <a:rPr lang="en-US" sz="3600" smtClean="0"/>
            </a:br>
            <a:r>
              <a:rPr lang="en-US" sz="3600" smtClean="0"/>
              <a:t>1.  Ibu Amanda berencana ingin mengganti mobilnya dengan mobil baru setelah anaknya yang paling kecil masuk TK.  Mobil yang Ibu Amanda inginkan seharga Rp 200 jt, sementara anaknya yang paling kecil baru masuk TK sekitar 3 tahun lagi.  </a:t>
            </a:r>
          </a:p>
        </p:txBody>
      </p:sp>
    </p:spTree>
    <p:extLst>
      <p:ext uri="{BB962C8B-B14F-4D97-AF65-F5344CB8AC3E}">
        <p14:creationId xmlns:p14="http://schemas.microsoft.com/office/powerpoint/2010/main" val="244581009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7813"/>
            <a:ext cx="8229600" cy="6122987"/>
          </a:xfrm>
        </p:spPr>
        <p:txBody>
          <a:bodyPr>
            <a:normAutofit fontScale="90000"/>
          </a:bodyPr>
          <a:lstStyle/>
          <a:p>
            <a:pPr eaLnBrk="1" hangingPunct="1">
              <a:defRPr/>
            </a:pPr>
            <a:r>
              <a:rPr lang="en-US" sz="3600" smtClean="0"/>
              <a:t>Berapa jumlah uang yang harus Ibu Amanda kumpulkan setiap akhir tahun jika suku bunga yang berlaku saat ini adalah 15 % per tahun ?</a:t>
            </a:r>
            <a:br>
              <a:rPr lang="en-US" sz="3600" smtClean="0"/>
            </a:br>
            <a:r>
              <a:rPr lang="en-US" sz="3600" smtClean="0"/>
              <a:t/>
            </a:r>
            <a:br>
              <a:rPr lang="en-US" sz="3600" smtClean="0"/>
            </a:br>
            <a:r>
              <a:rPr lang="en-US" sz="3600" smtClean="0"/>
              <a:t>2.  Pak Andika harus membayar uang asuransi pendidikan anaknya sebanyak Rp 3.500.000 setiap akhir tahun selama 5 tahun.  Setelah mengadakan kesepakatan dengan pihak asuransi Pak Andika setuju untuk membayar</a:t>
            </a:r>
          </a:p>
        </p:txBody>
      </p:sp>
    </p:spTree>
    <p:extLst>
      <p:ext uri="{BB962C8B-B14F-4D97-AF65-F5344CB8AC3E}">
        <p14:creationId xmlns:p14="http://schemas.microsoft.com/office/powerpoint/2010/main" val="38835428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7813"/>
            <a:ext cx="8229600" cy="6122987"/>
          </a:xfrm>
        </p:spPr>
        <p:txBody>
          <a:bodyPr/>
          <a:lstStyle/>
          <a:p>
            <a:pPr eaLnBrk="1" hangingPunct="1">
              <a:defRPr/>
            </a:pPr>
            <a:r>
              <a:rPr lang="en-US" sz="3600" smtClean="0"/>
              <a:t>Jumlah keseluruhan sekaligus pada tahun pertama.  Jika tk. Bunga yang diperhitungkan adalah 14 %, berapa jumlah uang yang harus Pak Andika bayarkan ?</a:t>
            </a:r>
            <a:br>
              <a:rPr lang="en-US" sz="3600" smtClean="0"/>
            </a:br>
            <a:r>
              <a:rPr lang="en-US" sz="3600" smtClean="0"/>
              <a:t/>
            </a:r>
            <a:br>
              <a:rPr lang="en-US" sz="3600" smtClean="0"/>
            </a:br>
            <a:endParaRPr lang="en-US" sz="3600" smtClean="0"/>
          </a:p>
        </p:txBody>
      </p:sp>
    </p:spTree>
    <p:extLst>
      <p:ext uri="{BB962C8B-B14F-4D97-AF65-F5344CB8AC3E}">
        <p14:creationId xmlns:p14="http://schemas.microsoft.com/office/powerpoint/2010/main" val="161508000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7813"/>
            <a:ext cx="8229600" cy="6122987"/>
          </a:xfrm>
        </p:spPr>
        <p:txBody>
          <a:bodyPr/>
          <a:lstStyle/>
          <a:p>
            <a:pPr eaLnBrk="1" hangingPunct="1">
              <a:defRPr/>
            </a:pPr>
            <a:r>
              <a:rPr lang="en-US" sz="4800" b="1" dirty="0" smtClean="0"/>
              <a:t>SELESAI</a:t>
            </a:r>
          </a:p>
        </p:txBody>
      </p:sp>
    </p:spTree>
    <p:extLst>
      <p:ext uri="{BB962C8B-B14F-4D97-AF65-F5344CB8AC3E}">
        <p14:creationId xmlns:p14="http://schemas.microsoft.com/office/powerpoint/2010/main" val="173941105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25476739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77006934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07707747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96204312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93371936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7346540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1257</TotalTime>
  <Pages>27</Pages>
  <Words>4847</Words>
  <Application>Microsoft Office PowerPoint</Application>
  <PresentationFormat>On-screen Show (4:3)</PresentationFormat>
  <Paragraphs>759</Paragraphs>
  <Slides>187</Slides>
  <Notes>31</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187</vt:i4>
      </vt:variant>
    </vt:vector>
  </HeadingPairs>
  <TitlesOfParts>
    <vt:vector size="202" baseType="lpstr">
      <vt:lpstr>Arial</vt:lpstr>
      <vt:lpstr>Arial Black</vt:lpstr>
      <vt:lpstr>Arial Rounded MT Bold</vt:lpstr>
      <vt:lpstr>Calibri</vt:lpstr>
      <vt:lpstr>Corbel</vt:lpstr>
      <vt:lpstr>Showcard Gothic</vt:lpstr>
      <vt:lpstr>Tahoma</vt:lpstr>
      <vt:lpstr>Times New Roman</vt:lpstr>
      <vt:lpstr>Verdana</vt:lpstr>
      <vt:lpstr>Wingdings</vt:lpstr>
      <vt:lpstr>Wingdings 2</vt:lpstr>
      <vt:lpstr>Wingdings 3</vt:lpstr>
      <vt:lpstr>Module</vt:lpstr>
      <vt:lpstr>Equation</vt:lpstr>
      <vt:lpstr>Chart</vt:lpstr>
      <vt:lpstr>TIME  VALUE  OF  MONEY</vt:lpstr>
      <vt:lpstr>Konsep Dasar</vt:lpstr>
      <vt:lpstr>Konsep Dasar </vt:lpstr>
      <vt:lpstr>PowerPoint Presentation</vt:lpstr>
      <vt:lpstr>Konsep nilai waktu uang:</vt:lpstr>
      <vt:lpstr>Interest and Compound Interest</vt:lpstr>
      <vt:lpstr>Konsep bunga sederhana  dan nilai waktu dari uang</vt:lpstr>
      <vt:lpstr>PowerPoint Presentation</vt:lpstr>
      <vt:lpstr>Menjadi berapa uang Rp 1.000.000,-  itu 6 bulan lagi?</vt:lpstr>
      <vt:lpstr>Menggunakan konsep bunga sederhana</vt:lpstr>
      <vt:lpstr>Karena satuan t adalah tahun, jika waktu t diberikan  dalam bulan, maka kita menggunakan persamaan sbb. :</vt:lpstr>
      <vt:lpstr>Hitunglah bunga tepat dan bunga biasa dari sebuah pinjaman sebesar Rp 20.000.000 selama 60 hari dengan bunga 8%.</vt:lpstr>
      <vt:lpstr>PowerPoint Presentation</vt:lpstr>
      <vt:lpstr>PowerPoint Presentation</vt:lpstr>
      <vt:lpstr>LATIHAN</vt:lpstr>
      <vt:lpstr>jawaban</vt:lpstr>
      <vt:lpstr>Latihan</vt:lpstr>
      <vt:lpstr>PowerPoint Presentation</vt:lpstr>
      <vt:lpstr>Future Value  (Nilai yang akan datang)</vt:lpstr>
      <vt:lpstr>Future Value (2)</vt:lpstr>
      <vt:lpstr>Future Value (3)</vt:lpstr>
      <vt:lpstr>Future Value (4)</vt:lpstr>
      <vt:lpstr>Faktor compounding :  (1 + i)t   Salah satu pendekatan yang biasa diapakai sebagai Discount Rate adalah “suku bunga”</vt:lpstr>
      <vt:lpstr>Contoh2 yg berkaitan dgn Time Value of Money (discounting &amp; compounding)  Compounding factor for 1 (F/P)in , utk mencari F jika diketahui P, i, n dgn rumus    F = P(1 + i)n</vt:lpstr>
      <vt:lpstr>  Misal : Pak Anwar merencanakan akan meminjam uang sebanyak Rp 100 jt selama 5 tahun dgn tk. bunga 15 % per tahun dari Bank Mandiri untuk renovasi rumah.  Berapa uang yang harus dibayar Pak Anwar ?  Jawab :  F = P(1+i)n                      = 100 (1+0,15)5                                  = Rp 201,14 jt</vt:lpstr>
      <vt:lpstr>Present Value (1)</vt:lpstr>
      <vt:lpstr>PowerPoint Presentation</vt:lpstr>
      <vt:lpstr>PowerPoint Presentation</vt:lpstr>
      <vt:lpstr>PowerPoint Presentation</vt:lpstr>
      <vt:lpstr>PowerPoint Presentation</vt:lpstr>
      <vt:lpstr>Present Value (2)</vt:lpstr>
      <vt:lpstr>Present Value (3)</vt:lpstr>
      <vt:lpstr>Present Value (4)</vt:lpstr>
      <vt:lpstr>Present Value (5)</vt:lpstr>
      <vt:lpstr>Periode compounding / discounting tidak tahunan</vt:lpstr>
      <vt:lpstr>Periode compounding / discounting … (2)</vt:lpstr>
      <vt:lpstr>Periode compounding / discounting … (3)</vt:lpstr>
      <vt:lpstr>Periode compounding / discounting … (4)</vt:lpstr>
      <vt:lpstr>Future Value &amp; Present Value (1)</vt:lpstr>
      <vt:lpstr>Future Value &amp; Present Value (2)</vt:lpstr>
      <vt:lpstr>Future Value &amp; Present Value (3)</vt:lpstr>
      <vt:lpstr>Future Value &amp; Present Value (4)</vt:lpstr>
      <vt:lpstr>Future Value &amp; Present Value (5)</vt:lpstr>
      <vt:lpstr>Effective Annual Rate</vt:lpstr>
      <vt:lpstr>Effective Annual Rate (2)</vt:lpstr>
      <vt:lpstr>Anuitas</vt:lpstr>
      <vt:lpstr>Anuitas (2)</vt:lpstr>
      <vt:lpstr>Anuitas (3)</vt:lpstr>
      <vt:lpstr>Anuitas (4)</vt:lpstr>
      <vt:lpstr>Anuitas (5)</vt:lpstr>
      <vt:lpstr>Anuitas (6)</vt:lpstr>
      <vt:lpstr>Anuitas (7)</vt:lpstr>
      <vt:lpstr>Anuitas (8)</vt:lpstr>
      <vt:lpstr>Anuitas (9)</vt:lpstr>
      <vt:lpstr>Anuitas (10)</vt:lpstr>
      <vt:lpstr>Anuitas (11)</vt:lpstr>
      <vt:lpstr>Anuitas (12)</vt:lpstr>
      <vt:lpstr>Anuitas (13)</vt:lpstr>
      <vt:lpstr>Anuitas (14)</vt:lpstr>
      <vt:lpstr>Anuitas (15)</vt:lpstr>
      <vt:lpstr>Anuitas (16)</vt:lpstr>
      <vt:lpstr>Anuitas (17)</vt:lpstr>
      <vt:lpstr>Anuitas (18)</vt:lpstr>
      <vt:lpstr>Anuitas (19):  Amortisasi Hutang</vt:lpstr>
      <vt:lpstr>Anuitas (20):  Amortisasi Hutang</vt:lpstr>
      <vt:lpstr>Anuitas (21):  Amortisasi Hutang</vt:lpstr>
      <vt:lpstr>Anuitas (21):  Amortisasi Hutang</vt:lpstr>
      <vt:lpstr>PowerPoint Presentation</vt:lpstr>
      <vt:lpstr>PowerPoint Presentation</vt:lpstr>
      <vt:lpstr>TIME VALUE OF MONEY</vt:lpstr>
      <vt:lpstr>Penentuan umur bisa berupa :  1.  UMUR EKONOMIS, jumlah tahun selama pemakaian asset tersebut dapat meminimumkan biaya tahunan 2.  UMUR TEKNIS, jumlah tahun selama asset tersebut dapat digunakan  Utk proyek yg umurnya &gt; 25 tahun, dapat diambil 25 tahun, krn apabila &gt; 25 thn jika didiscount nilainya akan semakin kecil mendekati “nol”</vt:lpstr>
      <vt:lpstr>PowerPoint Presentation</vt:lpstr>
      <vt:lpstr>Dasar penentuan Umur suatu proyek investasi adalah :  Investasi terbesar (selain tnah) dari suatu investasi  </vt:lpstr>
      <vt:lpstr>DISCOUNTING FACTOR yaitu, menghitung sejumlah uang di saat sekarang (at present), bila diketahui sejumlah tertentu di masa yang akan datang, dgn memeprhatikan periode waktu tertentu  </vt:lpstr>
      <vt:lpstr>Faktor diskonto :  1/(1 + i)t   B.  COMPOUNDING FACTOR akan menghitung nilai waktu yang akan datang, jika telah diketahui sejumlah uang saat ini (at present) dan utk suatu/beberapa periode waktu   </vt:lpstr>
      <vt:lpstr>Faktor compounding :  (1 + i)t   Salah satu pendekatan yang biasa diapakai sebagai Discount Rate adalah “suku bunga”</vt:lpstr>
      <vt:lpstr>Contoh2 yg berkaitan dgn Time Value of Money (discounting &amp; compounding)  1.  Compounding factor for 1 (F/P)in , utk mencari F jika diketahui P, i, n dgn rumus  :  F = P(1 + i)n</vt:lpstr>
      <vt:lpstr>Mis :  Pak Anwar merencanakan akan meminjam uang sebanyak Rp 100 jt selama 5 tahun dgn tk. Bunga 15 % per tahun dari Bank Mandiri untuk renovasi rumah.  Berapa uang yang harus dibayar Pak Anwar ?  Jawab :  F = P(1+i)n       = 100 (1+0,15)5  = Rp 201,14 jt</vt:lpstr>
      <vt:lpstr>Compounding factor for 1 per annum, (F/A)in , utk mencari F jika jika dikatahui A, I dan n dgn  rumus :  F = A ((1+i)n – 1)/ i Mis :  Sebuah perusahaan hrs membayar royalti sebanyak US$ 25.000 setiap akhir tahun selama 5 tahun berturut-turut.  </vt:lpstr>
      <vt:lpstr>Lalu diadakan perjanjian bhw jumlah tsb tdk dibayarkan setiap akhir tahun, melainkan sekaligus pada akhir tahun kelima, dgn tk. Bunga 15 % setahun utk setiap pembayaran yg ditahan.  Berapa jumlah yg hrs dibayar pada akhir tahun kelima ?  Jawab : F = A ((1+i)n – 1)/ i = 25.000 ((1 + 0,15)5 – 1)/0,15 = US$ 168.559,5</vt:lpstr>
      <vt:lpstr>Sinking Fund Factor, (A/F)in, utk mencari A, jika dikatahui F, I dan n dgn rumus :   A = F(i/(1+i)n-1) Mis :  Pak Ali ingin mengumpulkan uang untuk membeli sebuah rumah jika ia pensiun.  Menurut perkiraan Pak Ali akan pensiun 8 tahun lagi.  Jika jumlah yang Pak Ali perlukan untuk membeli rumah tersebut 300 jt.  </vt:lpstr>
      <vt:lpstr>Jika tk. Bunga yang berlaku adalah 10 % per tahun,  berapa jumlah yang harus Pak Ali tabung per tahunnya untuk mencapai jumlah tersebut ?  Jawab : A = F (i/(1+i)n -1) = 300 (0,10/(1+0,10)8 – 1) = Rp 26,23 jt</vt:lpstr>
      <vt:lpstr>Discount Factor, (P/F)in, utk mencari P, jika diketahui F, I, dan n, dgn rumus P = F (1/(1+i)n) Mis :  Kepada seorang anak yang mendapat juara pertama olympiade metematika tk. SMU (16 thn) diberitahukan bahwa pada saat berumur 20 tahun Ia akan menerima tunjangan sebesar Rp 25 jt.  Namun karena anak tsb saat ini membutuhkan banyak uang</vt:lpstr>
      <vt:lpstr>Maka Ia meminta utk dpt menerimanya sekarang meskipun hrs diperhitungkan suku bunga yang berlaku.  Jika tk. Bunga yang berlaku 15 % per tahun, berapa jumlah uang yang anak tersebut terima saat ini ?  Jawab :  P = F (1/(1+i)n) = 25 (1/(1+0,15)4) = Rp 14,29 juta</vt:lpstr>
      <vt:lpstr>Present Worth of annuity factor, (P/A)in, utk mencari P, jika diketahui A, I dan n dgn rumus :  P = A (1+i)n – 1/(i (1+i)n) Mis :  Sebuah perusahaan konsultan desain interior hrs membayar royalti sebanyak US$ 25.000 setiap akhir tahun selama 5 tahun berturut-turut.  </vt:lpstr>
      <vt:lpstr>Setelah diadakan perjanjian perusahaan tsb setuju utk membayar sekaligus pada tahun pertama.  Jika tk. Bunga diperhitungkan sebesar 15 % per tahun, berapa jumlah yang harus ia bayar ?</vt:lpstr>
      <vt:lpstr>P = A ((1+i)n-1/(i(1+i)n) = 25.000((1+0,15)5 – 1/(0,15(1+0,15)5) = US$ 83.803.88   </vt:lpstr>
      <vt:lpstr>Capital Recovery Factor (A/P)in, utk mencari A jika diketahui P, i, n dgn rumus : A = P( i(1+i)n/(1+i)n -1) Mis :  Bu Afra menyerahkan uang sebanyak Rp 25.000.000 kepada bank yang akan membayar kepada anak Bu Afra sesuatu jumlah yang sama setiap tahun untuk biaya pendidikan</vt:lpstr>
      <vt:lpstr>selama perguruan tinggi mulai tahun pertama selama 5 tahun. Jika tk. Bunga berlaku 12 % per tahun, berapa jumlah yang diterima anaknya Bu Afra setiap tahunnya.  Jawab :    A = P i(1+i)n/(1+i)n – 1 = 25.000.000 0,12 (1+0,12)5/(1+0,12)5 -1 = Rp 6,93 juta</vt:lpstr>
      <vt:lpstr>Latihan Soal (Kerjakan !)  1.  Ibu Amanda berencana ingin mengganti mobilnya dengan mobil baru setelah anaknya yang paling kecil masuk TK.  Mobil yang Ibu Amanda inginkan seharga Rp 200 jt, sementara anaknya yang paling kecil baru masuk TK sekitar 3 tahun lagi.  </vt:lpstr>
      <vt:lpstr>Berapa jumlah uang yang harus Ibu Amanda kumpulkan setiap akhir tahun jika suku bunga yang berlaku saat ini adalah 15 % per tahun ?  2.  Pak Andika harus membayar uang asuransi pendidikan anaknya sebanyak Rp 3.500.000 setiap akhir tahun selama 5 tahun.  Setelah mengadakan kesepakatan dengan pihak asuransi Pak Andika setuju untuk membayar</vt:lpstr>
      <vt:lpstr>Jumlah keseluruhan sekaligus pada tahun pertama.  Jika tk. Bunga yang diperhitungkan adalah 14 %, berapa jumlah uang yang harus Pak Andika bayarkan ?  </vt:lpstr>
      <vt:lpstr>SELESAI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Jenis-jenis Penghitungan:</vt:lpstr>
      <vt:lpstr>PowerPoint Presentation</vt:lpstr>
      <vt:lpstr>PowerPoint Presentation</vt:lpstr>
      <vt:lpstr>Persamaan Nilai Mendatang  (Future Value of a single sum)</vt:lpstr>
      <vt:lpstr>Periode Pelipatgandaan (Compounding Period)</vt:lpstr>
      <vt:lpstr>Contoh:</vt:lpstr>
      <vt:lpstr>Investasi Berulang –  Bagaimana memperoleh bunga dari bunga</vt:lpstr>
      <vt:lpstr>Nilai Uang untuk Biaya Pernikahan</vt:lpstr>
      <vt:lpstr>Bunga Compound dengan periode bukan tahunan</vt:lpstr>
      <vt:lpstr>Bunga Compound dengan periode bukan tahunan (lanjutan)</vt:lpstr>
      <vt:lpstr>Contoh:</vt:lpstr>
      <vt:lpstr>Compounding and the Power of Time</vt:lpstr>
      <vt:lpstr>Kekuatan waktu dalam periode  Compounding lebih dari 35 tahun</vt:lpstr>
      <vt:lpstr>Nilai Sekarang (Present Value)</vt:lpstr>
      <vt:lpstr>Persamaan Nilai Sekarang (Present Value)</vt:lpstr>
      <vt:lpstr>Penghitungan Nilai Sekarang: Contoh</vt:lpstr>
      <vt:lpstr>Anuitas</vt:lpstr>
      <vt:lpstr>Anuitas Compound</vt:lpstr>
      <vt:lpstr>Persamaan Nilai Mendatang dari Anuitas </vt:lpstr>
      <vt:lpstr>PowerPoint Presentation</vt:lpstr>
      <vt:lpstr>PowerPoint Presentation</vt:lpstr>
      <vt:lpstr>Future Value - annuity If you invest $1,000 at the end of the next 3 years, at 8%, how much would you have after 3 years?</vt:lpstr>
      <vt:lpstr>Future Value - annuity If you invest $1,000 at the end of the next 3 years, at 8%, how much would you have after 3 years?</vt:lpstr>
      <vt:lpstr>Future Value - annuity If you invest $1,000 at the end of the next 3 years, at 8%, how much would you have after 3 years?</vt:lpstr>
      <vt:lpstr>Nilai mendatang – annuitas Jika kita menginvestasikan Rp 1 jt pada akhir tahun selama 3  tahun dengan bunga 8%, berapa besar jumlah uang setelah akhir periode 3 tahun?</vt:lpstr>
      <vt:lpstr>Future Value - annuity If you invest $1,000 at the end of the next 3 years, at 8%, how much would you have after 3 years?</vt:lpstr>
      <vt:lpstr>Calculating the Future Value of an Annuity: Educational Savings</vt:lpstr>
      <vt:lpstr>Present Value of an Annuity Equation</vt:lpstr>
      <vt:lpstr>Present Value of an Annuity Equation (cont’d)</vt:lpstr>
      <vt:lpstr>Present Value - annuity What is the PV of $1,000 at the end of each of the next 3 years, if the opportunity cost is 8%?</vt:lpstr>
      <vt:lpstr>Present Value - annuity What is the PV of $1,000 at the end of each of the next 3 years, if the opportunity cost is 8%?</vt:lpstr>
      <vt:lpstr>Present Value - annuity What is the PV of $1,000 at the end of each of the next 3 years, if the opportunity cost is 8%?</vt:lpstr>
      <vt:lpstr>Present Value - annuity What is the PV of $1,000 at the end of each of the next 3 years, if the opportunity cost is 8%?</vt:lpstr>
      <vt:lpstr>Present Value - annuity What is the PV of $1,000 at the end of each of the next 3 years, if the opportunity cost is 8%?</vt:lpstr>
      <vt:lpstr>Present Value - annuity What is the PV of $1,000 at the end of each of the next 3 years, if the opportunity cost is 8%?</vt:lpstr>
      <vt:lpstr>Calculating Present Value of an Annuity: Now or Wait?</vt:lpstr>
      <vt:lpstr>Amortized Loans</vt:lpstr>
      <vt:lpstr>Buying a Car With Four Easy Annual Installments</vt:lpstr>
      <vt:lpstr>Cara yang umum di Indonesia:</vt:lpstr>
      <vt:lpstr>Perpetuities</vt:lpstr>
      <vt:lpstr>Contoh:</vt:lpstr>
      <vt:lpstr>Summary</vt:lpstr>
      <vt:lpstr>Summary (cont’d)</vt:lpstr>
      <vt:lpstr>Summary (cont’d)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subject>Understanding the Time Value of Money</dc:subject>
  <dc:creator>Prentice-Hall, Inc.</dc:creator>
  <cp:lastModifiedBy>Fitri</cp:lastModifiedBy>
  <cp:revision>78</cp:revision>
  <cp:lastPrinted>1601-01-01T00:00:00Z</cp:lastPrinted>
  <dcterms:created xsi:type="dcterms:W3CDTF">1998-02-01T16:02:24Z</dcterms:created>
  <dcterms:modified xsi:type="dcterms:W3CDTF">2016-07-20T03:17:13Z</dcterms:modified>
</cp:coreProperties>
</file>