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3200"/>
            </a:lvl1pPr>
            <a:lvl2pPr marL="1025769" indent="-390769" algn="ctr">
              <a:spcBef>
                <a:spcPts val="0"/>
              </a:spcBef>
              <a:defRPr i="1" sz="3200"/>
            </a:lvl2pPr>
            <a:lvl3pPr marL="1660769" indent="-390769" algn="ctr">
              <a:spcBef>
                <a:spcPts val="0"/>
              </a:spcBef>
              <a:defRPr i="1" sz="3200"/>
            </a:lvl3pPr>
            <a:lvl4pPr marL="2295769" indent="-390769" algn="ctr">
              <a:spcBef>
                <a:spcPts val="0"/>
              </a:spcBef>
              <a:defRPr i="1" sz="3200"/>
            </a:lvl4pPr>
            <a:lvl5pPr marL="2930769" indent="-390769" algn="ctr">
              <a:spcBef>
                <a:spcPts val="0"/>
              </a:spcBef>
              <a:defRPr i="1"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/>
          <p:nvPr>
            <p:ph type="body" sz="quarter" idx="21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532241774_2880x1920.jpg"/>
          <p:cNvSpPr/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32241774_2880x1920.jpg"/>
          <p:cNvSpPr/>
          <p:nvPr>
            <p:ph type="pic" idx="21"/>
          </p:nvPr>
        </p:nvSpPr>
        <p:spPr>
          <a:xfrm>
            <a:off x="3125967" y="-393700"/>
            <a:ext cx="18135603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532204087_1355x1355.jpg"/>
          <p:cNvSpPr/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532205080_1647x1098.jpg"/>
          <p:cNvSpPr/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532205080_1647x1098.jpg"/>
          <p:cNvSpPr/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532204087_1355x1355.jpg"/>
          <p:cNvSpPr/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532241774_2880x1920.jpg"/>
          <p:cNvSpPr/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761153" marR="0" indent="-586153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396153" marR="0" indent="-586153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5031153" marR="0" indent="-586153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666153" marR="0" indent="-586153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ugas: GARI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Tugas: Konfigurasi Unsur TITIK</a:t>
            </a:r>
          </a:p>
        </p:txBody>
      </p:sp>
      <p:sp>
        <p:nvSpPr>
          <p:cNvPr id="120" name="Rupa Dasar 2D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Rupa Dasar 2D</a:t>
            </a:r>
          </a:p>
        </p:txBody>
      </p:sp>
      <p:sp>
        <p:nvSpPr>
          <p:cNvPr id="121" name="Donna Angelina - 2021"/>
          <p:cNvSpPr txBox="1"/>
          <p:nvPr/>
        </p:nvSpPr>
        <p:spPr>
          <a:xfrm>
            <a:off x="11225758" y="9538165"/>
            <a:ext cx="1932483" cy="299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Donna Angelina - 2021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esi: 7.30 - 9.30 (sketsa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Konfigurasi Elemen Titik </a:t>
            </a:r>
          </a:p>
        </p:txBody>
      </p:sp>
      <p:sp>
        <p:nvSpPr>
          <p:cNvPr id="124" name="Buatlah sketsa dengan unsur atau elemen garis pada bidang gambar 10 x10cm sebanyak 4 buah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57200">
              <a:lnSpc>
                <a:spcPct val="120000"/>
              </a:lnSpc>
              <a:spcBef>
                <a:spcPts val="1200"/>
              </a:spcBef>
              <a:buSzTx/>
              <a:buNone/>
              <a:defRPr sz="3800">
                <a:solidFill>
                  <a:srgbClr val="495057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Buatlah konfigurasi nirmana dengan menerapkan unsur </a:t>
            </a:r>
            <a:r>
              <a:rPr b="1">
                <a:latin typeface="+mj-lt"/>
                <a:ea typeface="+mj-ea"/>
                <a:cs typeface="+mj-cs"/>
                <a:sym typeface="Helvetica"/>
              </a:rPr>
              <a:t>Titik</a:t>
            </a:r>
            <a:r>
              <a:t> kedalam bentuk </a:t>
            </a:r>
            <a:r>
              <a:rPr b="1">
                <a:latin typeface="+mj-lt"/>
                <a:ea typeface="+mj-ea"/>
                <a:cs typeface="+mj-cs"/>
                <a:sym typeface="Helvetica"/>
              </a:rPr>
              <a:t>Organik</a:t>
            </a:r>
            <a:r>
              <a:t>. </a:t>
            </a:r>
            <a:br/>
            <a:r>
              <a:t>Ketentuan tugas:</a:t>
            </a:r>
          </a:p>
          <a:p>
            <a:pPr marL="457200" indent="-317500" defTabSz="457200">
              <a:lnSpc>
                <a:spcPct val="120000"/>
              </a:lnSpc>
              <a:spcBef>
                <a:spcPts val="0"/>
              </a:spcBef>
              <a:buClr>
                <a:srgbClr val="495057"/>
              </a:buClr>
              <a:buSzPct val="100000"/>
              <a:buFont typeface="Helvetica Light"/>
              <a:buAutoNum type="arabicPeriod" startAt="1"/>
              <a:defRPr sz="3800">
                <a:solidFill>
                  <a:srgbClr val="495057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Dibuat dalam 1 lembar A3</a:t>
            </a:r>
          </a:p>
          <a:p>
            <a:pPr marL="457200" indent="-317500" defTabSz="457200">
              <a:lnSpc>
                <a:spcPct val="120000"/>
              </a:lnSpc>
              <a:spcBef>
                <a:spcPts val="0"/>
              </a:spcBef>
              <a:buClr>
                <a:srgbClr val="495057"/>
              </a:buClr>
              <a:buSzPct val="100000"/>
              <a:buFont typeface="Helvetica Light"/>
              <a:buAutoNum type="arabicPeriod" startAt="1"/>
              <a:defRPr sz="3800">
                <a:solidFill>
                  <a:srgbClr val="495057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Ukuran kotak: 20 x 20cm</a:t>
            </a:r>
          </a:p>
          <a:p>
            <a:pPr marL="457200" indent="-317500" defTabSz="457200">
              <a:lnSpc>
                <a:spcPct val="120000"/>
              </a:lnSpc>
              <a:spcBef>
                <a:spcPts val="0"/>
              </a:spcBef>
              <a:buClr>
                <a:srgbClr val="495057"/>
              </a:buClr>
              <a:buSzPct val="100000"/>
              <a:buFont typeface="Helvetica Light"/>
              <a:buAutoNum type="arabicPeriod" startAt="1"/>
              <a:defRPr sz="3800">
                <a:solidFill>
                  <a:srgbClr val="495057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Hanya menggunakan pensil.</a:t>
            </a:r>
          </a:p>
          <a:p>
            <a:pPr marL="457200" indent="-317500" defTabSz="457200">
              <a:lnSpc>
                <a:spcPct val="120000"/>
              </a:lnSpc>
              <a:spcBef>
                <a:spcPts val="0"/>
              </a:spcBef>
              <a:buClr>
                <a:srgbClr val="495057"/>
              </a:buClr>
              <a:buSzPct val="100000"/>
              <a:buFont typeface="Helvetica Light"/>
              <a:buAutoNum type="arabicPeriod" startAt="1"/>
              <a:defRPr sz="3800">
                <a:solidFill>
                  <a:srgbClr val="495057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Terapkan Prinsip Desain didalamnya</a:t>
            </a:r>
          </a:p>
          <a:p>
            <a:pPr marL="457200" indent="-317500" defTabSz="457200">
              <a:lnSpc>
                <a:spcPct val="120000"/>
              </a:lnSpc>
              <a:spcBef>
                <a:spcPts val="0"/>
              </a:spcBef>
              <a:buClr>
                <a:srgbClr val="495057"/>
              </a:buClr>
              <a:buSzPct val="100000"/>
              <a:buFont typeface="Helvetica Light"/>
              <a:buAutoNum type="arabicPeriod" startAt="1"/>
              <a:defRPr sz="3800">
                <a:solidFill>
                  <a:srgbClr val="495057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Pengumpulan berupa PDF file</a:t>
            </a:r>
          </a:p>
          <a:p>
            <a:pPr marL="457200" indent="-317500" defTabSz="457200">
              <a:lnSpc>
                <a:spcPct val="120000"/>
              </a:lnSpc>
              <a:spcBef>
                <a:spcPts val="0"/>
              </a:spcBef>
              <a:buClr>
                <a:srgbClr val="495057"/>
              </a:buClr>
              <a:buSzPct val="100000"/>
              <a:buFont typeface="Helvetica Light"/>
              <a:buAutoNum type="arabicPeriod" startAt="1"/>
              <a:defRPr sz="3800">
                <a:solidFill>
                  <a:srgbClr val="495057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Harus melalui proses sketsa</a:t>
            </a:r>
          </a:p>
          <a:p>
            <a:pPr marL="0" indent="0" defTabSz="457200">
              <a:lnSpc>
                <a:spcPct val="120000"/>
              </a:lnSpc>
              <a:spcBef>
                <a:spcPts val="1200"/>
              </a:spcBef>
              <a:buSzTx/>
              <a:buNone/>
              <a:defRPr sz="3800">
                <a:solidFill>
                  <a:srgbClr val="495057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Tugas ini berlaku sampai 5 hari ke depan terhitung hari ini.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Dasar Penilaia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Dasar Penilaian</a:t>
            </a:r>
          </a:p>
        </p:txBody>
      </p:sp>
      <p:sp>
        <p:nvSpPr>
          <p:cNvPr id="127" name="Kesesuaian hasil akhir dengan skets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Kesesuaian penerapan unsur Titik kedalam 7 fungsi (efek) yang didapatkan. Anda bisa memilih beberapa saja</a:t>
            </a:r>
          </a:p>
          <a:p>
            <a:pPr/>
            <a:r>
              <a:t>Kesesuaian penerapan Prinsip Desain</a:t>
            </a:r>
          </a:p>
          <a:p>
            <a:pPr/>
            <a:r>
              <a:t>Ketepatan waktu pengumpulan tugas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