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1" r:id="rId31"/>
    <p:sldId id="285" r:id="rId32"/>
    <p:sldId id="286" r:id="rId33"/>
    <p:sldId id="287" r:id="rId34"/>
    <p:sldId id="288" r:id="rId35"/>
    <p:sldId id="289" r:id="rId36"/>
    <p:sldId id="292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19" autoAdjust="0"/>
  </p:normalViewPr>
  <p:slideViewPr>
    <p:cSldViewPr snapToGrid="0">
      <p:cViewPr varScale="1">
        <p:scale>
          <a:sx n="78" d="100"/>
          <a:sy n="78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054EE-B069-4BBC-ADFF-6EFAC40DF7D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40478-A765-4D93-A611-BCC0FDB70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7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02FF7-ADFD-4712-B94F-01189C204087}" type="slidenum">
              <a:rPr lang="en-US"/>
              <a:pPr/>
              <a:t>34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1B581-1100-4586-87D1-6ADF6152B545}" type="slidenum">
              <a:rPr lang="en-US"/>
              <a:pPr/>
              <a:t>35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7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6FB439D5-F70E-4233-92C0-19EA98349616}" type="slidenum">
              <a:rPr lang="en-US" altLang="en-US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6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9482328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78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928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145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24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977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164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302838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65476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226002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709465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86516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51864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771679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881069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606739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78773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658E64-B071-45FB-ABC8-9839BBE035EB}" type="datetimeFigureOut">
              <a:rPr lang="id-ID" smtClean="0"/>
              <a:t>15/05/2018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7C04E8-11B5-4488-85AC-03F8510213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498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late.googleusercontent.com/translate_c?hl=id&amp;sl=en&amp;u=http://en.wikipedia.org/wiki/Holistic&amp;prev=/search?q=design+methods&amp;hl=id&amp;client=firefox-a&amp;channel=s&amp;rls=org.mozilla:en-US:official&amp;sa=G&amp;rurl=translate.google.co.id&amp;twu=1&amp;usg=ALkJrhgaa-D8fXRlNDLIMYXSDyP_01-h5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371601"/>
            <a:ext cx="7134784" cy="2352675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id-ID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7" y="4095751"/>
            <a:ext cx="7134784" cy="619124"/>
          </a:xfrm>
        </p:spPr>
        <p:txBody>
          <a:bodyPr/>
          <a:lstStyle/>
          <a:p>
            <a:r>
              <a:rPr lang="en-US" b="1" smtClean="0"/>
              <a:t>Desi Dwi Kristanto, M.Ds.</a:t>
            </a:r>
            <a:endParaRPr lang="id-ID" b="1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43000" y="4949428"/>
            <a:ext cx="6858000" cy="4607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/>
              <a:t>Week </a:t>
            </a:r>
            <a:r>
              <a:rPr lang="en-US" sz="1800" dirty="0" smtClean="0"/>
              <a:t>1</a:t>
            </a:r>
            <a:endParaRPr lang="id-ID" sz="18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182" y="1371603"/>
            <a:ext cx="2393819" cy="112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Scan100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642938"/>
            <a:ext cx="41719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1643857" y="3213894"/>
            <a:ext cx="5715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6" descr="Scan100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75"/>
            <a:ext cx="4087812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2"/>
          <p:cNvSpPr txBox="1">
            <a:spLocks noChangeArrowheads="1"/>
          </p:cNvSpPr>
          <p:nvPr/>
        </p:nvSpPr>
        <p:spPr bwMode="auto">
          <a:xfrm>
            <a:off x="5143500" y="6000750"/>
            <a:ext cx="41433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Calibri" pitchFamily="34" charset="0"/>
                <a:cs typeface="Arial" charset="0"/>
              </a:rPr>
              <a:t>BENDA-BENDA FUNGSI PRAKTIS</a:t>
            </a:r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2943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Scan100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427038"/>
            <a:ext cx="377666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rot="5400000">
            <a:off x="1570038" y="3214688"/>
            <a:ext cx="571658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 descr="Scan100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28625"/>
            <a:ext cx="40767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2"/>
          <p:cNvSpPr txBox="1">
            <a:spLocks noChangeArrowheads="1"/>
          </p:cNvSpPr>
          <p:nvPr/>
        </p:nvSpPr>
        <p:spPr bwMode="auto">
          <a:xfrm>
            <a:off x="4929188" y="6072188"/>
            <a:ext cx="392906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cs typeface="Arial" charset="0"/>
              </a:rPr>
              <a:t>BENDA-BENDA FUNGSI PRAKTIS</a:t>
            </a: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886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425952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Perkakas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kota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hunian</a:t>
            </a:r>
            <a:r>
              <a:rPr lang="en-US" sz="2000" dirty="0" smtClean="0"/>
              <a:t> </a:t>
            </a:r>
            <a:r>
              <a:rPr lang="en-US" sz="2000" dirty="0" err="1" smtClean="0"/>
              <a:t>lepas</a:t>
            </a:r>
            <a:r>
              <a:rPr lang="en-US" sz="2000" dirty="0" smtClean="0"/>
              <a:t> </a:t>
            </a:r>
            <a:r>
              <a:rPr lang="en-US" sz="2000" dirty="0" err="1" smtClean="0"/>
              <a:t>pasang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Penunjang</a:t>
            </a:r>
            <a:r>
              <a:rPr lang="en-US" sz="2000" dirty="0" smtClean="0"/>
              <a:t> </a:t>
            </a:r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  <a:r>
              <a:rPr lang="en-US" sz="2000" dirty="0" err="1" smtClean="0"/>
              <a:t>Panggung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pemelihara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penunjang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pertamanan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penanggulangan</a:t>
            </a:r>
            <a:r>
              <a:rPr lang="en-US" sz="2000" dirty="0" smtClean="0"/>
              <a:t> </a:t>
            </a:r>
            <a:r>
              <a:rPr lang="en-US" sz="2000" dirty="0" err="1" smtClean="0"/>
              <a:t>bencana</a:t>
            </a:r>
            <a:endParaRPr lang="en-US" sz="2000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76400"/>
            <a:ext cx="3425952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Desain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Alat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Transportasi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udara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tranportasi</a:t>
            </a:r>
            <a:r>
              <a:rPr lang="en-US" sz="2000" dirty="0" smtClean="0"/>
              <a:t> </a:t>
            </a:r>
            <a:r>
              <a:rPr lang="en-US" sz="2000" dirty="0" err="1" smtClean="0"/>
              <a:t>Amphibie</a:t>
            </a:r>
            <a:endParaRPr lang="en-US" sz="20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interior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transportasi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53039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bil perpus keliling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6581226" cy="4495800"/>
          </a:xfrm>
        </p:spPr>
      </p:pic>
    </p:spTree>
    <p:extLst>
      <p:ext uri="{BB962C8B-B14F-4D97-AF65-F5344CB8AC3E}">
        <p14:creationId xmlns:p14="http://schemas.microsoft.com/office/powerpoint/2010/main" val="27598839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crewboat-100pa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5994400" cy="4495800"/>
          </a:xfrm>
        </p:spPr>
      </p:pic>
    </p:spTree>
    <p:extLst>
      <p:ext uri="{BB962C8B-B14F-4D97-AF65-F5344CB8AC3E}">
        <p14:creationId xmlns:p14="http://schemas.microsoft.com/office/powerpoint/2010/main" val="1974338024"/>
      </p:ext>
    </p:ext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Desain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Kriya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Craft design)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perak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perunggu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monel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en-US" sz="2000" dirty="0" err="1" smtClean="0"/>
              <a:t>Kriya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 ( </a:t>
            </a:r>
            <a:r>
              <a:rPr lang="en-US" sz="2000" dirty="0" err="1" smtClean="0"/>
              <a:t>bambu</a:t>
            </a:r>
            <a:r>
              <a:rPr lang="en-US" sz="2000" dirty="0" smtClean="0"/>
              <a:t>, </a:t>
            </a:r>
            <a:r>
              <a:rPr lang="en-US" sz="2000" dirty="0" err="1" smtClean="0"/>
              <a:t>rotan</a:t>
            </a:r>
            <a:r>
              <a:rPr lang="en-US" sz="2000" dirty="0" smtClean="0"/>
              <a:t> </a:t>
            </a:r>
            <a:r>
              <a:rPr lang="en-US" sz="2000" dirty="0" err="1" smtClean="0"/>
              <a:t>kayu</a:t>
            </a:r>
            <a:r>
              <a:rPr lang="en-US" sz="2000" dirty="0" smtClean="0"/>
              <a:t>, </a:t>
            </a:r>
            <a:r>
              <a:rPr lang="en-US" sz="2000" dirty="0" err="1" smtClean="0"/>
              <a:t>tanah</a:t>
            </a:r>
            <a:r>
              <a:rPr lang="en-US" sz="2000" dirty="0" smtClean="0"/>
              <a:t> </a:t>
            </a:r>
            <a:r>
              <a:rPr lang="en-US" sz="2000" dirty="0" err="1" smtClean="0"/>
              <a:t>liat</a:t>
            </a:r>
            <a:r>
              <a:rPr lang="en-US" sz="2000" dirty="0" smtClean="0"/>
              <a:t> </a:t>
            </a:r>
            <a:r>
              <a:rPr lang="en-US" sz="2000" dirty="0" err="1" smtClean="0"/>
              <a:t>dll</a:t>
            </a:r>
            <a:r>
              <a:rPr lang="en-US" sz="2000" dirty="0" smtClean="0"/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en-US" sz="2000" dirty="0" err="1" smtClean="0"/>
              <a:t>Kriya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tekstil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0"/>
            <a:ext cx="2667000" cy="230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6217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21631"/>
            <a:ext cx="6981825" cy="523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800" b="1" smtClean="0"/>
              <a:t>PERALATAN TRADISIONAL</a:t>
            </a:r>
          </a:p>
        </p:txBody>
      </p:sp>
    </p:spTree>
    <p:extLst>
      <p:ext uri="{BB962C8B-B14F-4D97-AF65-F5344CB8AC3E}">
        <p14:creationId xmlns:p14="http://schemas.microsoft.com/office/powerpoint/2010/main" val="23568937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Scan10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0"/>
            <a:ext cx="7708900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Scan100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8"/>
            <a:ext cx="39655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3081338" y="1865313"/>
            <a:ext cx="312578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Rectangle 2"/>
          <p:cNvSpPr txBox="1">
            <a:spLocks noChangeArrowheads="1"/>
          </p:cNvSpPr>
          <p:nvPr/>
        </p:nvSpPr>
        <p:spPr bwMode="auto">
          <a:xfrm>
            <a:off x="0" y="5572125"/>
            <a:ext cx="25003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Calibri" pitchFamily="34" charset="0"/>
                <a:cs typeface="Arial" charset="0"/>
              </a:rPr>
              <a:t>PROSES PENGEMBANGAN </a:t>
            </a:r>
          </a:p>
          <a:p>
            <a:pPr algn="ctr"/>
            <a:r>
              <a:rPr lang="en-US" b="1">
                <a:latin typeface="Calibri" pitchFamily="34" charset="0"/>
                <a:cs typeface="Arial" charset="0"/>
              </a:rPr>
              <a:t>UNSUR YG TETAP DAN UNSUR YG BERUBAH</a:t>
            </a:r>
            <a:endParaRPr lang="en-US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5250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sz="quarter" idx="1"/>
          </p:nvPr>
        </p:nvSpPr>
        <p:spPr>
          <a:xfrm>
            <a:off x="612648" y="1600200"/>
            <a:ext cx="8153400" cy="2438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dirty="0" smtClean="0"/>
              <a:t>2. 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Desain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Grafis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(Graphic Design)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grafis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dunia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lembaga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seringkali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disebut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komunikasi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None/>
              <a:tabLst/>
              <a:defRPr/>
            </a:pPr>
            <a:r>
              <a:rPr lang="en-US" sz="2000" dirty="0" smtClean="0"/>
              <a:t>     a. </a:t>
            </a:r>
            <a:r>
              <a:rPr lang="en-US" sz="2000" dirty="0" err="1" smtClean="0"/>
              <a:t>Periklanan</a:t>
            </a:r>
            <a:r>
              <a:rPr lang="en-US" sz="2000" dirty="0" smtClean="0"/>
              <a:t> &amp; Advertising : </a:t>
            </a:r>
            <a:r>
              <a:rPr lang="en-US" sz="2000" dirty="0" err="1" smtClean="0"/>
              <a:t>Iklan</a:t>
            </a:r>
            <a:r>
              <a:rPr lang="en-US" sz="2000" dirty="0" smtClean="0"/>
              <a:t> media </a:t>
            </a:r>
            <a:r>
              <a:rPr lang="en-US" sz="2000" dirty="0" err="1" smtClean="0"/>
              <a:t>lini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( above the line ) &amp; </a:t>
            </a:r>
            <a:r>
              <a:rPr lang="en-US" sz="2000" dirty="0" err="1" smtClean="0"/>
              <a:t>iklan</a:t>
            </a:r>
            <a:r>
              <a:rPr lang="en-US" sz="2000" dirty="0" smtClean="0"/>
              <a:t> media </a:t>
            </a:r>
            <a:r>
              <a:rPr lang="en-US" sz="2000" dirty="0" err="1" smtClean="0"/>
              <a:t>lini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(below the line)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0"/>
            <a:ext cx="2667000" cy="230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3810000"/>
            <a:ext cx="45702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Above The Line </a:t>
            </a:r>
          </a:p>
          <a:p>
            <a:endParaRPr lang="en-US" dirty="0" smtClean="0"/>
          </a:p>
          <a:p>
            <a:r>
              <a:rPr lang="en-US" dirty="0" err="1" smtClean="0"/>
              <a:t>Aktifitas</a:t>
            </a:r>
            <a:r>
              <a:rPr lang="en-US" dirty="0" smtClean="0"/>
              <a:t> marketing </a:t>
            </a:r>
            <a:r>
              <a:rPr lang="en-US" dirty="0" err="1" smtClean="0"/>
              <a:t>promosi</a:t>
            </a:r>
            <a:r>
              <a:rPr lang="en-US" dirty="0" smtClean="0"/>
              <a:t>  yang </a:t>
            </a:r>
          </a:p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brand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810000"/>
            <a:ext cx="434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Below The line </a:t>
            </a:r>
          </a:p>
          <a:p>
            <a:endParaRPr lang="en-US" dirty="0" smtClean="0"/>
          </a:p>
          <a:p>
            <a:r>
              <a:rPr lang="en-US" dirty="0" err="1" smtClean="0"/>
              <a:t>Aktifitas</a:t>
            </a:r>
            <a:r>
              <a:rPr lang="en-US" dirty="0" smtClean="0"/>
              <a:t> marketing </a:t>
            </a:r>
            <a:r>
              <a:rPr lang="en-US" dirty="0" err="1" smtClean="0"/>
              <a:t>promosi</a:t>
            </a:r>
            <a:r>
              <a:rPr lang="en-US" dirty="0" smtClean="0"/>
              <a:t>  yang </a:t>
            </a:r>
          </a:p>
          <a:p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ditingkat</a:t>
            </a:r>
            <a:r>
              <a:rPr lang="en-US" dirty="0" smtClean="0"/>
              <a:t> retail/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tujuannya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merangkul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aware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197105"/>
      </p:ext>
    </p:ext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3200" dirty="0" err="1" smtClean="0"/>
              <a:t>Desain</a:t>
            </a:r>
            <a:r>
              <a:rPr lang="en-US" sz="3200" dirty="0" smtClean="0"/>
              <a:t> </a:t>
            </a:r>
            <a:r>
              <a:rPr lang="en-US" sz="3200" dirty="0" err="1" smtClean="0"/>
              <a:t>Komunikasi</a:t>
            </a:r>
            <a:r>
              <a:rPr lang="en-US" sz="3200" dirty="0" smtClean="0"/>
              <a:t>, </a:t>
            </a:r>
            <a:r>
              <a:rPr lang="en-US" sz="2000" dirty="0" smtClean="0"/>
              <a:t>Audio visual </a:t>
            </a:r>
            <a:r>
              <a:rPr lang="en-US" sz="2000" dirty="0" err="1" smtClean="0"/>
              <a:t>animasi,televisi</a:t>
            </a:r>
            <a:r>
              <a:rPr lang="en-US" sz="2000" dirty="0" smtClean="0"/>
              <a:t>, </a:t>
            </a:r>
            <a:r>
              <a:rPr lang="en-US" sz="2000" dirty="0" err="1" smtClean="0"/>
              <a:t>film,audio</a:t>
            </a:r>
            <a:r>
              <a:rPr lang="en-US" sz="2000" dirty="0" smtClean="0"/>
              <a:t> visual</a:t>
            </a:r>
            <a:endParaRPr lang="en-US" sz="3200" dirty="0" smtClean="0"/>
          </a:p>
          <a:p>
            <a:r>
              <a:rPr lang="en-US" sz="3200" dirty="0" smtClean="0"/>
              <a:t>Corporate Identity </a:t>
            </a:r>
            <a:r>
              <a:rPr lang="en-US" sz="2000" dirty="0" err="1" smtClean="0"/>
              <a:t>Logo,Trademark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segala</a:t>
            </a:r>
            <a:r>
              <a:rPr lang="en-US" sz="2000" dirty="0" smtClean="0"/>
              <a:t> </a:t>
            </a:r>
            <a:r>
              <a:rPr lang="en-US" sz="2000" dirty="0" err="1" smtClean="0"/>
              <a:t>macam</a:t>
            </a:r>
            <a:r>
              <a:rPr lang="en-US" sz="2000" dirty="0" smtClean="0"/>
              <a:t> </a:t>
            </a:r>
            <a:r>
              <a:rPr lang="en-US" sz="2000" dirty="0" err="1" smtClean="0"/>
              <a:t>penerapannya</a:t>
            </a:r>
            <a:r>
              <a:rPr lang="en-US" sz="2000" dirty="0" smtClean="0"/>
              <a:t>, company profile </a:t>
            </a:r>
            <a:r>
              <a:rPr lang="en-US" sz="2000" dirty="0" err="1" smtClean="0"/>
              <a:t>stationarry</a:t>
            </a:r>
            <a:r>
              <a:rPr lang="en-US" sz="2000" dirty="0" smtClean="0"/>
              <a:t> </a:t>
            </a:r>
            <a:r>
              <a:rPr lang="en-US" sz="2000" dirty="0" err="1" smtClean="0"/>
              <a:t>dll</a:t>
            </a:r>
            <a:r>
              <a:rPr lang="en-US" sz="2000" dirty="0" smtClean="0"/>
              <a:t> </a:t>
            </a:r>
          </a:p>
          <a:p>
            <a:r>
              <a:rPr lang="en-US" sz="3200" dirty="0" smtClean="0"/>
              <a:t>Sign </a:t>
            </a:r>
            <a:r>
              <a:rPr lang="en-US" sz="3200" dirty="0" err="1" smtClean="0"/>
              <a:t>Sistem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Multimedia, </a:t>
            </a:r>
            <a:r>
              <a:rPr lang="en-US" sz="2000" dirty="0" smtClean="0"/>
              <a:t>computer </a:t>
            </a:r>
            <a:r>
              <a:rPr lang="en-US" sz="2000" dirty="0" err="1" smtClean="0"/>
              <a:t>graphic,computer</a:t>
            </a:r>
            <a:r>
              <a:rPr lang="en-US" sz="2000" dirty="0" smtClean="0"/>
              <a:t> animation, graphic </a:t>
            </a:r>
            <a:r>
              <a:rPr lang="en-US" sz="2000" dirty="0" err="1" smtClean="0"/>
              <a:t>presentation,interactive</a:t>
            </a:r>
            <a:r>
              <a:rPr lang="en-US" sz="2000" dirty="0" smtClean="0"/>
              <a:t> multimedia, web design.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Industrial Graphic Design, </a:t>
            </a:r>
            <a:r>
              <a:rPr lang="en-US" sz="2000" dirty="0" smtClean="0"/>
              <a:t>exhibition booth, packaging, magazine book, cover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 err="1" smtClean="0"/>
              <a:t>Thypography</a:t>
            </a:r>
            <a:r>
              <a:rPr lang="en-US" sz="3500" dirty="0" smtClean="0"/>
              <a:t> &amp; Photography</a:t>
            </a:r>
            <a:r>
              <a:rPr lang="en-US" sz="2000" dirty="0" smtClean="0"/>
              <a:t>, typography art, </a:t>
            </a:r>
            <a:r>
              <a:rPr lang="en-US" sz="2000" dirty="0" err="1" smtClean="0"/>
              <a:t>ilustration</a:t>
            </a:r>
            <a:r>
              <a:rPr lang="en-US" sz="2000" dirty="0" smtClean="0"/>
              <a:t>, comic, caricature photography</a:t>
            </a:r>
          </a:p>
          <a:p>
            <a:pPr>
              <a:buNone/>
            </a:pPr>
            <a:r>
              <a:rPr lang="en-US" sz="2000" dirty="0" smtClean="0"/>
              <a:t>   </a:t>
            </a:r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383756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9163" y="2697892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What is design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6963" y="3536092"/>
            <a:ext cx="350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OF DESIGN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611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ckaging 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4383405" cy="4495800"/>
          </a:xfrm>
        </p:spPr>
      </p:pic>
    </p:spTree>
    <p:extLst>
      <p:ext uri="{BB962C8B-B14F-4D97-AF65-F5344CB8AC3E}">
        <p14:creationId xmlns:p14="http://schemas.microsoft.com/office/powerpoint/2010/main" val="2643788547"/>
      </p:ext>
    </p:ext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Desain</a:t>
            </a:r>
            <a:r>
              <a:rPr lang="en-US" dirty="0" smtClean="0"/>
              <a:t> Interior (interior design)</a:t>
            </a:r>
            <a:endParaRPr lang="en-US" dirty="0"/>
          </a:p>
        </p:txBody>
      </p:sp>
      <p:pic>
        <p:nvPicPr>
          <p:cNvPr id="4" name="Picture 3" descr="1 baru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09800"/>
            <a:ext cx="4457700" cy="2971800"/>
          </a:xfrm>
          <a:prstGeom prst="rect">
            <a:avLst/>
          </a:prstGeom>
        </p:spPr>
      </p:pic>
      <p:pic>
        <p:nvPicPr>
          <p:cNvPr id="5" name="Picture 4" descr="3 baru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09800"/>
            <a:ext cx="4495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3205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305800" cy="4678363"/>
          </a:xfrm>
        </p:spPr>
        <p:txBody>
          <a:bodyPr/>
          <a:lstStyle/>
          <a:p>
            <a:r>
              <a:rPr lang="en-US" sz="1600" dirty="0"/>
              <a:t>Christopher Jones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buku</a:t>
            </a:r>
            <a:r>
              <a:rPr lang="en-US" sz="1600" dirty="0"/>
              <a:t> Design Methods (1969) </a:t>
            </a:r>
            <a:r>
              <a:rPr lang="en-US" sz="1600" dirty="0" err="1"/>
              <a:t>memaparkan</a:t>
            </a:r>
            <a:r>
              <a:rPr lang="en-US" sz="1600" dirty="0"/>
              <a:t> </a:t>
            </a:r>
            <a:r>
              <a:rPr lang="en-US" sz="1600" dirty="0" err="1"/>
              <a:t>pendapat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pakar</a:t>
            </a:r>
            <a:r>
              <a:rPr lang="en-US" sz="1600" dirty="0"/>
              <a:t> yang </a:t>
            </a:r>
            <a:r>
              <a:rPr lang="en-US" sz="1600" dirty="0" err="1"/>
              <a:t>menaruh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 </a:t>
            </a:r>
            <a:r>
              <a:rPr lang="en-US" sz="1600" dirty="0" err="1"/>
              <a:t>desain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metodologi</a:t>
            </a:r>
            <a:r>
              <a:rPr lang="en-US" sz="1600" dirty="0"/>
              <a:t> </a:t>
            </a:r>
            <a:r>
              <a:rPr lang="en-US" sz="1600" dirty="0" err="1"/>
              <a:t>desain</a:t>
            </a:r>
            <a:r>
              <a:rPr lang="en-US" sz="1600" dirty="0"/>
              <a:t>, </a:t>
            </a:r>
            <a:r>
              <a:rPr lang="en-US" sz="1600" dirty="0" err="1"/>
              <a:t>antara</a:t>
            </a:r>
            <a:r>
              <a:rPr lang="en-US" sz="1600" dirty="0"/>
              <a:t> lain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33400" y="0"/>
            <a:ext cx="6375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PENGERTIAN  DESAIN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40261" y="2514600"/>
            <a:ext cx="78037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Christopher Alexander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Amerika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Serikat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1962, 1963, 1964)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Finding the right physical components of a physical structure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Menemukan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komponen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fisik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tepat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untuk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menciptakan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struktur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fisik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71600" y="4876800"/>
            <a:ext cx="72424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Bruce L. Archer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Inggris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1965, 1968)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goal directed problem-solving activity 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Aktivitas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upaya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pemecahan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masalah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dipandu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sasaran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telah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ditetapkan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5785" y="3429000"/>
            <a:ext cx="869821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P.J. Booker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Inggris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1964)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Simulating what we want to make (or do), before we make (or do) it as many times as may be necessary to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feel confident in the final result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Melakukan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simulasi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diciptakan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dilakukan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sebelum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benar-benar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menciptakan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melakukan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diinginkan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tersebut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Simulasi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dilakukan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berulang-ulang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sesering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dianggap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perlu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sehingga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dirasa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yakin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hasil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akhirnya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52800"/>
            <a:ext cx="9144000" cy="1524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```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8102" y="5715000"/>
            <a:ext cx="86658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J.B.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Reswick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Amerika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Serikat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1965)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creative activity - it involves bringing into being something new and useful that has not existed previously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Aktivitas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kreatif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dalamnya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terkandung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penciptaan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bermanfaat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sebelumnya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tidak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524000"/>
            <a:ext cx="9144000" cy="990600"/>
            <a:chOff x="0" y="1676400"/>
            <a:chExt cx="9144000" cy="990600"/>
          </a:xfrm>
        </p:grpSpPr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533400" y="1828800"/>
              <a:ext cx="8311891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365125" algn="l"/>
                </a:tabLst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M. 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Asimow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Amerika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Serikat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1962)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365125" algn="l"/>
                </a:tabLst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Decision making in the face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of 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uncertainty with high penalties for error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365125" algn="l"/>
                </a:tabLst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Pengambilan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keputusan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menghadapi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ketidak-pastian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dengan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risiko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tinggi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bila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melakukan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kekeliruan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).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676400"/>
              <a:ext cx="9144000" cy="990600"/>
            </a:xfrm>
            <a:prstGeom prst="rect">
              <a:avLst/>
            </a:prstGeom>
            <a:solidFill>
              <a:srgbClr val="00B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201427"/>
      </p:ext>
    </p:extLst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8229600" cy="4525963"/>
          </a:xfrm>
        </p:spPr>
        <p:txBody>
          <a:bodyPr/>
          <a:lstStyle/>
          <a:p>
            <a:pPr hangingPunct="0">
              <a:buNone/>
            </a:pPr>
            <a:r>
              <a:rPr lang="en-US" sz="1400" b="1" i="1" dirty="0" err="1">
                <a:latin typeface="Arial" pitchFamily="34" charset="0"/>
                <a:cs typeface="Arial" pitchFamily="34" charset="0"/>
              </a:rPr>
              <a:t>Christopherlones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Inggris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1958, 1962, 1963, 1965, 1966, 1967, 1968, 1969)</a:t>
            </a:r>
          </a:p>
          <a:p>
            <a:pPr hangingPunct="0">
              <a:buNone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      The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performing of a very complicated act of faith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upaya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rumit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kesetiaan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ketaatan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hangingPunct="0"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just" hangingPunct="0">
              <a:buNone/>
            </a:pPr>
            <a:endParaRPr lang="en-US" sz="1400" b="1" i="1" dirty="0" smtClean="0">
              <a:latin typeface="Arial" pitchFamily="34" charset="0"/>
              <a:cs typeface="Arial" pitchFamily="34" charset="0"/>
            </a:endParaRPr>
          </a:p>
          <a:p>
            <a:pPr algn="just" hangingPunct="0">
              <a:buNone/>
            </a:pP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J.K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. Page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Inggris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1963, 1964,1966)</a:t>
            </a:r>
          </a:p>
          <a:p>
            <a:pPr algn="just" hangingPunct="0">
              <a:buNone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	The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imaginative jump from present facts to future possibilities.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Lompatan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imajinatif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maya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fakta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menuju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kemungkinan-kemungkinan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dicapai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datang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200400"/>
            <a:ext cx="9144000" cy="129540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25935" y="3429000"/>
            <a:ext cx="86180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Matchett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Inggris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1966, 1968)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lang="en-US" sz="1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optimum solution to the sum of the true needs of a particular set of circumstances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Solusi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optimum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sejumlah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tuntutan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kebutuhan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nyata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keadaan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tertentu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diinginkan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4648200"/>
            <a:ext cx="83503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Imam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Buchori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Zainuddin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Fakultas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Rupa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Desain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ITB (2005)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bidang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keseni-rupaan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mencari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inovasi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menciptakan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memenuhi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kriteria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kondisi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diinginkan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bersifat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humaniora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bentuk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menjadi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tujuan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648200"/>
            <a:ext cx="9144000" cy="1295400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09353"/>
      </p:ext>
    </p:extLst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09800"/>
            <a:ext cx="8105648" cy="426085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09550"/>
            <a:ext cx="8991600" cy="1447800"/>
          </a:xfrm>
          <a:prstGeom prst="rect">
            <a:avLst/>
          </a:prstGeom>
          <a:noFill/>
          <a:ln/>
        </p:spPr>
        <p:txBody>
          <a:bodyPr vert="horz" lIns="92075" tIns="46038" rIns="92075" bIns="46038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7388" y="246063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25938" y="2330450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0">
                <a:latin typeface=" "/>
              </a:rPr>
              <a:t>Action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35338" y="5481638"/>
            <a:ext cx="290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0">
                <a:latin typeface=" "/>
              </a:rPr>
              <a:t> Akuisisi Pengetahuan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425700" y="3308350"/>
            <a:ext cx="1687513" cy="1298575"/>
            <a:chOff x="0" y="1675"/>
            <a:chExt cx="1383" cy="1261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1675"/>
              <a:ext cx="1383" cy="1261"/>
            </a:xfrm>
            <a:custGeom>
              <a:avLst/>
              <a:gdLst/>
              <a:ahLst/>
              <a:cxnLst>
                <a:cxn ang="0">
                  <a:pos x="1936" y="2924"/>
                </a:cxn>
                <a:cxn ang="0">
                  <a:pos x="1967" y="2785"/>
                </a:cxn>
                <a:cxn ang="0">
                  <a:pos x="2075" y="2707"/>
                </a:cxn>
                <a:cxn ang="0">
                  <a:pos x="2420" y="2635"/>
                </a:cxn>
                <a:cxn ang="0">
                  <a:pos x="2596" y="2558"/>
                </a:cxn>
                <a:cxn ang="0">
                  <a:pos x="2657" y="2480"/>
                </a:cxn>
                <a:cxn ang="0">
                  <a:pos x="2653" y="2295"/>
                </a:cxn>
                <a:cxn ang="0">
                  <a:pos x="2642" y="2036"/>
                </a:cxn>
                <a:cxn ang="0">
                  <a:pos x="2689" y="1861"/>
                </a:cxn>
                <a:cxn ang="0">
                  <a:pos x="2802" y="1784"/>
                </a:cxn>
                <a:cxn ang="0">
                  <a:pos x="2931" y="1722"/>
                </a:cxn>
                <a:cxn ang="0">
                  <a:pos x="2951" y="1645"/>
                </a:cxn>
                <a:cxn ang="0">
                  <a:pos x="2884" y="1562"/>
                </a:cxn>
                <a:cxn ang="0">
                  <a:pos x="2626" y="1237"/>
                </a:cxn>
                <a:cxn ang="0">
                  <a:pos x="2668" y="1146"/>
                </a:cxn>
                <a:cxn ang="0">
                  <a:pos x="2729" y="940"/>
                </a:cxn>
                <a:cxn ang="0">
                  <a:pos x="2674" y="639"/>
                </a:cxn>
                <a:cxn ang="0">
                  <a:pos x="2523" y="340"/>
                </a:cxn>
                <a:cxn ang="0">
                  <a:pos x="2338" y="144"/>
                </a:cxn>
                <a:cxn ang="0">
                  <a:pos x="1999" y="25"/>
                </a:cxn>
                <a:cxn ang="0">
                  <a:pos x="1602" y="0"/>
                </a:cxn>
                <a:cxn ang="0">
                  <a:pos x="1246" y="31"/>
                </a:cxn>
                <a:cxn ang="0">
                  <a:pos x="916" y="128"/>
                </a:cxn>
                <a:cxn ang="0">
                  <a:pos x="535" y="361"/>
                </a:cxn>
                <a:cxn ang="0">
                  <a:pos x="350" y="526"/>
                </a:cxn>
                <a:cxn ang="0">
                  <a:pos x="159" y="778"/>
                </a:cxn>
                <a:cxn ang="0">
                  <a:pos x="20" y="1105"/>
                </a:cxn>
                <a:cxn ang="0">
                  <a:pos x="10" y="1397"/>
                </a:cxn>
                <a:cxn ang="0">
                  <a:pos x="92" y="1662"/>
                </a:cxn>
                <a:cxn ang="0">
                  <a:pos x="474" y="2238"/>
                </a:cxn>
                <a:cxn ang="0">
                  <a:pos x="597" y="2490"/>
                </a:cxn>
                <a:cxn ang="0">
                  <a:pos x="628" y="2661"/>
                </a:cxn>
                <a:cxn ang="0">
                  <a:pos x="639" y="2892"/>
                </a:cxn>
                <a:cxn ang="0">
                  <a:pos x="1936" y="3219"/>
                </a:cxn>
              </a:cxnLst>
              <a:rect l="0" t="0" r="r" b="b"/>
              <a:pathLst>
                <a:path w="2951" h="3219">
                  <a:moveTo>
                    <a:pt x="1936" y="3219"/>
                  </a:moveTo>
                  <a:lnTo>
                    <a:pt x="1936" y="2924"/>
                  </a:lnTo>
                  <a:lnTo>
                    <a:pt x="1947" y="2856"/>
                  </a:lnTo>
                  <a:lnTo>
                    <a:pt x="1967" y="2785"/>
                  </a:lnTo>
                  <a:lnTo>
                    <a:pt x="2009" y="2733"/>
                  </a:lnTo>
                  <a:lnTo>
                    <a:pt x="2075" y="2707"/>
                  </a:lnTo>
                  <a:lnTo>
                    <a:pt x="2292" y="2661"/>
                  </a:lnTo>
                  <a:lnTo>
                    <a:pt x="2420" y="2635"/>
                  </a:lnTo>
                  <a:lnTo>
                    <a:pt x="2523" y="2593"/>
                  </a:lnTo>
                  <a:lnTo>
                    <a:pt x="2596" y="2558"/>
                  </a:lnTo>
                  <a:lnTo>
                    <a:pt x="2632" y="2526"/>
                  </a:lnTo>
                  <a:lnTo>
                    <a:pt x="2657" y="2480"/>
                  </a:lnTo>
                  <a:lnTo>
                    <a:pt x="2657" y="2398"/>
                  </a:lnTo>
                  <a:lnTo>
                    <a:pt x="2653" y="2295"/>
                  </a:lnTo>
                  <a:lnTo>
                    <a:pt x="2642" y="2156"/>
                  </a:lnTo>
                  <a:lnTo>
                    <a:pt x="2642" y="2036"/>
                  </a:lnTo>
                  <a:lnTo>
                    <a:pt x="2657" y="1928"/>
                  </a:lnTo>
                  <a:lnTo>
                    <a:pt x="2689" y="1861"/>
                  </a:lnTo>
                  <a:lnTo>
                    <a:pt x="2729" y="1815"/>
                  </a:lnTo>
                  <a:lnTo>
                    <a:pt x="2802" y="1784"/>
                  </a:lnTo>
                  <a:lnTo>
                    <a:pt x="2899" y="1748"/>
                  </a:lnTo>
                  <a:lnTo>
                    <a:pt x="2931" y="1722"/>
                  </a:lnTo>
                  <a:lnTo>
                    <a:pt x="2951" y="1691"/>
                  </a:lnTo>
                  <a:lnTo>
                    <a:pt x="2951" y="1645"/>
                  </a:lnTo>
                  <a:lnTo>
                    <a:pt x="2916" y="1598"/>
                  </a:lnTo>
                  <a:lnTo>
                    <a:pt x="2884" y="1562"/>
                  </a:lnTo>
                  <a:lnTo>
                    <a:pt x="2647" y="1263"/>
                  </a:lnTo>
                  <a:lnTo>
                    <a:pt x="2626" y="1237"/>
                  </a:lnTo>
                  <a:lnTo>
                    <a:pt x="2637" y="1191"/>
                  </a:lnTo>
                  <a:lnTo>
                    <a:pt x="2668" y="1146"/>
                  </a:lnTo>
                  <a:lnTo>
                    <a:pt x="2714" y="1020"/>
                  </a:lnTo>
                  <a:lnTo>
                    <a:pt x="2729" y="940"/>
                  </a:lnTo>
                  <a:lnTo>
                    <a:pt x="2729" y="817"/>
                  </a:lnTo>
                  <a:lnTo>
                    <a:pt x="2674" y="639"/>
                  </a:lnTo>
                  <a:lnTo>
                    <a:pt x="2617" y="506"/>
                  </a:lnTo>
                  <a:lnTo>
                    <a:pt x="2523" y="340"/>
                  </a:lnTo>
                  <a:lnTo>
                    <a:pt x="2436" y="237"/>
                  </a:lnTo>
                  <a:lnTo>
                    <a:pt x="2338" y="144"/>
                  </a:lnTo>
                  <a:lnTo>
                    <a:pt x="2205" y="74"/>
                  </a:lnTo>
                  <a:lnTo>
                    <a:pt x="1999" y="25"/>
                  </a:lnTo>
                  <a:lnTo>
                    <a:pt x="1803" y="5"/>
                  </a:lnTo>
                  <a:lnTo>
                    <a:pt x="1602" y="0"/>
                  </a:lnTo>
                  <a:lnTo>
                    <a:pt x="1406" y="10"/>
                  </a:lnTo>
                  <a:lnTo>
                    <a:pt x="1246" y="31"/>
                  </a:lnTo>
                  <a:lnTo>
                    <a:pt x="1092" y="62"/>
                  </a:lnTo>
                  <a:lnTo>
                    <a:pt x="916" y="128"/>
                  </a:lnTo>
                  <a:lnTo>
                    <a:pt x="746" y="216"/>
                  </a:lnTo>
                  <a:lnTo>
                    <a:pt x="535" y="361"/>
                  </a:lnTo>
                  <a:lnTo>
                    <a:pt x="437" y="439"/>
                  </a:lnTo>
                  <a:lnTo>
                    <a:pt x="350" y="526"/>
                  </a:lnTo>
                  <a:lnTo>
                    <a:pt x="252" y="639"/>
                  </a:lnTo>
                  <a:lnTo>
                    <a:pt x="159" y="778"/>
                  </a:lnTo>
                  <a:lnTo>
                    <a:pt x="67" y="954"/>
                  </a:lnTo>
                  <a:lnTo>
                    <a:pt x="20" y="1105"/>
                  </a:lnTo>
                  <a:lnTo>
                    <a:pt x="0" y="1270"/>
                  </a:lnTo>
                  <a:lnTo>
                    <a:pt x="10" y="1397"/>
                  </a:lnTo>
                  <a:lnTo>
                    <a:pt x="35" y="1526"/>
                  </a:lnTo>
                  <a:lnTo>
                    <a:pt x="92" y="1662"/>
                  </a:lnTo>
                  <a:lnTo>
                    <a:pt x="258" y="1920"/>
                  </a:lnTo>
                  <a:lnTo>
                    <a:pt x="474" y="2238"/>
                  </a:lnTo>
                  <a:lnTo>
                    <a:pt x="561" y="2398"/>
                  </a:lnTo>
                  <a:lnTo>
                    <a:pt x="597" y="2490"/>
                  </a:lnTo>
                  <a:lnTo>
                    <a:pt x="618" y="2580"/>
                  </a:lnTo>
                  <a:lnTo>
                    <a:pt x="628" y="2661"/>
                  </a:lnTo>
                  <a:lnTo>
                    <a:pt x="634" y="2738"/>
                  </a:lnTo>
                  <a:lnTo>
                    <a:pt x="639" y="2892"/>
                  </a:lnTo>
                  <a:lnTo>
                    <a:pt x="618" y="3219"/>
                  </a:lnTo>
                  <a:lnTo>
                    <a:pt x="1936" y="3219"/>
                  </a:lnTo>
                  <a:close/>
                </a:path>
              </a:pathLst>
            </a:custGeom>
            <a:solidFill>
              <a:srgbClr val="FF8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128" y="1722"/>
              <a:ext cx="1055" cy="1022"/>
              <a:chOff x="1154" y="1706"/>
              <a:chExt cx="1111" cy="1110"/>
            </a:xfrm>
          </p:grpSpPr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54" y="1706"/>
                <a:ext cx="1111" cy="991"/>
              </a:xfrm>
              <a:custGeom>
                <a:avLst/>
                <a:gdLst/>
                <a:ahLst/>
                <a:cxnLst>
                  <a:cxn ang="0">
                    <a:pos x="965" y="597"/>
                  </a:cxn>
                  <a:cxn ang="0">
                    <a:pos x="1036" y="549"/>
                  </a:cxn>
                  <a:cxn ang="0">
                    <a:pos x="1084" y="486"/>
                  </a:cxn>
                  <a:cxn ang="0">
                    <a:pos x="1109" y="411"/>
                  </a:cxn>
                  <a:cxn ang="0">
                    <a:pos x="1107" y="328"/>
                  </a:cxn>
                  <a:cxn ang="0">
                    <a:pos x="1082" y="242"/>
                  </a:cxn>
                  <a:cxn ang="0">
                    <a:pos x="1026" y="153"/>
                  </a:cxn>
                  <a:cxn ang="0">
                    <a:pos x="946" y="82"/>
                  </a:cxn>
                  <a:cxn ang="0">
                    <a:pos x="844" y="32"/>
                  </a:cxn>
                  <a:cxn ang="0">
                    <a:pos x="725" y="6"/>
                  </a:cxn>
                  <a:cxn ang="0">
                    <a:pos x="593" y="0"/>
                  </a:cxn>
                  <a:cxn ang="0">
                    <a:pos x="451" y="19"/>
                  </a:cxn>
                  <a:cxn ang="0">
                    <a:pos x="307" y="61"/>
                  </a:cxn>
                  <a:cxn ang="0">
                    <a:pos x="195" y="113"/>
                  </a:cxn>
                  <a:cxn ang="0">
                    <a:pos x="122" y="176"/>
                  </a:cxn>
                  <a:cxn ang="0">
                    <a:pos x="63" y="265"/>
                  </a:cxn>
                  <a:cxn ang="0">
                    <a:pos x="23" y="367"/>
                  </a:cxn>
                  <a:cxn ang="0">
                    <a:pos x="2" y="480"/>
                  </a:cxn>
                  <a:cxn ang="0">
                    <a:pos x="4" y="597"/>
                  </a:cxn>
                  <a:cxn ang="0">
                    <a:pos x="27" y="708"/>
                  </a:cxn>
                  <a:cxn ang="0">
                    <a:pos x="69" y="810"/>
                  </a:cxn>
                  <a:cxn ang="0">
                    <a:pos x="128" y="895"/>
                  </a:cxn>
                  <a:cxn ang="0">
                    <a:pos x="201" y="956"/>
                  </a:cxn>
                  <a:cxn ang="0">
                    <a:pos x="276" y="989"/>
                  </a:cxn>
                  <a:cxn ang="0">
                    <a:pos x="345" y="987"/>
                  </a:cxn>
                  <a:cxn ang="0">
                    <a:pos x="410" y="960"/>
                  </a:cxn>
                  <a:cxn ang="0">
                    <a:pos x="462" y="910"/>
                  </a:cxn>
                  <a:cxn ang="0">
                    <a:pos x="497" y="843"/>
                  </a:cxn>
                  <a:cxn ang="0">
                    <a:pos x="514" y="795"/>
                  </a:cxn>
                  <a:cxn ang="0">
                    <a:pos x="548" y="772"/>
                  </a:cxn>
                  <a:cxn ang="0">
                    <a:pos x="606" y="751"/>
                  </a:cxn>
                  <a:cxn ang="0">
                    <a:pos x="667" y="724"/>
                  </a:cxn>
                  <a:cxn ang="0">
                    <a:pos x="708" y="676"/>
                  </a:cxn>
                  <a:cxn ang="0">
                    <a:pos x="733" y="643"/>
                  </a:cxn>
                  <a:cxn ang="0">
                    <a:pos x="754" y="647"/>
                  </a:cxn>
                  <a:cxn ang="0">
                    <a:pos x="765" y="668"/>
                  </a:cxn>
                  <a:cxn ang="0">
                    <a:pos x="759" y="701"/>
                  </a:cxn>
                  <a:cxn ang="0">
                    <a:pos x="777" y="728"/>
                  </a:cxn>
                  <a:cxn ang="0">
                    <a:pos x="807" y="730"/>
                  </a:cxn>
                  <a:cxn ang="0">
                    <a:pos x="829" y="707"/>
                  </a:cxn>
                  <a:cxn ang="0">
                    <a:pos x="827" y="674"/>
                  </a:cxn>
                  <a:cxn ang="0">
                    <a:pos x="813" y="651"/>
                  </a:cxn>
                  <a:cxn ang="0">
                    <a:pos x="827" y="628"/>
                  </a:cxn>
                  <a:cxn ang="0">
                    <a:pos x="852" y="618"/>
                  </a:cxn>
                  <a:cxn ang="0">
                    <a:pos x="924" y="612"/>
                  </a:cxn>
                </a:cxnLst>
                <a:rect l="0" t="0" r="r" b="b"/>
                <a:pathLst>
                  <a:path w="1111" h="991">
                    <a:moveTo>
                      <a:pt x="924" y="612"/>
                    </a:moveTo>
                    <a:lnTo>
                      <a:pt x="965" y="597"/>
                    </a:lnTo>
                    <a:lnTo>
                      <a:pt x="1003" y="574"/>
                    </a:lnTo>
                    <a:lnTo>
                      <a:pt x="1036" y="549"/>
                    </a:lnTo>
                    <a:lnTo>
                      <a:pt x="1063" y="520"/>
                    </a:lnTo>
                    <a:lnTo>
                      <a:pt x="1084" y="486"/>
                    </a:lnTo>
                    <a:lnTo>
                      <a:pt x="1099" y="451"/>
                    </a:lnTo>
                    <a:lnTo>
                      <a:pt x="1109" y="411"/>
                    </a:lnTo>
                    <a:lnTo>
                      <a:pt x="1111" y="370"/>
                    </a:lnTo>
                    <a:lnTo>
                      <a:pt x="1107" y="328"/>
                    </a:lnTo>
                    <a:lnTo>
                      <a:pt x="1097" y="284"/>
                    </a:lnTo>
                    <a:lnTo>
                      <a:pt x="1082" y="242"/>
                    </a:lnTo>
                    <a:lnTo>
                      <a:pt x="1057" y="196"/>
                    </a:lnTo>
                    <a:lnTo>
                      <a:pt x="1026" y="153"/>
                    </a:lnTo>
                    <a:lnTo>
                      <a:pt x="988" y="115"/>
                    </a:lnTo>
                    <a:lnTo>
                      <a:pt x="946" y="82"/>
                    </a:lnTo>
                    <a:lnTo>
                      <a:pt x="898" y="55"/>
                    </a:lnTo>
                    <a:lnTo>
                      <a:pt x="844" y="32"/>
                    </a:lnTo>
                    <a:lnTo>
                      <a:pt x="786" y="15"/>
                    </a:lnTo>
                    <a:lnTo>
                      <a:pt x="725" y="6"/>
                    </a:lnTo>
                    <a:lnTo>
                      <a:pt x="660" y="0"/>
                    </a:lnTo>
                    <a:lnTo>
                      <a:pt x="593" y="0"/>
                    </a:lnTo>
                    <a:lnTo>
                      <a:pt x="522" y="7"/>
                    </a:lnTo>
                    <a:lnTo>
                      <a:pt x="451" y="19"/>
                    </a:lnTo>
                    <a:lnTo>
                      <a:pt x="378" y="36"/>
                    </a:lnTo>
                    <a:lnTo>
                      <a:pt x="307" y="61"/>
                    </a:lnTo>
                    <a:lnTo>
                      <a:pt x="236" y="90"/>
                    </a:lnTo>
                    <a:lnTo>
                      <a:pt x="195" y="113"/>
                    </a:lnTo>
                    <a:lnTo>
                      <a:pt x="157" y="142"/>
                    </a:lnTo>
                    <a:lnTo>
                      <a:pt x="122" y="176"/>
                    </a:lnTo>
                    <a:lnTo>
                      <a:pt x="92" y="219"/>
                    </a:lnTo>
                    <a:lnTo>
                      <a:pt x="63" y="265"/>
                    </a:lnTo>
                    <a:lnTo>
                      <a:pt x="42" y="315"/>
                    </a:lnTo>
                    <a:lnTo>
                      <a:pt x="23" y="367"/>
                    </a:lnTo>
                    <a:lnTo>
                      <a:pt x="9" y="422"/>
                    </a:lnTo>
                    <a:lnTo>
                      <a:pt x="2" y="480"/>
                    </a:lnTo>
                    <a:lnTo>
                      <a:pt x="0" y="539"/>
                    </a:lnTo>
                    <a:lnTo>
                      <a:pt x="4" y="597"/>
                    </a:lnTo>
                    <a:lnTo>
                      <a:pt x="11" y="655"/>
                    </a:lnTo>
                    <a:lnTo>
                      <a:pt x="27" y="708"/>
                    </a:lnTo>
                    <a:lnTo>
                      <a:pt x="44" y="762"/>
                    </a:lnTo>
                    <a:lnTo>
                      <a:pt x="69" y="810"/>
                    </a:lnTo>
                    <a:lnTo>
                      <a:pt x="96" y="854"/>
                    </a:lnTo>
                    <a:lnTo>
                      <a:pt x="128" y="895"/>
                    </a:lnTo>
                    <a:lnTo>
                      <a:pt x="163" y="929"/>
                    </a:lnTo>
                    <a:lnTo>
                      <a:pt x="201" y="956"/>
                    </a:lnTo>
                    <a:lnTo>
                      <a:pt x="241" y="979"/>
                    </a:lnTo>
                    <a:lnTo>
                      <a:pt x="276" y="989"/>
                    </a:lnTo>
                    <a:lnTo>
                      <a:pt x="310" y="991"/>
                    </a:lnTo>
                    <a:lnTo>
                      <a:pt x="345" y="987"/>
                    </a:lnTo>
                    <a:lnTo>
                      <a:pt x="378" y="977"/>
                    </a:lnTo>
                    <a:lnTo>
                      <a:pt x="410" y="960"/>
                    </a:lnTo>
                    <a:lnTo>
                      <a:pt x="437" y="937"/>
                    </a:lnTo>
                    <a:lnTo>
                      <a:pt x="462" y="910"/>
                    </a:lnTo>
                    <a:lnTo>
                      <a:pt x="481" y="878"/>
                    </a:lnTo>
                    <a:lnTo>
                      <a:pt x="497" y="843"/>
                    </a:lnTo>
                    <a:lnTo>
                      <a:pt x="506" y="806"/>
                    </a:lnTo>
                    <a:lnTo>
                      <a:pt x="514" y="795"/>
                    </a:lnTo>
                    <a:lnTo>
                      <a:pt x="527" y="783"/>
                    </a:lnTo>
                    <a:lnTo>
                      <a:pt x="548" y="772"/>
                    </a:lnTo>
                    <a:lnTo>
                      <a:pt x="575" y="760"/>
                    </a:lnTo>
                    <a:lnTo>
                      <a:pt x="606" y="751"/>
                    </a:lnTo>
                    <a:lnTo>
                      <a:pt x="642" y="741"/>
                    </a:lnTo>
                    <a:lnTo>
                      <a:pt x="667" y="724"/>
                    </a:lnTo>
                    <a:lnTo>
                      <a:pt x="690" y="703"/>
                    </a:lnTo>
                    <a:lnTo>
                      <a:pt x="708" y="676"/>
                    </a:lnTo>
                    <a:lnTo>
                      <a:pt x="723" y="649"/>
                    </a:lnTo>
                    <a:lnTo>
                      <a:pt x="733" y="643"/>
                    </a:lnTo>
                    <a:lnTo>
                      <a:pt x="744" y="643"/>
                    </a:lnTo>
                    <a:lnTo>
                      <a:pt x="754" y="647"/>
                    </a:lnTo>
                    <a:lnTo>
                      <a:pt x="761" y="657"/>
                    </a:lnTo>
                    <a:lnTo>
                      <a:pt x="765" y="668"/>
                    </a:lnTo>
                    <a:lnTo>
                      <a:pt x="759" y="684"/>
                    </a:lnTo>
                    <a:lnTo>
                      <a:pt x="759" y="701"/>
                    </a:lnTo>
                    <a:lnTo>
                      <a:pt x="765" y="716"/>
                    </a:lnTo>
                    <a:lnTo>
                      <a:pt x="777" y="728"/>
                    </a:lnTo>
                    <a:lnTo>
                      <a:pt x="792" y="732"/>
                    </a:lnTo>
                    <a:lnTo>
                      <a:pt x="807" y="730"/>
                    </a:lnTo>
                    <a:lnTo>
                      <a:pt x="819" y="720"/>
                    </a:lnTo>
                    <a:lnTo>
                      <a:pt x="829" y="707"/>
                    </a:lnTo>
                    <a:lnTo>
                      <a:pt x="830" y="689"/>
                    </a:lnTo>
                    <a:lnTo>
                      <a:pt x="827" y="674"/>
                    </a:lnTo>
                    <a:lnTo>
                      <a:pt x="817" y="660"/>
                    </a:lnTo>
                    <a:lnTo>
                      <a:pt x="813" y="651"/>
                    </a:lnTo>
                    <a:lnTo>
                      <a:pt x="817" y="639"/>
                    </a:lnTo>
                    <a:lnTo>
                      <a:pt x="827" y="628"/>
                    </a:lnTo>
                    <a:lnTo>
                      <a:pt x="838" y="620"/>
                    </a:lnTo>
                    <a:lnTo>
                      <a:pt x="852" y="618"/>
                    </a:lnTo>
                    <a:lnTo>
                      <a:pt x="888" y="618"/>
                    </a:lnTo>
                    <a:lnTo>
                      <a:pt x="924" y="61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631" y="2201"/>
                <a:ext cx="329" cy="615"/>
              </a:xfrm>
              <a:custGeom>
                <a:avLst/>
                <a:gdLst/>
                <a:ahLst/>
                <a:cxnLst>
                  <a:cxn ang="0">
                    <a:pos x="302" y="50"/>
                  </a:cxn>
                  <a:cxn ang="0">
                    <a:pos x="319" y="83"/>
                  </a:cxn>
                  <a:cxn ang="0">
                    <a:pos x="327" y="102"/>
                  </a:cxn>
                  <a:cxn ang="0">
                    <a:pos x="327" y="110"/>
                  </a:cxn>
                  <a:cxn ang="0">
                    <a:pos x="304" y="112"/>
                  </a:cxn>
                  <a:cxn ang="0">
                    <a:pos x="298" y="129"/>
                  </a:cxn>
                  <a:cxn ang="0">
                    <a:pos x="309" y="154"/>
                  </a:cxn>
                  <a:cxn ang="0">
                    <a:pos x="307" y="160"/>
                  </a:cxn>
                  <a:cxn ang="0">
                    <a:pos x="294" y="144"/>
                  </a:cxn>
                  <a:cxn ang="0">
                    <a:pos x="265" y="127"/>
                  </a:cxn>
                  <a:cxn ang="0">
                    <a:pos x="231" y="117"/>
                  </a:cxn>
                  <a:cxn ang="0">
                    <a:pos x="206" y="116"/>
                  </a:cxn>
                  <a:cxn ang="0">
                    <a:pos x="167" y="127"/>
                  </a:cxn>
                  <a:cxn ang="0">
                    <a:pos x="139" y="158"/>
                  </a:cxn>
                  <a:cxn ang="0">
                    <a:pos x="116" y="235"/>
                  </a:cxn>
                  <a:cxn ang="0">
                    <a:pos x="77" y="367"/>
                  </a:cxn>
                  <a:cxn ang="0">
                    <a:pos x="45" y="532"/>
                  </a:cxn>
                  <a:cxn ang="0">
                    <a:pos x="10" y="615"/>
                  </a:cxn>
                  <a:cxn ang="0">
                    <a:pos x="20" y="490"/>
                  </a:cxn>
                  <a:cxn ang="0">
                    <a:pos x="48" y="367"/>
                  </a:cxn>
                  <a:cxn ang="0">
                    <a:pos x="64" y="321"/>
                  </a:cxn>
                  <a:cxn ang="0">
                    <a:pos x="66" y="290"/>
                  </a:cxn>
                  <a:cxn ang="0">
                    <a:pos x="54" y="277"/>
                  </a:cxn>
                  <a:cxn ang="0">
                    <a:pos x="23" y="271"/>
                  </a:cxn>
                  <a:cxn ang="0">
                    <a:pos x="25" y="267"/>
                  </a:cxn>
                  <a:cxn ang="0">
                    <a:pos x="71" y="250"/>
                  </a:cxn>
                  <a:cxn ang="0">
                    <a:pos x="100" y="212"/>
                  </a:cxn>
                  <a:cxn ang="0">
                    <a:pos x="117" y="158"/>
                  </a:cxn>
                  <a:cxn ang="0">
                    <a:pos x="123" y="110"/>
                  </a:cxn>
                  <a:cxn ang="0">
                    <a:pos x="110" y="77"/>
                  </a:cxn>
                  <a:cxn ang="0">
                    <a:pos x="79" y="66"/>
                  </a:cxn>
                  <a:cxn ang="0">
                    <a:pos x="33" y="77"/>
                  </a:cxn>
                  <a:cxn ang="0">
                    <a:pos x="41" y="64"/>
                  </a:cxn>
                  <a:cxn ang="0">
                    <a:pos x="50" y="35"/>
                  </a:cxn>
                  <a:cxn ang="0">
                    <a:pos x="81" y="16"/>
                  </a:cxn>
                  <a:cxn ang="0">
                    <a:pos x="146" y="0"/>
                  </a:cxn>
                  <a:cxn ang="0">
                    <a:pos x="215" y="6"/>
                  </a:cxn>
                  <a:cxn ang="0">
                    <a:pos x="279" y="33"/>
                  </a:cxn>
                </a:cxnLst>
                <a:rect l="0" t="0" r="r" b="b"/>
                <a:pathLst>
                  <a:path w="329" h="615">
                    <a:moveTo>
                      <a:pt x="282" y="35"/>
                    </a:moveTo>
                    <a:lnTo>
                      <a:pt x="302" y="50"/>
                    </a:lnTo>
                    <a:lnTo>
                      <a:pt x="317" y="71"/>
                    </a:lnTo>
                    <a:lnTo>
                      <a:pt x="319" y="83"/>
                    </a:lnTo>
                    <a:lnTo>
                      <a:pt x="323" y="94"/>
                    </a:lnTo>
                    <a:lnTo>
                      <a:pt x="327" y="102"/>
                    </a:lnTo>
                    <a:lnTo>
                      <a:pt x="329" y="106"/>
                    </a:lnTo>
                    <a:lnTo>
                      <a:pt x="327" y="110"/>
                    </a:lnTo>
                    <a:lnTo>
                      <a:pt x="313" y="108"/>
                    </a:lnTo>
                    <a:lnTo>
                      <a:pt x="304" y="112"/>
                    </a:lnTo>
                    <a:lnTo>
                      <a:pt x="300" y="119"/>
                    </a:lnTo>
                    <a:lnTo>
                      <a:pt x="298" y="129"/>
                    </a:lnTo>
                    <a:lnTo>
                      <a:pt x="302" y="141"/>
                    </a:lnTo>
                    <a:lnTo>
                      <a:pt x="309" y="154"/>
                    </a:lnTo>
                    <a:lnTo>
                      <a:pt x="309" y="160"/>
                    </a:lnTo>
                    <a:lnTo>
                      <a:pt x="307" y="160"/>
                    </a:lnTo>
                    <a:lnTo>
                      <a:pt x="302" y="156"/>
                    </a:lnTo>
                    <a:lnTo>
                      <a:pt x="294" y="144"/>
                    </a:lnTo>
                    <a:lnTo>
                      <a:pt x="281" y="135"/>
                    </a:lnTo>
                    <a:lnTo>
                      <a:pt x="265" y="127"/>
                    </a:lnTo>
                    <a:lnTo>
                      <a:pt x="248" y="121"/>
                    </a:lnTo>
                    <a:lnTo>
                      <a:pt x="231" y="117"/>
                    </a:lnTo>
                    <a:lnTo>
                      <a:pt x="215" y="116"/>
                    </a:lnTo>
                    <a:lnTo>
                      <a:pt x="206" y="116"/>
                    </a:lnTo>
                    <a:lnTo>
                      <a:pt x="185" y="119"/>
                    </a:lnTo>
                    <a:lnTo>
                      <a:pt x="167" y="127"/>
                    </a:lnTo>
                    <a:lnTo>
                      <a:pt x="152" y="141"/>
                    </a:lnTo>
                    <a:lnTo>
                      <a:pt x="139" y="158"/>
                    </a:lnTo>
                    <a:lnTo>
                      <a:pt x="131" y="179"/>
                    </a:lnTo>
                    <a:lnTo>
                      <a:pt x="116" y="235"/>
                    </a:lnTo>
                    <a:lnTo>
                      <a:pt x="102" y="288"/>
                    </a:lnTo>
                    <a:lnTo>
                      <a:pt x="77" y="367"/>
                    </a:lnTo>
                    <a:lnTo>
                      <a:pt x="58" y="450"/>
                    </a:lnTo>
                    <a:lnTo>
                      <a:pt x="45" y="532"/>
                    </a:lnTo>
                    <a:lnTo>
                      <a:pt x="37" y="615"/>
                    </a:lnTo>
                    <a:lnTo>
                      <a:pt x="10" y="615"/>
                    </a:lnTo>
                    <a:lnTo>
                      <a:pt x="12" y="552"/>
                    </a:lnTo>
                    <a:lnTo>
                      <a:pt x="20" y="490"/>
                    </a:lnTo>
                    <a:lnTo>
                      <a:pt x="31" y="429"/>
                    </a:lnTo>
                    <a:lnTo>
                      <a:pt x="48" y="367"/>
                    </a:lnTo>
                    <a:lnTo>
                      <a:pt x="58" y="342"/>
                    </a:lnTo>
                    <a:lnTo>
                      <a:pt x="64" y="321"/>
                    </a:lnTo>
                    <a:lnTo>
                      <a:pt x="66" y="304"/>
                    </a:lnTo>
                    <a:lnTo>
                      <a:pt x="66" y="290"/>
                    </a:lnTo>
                    <a:lnTo>
                      <a:pt x="62" y="283"/>
                    </a:lnTo>
                    <a:lnTo>
                      <a:pt x="54" y="277"/>
                    </a:lnTo>
                    <a:lnTo>
                      <a:pt x="41" y="273"/>
                    </a:lnTo>
                    <a:lnTo>
                      <a:pt x="23" y="271"/>
                    </a:lnTo>
                    <a:lnTo>
                      <a:pt x="0" y="267"/>
                    </a:lnTo>
                    <a:lnTo>
                      <a:pt x="25" y="267"/>
                    </a:lnTo>
                    <a:lnTo>
                      <a:pt x="48" y="262"/>
                    </a:lnTo>
                    <a:lnTo>
                      <a:pt x="71" y="250"/>
                    </a:lnTo>
                    <a:lnTo>
                      <a:pt x="89" y="233"/>
                    </a:lnTo>
                    <a:lnTo>
                      <a:pt x="100" y="212"/>
                    </a:lnTo>
                    <a:lnTo>
                      <a:pt x="108" y="189"/>
                    </a:lnTo>
                    <a:lnTo>
                      <a:pt x="117" y="158"/>
                    </a:lnTo>
                    <a:lnTo>
                      <a:pt x="123" y="133"/>
                    </a:lnTo>
                    <a:lnTo>
                      <a:pt x="123" y="110"/>
                    </a:lnTo>
                    <a:lnTo>
                      <a:pt x="119" y="91"/>
                    </a:lnTo>
                    <a:lnTo>
                      <a:pt x="110" y="77"/>
                    </a:lnTo>
                    <a:lnTo>
                      <a:pt x="96" y="69"/>
                    </a:lnTo>
                    <a:lnTo>
                      <a:pt x="79" y="66"/>
                    </a:lnTo>
                    <a:lnTo>
                      <a:pt x="56" y="69"/>
                    </a:lnTo>
                    <a:lnTo>
                      <a:pt x="33" y="77"/>
                    </a:lnTo>
                    <a:lnTo>
                      <a:pt x="31" y="77"/>
                    </a:lnTo>
                    <a:lnTo>
                      <a:pt x="41" y="64"/>
                    </a:lnTo>
                    <a:lnTo>
                      <a:pt x="46" y="50"/>
                    </a:lnTo>
                    <a:lnTo>
                      <a:pt x="50" y="35"/>
                    </a:lnTo>
                    <a:lnTo>
                      <a:pt x="52" y="33"/>
                    </a:lnTo>
                    <a:lnTo>
                      <a:pt x="81" y="16"/>
                    </a:lnTo>
                    <a:lnTo>
                      <a:pt x="114" y="6"/>
                    </a:lnTo>
                    <a:lnTo>
                      <a:pt x="146" y="0"/>
                    </a:lnTo>
                    <a:lnTo>
                      <a:pt x="181" y="0"/>
                    </a:lnTo>
                    <a:lnTo>
                      <a:pt x="215" y="6"/>
                    </a:lnTo>
                    <a:lnTo>
                      <a:pt x="248" y="18"/>
                    </a:lnTo>
                    <a:lnTo>
                      <a:pt x="279" y="33"/>
                    </a:lnTo>
                    <a:lnTo>
                      <a:pt x="282" y="35"/>
                    </a:lnTo>
                    <a:close/>
                  </a:path>
                </a:pathLst>
              </a:custGeom>
              <a:solidFill>
                <a:srgbClr val="008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36" y="2317"/>
                <a:ext cx="39" cy="34"/>
              </a:xfrm>
              <a:custGeom>
                <a:avLst/>
                <a:gdLst/>
                <a:ahLst/>
                <a:cxnLst>
                  <a:cxn ang="0">
                    <a:pos x="37" y="25"/>
                  </a:cxn>
                  <a:cxn ang="0">
                    <a:pos x="39" y="17"/>
                  </a:cxn>
                  <a:cxn ang="0">
                    <a:pos x="35" y="7"/>
                  </a:cxn>
                  <a:cxn ang="0">
                    <a:pos x="25" y="1"/>
                  </a:cxn>
                  <a:cxn ang="0">
                    <a:pos x="16" y="0"/>
                  </a:cxn>
                  <a:cxn ang="0">
                    <a:pos x="6" y="3"/>
                  </a:cxn>
                  <a:cxn ang="0">
                    <a:pos x="0" y="11"/>
                  </a:cxn>
                  <a:cxn ang="0">
                    <a:pos x="0" y="21"/>
                  </a:cxn>
                  <a:cxn ang="0">
                    <a:pos x="8" y="30"/>
                  </a:cxn>
                  <a:cxn ang="0">
                    <a:pos x="20" y="34"/>
                  </a:cxn>
                  <a:cxn ang="0">
                    <a:pos x="31" y="32"/>
                  </a:cxn>
                  <a:cxn ang="0">
                    <a:pos x="37" y="25"/>
                  </a:cxn>
                </a:cxnLst>
                <a:rect l="0" t="0" r="r" b="b"/>
                <a:pathLst>
                  <a:path w="39" h="34">
                    <a:moveTo>
                      <a:pt x="37" y="25"/>
                    </a:moveTo>
                    <a:lnTo>
                      <a:pt x="39" y="17"/>
                    </a:lnTo>
                    <a:lnTo>
                      <a:pt x="35" y="7"/>
                    </a:lnTo>
                    <a:lnTo>
                      <a:pt x="25" y="1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8" y="30"/>
                    </a:lnTo>
                    <a:lnTo>
                      <a:pt x="20" y="34"/>
                    </a:lnTo>
                    <a:lnTo>
                      <a:pt x="31" y="32"/>
                    </a:lnTo>
                    <a:lnTo>
                      <a:pt x="37" y="2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67" y="1715"/>
                <a:ext cx="1090" cy="803"/>
              </a:xfrm>
              <a:custGeom>
                <a:avLst/>
                <a:gdLst/>
                <a:ahLst/>
                <a:cxnLst>
                  <a:cxn ang="0">
                    <a:pos x="161" y="135"/>
                  </a:cxn>
                  <a:cxn ang="0">
                    <a:pos x="92" y="210"/>
                  </a:cxn>
                  <a:cxn ang="0">
                    <a:pos x="42" y="306"/>
                  </a:cxn>
                  <a:cxn ang="0">
                    <a:pos x="10" y="417"/>
                  </a:cxn>
                  <a:cxn ang="0">
                    <a:pos x="0" y="534"/>
                  </a:cxn>
                  <a:cxn ang="0">
                    <a:pos x="14" y="653"/>
                  </a:cxn>
                  <a:cxn ang="0">
                    <a:pos x="37" y="740"/>
                  </a:cxn>
                  <a:cxn ang="0">
                    <a:pos x="73" y="784"/>
                  </a:cxn>
                  <a:cxn ang="0">
                    <a:pos x="125" y="803"/>
                  </a:cxn>
                  <a:cxn ang="0">
                    <a:pos x="184" y="796"/>
                  </a:cxn>
                  <a:cxn ang="0">
                    <a:pos x="238" y="759"/>
                  </a:cxn>
                  <a:cxn ang="0">
                    <a:pos x="273" y="719"/>
                  </a:cxn>
                  <a:cxn ang="0">
                    <a:pos x="288" y="675"/>
                  </a:cxn>
                  <a:cxn ang="0">
                    <a:pos x="286" y="611"/>
                  </a:cxn>
                  <a:cxn ang="0">
                    <a:pos x="271" y="530"/>
                  </a:cxn>
                  <a:cxn ang="0">
                    <a:pos x="276" y="580"/>
                  </a:cxn>
                  <a:cxn ang="0">
                    <a:pos x="305" y="617"/>
                  </a:cxn>
                  <a:cxn ang="0">
                    <a:pos x="345" y="632"/>
                  </a:cxn>
                  <a:cxn ang="0">
                    <a:pos x="390" y="621"/>
                  </a:cxn>
                  <a:cxn ang="0">
                    <a:pos x="420" y="586"/>
                  </a:cxn>
                  <a:cxn ang="0">
                    <a:pos x="428" y="538"/>
                  </a:cxn>
                  <a:cxn ang="0">
                    <a:pos x="447" y="475"/>
                  </a:cxn>
                  <a:cxn ang="0">
                    <a:pos x="510" y="406"/>
                  </a:cxn>
                  <a:cxn ang="0">
                    <a:pos x="585" y="358"/>
                  </a:cxn>
                  <a:cxn ang="0">
                    <a:pos x="668" y="331"/>
                  </a:cxn>
                  <a:cxn ang="0">
                    <a:pos x="758" y="327"/>
                  </a:cxn>
                  <a:cxn ang="0">
                    <a:pos x="829" y="336"/>
                  </a:cxn>
                  <a:cxn ang="0">
                    <a:pos x="879" y="360"/>
                  </a:cxn>
                  <a:cxn ang="0">
                    <a:pos x="900" y="398"/>
                  </a:cxn>
                  <a:cxn ang="0">
                    <a:pos x="894" y="444"/>
                  </a:cxn>
                  <a:cxn ang="0">
                    <a:pos x="871" y="481"/>
                  </a:cxn>
                  <a:cxn ang="0">
                    <a:pos x="835" y="498"/>
                  </a:cxn>
                  <a:cxn ang="0">
                    <a:pos x="804" y="523"/>
                  </a:cxn>
                  <a:cxn ang="0">
                    <a:pos x="793" y="555"/>
                  </a:cxn>
                  <a:cxn ang="0">
                    <a:pos x="804" y="584"/>
                  </a:cxn>
                  <a:cxn ang="0">
                    <a:pos x="860" y="596"/>
                  </a:cxn>
                  <a:cxn ang="0">
                    <a:pos x="940" y="578"/>
                  </a:cxn>
                  <a:cxn ang="0">
                    <a:pos x="1009" y="538"/>
                  </a:cxn>
                  <a:cxn ang="0">
                    <a:pos x="1059" y="479"/>
                  </a:cxn>
                  <a:cxn ang="0">
                    <a:pos x="1086" y="404"/>
                  </a:cxn>
                  <a:cxn ang="0">
                    <a:pos x="1086" y="325"/>
                  </a:cxn>
                  <a:cxn ang="0">
                    <a:pos x="1059" y="237"/>
                  </a:cxn>
                  <a:cxn ang="0">
                    <a:pos x="1007" y="158"/>
                  </a:cxn>
                  <a:cxn ang="0">
                    <a:pos x="933" y="91"/>
                  </a:cxn>
                  <a:cxn ang="0">
                    <a:pos x="842" y="41"/>
                  </a:cxn>
                  <a:cxn ang="0">
                    <a:pos x="739" y="10"/>
                  </a:cxn>
                  <a:cxn ang="0">
                    <a:pos x="629" y="0"/>
                  </a:cxn>
                  <a:cxn ang="0">
                    <a:pos x="497" y="12"/>
                  </a:cxn>
                  <a:cxn ang="0">
                    <a:pos x="345" y="46"/>
                  </a:cxn>
                  <a:cxn ang="0">
                    <a:pos x="200" y="106"/>
                  </a:cxn>
                </a:cxnLst>
                <a:rect l="0" t="0" r="r" b="b"/>
                <a:pathLst>
                  <a:path w="1090" h="803">
                    <a:moveTo>
                      <a:pt x="200" y="106"/>
                    </a:moveTo>
                    <a:lnTo>
                      <a:pt x="161" y="135"/>
                    </a:lnTo>
                    <a:lnTo>
                      <a:pt x="125" y="169"/>
                    </a:lnTo>
                    <a:lnTo>
                      <a:pt x="92" y="210"/>
                    </a:lnTo>
                    <a:lnTo>
                      <a:pt x="65" y="256"/>
                    </a:lnTo>
                    <a:lnTo>
                      <a:pt x="42" y="306"/>
                    </a:lnTo>
                    <a:lnTo>
                      <a:pt x="23" y="360"/>
                    </a:lnTo>
                    <a:lnTo>
                      <a:pt x="10" y="417"/>
                    </a:lnTo>
                    <a:lnTo>
                      <a:pt x="2" y="475"/>
                    </a:lnTo>
                    <a:lnTo>
                      <a:pt x="0" y="534"/>
                    </a:lnTo>
                    <a:lnTo>
                      <a:pt x="4" y="594"/>
                    </a:lnTo>
                    <a:lnTo>
                      <a:pt x="14" y="653"/>
                    </a:lnTo>
                    <a:lnTo>
                      <a:pt x="27" y="711"/>
                    </a:lnTo>
                    <a:lnTo>
                      <a:pt x="37" y="740"/>
                    </a:lnTo>
                    <a:lnTo>
                      <a:pt x="52" y="765"/>
                    </a:lnTo>
                    <a:lnTo>
                      <a:pt x="73" y="784"/>
                    </a:lnTo>
                    <a:lnTo>
                      <a:pt x="98" y="797"/>
                    </a:lnTo>
                    <a:lnTo>
                      <a:pt x="125" y="803"/>
                    </a:lnTo>
                    <a:lnTo>
                      <a:pt x="156" y="803"/>
                    </a:lnTo>
                    <a:lnTo>
                      <a:pt x="184" y="796"/>
                    </a:lnTo>
                    <a:lnTo>
                      <a:pt x="213" y="780"/>
                    </a:lnTo>
                    <a:lnTo>
                      <a:pt x="238" y="759"/>
                    </a:lnTo>
                    <a:lnTo>
                      <a:pt x="259" y="732"/>
                    </a:lnTo>
                    <a:lnTo>
                      <a:pt x="273" y="719"/>
                    </a:lnTo>
                    <a:lnTo>
                      <a:pt x="282" y="699"/>
                    </a:lnTo>
                    <a:lnTo>
                      <a:pt x="288" y="675"/>
                    </a:lnTo>
                    <a:lnTo>
                      <a:pt x="288" y="646"/>
                    </a:lnTo>
                    <a:lnTo>
                      <a:pt x="286" y="611"/>
                    </a:lnTo>
                    <a:lnTo>
                      <a:pt x="280" y="573"/>
                    </a:lnTo>
                    <a:lnTo>
                      <a:pt x="271" y="530"/>
                    </a:lnTo>
                    <a:lnTo>
                      <a:pt x="271" y="555"/>
                    </a:lnTo>
                    <a:lnTo>
                      <a:pt x="276" y="580"/>
                    </a:lnTo>
                    <a:lnTo>
                      <a:pt x="288" y="602"/>
                    </a:lnTo>
                    <a:lnTo>
                      <a:pt x="305" y="617"/>
                    </a:lnTo>
                    <a:lnTo>
                      <a:pt x="324" y="628"/>
                    </a:lnTo>
                    <a:lnTo>
                      <a:pt x="345" y="632"/>
                    </a:lnTo>
                    <a:lnTo>
                      <a:pt x="368" y="630"/>
                    </a:lnTo>
                    <a:lnTo>
                      <a:pt x="390" y="621"/>
                    </a:lnTo>
                    <a:lnTo>
                      <a:pt x="407" y="605"/>
                    </a:lnTo>
                    <a:lnTo>
                      <a:pt x="420" y="586"/>
                    </a:lnTo>
                    <a:lnTo>
                      <a:pt x="426" y="563"/>
                    </a:lnTo>
                    <a:lnTo>
                      <a:pt x="428" y="538"/>
                    </a:lnTo>
                    <a:lnTo>
                      <a:pt x="424" y="513"/>
                    </a:lnTo>
                    <a:lnTo>
                      <a:pt x="447" y="475"/>
                    </a:lnTo>
                    <a:lnTo>
                      <a:pt x="478" y="438"/>
                    </a:lnTo>
                    <a:lnTo>
                      <a:pt x="510" y="406"/>
                    </a:lnTo>
                    <a:lnTo>
                      <a:pt x="545" y="379"/>
                    </a:lnTo>
                    <a:lnTo>
                      <a:pt x="585" y="358"/>
                    </a:lnTo>
                    <a:lnTo>
                      <a:pt x="626" y="340"/>
                    </a:lnTo>
                    <a:lnTo>
                      <a:pt x="668" y="331"/>
                    </a:lnTo>
                    <a:lnTo>
                      <a:pt x="714" y="327"/>
                    </a:lnTo>
                    <a:lnTo>
                      <a:pt x="758" y="327"/>
                    </a:lnTo>
                    <a:lnTo>
                      <a:pt x="796" y="331"/>
                    </a:lnTo>
                    <a:lnTo>
                      <a:pt x="829" y="336"/>
                    </a:lnTo>
                    <a:lnTo>
                      <a:pt x="858" y="348"/>
                    </a:lnTo>
                    <a:lnTo>
                      <a:pt x="879" y="360"/>
                    </a:lnTo>
                    <a:lnTo>
                      <a:pt x="894" y="377"/>
                    </a:lnTo>
                    <a:lnTo>
                      <a:pt x="900" y="398"/>
                    </a:lnTo>
                    <a:lnTo>
                      <a:pt x="900" y="421"/>
                    </a:lnTo>
                    <a:lnTo>
                      <a:pt x="894" y="444"/>
                    </a:lnTo>
                    <a:lnTo>
                      <a:pt x="885" y="463"/>
                    </a:lnTo>
                    <a:lnTo>
                      <a:pt x="871" y="481"/>
                    </a:lnTo>
                    <a:lnTo>
                      <a:pt x="852" y="492"/>
                    </a:lnTo>
                    <a:lnTo>
                      <a:pt x="835" y="498"/>
                    </a:lnTo>
                    <a:lnTo>
                      <a:pt x="817" y="509"/>
                    </a:lnTo>
                    <a:lnTo>
                      <a:pt x="804" y="523"/>
                    </a:lnTo>
                    <a:lnTo>
                      <a:pt x="794" y="538"/>
                    </a:lnTo>
                    <a:lnTo>
                      <a:pt x="793" y="555"/>
                    </a:lnTo>
                    <a:lnTo>
                      <a:pt x="796" y="571"/>
                    </a:lnTo>
                    <a:lnTo>
                      <a:pt x="804" y="584"/>
                    </a:lnTo>
                    <a:lnTo>
                      <a:pt x="817" y="596"/>
                    </a:lnTo>
                    <a:lnTo>
                      <a:pt x="860" y="596"/>
                    </a:lnTo>
                    <a:lnTo>
                      <a:pt x="902" y="590"/>
                    </a:lnTo>
                    <a:lnTo>
                      <a:pt x="940" y="578"/>
                    </a:lnTo>
                    <a:lnTo>
                      <a:pt x="977" y="561"/>
                    </a:lnTo>
                    <a:lnTo>
                      <a:pt x="1009" y="538"/>
                    </a:lnTo>
                    <a:lnTo>
                      <a:pt x="1036" y="509"/>
                    </a:lnTo>
                    <a:lnTo>
                      <a:pt x="1059" y="479"/>
                    </a:lnTo>
                    <a:lnTo>
                      <a:pt x="1076" y="442"/>
                    </a:lnTo>
                    <a:lnTo>
                      <a:pt x="1086" y="404"/>
                    </a:lnTo>
                    <a:lnTo>
                      <a:pt x="1090" y="365"/>
                    </a:lnTo>
                    <a:lnTo>
                      <a:pt x="1086" y="325"/>
                    </a:lnTo>
                    <a:lnTo>
                      <a:pt x="1075" y="281"/>
                    </a:lnTo>
                    <a:lnTo>
                      <a:pt x="1059" y="237"/>
                    </a:lnTo>
                    <a:lnTo>
                      <a:pt x="1036" y="196"/>
                    </a:lnTo>
                    <a:lnTo>
                      <a:pt x="1007" y="158"/>
                    </a:lnTo>
                    <a:lnTo>
                      <a:pt x="973" y="121"/>
                    </a:lnTo>
                    <a:lnTo>
                      <a:pt x="933" y="91"/>
                    </a:lnTo>
                    <a:lnTo>
                      <a:pt x="890" y="64"/>
                    </a:lnTo>
                    <a:lnTo>
                      <a:pt x="842" y="41"/>
                    </a:lnTo>
                    <a:lnTo>
                      <a:pt x="793" y="23"/>
                    </a:lnTo>
                    <a:lnTo>
                      <a:pt x="739" y="10"/>
                    </a:lnTo>
                    <a:lnTo>
                      <a:pt x="685" y="2"/>
                    </a:lnTo>
                    <a:lnTo>
                      <a:pt x="629" y="0"/>
                    </a:lnTo>
                    <a:lnTo>
                      <a:pt x="574" y="4"/>
                    </a:lnTo>
                    <a:lnTo>
                      <a:pt x="497" y="12"/>
                    </a:lnTo>
                    <a:lnTo>
                      <a:pt x="420" y="25"/>
                    </a:lnTo>
                    <a:lnTo>
                      <a:pt x="345" y="46"/>
                    </a:lnTo>
                    <a:lnTo>
                      <a:pt x="271" y="73"/>
                    </a:lnTo>
                    <a:lnTo>
                      <a:pt x="200" y="10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1169" y="1727"/>
                <a:ext cx="1084" cy="668"/>
              </a:xfrm>
              <a:custGeom>
                <a:avLst/>
                <a:gdLst/>
                <a:ahLst/>
                <a:cxnLst>
                  <a:cxn ang="0">
                    <a:pos x="407" y="104"/>
                  </a:cxn>
                  <a:cxn ang="0">
                    <a:pos x="201" y="323"/>
                  </a:cxn>
                  <a:cxn ang="0">
                    <a:pos x="330" y="440"/>
                  </a:cxn>
                  <a:cxn ang="0">
                    <a:pos x="388" y="467"/>
                  </a:cxn>
                  <a:cxn ang="0">
                    <a:pos x="591" y="313"/>
                  </a:cxn>
                  <a:cxn ang="0">
                    <a:pos x="756" y="309"/>
                  </a:cxn>
                  <a:cxn ang="0">
                    <a:pos x="863" y="261"/>
                  </a:cxn>
                  <a:cxn ang="0">
                    <a:pos x="572" y="275"/>
                  </a:cxn>
                  <a:cxn ang="0">
                    <a:pos x="320" y="478"/>
                  </a:cxn>
                  <a:cxn ang="0">
                    <a:pos x="15" y="399"/>
                  </a:cxn>
                  <a:cxn ang="0">
                    <a:pos x="109" y="340"/>
                  </a:cxn>
                  <a:cxn ang="0">
                    <a:pos x="177" y="513"/>
                  </a:cxn>
                  <a:cxn ang="0">
                    <a:pos x="71" y="615"/>
                  </a:cxn>
                  <a:cxn ang="0">
                    <a:pos x="157" y="630"/>
                  </a:cxn>
                  <a:cxn ang="0">
                    <a:pos x="127" y="518"/>
                  </a:cxn>
                  <a:cxn ang="0">
                    <a:pos x="201" y="432"/>
                  </a:cxn>
                  <a:cxn ang="0">
                    <a:pos x="19" y="478"/>
                  </a:cxn>
                  <a:cxn ang="0">
                    <a:pos x="75" y="244"/>
                  </a:cxn>
                  <a:cxn ang="0">
                    <a:pos x="190" y="188"/>
                  </a:cxn>
                  <a:cxn ang="0">
                    <a:pos x="94" y="202"/>
                  </a:cxn>
                  <a:cxn ang="0">
                    <a:pos x="196" y="276"/>
                  </a:cxn>
                  <a:cxn ang="0">
                    <a:pos x="205" y="424"/>
                  </a:cxn>
                  <a:cxn ang="0">
                    <a:pos x="223" y="82"/>
                  </a:cxn>
                  <a:cxn ang="0">
                    <a:pos x="198" y="209"/>
                  </a:cxn>
                  <a:cxn ang="0">
                    <a:pos x="290" y="294"/>
                  </a:cxn>
                  <a:cxn ang="0">
                    <a:pos x="522" y="173"/>
                  </a:cxn>
                  <a:cxn ang="0">
                    <a:pos x="372" y="225"/>
                  </a:cxn>
                  <a:cxn ang="0">
                    <a:pos x="447" y="46"/>
                  </a:cxn>
                  <a:cxn ang="0">
                    <a:pos x="357" y="82"/>
                  </a:cxn>
                  <a:cxn ang="0">
                    <a:pos x="771" y="155"/>
                  </a:cxn>
                  <a:cxn ang="0">
                    <a:pos x="643" y="119"/>
                  </a:cxn>
                  <a:cxn ang="0">
                    <a:pos x="670" y="219"/>
                  </a:cxn>
                  <a:cxn ang="0">
                    <a:pos x="744" y="234"/>
                  </a:cxn>
                  <a:cxn ang="0">
                    <a:pos x="230" y="79"/>
                  </a:cxn>
                  <a:cxn ang="0">
                    <a:pos x="338" y="157"/>
                  </a:cxn>
                  <a:cxn ang="0">
                    <a:pos x="322" y="315"/>
                  </a:cxn>
                  <a:cxn ang="0">
                    <a:pos x="520" y="300"/>
                  </a:cxn>
                  <a:cxn ang="0">
                    <a:pos x="537" y="117"/>
                  </a:cxn>
                  <a:cxn ang="0">
                    <a:pos x="531" y="4"/>
                  </a:cxn>
                  <a:cxn ang="0">
                    <a:pos x="844" y="36"/>
                  </a:cxn>
                  <a:cxn ang="0">
                    <a:pos x="721" y="46"/>
                  </a:cxn>
                  <a:cxn ang="0">
                    <a:pos x="583" y="96"/>
                  </a:cxn>
                  <a:cxn ang="0">
                    <a:pos x="741" y="75"/>
                  </a:cxn>
                  <a:cxn ang="0">
                    <a:pos x="921" y="140"/>
                  </a:cxn>
                  <a:cxn ang="0">
                    <a:pos x="994" y="136"/>
                  </a:cxn>
                  <a:cxn ang="0">
                    <a:pos x="863" y="142"/>
                  </a:cxn>
                  <a:cxn ang="0">
                    <a:pos x="938" y="332"/>
                  </a:cxn>
                  <a:cxn ang="0">
                    <a:pos x="1053" y="223"/>
                  </a:cxn>
                  <a:cxn ang="0">
                    <a:pos x="971" y="238"/>
                  </a:cxn>
                  <a:cxn ang="0">
                    <a:pos x="996" y="332"/>
                  </a:cxn>
                  <a:cxn ang="0">
                    <a:pos x="940" y="309"/>
                  </a:cxn>
                  <a:cxn ang="0">
                    <a:pos x="1078" y="311"/>
                  </a:cxn>
                  <a:cxn ang="0">
                    <a:pos x="1000" y="407"/>
                  </a:cxn>
                  <a:cxn ang="0">
                    <a:pos x="950" y="455"/>
                  </a:cxn>
                  <a:cxn ang="0">
                    <a:pos x="896" y="480"/>
                  </a:cxn>
                  <a:cxn ang="0">
                    <a:pos x="938" y="499"/>
                  </a:cxn>
                  <a:cxn ang="0">
                    <a:pos x="838" y="532"/>
                  </a:cxn>
                </a:cxnLst>
                <a:rect l="0" t="0" r="r" b="b"/>
                <a:pathLst>
                  <a:path w="1084" h="668">
                    <a:moveTo>
                      <a:pt x="111" y="532"/>
                    </a:moveTo>
                    <a:lnTo>
                      <a:pt x="96" y="543"/>
                    </a:lnTo>
                    <a:lnTo>
                      <a:pt x="79" y="549"/>
                    </a:lnTo>
                    <a:lnTo>
                      <a:pt x="59" y="551"/>
                    </a:lnTo>
                    <a:lnTo>
                      <a:pt x="42" y="547"/>
                    </a:lnTo>
                    <a:moveTo>
                      <a:pt x="407" y="75"/>
                    </a:moveTo>
                    <a:lnTo>
                      <a:pt x="407" y="104"/>
                    </a:lnTo>
                    <a:lnTo>
                      <a:pt x="411" y="130"/>
                    </a:lnTo>
                    <a:lnTo>
                      <a:pt x="418" y="157"/>
                    </a:lnTo>
                    <a:lnTo>
                      <a:pt x="432" y="180"/>
                    </a:lnTo>
                    <a:moveTo>
                      <a:pt x="232" y="278"/>
                    </a:moveTo>
                    <a:lnTo>
                      <a:pt x="219" y="290"/>
                    </a:lnTo>
                    <a:lnTo>
                      <a:pt x="209" y="305"/>
                    </a:lnTo>
                    <a:lnTo>
                      <a:pt x="201" y="323"/>
                    </a:lnTo>
                    <a:moveTo>
                      <a:pt x="297" y="384"/>
                    </a:moveTo>
                    <a:lnTo>
                      <a:pt x="311" y="384"/>
                    </a:lnTo>
                    <a:lnTo>
                      <a:pt x="322" y="390"/>
                    </a:lnTo>
                    <a:lnTo>
                      <a:pt x="332" y="399"/>
                    </a:lnTo>
                    <a:lnTo>
                      <a:pt x="336" y="413"/>
                    </a:lnTo>
                    <a:lnTo>
                      <a:pt x="336" y="426"/>
                    </a:lnTo>
                    <a:lnTo>
                      <a:pt x="330" y="440"/>
                    </a:lnTo>
                    <a:moveTo>
                      <a:pt x="424" y="505"/>
                    </a:moveTo>
                    <a:lnTo>
                      <a:pt x="420" y="492"/>
                    </a:lnTo>
                    <a:lnTo>
                      <a:pt x="411" y="482"/>
                    </a:lnTo>
                    <a:lnTo>
                      <a:pt x="399" y="478"/>
                    </a:lnTo>
                    <a:lnTo>
                      <a:pt x="386" y="480"/>
                    </a:lnTo>
                    <a:lnTo>
                      <a:pt x="376" y="488"/>
                    </a:lnTo>
                    <a:moveTo>
                      <a:pt x="388" y="467"/>
                    </a:moveTo>
                    <a:lnTo>
                      <a:pt x="382" y="482"/>
                    </a:lnTo>
                    <a:lnTo>
                      <a:pt x="372" y="494"/>
                    </a:lnTo>
                    <a:lnTo>
                      <a:pt x="359" y="501"/>
                    </a:lnTo>
                    <a:lnTo>
                      <a:pt x="343" y="503"/>
                    </a:lnTo>
                    <a:moveTo>
                      <a:pt x="618" y="284"/>
                    </a:moveTo>
                    <a:lnTo>
                      <a:pt x="606" y="301"/>
                    </a:lnTo>
                    <a:lnTo>
                      <a:pt x="591" y="313"/>
                    </a:lnTo>
                    <a:lnTo>
                      <a:pt x="574" y="319"/>
                    </a:lnTo>
                    <a:lnTo>
                      <a:pt x="562" y="324"/>
                    </a:lnTo>
                    <a:lnTo>
                      <a:pt x="553" y="334"/>
                    </a:lnTo>
                    <a:lnTo>
                      <a:pt x="549" y="348"/>
                    </a:lnTo>
                    <a:lnTo>
                      <a:pt x="551" y="361"/>
                    </a:lnTo>
                    <a:moveTo>
                      <a:pt x="744" y="313"/>
                    </a:moveTo>
                    <a:lnTo>
                      <a:pt x="756" y="309"/>
                    </a:lnTo>
                    <a:lnTo>
                      <a:pt x="767" y="298"/>
                    </a:lnTo>
                    <a:lnTo>
                      <a:pt x="771" y="284"/>
                    </a:lnTo>
                    <a:lnTo>
                      <a:pt x="773" y="269"/>
                    </a:lnTo>
                    <a:lnTo>
                      <a:pt x="767" y="255"/>
                    </a:lnTo>
                    <a:moveTo>
                      <a:pt x="888" y="301"/>
                    </a:moveTo>
                    <a:lnTo>
                      <a:pt x="879" y="278"/>
                    </a:lnTo>
                    <a:lnTo>
                      <a:pt x="863" y="261"/>
                    </a:lnTo>
                    <a:lnTo>
                      <a:pt x="844" y="246"/>
                    </a:lnTo>
                    <a:lnTo>
                      <a:pt x="825" y="238"/>
                    </a:lnTo>
                    <a:lnTo>
                      <a:pt x="802" y="234"/>
                    </a:lnTo>
                    <a:lnTo>
                      <a:pt x="743" y="234"/>
                    </a:lnTo>
                    <a:lnTo>
                      <a:pt x="685" y="240"/>
                    </a:lnTo>
                    <a:lnTo>
                      <a:pt x="627" y="253"/>
                    </a:lnTo>
                    <a:lnTo>
                      <a:pt x="572" y="275"/>
                    </a:lnTo>
                    <a:lnTo>
                      <a:pt x="518" y="301"/>
                    </a:lnTo>
                    <a:lnTo>
                      <a:pt x="468" y="336"/>
                    </a:lnTo>
                    <a:lnTo>
                      <a:pt x="420" y="374"/>
                    </a:lnTo>
                    <a:lnTo>
                      <a:pt x="378" y="421"/>
                    </a:lnTo>
                    <a:lnTo>
                      <a:pt x="342" y="470"/>
                    </a:lnTo>
                    <a:lnTo>
                      <a:pt x="332" y="478"/>
                    </a:lnTo>
                    <a:lnTo>
                      <a:pt x="320" y="478"/>
                    </a:lnTo>
                    <a:lnTo>
                      <a:pt x="311" y="472"/>
                    </a:lnTo>
                    <a:moveTo>
                      <a:pt x="81" y="424"/>
                    </a:moveTo>
                    <a:lnTo>
                      <a:pt x="63" y="428"/>
                    </a:lnTo>
                    <a:lnTo>
                      <a:pt x="46" y="426"/>
                    </a:lnTo>
                    <a:lnTo>
                      <a:pt x="31" y="421"/>
                    </a:lnTo>
                    <a:lnTo>
                      <a:pt x="19" y="411"/>
                    </a:lnTo>
                    <a:lnTo>
                      <a:pt x="15" y="399"/>
                    </a:lnTo>
                    <a:lnTo>
                      <a:pt x="13" y="384"/>
                    </a:lnTo>
                    <a:lnTo>
                      <a:pt x="19" y="371"/>
                    </a:lnTo>
                    <a:lnTo>
                      <a:pt x="29" y="357"/>
                    </a:lnTo>
                    <a:lnTo>
                      <a:pt x="46" y="348"/>
                    </a:lnTo>
                    <a:lnTo>
                      <a:pt x="65" y="342"/>
                    </a:lnTo>
                    <a:lnTo>
                      <a:pt x="86" y="338"/>
                    </a:lnTo>
                    <a:lnTo>
                      <a:pt x="109" y="340"/>
                    </a:lnTo>
                    <a:lnTo>
                      <a:pt x="129" y="346"/>
                    </a:lnTo>
                    <a:lnTo>
                      <a:pt x="146" y="355"/>
                    </a:lnTo>
                    <a:lnTo>
                      <a:pt x="159" y="369"/>
                    </a:lnTo>
                    <a:lnTo>
                      <a:pt x="165" y="382"/>
                    </a:lnTo>
                    <a:moveTo>
                      <a:pt x="138" y="513"/>
                    </a:moveTo>
                    <a:lnTo>
                      <a:pt x="157" y="509"/>
                    </a:lnTo>
                    <a:lnTo>
                      <a:pt x="177" y="513"/>
                    </a:lnTo>
                    <a:lnTo>
                      <a:pt x="194" y="522"/>
                    </a:lnTo>
                    <a:lnTo>
                      <a:pt x="207" y="538"/>
                    </a:lnTo>
                    <a:lnTo>
                      <a:pt x="217" y="557"/>
                    </a:lnTo>
                    <a:lnTo>
                      <a:pt x="221" y="578"/>
                    </a:lnTo>
                    <a:lnTo>
                      <a:pt x="219" y="599"/>
                    </a:lnTo>
                    <a:lnTo>
                      <a:pt x="211" y="618"/>
                    </a:lnTo>
                    <a:moveTo>
                      <a:pt x="71" y="615"/>
                    </a:moveTo>
                    <a:lnTo>
                      <a:pt x="81" y="601"/>
                    </a:lnTo>
                    <a:lnTo>
                      <a:pt x="94" y="591"/>
                    </a:lnTo>
                    <a:lnTo>
                      <a:pt x="109" y="588"/>
                    </a:lnTo>
                    <a:lnTo>
                      <a:pt x="127" y="591"/>
                    </a:lnTo>
                    <a:lnTo>
                      <a:pt x="140" y="599"/>
                    </a:lnTo>
                    <a:lnTo>
                      <a:pt x="152" y="613"/>
                    </a:lnTo>
                    <a:lnTo>
                      <a:pt x="157" y="630"/>
                    </a:lnTo>
                    <a:lnTo>
                      <a:pt x="157" y="647"/>
                    </a:lnTo>
                    <a:lnTo>
                      <a:pt x="154" y="664"/>
                    </a:lnTo>
                    <a:moveTo>
                      <a:pt x="246" y="499"/>
                    </a:moveTo>
                    <a:lnTo>
                      <a:pt x="215" y="494"/>
                    </a:lnTo>
                    <a:lnTo>
                      <a:pt x="184" y="494"/>
                    </a:lnTo>
                    <a:lnTo>
                      <a:pt x="154" y="503"/>
                    </a:lnTo>
                    <a:lnTo>
                      <a:pt x="127" y="518"/>
                    </a:lnTo>
                    <a:lnTo>
                      <a:pt x="104" y="542"/>
                    </a:lnTo>
                    <a:lnTo>
                      <a:pt x="84" y="568"/>
                    </a:lnTo>
                    <a:lnTo>
                      <a:pt x="73" y="601"/>
                    </a:lnTo>
                    <a:lnTo>
                      <a:pt x="67" y="634"/>
                    </a:lnTo>
                    <a:lnTo>
                      <a:pt x="67" y="668"/>
                    </a:lnTo>
                    <a:moveTo>
                      <a:pt x="221" y="451"/>
                    </a:moveTo>
                    <a:lnTo>
                      <a:pt x="201" y="432"/>
                    </a:lnTo>
                    <a:lnTo>
                      <a:pt x="177" y="419"/>
                    </a:lnTo>
                    <a:lnTo>
                      <a:pt x="148" y="413"/>
                    </a:lnTo>
                    <a:lnTo>
                      <a:pt x="119" y="413"/>
                    </a:lnTo>
                    <a:lnTo>
                      <a:pt x="90" y="421"/>
                    </a:lnTo>
                    <a:lnTo>
                      <a:pt x="63" y="434"/>
                    </a:lnTo>
                    <a:lnTo>
                      <a:pt x="38" y="453"/>
                    </a:lnTo>
                    <a:lnTo>
                      <a:pt x="19" y="478"/>
                    </a:lnTo>
                    <a:lnTo>
                      <a:pt x="8" y="505"/>
                    </a:lnTo>
                    <a:lnTo>
                      <a:pt x="0" y="536"/>
                    </a:lnTo>
                    <a:lnTo>
                      <a:pt x="0" y="565"/>
                    </a:lnTo>
                    <a:lnTo>
                      <a:pt x="8" y="591"/>
                    </a:lnTo>
                    <a:lnTo>
                      <a:pt x="23" y="615"/>
                    </a:lnTo>
                    <a:moveTo>
                      <a:pt x="92" y="238"/>
                    </a:moveTo>
                    <a:lnTo>
                      <a:pt x="75" y="244"/>
                    </a:lnTo>
                    <a:lnTo>
                      <a:pt x="61" y="255"/>
                    </a:lnTo>
                    <a:lnTo>
                      <a:pt x="52" y="271"/>
                    </a:lnTo>
                    <a:lnTo>
                      <a:pt x="46" y="288"/>
                    </a:lnTo>
                    <a:lnTo>
                      <a:pt x="48" y="307"/>
                    </a:lnTo>
                    <a:lnTo>
                      <a:pt x="54" y="324"/>
                    </a:lnTo>
                    <a:lnTo>
                      <a:pt x="63" y="340"/>
                    </a:lnTo>
                    <a:moveTo>
                      <a:pt x="190" y="188"/>
                    </a:moveTo>
                    <a:lnTo>
                      <a:pt x="178" y="175"/>
                    </a:lnTo>
                    <a:lnTo>
                      <a:pt x="163" y="167"/>
                    </a:lnTo>
                    <a:lnTo>
                      <a:pt x="146" y="163"/>
                    </a:lnTo>
                    <a:lnTo>
                      <a:pt x="130" y="165"/>
                    </a:lnTo>
                    <a:lnTo>
                      <a:pt x="115" y="173"/>
                    </a:lnTo>
                    <a:lnTo>
                      <a:pt x="102" y="184"/>
                    </a:lnTo>
                    <a:lnTo>
                      <a:pt x="94" y="202"/>
                    </a:lnTo>
                    <a:lnTo>
                      <a:pt x="90" y="219"/>
                    </a:lnTo>
                    <a:lnTo>
                      <a:pt x="92" y="238"/>
                    </a:lnTo>
                    <a:lnTo>
                      <a:pt x="127" y="236"/>
                    </a:lnTo>
                    <a:lnTo>
                      <a:pt x="159" y="242"/>
                    </a:lnTo>
                    <a:lnTo>
                      <a:pt x="175" y="246"/>
                    </a:lnTo>
                    <a:lnTo>
                      <a:pt x="186" y="259"/>
                    </a:lnTo>
                    <a:lnTo>
                      <a:pt x="196" y="276"/>
                    </a:lnTo>
                    <a:lnTo>
                      <a:pt x="200" y="298"/>
                    </a:lnTo>
                    <a:lnTo>
                      <a:pt x="201" y="323"/>
                    </a:lnTo>
                    <a:moveTo>
                      <a:pt x="201" y="323"/>
                    </a:moveTo>
                    <a:lnTo>
                      <a:pt x="198" y="349"/>
                    </a:lnTo>
                    <a:lnTo>
                      <a:pt x="196" y="376"/>
                    </a:lnTo>
                    <a:lnTo>
                      <a:pt x="200" y="401"/>
                    </a:lnTo>
                    <a:lnTo>
                      <a:pt x="205" y="424"/>
                    </a:lnTo>
                    <a:lnTo>
                      <a:pt x="215" y="444"/>
                    </a:lnTo>
                    <a:lnTo>
                      <a:pt x="226" y="457"/>
                    </a:lnTo>
                    <a:lnTo>
                      <a:pt x="240" y="463"/>
                    </a:lnTo>
                    <a:lnTo>
                      <a:pt x="255" y="463"/>
                    </a:lnTo>
                    <a:lnTo>
                      <a:pt x="271" y="455"/>
                    </a:lnTo>
                    <a:lnTo>
                      <a:pt x="280" y="442"/>
                    </a:lnTo>
                    <a:moveTo>
                      <a:pt x="223" y="82"/>
                    </a:moveTo>
                    <a:lnTo>
                      <a:pt x="211" y="88"/>
                    </a:lnTo>
                    <a:lnTo>
                      <a:pt x="201" y="102"/>
                    </a:lnTo>
                    <a:lnTo>
                      <a:pt x="194" y="119"/>
                    </a:lnTo>
                    <a:lnTo>
                      <a:pt x="190" y="140"/>
                    </a:lnTo>
                    <a:lnTo>
                      <a:pt x="188" y="163"/>
                    </a:lnTo>
                    <a:lnTo>
                      <a:pt x="192" y="186"/>
                    </a:lnTo>
                    <a:lnTo>
                      <a:pt x="198" y="209"/>
                    </a:lnTo>
                    <a:lnTo>
                      <a:pt x="207" y="227"/>
                    </a:lnTo>
                    <a:lnTo>
                      <a:pt x="217" y="242"/>
                    </a:lnTo>
                    <a:lnTo>
                      <a:pt x="230" y="250"/>
                    </a:lnTo>
                    <a:lnTo>
                      <a:pt x="244" y="251"/>
                    </a:lnTo>
                    <a:lnTo>
                      <a:pt x="263" y="261"/>
                    </a:lnTo>
                    <a:lnTo>
                      <a:pt x="278" y="275"/>
                    </a:lnTo>
                    <a:lnTo>
                      <a:pt x="290" y="294"/>
                    </a:lnTo>
                    <a:lnTo>
                      <a:pt x="297" y="317"/>
                    </a:lnTo>
                    <a:lnTo>
                      <a:pt x="299" y="344"/>
                    </a:lnTo>
                    <a:lnTo>
                      <a:pt x="297" y="374"/>
                    </a:lnTo>
                    <a:lnTo>
                      <a:pt x="292" y="409"/>
                    </a:lnTo>
                    <a:lnTo>
                      <a:pt x="280" y="444"/>
                    </a:lnTo>
                    <a:moveTo>
                      <a:pt x="531" y="192"/>
                    </a:moveTo>
                    <a:lnTo>
                      <a:pt x="522" y="173"/>
                    </a:lnTo>
                    <a:lnTo>
                      <a:pt x="507" y="157"/>
                    </a:lnTo>
                    <a:lnTo>
                      <a:pt x="487" y="150"/>
                    </a:lnTo>
                    <a:moveTo>
                      <a:pt x="347" y="269"/>
                    </a:moveTo>
                    <a:lnTo>
                      <a:pt x="347" y="255"/>
                    </a:lnTo>
                    <a:lnTo>
                      <a:pt x="351" y="240"/>
                    </a:lnTo>
                    <a:lnTo>
                      <a:pt x="361" y="230"/>
                    </a:lnTo>
                    <a:lnTo>
                      <a:pt x="372" y="225"/>
                    </a:lnTo>
                    <a:lnTo>
                      <a:pt x="386" y="225"/>
                    </a:lnTo>
                    <a:moveTo>
                      <a:pt x="487" y="200"/>
                    </a:moveTo>
                    <a:lnTo>
                      <a:pt x="489" y="167"/>
                    </a:lnTo>
                    <a:lnTo>
                      <a:pt x="485" y="134"/>
                    </a:lnTo>
                    <a:lnTo>
                      <a:pt x="478" y="102"/>
                    </a:lnTo>
                    <a:lnTo>
                      <a:pt x="464" y="73"/>
                    </a:lnTo>
                    <a:lnTo>
                      <a:pt x="447" y="46"/>
                    </a:lnTo>
                    <a:lnTo>
                      <a:pt x="426" y="23"/>
                    </a:lnTo>
                    <a:lnTo>
                      <a:pt x="409" y="19"/>
                    </a:lnTo>
                    <a:lnTo>
                      <a:pt x="391" y="21"/>
                    </a:lnTo>
                    <a:lnTo>
                      <a:pt x="376" y="31"/>
                    </a:lnTo>
                    <a:lnTo>
                      <a:pt x="365" y="44"/>
                    </a:lnTo>
                    <a:lnTo>
                      <a:pt x="357" y="63"/>
                    </a:lnTo>
                    <a:lnTo>
                      <a:pt x="357" y="82"/>
                    </a:lnTo>
                    <a:lnTo>
                      <a:pt x="355" y="119"/>
                    </a:lnTo>
                    <a:lnTo>
                      <a:pt x="359" y="155"/>
                    </a:lnTo>
                    <a:lnTo>
                      <a:pt x="370" y="192"/>
                    </a:lnTo>
                    <a:lnTo>
                      <a:pt x="386" y="225"/>
                    </a:lnTo>
                    <a:lnTo>
                      <a:pt x="468" y="230"/>
                    </a:lnTo>
                    <a:moveTo>
                      <a:pt x="791" y="144"/>
                    </a:moveTo>
                    <a:lnTo>
                      <a:pt x="771" y="155"/>
                    </a:lnTo>
                    <a:lnTo>
                      <a:pt x="750" y="159"/>
                    </a:lnTo>
                    <a:lnTo>
                      <a:pt x="729" y="159"/>
                    </a:lnTo>
                    <a:lnTo>
                      <a:pt x="708" y="152"/>
                    </a:lnTo>
                    <a:lnTo>
                      <a:pt x="691" y="138"/>
                    </a:lnTo>
                    <a:lnTo>
                      <a:pt x="677" y="127"/>
                    </a:lnTo>
                    <a:lnTo>
                      <a:pt x="662" y="119"/>
                    </a:lnTo>
                    <a:lnTo>
                      <a:pt x="643" y="119"/>
                    </a:lnTo>
                    <a:lnTo>
                      <a:pt x="627" y="125"/>
                    </a:lnTo>
                    <a:lnTo>
                      <a:pt x="612" y="138"/>
                    </a:lnTo>
                    <a:lnTo>
                      <a:pt x="604" y="155"/>
                    </a:lnTo>
                    <a:lnTo>
                      <a:pt x="602" y="175"/>
                    </a:lnTo>
                    <a:moveTo>
                      <a:pt x="643" y="248"/>
                    </a:moveTo>
                    <a:lnTo>
                      <a:pt x="658" y="236"/>
                    </a:lnTo>
                    <a:lnTo>
                      <a:pt x="670" y="219"/>
                    </a:lnTo>
                    <a:lnTo>
                      <a:pt x="675" y="200"/>
                    </a:lnTo>
                    <a:lnTo>
                      <a:pt x="673" y="179"/>
                    </a:lnTo>
                    <a:lnTo>
                      <a:pt x="666" y="159"/>
                    </a:lnTo>
                    <a:lnTo>
                      <a:pt x="654" y="144"/>
                    </a:lnTo>
                    <a:lnTo>
                      <a:pt x="637" y="134"/>
                    </a:lnTo>
                    <a:lnTo>
                      <a:pt x="618" y="132"/>
                    </a:lnTo>
                    <a:moveTo>
                      <a:pt x="744" y="234"/>
                    </a:moveTo>
                    <a:lnTo>
                      <a:pt x="760" y="232"/>
                    </a:lnTo>
                    <a:lnTo>
                      <a:pt x="773" y="221"/>
                    </a:lnTo>
                    <a:lnTo>
                      <a:pt x="783" y="205"/>
                    </a:lnTo>
                    <a:lnTo>
                      <a:pt x="785" y="188"/>
                    </a:lnTo>
                    <a:lnTo>
                      <a:pt x="781" y="171"/>
                    </a:lnTo>
                    <a:lnTo>
                      <a:pt x="769" y="157"/>
                    </a:lnTo>
                    <a:moveTo>
                      <a:pt x="230" y="79"/>
                    </a:moveTo>
                    <a:lnTo>
                      <a:pt x="251" y="73"/>
                    </a:lnTo>
                    <a:lnTo>
                      <a:pt x="272" y="75"/>
                    </a:lnTo>
                    <a:lnTo>
                      <a:pt x="292" y="82"/>
                    </a:lnTo>
                    <a:lnTo>
                      <a:pt x="309" y="96"/>
                    </a:lnTo>
                    <a:lnTo>
                      <a:pt x="324" y="113"/>
                    </a:lnTo>
                    <a:lnTo>
                      <a:pt x="334" y="134"/>
                    </a:lnTo>
                    <a:lnTo>
                      <a:pt x="338" y="157"/>
                    </a:lnTo>
                    <a:lnTo>
                      <a:pt x="317" y="173"/>
                    </a:lnTo>
                    <a:lnTo>
                      <a:pt x="299" y="194"/>
                    </a:lnTo>
                    <a:lnTo>
                      <a:pt x="290" y="217"/>
                    </a:lnTo>
                    <a:lnTo>
                      <a:pt x="288" y="242"/>
                    </a:lnTo>
                    <a:lnTo>
                      <a:pt x="292" y="269"/>
                    </a:lnTo>
                    <a:lnTo>
                      <a:pt x="303" y="294"/>
                    </a:lnTo>
                    <a:lnTo>
                      <a:pt x="322" y="315"/>
                    </a:lnTo>
                    <a:lnTo>
                      <a:pt x="345" y="332"/>
                    </a:lnTo>
                    <a:lnTo>
                      <a:pt x="370" y="344"/>
                    </a:lnTo>
                    <a:lnTo>
                      <a:pt x="399" y="349"/>
                    </a:lnTo>
                    <a:lnTo>
                      <a:pt x="428" y="348"/>
                    </a:lnTo>
                    <a:lnTo>
                      <a:pt x="455" y="342"/>
                    </a:lnTo>
                    <a:lnTo>
                      <a:pt x="478" y="328"/>
                    </a:lnTo>
                    <a:lnTo>
                      <a:pt x="520" y="300"/>
                    </a:lnTo>
                    <a:lnTo>
                      <a:pt x="564" y="278"/>
                    </a:lnTo>
                    <a:lnTo>
                      <a:pt x="570" y="244"/>
                    </a:lnTo>
                    <a:lnTo>
                      <a:pt x="574" y="209"/>
                    </a:lnTo>
                    <a:lnTo>
                      <a:pt x="572" y="184"/>
                    </a:lnTo>
                    <a:lnTo>
                      <a:pt x="564" y="159"/>
                    </a:lnTo>
                    <a:lnTo>
                      <a:pt x="553" y="136"/>
                    </a:lnTo>
                    <a:lnTo>
                      <a:pt x="537" y="117"/>
                    </a:lnTo>
                    <a:lnTo>
                      <a:pt x="518" y="104"/>
                    </a:lnTo>
                    <a:lnTo>
                      <a:pt x="497" y="94"/>
                    </a:lnTo>
                    <a:lnTo>
                      <a:pt x="493" y="73"/>
                    </a:lnTo>
                    <a:lnTo>
                      <a:pt x="495" y="52"/>
                    </a:lnTo>
                    <a:lnTo>
                      <a:pt x="503" y="31"/>
                    </a:lnTo>
                    <a:lnTo>
                      <a:pt x="514" y="15"/>
                    </a:lnTo>
                    <a:lnTo>
                      <a:pt x="531" y="4"/>
                    </a:lnTo>
                    <a:lnTo>
                      <a:pt x="551" y="0"/>
                    </a:lnTo>
                    <a:lnTo>
                      <a:pt x="570" y="2"/>
                    </a:lnTo>
                    <a:lnTo>
                      <a:pt x="587" y="11"/>
                    </a:lnTo>
                    <a:lnTo>
                      <a:pt x="602" y="27"/>
                    </a:lnTo>
                    <a:moveTo>
                      <a:pt x="904" y="88"/>
                    </a:moveTo>
                    <a:lnTo>
                      <a:pt x="875" y="59"/>
                    </a:lnTo>
                    <a:lnTo>
                      <a:pt x="844" y="36"/>
                    </a:lnTo>
                    <a:lnTo>
                      <a:pt x="810" y="19"/>
                    </a:lnTo>
                    <a:lnTo>
                      <a:pt x="773" y="8"/>
                    </a:lnTo>
                    <a:lnTo>
                      <a:pt x="735" y="4"/>
                    </a:lnTo>
                    <a:lnTo>
                      <a:pt x="697" y="8"/>
                    </a:lnTo>
                    <a:lnTo>
                      <a:pt x="660" y="17"/>
                    </a:lnTo>
                    <a:moveTo>
                      <a:pt x="744" y="52"/>
                    </a:moveTo>
                    <a:lnTo>
                      <a:pt x="721" y="46"/>
                    </a:lnTo>
                    <a:lnTo>
                      <a:pt x="697" y="48"/>
                    </a:lnTo>
                    <a:lnTo>
                      <a:pt x="672" y="56"/>
                    </a:lnTo>
                    <a:lnTo>
                      <a:pt x="650" y="71"/>
                    </a:lnTo>
                    <a:lnTo>
                      <a:pt x="633" y="90"/>
                    </a:lnTo>
                    <a:lnTo>
                      <a:pt x="618" y="98"/>
                    </a:lnTo>
                    <a:lnTo>
                      <a:pt x="601" y="100"/>
                    </a:lnTo>
                    <a:lnTo>
                      <a:pt x="583" y="96"/>
                    </a:lnTo>
                    <a:lnTo>
                      <a:pt x="568" y="86"/>
                    </a:lnTo>
                    <a:lnTo>
                      <a:pt x="556" y="73"/>
                    </a:lnTo>
                    <a:lnTo>
                      <a:pt x="551" y="54"/>
                    </a:lnTo>
                    <a:moveTo>
                      <a:pt x="840" y="121"/>
                    </a:moveTo>
                    <a:lnTo>
                      <a:pt x="804" y="113"/>
                    </a:lnTo>
                    <a:lnTo>
                      <a:pt x="771" y="98"/>
                    </a:lnTo>
                    <a:lnTo>
                      <a:pt x="741" y="75"/>
                    </a:lnTo>
                    <a:lnTo>
                      <a:pt x="714" y="46"/>
                    </a:lnTo>
                    <a:moveTo>
                      <a:pt x="831" y="180"/>
                    </a:moveTo>
                    <a:lnTo>
                      <a:pt x="823" y="154"/>
                    </a:lnTo>
                    <a:lnTo>
                      <a:pt x="810" y="129"/>
                    </a:lnTo>
                    <a:lnTo>
                      <a:pt x="792" y="107"/>
                    </a:lnTo>
                    <a:moveTo>
                      <a:pt x="919" y="125"/>
                    </a:moveTo>
                    <a:lnTo>
                      <a:pt x="921" y="140"/>
                    </a:lnTo>
                    <a:lnTo>
                      <a:pt x="927" y="155"/>
                    </a:lnTo>
                    <a:lnTo>
                      <a:pt x="938" y="165"/>
                    </a:lnTo>
                    <a:lnTo>
                      <a:pt x="952" y="171"/>
                    </a:lnTo>
                    <a:lnTo>
                      <a:pt x="965" y="169"/>
                    </a:lnTo>
                    <a:lnTo>
                      <a:pt x="979" y="163"/>
                    </a:lnTo>
                    <a:lnTo>
                      <a:pt x="988" y="150"/>
                    </a:lnTo>
                    <a:lnTo>
                      <a:pt x="994" y="136"/>
                    </a:lnTo>
                    <a:moveTo>
                      <a:pt x="952" y="94"/>
                    </a:moveTo>
                    <a:lnTo>
                      <a:pt x="933" y="86"/>
                    </a:lnTo>
                    <a:lnTo>
                      <a:pt x="911" y="86"/>
                    </a:lnTo>
                    <a:lnTo>
                      <a:pt x="892" y="94"/>
                    </a:lnTo>
                    <a:lnTo>
                      <a:pt x="877" y="107"/>
                    </a:lnTo>
                    <a:lnTo>
                      <a:pt x="865" y="123"/>
                    </a:lnTo>
                    <a:lnTo>
                      <a:pt x="863" y="142"/>
                    </a:lnTo>
                    <a:lnTo>
                      <a:pt x="867" y="159"/>
                    </a:lnTo>
                    <a:lnTo>
                      <a:pt x="879" y="175"/>
                    </a:lnTo>
                    <a:lnTo>
                      <a:pt x="902" y="200"/>
                    </a:lnTo>
                    <a:lnTo>
                      <a:pt x="919" y="228"/>
                    </a:lnTo>
                    <a:lnTo>
                      <a:pt x="933" y="261"/>
                    </a:lnTo>
                    <a:lnTo>
                      <a:pt x="938" y="298"/>
                    </a:lnTo>
                    <a:lnTo>
                      <a:pt x="938" y="332"/>
                    </a:lnTo>
                    <a:lnTo>
                      <a:pt x="936" y="353"/>
                    </a:lnTo>
                    <a:lnTo>
                      <a:pt x="929" y="372"/>
                    </a:lnTo>
                    <a:lnTo>
                      <a:pt x="919" y="390"/>
                    </a:lnTo>
                    <a:moveTo>
                      <a:pt x="1050" y="284"/>
                    </a:moveTo>
                    <a:lnTo>
                      <a:pt x="1057" y="265"/>
                    </a:lnTo>
                    <a:lnTo>
                      <a:pt x="1057" y="244"/>
                    </a:lnTo>
                    <a:lnTo>
                      <a:pt x="1053" y="223"/>
                    </a:lnTo>
                    <a:lnTo>
                      <a:pt x="1044" y="205"/>
                    </a:lnTo>
                    <a:lnTo>
                      <a:pt x="1028" y="190"/>
                    </a:lnTo>
                    <a:lnTo>
                      <a:pt x="1013" y="180"/>
                    </a:lnTo>
                    <a:lnTo>
                      <a:pt x="1009" y="200"/>
                    </a:lnTo>
                    <a:lnTo>
                      <a:pt x="1000" y="217"/>
                    </a:lnTo>
                    <a:lnTo>
                      <a:pt x="986" y="230"/>
                    </a:lnTo>
                    <a:lnTo>
                      <a:pt x="971" y="238"/>
                    </a:lnTo>
                    <a:lnTo>
                      <a:pt x="952" y="240"/>
                    </a:lnTo>
                    <a:lnTo>
                      <a:pt x="934" y="236"/>
                    </a:lnTo>
                    <a:lnTo>
                      <a:pt x="919" y="227"/>
                    </a:lnTo>
                    <a:moveTo>
                      <a:pt x="1038" y="332"/>
                    </a:moveTo>
                    <a:lnTo>
                      <a:pt x="1025" y="326"/>
                    </a:lnTo>
                    <a:lnTo>
                      <a:pt x="1009" y="326"/>
                    </a:lnTo>
                    <a:lnTo>
                      <a:pt x="996" y="332"/>
                    </a:lnTo>
                    <a:lnTo>
                      <a:pt x="986" y="344"/>
                    </a:lnTo>
                    <a:lnTo>
                      <a:pt x="980" y="357"/>
                    </a:lnTo>
                    <a:lnTo>
                      <a:pt x="967" y="357"/>
                    </a:lnTo>
                    <a:lnTo>
                      <a:pt x="954" y="351"/>
                    </a:lnTo>
                    <a:lnTo>
                      <a:pt x="944" y="340"/>
                    </a:lnTo>
                    <a:lnTo>
                      <a:pt x="940" y="324"/>
                    </a:lnTo>
                    <a:lnTo>
                      <a:pt x="940" y="309"/>
                    </a:lnTo>
                    <a:lnTo>
                      <a:pt x="948" y="296"/>
                    </a:lnTo>
                    <a:moveTo>
                      <a:pt x="980" y="284"/>
                    </a:moveTo>
                    <a:lnTo>
                      <a:pt x="1003" y="276"/>
                    </a:lnTo>
                    <a:lnTo>
                      <a:pt x="1027" y="276"/>
                    </a:lnTo>
                    <a:lnTo>
                      <a:pt x="1048" y="282"/>
                    </a:lnTo>
                    <a:lnTo>
                      <a:pt x="1065" y="294"/>
                    </a:lnTo>
                    <a:lnTo>
                      <a:pt x="1078" y="311"/>
                    </a:lnTo>
                    <a:lnTo>
                      <a:pt x="1084" y="330"/>
                    </a:lnTo>
                    <a:lnTo>
                      <a:pt x="1084" y="349"/>
                    </a:lnTo>
                    <a:lnTo>
                      <a:pt x="1076" y="369"/>
                    </a:lnTo>
                    <a:lnTo>
                      <a:pt x="1063" y="386"/>
                    </a:lnTo>
                    <a:lnTo>
                      <a:pt x="1044" y="397"/>
                    </a:lnTo>
                    <a:lnTo>
                      <a:pt x="1023" y="405"/>
                    </a:lnTo>
                    <a:lnTo>
                      <a:pt x="1000" y="407"/>
                    </a:lnTo>
                    <a:lnTo>
                      <a:pt x="1017" y="411"/>
                    </a:lnTo>
                    <a:lnTo>
                      <a:pt x="1032" y="421"/>
                    </a:lnTo>
                    <a:lnTo>
                      <a:pt x="1044" y="436"/>
                    </a:lnTo>
                    <a:lnTo>
                      <a:pt x="1050" y="455"/>
                    </a:lnTo>
                    <a:lnTo>
                      <a:pt x="1050" y="474"/>
                    </a:lnTo>
                    <a:moveTo>
                      <a:pt x="948" y="482"/>
                    </a:moveTo>
                    <a:lnTo>
                      <a:pt x="950" y="455"/>
                    </a:lnTo>
                    <a:lnTo>
                      <a:pt x="946" y="432"/>
                    </a:lnTo>
                    <a:lnTo>
                      <a:pt x="934" y="409"/>
                    </a:lnTo>
                    <a:lnTo>
                      <a:pt x="919" y="390"/>
                    </a:lnTo>
                    <a:lnTo>
                      <a:pt x="921" y="415"/>
                    </a:lnTo>
                    <a:lnTo>
                      <a:pt x="919" y="438"/>
                    </a:lnTo>
                    <a:lnTo>
                      <a:pt x="909" y="461"/>
                    </a:lnTo>
                    <a:lnTo>
                      <a:pt x="896" y="480"/>
                    </a:lnTo>
                    <a:moveTo>
                      <a:pt x="840" y="530"/>
                    </a:moveTo>
                    <a:lnTo>
                      <a:pt x="858" y="542"/>
                    </a:lnTo>
                    <a:lnTo>
                      <a:pt x="877" y="545"/>
                    </a:lnTo>
                    <a:lnTo>
                      <a:pt x="896" y="542"/>
                    </a:lnTo>
                    <a:lnTo>
                      <a:pt x="915" y="534"/>
                    </a:lnTo>
                    <a:lnTo>
                      <a:pt x="929" y="518"/>
                    </a:lnTo>
                    <a:lnTo>
                      <a:pt x="938" y="499"/>
                    </a:lnTo>
                    <a:lnTo>
                      <a:pt x="952" y="478"/>
                    </a:lnTo>
                    <a:lnTo>
                      <a:pt x="967" y="463"/>
                    </a:lnTo>
                    <a:lnTo>
                      <a:pt x="988" y="451"/>
                    </a:lnTo>
                    <a:lnTo>
                      <a:pt x="1009" y="445"/>
                    </a:lnTo>
                    <a:moveTo>
                      <a:pt x="831" y="509"/>
                    </a:moveTo>
                    <a:lnTo>
                      <a:pt x="838" y="520"/>
                    </a:lnTo>
                    <a:lnTo>
                      <a:pt x="838" y="532"/>
                    </a:lnTo>
                    <a:lnTo>
                      <a:pt x="835" y="543"/>
                    </a:lnTo>
                    <a:lnTo>
                      <a:pt x="825" y="55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839" y="2098"/>
                <a:ext cx="195" cy="140"/>
              </a:xfrm>
              <a:custGeom>
                <a:avLst/>
                <a:gdLst/>
                <a:ahLst/>
                <a:cxnLst>
                  <a:cxn ang="0">
                    <a:pos x="115" y="140"/>
                  </a:cxn>
                  <a:cxn ang="0">
                    <a:pos x="121" y="128"/>
                  </a:cxn>
                  <a:cxn ang="0">
                    <a:pos x="132" y="117"/>
                  </a:cxn>
                  <a:cxn ang="0">
                    <a:pos x="147" y="105"/>
                  </a:cxn>
                  <a:cxn ang="0">
                    <a:pos x="168" y="94"/>
                  </a:cxn>
                  <a:cxn ang="0">
                    <a:pos x="184" y="82"/>
                  </a:cxn>
                  <a:cxn ang="0">
                    <a:pos x="192" y="71"/>
                  </a:cxn>
                  <a:cxn ang="0">
                    <a:pos x="195" y="57"/>
                  </a:cxn>
                  <a:cxn ang="0">
                    <a:pos x="190" y="44"/>
                  </a:cxn>
                  <a:cxn ang="0">
                    <a:pos x="180" y="30"/>
                  </a:cxn>
                  <a:cxn ang="0">
                    <a:pos x="163" y="21"/>
                  </a:cxn>
                  <a:cxn ang="0">
                    <a:pos x="140" y="11"/>
                  </a:cxn>
                  <a:cxn ang="0">
                    <a:pos x="115" y="3"/>
                  </a:cxn>
                  <a:cxn ang="0">
                    <a:pos x="86" y="0"/>
                  </a:cxn>
                  <a:cxn ang="0">
                    <a:pos x="57" y="0"/>
                  </a:cxn>
                  <a:cxn ang="0">
                    <a:pos x="27" y="1"/>
                  </a:cxn>
                  <a:cxn ang="0">
                    <a:pos x="0" y="7"/>
                  </a:cxn>
                  <a:cxn ang="0">
                    <a:pos x="27" y="11"/>
                  </a:cxn>
                  <a:cxn ang="0">
                    <a:pos x="51" y="21"/>
                  </a:cxn>
                  <a:cxn ang="0">
                    <a:pos x="73" y="38"/>
                  </a:cxn>
                  <a:cxn ang="0">
                    <a:pos x="92" y="59"/>
                  </a:cxn>
                  <a:cxn ang="0">
                    <a:pos x="103" y="84"/>
                  </a:cxn>
                  <a:cxn ang="0">
                    <a:pos x="113" y="111"/>
                  </a:cxn>
                  <a:cxn ang="0">
                    <a:pos x="115" y="140"/>
                  </a:cxn>
                </a:cxnLst>
                <a:rect l="0" t="0" r="r" b="b"/>
                <a:pathLst>
                  <a:path w="195" h="140">
                    <a:moveTo>
                      <a:pt x="115" y="140"/>
                    </a:moveTo>
                    <a:lnTo>
                      <a:pt x="121" y="128"/>
                    </a:lnTo>
                    <a:lnTo>
                      <a:pt x="132" y="117"/>
                    </a:lnTo>
                    <a:lnTo>
                      <a:pt x="147" y="105"/>
                    </a:lnTo>
                    <a:lnTo>
                      <a:pt x="168" y="94"/>
                    </a:lnTo>
                    <a:lnTo>
                      <a:pt x="184" y="82"/>
                    </a:lnTo>
                    <a:lnTo>
                      <a:pt x="192" y="71"/>
                    </a:lnTo>
                    <a:lnTo>
                      <a:pt x="195" y="57"/>
                    </a:lnTo>
                    <a:lnTo>
                      <a:pt x="190" y="44"/>
                    </a:lnTo>
                    <a:lnTo>
                      <a:pt x="180" y="30"/>
                    </a:lnTo>
                    <a:lnTo>
                      <a:pt x="163" y="21"/>
                    </a:lnTo>
                    <a:lnTo>
                      <a:pt x="140" y="11"/>
                    </a:lnTo>
                    <a:lnTo>
                      <a:pt x="115" y="3"/>
                    </a:lnTo>
                    <a:lnTo>
                      <a:pt x="86" y="0"/>
                    </a:lnTo>
                    <a:lnTo>
                      <a:pt x="57" y="0"/>
                    </a:lnTo>
                    <a:lnTo>
                      <a:pt x="27" y="1"/>
                    </a:lnTo>
                    <a:lnTo>
                      <a:pt x="0" y="7"/>
                    </a:lnTo>
                    <a:lnTo>
                      <a:pt x="27" y="11"/>
                    </a:lnTo>
                    <a:lnTo>
                      <a:pt x="51" y="21"/>
                    </a:lnTo>
                    <a:lnTo>
                      <a:pt x="73" y="38"/>
                    </a:lnTo>
                    <a:lnTo>
                      <a:pt x="92" y="59"/>
                    </a:lnTo>
                    <a:lnTo>
                      <a:pt x="103" y="84"/>
                    </a:lnTo>
                    <a:lnTo>
                      <a:pt x="113" y="111"/>
                    </a:lnTo>
                    <a:lnTo>
                      <a:pt x="115" y="140"/>
                    </a:lnTo>
                    <a:close/>
                  </a:path>
                </a:pathLst>
              </a:custGeom>
              <a:solidFill>
                <a:srgbClr val="00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589" y="2042"/>
                <a:ext cx="478" cy="774"/>
              </a:xfrm>
              <a:custGeom>
                <a:avLst/>
                <a:gdLst/>
                <a:ahLst/>
                <a:cxnLst>
                  <a:cxn ang="0">
                    <a:pos x="371" y="186"/>
                  </a:cxn>
                  <a:cxn ang="0">
                    <a:pos x="418" y="150"/>
                  </a:cxn>
                  <a:cxn ang="0">
                    <a:pos x="445" y="113"/>
                  </a:cxn>
                  <a:cxn ang="0">
                    <a:pos x="415" y="77"/>
                  </a:cxn>
                  <a:cxn ang="0">
                    <a:pos x="338" y="57"/>
                  </a:cxn>
                  <a:cxn ang="0">
                    <a:pos x="253" y="63"/>
                  </a:cxn>
                  <a:cxn ang="0">
                    <a:pos x="163" y="100"/>
                  </a:cxn>
                  <a:cxn ang="0">
                    <a:pos x="102" y="169"/>
                  </a:cxn>
                  <a:cxn ang="0">
                    <a:pos x="77" y="230"/>
                  </a:cxn>
                  <a:cxn ang="0">
                    <a:pos x="37" y="251"/>
                  </a:cxn>
                  <a:cxn ang="0">
                    <a:pos x="4" y="217"/>
                  </a:cxn>
                  <a:cxn ang="0">
                    <a:pos x="27" y="148"/>
                  </a:cxn>
                  <a:cxn ang="0">
                    <a:pos x="125" y="52"/>
                  </a:cxn>
                  <a:cxn ang="0">
                    <a:pos x="246" y="4"/>
                  </a:cxn>
                  <a:cxn ang="0">
                    <a:pos x="374" y="4"/>
                  </a:cxn>
                  <a:cxn ang="0">
                    <a:pos x="457" y="34"/>
                  </a:cxn>
                  <a:cxn ang="0">
                    <a:pos x="478" y="94"/>
                  </a:cxn>
                  <a:cxn ang="0">
                    <a:pos x="449" y="154"/>
                  </a:cxn>
                  <a:cxn ang="0">
                    <a:pos x="395" y="180"/>
                  </a:cxn>
                  <a:cxn ang="0">
                    <a:pos x="371" y="227"/>
                  </a:cxn>
                  <a:cxn ang="0">
                    <a:pos x="386" y="261"/>
                  </a:cxn>
                  <a:cxn ang="0">
                    <a:pos x="382" y="276"/>
                  </a:cxn>
                  <a:cxn ang="0">
                    <a:pos x="353" y="282"/>
                  </a:cxn>
                  <a:cxn ang="0">
                    <a:pos x="359" y="311"/>
                  </a:cxn>
                  <a:cxn ang="0">
                    <a:pos x="388" y="346"/>
                  </a:cxn>
                  <a:cxn ang="0">
                    <a:pos x="371" y="386"/>
                  </a:cxn>
                  <a:cxn ang="0">
                    <a:pos x="336" y="374"/>
                  </a:cxn>
                  <a:cxn ang="0">
                    <a:pos x="340" y="332"/>
                  </a:cxn>
                  <a:cxn ang="0">
                    <a:pos x="313" y="301"/>
                  </a:cxn>
                  <a:cxn ang="0">
                    <a:pos x="282" y="290"/>
                  </a:cxn>
                  <a:cxn ang="0">
                    <a:pos x="244" y="311"/>
                  </a:cxn>
                  <a:cxn ang="0">
                    <a:pos x="229" y="355"/>
                  </a:cxn>
                  <a:cxn ang="0">
                    <a:pos x="252" y="397"/>
                  </a:cxn>
                  <a:cxn ang="0">
                    <a:pos x="252" y="459"/>
                  </a:cxn>
                  <a:cxn ang="0">
                    <a:pos x="209" y="495"/>
                  </a:cxn>
                  <a:cxn ang="0">
                    <a:pos x="161" y="530"/>
                  </a:cxn>
                  <a:cxn ang="0">
                    <a:pos x="161" y="622"/>
                  </a:cxn>
                  <a:cxn ang="0">
                    <a:pos x="127" y="737"/>
                  </a:cxn>
                  <a:cxn ang="0">
                    <a:pos x="87" y="691"/>
                  </a:cxn>
                  <a:cxn ang="0">
                    <a:pos x="144" y="447"/>
                  </a:cxn>
                  <a:cxn ang="0">
                    <a:pos x="181" y="317"/>
                  </a:cxn>
                  <a:cxn ang="0">
                    <a:pos x="227" y="278"/>
                  </a:cxn>
                  <a:cxn ang="0">
                    <a:pos x="273" y="276"/>
                  </a:cxn>
                  <a:cxn ang="0">
                    <a:pos x="323" y="294"/>
                  </a:cxn>
                  <a:cxn ang="0">
                    <a:pos x="349" y="319"/>
                  </a:cxn>
                  <a:cxn ang="0">
                    <a:pos x="344" y="300"/>
                  </a:cxn>
                  <a:cxn ang="0">
                    <a:pos x="346" y="271"/>
                  </a:cxn>
                  <a:cxn ang="0">
                    <a:pos x="371" y="265"/>
                  </a:cxn>
                  <a:cxn ang="0">
                    <a:pos x="359" y="234"/>
                  </a:cxn>
                </a:cxnLst>
                <a:rect l="0" t="0" r="r" b="b"/>
                <a:pathLst>
                  <a:path w="478" h="774">
                    <a:moveTo>
                      <a:pt x="365" y="194"/>
                    </a:moveTo>
                    <a:lnTo>
                      <a:pt x="365" y="198"/>
                    </a:lnTo>
                    <a:lnTo>
                      <a:pt x="371" y="186"/>
                    </a:lnTo>
                    <a:lnTo>
                      <a:pt x="382" y="175"/>
                    </a:lnTo>
                    <a:lnTo>
                      <a:pt x="397" y="161"/>
                    </a:lnTo>
                    <a:lnTo>
                      <a:pt x="418" y="150"/>
                    </a:lnTo>
                    <a:lnTo>
                      <a:pt x="434" y="140"/>
                    </a:lnTo>
                    <a:lnTo>
                      <a:pt x="442" y="127"/>
                    </a:lnTo>
                    <a:lnTo>
                      <a:pt x="445" y="113"/>
                    </a:lnTo>
                    <a:lnTo>
                      <a:pt x="442" y="100"/>
                    </a:lnTo>
                    <a:lnTo>
                      <a:pt x="430" y="88"/>
                    </a:lnTo>
                    <a:lnTo>
                      <a:pt x="415" y="77"/>
                    </a:lnTo>
                    <a:lnTo>
                      <a:pt x="392" y="67"/>
                    </a:lnTo>
                    <a:lnTo>
                      <a:pt x="367" y="61"/>
                    </a:lnTo>
                    <a:lnTo>
                      <a:pt x="338" y="57"/>
                    </a:lnTo>
                    <a:lnTo>
                      <a:pt x="309" y="56"/>
                    </a:lnTo>
                    <a:lnTo>
                      <a:pt x="280" y="57"/>
                    </a:lnTo>
                    <a:lnTo>
                      <a:pt x="253" y="63"/>
                    </a:lnTo>
                    <a:lnTo>
                      <a:pt x="223" y="71"/>
                    </a:lnTo>
                    <a:lnTo>
                      <a:pt x="192" y="82"/>
                    </a:lnTo>
                    <a:lnTo>
                      <a:pt x="163" y="100"/>
                    </a:lnTo>
                    <a:lnTo>
                      <a:pt x="138" y="119"/>
                    </a:lnTo>
                    <a:lnTo>
                      <a:pt x="117" y="144"/>
                    </a:lnTo>
                    <a:lnTo>
                      <a:pt x="102" y="169"/>
                    </a:lnTo>
                    <a:lnTo>
                      <a:pt x="92" y="194"/>
                    </a:lnTo>
                    <a:lnTo>
                      <a:pt x="87" y="213"/>
                    </a:lnTo>
                    <a:lnTo>
                      <a:pt x="77" y="230"/>
                    </a:lnTo>
                    <a:lnTo>
                      <a:pt x="65" y="244"/>
                    </a:lnTo>
                    <a:lnTo>
                      <a:pt x="50" y="251"/>
                    </a:lnTo>
                    <a:lnTo>
                      <a:pt x="37" y="251"/>
                    </a:lnTo>
                    <a:lnTo>
                      <a:pt x="23" y="246"/>
                    </a:lnTo>
                    <a:lnTo>
                      <a:pt x="12" y="234"/>
                    </a:lnTo>
                    <a:lnTo>
                      <a:pt x="4" y="217"/>
                    </a:lnTo>
                    <a:lnTo>
                      <a:pt x="0" y="198"/>
                    </a:lnTo>
                    <a:lnTo>
                      <a:pt x="2" y="186"/>
                    </a:lnTo>
                    <a:lnTo>
                      <a:pt x="27" y="148"/>
                    </a:lnTo>
                    <a:lnTo>
                      <a:pt x="56" y="111"/>
                    </a:lnTo>
                    <a:lnTo>
                      <a:pt x="88" y="79"/>
                    </a:lnTo>
                    <a:lnTo>
                      <a:pt x="125" y="52"/>
                    </a:lnTo>
                    <a:lnTo>
                      <a:pt x="163" y="31"/>
                    </a:lnTo>
                    <a:lnTo>
                      <a:pt x="204" y="13"/>
                    </a:lnTo>
                    <a:lnTo>
                      <a:pt x="246" y="4"/>
                    </a:lnTo>
                    <a:lnTo>
                      <a:pt x="292" y="0"/>
                    </a:lnTo>
                    <a:lnTo>
                      <a:pt x="336" y="0"/>
                    </a:lnTo>
                    <a:lnTo>
                      <a:pt x="374" y="4"/>
                    </a:lnTo>
                    <a:lnTo>
                      <a:pt x="407" y="9"/>
                    </a:lnTo>
                    <a:lnTo>
                      <a:pt x="436" y="21"/>
                    </a:lnTo>
                    <a:lnTo>
                      <a:pt x="457" y="34"/>
                    </a:lnTo>
                    <a:lnTo>
                      <a:pt x="472" y="50"/>
                    </a:lnTo>
                    <a:lnTo>
                      <a:pt x="478" y="71"/>
                    </a:lnTo>
                    <a:lnTo>
                      <a:pt x="478" y="94"/>
                    </a:lnTo>
                    <a:lnTo>
                      <a:pt x="472" y="117"/>
                    </a:lnTo>
                    <a:lnTo>
                      <a:pt x="463" y="136"/>
                    </a:lnTo>
                    <a:lnTo>
                      <a:pt x="449" y="154"/>
                    </a:lnTo>
                    <a:lnTo>
                      <a:pt x="432" y="165"/>
                    </a:lnTo>
                    <a:lnTo>
                      <a:pt x="413" y="171"/>
                    </a:lnTo>
                    <a:lnTo>
                      <a:pt x="395" y="180"/>
                    </a:lnTo>
                    <a:lnTo>
                      <a:pt x="382" y="194"/>
                    </a:lnTo>
                    <a:lnTo>
                      <a:pt x="374" y="209"/>
                    </a:lnTo>
                    <a:lnTo>
                      <a:pt x="371" y="227"/>
                    </a:lnTo>
                    <a:lnTo>
                      <a:pt x="372" y="242"/>
                    </a:lnTo>
                    <a:lnTo>
                      <a:pt x="378" y="251"/>
                    </a:lnTo>
                    <a:lnTo>
                      <a:pt x="386" y="261"/>
                    </a:lnTo>
                    <a:lnTo>
                      <a:pt x="390" y="267"/>
                    </a:lnTo>
                    <a:lnTo>
                      <a:pt x="388" y="273"/>
                    </a:lnTo>
                    <a:lnTo>
                      <a:pt x="382" y="276"/>
                    </a:lnTo>
                    <a:lnTo>
                      <a:pt x="372" y="276"/>
                    </a:lnTo>
                    <a:lnTo>
                      <a:pt x="361" y="278"/>
                    </a:lnTo>
                    <a:lnTo>
                      <a:pt x="353" y="282"/>
                    </a:lnTo>
                    <a:lnTo>
                      <a:pt x="351" y="290"/>
                    </a:lnTo>
                    <a:lnTo>
                      <a:pt x="353" y="300"/>
                    </a:lnTo>
                    <a:lnTo>
                      <a:pt x="359" y="311"/>
                    </a:lnTo>
                    <a:lnTo>
                      <a:pt x="371" y="324"/>
                    </a:lnTo>
                    <a:lnTo>
                      <a:pt x="382" y="332"/>
                    </a:lnTo>
                    <a:lnTo>
                      <a:pt x="388" y="346"/>
                    </a:lnTo>
                    <a:lnTo>
                      <a:pt x="386" y="361"/>
                    </a:lnTo>
                    <a:lnTo>
                      <a:pt x="380" y="376"/>
                    </a:lnTo>
                    <a:lnTo>
                      <a:pt x="371" y="386"/>
                    </a:lnTo>
                    <a:lnTo>
                      <a:pt x="357" y="388"/>
                    </a:lnTo>
                    <a:lnTo>
                      <a:pt x="346" y="384"/>
                    </a:lnTo>
                    <a:lnTo>
                      <a:pt x="336" y="374"/>
                    </a:lnTo>
                    <a:lnTo>
                      <a:pt x="332" y="361"/>
                    </a:lnTo>
                    <a:lnTo>
                      <a:pt x="334" y="346"/>
                    </a:lnTo>
                    <a:lnTo>
                      <a:pt x="340" y="332"/>
                    </a:lnTo>
                    <a:lnTo>
                      <a:pt x="334" y="319"/>
                    </a:lnTo>
                    <a:lnTo>
                      <a:pt x="326" y="307"/>
                    </a:lnTo>
                    <a:lnTo>
                      <a:pt x="313" y="301"/>
                    </a:lnTo>
                    <a:lnTo>
                      <a:pt x="301" y="300"/>
                    </a:lnTo>
                    <a:lnTo>
                      <a:pt x="292" y="292"/>
                    </a:lnTo>
                    <a:lnTo>
                      <a:pt x="282" y="290"/>
                    </a:lnTo>
                    <a:lnTo>
                      <a:pt x="271" y="292"/>
                    </a:lnTo>
                    <a:lnTo>
                      <a:pt x="257" y="300"/>
                    </a:lnTo>
                    <a:lnTo>
                      <a:pt x="244" y="311"/>
                    </a:lnTo>
                    <a:lnTo>
                      <a:pt x="230" y="328"/>
                    </a:lnTo>
                    <a:lnTo>
                      <a:pt x="227" y="342"/>
                    </a:lnTo>
                    <a:lnTo>
                      <a:pt x="229" y="355"/>
                    </a:lnTo>
                    <a:lnTo>
                      <a:pt x="234" y="369"/>
                    </a:lnTo>
                    <a:lnTo>
                      <a:pt x="242" y="380"/>
                    </a:lnTo>
                    <a:lnTo>
                      <a:pt x="252" y="397"/>
                    </a:lnTo>
                    <a:lnTo>
                      <a:pt x="257" y="419"/>
                    </a:lnTo>
                    <a:lnTo>
                      <a:pt x="257" y="440"/>
                    </a:lnTo>
                    <a:lnTo>
                      <a:pt x="252" y="459"/>
                    </a:lnTo>
                    <a:lnTo>
                      <a:pt x="244" y="478"/>
                    </a:lnTo>
                    <a:lnTo>
                      <a:pt x="230" y="492"/>
                    </a:lnTo>
                    <a:lnTo>
                      <a:pt x="209" y="495"/>
                    </a:lnTo>
                    <a:lnTo>
                      <a:pt x="190" y="501"/>
                    </a:lnTo>
                    <a:lnTo>
                      <a:pt x="175" y="513"/>
                    </a:lnTo>
                    <a:lnTo>
                      <a:pt x="161" y="530"/>
                    </a:lnTo>
                    <a:lnTo>
                      <a:pt x="154" y="549"/>
                    </a:lnTo>
                    <a:lnTo>
                      <a:pt x="161" y="586"/>
                    </a:lnTo>
                    <a:lnTo>
                      <a:pt x="161" y="622"/>
                    </a:lnTo>
                    <a:lnTo>
                      <a:pt x="156" y="661"/>
                    </a:lnTo>
                    <a:lnTo>
                      <a:pt x="144" y="699"/>
                    </a:lnTo>
                    <a:lnTo>
                      <a:pt x="127" y="737"/>
                    </a:lnTo>
                    <a:lnTo>
                      <a:pt x="104" y="774"/>
                    </a:lnTo>
                    <a:lnTo>
                      <a:pt x="79" y="774"/>
                    </a:lnTo>
                    <a:lnTo>
                      <a:pt x="87" y="691"/>
                    </a:lnTo>
                    <a:lnTo>
                      <a:pt x="100" y="609"/>
                    </a:lnTo>
                    <a:lnTo>
                      <a:pt x="119" y="528"/>
                    </a:lnTo>
                    <a:lnTo>
                      <a:pt x="144" y="447"/>
                    </a:lnTo>
                    <a:lnTo>
                      <a:pt x="158" y="394"/>
                    </a:lnTo>
                    <a:lnTo>
                      <a:pt x="173" y="338"/>
                    </a:lnTo>
                    <a:lnTo>
                      <a:pt x="181" y="317"/>
                    </a:lnTo>
                    <a:lnTo>
                      <a:pt x="194" y="300"/>
                    </a:lnTo>
                    <a:lnTo>
                      <a:pt x="209" y="286"/>
                    </a:lnTo>
                    <a:lnTo>
                      <a:pt x="227" y="278"/>
                    </a:lnTo>
                    <a:lnTo>
                      <a:pt x="248" y="276"/>
                    </a:lnTo>
                    <a:lnTo>
                      <a:pt x="257" y="275"/>
                    </a:lnTo>
                    <a:lnTo>
                      <a:pt x="273" y="276"/>
                    </a:lnTo>
                    <a:lnTo>
                      <a:pt x="290" y="280"/>
                    </a:lnTo>
                    <a:lnTo>
                      <a:pt x="307" y="286"/>
                    </a:lnTo>
                    <a:lnTo>
                      <a:pt x="323" y="294"/>
                    </a:lnTo>
                    <a:lnTo>
                      <a:pt x="336" y="303"/>
                    </a:lnTo>
                    <a:lnTo>
                      <a:pt x="344" y="315"/>
                    </a:lnTo>
                    <a:lnTo>
                      <a:pt x="349" y="319"/>
                    </a:lnTo>
                    <a:lnTo>
                      <a:pt x="351" y="319"/>
                    </a:lnTo>
                    <a:lnTo>
                      <a:pt x="351" y="313"/>
                    </a:lnTo>
                    <a:lnTo>
                      <a:pt x="344" y="300"/>
                    </a:lnTo>
                    <a:lnTo>
                      <a:pt x="340" y="288"/>
                    </a:lnTo>
                    <a:lnTo>
                      <a:pt x="342" y="278"/>
                    </a:lnTo>
                    <a:lnTo>
                      <a:pt x="346" y="271"/>
                    </a:lnTo>
                    <a:lnTo>
                      <a:pt x="357" y="267"/>
                    </a:lnTo>
                    <a:lnTo>
                      <a:pt x="369" y="269"/>
                    </a:lnTo>
                    <a:lnTo>
                      <a:pt x="371" y="265"/>
                    </a:lnTo>
                    <a:lnTo>
                      <a:pt x="369" y="261"/>
                    </a:lnTo>
                    <a:lnTo>
                      <a:pt x="365" y="255"/>
                    </a:lnTo>
                    <a:lnTo>
                      <a:pt x="359" y="234"/>
                    </a:lnTo>
                    <a:lnTo>
                      <a:pt x="359" y="215"/>
                    </a:lnTo>
                    <a:lnTo>
                      <a:pt x="365" y="194"/>
                    </a:lnTo>
                    <a:close/>
                  </a:path>
                </a:pathLst>
              </a:custGeom>
              <a:solidFill>
                <a:srgbClr val="808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681" y="2161"/>
                <a:ext cx="252" cy="7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8" y="52"/>
                  </a:cxn>
                  <a:cxn ang="0">
                    <a:pos x="18" y="33"/>
                  </a:cxn>
                  <a:cxn ang="0">
                    <a:pos x="37" y="19"/>
                  </a:cxn>
                  <a:cxn ang="0">
                    <a:pos x="62" y="10"/>
                  </a:cxn>
                  <a:cxn ang="0">
                    <a:pos x="89" y="2"/>
                  </a:cxn>
                  <a:cxn ang="0">
                    <a:pos x="119" y="0"/>
                  </a:cxn>
                  <a:cxn ang="0">
                    <a:pos x="150" y="2"/>
                  </a:cxn>
                  <a:cxn ang="0">
                    <a:pos x="179" y="6"/>
                  </a:cxn>
                  <a:cxn ang="0">
                    <a:pos x="206" y="15"/>
                  </a:cxn>
                  <a:cxn ang="0">
                    <a:pos x="229" y="27"/>
                  </a:cxn>
                  <a:cxn ang="0">
                    <a:pos x="246" y="40"/>
                  </a:cxn>
                  <a:cxn ang="0">
                    <a:pos x="250" y="52"/>
                  </a:cxn>
                  <a:cxn ang="0">
                    <a:pos x="252" y="63"/>
                  </a:cxn>
                  <a:cxn ang="0">
                    <a:pos x="248" y="71"/>
                  </a:cxn>
                  <a:cxn ang="0">
                    <a:pos x="240" y="75"/>
                  </a:cxn>
                  <a:cxn ang="0">
                    <a:pos x="229" y="75"/>
                  </a:cxn>
                  <a:cxn ang="0">
                    <a:pos x="194" y="56"/>
                  </a:cxn>
                  <a:cxn ang="0">
                    <a:pos x="156" y="44"/>
                  </a:cxn>
                  <a:cxn ang="0">
                    <a:pos x="115" y="40"/>
                  </a:cxn>
                  <a:cxn ang="0">
                    <a:pos x="75" y="42"/>
                  </a:cxn>
                  <a:cxn ang="0">
                    <a:pos x="37" y="54"/>
                  </a:cxn>
                  <a:cxn ang="0">
                    <a:pos x="0" y="71"/>
                  </a:cxn>
                </a:cxnLst>
                <a:rect l="0" t="0" r="r" b="b"/>
                <a:pathLst>
                  <a:path w="252" h="75">
                    <a:moveTo>
                      <a:pt x="0" y="71"/>
                    </a:moveTo>
                    <a:lnTo>
                      <a:pt x="8" y="52"/>
                    </a:lnTo>
                    <a:lnTo>
                      <a:pt x="18" y="33"/>
                    </a:lnTo>
                    <a:lnTo>
                      <a:pt x="37" y="19"/>
                    </a:lnTo>
                    <a:lnTo>
                      <a:pt x="62" y="10"/>
                    </a:lnTo>
                    <a:lnTo>
                      <a:pt x="89" y="2"/>
                    </a:lnTo>
                    <a:lnTo>
                      <a:pt x="119" y="0"/>
                    </a:lnTo>
                    <a:lnTo>
                      <a:pt x="150" y="2"/>
                    </a:lnTo>
                    <a:lnTo>
                      <a:pt x="179" y="6"/>
                    </a:lnTo>
                    <a:lnTo>
                      <a:pt x="206" y="15"/>
                    </a:lnTo>
                    <a:lnTo>
                      <a:pt x="229" y="27"/>
                    </a:lnTo>
                    <a:lnTo>
                      <a:pt x="246" y="40"/>
                    </a:lnTo>
                    <a:lnTo>
                      <a:pt x="250" y="52"/>
                    </a:lnTo>
                    <a:lnTo>
                      <a:pt x="252" y="63"/>
                    </a:lnTo>
                    <a:lnTo>
                      <a:pt x="248" y="71"/>
                    </a:lnTo>
                    <a:lnTo>
                      <a:pt x="240" y="75"/>
                    </a:lnTo>
                    <a:lnTo>
                      <a:pt x="229" y="75"/>
                    </a:lnTo>
                    <a:lnTo>
                      <a:pt x="194" y="56"/>
                    </a:lnTo>
                    <a:lnTo>
                      <a:pt x="156" y="44"/>
                    </a:lnTo>
                    <a:lnTo>
                      <a:pt x="115" y="40"/>
                    </a:lnTo>
                    <a:lnTo>
                      <a:pt x="75" y="42"/>
                    </a:lnTo>
                    <a:lnTo>
                      <a:pt x="37" y="54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770" y="2221"/>
                <a:ext cx="49" cy="26"/>
              </a:xfrm>
              <a:custGeom>
                <a:avLst/>
                <a:gdLst/>
                <a:ahLst/>
                <a:cxnLst>
                  <a:cxn ang="0">
                    <a:pos x="49" y="13"/>
                  </a:cxn>
                  <a:cxn ang="0">
                    <a:pos x="46" y="5"/>
                  </a:cxn>
                  <a:cxn ang="0">
                    <a:pos x="34" y="1"/>
                  </a:cxn>
                  <a:cxn ang="0">
                    <a:pos x="21" y="0"/>
                  </a:cxn>
                  <a:cxn ang="0">
                    <a:pos x="7" y="3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3" y="24"/>
                  </a:cxn>
                  <a:cxn ang="0">
                    <a:pos x="28" y="26"/>
                  </a:cxn>
                  <a:cxn ang="0">
                    <a:pos x="40" y="24"/>
                  </a:cxn>
                  <a:cxn ang="0">
                    <a:pos x="49" y="21"/>
                  </a:cxn>
                  <a:cxn ang="0">
                    <a:pos x="49" y="13"/>
                  </a:cxn>
                </a:cxnLst>
                <a:rect l="0" t="0" r="r" b="b"/>
                <a:pathLst>
                  <a:path w="49" h="26">
                    <a:moveTo>
                      <a:pt x="49" y="13"/>
                    </a:moveTo>
                    <a:lnTo>
                      <a:pt x="46" y="5"/>
                    </a:lnTo>
                    <a:lnTo>
                      <a:pt x="34" y="1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3" y="24"/>
                    </a:lnTo>
                    <a:lnTo>
                      <a:pt x="28" y="26"/>
                    </a:lnTo>
                    <a:lnTo>
                      <a:pt x="40" y="24"/>
                    </a:lnTo>
                    <a:lnTo>
                      <a:pt x="49" y="21"/>
                    </a:lnTo>
                    <a:lnTo>
                      <a:pt x="49" y="13"/>
                    </a:lnTo>
                    <a:close/>
                  </a:path>
                </a:pathLst>
              </a:custGeom>
              <a:solidFill>
                <a:srgbClr val="00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288" y="2267"/>
                <a:ext cx="466" cy="549"/>
              </a:xfrm>
              <a:custGeom>
                <a:avLst/>
                <a:gdLst/>
                <a:ahLst/>
                <a:cxnLst>
                  <a:cxn ang="0">
                    <a:pos x="399" y="3"/>
                  </a:cxn>
                  <a:cxn ang="0">
                    <a:pos x="439" y="3"/>
                  </a:cxn>
                  <a:cxn ang="0">
                    <a:pos x="460" y="25"/>
                  </a:cxn>
                  <a:cxn ang="0">
                    <a:pos x="464" y="65"/>
                  </a:cxn>
                  <a:cxn ang="0">
                    <a:pos x="449" y="123"/>
                  </a:cxn>
                  <a:cxn ang="0">
                    <a:pos x="432" y="167"/>
                  </a:cxn>
                  <a:cxn ang="0">
                    <a:pos x="391" y="196"/>
                  </a:cxn>
                  <a:cxn ang="0">
                    <a:pos x="342" y="201"/>
                  </a:cxn>
                  <a:cxn ang="0">
                    <a:pos x="384" y="207"/>
                  </a:cxn>
                  <a:cxn ang="0">
                    <a:pos x="403" y="217"/>
                  </a:cxn>
                  <a:cxn ang="0">
                    <a:pos x="409" y="238"/>
                  </a:cxn>
                  <a:cxn ang="0">
                    <a:pos x="401" y="276"/>
                  </a:cxn>
                  <a:cxn ang="0">
                    <a:pos x="374" y="361"/>
                  </a:cxn>
                  <a:cxn ang="0">
                    <a:pos x="355" y="486"/>
                  </a:cxn>
                  <a:cxn ang="0">
                    <a:pos x="334" y="549"/>
                  </a:cxn>
                  <a:cxn ang="0">
                    <a:pos x="343" y="409"/>
                  </a:cxn>
                  <a:cxn ang="0">
                    <a:pos x="365" y="311"/>
                  </a:cxn>
                  <a:cxn ang="0">
                    <a:pos x="382" y="270"/>
                  </a:cxn>
                  <a:cxn ang="0">
                    <a:pos x="388" y="244"/>
                  </a:cxn>
                  <a:cxn ang="0">
                    <a:pos x="384" y="228"/>
                  </a:cxn>
                  <a:cxn ang="0">
                    <a:pos x="353" y="219"/>
                  </a:cxn>
                  <a:cxn ang="0">
                    <a:pos x="301" y="211"/>
                  </a:cxn>
                  <a:cxn ang="0">
                    <a:pos x="320" y="257"/>
                  </a:cxn>
                  <a:cxn ang="0">
                    <a:pos x="318" y="305"/>
                  </a:cxn>
                  <a:cxn ang="0">
                    <a:pos x="294" y="347"/>
                  </a:cxn>
                  <a:cxn ang="0">
                    <a:pos x="253" y="368"/>
                  </a:cxn>
                  <a:cxn ang="0">
                    <a:pos x="205" y="384"/>
                  </a:cxn>
                  <a:cxn ang="0">
                    <a:pos x="148" y="391"/>
                  </a:cxn>
                  <a:cxn ang="0">
                    <a:pos x="94" y="370"/>
                  </a:cxn>
                  <a:cxn ang="0">
                    <a:pos x="52" y="326"/>
                  </a:cxn>
                  <a:cxn ang="0">
                    <a:pos x="15" y="272"/>
                  </a:cxn>
                  <a:cxn ang="0">
                    <a:pos x="0" y="209"/>
                  </a:cxn>
                  <a:cxn ang="0">
                    <a:pos x="8" y="144"/>
                  </a:cxn>
                  <a:cxn ang="0">
                    <a:pos x="38" y="86"/>
                  </a:cxn>
                  <a:cxn ang="0">
                    <a:pos x="86" y="46"/>
                  </a:cxn>
                  <a:cxn ang="0">
                    <a:pos x="146" y="30"/>
                  </a:cxn>
                  <a:cxn ang="0">
                    <a:pos x="192" y="5"/>
                  </a:cxn>
                  <a:cxn ang="0">
                    <a:pos x="244" y="2"/>
                  </a:cxn>
                  <a:cxn ang="0">
                    <a:pos x="294" y="19"/>
                  </a:cxn>
                  <a:cxn ang="0">
                    <a:pos x="347" y="30"/>
                  </a:cxn>
                  <a:cxn ang="0">
                    <a:pos x="384" y="57"/>
                  </a:cxn>
                  <a:cxn ang="0">
                    <a:pos x="397" y="94"/>
                  </a:cxn>
                  <a:cxn ang="0">
                    <a:pos x="388" y="136"/>
                  </a:cxn>
                  <a:cxn ang="0">
                    <a:pos x="386" y="157"/>
                  </a:cxn>
                  <a:cxn ang="0">
                    <a:pos x="359" y="174"/>
                  </a:cxn>
                  <a:cxn ang="0">
                    <a:pos x="324" y="176"/>
                  </a:cxn>
                  <a:cxn ang="0">
                    <a:pos x="326" y="182"/>
                  </a:cxn>
                  <a:cxn ang="0">
                    <a:pos x="368" y="186"/>
                  </a:cxn>
                  <a:cxn ang="0">
                    <a:pos x="405" y="171"/>
                  </a:cxn>
                  <a:cxn ang="0">
                    <a:pos x="422" y="142"/>
                  </a:cxn>
                  <a:cxn ang="0">
                    <a:pos x="414" y="109"/>
                  </a:cxn>
                  <a:cxn ang="0">
                    <a:pos x="411" y="75"/>
                  </a:cxn>
                  <a:cxn ang="0">
                    <a:pos x="428" y="48"/>
                  </a:cxn>
                  <a:cxn ang="0">
                    <a:pos x="437" y="25"/>
                  </a:cxn>
                  <a:cxn ang="0">
                    <a:pos x="418" y="13"/>
                  </a:cxn>
                  <a:cxn ang="0">
                    <a:pos x="388" y="21"/>
                  </a:cxn>
                  <a:cxn ang="0">
                    <a:pos x="378" y="26"/>
                  </a:cxn>
                  <a:cxn ang="0">
                    <a:pos x="366" y="17"/>
                  </a:cxn>
                  <a:cxn ang="0">
                    <a:pos x="374" y="11"/>
                  </a:cxn>
                </a:cxnLst>
                <a:rect l="0" t="0" r="r" b="b"/>
                <a:pathLst>
                  <a:path w="466" h="549">
                    <a:moveTo>
                      <a:pt x="374" y="11"/>
                    </a:moveTo>
                    <a:lnTo>
                      <a:pt x="399" y="3"/>
                    </a:lnTo>
                    <a:lnTo>
                      <a:pt x="420" y="0"/>
                    </a:lnTo>
                    <a:lnTo>
                      <a:pt x="439" y="3"/>
                    </a:lnTo>
                    <a:lnTo>
                      <a:pt x="453" y="11"/>
                    </a:lnTo>
                    <a:lnTo>
                      <a:pt x="460" y="25"/>
                    </a:lnTo>
                    <a:lnTo>
                      <a:pt x="466" y="44"/>
                    </a:lnTo>
                    <a:lnTo>
                      <a:pt x="464" y="65"/>
                    </a:lnTo>
                    <a:lnTo>
                      <a:pt x="460" y="92"/>
                    </a:lnTo>
                    <a:lnTo>
                      <a:pt x="449" y="123"/>
                    </a:lnTo>
                    <a:lnTo>
                      <a:pt x="443" y="146"/>
                    </a:lnTo>
                    <a:lnTo>
                      <a:pt x="432" y="167"/>
                    </a:lnTo>
                    <a:lnTo>
                      <a:pt x="412" y="184"/>
                    </a:lnTo>
                    <a:lnTo>
                      <a:pt x="391" y="196"/>
                    </a:lnTo>
                    <a:lnTo>
                      <a:pt x="368" y="201"/>
                    </a:lnTo>
                    <a:lnTo>
                      <a:pt x="342" y="201"/>
                    </a:lnTo>
                    <a:lnTo>
                      <a:pt x="365" y="203"/>
                    </a:lnTo>
                    <a:lnTo>
                      <a:pt x="384" y="207"/>
                    </a:lnTo>
                    <a:lnTo>
                      <a:pt x="395" y="211"/>
                    </a:lnTo>
                    <a:lnTo>
                      <a:pt x="403" y="217"/>
                    </a:lnTo>
                    <a:lnTo>
                      <a:pt x="409" y="224"/>
                    </a:lnTo>
                    <a:lnTo>
                      <a:pt x="409" y="238"/>
                    </a:lnTo>
                    <a:lnTo>
                      <a:pt x="407" y="255"/>
                    </a:lnTo>
                    <a:lnTo>
                      <a:pt x="401" y="276"/>
                    </a:lnTo>
                    <a:lnTo>
                      <a:pt x="391" y="301"/>
                    </a:lnTo>
                    <a:lnTo>
                      <a:pt x="374" y="361"/>
                    </a:lnTo>
                    <a:lnTo>
                      <a:pt x="363" y="424"/>
                    </a:lnTo>
                    <a:lnTo>
                      <a:pt x="355" y="486"/>
                    </a:lnTo>
                    <a:lnTo>
                      <a:pt x="353" y="549"/>
                    </a:lnTo>
                    <a:lnTo>
                      <a:pt x="334" y="549"/>
                    </a:lnTo>
                    <a:lnTo>
                      <a:pt x="336" y="478"/>
                    </a:lnTo>
                    <a:lnTo>
                      <a:pt x="343" y="409"/>
                    </a:lnTo>
                    <a:lnTo>
                      <a:pt x="355" y="338"/>
                    </a:lnTo>
                    <a:lnTo>
                      <a:pt x="365" y="311"/>
                    </a:lnTo>
                    <a:lnTo>
                      <a:pt x="376" y="286"/>
                    </a:lnTo>
                    <a:lnTo>
                      <a:pt x="382" y="270"/>
                    </a:lnTo>
                    <a:lnTo>
                      <a:pt x="386" y="257"/>
                    </a:lnTo>
                    <a:lnTo>
                      <a:pt x="388" y="244"/>
                    </a:lnTo>
                    <a:lnTo>
                      <a:pt x="389" y="234"/>
                    </a:lnTo>
                    <a:lnTo>
                      <a:pt x="384" y="228"/>
                    </a:lnTo>
                    <a:lnTo>
                      <a:pt x="372" y="222"/>
                    </a:lnTo>
                    <a:lnTo>
                      <a:pt x="353" y="219"/>
                    </a:lnTo>
                    <a:lnTo>
                      <a:pt x="330" y="215"/>
                    </a:lnTo>
                    <a:lnTo>
                      <a:pt x="301" y="211"/>
                    </a:lnTo>
                    <a:lnTo>
                      <a:pt x="315" y="232"/>
                    </a:lnTo>
                    <a:lnTo>
                      <a:pt x="320" y="257"/>
                    </a:lnTo>
                    <a:lnTo>
                      <a:pt x="322" y="282"/>
                    </a:lnTo>
                    <a:lnTo>
                      <a:pt x="318" y="305"/>
                    </a:lnTo>
                    <a:lnTo>
                      <a:pt x="309" y="328"/>
                    </a:lnTo>
                    <a:lnTo>
                      <a:pt x="294" y="347"/>
                    </a:lnTo>
                    <a:lnTo>
                      <a:pt x="274" y="361"/>
                    </a:lnTo>
                    <a:lnTo>
                      <a:pt x="253" y="368"/>
                    </a:lnTo>
                    <a:lnTo>
                      <a:pt x="230" y="370"/>
                    </a:lnTo>
                    <a:lnTo>
                      <a:pt x="205" y="384"/>
                    </a:lnTo>
                    <a:lnTo>
                      <a:pt x="176" y="391"/>
                    </a:lnTo>
                    <a:lnTo>
                      <a:pt x="148" y="391"/>
                    </a:lnTo>
                    <a:lnTo>
                      <a:pt x="119" y="384"/>
                    </a:lnTo>
                    <a:lnTo>
                      <a:pt x="94" y="370"/>
                    </a:lnTo>
                    <a:lnTo>
                      <a:pt x="71" y="349"/>
                    </a:lnTo>
                    <a:lnTo>
                      <a:pt x="52" y="326"/>
                    </a:lnTo>
                    <a:lnTo>
                      <a:pt x="33" y="301"/>
                    </a:lnTo>
                    <a:lnTo>
                      <a:pt x="15" y="272"/>
                    </a:lnTo>
                    <a:lnTo>
                      <a:pt x="6" y="242"/>
                    </a:lnTo>
                    <a:lnTo>
                      <a:pt x="0" y="209"/>
                    </a:lnTo>
                    <a:lnTo>
                      <a:pt x="2" y="176"/>
                    </a:lnTo>
                    <a:lnTo>
                      <a:pt x="8" y="144"/>
                    </a:lnTo>
                    <a:lnTo>
                      <a:pt x="21" y="113"/>
                    </a:lnTo>
                    <a:lnTo>
                      <a:pt x="38" y="86"/>
                    </a:lnTo>
                    <a:lnTo>
                      <a:pt x="61" y="63"/>
                    </a:lnTo>
                    <a:lnTo>
                      <a:pt x="86" y="46"/>
                    </a:lnTo>
                    <a:lnTo>
                      <a:pt x="115" y="36"/>
                    </a:lnTo>
                    <a:lnTo>
                      <a:pt x="146" y="30"/>
                    </a:lnTo>
                    <a:lnTo>
                      <a:pt x="167" y="15"/>
                    </a:lnTo>
                    <a:lnTo>
                      <a:pt x="192" y="5"/>
                    </a:lnTo>
                    <a:lnTo>
                      <a:pt x="217" y="0"/>
                    </a:lnTo>
                    <a:lnTo>
                      <a:pt x="244" y="2"/>
                    </a:lnTo>
                    <a:lnTo>
                      <a:pt x="269" y="7"/>
                    </a:lnTo>
                    <a:lnTo>
                      <a:pt x="294" y="19"/>
                    </a:lnTo>
                    <a:lnTo>
                      <a:pt x="322" y="23"/>
                    </a:lnTo>
                    <a:lnTo>
                      <a:pt x="347" y="30"/>
                    </a:lnTo>
                    <a:lnTo>
                      <a:pt x="366" y="42"/>
                    </a:lnTo>
                    <a:lnTo>
                      <a:pt x="384" y="57"/>
                    </a:lnTo>
                    <a:lnTo>
                      <a:pt x="393" y="75"/>
                    </a:lnTo>
                    <a:lnTo>
                      <a:pt x="397" y="94"/>
                    </a:lnTo>
                    <a:lnTo>
                      <a:pt x="395" y="113"/>
                    </a:lnTo>
                    <a:lnTo>
                      <a:pt x="388" y="136"/>
                    </a:lnTo>
                    <a:lnTo>
                      <a:pt x="391" y="146"/>
                    </a:lnTo>
                    <a:lnTo>
                      <a:pt x="386" y="157"/>
                    </a:lnTo>
                    <a:lnTo>
                      <a:pt x="374" y="167"/>
                    </a:lnTo>
                    <a:lnTo>
                      <a:pt x="359" y="174"/>
                    </a:lnTo>
                    <a:lnTo>
                      <a:pt x="342" y="176"/>
                    </a:lnTo>
                    <a:lnTo>
                      <a:pt x="324" y="176"/>
                    </a:lnTo>
                    <a:lnTo>
                      <a:pt x="307" y="172"/>
                    </a:lnTo>
                    <a:lnTo>
                      <a:pt x="326" y="182"/>
                    </a:lnTo>
                    <a:lnTo>
                      <a:pt x="345" y="188"/>
                    </a:lnTo>
                    <a:lnTo>
                      <a:pt x="368" y="186"/>
                    </a:lnTo>
                    <a:lnTo>
                      <a:pt x="388" y="182"/>
                    </a:lnTo>
                    <a:lnTo>
                      <a:pt x="405" y="171"/>
                    </a:lnTo>
                    <a:lnTo>
                      <a:pt x="416" y="157"/>
                    </a:lnTo>
                    <a:lnTo>
                      <a:pt x="422" y="142"/>
                    </a:lnTo>
                    <a:lnTo>
                      <a:pt x="422" y="124"/>
                    </a:lnTo>
                    <a:lnTo>
                      <a:pt x="414" y="109"/>
                    </a:lnTo>
                    <a:lnTo>
                      <a:pt x="411" y="94"/>
                    </a:lnTo>
                    <a:lnTo>
                      <a:pt x="411" y="75"/>
                    </a:lnTo>
                    <a:lnTo>
                      <a:pt x="418" y="59"/>
                    </a:lnTo>
                    <a:lnTo>
                      <a:pt x="428" y="48"/>
                    </a:lnTo>
                    <a:lnTo>
                      <a:pt x="443" y="38"/>
                    </a:lnTo>
                    <a:lnTo>
                      <a:pt x="437" y="25"/>
                    </a:lnTo>
                    <a:lnTo>
                      <a:pt x="430" y="17"/>
                    </a:lnTo>
                    <a:lnTo>
                      <a:pt x="418" y="13"/>
                    </a:lnTo>
                    <a:lnTo>
                      <a:pt x="403" y="15"/>
                    </a:lnTo>
                    <a:lnTo>
                      <a:pt x="388" y="21"/>
                    </a:lnTo>
                    <a:lnTo>
                      <a:pt x="384" y="26"/>
                    </a:lnTo>
                    <a:lnTo>
                      <a:pt x="378" y="26"/>
                    </a:lnTo>
                    <a:lnTo>
                      <a:pt x="370" y="23"/>
                    </a:lnTo>
                    <a:lnTo>
                      <a:pt x="366" y="17"/>
                    </a:lnTo>
                    <a:lnTo>
                      <a:pt x="368" y="11"/>
                    </a:lnTo>
                    <a:lnTo>
                      <a:pt x="374" y="11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3" name="Object 21"/>
          <p:cNvGraphicFramePr>
            <a:graphicFrameLocks noChangeAspect="1"/>
          </p:cNvGraphicFramePr>
          <p:nvPr/>
        </p:nvGraphicFramePr>
        <p:xfrm>
          <a:off x="5338763" y="3198813"/>
          <a:ext cx="1520825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3" imgW="3067200" imgH="3518640" progId="">
                  <p:embed/>
                </p:oleObj>
              </mc:Choice>
              <mc:Fallback>
                <p:oleObj name="VISIO" r:id="rId3" imgW="3067200" imgH="3518640" progId="">
                  <p:embed/>
                  <p:pic>
                    <p:nvPicPr>
                      <p:cNvPr id="2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3" y="3198813"/>
                        <a:ext cx="1520825" cy="163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6400800" y="2873375"/>
            <a:ext cx="2120900" cy="490538"/>
          </a:xfrm>
          <a:prstGeom prst="curvedDownArrow">
            <a:avLst>
              <a:gd name="adj1" fmla="val 86472"/>
              <a:gd name="adj2" fmla="val 172945"/>
              <a:gd name="adj3" fmla="val 333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3479800" y="2682875"/>
            <a:ext cx="2946400" cy="490538"/>
          </a:xfrm>
          <a:prstGeom prst="curvedDownArrow">
            <a:avLst>
              <a:gd name="adj1" fmla="val 120129"/>
              <a:gd name="adj2" fmla="val 240259"/>
              <a:gd name="adj3" fmla="val 33333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698500" y="2946400"/>
            <a:ext cx="2451100" cy="357188"/>
          </a:xfrm>
          <a:prstGeom prst="curvedDownArrow">
            <a:avLst>
              <a:gd name="adj1" fmla="val 137244"/>
              <a:gd name="adj2" fmla="val 274489"/>
              <a:gd name="adj3" fmla="val 33333"/>
            </a:avLst>
          </a:prstGeom>
          <a:solidFill>
            <a:srgbClr val="CCFF33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 flipH="1">
            <a:off x="6299200" y="4981575"/>
            <a:ext cx="1930400" cy="388938"/>
          </a:xfrm>
          <a:prstGeom prst="curvedUpArrow">
            <a:avLst>
              <a:gd name="adj1" fmla="val 99265"/>
              <a:gd name="adj2" fmla="val 198530"/>
              <a:gd name="adj3" fmla="val 333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 flipH="1">
            <a:off x="560388" y="4957763"/>
            <a:ext cx="2317750" cy="269875"/>
          </a:xfrm>
          <a:prstGeom prst="curvedUpArrow">
            <a:avLst>
              <a:gd name="adj1" fmla="val 171765"/>
              <a:gd name="adj2" fmla="val 343529"/>
              <a:gd name="adj3" fmla="val 33333"/>
            </a:avLst>
          </a:prstGeom>
          <a:solidFill>
            <a:srgbClr val="CCFF33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 flipH="1" flipV="1">
            <a:off x="3162300" y="5024438"/>
            <a:ext cx="2946400" cy="488950"/>
          </a:xfrm>
          <a:prstGeom prst="curvedDownArrow">
            <a:avLst>
              <a:gd name="adj1" fmla="val 120519"/>
              <a:gd name="adj2" fmla="val 2410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190500" y="3590925"/>
            <a:ext cx="1562100" cy="1027113"/>
          </a:xfrm>
          <a:prstGeom prst="rect">
            <a:avLst/>
          </a:prstGeom>
          <a:solidFill>
            <a:srgbClr val="CCFF33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b="0">
                <a:latin typeface=" "/>
              </a:rPr>
              <a:t>Reasoning</a:t>
            </a:r>
          </a:p>
          <a:p>
            <a:r>
              <a:rPr lang="en-GB" b="0">
                <a:latin typeface=" "/>
              </a:rPr>
              <a:t>(Penalaran)</a:t>
            </a: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7289800" y="3590925"/>
            <a:ext cx="1562100" cy="102711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000" b="0">
                <a:latin typeface=" "/>
              </a:rPr>
              <a:t>Transformasi</a:t>
            </a:r>
          </a:p>
          <a:p>
            <a:r>
              <a:rPr lang="en-GB" sz="2000" b="0">
                <a:latin typeface=" "/>
              </a:rPr>
              <a:t>Materi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560638" y="4576763"/>
            <a:ext cx="152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0">
                <a:latin typeface=" "/>
              </a:rPr>
              <a:t>Alam Fikir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5338763" y="4529138"/>
            <a:ext cx="174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0">
                <a:latin typeface=" "/>
              </a:rPr>
              <a:t>Alam Materi</a:t>
            </a:r>
          </a:p>
        </p:txBody>
      </p:sp>
      <p:sp>
        <p:nvSpPr>
          <p:cNvPr id="35" name="AutoShape 33"/>
          <p:cNvSpPr>
            <a:spLocks noChangeArrowheads="1"/>
          </p:cNvSpPr>
          <p:nvPr/>
        </p:nvSpPr>
        <p:spPr bwMode="auto">
          <a:xfrm flipV="1">
            <a:off x="4419600" y="5905500"/>
            <a:ext cx="728663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3000" y="228600"/>
            <a:ext cx="699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Design Methodology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0" y="1524000"/>
            <a:ext cx="4648200" cy="609600"/>
            <a:chOff x="990600" y="1905000"/>
            <a:chExt cx="4648200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990600" y="1905000"/>
              <a:ext cx="46482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19200" y="1981200"/>
              <a:ext cx="434340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METODOLOGI TEKNOLOGI</a:t>
              </a:r>
              <a:endParaRPr lang="en-US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4406900" y="2044700"/>
            <a:ext cx="728663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438400" y="6248400"/>
            <a:ext cx="4648200" cy="609600"/>
            <a:chOff x="990600" y="1905000"/>
            <a:chExt cx="4648200" cy="609600"/>
          </a:xfrm>
        </p:grpSpPr>
        <p:sp>
          <p:nvSpPr>
            <p:cNvPr id="43" name="Rounded Rectangle 42"/>
            <p:cNvSpPr/>
            <p:nvPr/>
          </p:nvSpPr>
          <p:spPr>
            <a:xfrm>
              <a:off x="990600" y="1905000"/>
              <a:ext cx="46482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19200" y="1981200"/>
              <a:ext cx="434340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METODOLOGI SCIENCE</a:t>
              </a:r>
              <a:endParaRPr lang="en-US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195392"/>
      </p:ext>
    </p:extLst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KATEGORI METODOLOGI DESAIN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05000"/>
            <a:ext cx="9144000" cy="4495800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dibagi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 : </a:t>
            </a:r>
          </a:p>
          <a:p>
            <a:r>
              <a:rPr lang="en-US" sz="2400" dirty="0" smtClean="0"/>
              <a:t> 1. 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</a:t>
            </a:r>
            <a:r>
              <a:rPr lang="en-US" sz="2400" dirty="0" err="1" smtClean="0"/>
              <a:t>Konvensional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      A. 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Kria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Vernakular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B.  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Merancang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(</a:t>
            </a:r>
            <a:r>
              <a:rPr lang="en-US" sz="2400" dirty="0" err="1" smtClean="0"/>
              <a:t>Desi'gn</a:t>
            </a:r>
            <a:r>
              <a:rPr lang="en-US" sz="2400" dirty="0" smtClean="0"/>
              <a:t> </a:t>
            </a:r>
            <a:r>
              <a:rPr lang="en-US" sz="2400" i="1" dirty="0" smtClean="0"/>
              <a:t>by </a:t>
            </a:r>
            <a:r>
              <a:rPr lang="en-US" sz="2400" i="1" dirty="0" err="1" smtClean="0"/>
              <a:t>Drawrng</a:t>
            </a:r>
            <a:r>
              <a:rPr lang="en-US" sz="2400" i="1" dirty="0" smtClean="0"/>
              <a:t>).</a:t>
            </a:r>
            <a:endParaRPr lang="en-US" sz="2400" dirty="0" smtClean="0"/>
          </a:p>
          <a:p>
            <a:r>
              <a:rPr lang="en-US" sz="2400" dirty="0" smtClean="0"/>
              <a:t>2.  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,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konvensional</a:t>
            </a:r>
            <a:r>
              <a:rPr lang="en-US" sz="2400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29465"/>
      </p:ext>
    </p:extLst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Evolusi</a:t>
            </a: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Kria</a:t>
            </a: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Vernakular</a:t>
            </a:r>
            <a:r>
              <a:rPr lang="en-US" b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>
            <a:normAutofit/>
          </a:bodyPr>
          <a:lstStyle/>
          <a:p>
            <a:pPr algn="just" hangingPunct="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craft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alat-alat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sederhana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mengutamakan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ketrampilan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bersifat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dihasilkan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kegunaan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sehari-hari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Pelaksana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dikenal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perajin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evolusi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perancangan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terpadu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dikerjakan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individual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pribadi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sentral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60570"/>
      </p:ext>
    </p:extLst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917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CIRI-CIRI METODE  VERNAKULER</a:t>
            </a:r>
            <a:endParaRPr lang="en-US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2133" y="1371600"/>
            <a:ext cx="7704667" cy="4628216"/>
          </a:xfrm>
        </p:spPr>
        <p:txBody>
          <a:bodyPr anchor="t">
            <a:noAutofit/>
          </a:bodyPr>
          <a:lstStyle/>
          <a:p>
            <a:pPr lvl="0" algn="just" hangingPunct="0"/>
            <a:r>
              <a:rPr lang="en-US" sz="1600" dirty="0" err="1" smtClean="0"/>
              <a:t>Perajin</a:t>
            </a:r>
            <a:r>
              <a:rPr lang="en-US" sz="1600" dirty="0" smtClean="0"/>
              <a:t> </a:t>
            </a:r>
            <a:r>
              <a:rPr lang="en-US" sz="1600" dirty="0" err="1" smtClean="0"/>
              <a:t>kria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pernah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sering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mampu</a:t>
            </a:r>
            <a:r>
              <a:rPr lang="en-US" sz="1600" dirty="0" smtClean="0"/>
              <a:t> </a:t>
            </a:r>
            <a:r>
              <a:rPr lang="en-US" sz="1600" dirty="0" err="1" smtClean="0"/>
              <a:t>menjelaskan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pekerjaannya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gambar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juga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mampu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alasan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jelas</a:t>
            </a:r>
            <a:r>
              <a:rPr lang="en-US" sz="1600" dirty="0" smtClean="0"/>
              <a:t> </a:t>
            </a:r>
            <a:r>
              <a:rPr lang="en-US" sz="1600" dirty="0" err="1" smtClean="0"/>
              <a:t>atas</a:t>
            </a:r>
            <a:r>
              <a:rPr lang="en-US" sz="1600" dirty="0" smtClean="0"/>
              <a:t> </a:t>
            </a:r>
            <a:r>
              <a:rPr lang="en-US" sz="1600" dirty="0" err="1" smtClean="0"/>
              <a:t>keputusan</a:t>
            </a:r>
            <a:r>
              <a:rPr lang="en-US" sz="1600" dirty="0" smtClean="0"/>
              <a:t> </a:t>
            </a:r>
            <a:r>
              <a:rPr lang="en-US" sz="1600" dirty="0" err="1" smtClean="0"/>
              <a:t>desain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diambil</a:t>
            </a:r>
            <a:r>
              <a:rPr lang="en-US" sz="1600" dirty="0" smtClean="0"/>
              <a:t>.</a:t>
            </a:r>
          </a:p>
          <a:p>
            <a:pPr lvl="0" algn="just" hangingPunct="0"/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 err="1" smtClean="0"/>
              <a:t>akhir</a:t>
            </a:r>
            <a:r>
              <a:rPr lang="en-US" sz="1600" dirty="0" smtClean="0"/>
              <a:t> </a:t>
            </a:r>
            <a:r>
              <a:rPr lang="en-US" sz="1600" dirty="0" err="1" smtClean="0"/>
              <a:t>kria</a:t>
            </a:r>
            <a:r>
              <a:rPr lang="en-US" sz="1600" dirty="0" smtClean="0"/>
              <a:t> </a:t>
            </a:r>
            <a:r>
              <a:rPr lang="en-US" sz="1600" dirty="0" err="1" smtClean="0"/>
              <a:t>termodifikasi</a:t>
            </a:r>
            <a:r>
              <a:rPr lang="en-US" sz="1600" dirty="0" smtClean="0"/>
              <a:t> </a:t>
            </a:r>
            <a:r>
              <a:rPr lang="en-US" sz="1600" dirty="0" err="1" smtClean="0"/>
              <a:t>melalui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en-US" sz="1600" dirty="0" err="1" smtClean="0"/>
              <a:t>pengerjaan</a:t>
            </a:r>
            <a:r>
              <a:rPr lang="en-US" sz="1600" dirty="0" smtClean="0"/>
              <a:t> </a:t>
            </a:r>
            <a:r>
              <a:rPr lang="en-US" sz="1600" dirty="0" err="1" smtClean="0"/>
              <a:t>berulang-ulang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sangat</a:t>
            </a:r>
            <a:r>
              <a:rPr lang="en-US" sz="1600" dirty="0" smtClean="0"/>
              <a:t> </a:t>
            </a:r>
            <a:r>
              <a:rPr lang="en-US" sz="1600" dirty="0" err="1" smtClean="0"/>
              <a:t>sering</a:t>
            </a:r>
            <a:r>
              <a:rPr lang="en-US" sz="1600" dirty="0" smtClean="0"/>
              <a:t> </a:t>
            </a:r>
            <a:r>
              <a:rPr lang="en-US" sz="1600" dirty="0" err="1" smtClean="0"/>
              <a:t>serta</a:t>
            </a:r>
            <a:r>
              <a:rPr lang="en-US" sz="1600" dirty="0" smtClean="0"/>
              <a:t> </a:t>
            </a:r>
            <a:r>
              <a:rPr lang="en-US" sz="1600" dirty="0" err="1" smtClean="0"/>
              <a:t>mengandung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en-US" sz="1600" dirty="0" err="1" smtClean="0"/>
              <a:t>percobaan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kekeliruan</a:t>
            </a:r>
            <a:r>
              <a:rPr lang="en-US" sz="1600" dirty="0" smtClean="0"/>
              <a:t> (trial-</a:t>
            </a:r>
            <a:r>
              <a:rPr lang="en-US" sz="1600" i="1" dirty="0" smtClean="0"/>
              <a:t>and-error) </a:t>
            </a:r>
            <a:r>
              <a:rPr lang="en-US" sz="1600" dirty="0" err="1" smtClean="0"/>
              <a:t>selama</a:t>
            </a:r>
            <a:r>
              <a:rPr lang="en-US" sz="1600" dirty="0" smtClean="0"/>
              <a:t> </a:t>
            </a:r>
            <a:r>
              <a:rPr lang="en-US" sz="1600" dirty="0" err="1" smtClean="0"/>
              <a:t>berabad-abad</a:t>
            </a:r>
            <a:r>
              <a:rPr lang="en-US" sz="1600" dirty="0" smtClean="0"/>
              <a:t>.</a:t>
            </a:r>
          </a:p>
          <a:p>
            <a:pPr lvl="0" algn="just" hangingPunct="0"/>
            <a:r>
              <a:rPr lang="en-US" sz="1600" dirty="0" err="1" smtClean="0"/>
              <a:t>Evolusi</a:t>
            </a:r>
            <a:r>
              <a:rPr lang="en-US" sz="1600" dirty="0" smtClean="0"/>
              <a:t> </a:t>
            </a:r>
            <a:r>
              <a:rPr lang="en-US" sz="1600" dirty="0" err="1" smtClean="0"/>
              <a:t>kria</a:t>
            </a:r>
            <a:r>
              <a:rPr lang="en-US" sz="1600" dirty="0" smtClean="0"/>
              <a:t> </a:t>
            </a:r>
            <a:r>
              <a:rPr lang="en-US" sz="1600" dirty="0" err="1" smtClean="0"/>
              <a:t>kadang-kadang</a:t>
            </a:r>
            <a:r>
              <a:rPr lang="en-US" sz="1600" dirty="0" smtClean="0"/>
              <a:t> </a:t>
            </a:r>
            <a:r>
              <a:rPr lang="en-US" sz="1600" dirty="0" err="1" smtClean="0"/>
              <a:t>menghasilkan</a:t>
            </a:r>
            <a:r>
              <a:rPr lang="en-US" sz="1600" dirty="0" smtClean="0"/>
              <a:t> </a:t>
            </a:r>
            <a:r>
              <a:rPr lang="en-US" sz="1600" dirty="0" err="1" smtClean="0"/>
              <a:t>komponen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perlu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kebutuhan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tetapi</a:t>
            </a:r>
            <a:r>
              <a:rPr lang="en-US" sz="1600" dirty="0" smtClean="0"/>
              <a:t> </a:t>
            </a:r>
            <a:r>
              <a:rPr lang="en-US" sz="1600" dirty="0" err="1" smtClean="0"/>
              <a:t>tetap</a:t>
            </a:r>
            <a:r>
              <a:rPr lang="en-US" sz="1600" dirty="0" smtClean="0"/>
              <a:t> </a:t>
            </a:r>
            <a:r>
              <a:rPr lang="en-US" sz="1600" dirty="0" err="1" smtClean="0"/>
              <a:t>muncul</a:t>
            </a:r>
            <a:r>
              <a:rPr lang="en-US" sz="1600" dirty="0" smtClean="0"/>
              <a:t>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pelaksanaan</a:t>
            </a:r>
            <a:r>
              <a:rPr lang="en-US" sz="1600" dirty="0" smtClean="0"/>
              <a:t> </a:t>
            </a:r>
            <a:r>
              <a:rPr lang="en-US" sz="1600" dirty="0" err="1" smtClean="0"/>
              <a:t>pembuatannya</a:t>
            </a:r>
            <a:r>
              <a:rPr lang="en-US" sz="1600" dirty="0" smtClean="0"/>
              <a:t> </a:t>
            </a:r>
            <a:r>
              <a:rPr lang="en-US" sz="1600" dirty="0" err="1" smtClean="0"/>
              <a:t>bersifat</a:t>
            </a:r>
            <a:r>
              <a:rPr lang="en-US" sz="1600" dirty="0" smtClean="0"/>
              <a:t> </a:t>
            </a:r>
            <a:r>
              <a:rPr lang="en-US" sz="1600" dirty="0" err="1" smtClean="0"/>
              <a:t>duplikasi</a:t>
            </a:r>
            <a:r>
              <a:rPr lang="en-US" sz="1600" dirty="0" smtClean="0"/>
              <a:t> </a:t>
            </a:r>
            <a:r>
              <a:rPr lang="en-US" sz="1600" dirty="0" err="1" smtClean="0"/>
              <a:t>tradisional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turun-temurun</a:t>
            </a:r>
            <a:r>
              <a:rPr lang="en-US" sz="1600" dirty="0" smtClean="0"/>
              <a:t>.</a:t>
            </a:r>
          </a:p>
          <a:p>
            <a:pPr lvl="0" algn="just" hangingPunct="0"/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rekaman</a:t>
            </a:r>
            <a:r>
              <a:rPr lang="en-US" sz="1600" dirty="0" smtClean="0"/>
              <a:t> visual </a:t>
            </a:r>
            <a:r>
              <a:rPr lang="en-US" sz="1600" dirty="0" err="1" smtClean="0"/>
              <a:t>menyangkut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keseluruhan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 err="1" smtClean="0"/>
              <a:t>serta</a:t>
            </a:r>
            <a:r>
              <a:rPr lang="en-US" sz="1600" dirty="0" smtClean="0"/>
              <a:t> </a:t>
            </a:r>
            <a:r>
              <a:rPr lang="en-US" sz="1600" dirty="0" err="1" smtClean="0"/>
              <a:t>alasan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mendasari</a:t>
            </a:r>
            <a:r>
              <a:rPr lang="en-US" sz="1600" dirty="0" smtClean="0"/>
              <a:t> </a:t>
            </a:r>
            <a:r>
              <a:rPr lang="en-US" sz="1600" dirty="0" err="1" smtClean="0"/>
              <a:t>terjadinya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diteliti</a:t>
            </a:r>
            <a:r>
              <a:rPr lang="en-US" sz="1600" dirty="0" smtClean="0"/>
              <a:t> </a:t>
            </a:r>
            <a:r>
              <a:rPr lang="en-US" sz="1600" dirty="0" err="1" smtClean="0"/>
              <a:t>kecuali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cara</a:t>
            </a:r>
            <a:r>
              <a:rPr lang="en-US" sz="1600" dirty="0" smtClean="0"/>
              <a:t> </a:t>
            </a:r>
            <a:r>
              <a:rPr lang="en-US" sz="1600" dirty="0" err="1" smtClean="0"/>
              <a:t>mengulang</a:t>
            </a:r>
            <a:r>
              <a:rPr lang="en-US" sz="1600" dirty="0" smtClean="0"/>
              <a:t> </a:t>
            </a:r>
            <a:r>
              <a:rPr lang="en-US" sz="1600" dirty="0" err="1" smtClean="0"/>
              <a:t>seluruh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en-US" sz="1600" dirty="0" err="1" smtClean="0"/>
              <a:t>pembuatan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awal</a:t>
            </a:r>
            <a:r>
              <a:rPr lang="en-US" sz="1600" dirty="0" smtClean="0"/>
              <a:t>.</a:t>
            </a:r>
          </a:p>
          <a:p>
            <a:pPr lvl="0" algn="just" hangingPunct="0"/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metode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dikenal</a:t>
            </a:r>
            <a:r>
              <a:rPr lang="en-US" sz="1600" dirty="0" smtClean="0"/>
              <a:t> </a:t>
            </a:r>
            <a:r>
              <a:rPr lang="en-US" sz="1600" dirty="0" err="1" smtClean="0"/>
              <a:t>peran</a:t>
            </a:r>
            <a:r>
              <a:rPr lang="en-US" sz="1600" dirty="0" smtClean="0"/>
              <a:t> </a:t>
            </a:r>
            <a:r>
              <a:rPr lang="en-US" sz="1600" dirty="0" err="1" smtClean="0"/>
              <a:t>desainer</a:t>
            </a:r>
            <a:r>
              <a:rPr lang="en-US" sz="1600" dirty="0" smtClean="0"/>
              <a:t> yang </a:t>
            </a:r>
            <a:r>
              <a:rPr lang="en-US" sz="1600" dirty="0" err="1" smtClean="0"/>
              <a:t>mandiri</a:t>
            </a:r>
            <a:r>
              <a:rPr lang="en-US" sz="1600" dirty="0" smtClean="0"/>
              <a:t>. </a:t>
            </a:r>
            <a:r>
              <a:rPr lang="en-US" sz="1600" dirty="0" err="1" smtClean="0"/>
              <a:t>Semua</a:t>
            </a:r>
            <a:r>
              <a:rPr lang="en-US" sz="1600" dirty="0" smtClean="0"/>
              <a:t> </a:t>
            </a:r>
            <a:r>
              <a:rPr lang="en-US" sz="1600" dirty="0" err="1" smtClean="0"/>
              <a:t>peran</a:t>
            </a:r>
            <a:r>
              <a:rPr lang="en-US" sz="1600" dirty="0" smtClean="0"/>
              <a:t>, </a:t>
            </a:r>
            <a:r>
              <a:rPr lang="en-US" sz="1600" dirty="0" err="1" smtClean="0"/>
              <a:t>mulai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perancang</a:t>
            </a:r>
            <a:r>
              <a:rPr lang="en-US" sz="1600" dirty="0" smtClean="0"/>
              <a:t>, </a:t>
            </a:r>
            <a:r>
              <a:rPr lang="en-US" sz="1600" dirty="0" err="1" smtClean="0"/>
              <a:t>perencana</a:t>
            </a:r>
            <a:r>
              <a:rPr lang="en-US" sz="1600" dirty="0" smtClean="0"/>
              <a:t>, </a:t>
            </a:r>
            <a:r>
              <a:rPr lang="en-US" sz="1600" dirty="0" err="1" smtClean="0"/>
              <a:t>pembuat</a:t>
            </a:r>
            <a:r>
              <a:rPr lang="en-US" sz="1600" dirty="0" smtClean="0"/>
              <a:t>, </a:t>
            </a:r>
            <a:r>
              <a:rPr lang="en-US" sz="1600" dirty="0" err="1" smtClean="0"/>
              <a:t>bahkan</a:t>
            </a:r>
            <a:r>
              <a:rPr lang="en-US" sz="1600" dirty="0" smtClean="0"/>
              <a:t> </a:t>
            </a:r>
            <a:r>
              <a:rPr lang="en-US" sz="1600" dirty="0" err="1" smtClean="0"/>
              <a:t>kadang-kadang</a:t>
            </a:r>
            <a:r>
              <a:rPr lang="en-US" sz="1600" dirty="0" smtClean="0"/>
              <a:t> </a:t>
            </a:r>
            <a:r>
              <a:rPr lang="en-US" sz="1600" dirty="0" err="1" smtClean="0"/>
              <a:t>penjual</a:t>
            </a:r>
            <a:r>
              <a:rPr lang="en-US" sz="1600" dirty="0" smtClean="0"/>
              <a:t>, </a:t>
            </a:r>
            <a:r>
              <a:rPr lang="en-US" sz="1600" dirty="0" err="1" smtClean="0"/>
              <a:t>bergabung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diri</a:t>
            </a:r>
            <a:r>
              <a:rPr lang="en-US" sz="1600" dirty="0" smtClean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</a:t>
            </a:r>
            <a:r>
              <a:rPr lang="en-US" sz="1600" dirty="0" err="1" smtClean="0"/>
              <a:t>orang</a:t>
            </a:r>
            <a:r>
              <a:rPr lang="en-US" sz="1600" dirty="0" smtClean="0"/>
              <a:t>, </a:t>
            </a: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dirty="0" err="1" smtClean="0"/>
              <a:t>perajin</a:t>
            </a:r>
            <a:r>
              <a:rPr lang="en-US" sz="1600" dirty="0" smtClean="0"/>
              <a:t>.</a:t>
            </a:r>
          </a:p>
          <a:p>
            <a:pPr lvl="0" algn="just" hangingPunct="0"/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 err="1" smtClean="0"/>
              <a:t>kria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menjawab</a:t>
            </a:r>
            <a:r>
              <a:rPr lang="en-US" sz="1600" dirty="0" smtClean="0"/>
              <a:t> </a:t>
            </a:r>
            <a:r>
              <a:rPr lang="en-US" sz="1600" dirty="0" err="1" smtClean="0"/>
              <a:t>tuntutan</a:t>
            </a:r>
            <a:r>
              <a:rPr lang="en-US" sz="1600" dirty="0" smtClean="0"/>
              <a:t> </a:t>
            </a:r>
            <a:r>
              <a:rPr lang="en-US" sz="1600" dirty="0" err="1" smtClean="0"/>
              <a:t>kebutuhan</a:t>
            </a:r>
            <a:r>
              <a:rPr lang="en-US" sz="1600" dirty="0" smtClean="0"/>
              <a:t> </a:t>
            </a:r>
            <a:r>
              <a:rPr lang="en-US" sz="1600" dirty="0" err="1" smtClean="0"/>
              <a:t>masyarakat</a:t>
            </a:r>
            <a:r>
              <a:rPr lang="en-US" sz="1600" dirty="0" smtClean="0"/>
              <a:t> </a:t>
            </a:r>
            <a:r>
              <a:rPr lang="en-US" sz="1600" dirty="0" err="1" smtClean="0"/>
              <a:t>penggunanya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sangat</a:t>
            </a:r>
            <a:r>
              <a:rPr lang="en-US" sz="1600" dirty="0" smtClean="0"/>
              <a:t> </a:t>
            </a:r>
            <a:r>
              <a:rPr lang="en-US" sz="1600" dirty="0" err="1" smtClean="0"/>
              <a:t>baik</a:t>
            </a:r>
            <a:r>
              <a:rPr lang="en-US" sz="1600" dirty="0" smtClean="0"/>
              <a:t>,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aktivitas</a:t>
            </a:r>
            <a:r>
              <a:rPr lang="en-US" sz="1600" dirty="0" smtClean="0"/>
              <a:t> </a:t>
            </a:r>
            <a:r>
              <a:rPr lang="en-US" sz="1600" dirty="0" err="1" smtClean="0"/>
              <a:t>kria</a:t>
            </a:r>
            <a:r>
              <a:rPr lang="en-US" sz="1600" dirty="0" smtClean="0"/>
              <a:t> </a:t>
            </a:r>
            <a:r>
              <a:rPr lang="en-US" sz="1600" dirty="0" err="1" smtClean="0"/>
              <a:t>umumnya</a:t>
            </a:r>
            <a:r>
              <a:rPr lang="en-US" sz="1600" dirty="0" smtClean="0"/>
              <a:t> </a:t>
            </a:r>
            <a:r>
              <a:rPr lang="en-US" sz="1600" dirty="0" err="1" smtClean="0"/>
              <a:t>hadir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tengah</a:t>
            </a:r>
            <a:r>
              <a:rPr lang="en-US" sz="1600" dirty="0" smtClean="0"/>
              <a:t> </a:t>
            </a:r>
            <a:r>
              <a:rPr lang="en-US" sz="1600" dirty="0" err="1" smtClean="0"/>
              <a:t>masyarakat</a:t>
            </a:r>
            <a:r>
              <a:rPr lang="en-US" sz="1600" dirty="0" smtClean="0"/>
              <a:t> </a:t>
            </a:r>
            <a:r>
              <a:rPr lang="en-US" sz="1600" dirty="0" err="1" smtClean="0"/>
              <a:t>akar</a:t>
            </a:r>
            <a:r>
              <a:rPr lang="en-US" sz="1600" dirty="0" smtClean="0"/>
              <a:t> </a:t>
            </a:r>
            <a:r>
              <a:rPr lang="en-US" sz="1600" dirty="0" err="1" smtClean="0"/>
              <a:t>rumput</a:t>
            </a:r>
            <a:r>
              <a:rPr lang="en-US" sz="1600" dirty="0" smtClean="0"/>
              <a:t> (grass root).</a:t>
            </a:r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223299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Merancang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Gambar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(Design by Drawing)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2134" y="1173892"/>
            <a:ext cx="7556386" cy="5362832"/>
          </a:xfrm>
        </p:spPr>
        <p:txBody>
          <a:bodyPr anchor="t">
            <a:noAutofit/>
          </a:bodyPr>
          <a:lstStyle/>
          <a:p>
            <a:pPr marL="0" indent="0" hangingPunct="0">
              <a:buNone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merancang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skala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dilengkapi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model,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pola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maket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prototipe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(mock-up)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simulasi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eksplorasi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sebenamya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berlangsung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trial-and-error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bersifat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simulasi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terpisah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Eksplorasi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simulasi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perancangan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terutama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gagasan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usulan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bersifat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visual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teknis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kemudahan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lain:</a:t>
            </a:r>
          </a:p>
          <a:p>
            <a:pPr marL="514350" lvl="0" indent="-514350" hangingPunct="0">
              <a:buAutoNum type="arabi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Dimungkinkan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memilah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masing-masing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dikerjakan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pihak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berbeda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pembagian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(division of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514350" lvl="0" indent="-514350" hangingPunct="0">
              <a:buAutoNum type="arabi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rumit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komponen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pihak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berbeda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Hal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mungkin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evolusi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kria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 hangingPunct="0">
              <a:buAutoNum type="arabi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Pembagian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pengerjaan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singkat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komponen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simultan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bersamaan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komponen-komponen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dirakit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(assembling)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benda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karya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diinginkan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85148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2561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METODE  DESAIN  BARU</a:t>
            </a:r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46886" y="1600200"/>
            <a:ext cx="7419162" cy="5257800"/>
          </a:xfrm>
        </p:spPr>
        <p:txBody>
          <a:bodyPr anchor="t">
            <a:noAutofit/>
          </a:bodyPr>
          <a:lstStyle/>
          <a:p>
            <a:pPr marL="0" indent="0" hangingPunct="0">
              <a:buNone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Metodologi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mulai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berkembang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signifikan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sejak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dasawarsa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1960-an (Imam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Buchori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2004),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memunculkan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kesamaan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ciri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adanya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upaya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jelas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publik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pikiran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desainer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mengeksternalkan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pemikiran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mendesain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Metode-metode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dipergunakan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menelaah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segala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mendasari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Demikian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menilai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kembali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menguji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diambil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Ciri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berikut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lvl="0" indent="-514350" hangingPunct="0">
              <a:buAutoNum type="arabi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Berusaha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jelas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publik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(stakeholder)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pikiran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desainer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mengeksternalkan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pemikiran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kata-kata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deskripsi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simbol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matematis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ataupun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diagram.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Publik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dimaksud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pemilik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(owner),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pelaksana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(producer),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pengelola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(operator)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 hangingPunct="0">
              <a:buAutoNum type="arabi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pemisahan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jelas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proses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pemikiran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konsep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benda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dibuat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proses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diinginkan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9384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0896" y="1828801"/>
            <a:ext cx="7457303" cy="2514599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a goal directed problem-solving activity” (</a:t>
            </a:r>
            <a:r>
              <a:rPr lang="en-US" sz="2000" dirty="0" err="1" smtClean="0">
                <a:solidFill>
                  <a:srgbClr val="00B050"/>
                </a:solidFill>
              </a:rPr>
              <a:t>BruceL</a:t>
            </a:r>
            <a:r>
              <a:rPr lang="en-US" sz="2000" dirty="0" smtClean="0">
                <a:solidFill>
                  <a:srgbClr val="00B050"/>
                </a:solidFill>
              </a:rPr>
              <a:t>. Archer)*.</a:t>
            </a:r>
          </a:p>
          <a:p>
            <a:pPr>
              <a:buNone/>
            </a:pPr>
            <a:r>
              <a:rPr lang="en-US" sz="2800" dirty="0" smtClean="0"/>
              <a:t>    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“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upaya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</a:t>
            </a:r>
            <a:r>
              <a:rPr lang="en-US" sz="2800" dirty="0" err="1" smtClean="0"/>
              <a:t>inovasi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denganmenciptakan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memenuhikriteria</a:t>
            </a:r>
            <a:r>
              <a:rPr lang="en-US" sz="2800" dirty="0" smtClean="0"/>
              <a:t> (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diinginkan</a:t>
            </a:r>
            <a:r>
              <a:rPr lang="en-US" sz="2800" dirty="0" smtClean="0"/>
              <a:t>),</a:t>
            </a:r>
            <a:r>
              <a:rPr lang="en-US" sz="2800" dirty="0" err="1" smtClean="0"/>
              <a:t>bersifathumaniora</a:t>
            </a:r>
            <a:r>
              <a:rPr lang="en-US" sz="2800" dirty="0" smtClean="0"/>
              <a:t>,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”.(Imam </a:t>
            </a:r>
            <a:r>
              <a:rPr lang="en-US" sz="2800" dirty="0" err="1" smtClean="0"/>
              <a:t>Buchori</a:t>
            </a:r>
            <a:r>
              <a:rPr lang="en-US" sz="2800" dirty="0" smtClean="0"/>
              <a:t> </a:t>
            </a:r>
            <a:r>
              <a:rPr lang="en-US" sz="2800" dirty="0" err="1" smtClean="0"/>
              <a:t>Zaunudin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Definition of design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191000" y="4648200"/>
            <a:ext cx="426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insinyur</a:t>
            </a:r>
            <a:r>
              <a:rPr lang="en-US" dirty="0" smtClean="0"/>
              <a:t> </a:t>
            </a:r>
            <a:r>
              <a:rPr lang="en-US" dirty="0" err="1" smtClean="0"/>
              <a:t>mekanikal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Professor of Design </a:t>
            </a:r>
            <a:r>
              <a:rPr lang="en-US" dirty="0" err="1" smtClean="0"/>
              <a:t>di</a:t>
            </a:r>
            <a:r>
              <a:rPr lang="en-US" dirty="0" smtClean="0"/>
              <a:t> Royal College Of Art, yang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tersendiri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457200"/>
            <a:ext cx="5580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What is design   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mean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6292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METODE  DESAIN  BARU</a:t>
            </a:r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46886" y="1915296"/>
            <a:ext cx="7419162" cy="4942703"/>
          </a:xfrm>
        </p:spPr>
        <p:txBody>
          <a:bodyPr anchor="t">
            <a:noAutofit/>
          </a:bodyPr>
          <a:lstStyle/>
          <a:p>
            <a:pPr marL="514350" lvl="0" indent="-514350" hangingPunct="0">
              <a:buFont typeface="+mj-lt"/>
              <a:buAutoNum type="arabicPeriod" startAt="3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Proses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perancangan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diurai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komponen-komponen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desain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ditelaah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per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terpisah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Demikian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pembuatan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diurai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komponen-komponen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dikerjakan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terpisah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 hangingPunct="0">
              <a:buAutoNum type="arabicPeriod" startAt="3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Desainer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lagi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selalu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individual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melainkan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hal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dikenal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istilah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Desainer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, Design Team, Design Board.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demikian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kelahiran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profesi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desainer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mandiri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diawali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merancang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dipertegas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 hangingPunct="0">
              <a:buAutoNum type="arabicPeriod" startAt="3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desain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konvensional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pihak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berkepentingan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desain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desain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baru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luas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meliputi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pemilik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(owner),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pengelola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(operator),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pengguna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vser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,), clan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otoritas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pembuat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pelaksana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peraturan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(legislator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5318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2133" y="1050324"/>
            <a:ext cx="7704667" cy="4949492"/>
          </a:xfrm>
        </p:spPr>
        <p:txBody>
          <a:bodyPr>
            <a:normAutofit lnSpcReduction="10000"/>
          </a:bodyPr>
          <a:lstStyle/>
          <a:p>
            <a:pPr marL="609600" indent="-609600" algn="just">
              <a:spcBef>
                <a:spcPct val="20000"/>
              </a:spcBef>
              <a:buFont typeface="Monotype Sorts" pitchFamily="2" charset="2"/>
              <a:buNone/>
            </a:pPr>
            <a:r>
              <a:rPr lang="en-US" sz="2400" b="1" dirty="0" err="1" smtClean="0"/>
              <a:t>Methodologi</a:t>
            </a:r>
            <a:r>
              <a:rPr lang="en-US" sz="2400" b="1" dirty="0" smtClean="0"/>
              <a:t> Design </a:t>
            </a:r>
            <a:r>
              <a:rPr lang="en-US" sz="2400" b="1" dirty="0" err="1" smtClean="0"/>
              <a:t>merupakan</a:t>
            </a:r>
            <a:r>
              <a:rPr lang="en-US" sz="2400" b="1" dirty="0" smtClean="0"/>
              <a:t> </a:t>
            </a:r>
          </a:p>
          <a:p>
            <a:pPr marL="609600" indent="-609600" algn="just">
              <a:spcBef>
                <a:spcPct val="20000"/>
              </a:spcBef>
              <a:buFont typeface="Monotype Sorts" pitchFamily="2" charset="2"/>
              <a:buNone/>
            </a:pPr>
            <a:r>
              <a:rPr lang="en-US" sz="2400" b="1" dirty="0" err="1" smtClean="0"/>
              <a:t>sebuah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pendekatan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sains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metoda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dapat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diterapkan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pemenuhan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solusi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sebuah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desain</a:t>
            </a:r>
            <a:endParaRPr lang="en-US" sz="2400" b="1" dirty="0" smtClean="0"/>
          </a:p>
          <a:p>
            <a:pPr marL="609600" indent="-609600">
              <a:spcBef>
                <a:spcPct val="20000"/>
              </a:spcBef>
              <a:buFont typeface="Monotype Sorts" pitchFamily="2" charset="2"/>
              <a:buNone/>
            </a:pPr>
            <a:endParaRPr lang="en-US" sz="2400" b="1" dirty="0" smtClean="0"/>
          </a:p>
          <a:p>
            <a:pPr marL="609600" indent="-609600">
              <a:spcBef>
                <a:spcPct val="20000"/>
              </a:spcBef>
              <a:buFont typeface="Monotype Sorts" pitchFamily="2" charset="2"/>
              <a:buNone/>
            </a:pPr>
            <a:r>
              <a:rPr lang="en-US" sz="2400" b="1" dirty="0" smtClean="0"/>
              <a:t>Methodology </a:t>
            </a:r>
            <a:r>
              <a:rPr lang="en-US" sz="2400" b="1" dirty="0" err="1" smtClean="0"/>
              <a:t>bermakna</a:t>
            </a:r>
            <a:r>
              <a:rPr lang="en-US" sz="2400" b="1" dirty="0" smtClean="0"/>
              <a:t> :</a:t>
            </a:r>
          </a:p>
          <a:p>
            <a:pPr marL="1206500" lvl="1" indent="-533400">
              <a:spcBef>
                <a:spcPct val="20000"/>
              </a:spcBef>
              <a:buFont typeface="Monotype Sorts" pitchFamily="2" charset="2"/>
              <a:buAutoNum type="arabicPeriod"/>
            </a:pPr>
            <a:r>
              <a:rPr lang="en-US" sz="2400" b="1" dirty="0" err="1" smtClean="0"/>
              <a:t>Cabang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Keilmuan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metoda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pengamatan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mencakup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metoda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deskripsi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eksplanasi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evaluasi</a:t>
            </a:r>
            <a:r>
              <a:rPr lang="en-US" sz="2400" b="1" dirty="0" smtClean="0"/>
              <a:t>.</a:t>
            </a:r>
          </a:p>
          <a:p>
            <a:pPr marL="1206500" lvl="1" indent="-533400">
              <a:spcBef>
                <a:spcPct val="20000"/>
              </a:spcBef>
              <a:buFont typeface="Monotype Sorts" pitchFamily="2" charset="2"/>
              <a:buAutoNum type="arabicPeriod"/>
            </a:pPr>
            <a:r>
              <a:rPr lang="en-US" sz="2400" b="1" dirty="0" err="1" smtClean="0"/>
              <a:t>Badan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kumpulan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prosedur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metoda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konsep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hukum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hukum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digunakan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sebuah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keilmuan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seni</a:t>
            </a:r>
            <a:r>
              <a:rPr lang="en-US" sz="2400" b="1" dirty="0" smtClean="0"/>
              <a:t>/art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316669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prinsipal</a:t>
            </a:r>
            <a:endParaRPr lang="en-US" sz="2400" dirty="0" smtClean="0"/>
          </a:p>
          <a:p>
            <a:pPr lvl="1">
              <a:buFont typeface="Monotype Sorts" pitchFamily="2" charset="2"/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Apa</a:t>
            </a:r>
            <a:r>
              <a:rPr lang="en-US" sz="2400" dirty="0" smtClean="0"/>
              <a:t>/</a:t>
            </a:r>
            <a:r>
              <a:rPr lang="en-US" sz="2400" dirty="0" err="1" smtClean="0"/>
              <a:t>Bagaimanakah</a:t>
            </a:r>
            <a:r>
              <a:rPr lang="en-US" sz="2400" dirty="0" smtClean="0"/>
              <a:t>  </a:t>
            </a:r>
            <a:r>
              <a:rPr lang="en-US" sz="2400" dirty="0" err="1" smtClean="0"/>
              <a:t>essensi</a:t>
            </a:r>
            <a:r>
              <a:rPr lang="en-US" sz="2400" dirty="0" smtClean="0"/>
              <a:t>/</a:t>
            </a:r>
            <a:r>
              <a:rPr lang="en-US" sz="2400" dirty="0" err="1" smtClean="0"/>
              <a:t>intisari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 ?</a:t>
            </a:r>
          </a:p>
          <a:p>
            <a:pPr lvl="1">
              <a:buFont typeface="Monotype Sorts" pitchFamily="2" charset="2"/>
              <a:buNone/>
            </a:pPr>
            <a:endParaRPr lang="en-US" sz="2400" dirty="0" smtClean="0"/>
          </a:p>
          <a:p>
            <a:pPr lvl="1">
              <a:buFont typeface="Monotype Sorts" pitchFamily="2" charset="2"/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agar </a:t>
            </a:r>
            <a:r>
              <a:rPr lang="en-US" sz="2400" dirty="0" err="1" smtClean="0"/>
              <a:t>didapatkan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efektif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</a:t>
            </a:r>
            <a:r>
              <a:rPr lang="en-US" sz="2400" dirty="0" smtClean="0"/>
              <a:t> ?</a:t>
            </a:r>
          </a:p>
          <a:p>
            <a:pPr lvl="1">
              <a:buFont typeface="Monotype Sorts" pitchFamily="2" charset="2"/>
              <a:buNone/>
            </a:pPr>
            <a:endParaRPr lang="en-US" sz="2400" dirty="0" smtClean="0"/>
          </a:p>
          <a:p>
            <a:pPr lvl="2">
              <a:buFont typeface="Monotype Sorts" pitchFamily="2" charset="2"/>
              <a:buNone/>
            </a:pPr>
            <a:r>
              <a:rPr lang="en-US" sz="2800" b="1" i="1" dirty="0" smtClean="0"/>
              <a:t>&gt; </a:t>
            </a:r>
            <a:r>
              <a:rPr lang="en-US" sz="2800" b="1" i="1" dirty="0" err="1" smtClean="0"/>
              <a:t>efektif</a:t>
            </a:r>
            <a:r>
              <a:rPr lang="en-US" sz="2800" b="1" i="1" dirty="0" smtClean="0"/>
              <a:t>  : do the things right</a:t>
            </a:r>
          </a:p>
          <a:p>
            <a:pPr lvl="2">
              <a:buFont typeface="Monotype Sorts" pitchFamily="2" charset="2"/>
              <a:buNone/>
            </a:pPr>
            <a:r>
              <a:rPr lang="en-US" sz="2800" b="1" i="1" dirty="0" smtClean="0"/>
              <a:t>&gt; </a:t>
            </a:r>
            <a:r>
              <a:rPr lang="en-US" sz="2800" b="1" i="1" dirty="0" err="1" smtClean="0"/>
              <a:t>efisien</a:t>
            </a:r>
            <a:r>
              <a:rPr lang="en-US" sz="2800" b="1" i="1" dirty="0" smtClean="0"/>
              <a:t> : do the right things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529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Metodologi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Desain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2133" y="2088292"/>
            <a:ext cx="7704667" cy="3911524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1800" dirty="0" smtClean="0">
                <a:latin typeface="+mj-lt"/>
              </a:rPr>
              <a:t>   </a:t>
            </a:r>
            <a:r>
              <a:rPr lang="en-US" sz="1800" dirty="0" err="1" smtClean="0">
                <a:latin typeface="+mj-lt"/>
              </a:rPr>
              <a:t>Tujuan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dari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metode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desain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adalah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kunci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untuk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mendapatkan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wawasan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atau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kebenaran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esensial</a:t>
            </a:r>
            <a:r>
              <a:rPr lang="en-US" sz="1800" dirty="0" smtClean="0">
                <a:latin typeface="+mj-lt"/>
              </a:rPr>
              <a:t> yang </a:t>
            </a:r>
            <a:r>
              <a:rPr lang="en-US" sz="1800" dirty="0" err="1" smtClean="0">
                <a:latin typeface="+mj-lt"/>
              </a:rPr>
              <a:t>unik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menghasilkan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lebih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banyak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solusi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  <a:hlinkClick r:id="rId2" tooltip="Holistik"/>
              </a:rPr>
              <a:t>holistik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untuk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mencapai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pengalaman</a:t>
            </a:r>
            <a:r>
              <a:rPr lang="en-US" sz="1800" dirty="0" smtClean="0">
                <a:latin typeface="+mj-lt"/>
              </a:rPr>
              <a:t> yang </a:t>
            </a:r>
            <a:r>
              <a:rPr lang="en-US" sz="1800" dirty="0" err="1" smtClean="0">
                <a:latin typeface="+mj-lt"/>
              </a:rPr>
              <a:t>lebih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baik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untuk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pengguna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dengan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produk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jasa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lingkungan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mengandalkan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sistem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mereka</a:t>
            </a:r>
            <a:r>
              <a:rPr lang="en-US" sz="1800" dirty="0" smtClean="0">
                <a:latin typeface="+mj-lt"/>
              </a:rPr>
              <a:t>.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1800" dirty="0" smtClean="0">
                <a:latin typeface="+mj-lt"/>
              </a:rPr>
              <a:t>	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1800" dirty="0" smtClean="0">
                <a:latin typeface="+mj-lt"/>
              </a:rPr>
              <a:t>	</a:t>
            </a:r>
            <a:r>
              <a:rPr lang="en-US" sz="1800" dirty="0" err="1" smtClean="0">
                <a:latin typeface="+mj-lt"/>
              </a:rPr>
              <a:t>Mempelajari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landasan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teoritis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tentang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desain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serta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bagaimana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mencapai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sasaran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tersebut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secara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metodologis</a:t>
            </a:r>
            <a:r>
              <a:rPr lang="en-US" sz="1800" dirty="0" smtClean="0">
                <a:latin typeface="+mj-lt"/>
              </a:rPr>
              <a:t>. </a:t>
            </a:r>
            <a:r>
              <a:rPr lang="en-US" sz="1800" dirty="0" err="1" smtClean="0">
                <a:latin typeface="+mj-lt"/>
              </a:rPr>
              <a:t>Pengenalan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cara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urutan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mendesain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serta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membangun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metode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berpikir</a:t>
            </a:r>
            <a:r>
              <a:rPr lang="en-US" sz="1800" dirty="0" smtClean="0">
                <a:latin typeface="+mj-lt"/>
              </a:rPr>
              <a:t> yang </a:t>
            </a:r>
            <a:r>
              <a:rPr lang="en-US" sz="1800" dirty="0" err="1" smtClean="0">
                <a:latin typeface="+mj-lt"/>
              </a:rPr>
              <a:t>sesuai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dengan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proses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permasalahan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desain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yakni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dengan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metode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pemecahan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masalah</a:t>
            </a:r>
            <a:r>
              <a:rPr lang="en-US" sz="1800" dirty="0" smtClean="0">
                <a:latin typeface="+mj-lt"/>
              </a:rPr>
              <a:t>. </a:t>
            </a:r>
            <a:r>
              <a:rPr lang="en-US" sz="1800" dirty="0" err="1" smtClean="0">
                <a:latin typeface="+mj-lt"/>
              </a:rPr>
              <a:t>Pengembangan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kemampuan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menganalisa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membaca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gejala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secara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kritis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setiap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pergerakan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dengan</a:t>
            </a:r>
            <a:r>
              <a:rPr lang="en-US" sz="1800" dirty="0" smtClean="0">
                <a:latin typeface="+mj-lt"/>
              </a:rPr>
              <a:t> yang </a:t>
            </a:r>
            <a:r>
              <a:rPr lang="en-US" sz="1800" dirty="0" err="1" smtClean="0">
                <a:latin typeface="+mj-lt"/>
              </a:rPr>
              <a:t>terjadi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sekeliling</a:t>
            </a:r>
            <a:r>
              <a:rPr lang="en-US" sz="1800" dirty="0" smtClean="0">
                <a:latin typeface="+mj-lt"/>
              </a:rPr>
              <a:t>.   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1800" dirty="0" smtClean="0">
                <a:latin typeface="+mj-lt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90643706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83163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 err="1"/>
              <a:t>Metoda</a:t>
            </a:r>
            <a:r>
              <a:rPr lang="en-US" sz="2400" dirty="0"/>
              <a:t> </a:t>
            </a:r>
            <a:r>
              <a:rPr lang="en-US" sz="2400" dirty="0" err="1"/>
              <a:t>Deskriptif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menjawab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endParaRPr lang="en-US" sz="2400" dirty="0"/>
          </a:p>
          <a:p>
            <a:pPr lvl="1">
              <a:buFont typeface="Monotype Sorts" pitchFamily="2" charset="2"/>
              <a:buNone/>
            </a:pPr>
            <a:r>
              <a:rPr lang="en-US" sz="2400" dirty="0"/>
              <a:t>&gt; </a:t>
            </a:r>
            <a:r>
              <a:rPr lang="en-US" sz="2400" dirty="0" err="1"/>
              <a:t>mengurai</a:t>
            </a:r>
            <a:r>
              <a:rPr lang="en-US" sz="2400" dirty="0"/>
              <a:t> </a:t>
            </a:r>
            <a:r>
              <a:rPr lang="en-US" sz="2400" dirty="0" err="1"/>
              <a:t>benang</a:t>
            </a:r>
            <a:r>
              <a:rPr lang="en-US" sz="2400" dirty="0"/>
              <a:t> </a:t>
            </a:r>
            <a:r>
              <a:rPr lang="en-US" sz="2400" dirty="0" err="1"/>
              <a:t>merah</a:t>
            </a:r>
            <a:r>
              <a:rPr lang="en-US" sz="2400" dirty="0"/>
              <a:t> 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sebuiah</a:t>
            </a:r>
            <a:r>
              <a:rPr lang="en-US" sz="2400" dirty="0"/>
              <a:t> </a:t>
            </a:r>
            <a:r>
              <a:rPr lang="en-US" sz="2400" dirty="0" err="1" smtClean="0"/>
              <a:t>metoda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penalaran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analisa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empiris</a:t>
            </a:r>
            <a:r>
              <a:rPr lang="en-US" sz="2400" dirty="0"/>
              <a:t>, </a:t>
            </a:r>
            <a:r>
              <a:rPr lang="en-US" sz="2400" dirty="0" err="1"/>
              <a:t>beserta</a:t>
            </a:r>
            <a:r>
              <a:rPr lang="en-US" sz="2400" dirty="0"/>
              <a:t> </a:t>
            </a:r>
            <a:r>
              <a:rPr lang="en-US" sz="2400" dirty="0" err="1"/>
              <a:t>identifikasi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metoda</a:t>
            </a:r>
            <a:endParaRPr lang="en-US" sz="2400" dirty="0"/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pPr>
              <a:buFont typeface="Monotype Sorts" pitchFamily="2" charset="2"/>
              <a:buNone/>
            </a:pPr>
            <a:r>
              <a:rPr lang="en-US" sz="2400" dirty="0" err="1"/>
              <a:t>Metoda</a:t>
            </a:r>
            <a:r>
              <a:rPr lang="en-US" sz="2400" dirty="0"/>
              <a:t> </a:t>
            </a:r>
            <a:r>
              <a:rPr lang="en-US" sz="2400" dirty="0" err="1"/>
              <a:t>Preksriptif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menjawab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endParaRPr lang="en-US" sz="2400" dirty="0"/>
          </a:p>
          <a:p>
            <a:pPr lvl="1">
              <a:buFont typeface="Monotype Sorts" pitchFamily="2" charset="2"/>
              <a:buNone/>
            </a:pPr>
            <a:r>
              <a:rPr lang="en-US" sz="2400" dirty="0"/>
              <a:t>&gt; </a:t>
            </a:r>
            <a:r>
              <a:rPr lang="en-US" sz="2400" dirty="0" err="1"/>
              <a:t>metoda</a:t>
            </a:r>
            <a:r>
              <a:rPr lang="en-US" sz="2400" dirty="0"/>
              <a:t> </a:t>
            </a:r>
            <a:r>
              <a:rPr lang="en-US" sz="2400" dirty="0" err="1"/>
              <a:t>normatif</a:t>
            </a:r>
            <a:r>
              <a:rPr lang="en-US" sz="2400" dirty="0"/>
              <a:t>, 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analisa</a:t>
            </a:r>
            <a:r>
              <a:rPr lang="en-US" sz="2400" dirty="0"/>
              <a:t> </a:t>
            </a:r>
            <a:r>
              <a:rPr lang="en-US" sz="2400" dirty="0" err="1"/>
              <a:t>deskriptif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rekomendasi</a:t>
            </a:r>
            <a:r>
              <a:rPr lang="en-US" sz="2400" dirty="0"/>
              <a:t> </a:t>
            </a:r>
            <a:r>
              <a:rPr lang="en-US" sz="2400" dirty="0" err="1"/>
              <a:t>spesifik</a:t>
            </a:r>
            <a:r>
              <a:rPr lang="en-US" sz="2400" dirty="0"/>
              <a:t> </a:t>
            </a:r>
            <a:r>
              <a:rPr lang="en-US" sz="2400" dirty="0" err="1"/>
              <a:t>metoda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yang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Desain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228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/>
              <a:t>Desain sebagai sebuah proses kreatif ; </a:t>
            </a:r>
            <a:br>
              <a:rPr lang="en-US" sz="2000" b="1"/>
            </a:br>
            <a:r>
              <a:rPr lang="en-US" sz="2000" b="1"/>
              <a:t>merupakan pengejewantahan  manusia sebagai pribadi-pribadi memiliki peran bagi peningkatan kualitas hidup sebagai mahluk sosial.</a:t>
            </a: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 rot="16200000" flipH="1">
            <a:off x="3898900" y="520700"/>
            <a:ext cx="266700" cy="2578100"/>
          </a:xfrm>
          <a:prstGeom prst="curvedRightArrow">
            <a:avLst>
              <a:gd name="adj1" fmla="val 92000"/>
              <a:gd name="adj2" fmla="val 184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6896100" y="2235200"/>
            <a:ext cx="381000" cy="965200"/>
          </a:xfrm>
          <a:prstGeom prst="curvedLeftArrow">
            <a:avLst>
              <a:gd name="adj1" fmla="val 50667"/>
              <a:gd name="adj2" fmla="val 101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 flipH="1">
            <a:off x="3429000" y="3048000"/>
            <a:ext cx="381000" cy="965200"/>
          </a:xfrm>
          <a:prstGeom prst="curvedLeftArrow">
            <a:avLst>
              <a:gd name="adj1" fmla="val 50667"/>
              <a:gd name="adj2" fmla="val 101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590800" y="4456113"/>
            <a:ext cx="61912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desain</a:t>
            </a:r>
            <a:endParaRPr lang="en-US" dirty="0"/>
          </a:p>
          <a:p>
            <a:pPr eaLnBrk="0" hangingPunct="0"/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manusia-manusia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berproses</a:t>
            </a:r>
            <a:r>
              <a:rPr lang="en-US" dirty="0"/>
              <a:t> </a:t>
            </a:r>
          </a:p>
          <a:p>
            <a:pPr eaLnBrk="0" hangingPunct="0"/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karya-karya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, </a:t>
            </a:r>
            <a:r>
              <a:rPr lang="en-US" dirty="0" err="1"/>
              <a:t>sebagai</a:t>
            </a:r>
            <a:endParaRPr lang="en-US" dirty="0"/>
          </a:p>
          <a:p>
            <a:pPr eaLnBrk="0" hangingPunct="0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endParaRPr lang="en-US" dirty="0"/>
          </a:p>
          <a:p>
            <a:pPr eaLnBrk="0" hangingPunct="0"/>
            <a:r>
              <a:rPr lang="en-US" dirty="0" err="1"/>
              <a:t>Dilingkungannya</a:t>
            </a:r>
            <a:r>
              <a:rPr lang="en-US" dirty="0"/>
              <a:t>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66800" y="1981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DESAIN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038600" y="1981200"/>
            <a:ext cx="2590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MANUSIA KREATIF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038600" y="2743200"/>
            <a:ext cx="2590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PROSES KREATIF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038600" y="3581400"/>
            <a:ext cx="2590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KARYA KREATIF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93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867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/>
            <a:r>
              <a:rPr lang="en-US" altLang="en-US" sz="2800" b="1"/>
              <a:t>BAGAIMANA BERPIKIR DESAIN ?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346325" y="2170113"/>
            <a:ext cx="1971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/>
            <a:r>
              <a:rPr lang="en-US" altLang="en-US"/>
              <a:t>Permasalahan</a:t>
            </a:r>
          </a:p>
          <a:p>
            <a:pPr eaLnBrk="0" hangingPunct="0"/>
            <a:r>
              <a:rPr lang="en-US" altLang="en-US"/>
              <a:t>Kehidupan Sosial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784725" y="2170113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/>
            <a:r>
              <a:rPr lang="en-US" altLang="en-US"/>
              <a:t>Kebutuhan</a:t>
            </a:r>
          </a:p>
          <a:p>
            <a:pPr eaLnBrk="0" hangingPunct="0"/>
            <a:r>
              <a:rPr lang="en-US" altLang="en-US"/>
              <a:t>Desain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588125" y="2168525"/>
            <a:ext cx="1412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/>
            <a:r>
              <a:rPr lang="en-US" altLang="en-US"/>
              <a:t>Pemecahan</a:t>
            </a:r>
          </a:p>
          <a:p>
            <a:pPr eaLnBrk="0" hangingPunct="0"/>
            <a:r>
              <a:rPr lang="en-US" altLang="en-US"/>
              <a:t>Desain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629400" y="3429000"/>
            <a:ext cx="1082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/>
            <a:r>
              <a:rPr lang="en-US" altLang="en-US"/>
              <a:t>Proses </a:t>
            </a:r>
          </a:p>
          <a:p>
            <a:pPr eaLnBrk="0" hangingPunct="0"/>
            <a:r>
              <a:rPr lang="en-US" altLang="en-US"/>
              <a:t>Produksi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953000" y="3429000"/>
            <a:ext cx="9810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/>
            <a:r>
              <a:rPr lang="en-US" altLang="en-US"/>
              <a:t>Diserap</a:t>
            </a:r>
          </a:p>
          <a:p>
            <a:pPr eaLnBrk="0" hangingPunct="0"/>
            <a:r>
              <a:rPr lang="en-US" altLang="en-US"/>
              <a:t>Pasar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667000" y="3429000"/>
            <a:ext cx="1412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/>
            <a:r>
              <a:rPr lang="en-US" altLang="en-US"/>
              <a:t>Masyarakat</a:t>
            </a:r>
          </a:p>
          <a:p>
            <a:pPr eaLnBrk="0" hangingPunct="0"/>
            <a:r>
              <a:rPr lang="en-US" altLang="en-US"/>
              <a:t>/ Konsumen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209800" y="4430713"/>
            <a:ext cx="5964238" cy="113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/>
            <a:r>
              <a:rPr lang="en-US" altLang="en-US" sz="2000" b="1"/>
              <a:t>Siklus desain</a:t>
            </a:r>
            <a:r>
              <a:rPr lang="en-US" altLang="en-US" sz="1600" b="1"/>
              <a:t> : bermula dari permasalahan, tumbuhnya</a:t>
            </a:r>
          </a:p>
          <a:p>
            <a:pPr eaLnBrk="0" hangingPunct="0"/>
            <a:r>
              <a:rPr lang="en-US" altLang="en-US" sz="1600" b="1"/>
              <a:t>Kebutuhan, pemecahan desain, proses produksi, pasar,</a:t>
            </a:r>
          </a:p>
          <a:p>
            <a:pPr eaLnBrk="0" hangingPunct="0"/>
            <a:r>
              <a:rPr lang="en-US" altLang="en-US" sz="1600" b="1"/>
              <a:t>Dipergunakan oleh masyarakat konsumen, kembali menjadi</a:t>
            </a:r>
          </a:p>
          <a:p>
            <a:pPr eaLnBrk="0" hangingPunct="0"/>
            <a:r>
              <a:rPr lang="en-US" altLang="en-US" sz="1600" b="1"/>
              <a:t>Permasalahan baru, dan seterusnya berputar.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3429000" y="2819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4343400" y="2438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6096000" y="2438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7239000" y="2819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5943600" y="3733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4038600" y="3733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80" name="Picture 15" descr="aptera-in-tree-lined-dri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12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200" b="1" dirty="0" err="1" smtClean="0"/>
              <a:t>Kepustakaan</a:t>
            </a:r>
            <a:r>
              <a:rPr lang="en-US" sz="3200" b="1" dirty="0" smtClean="0"/>
              <a:t>:</a:t>
            </a:r>
            <a:r>
              <a:rPr lang="en-US" sz="3200" dirty="0" smtClean="0"/>
              <a:t>       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 smtClean="0"/>
              <a:t>1.Sachaari, </a:t>
            </a:r>
            <a:r>
              <a:rPr lang="en-US" sz="3200" dirty="0" err="1" smtClean="0"/>
              <a:t>Agus</a:t>
            </a:r>
            <a:r>
              <a:rPr lang="en-US" sz="3200" dirty="0" smtClean="0"/>
              <a:t>, </a:t>
            </a:r>
            <a:r>
              <a:rPr lang="en-US" sz="3200" i="1" dirty="0" err="1" smtClean="0"/>
              <a:t>Paradigma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Desain</a:t>
            </a:r>
            <a:r>
              <a:rPr lang="en-US" sz="3200" i="1" dirty="0" smtClean="0"/>
              <a:t> Indonesia</a:t>
            </a:r>
            <a:r>
              <a:rPr lang="en-US" sz="3200" dirty="0" smtClean="0"/>
              <a:t>, </a:t>
            </a:r>
            <a:r>
              <a:rPr lang="en-US" sz="3200" dirty="0" err="1" smtClean="0"/>
              <a:t>Rajawali</a:t>
            </a:r>
            <a:r>
              <a:rPr lang="en-US" sz="3200" dirty="0" smtClean="0"/>
              <a:t>, Jakarta 1986       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 smtClean="0"/>
              <a:t>2. Mc Kim, Robert H.,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Thingking</a:t>
            </a:r>
            <a:r>
              <a:rPr lang="en-US" sz="3200" i="1" dirty="0" smtClean="0"/>
              <a:t> Visually</a:t>
            </a:r>
            <a:r>
              <a:rPr lang="en-US" sz="3200" dirty="0" smtClean="0"/>
              <a:t>, Lifetime Learning Publication, California, 1980        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 smtClean="0"/>
              <a:t>3. Lawson, Brian, </a:t>
            </a:r>
            <a:r>
              <a:rPr lang="en-US" sz="3200" i="1" dirty="0" smtClean="0"/>
              <a:t>How Designer Think, The Architectural</a:t>
            </a:r>
            <a:r>
              <a:rPr lang="en-US" sz="3200" dirty="0" smtClean="0"/>
              <a:t>, London, 1980       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 smtClean="0"/>
              <a:t>4. Jones, </a:t>
            </a:r>
            <a:r>
              <a:rPr lang="en-US" sz="3200" dirty="0" err="1" smtClean="0"/>
              <a:t>Cristoper</a:t>
            </a:r>
            <a:r>
              <a:rPr lang="en-US" sz="3200" dirty="0" smtClean="0"/>
              <a:t>, Design Method, Willey </a:t>
            </a:r>
            <a:r>
              <a:rPr lang="en-US" sz="3200" dirty="0" err="1" smtClean="0"/>
              <a:t>Interscience</a:t>
            </a:r>
            <a:r>
              <a:rPr lang="en-US" sz="3200" dirty="0" smtClean="0"/>
              <a:t>, London, 1979. </a:t>
            </a:r>
            <a:r>
              <a:rPr lang="en-US" sz="2000" dirty="0" smtClean="0"/>
              <a:t> </a:t>
            </a:r>
            <a:r>
              <a:rPr lang="en-US" sz="4400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379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 err="1" smtClean="0"/>
              <a:t>Batasan</a:t>
            </a:r>
            <a:r>
              <a:rPr lang="en-US" sz="1400" dirty="0" smtClean="0"/>
              <a:t> </a:t>
            </a:r>
            <a:r>
              <a:rPr lang="en-US" sz="1400" dirty="0" err="1" smtClean="0"/>
              <a:t>Desain</a:t>
            </a:r>
            <a:r>
              <a:rPr lang="en-US" sz="1400" dirty="0" smtClean="0"/>
              <a:t>   </a:t>
            </a:r>
            <a:r>
              <a:rPr lang="en-US" sz="4000" dirty="0" smtClean="0"/>
              <a:t>THE LIMITATION DESIGN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828800"/>
            <a:ext cx="34084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Design</a:t>
            </a:r>
          </a:p>
          <a:p>
            <a:pPr algn="just"/>
            <a:r>
              <a:rPr lang="en-US" dirty="0" err="1" smtClean="0"/>
              <a:t>Diawali</a:t>
            </a:r>
            <a:r>
              <a:rPr lang="en-US" dirty="0" smtClean="0"/>
              <a:t> </a:t>
            </a:r>
            <a:r>
              <a:rPr lang="en-US" dirty="0" err="1" smtClean="0"/>
              <a:t>bertepatan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terjadinya</a:t>
            </a:r>
            <a:r>
              <a:rPr lang="en-US" dirty="0" smtClean="0"/>
              <a:t> 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Perancis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18-19 </a:t>
            </a:r>
            <a:r>
              <a:rPr lang="en-US" dirty="0" err="1" smtClean="0"/>
              <a:t>dan</a:t>
            </a:r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keseluruh</a:t>
            </a:r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 err="1" smtClean="0"/>
              <a:t>penjuru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4114800"/>
            <a:ext cx="35439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Sedangkan</a:t>
            </a:r>
            <a:r>
              <a:rPr lang="en-US" dirty="0" smtClean="0"/>
              <a:t> design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etimologis</a:t>
            </a:r>
            <a:endParaRPr lang="en-US" dirty="0" smtClean="0"/>
          </a:p>
          <a:p>
            <a:r>
              <a:rPr lang="en-US" dirty="0" err="1" smtClean="0"/>
              <a:t>Bearasal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</a:p>
          <a:p>
            <a:r>
              <a:rPr lang="en-US" sz="4800" dirty="0" err="1" smtClean="0"/>
              <a:t>Designo</a:t>
            </a:r>
            <a:r>
              <a:rPr lang="en-US" sz="48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italy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7" name="Content Placeholder 3" descr="desain sepat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5486400" cy="381623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8624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0" y="1676400"/>
            <a:ext cx="4419600" cy="48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752600"/>
            <a:ext cx="4419600" cy="48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Di Indonesia </a:t>
            </a:r>
            <a:r>
              <a:rPr lang="en-US" sz="2000" dirty="0" err="1" smtClean="0"/>
              <a:t>seringkali</a:t>
            </a:r>
            <a:r>
              <a:rPr lang="en-US" sz="2000" dirty="0" smtClean="0"/>
              <a:t> </a:t>
            </a:r>
            <a:r>
              <a:rPr lang="en-US" sz="2000" dirty="0" err="1" smtClean="0"/>
              <a:t>timbul</a:t>
            </a:r>
            <a:r>
              <a:rPr lang="en-US" sz="2000" dirty="0" smtClean="0"/>
              <a:t> </a:t>
            </a:r>
            <a:r>
              <a:rPr lang="en-US" sz="2000" dirty="0" err="1" smtClean="0"/>
              <a:t>kerancuan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arti</a:t>
            </a:r>
            <a:r>
              <a:rPr lang="en-US" sz="2000" dirty="0" smtClean="0"/>
              <a:t> </a:t>
            </a:r>
            <a:r>
              <a:rPr lang="en-US" sz="2800" b="1" dirty="0" err="1" smtClean="0"/>
              <a:t>Desain</a:t>
            </a:r>
            <a:r>
              <a:rPr lang="en-US" sz="2800" b="1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 </a:t>
            </a:r>
            <a:r>
              <a:rPr lang="en-US" sz="2800" dirty="0" err="1" smtClean="0"/>
              <a:t>Seni</a:t>
            </a:r>
            <a:r>
              <a:rPr lang="en-US" sz="2800" dirty="0" smtClean="0"/>
              <a:t> </a:t>
            </a:r>
            <a:r>
              <a:rPr lang="en-US" sz="2800" dirty="0" err="1" smtClean="0"/>
              <a:t>Rupa</a:t>
            </a:r>
            <a:r>
              <a:rPr lang="en-US" sz="2800" dirty="0" smtClean="0"/>
              <a:t>, </a:t>
            </a:r>
            <a:r>
              <a:rPr lang="en-US" sz="2000" dirty="0" err="1" smtClean="0"/>
              <a:t>keduanya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81200"/>
            <a:ext cx="4572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DESAIN - </a:t>
            </a:r>
            <a:r>
              <a:rPr lang="en-US" dirty="0" err="1" smtClean="0">
                <a:solidFill>
                  <a:schemeClr val="bg1"/>
                </a:solidFill>
              </a:rPr>
              <a:t>desainer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</a:t>
            </a:r>
            <a:r>
              <a:rPr lang="en-US" sz="1800" dirty="0" err="1" smtClean="0">
                <a:solidFill>
                  <a:schemeClr val="bg1"/>
                </a:solidFill>
              </a:rPr>
              <a:t>Desainer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bermuara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pada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obyektif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pasar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</a:t>
            </a:r>
            <a:r>
              <a:rPr lang="en-US" sz="1800" dirty="0" err="1" smtClean="0">
                <a:solidFill>
                  <a:schemeClr val="bg1"/>
                </a:solidFill>
              </a:rPr>
              <a:t>Mengemban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Fungsi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Sosial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pada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pesan</a:t>
            </a:r>
            <a:r>
              <a:rPr lang="en-US" sz="1800" dirty="0" smtClean="0">
                <a:solidFill>
                  <a:schemeClr val="bg1"/>
                </a:solidFill>
              </a:rPr>
              <a:t> yang </a:t>
            </a:r>
            <a:r>
              <a:rPr lang="en-US" sz="1800" dirty="0" err="1" smtClean="0">
                <a:solidFill>
                  <a:schemeClr val="bg1"/>
                </a:solidFill>
              </a:rPr>
              <a:t>diemban</a:t>
            </a:r>
            <a:r>
              <a:rPr lang="en-US" sz="1800" dirty="0" smtClean="0">
                <a:solidFill>
                  <a:schemeClr val="bg1"/>
                </a:solidFill>
              </a:rPr>
              <a:t> yang </a:t>
            </a:r>
            <a:r>
              <a:rPr lang="en-US" sz="1800" dirty="0" err="1" smtClean="0">
                <a:solidFill>
                  <a:schemeClr val="bg1"/>
                </a:solidFill>
              </a:rPr>
              <a:t>disampaikan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kepada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khalayak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luas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dengan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melalui</a:t>
            </a:r>
            <a:r>
              <a:rPr lang="en-US" sz="1800" dirty="0" smtClean="0">
                <a:solidFill>
                  <a:schemeClr val="bg1"/>
                </a:solidFill>
              </a:rPr>
              <a:t> media yang </a:t>
            </a:r>
            <a:r>
              <a:rPr lang="en-US" sz="1800" dirty="0" err="1" smtClean="0">
                <a:solidFill>
                  <a:schemeClr val="bg1"/>
                </a:solidFill>
              </a:rPr>
              <a:t>sudah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direncanakan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untuk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bisa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menjangkau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khalayak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luas</a:t>
            </a:r>
            <a:endParaRPr lang="en-US" sz="18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5400" y="1981200"/>
            <a:ext cx="37338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900" dirty="0" smtClean="0">
                <a:solidFill>
                  <a:schemeClr val="bg1"/>
                </a:solidFill>
              </a:rPr>
              <a:t>SENI RUPA - </a:t>
            </a:r>
            <a:r>
              <a:rPr lang="en-US" sz="2900" dirty="0" err="1" smtClean="0">
                <a:solidFill>
                  <a:schemeClr val="bg1"/>
                </a:solidFill>
              </a:rPr>
              <a:t>Seniman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dirty="0" err="1" smtClean="0">
                <a:solidFill>
                  <a:schemeClr val="bg1"/>
                </a:solidFill>
              </a:rPr>
              <a:t>Bermuara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subyektifitas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ekspresi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individu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dirty="0" err="1" smtClean="0">
                <a:solidFill>
                  <a:schemeClr val="bg1"/>
                </a:solidFill>
              </a:rPr>
              <a:t>Sedangkan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rupa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sebagai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ekspresi</a:t>
            </a:r>
            <a:r>
              <a:rPr lang="en-US" dirty="0" smtClean="0">
                <a:solidFill>
                  <a:schemeClr val="bg1"/>
                </a:solidFill>
              </a:rPr>
              <a:t> individual yang </a:t>
            </a:r>
            <a:r>
              <a:rPr lang="en-US" dirty="0" err="1" smtClean="0">
                <a:solidFill>
                  <a:schemeClr val="bg1"/>
                </a:solidFill>
              </a:rPr>
              <a:t>tak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mempunyai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fungsi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sosial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4489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eugeot-cop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6362641" cy="4495800"/>
          </a:xfrm>
        </p:spPr>
      </p:pic>
      <p:sp>
        <p:nvSpPr>
          <p:cNvPr id="5" name="TextBox 4"/>
          <p:cNvSpPr txBox="1"/>
          <p:nvPr/>
        </p:nvSpPr>
        <p:spPr>
          <a:xfrm>
            <a:off x="6324601" y="16764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humaniora</a:t>
            </a:r>
            <a:endParaRPr lang="en-US" dirty="0" smtClean="0"/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 agar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smtClean="0"/>
              <a:t> berbudaya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0904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914400" y="1524000"/>
            <a:ext cx="7315200" cy="4876800"/>
          </a:xfrm>
          <a:prstGeom prst="ellipse">
            <a:avLst/>
          </a:prstGeom>
          <a:solidFill>
            <a:srgbClr val="EAF1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dirty="0" smtClean="0"/>
          </a:p>
          <a:p>
            <a:pPr eaLnBrk="0" hangingPunct="0"/>
            <a:endParaRPr lang="en-US" dirty="0"/>
          </a:p>
          <a:p>
            <a:pPr eaLnBrk="0" hangingPunct="0"/>
            <a:endParaRPr lang="en-US" dirty="0" smtClean="0"/>
          </a:p>
          <a:p>
            <a:pPr eaLnBrk="0" hangingPunct="0"/>
            <a:endParaRPr lang="en-US" dirty="0"/>
          </a:p>
          <a:p>
            <a:pPr eaLnBrk="0" hangingPunct="0"/>
            <a:endParaRPr lang="en-US" dirty="0" smtClean="0"/>
          </a:p>
          <a:p>
            <a:pPr eaLnBrk="0" hangingPunct="0"/>
            <a:endParaRPr lang="en-US" dirty="0"/>
          </a:p>
          <a:p>
            <a:pPr eaLnBrk="0" hangingPunct="0"/>
            <a:endParaRPr lang="en-US" dirty="0" smtClean="0"/>
          </a:p>
          <a:p>
            <a:pPr eaLnBrk="0" hangingPunct="0"/>
            <a:endParaRPr lang="en-US" dirty="0"/>
          </a:p>
          <a:p>
            <a:pPr eaLnBrk="0" hangingPunct="0"/>
            <a:endParaRPr lang="en-US" dirty="0" smtClean="0"/>
          </a:p>
          <a:p>
            <a:pPr eaLnBrk="0" hangingPunct="0"/>
            <a:endParaRPr lang="en-US" dirty="0"/>
          </a:p>
          <a:p>
            <a:pPr eaLnBrk="0" hangingPunct="0"/>
            <a:endParaRPr lang="en-US" dirty="0" smtClean="0"/>
          </a:p>
          <a:p>
            <a:pPr eaLnBrk="0" hangingPunct="0"/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dirty="0" err="1" smtClean="0"/>
              <a:t>Sosial</a:t>
            </a:r>
            <a:r>
              <a:rPr lang="en-US" dirty="0" smtClean="0"/>
              <a:t> - </a:t>
            </a:r>
            <a:r>
              <a:rPr lang="en-US" dirty="0" err="1" smtClean="0"/>
              <a:t>Kemasyarakatan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accent1">
              <a:lumMod val="75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3810000" y="1752600"/>
            <a:ext cx="1600200" cy="838200"/>
            <a:chOff x="4648200" y="1828800"/>
            <a:chExt cx="1676400" cy="91440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1828800"/>
              <a:ext cx="1676400" cy="9144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7857" y="1911927"/>
              <a:ext cx="1371600" cy="4364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ART</a:t>
              </a:r>
              <a:endParaRPr lang="en-US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3429000" y="2895600"/>
            <a:ext cx="2438400" cy="914400"/>
            <a:chOff x="4419600" y="3581400"/>
            <a:chExt cx="2438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4419600" y="3581400"/>
              <a:ext cx="2438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8200" y="3657600"/>
              <a:ext cx="187583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DESAIN</a:t>
              </a:r>
              <a:endPara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1524000" y="4267200"/>
            <a:ext cx="2057400" cy="838200"/>
            <a:chOff x="-2895600" y="3276600"/>
            <a:chExt cx="3891872" cy="838200"/>
          </a:xfrm>
        </p:grpSpPr>
        <p:sp>
          <p:nvSpPr>
            <p:cNvPr id="11" name="Rounded Rectangle 10"/>
            <p:cNvSpPr/>
            <p:nvPr/>
          </p:nvSpPr>
          <p:spPr>
            <a:xfrm>
              <a:off x="-2895600" y="3276600"/>
              <a:ext cx="3733800" cy="838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2514602" y="3352800"/>
              <a:ext cx="3510874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TECHNOLOGY</a:t>
              </a:r>
              <a:endParaRPr lang="en-US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5334000" y="4267200"/>
            <a:ext cx="2514600" cy="838200"/>
            <a:chOff x="-2895600" y="3276600"/>
            <a:chExt cx="3733800" cy="838200"/>
          </a:xfrm>
        </p:grpSpPr>
        <p:sp>
          <p:nvSpPr>
            <p:cNvPr id="21" name="Rounded Rectangle 20"/>
            <p:cNvSpPr/>
            <p:nvPr/>
          </p:nvSpPr>
          <p:spPr>
            <a:xfrm>
              <a:off x="-2895600" y="3276600"/>
              <a:ext cx="3733800" cy="838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514600" y="3352800"/>
              <a:ext cx="197800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SCIENCE</a:t>
              </a:r>
              <a:endParaRPr lang="en-US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Up-Down Arrow 22"/>
          <p:cNvSpPr/>
          <p:nvPr/>
        </p:nvSpPr>
        <p:spPr>
          <a:xfrm rot="2019813">
            <a:off x="2948919" y="2041068"/>
            <a:ext cx="337436" cy="221899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-Down Arrow 23"/>
          <p:cNvSpPr/>
          <p:nvPr/>
        </p:nvSpPr>
        <p:spPr>
          <a:xfrm rot="19328001">
            <a:off x="6035206" y="2045126"/>
            <a:ext cx="317518" cy="2251791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4"/>
          <p:cNvSpPr/>
          <p:nvPr/>
        </p:nvSpPr>
        <p:spPr>
          <a:xfrm rot="5400000" flipH="1">
            <a:off x="4305300" y="4305300"/>
            <a:ext cx="228600" cy="9144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343400" y="25146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0800000">
            <a:off x="3595615" y="3672727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0800000">
            <a:off x="5257800" y="36576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Posisi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Desain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dalam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Induk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Keilmuan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16200000">
            <a:off x="609600" y="35052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9151947">
            <a:off x="1919288" y="1855384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3182481">
            <a:off x="2057400" y="55626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5400000">
            <a:off x="7987284" y="3442716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2266928">
            <a:off x="6718653" y="177693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7867338">
            <a:off x="6629400" y="56388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4343400" y="11430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0800000">
            <a:off x="4495800" y="60198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762000" y="6324600"/>
            <a:ext cx="232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chemeClr val="tx2"/>
                </a:solidFill>
              </a:rPr>
              <a:t>Cabang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ilmu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baru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578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16443" y="5257798"/>
            <a:ext cx="5931244" cy="1600201"/>
          </a:xfrm>
          <a:prstGeom prst="rect">
            <a:avLst/>
          </a:prstGeom>
          <a:solidFill>
            <a:schemeClr val="accent1">
              <a:lumMod val="75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</a:rPr>
              <a:t>Ruang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lingkup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desain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hampir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dikatakan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terbatas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desain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meliputi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segala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macam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aspek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membutuhkan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pemecahan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masalah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Namun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umum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terdapat</a:t>
            </a:r>
            <a:r>
              <a:rPr lang="en-US" dirty="0" smtClean="0">
                <a:solidFill>
                  <a:schemeClr val="tx1"/>
                </a:solidFill>
              </a:rPr>
              <a:t> 3 </a:t>
            </a:r>
            <a:r>
              <a:rPr lang="en-US" dirty="0" err="1" smtClean="0">
                <a:solidFill>
                  <a:schemeClr val="tx1"/>
                </a:solidFill>
              </a:rPr>
              <a:t>macam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jenis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desain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didasarkan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profesinya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yakni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desain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Industri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desain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grafis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desain</a:t>
            </a:r>
            <a:r>
              <a:rPr lang="en-US" dirty="0" smtClean="0">
                <a:solidFill>
                  <a:schemeClr val="tx1"/>
                </a:solidFill>
              </a:rPr>
              <a:t> interior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810000" y="1752600"/>
            <a:ext cx="1600200" cy="838200"/>
            <a:chOff x="4648200" y="1828800"/>
            <a:chExt cx="1676400" cy="91440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1828800"/>
              <a:ext cx="1676400" cy="9144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7857" y="1911927"/>
              <a:ext cx="1371600" cy="7050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DESAIN PRODUK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3429000" y="2895600"/>
            <a:ext cx="2438400" cy="914400"/>
            <a:chOff x="4419600" y="3581400"/>
            <a:chExt cx="2438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4419600" y="3581400"/>
              <a:ext cx="2438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8200" y="3657600"/>
              <a:ext cx="187583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DESAIN</a:t>
              </a:r>
              <a:endPara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1981200" y="4267200"/>
            <a:ext cx="1600199" cy="838200"/>
            <a:chOff x="-2895600" y="3276600"/>
            <a:chExt cx="3733800" cy="838200"/>
          </a:xfrm>
        </p:grpSpPr>
        <p:sp>
          <p:nvSpPr>
            <p:cNvPr id="11" name="Rounded Rectangle 10"/>
            <p:cNvSpPr/>
            <p:nvPr/>
          </p:nvSpPr>
          <p:spPr>
            <a:xfrm>
              <a:off x="-2895600" y="3276600"/>
              <a:ext cx="3733800" cy="838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2301983" y="3352800"/>
              <a:ext cx="242823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DESAIN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GRAFIS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5334000" y="4267200"/>
            <a:ext cx="2590800" cy="838200"/>
            <a:chOff x="-2895600" y="3276600"/>
            <a:chExt cx="3733800" cy="838200"/>
          </a:xfrm>
        </p:grpSpPr>
        <p:sp>
          <p:nvSpPr>
            <p:cNvPr id="21" name="Rounded Rectangle 20"/>
            <p:cNvSpPr/>
            <p:nvPr/>
          </p:nvSpPr>
          <p:spPr>
            <a:xfrm>
              <a:off x="-2895600" y="3276600"/>
              <a:ext cx="3733800" cy="838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1895259" y="3381297"/>
              <a:ext cx="173312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DESAIN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INTERIOR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Up-Down Arrow 22"/>
          <p:cNvSpPr/>
          <p:nvPr/>
        </p:nvSpPr>
        <p:spPr>
          <a:xfrm rot="2019813">
            <a:off x="2948919" y="2041068"/>
            <a:ext cx="337436" cy="221899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-Down Arrow 23"/>
          <p:cNvSpPr/>
          <p:nvPr/>
        </p:nvSpPr>
        <p:spPr>
          <a:xfrm rot="19328001">
            <a:off x="6035206" y="2045126"/>
            <a:ext cx="317518" cy="2251791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4"/>
          <p:cNvSpPr/>
          <p:nvPr/>
        </p:nvSpPr>
        <p:spPr>
          <a:xfrm rot="5400000" flipH="1">
            <a:off x="4305300" y="4305300"/>
            <a:ext cx="228600" cy="9144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343400" y="25146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0800000">
            <a:off x="3595615" y="3672727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0800000">
            <a:off x="5257800" y="36576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149178" y="152400"/>
            <a:ext cx="7385222" cy="9906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Lingkup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Keahlian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Desain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Organisasi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Profesi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973516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Jenis-jenis</a:t>
            </a:r>
            <a:r>
              <a:rPr lang="en-US" sz="1800" dirty="0" smtClean="0"/>
              <a:t>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4000" dirty="0" smtClean="0"/>
              <a:t>THE TYPES OF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438400"/>
            <a:ext cx="4035552" cy="36576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en-US" sz="2000" dirty="0" smtClean="0"/>
              <a:t>1. </a:t>
            </a:r>
            <a:r>
              <a:rPr lang="en-US" sz="2000" b="1" dirty="0" smtClean="0"/>
              <a:t>DESAIN PRODUK INDUSTRI</a:t>
            </a:r>
          </a:p>
          <a:p>
            <a:pPr marL="457200" indent="-457200">
              <a:buNone/>
            </a:pPr>
            <a:r>
              <a:rPr lang="en-US" sz="1800" dirty="0" smtClean="0"/>
              <a:t>     A. </a:t>
            </a:r>
            <a:r>
              <a:rPr lang="en-US" sz="1800" b="1" dirty="0" err="1" smtClean="0"/>
              <a:t>Desain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Produk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Peralatan</a:t>
            </a:r>
            <a:r>
              <a:rPr lang="en-US" sz="1800" b="1" dirty="0" smtClean="0"/>
              <a:t> </a:t>
            </a:r>
            <a:r>
              <a:rPr lang="en-US" sz="1800" dirty="0" smtClean="0"/>
              <a:t>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alat</a:t>
            </a:r>
            <a:r>
              <a:rPr lang="en-US" sz="1800" dirty="0" smtClean="0"/>
              <a:t> </a:t>
            </a:r>
            <a:r>
              <a:rPr lang="en-US" sz="1800" dirty="0" err="1" smtClean="0"/>
              <a:t>rumah</a:t>
            </a:r>
            <a:r>
              <a:rPr lang="en-US" sz="1800" dirty="0" smtClean="0"/>
              <a:t> </a:t>
            </a:r>
            <a:r>
              <a:rPr lang="en-US" sz="1800" dirty="0" err="1" smtClean="0"/>
              <a:t>tangga</a:t>
            </a:r>
            <a:r>
              <a:rPr lang="en-US" sz="1800" dirty="0" smtClean="0"/>
              <a:t> &amp; </a:t>
            </a:r>
            <a:r>
              <a:rPr lang="en-US" sz="1800" dirty="0" err="1" smtClean="0"/>
              <a:t>perkantoran</a:t>
            </a: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Mebelair</a:t>
            </a: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 err="1" smtClean="0"/>
              <a:t>Arsitektur</a:t>
            </a:r>
            <a:r>
              <a:rPr lang="en-US" sz="1800" dirty="0" smtClean="0"/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Alat</a:t>
            </a:r>
            <a:r>
              <a:rPr lang="en-US" sz="1800" dirty="0" smtClean="0"/>
              <a:t> </a:t>
            </a:r>
            <a:r>
              <a:rPr lang="en-US" sz="1800" dirty="0" err="1" smtClean="0"/>
              <a:t>Kedokteran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Kesehatan</a:t>
            </a: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Alat</a:t>
            </a:r>
            <a:r>
              <a:rPr lang="en-US" sz="1800" dirty="0" smtClean="0"/>
              <a:t> </a:t>
            </a:r>
            <a:r>
              <a:rPr lang="en-US" sz="1800" dirty="0" err="1" smtClean="0"/>
              <a:t>Olahraga</a:t>
            </a:r>
            <a:r>
              <a:rPr lang="en-US" sz="1800" dirty="0" smtClean="0"/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Alat</a:t>
            </a:r>
            <a:r>
              <a:rPr lang="en-US" sz="1800" dirty="0" smtClean="0"/>
              <a:t> </a:t>
            </a:r>
            <a:r>
              <a:rPr lang="en-US" sz="1800" dirty="0" err="1" smtClean="0"/>
              <a:t>Pendidikan</a:t>
            </a:r>
            <a:r>
              <a:rPr lang="en-US" sz="1800" dirty="0" smtClean="0"/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Mainan</a:t>
            </a: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Alat</a:t>
            </a:r>
            <a:r>
              <a:rPr lang="en-US" sz="1800" dirty="0" smtClean="0"/>
              <a:t> </a:t>
            </a:r>
            <a:r>
              <a:rPr lang="en-US" sz="1800" dirty="0" err="1" smtClean="0"/>
              <a:t>pertukangan</a:t>
            </a: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Perhiasan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asesories</a:t>
            </a: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endParaRPr lang="en-US" sz="1800" dirty="0" smtClean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72000" y="2438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dirty="0" err="1" smtClean="0"/>
              <a:t>Tekstil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err="1" smtClean="0"/>
              <a:t>Alat</a:t>
            </a:r>
            <a:r>
              <a:rPr lang="en-US" dirty="0" smtClean="0"/>
              <a:t> p </a:t>
            </a:r>
            <a:r>
              <a:rPr lang="en-US" dirty="0" err="1" smtClean="0"/>
              <a:t>pertambangan</a:t>
            </a:r>
            <a:r>
              <a:rPr lang="en-US" dirty="0" smtClean="0"/>
              <a:t> &amp; </a:t>
            </a:r>
            <a:r>
              <a:rPr lang="en-US" dirty="0" err="1" smtClean="0"/>
              <a:t>pertanian</a:t>
            </a:r>
            <a:endParaRPr lang="en-US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militer</a:t>
            </a:r>
            <a:endParaRPr lang="en-US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49169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3010</TotalTime>
  <Words>2095</Words>
  <Application>Microsoft Office PowerPoint</Application>
  <PresentationFormat>On-screen Show (4:3)</PresentationFormat>
  <Paragraphs>252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 </vt:lpstr>
      <vt:lpstr>Arial</vt:lpstr>
      <vt:lpstr>Calibri</vt:lpstr>
      <vt:lpstr>Corbel</vt:lpstr>
      <vt:lpstr>Monotype Sorts</vt:lpstr>
      <vt:lpstr>Times New Roman</vt:lpstr>
      <vt:lpstr>Tw Cen MT</vt:lpstr>
      <vt:lpstr>Wingdings</vt:lpstr>
      <vt:lpstr>Parallax</vt:lpstr>
      <vt:lpstr>VISIO</vt:lpstr>
      <vt:lpstr>Design Methodology</vt:lpstr>
      <vt:lpstr>PowerPoint Presentation</vt:lpstr>
      <vt:lpstr>PowerPoint Presentation</vt:lpstr>
      <vt:lpstr>Batasan Desain   THE LIMITATION DESIGN</vt:lpstr>
      <vt:lpstr>Di Indonesia seringkali timbul kerancuan mengenai arti Desain dengan  Seni Rupa, keduanya memiliki perbedaan</vt:lpstr>
      <vt:lpstr>PowerPoint Presentation</vt:lpstr>
      <vt:lpstr>Posisi Desain dalam Induk Keilmuan</vt:lpstr>
      <vt:lpstr>PowerPoint Presentation</vt:lpstr>
      <vt:lpstr>Jenis-jenis Desain THE TYPES OF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PERALATAN TRADISIONAL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KATEGORI METODOLOGI DESAIN </vt:lpstr>
      <vt:lpstr>Metode Evolusi Kria (Metode Vernakular) </vt:lpstr>
      <vt:lpstr>CIRI-CIRI METODE  VERNAKULER</vt:lpstr>
      <vt:lpstr>Metode Merancang dengan Gambar (Design by Drawing) </vt:lpstr>
      <vt:lpstr>METODE  DESAIN  BARU</vt:lpstr>
      <vt:lpstr>METODE  DESAIN  BARU</vt:lpstr>
      <vt:lpstr>PowerPoint Presentation</vt:lpstr>
      <vt:lpstr>PowerPoint Presentation</vt:lpstr>
      <vt:lpstr>Tujuan Metodologi Desain</vt:lpstr>
      <vt:lpstr>Metode Dalam Desain</vt:lpstr>
      <vt:lpstr>Desain sebagai sebuah proses kreatif ;  merupakan pengejewantahan  manusia sebagai pribadi-pribadi memiliki peran bagi peningkatan kualitas hidup sebagai mahluk sosial.</vt:lpstr>
      <vt:lpstr>PowerPoint Presentation</vt:lpstr>
      <vt:lpstr>DAFTAR PUSTAKA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Senjaya</dc:creator>
  <cp:lastModifiedBy>Desi Dwi Kristanto</cp:lastModifiedBy>
  <cp:revision>210</cp:revision>
  <dcterms:created xsi:type="dcterms:W3CDTF">2017-03-07T07:46:56Z</dcterms:created>
  <dcterms:modified xsi:type="dcterms:W3CDTF">2018-05-15T01:39:13Z</dcterms:modified>
</cp:coreProperties>
</file>