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6" r:id="rId4"/>
    <p:sldId id="256" r:id="rId5"/>
    <p:sldId id="258" r:id="rId6"/>
    <p:sldId id="260" r:id="rId7"/>
    <p:sldId id="261" r:id="rId8"/>
    <p:sldId id="262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90800" y="0"/>
            <a:ext cx="618308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971800"/>
            <a:ext cx="5105400" cy="388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:\file aa\image tipografia\australian_traffic_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29718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123" y="2971800"/>
            <a:ext cx="36948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05200" y="609600"/>
            <a:ext cx="5181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Virtue"/>
                <a:cs typeface="Virtue"/>
              </a:rPr>
              <a:t>Tip</a:t>
            </a:r>
            <a:r>
              <a:rPr lang="en-US" sz="4000" b="1" dirty="0">
                <a:solidFill>
                  <a:srgbClr val="FF0000"/>
                </a:solidFill>
                <a:latin typeface="Virtue"/>
                <a:cs typeface="Virtue"/>
              </a:rPr>
              <a:t>[FONT]</a:t>
            </a:r>
            <a:r>
              <a:rPr lang="en-US" sz="4000" dirty="0" err="1">
                <a:solidFill>
                  <a:schemeClr val="bg1"/>
                </a:solidFill>
                <a:latin typeface="Virtue"/>
                <a:cs typeface="Virtue"/>
              </a:rPr>
              <a:t>o</a:t>
            </a:r>
            <a:r>
              <a:rPr lang="en-US" sz="4000" b="1" dirty="0" err="1">
                <a:solidFill>
                  <a:schemeClr val="bg1"/>
                </a:solidFill>
                <a:latin typeface="Virtue"/>
                <a:cs typeface="Virtue"/>
              </a:rPr>
              <a:t>grafi</a:t>
            </a:r>
            <a:r>
              <a:rPr lang="en-US" sz="4000" b="1" dirty="0">
                <a:solidFill>
                  <a:schemeClr val="bg1"/>
                </a:solidFill>
                <a:latin typeface="Virtue"/>
                <a:cs typeface="Virtue"/>
              </a:rPr>
              <a:t>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SIGN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as</a:t>
            </a:r>
            <a:r>
              <a:rPr lang="en-US" sz="9600" dirty="0" smtClean="0">
                <a:solidFill>
                  <a:srgbClr val="FFFFFF"/>
                </a:solidFill>
              </a:rPr>
              <a:t> </a:t>
            </a:r>
            <a:r>
              <a:rPr lang="en-US" sz="9600" b="1" dirty="0" smtClean="0">
                <a:solidFill>
                  <a:srgbClr val="FFFFFF"/>
                </a:solidFill>
                <a:latin typeface="Virtue"/>
                <a:cs typeface="Virtue"/>
              </a:rPr>
              <a:t>SIGN</a:t>
            </a:r>
            <a:endParaRPr lang="en-US" sz="9600" b="1" dirty="0">
              <a:solidFill>
                <a:srgbClr val="FFFFFF"/>
              </a:solidFill>
              <a:latin typeface="Virtue"/>
              <a:cs typeface="Virt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213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Menyampaikan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bunyi</a:t>
            </a:r>
            <a:r>
              <a:rPr lang="en-US" sz="4800" dirty="0" smtClean="0">
                <a:solidFill>
                  <a:schemeClr val="bg1"/>
                </a:solidFill>
              </a:rPr>
              <a:t>/</a:t>
            </a:r>
            <a:r>
              <a:rPr lang="en-US" sz="4800" dirty="0" err="1" smtClean="0">
                <a:solidFill>
                  <a:schemeClr val="bg1"/>
                </a:solidFill>
              </a:rPr>
              <a:t>pesan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informasi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file aa\image tipografia\typeoa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3151930" cy="4724400"/>
          </a:xfrm>
          <a:prstGeom prst="rect">
            <a:avLst/>
          </a:prstGeom>
          <a:noFill/>
        </p:spPr>
      </p:pic>
      <p:pic>
        <p:nvPicPr>
          <p:cNvPr id="7171" name="Picture 3" descr="E:\file aa\image tipografia\typeoa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0356"/>
            <a:ext cx="3048000" cy="47276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2133600"/>
            <a:ext cx="2667000" cy="472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5908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informations</a:t>
            </a:r>
            <a:endParaRPr lang="en-US" sz="8400" b="1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Sebagai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atribut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identitas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E:\file aa\image tipografia\helvetica_lo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57800" cy="5257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57800" y="1600200"/>
            <a:ext cx="35052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E:\file aa\image tipografia\coc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31847"/>
            <a:ext cx="3505200" cy="280695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Media/</a:t>
            </a:r>
            <a:r>
              <a:rPr lang="en-US" sz="4800" dirty="0" err="1" smtClean="0">
                <a:solidFill>
                  <a:schemeClr val="bg1"/>
                </a:solidFill>
              </a:rPr>
              <a:t>elemen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dalam</a:t>
            </a:r>
            <a:r>
              <a:rPr lang="en-US" sz="4800" dirty="0" smtClean="0">
                <a:solidFill>
                  <a:schemeClr val="bg1"/>
                </a:solidFill>
              </a:rPr>
              <a:t> visual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600200"/>
            <a:ext cx="52578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E:\file aa\image tipografia\incep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0200"/>
            <a:ext cx="3547773" cy="5257800"/>
          </a:xfrm>
          <a:prstGeom prst="rect">
            <a:avLst/>
          </a:prstGeom>
          <a:noFill/>
        </p:spPr>
      </p:pic>
      <p:pic>
        <p:nvPicPr>
          <p:cNvPr id="9219" name="Picture 3" descr="E:\file aa\image tipografia\images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505200" cy="52197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Karakteristik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bentuk</a:t>
            </a:r>
            <a:r>
              <a:rPr lang="en-US" sz="3600" dirty="0" smtClean="0">
                <a:solidFill>
                  <a:schemeClr val="bg1"/>
                </a:solidFill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</a:rPr>
              <a:t>impresi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Tipografi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E:\file aa\image tipografia\screaming_typography-portrait___by_gob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4680822" cy="5257800"/>
          </a:xfrm>
          <a:prstGeom prst="rect">
            <a:avLst/>
          </a:prstGeom>
          <a:noFill/>
        </p:spPr>
      </p:pic>
      <p:pic>
        <p:nvPicPr>
          <p:cNvPr id="10243" name="Picture 3" descr="E:\file aa\image tipografia\6d16e7f8a8c6b5bb5903ebe37693a9095959242a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4953000" cy="528358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file aa\image tipografia\bast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370" y="1600200"/>
            <a:ext cx="2820629" cy="5257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E:\file aa\image tipografia\sillon-tipograf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738438" cy="5257800"/>
          </a:xfrm>
          <a:prstGeom prst="rect">
            <a:avLst/>
          </a:prstGeom>
          <a:noFill/>
        </p:spPr>
      </p:pic>
      <p:pic>
        <p:nvPicPr>
          <p:cNvPr id="11267" name="Picture 3" descr="E:\file aa\image tipografia\sant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00200"/>
            <a:ext cx="3434050" cy="525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E:\file aa\image tipografia\tumblr_kom3w2e1TF1qz6fxj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555860" cy="525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E:\file aa\image tipografia\lisbon_typography_toi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505200" cy="5257800"/>
          </a:xfrm>
          <a:prstGeom prst="rect">
            <a:avLst/>
          </a:prstGeom>
          <a:noFill/>
        </p:spPr>
      </p:pic>
      <p:pic>
        <p:nvPicPr>
          <p:cNvPr id="13316" name="Picture 4" descr="E:\file aa\image tipografia\anthropologiedispl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00200"/>
            <a:ext cx="5295900" cy="525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E:\file aa\image tipografia\futura-typography-book-1-e1274916865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71999" cy="3236974"/>
          </a:xfrm>
          <a:prstGeom prst="rect">
            <a:avLst/>
          </a:prstGeom>
          <a:noFill/>
        </p:spPr>
      </p:pic>
      <p:pic>
        <p:nvPicPr>
          <p:cNvPr id="14339" name="Picture 3" descr="E:\file aa\image tipografia\details_in_typography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4800600" cy="3200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809308"/>
            <a:ext cx="8763000" cy="20486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Anatomi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tipografi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09308"/>
            <a:ext cx="8763000" cy="20486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 descr="E:\file aa\image tipografia\page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763000" cy="45181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85825" y="5562600"/>
            <a:ext cx="2245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FONTOGRAPHY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743200"/>
            <a:ext cx="8229599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Gill Sans"/>
                <a:cs typeface="Gill Sans"/>
              </a:rPr>
              <a:t>FONT</a:t>
            </a:r>
            <a:r>
              <a:rPr lang="en-US" sz="7200" dirty="0" smtClean="0">
                <a:solidFill>
                  <a:srgbClr val="FF0000"/>
                </a:solidFill>
                <a:latin typeface="Gill Sans"/>
                <a:cs typeface="Gill Sans"/>
              </a:rPr>
              <a:t>O</a:t>
            </a:r>
            <a:r>
              <a:rPr 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GRAPHY</a:t>
            </a:r>
            <a:endParaRPr lang="en-US" sz="7200" b="1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0216" y="929819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Capitals"/>
                <a:cs typeface="Capitals"/>
              </a:rPr>
              <a:t>11</a:t>
            </a:r>
            <a:endParaRPr lang="en-US" sz="30000" b="1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8746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SOFTWARE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LAB Studio5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76400"/>
            <a:ext cx="5080000" cy="36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2743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FF00"/>
                </a:solidFill>
              </a:rPr>
              <a:t>FontLab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Studio</a:t>
            </a:r>
            <a:r>
              <a:rPr lang="tr-TR" sz="2400" dirty="0">
                <a:solidFill>
                  <a:schemeClr val="bg1"/>
                </a:solidFill>
              </a:rPr>
              <a:t> 5 </a:t>
            </a:r>
            <a:r>
              <a:rPr lang="tr-TR" sz="2400" dirty="0" err="1">
                <a:solidFill>
                  <a:schemeClr val="bg1"/>
                </a:solidFill>
              </a:rPr>
              <a:t>memungkinkan</a:t>
            </a:r>
            <a:r>
              <a:rPr lang="tr-TR" sz="2400" dirty="0">
                <a:solidFill>
                  <a:schemeClr val="bg1"/>
                </a:solidFill>
              </a:rPr>
              <a:t> Anda </a:t>
            </a:r>
            <a:r>
              <a:rPr lang="tr-TR" sz="2400" dirty="0" err="1">
                <a:solidFill>
                  <a:schemeClr val="bg1"/>
                </a:solidFill>
              </a:rPr>
              <a:t>untuk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mengedit</a:t>
            </a:r>
            <a:r>
              <a:rPr lang="tr-TR" sz="2400" dirty="0">
                <a:solidFill>
                  <a:schemeClr val="bg1"/>
                </a:solidFill>
              </a:rPr>
              <a:t> font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kompatbel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dengan</a:t>
            </a:r>
            <a:r>
              <a:rPr lang="tr-TR" sz="2400" dirty="0">
                <a:solidFill>
                  <a:schemeClr val="bg1"/>
                </a:solidFill>
              </a:rPr>
              <a:t> Mac dan Windows. </a:t>
            </a:r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Perangkat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lunak</a:t>
            </a:r>
            <a:r>
              <a:rPr lang="tr-TR" sz="2400" dirty="0">
                <a:solidFill>
                  <a:schemeClr val="bg1"/>
                </a:solidFill>
              </a:rPr>
              <a:t> ini </a:t>
            </a:r>
            <a:r>
              <a:rPr lang="tr-TR" sz="2400" dirty="0" err="1">
                <a:solidFill>
                  <a:schemeClr val="bg1"/>
                </a:solidFill>
              </a:rPr>
              <a:t>memiliki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koleksi</a:t>
            </a:r>
            <a:r>
              <a:rPr lang="tr-TR" sz="2400" dirty="0">
                <a:solidFill>
                  <a:schemeClr val="bg1"/>
                </a:solidFill>
              </a:rPr>
              <a:t> font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sangat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besar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menawarkan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jenis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desain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profesional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typo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graphs</a:t>
            </a:r>
            <a:r>
              <a:rPr lang="tr-TR" sz="2400" dirty="0">
                <a:solidFill>
                  <a:schemeClr val="bg1"/>
                </a:solidFill>
              </a:rPr>
              <a:t> dan </a:t>
            </a:r>
            <a:r>
              <a:rPr lang="tr-TR" sz="2400" dirty="0" err="1">
                <a:solidFill>
                  <a:schemeClr val="bg1"/>
                </a:solidFill>
              </a:rPr>
              <a:t>graphic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designs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SOFTWARE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274320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solidFill>
                  <a:schemeClr val="bg1"/>
                </a:solidFill>
              </a:rPr>
              <a:t>Jika</a:t>
            </a:r>
            <a:r>
              <a:rPr lang="tr-TR" sz="2200" dirty="0" smtClean="0">
                <a:solidFill>
                  <a:schemeClr val="bg1"/>
                </a:solidFill>
              </a:rPr>
              <a:t> Anda </a:t>
            </a:r>
            <a:r>
              <a:rPr lang="tr-TR" sz="2200" dirty="0" err="1" smtClean="0">
                <a:solidFill>
                  <a:schemeClr val="bg1"/>
                </a:solidFill>
              </a:rPr>
              <a:t>tidak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suka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mendownload</a:t>
            </a:r>
            <a:r>
              <a:rPr lang="tr-TR" sz="2200" dirty="0" smtClean="0">
                <a:solidFill>
                  <a:schemeClr val="bg1"/>
                </a:solidFill>
              </a:rPr>
              <a:t> software dan </a:t>
            </a:r>
            <a:r>
              <a:rPr lang="tr-TR" sz="2200" dirty="0" err="1" smtClean="0">
                <a:solidFill>
                  <a:schemeClr val="bg1"/>
                </a:solidFill>
              </a:rPr>
              <a:t>menghabiskan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banyak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waktu</a:t>
            </a:r>
            <a:r>
              <a:rPr lang="tr-TR" sz="2200" dirty="0" smtClean="0">
                <a:solidFill>
                  <a:schemeClr val="bg1"/>
                </a:solidFill>
              </a:rPr>
              <a:t> maka Anda </a:t>
            </a:r>
            <a:r>
              <a:rPr lang="tr-TR" sz="2200" dirty="0" err="1" smtClean="0">
                <a:solidFill>
                  <a:schemeClr val="bg1"/>
                </a:solidFill>
              </a:rPr>
              <a:t>benar-benar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perlu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untuk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mencoba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b="1" dirty="0" err="1" smtClean="0">
                <a:solidFill>
                  <a:srgbClr val="FFFF00"/>
                </a:solidFill>
              </a:rPr>
              <a:t>FontStruct</a:t>
            </a:r>
            <a:r>
              <a:rPr lang="tr-TR" sz="2200" b="1" dirty="0" smtClean="0">
                <a:solidFill>
                  <a:srgbClr val="FFFF00"/>
                </a:solidFill>
              </a:rPr>
              <a:t>. </a:t>
            </a:r>
          </a:p>
          <a:p>
            <a:endParaRPr lang="tr-TR" sz="2200" dirty="0" smtClean="0">
              <a:solidFill>
                <a:schemeClr val="bg1"/>
              </a:solidFill>
            </a:endParaRPr>
          </a:p>
          <a:p>
            <a:r>
              <a:rPr lang="tr-TR" sz="2200" dirty="0" err="1" smtClean="0">
                <a:solidFill>
                  <a:schemeClr val="bg1"/>
                </a:solidFill>
              </a:rPr>
              <a:t>Ini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adalah</a:t>
            </a:r>
            <a:r>
              <a:rPr lang="tr-TR" sz="2200" dirty="0" smtClean="0">
                <a:solidFill>
                  <a:schemeClr val="bg1"/>
                </a:solidFill>
              </a:rPr>
              <a:t> font </a:t>
            </a:r>
            <a:r>
              <a:rPr lang="tr-TR" sz="2200" dirty="0" err="1" smtClean="0">
                <a:solidFill>
                  <a:schemeClr val="bg1"/>
                </a:solidFill>
              </a:rPr>
              <a:t>editor</a:t>
            </a:r>
            <a:r>
              <a:rPr lang="tr-TR" sz="2200" dirty="0" smtClean="0">
                <a:solidFill>
                  <a:schemeClr val="bg1"/>
                </a:solidFill>
              </a:rPr>
              <a:t> online </a:t>
            </a:r>
            <a:r>
              <a:rPr lang="tr-TR" sz="2200" dirty="0" err="1" smtClean="0">
                <a:solidFill>
                  <a:schemeClr val="bg1"/>
                </a:solidFill>
              </a:rPr>
              <a:t>gratis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yang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memungkinkan</a:t>
            </a:r>
            <a:r>
              <a:rPr lang="tr-TR" sz="2200" dirty="0" smtClean="0">
                <a:solidFill>
                  <a:schemeClr val="bg1"/>
                </a:solidFill>
              </a:rPr>
              <a:t> Anda </a:t>
            </a:r>
            <a:r>
              <a:rPr lang="tr-TR" sz="2200" dirty="0" err="1" smtClean="0">
                <a:solidFill>
                  <a:schemeClr val="bg1"/>
                </a:solidFill>
              </a:rPr>
              <a:t>untuk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menyesuaikan</a:t>
            </a:r>
            <a:r>
              <a:rPr lang="tr-TR" sz="2200" dirty="0" smtClean="0">
                <a:solidFill>
                  <a:schemeClr val="bg1"/>
                </a:solidFill>
              </a:rPr>
              <a:t> font Anda </a:t>
            </a:r>
            <a:r>
              <a:rPr lang="tr-TR" sz="2200" dirty="0" err="1" smtClean="0">
                <a:solidFill>
                  <a:schemeClr val="bg1"/>
                </a:solidFill>
              </a:rPr>
              <a:t>melalui</a:t>
            </a:r>
            <a:r>
              <a:rPr lang="tr-TR" sz="2200" dirty="0" smtClean="0">
                <a:solidFill>
                  <a:schemeClr val="bg1"/>
                </a:solidFill>
              </a:rPr>
              <a:t> browser web Anda.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81200"/>
            <a:ext cx="508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4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RASTER FONT</a:t>
            </a:r>
            <a:r>
              <a:rPr lang="en-US" sz="4800" b="1" dirty="0" smtClean="0">
                <a:solidFill>
                  <a:schemeClr val="bg1"/>
                </a:solidFill>
              </a:rPr>
              <a:t> EDITOR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274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solidFill>
                  <a:srgbClr val="FFFFFF"/>
                </a:solidFill>
              </a:rPr>
              <a:t>Tertarik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untuk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membuat</a:t>
            </a:r>
            <a:r>
              <a:rPr lang="tr-TR" sz="2200" dirty="0">
                <a:solidFill>
                  <a:srgbClr val="FFFFFF"/>
                </a:solidFill>
              </a:rPr>
              <a:t> font </a:t>
            </a:r>
            <a:r>
              <a:rPr lang="tr-TR" sz="2200" dirty="0" err="1">
                <a:solidFill>
                  <a:srgbClr val="FFFFFF"/>
                </a:solidFill>
              </a:rPr>
              <a:t>bitmap</a:t>
            </a:r>
            <a:r>
              <a:rPr lang="tr-TR" sz="2200" b="1" dirty="0">
                <a:solidFill>
                  <a:srgbClr val="FFFF00"/>
                </a:solidFill>
              </a:rPr>
              <a:t>? </a:t>
            </a:r>
            <a:r>
              <a:rPr lang="tr-TR" sz="2200" b="1" dirty="0" err="1">
                <a:solidFill>
                  <a:srgbClr val="FFFF00"/>
                </a:solidFill>
              </a:rPr>
              <a:t>Raster</a:t>
            </a:r>
            <a:r>
              <a:rPr lang="tr-TR" sz="2200" b="1" dirty="0">
                <a:solidFill>
                  <a:srgbClr val="FFFF00"/>
                </a:solidFill>
              </a:rPr>
              <a:t> Font Editor </a:t>
            </a:r>
            <a:r>
              <a:rPr lang="tr-TR" sz="2200" dirty="0" err="1">
                <a:solidFill>
                  <a:srgbClr val="FFFFFF"/>
                </a:solidFill>
              </a:rPr>
              <a:t>adalah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pilihan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sangat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tepat</a:t>
            </a:r>
            <a:r>
              <a:rPr lang="tr-TR" sz="2200" dirty="0">
                <a:solidFill>
                  <a:srgbClr val="FFFFFF"/>
                </a:solidFill>
              </a:rPr>
              <a:t>. </a:t>
            </a:r>
            <a:endParaRPr lang="tr-TR" sz="2200" dirty="0" smtClean="0">
              <a:solidFill>
                <a:srgbClr val="FFFFFF"/>
              </a:solidFill>
            </a:endParaRPr>
          </a:p>
          <a:p>
            <a:endParaRPr lang="tr-TR" sz="2200" dirty="0">
              <a:solidFill>
                <a:srgbClr val="FFFFFF"/>
              </a:solidFill>
            </a:endParaRPr>
          </a:p>
          <a:p>
            <a:r>
              <a:rPr lang="tr-TR" sz="2200" dirty="0" err="1" smtClean="0">
                <a:solidFill>
                  <a:srgbClr val="FFFFFF"/>
                </a:solidFill>
              </a:rPr>
              <a:t>Perangkat</a:t>
            </a:r>
            <a:r>
              <a:rPr lang="tr-TR" sz="2200" dirty="0" smtClean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lunak</a:t>
            </a:r>
            <a:r>
              <a:rPr lang="tr-TR" sz="2200" dirty="0">
                <a:solidFill>
                  <a:srgbClr val="FFFFFF"/>
                </a:solidFill>
              </a:rPr>
              <a:t> ini </a:t>
            </a:r>
            <a:r>
              <a:rPr lang="tr-TR" sz="2200" dirty="0" err="1">
                <a:solidFill>
                  <a:srgbClr val="FFFFFF"/>
                </a:solidFill>
              </a:rPr>
              <a:t>mendukung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banyak</a:t>
            </a:r>
            <a:r>
              <a:rPr lang="tr-TR" sz="2200" dirty="0">
                <a:solidFill>
                  <a:srgbClr val="FFFFFF"/>
                </a:solidFill>
              </a:rPr>
              <a:t> format file dan </a:t>
            </a:r>
            <a:r>
              <a:rPr lang="tr-TR" sz="2200" dirty="0" err="1">
                <a:solidFill>
                  <a:srgbClr val="FFFFFF"/>
                </a:solidFill>
              </a:rPr>
              <a:t>aplikasi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dapat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bekerja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sangat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baik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dengan</a:t>
            </a:r>
            <a:r>
              <a:rPr lang="tr-TR" sz="2200" dirty="0">
                <a:solidFill>
                  <a:srgbClr val="FFFFFF"/>
                </a:solidFill>
              </a:rPr>
              <a:t> file font </a:t>
            </a:r>
            <a:r>
              <a:rPr lang="tr-TR" sz="2200" dirty="0" err="1">
                <a:solidFill>
                  <a:srgbClr val="FFFFFF"/>
                </a:solidFill>
              </a:rPr>
              <a:t>resource</a:t>
            </a:r>
            <a:r>
              <a:rPr lang="tr-TR" sz="2200" dirty="0">
                <a:solidFill>
                  <a:srgbClr val="FFFFFF"/>
                </a:solidFill>
              </a:rPr>
              <a:t> (*.</a:t>
            </a:r>
            <a:r>
              <a:rPr lang="tr-TR" sz="2200" dirty="0" err="1">
                <a:solidFill>
                  <a:srgbClr val="FFFFFF"/>
                </a:solidFill>
              </a:rPr>
              <a:t>fnt</a:t>
            </a:r>
            <a:r>
              <a:rPr lang="tr-TR" sz="2200" dirty="0">
                <a:solidFill>
                  <a:srgbClr val="FFFFFF"/>
                </a:solidFill>
              </a:rPr>
              <a:t>)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dibuat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oleh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tools</a:t>
            </a:r>
            <a:r>
              <a:rPr lang="tr-TR" sz="2200" dirty="0">
                <a:solidFill>
                  <a:srgbClr val="FFFFFF"/>
                </a:solidFill>
              </a:rPr>
              <a:t> lain. 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508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FORGE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2743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/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dirty="0" err="1">
                <a:solidFill>
                  <a:schemeClr val="bg1"/>
                </a:solidFill>
              </a:rPr>
              <a:t>Jika</a:t>
            </a:r>
            <a:r>
              <a:rPr lang="tr-TR" sz="2400" dirty="0">
                <a:solidFill>
                  <a:schemeClr val="bg1"/>
                </a:solidFill>
              </a:rPr>
              <a:t> Anda </a:t>
            </a:r>
            <a:r>
              <a:rPr lang="tr-TR" sz="2400" dirty="0" err="1">
                <a:solidFill>
                  <a:schemeClr val="bg1"/>
                </a:solidFill>
              </a:rPr>
              <a:t>senang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dengan</a:t>
            </a:r>
            <a:r>
              <a:rPr lang="tr-TR" sz="2400" dirty="0">
                <a:solidFill>
                  <a:schemeClr val="bg1"/>
                </a:solidFill>
              </a:rPr>
              <a:t> font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sudah</a:t>
            </a:r>
            <a:r>
              <a:rPr lang="tr-TR" sz="2400" dirty="0">
                <a:solidFill>
                  <a:schemeClr val="bg1"/>
                </a:solidFill>
              </a:rPr>
              <a:t> ada </a:t>
            </a:r>
            <a:r>
              <a:rPr lang="tr-TR" sz="2400" dirty="0" err="1">
                <a:solidFill>
                  <a:schemeClr val="bg1"/>
                </a:solidFill>
              </a:rPr>
              <a:t>namun</a:t>
            </a:r>
            <a:r>
              <a:rPr lang="tr-TR" sz="2400" dirty="0">
                <a:solidFill>
                  <a:schemeClr val="bg1"/>
                </a:solidFill>
              </a:rPr>
              <a:t> ingin </a:t>
            </a:r>
            <a:r>
              <a:rPr lang="tr-TR" sz="2400" dirty="0" err="1">
                <a:solidFill>
                  <a:schemeClr val="bg1"/>
                </a:solidFill>
              </a:rPr>
              <a:t>mengeditnya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sedikit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FontForge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adalah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pilihan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baik</a:t>
            </a:r>
            <a:r>
              <a:rPr lang="tr-TR" sz="2400" dirty="0">
                <a:solidFill>
                  <a:schemeClr val="bg1"/>
                </a:solidFill>
              </a:rPr>
              <a:t>. </a:t>
            </a:r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Ini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adalah</a:t>
            </a:r>
            <a:r>
              <a:rPr lang="tr-TR" sz="2400" dirty="0">
                <a:solidFill>
                  <a:schemeClr val="bg1"/>
                </a:solidFill>
              </a:rPr>
              <a:t> font </a:t>
            </a:r>
            <a:r>
              <a:rPr lang="tr-TR" sz="2400" dirty="0" err="1">
                <a:solidFill>
                  <a:schemeClr val="bg1"/>
                </a:solidFill>
              </a:rPr>
              <a:t>editor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gratis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yang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mudah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untuk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diinstal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pada</a:t>
            </a:r>
            <a:r>
              <a:rPr lang="tr-TR" sz="2400" dirty="0">
                <a:solidFill>
                  <a:schemeClr val="bg1"/>
                </a:solidFill>
              </a:rPr>
              <a:t> Windows, Linux, dan Mac OS.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5080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solidFill>
                  <a:srgbClr val="FF0000"/>
                </a:solidFill>
              </a:rPr>
              <a:t>BitFONT</a:t>
            </a:r>
            <a:r>
              <a:rPr lang="en-US" sz="4800" b="1" dirty="0" err="1" smtClean="0">
                <a:solidFill>
                  <a:schemeClr val="bg1"/>
                </a:solidFill>
              </a:rPr>
              <a:t>MAKER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27432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solidFill>
                  <a:srgbClr val="FFFFFF"/>
                </a:solidFill>
              </a:rPr>
              <a:t>BitfontMaker</a:t>
            </a:r>
            <a:r>
              <a:rPr lang="tr-TR" sz="2200" dirty="0" smtClean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juga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merupakan</a:t>
            </a:r>
            <a:r>
              <a:rPr lang="tr-TR" sz="2200" dirty="0">
                <a:solidFill>
                  <a:srgbClr val="FFFFFF"/>
                </a:solidFill>
              </a:rPr>
              <a:t> font </a:t>
            </a:r>
            <a:r>
              <a:rPr lang="tr-TR" sz="2200" dirty="0" err="1">
                <a:solidFill>
                  <a:srgbClr val="FFFFFF"/>
                </a:solidFill>
              </a:rPr>
              <a:t>editor</a:t>
            </a:r>
            <a:r>
              <a:rPr lang="tr-TR" sz="2200" dirty="0">
                <a:solidFill>
                  <a:srgbClr val="FFFFFF"/>
                </a:solidFill>
              </a:rPr>
              <a:t> online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memungkinkan</a:t>
            </a:r>
            <a:r>
              <a:rPr lang="tr-TR" sz="2200" dirty="0">
                <a:solidFill>
                  <a:srgbClr val="FFFFFF"/>
                </a:solidFill>
              </a:rPr>
              <a:t> Anda </a:t>
            </a:r>
            <a:r>
              <a:rPr lang="tr-TR" sz="2200" dirty="0" err="1">
                <a:solidFill>
                  <a:srgbClr val="FFFFFF"/>
                </a:solidFill>
              </a:rPr>
              <a:t>untuk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membangun</a:t>
            </a:r>
            <a:r>
              <a:rPr lang="tr-TR" sz="2200" dirty="0">
                <a:solidFill>
                  <a:srgbClr val="FFFFFF"/>
                </a:solidFill>
              </a:rPr>
              <a:t> font </a:t>
            </a:r>
            <a:r>
              <a:rPr lang="tr-TR" sz="2200" dirty="0" err="1">
                <a:solidFill>
                  <a:srgbClr val="FFFFFF"/>
                </a:solidFill>
              </a:rPr>
              <a:t>sederhana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dengan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bantuan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bentuk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geometris</a:t>
            </a:r>
            <a:r>
              <a:rPr lang="tr-TR" sz="2200" dirty="0">
                <a:solidFill>
                  <a:srgbClr val="FFFFFF"/>
                </a:solidFill>
              </a:rPr>
              <a:t>. </a:t>
            </a:r>
            <a:endParaRPr lang="tr-TR" sz="2200" dirty="0" smtClean="0">
              <a:solidFill>
                <a:srgbClr val="FFFFFF"/>
              </a:solidFill>
            </a:endParaRPr>
          </a:p>
          <a:p>
            <a:endParaRPr lang="tr-TR" sz="2200" dirty="0">
              <a:solidFill>
                <a:srgbClr val="FFFFFF"/>
              </a:solidFill>
            </a:endParaRPr>
          </a:p>
          <a:p>
            <a:r>
              <a:rPr lang="tr-TR" sz="2200" dirty="0" smtClean="0">
                <a:solidFill>
                  <a:srgbClr val="FFFFFF"/>
                </a:solidFill>
              </a:rPr>
              <a:t>Hal </a:t>
            </a:r>
            <a:r>
              <a:rPr lang="tr-TR" sz="2200" dirty="0">
                <a:solidFill>
                  <a:srgbClr val="FFFFFF"/>
                </a:solidFill>
              </a:rPr>
              <a:t>ini </a:t>
            </a:r>
            <a:r>
              <a:rPr lang="tr-TR" sz="2200" dirty="0" err="1">
                <a:solidFill>
                  <a:srgbClr val="FFFFFF"/>
                </a:solidFill>
              </a:rPr>
              <a:t>mudah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digunakan</a:t>
            </a:r>
            <a:r>
              <a:rPr lang="tr-TR" sz="2200" dirty="0">
                <a:solidFill>
                  <a:srgbClr val="FFFFFF"/>
                </a:solidFill>
              </a:rPr>
              <a:t> dan </a:t>
            </a:r>
            <a:r>
              <a:rPr lang="tr-TR" sz="2200" dirty="0" err="1">
                <a:solidFill>
                  <a:srgbClr val="FFFFFF"/>
                </a:solidFill>
              </a:rPr>
              <a:t>setelah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selesai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dengaan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pengeditan</a:t>
            </a:r>
            <a:r>
              <a:rPr lang="tr-TR" sz="2200" dirty="0">
                <a:solidFill>
                  <a:srgbClr val="FFFFFF"/>
                </a:solidFill>
              </a:rPr>
              <a:t>, Anda </a:t>
            </a:r>
            <a:r>
              <a:rPr lang="tr-TR" sz="2200" dirty="0" err="1">
                <a:solidFill>
                  <a:srgbClr val="FFFFFF"/>
                </a:solidFill>
              </a:rPr>
              <a:t>perlu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untuk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menyimpan</a:t>
            </a:r>
            <a:r>
              <a:rPr lang="tr-TR" sz="2200" dirty="0">
                <a:solidFill>
                  <a:srgbClr val="FFFFFF"/>
                </a:solidFill>
              </a:rPr>
              <a:t> dan men-</a:t>
            </a:r>
            <a:r>
              <a:rPr lang="tr-TR" sz="2200" dirty="0" err="1">
                <a:solidFill>
                  <a:srgbClr val="FFFFFF"/>
                </a:solidFill>
              </a:rPr>
              <a:t>download</a:t>
            </a:r>
            <a:r>
              <a:rPr lang="tr-TR" sz="2200" dirty="0">
                <a:solidFill>
                  <a:srgbClr val="FFFFFF"/>
                </a:solidFill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CONTRUCTOR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2743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FFFF"/>
                </a:solidFill>
              </a:rPr>
              <a:t>Perangkat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lunak</a:t>
            </a:r>
            <a:r>
              <a:rPr lang="tr-TR" sz="2400" dirty="0">
                <a:solidFill>
                  <a:srgbClr val="FFFFFF"/>
                </a:solidFill>
              </a:rPr>
              <a:t> ini </a:t>
            </a:r>
            <a:r>
              <a:rPr lang="tr-TR" sz="2400" dirty="0" err="1">
                <a:solidFill>
                  <a:srgbClr val="FFFFFF"/>
                </a:solidFill>
              </a:rPr>
              <a:t>memiliki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beberapa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keterbatasan</a:t>
            </a:r>
            <a:r>
              <a:rPr lang="tr-TR" sz="2400" dirty="0">
                <a:solidFill>
                  <a:srgbClr val="FFFFFF"/>
                </a:solidFill>
              </a:rPr>
              <a:t> dan </a:t>
            </a:r>
            <a:r>
              <a:rPr lang="tr-TR" sz="2400" dirty="0" err="1">
                <a:solidFill>
                  <a:srgbClr val="FFFFFF"/>
                </a:solidFill>
              </a:rPr>
              <a:t>hanya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berfungsi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pada</a:t>
            </a:r>
            <a:r>
              <a:rPr lang="tr-TR" sz="2400" dirty="0">
                <a:solidFill>
                  <a:srgbClr val="FFFFFF"/>
                </a:solidFill>
              </a:rPr>
              <a:t> Mac OS</a:t>
            </a:r>
            <a:r>
              <a:rPr lang="tr-TR" sz="2400" dirty="0" smtClean="0">
                <a:solidFill>
                  <a:srgbClr val="FFFFFF"/>
                </a:solidFill>
              </a:rPr>
              <a:t>.</a:t>
            </a:r>
          </a:p>
          <a:p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Perangkat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lunak</a:t>
            </a:r>
            <a:r>
              <a:rPr lang="tr-TR" sz="2400" dirty="0">
                <a:solidFill>
                  <a:srgbClr val="FFFFFF"/>
                </a:solidFill>
              </a:rPr>
              <a:t> ini </a:t>
            </a:r>
            <a:r>
              <a:rPr lang="tr-TR" sz="2400" dirty="0" err="1">
                <a:solidFill>
                  <a:srgbClr val="FFFFFF"/>
                </a:solidFill>
              </a:rPr>
              <a:t>diciptakan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tujuan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pelatihan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tetapi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juga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merupakan</a:t>
            </a:r>
            <a:r>
              <a:rPr lang="tr-TR" sz="2400" dirty="0">
                <a:solidFill>
                  <a:srgbClr val="FFFFFF"/>
                </a:solidFill>
              </a:rPr>
              <a:t> cara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cukup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mengedit</a:t>
            </a:r>
            <a:r>
              <a:rPr lang="tr-TR" sz="2400" dirty="0">
                <a:solidFill>
                  <a:srgbClr val="FFFFFF"/>
                </a:solidFill>
              </a:rPr>
              <a:t> font dan </a:t>
            </a:r>
            <a:r>
              <a:rPr lang="tr-TR" sz="2400" dirty="0" err="1">
                <a:solidFill>
                  <a:srgbClr val="FFFFFF"/>
                </a:solidFill>
              </a:rPr>
              <a:t>dapat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menjadi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sangat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berguna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desain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grafis</a:t>
            </a:r>
            <a:r>
              <a:rPr lang="tr-TR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2600"/>
            <a:ext cx="5080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SCAN</a:t>
            </a:r>
            <a:r>
              <a:rPr lang="en-US" sz="4800" b="1" dirty="0" smtClean="0">
                <a:solidFill>
                  <a:schemeClr val="bg1"/>
                </a:solidFill>
              </a:rPr>
              <a:t> FONT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2743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FFFF"/>
                </a:solidFill>
              </a:rPr>
              <a:t>Seperti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namanya</a:t>
            </a:r>
            <a:r>
              <a:rPr lang="tr-TR" sz="2400" dirty="0">
                <a:solidFill>
                  <a:srgbClr val="FFFFFF"/>
                </a:solidFill>
              </a:rPr>
              <a:t>, software ini </a:t>
            </a:r>
            <a:r>
              <a:rPr lang="tr-TR" sz="2400" dirty="0" err="1">
                <a:solidFill>
                  <a:srgbClr val="FFFFFF"/>
                </a:solidFill>
              </a:rPr>
              <a:t>digunakan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menscan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gambar</a:t>
            </a:r>
            <a:r>
              <a:rPr lang="tr-TR" sz="2400" dirty="0">
                <a:solidFill>
                  <a:srgbClr val="FFFFFF"/>
                </a:solidFill>
              </a:rPr>
              <a:t> font Anda dan </a:t>
            </a:r>
            <a:r>
              <a:rPr lang="tr-TR" sz="2400" dirty="0" err="1">
                <a:solidFill>
                  <a:srgbClr val="FFFFFF"/>
                </a:solidFill>
              </a:rPr>
              <a:t>gambar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bitmap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atau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garis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ilustrasi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dengan</a:t>
            </a:r>
            <a:r>
              <a:rPr lang="tr-TR" sz="2400" dirty="0">
                <a:solidFill>
                  <a:srgbClr val="FFFFFF"/>
                </a:solidFill>
              </a:rPr>
              <a:t> proses </a:t>
            </a:r>
            <a:r>
              <a:rPr lang="tr-TR" sz="2400" dirty="0" err="1">
                <a:solidFill>
                  <a:srgbClr val="FFFFFF"/>
                </a:solidFill>
              </a:rPr>
              <a:t>scan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sangat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cepat</a:t>
            </a:r>
            <a:r>
              <a:rPr lang="tr-TR" sz="2400" dirty="0">
                <a:solidFill>
                  <a:srgbClr val="FFFFFF"/>
                </a:solidFill>
              </a:rPr>
              <a:t> dan </a:t>
            </a:r>
            <a:r>
              <a:rPr lang="tr-TR" sz="2400" dirty="0" err="1">
                <a:solidFill>
                  <a:srgbClr val="FFFFFF"/>
                </a:solidFill>
              </a:rPr>
              <a:t>mengubahnya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menjadi</a:t>
            </a:r>
            <a:r>
              <a:rPr lang="tr-TR" sz="2400" dirty="0">
                <a:solidFill>
                  <a:srgbClr val="FFFFFF"/>
                </a:solidFill>
              </a:rPr>
              <a:t> True </a:t>
            </a:r>
            <a:r>
              <a:rPr lang="tr-TR" sz="2400" dirty="0" err="1">
                <a:solidFill>
                  <a:srgbClr val="FFFFFF"/>
                </a:solidFill>
              </a:rPr>
              <a:t>Type</a:t>
            </a:r>
            <a:r>
              <a:rPr lang="tr-TR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5080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GRAPHER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2743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FFFF"/>
                </a:solidFill>
              </a:rPr>
              <a:t>Jika</a:t>
            </a:r>
            <a:r>
              <a:rPr lang="tr-TR" sz="2400" dirty="0">
                <a:solidFill>
                  <a:srgbClr val="FFFFFF"/>
                </a:solidFill>
              </a:rPr>
              <a:t> Anda ingin </a:t>
            </a:r>
            <a:r>
              <a:rPr lang="tr-TR" sz="2400" dirty="0" err="1">
                <a:solidFill>
                  <a:srgbClr val="FFFFFF"/>
                </a:solidFill>
              </a:rPr>
              <a:t>memiliki</a:t>
            </a:r>
            <a:r>
              <a:rPr lang="tr-TR" sz="2400" dirty="0">
                <a:solidFill>
                  <a:srgbClr val="FFFFFF"/>
                </a:solidFill>
              </a:rPr>
              <a:t> cara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merancang</a:t>
            </a:r>
            <a:r>
              <a:rPr lang="tr-TR" sz="2400" dirty="0">
                <a:solidFill>
                  <a:srgbClr val="FFFFFF"/>
                </a:solidFill>
              </a:rPr>
              <a:t> tipografi dan </a:t>
            </a:r>
            <a:r>
              <a:rPr lang="tr-TR" sz="2400" dirty="0" err="1">
                <a:solidFill>
                  <a:srgbClr val="FFFFFF"/>
                </a:solidFill>
              </a:rPr>
              <a:t>melakukan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penyesuaian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dari</a:t>
            </a:r>
            <a:r>
              <a:rPr lang="tr-TR" sz="2400" dirty="0">
                <a:solidFill>
                  <a:srgbClr val="FFFFFF"/>
                </a:solidFill>
              </a:rPr>
              <a:t> font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sudah</a:t>
            </a:r>
            <a:r>
              <a:rPr lang="tr-TR" sz="2400" dirty="0">
                <a:solidFill>
                  <a:srgbClr val="FFFFFF"/>
                </a:solidFill>
              </a:rPr>
              <a:t> ada, Font </a:t>
            </a:r>
            <a:r>
              <a:rPr lang="tr-TR" sz="2400" dirty="0" err="1">
                <a:solidFill>
                  <a:srgbClr val="FFFFFF"/>
                </a:solidFill>
              </a:rPr>
              <a:t>Grapher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tidak</a:t>
            </a:r>
            <a:r>
              <a:rPr lang="tr-TR" sz="2400" dirty="0">
                <a:solidFill>
                  <a:srgbClr val="FFFFFF"/>
                </a:solidFill>
              </a:rPr>
              <a:t> akan </a:t>
            </a:r>
            <a:r>
              <a:rPr lang="tr-TR" sz="2400" dirty="0" err="1">
                <a:solidFill>
                  <a:srgbClr val="FFFFFF"/>
                </a:solidFill>
              </a:rPr>
              <a:t>mengecewakan</a:t>
            </a:r>
            <a:r>
              <a:rPr lang="tr-TR" sz="2400" dirty="0">
                <a:solidFill>
                  <a:srgbClr val="FFFFFF"/>
                </a:solidFill>
              </a:rPr>
              <a:t> Anda </a:t>
            </a:r>
            <a:r>
              <a:rPr lang="tr-TR" sz="2400" dirty="0" err="1">
                <a:solidFill>
                  <a:srgbClr val="FFFFFF"/>
                </a:solidFill>
              </a:rPr>
              <a:t>dalam</a:t>
            </a:r>
            <a:r>
              <a:rPr lang="tr-TR" sz="2400" dirty="0">
                <a:solidFill>
                  <a:srgbClr val="FFFFFF"/>
                </a:solidFill>
              </a:rPr>
              <a:t> hal </a:t>
            </a:r>
            <a:r>
              <a:rPr lang="tr-TR" sz="2400" dirty="0" err="1">
                <a:solidFill>
                  <a:srgbClr val="FFFFFF"/>
                </a:solidFill>
              </a:rPr>
              <a:t>apapun</a:t>
            </a:r>
            <a:r>
              <a:rPr lang="tr-TR" sz="2400" dirty="0">
                <a:solidFill>
                  <a:srgbClr val="FFFFFF"/>
                </a:solidFill>
              </a:rPr>
              <a:t>. </a:t>
            </a:r>
            <a:endParaRPr lang="tr-TR" sz="2400" dirty="0" smtClean="0">
              <a:solidFill>
                <a:srgbClr val="FFFFFF"/>
              </a:solidFill>
            </a:endParaRPr>
          </a:p>
          <a:p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Perangkat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lunak</a:t>
            </a:r>
            <a:r>
              <a:rPr lang="tr-TR" sz="2400" dirty="0">
                <a:solidFill>
                  <a:srgbClr val="FFFFFF"/>
                </a:solidFill>
              </a:rPr>
              <a:t> ini </a:t>
            </a:r>
            <a:r>
              <a:rPr lang="tr-TR" sz="2400" dirty="0" err="1">
                <a:solidFill>
                  <a:srgbClr val="FFFFFF"/>
                </a:solidFill>
              </a:rPr>
              <a:t>menyediakan</a:t>
            </a:r>
            <a:r>
              <a:rPr lang="tr-TR" sz="2400" dirty="0">
                <a:solidFill>
                  <a:srgbClr val="FFFFFF"/>
                </a:solidFill>
              </a:rPr>
              <a:t> font </a:t>
            </a:r>
            <a:r>
              <a:rPr lang="tr-TR" sz="2400" dirty="0" err="1">
                <a:solidFill>
                  <a:srgbClr val="FFFFFF"/>
                </a:solidFill>
              </a:rPr>
              <a:t>berkualitas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tinggi</a:t>
            </a:r>
            <a:r>
              <a:rPr lang="tr-TR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355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solidFill>
                  <a:srgbClr val="FF0000"/>
                </a:solidFill>
              </a:rPr>
              <a:t>BitFONTER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274320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solidFill>
                  <a:srgbClr val="FFFFFF"/>
                </a:solidFill>
              </a:rPr>
              <a:t>BitFonter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adalah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editor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bitmap</a:t>
            </a:r>
            <a:r>
              <a:rPr lang="tr-TR" sz="2200" dirty="0">
                <a:solidFill>
                  <a:srgbClr val="FFFFFF"/>
                </a:solidFill>
              </a:rPr>
              <a:t> font </a:t>
            </a:r>
            <a:r>
              <a:rPr lang="tr-TR" sz="2200" dirty="0" err="1">
                <a:solidFill>
                  <a:srgbClr val="FFFFFF"/>
                </a:solidFill>
              </a:rPr>
              <a:t>untuk</a:t>
            </a:r>
            <a:r>
              <a:rPr lang="tr-TR" sz="2200" dirty="0">
                <a:solidFill>
                  <a:srgbClr val="FFFFFF"/>
                </a:solidFill>
              </a:rPr>
              <a:t> Mac OS X dan Windows. </a:t>
            </a:r>
            <a:endParaRPr lang="tr-TR" sz="2200" dirty="0" smtClean="0">
              <a:solidFill>
                <a:srgbClr val="FFFFFF"/>
              </a:solidFill>
            </a:endParaRPr>
          </a:p>
          <a:p>
            <a:endParaRPr lang="tr-TR" sz="2200" dirty="0">
              <a:solidFill>
                <a:srgbClr val="FFFFFF"/>
              </a:solidFill>
            </a:endParaRPr>
          </a:p>
          <a:p>
            <a:r>
              <a:rPr lang="tr-TR" sz="2200" dirty="0" err="1" smtClean="0">
                <a:solidFill>
                  <a:srgbClr val="FFFFFF"/>
                </a:solidFill>
              </a:rPr>
              <a:t>Ini</a:t>
            </a:r>
            <a:r>
              <a:rPr lang="tr-TR" sz="2200" dirty="0" smtClean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adalah</a:t>
            </a:r>
            <a:r>
              <a:rPr lang="tr-TR" sz="2200" dirty="0">
                <a:solidFill>
                  <a:srgbClr val="FFFFFF"/>
                </a:solidFill>
              </a:rPr>
              <a:t> salah </a:t>
            </a:r>
            <a:r>
              <a:rPr lang="tr-TR" sz="2200" dirty="0" err="1">
                <a:solidFill>
                  <a:srgbClr val="FFFFFF"/>
                </a:solidFill>
              </a:rPr>
              <a:t>satu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alat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paling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disukai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oleh</a:t>
            </a:r>
            <a:r>
              <a:rPr lang="tr-TR" sz="2200" dirty="0">
                <a:solidFill>
                  <a:srgbClr val="FFFFFF"/>
                </a:solidFill>
              </a:rPr>
              <a:t> para </a:t>
            </a:r>
            <a:r>
              <a:rPr lang="tr-TR" sz="2200" dirty="0" err="1">
                <a:solidFill>
                  <a:srgbClr val="FFFFFF"/>
                </a:solidFill>
              </a:rPr>
              <a:t>creative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professional</a:t>
            </a:r>
            <a:r>
              <a:rPr lang="tr-TR" sz="2200" dirty="0">
                <a:solidFill>
                  <a:srgbClr val="FFFFFF"/>
                </a:solidFill>
              </a:rPr>
              <a:t>, web </a:t>
            </a:r>
            <a:r>
              <a:rPr lang="tr-TR" sz="2200" dirty="0" err="1">
                <a:solidFill>
                  <a:srgbClr val="FFFFFF"/>
                </a:solidFill>
              </a:rPr>
              <a:t>designer</a:t>
            </a:r>
            <a:r>
              <a:rPr lang="tr-TR" sz="2200" dirty="0">
                <a:solidFill>
                  <a:srgbClr val="FFFFFF"/>
                </a:solidFill>
              </a:rPr>
              <a:t>, dan </a:t>
            </a:r>
            <a:r>
              <a:rPr lang="tr-TR" sz="2200" dirty="0" err="1">
                <a:solidFill>
                  <a:srgbClr val="FFFFFF"/>
                </a:solidFill>
              </a:rPr>
              <a:t>produsen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perangkat</a:t>
            </a:r>
            <a:r>
              <a:rPr lang="tr-TR" sz="2200" dirty="0">
                <a:solidFill>
                  <a:srgbClr val="FFFFFF"/>
                </a:solidFill>
              </a:rPr>
              <a:t> elektronik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membuat</a:t>
            </a:r>
            <a:r>
              <a:rPr lang="tr-TR" sz="2200" dirty="0">
                <a:solidFill>
                  <a:srgbClr val="FFFFFF"/>
                </a:solidFill>
              </a:rPr>
              <a:t> dan </a:t>
            </a:r>
            <a:r>
              <a:rPr lang="tr-TR" sz="2200" dirty="0" err="1">
                <a:solidFill>
                  <a:srgbClr val="FFFFFF"/>
                </a:solidFill>
              </a:rPr>
              <a:t>memodifikasi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bitmap</a:t>
            </a:r>
            <a:r>
              <a:rPr lang="tr-TR" sz="2200" dirty="0">
                <a:solidFill>
                  <a:srgbClr val="FFFFFF"/>
                </a:solidFill>
              </a:rPr>
              <a:t> font </a:t>
            </a:r>
            <a:r>
              <a:rPr lang="tr-TR" sz="2200" dirty="0" err="1">
                <a:solidFill>
                  <a:srgbClr val="FFFFFF"/>
                </a:solidFill>
              </a:rPr>
              <a:t>untuk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publikasi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cetak</a:t>
            </a:r>
            <a:r>
              <a:rPr lang="tr-TR" sz="2200" dirty="0">
                <a:solidFill>
                  <a:srgbClr val="FFFFFF"/>
                </a:solidFill>
              </a:rPr>
              <a:t>, </a:t>
            </a:r>
            <a:r>
              <a:rPr lang="tr-TR" sz="2200" dirty="0" err="1">
                <a:solidFill>
                  <a:srgbClr val="FFFFFF"/>
                </a:solidFill>
              </a:rPr>
              <a:t>halaman</a:t>
            </a:r>
            <a:r>
              <a:rPr lang="tr-TR" sz="2200" dirty="0">
                <a:solidFill>
                  <a:srgbClr val="FFFFFF"/>
                </a:solidFill>
              </a:rPr>
              <a:t> web, </a:t>
            </a:r>
            <a:r>
              <a:rPr lang="tr-TR" sz="2200" dirty="0" err="1">
                <a:solidFill>
                  <a:srgbClr val="FFFFFF"/>
                </a:solidFill>
              </a:rPr>
              <a:t>animasi</a:t>
            </a:r>
            <a:r>
              <a:rPr lang="tr-TR" sz="2200" dirty="0">
                <a:solidFill>
                  <a:srgbClr val="FFFFFF"/>
                </a:solidFill>
              </a:rPr>
              <a:t>, dan </a:t>
            </a:r>
            <a:r>
              <a:rPr lang="tr-TR" sz="2200" dirty="0" err="1">
                <a:solidFill>
                  <a:srgbClr val="FFFFFF"/>
                </a:solidFill>
              </a:rPr>
              <a:t>tujuan</a:t>
            </a:r>
            <a:r>
              <a:rPr lang="tr-TR" sz="2200" dirty="0">
                <a:solidFill>
                  <a:srgbClr val="FFFFFF"/>
                </a:solidFill>
              </a:rPr>
              <a:t> lain </a:t>
            </a:r>
            <a:r>
              <a:rPr lang="tr-TR" sz="2200" dirty="0" err="1">
                <a:solidFill>
                  <a:srgbClr val="FFFFFF"/>
                </a:solidFill>
              </a:rPr>
              <a:t>yang</a:t>
            </a:r>
            <a:r>
              <a:rPr lang="tr-TR" sz="2200" dirty="0">
                <a:solidFill>
                  <a:srgbClr val="FFFFFF"/>
                </a:solidFill>
              </a:rPr>
              <a:t> </a:t>
            </a:r>
            <a:r>
              <a:rPr lang="tr-TR" sz="2200" dirty="0" err="1">
                <a:solidFill>
                  <a:srgbClr val="FFFFFF"/>
                </a:solidFill>
              </a:rPr>
              <a:t>berbeda</a:t>
            </a:r>
            <a:r>
              <a:rPr lang="tr-TR" sz="2200" dirty="0">
                <a:solidFill>
                  <a:srgbClr val="FFFFFF"/>
                </a:solidFill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93" y="1828800"/>
            <a:ext cx="502860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365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ill Sans"/>
                <a:cs typeface="Gill Sans"/>
              </a:rPr>
              <a:t>FONT</a:t>
            </a:r>
            <a:r>
              <a:rPr lang="en-US" sz="4800" dirty="0" smtClean="0">
                <a:solidFill>
                  <a:schemeClr val="bg1"/>
                </a:solidFill>
                <a:latin typeface="Gill Sans"/>
                <a:cs typeface="Gill Sans"/>
              </a:rPr>
              <a:t>O</a:t>
            </a:r>
          </a:p>
          <a:p>
            <a:r>
              <a:rPr lang="en-US" sz="4800" b="1" dirty="0" smtClean="0">
                <a:latin typeface="Gill Sans"/>
                <a:cs typeface="Gill Sans"/>
              </a:rPr>
              <a:t>GRAPHY</a:t>
            </a:r>
            <a:endParaRPr lang="en-US" sz="4800" b="1" dirty="0">
              <a:latin typeface="Gill Sans"/>
              <a:cs typeface="Gill Sans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Ilmu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mempelajari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tentang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perancangan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aplikasi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desain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komunikasi</a:t>
            </a:r>
            <a:r>
              <a:rPr lang="en-US" sz="3200" dirty="0" smtClean="0">
                <a:solidFill>
                  <a:schemeClr val="bg1"/>
                </a:solidFill>
              </a:rPr>
              <a:t> visual</a:t>
            </a:r>
          </a:p>
        </p:txBody>
      </p:sp>
      <p:pic>
        <p:nvPicPr>
          <p:cNvPr id="16386" name="Picture 2" descr="E:\file aa\image tipografia\Typography___Final_Test_by_reevosau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166" y="0"/>
            <a:ext cx="485201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00"/>
                </a:solidFill>
              </a:rPr>
              <a:t>GBDFED</a:t>
            </a:r>
            <a:r>
              <a:rPr lang="en-US" sz="4400" b="1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EDITOR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92290"/>
            <a:ext cx="2743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FFFF"/>
                </a:solidFill>
              </a:rPr>
              <a:t>gbdfed</a:t>
            </a:r>
            <a:r>
              <a:rPr lang="tr-TR" sz="2400" dirty="0">
                <a:solidFill>
                  <a:srgbClr val="FFFFFF"/>
                </a:solidFill>
              </a:rPr>
              <a:t> font </a:t>
            </a:r>
            <a:r>
              <a:rPr lang="tr-TR" sz="2400" dirty="0" err="1">
                <a:solidFill>
                  <a:srgbClr val="FFFFFF"/>
                </a:solidFill>
              </a:rPr>
              <a:t>editor</a:t>
            </a:r>
            <a:r>
              <a:rPr lang="tr-TR" sz="2400" dirty="0">
                <a:solidFill>
                  <a:srgbClr val="FFFFFF"/>
                </a:solidFill>
              </a:rPr>
              <a:t>. </a:t>
            </a:r>
            <a:r>
              <a:rPr lang="tr-TR" sz="2400" dirty="0" err="1">
                <a:solidFill>
                  <a:srgbClr val="FFFFFF"/>
                </a:solidFill>
              </a:rPr>
              <a:t>Perangkat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lunak</a:t>
            </a:r>
            <a:r>
              <a:rPr lang="tr-TR" sz="2400" dirty="0">
                <a:solidFill>
                  <a:srgbClr val="FFFFFF"/>
                </a:solidFill>
              </a:rPr>
              <a:t> ini </a:t>
            </a:r>
            <a:r>
              <a:rPr lang="tr-TR" sz="2400" dirty="0" err="1">
                <a:solidFill>
                  <a:srgbClr val="FFFFFF"/>
                </a:solidFill>
              </a:rPr>
              <a:t>gratis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digunakan</a:t>
            </a:r>
            <a:r>
              <a:rPr lang="tr-TR" sz="2400" dirty="0">
                <a:solidFill>
                  <a:srgbClr val="FFFFFF"/>
                </a:solidFill>
              </a:rPr>
              <a:t> dan </a:t>
            </a:r>
            <a:r>
              <a:rPr lang="tr-TR" sz="2400" dirty="0" err="1">
                <a:solidFill>
                  <a:srgbClr val="FFFFFF"/>
                </a:solidFill>
              </a:rPr>
              <a:t>mendukung</a:t>
            </a:r>
            <a:r>
              <a:rPr lang="tr-TR" sz="2400" dirty="0">
                <a:solidFill>
                  <a:srgbClr val="FFFFFF"/>
                </a:solidFill>
              </a:rPr>
              <a:t> font BDF dan </a:t>
            </a:r>
            <a:r>
              <a:rPr lang="tr-TR" sz="2400" dirty="0" err="1">
                <a:solidFill>
                  <a:srgbClr val="FFFFFF"/>
                </a:solidFill>
              </a:rPr>
              <a:t>jenis</a:t>
            </a:r>
            <a:r>
              <a:rPr lang="tr-TR" sz="2400" dirty="0">
                <a:solidFill>
                  <a:srgbClr val="FFFFFF"/>
                </a:solidFill>
              </a:rPr>
              <a:t> font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kurang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terkenal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lainnya</a:t>
            </a:r>
            <a:r>
              <a:rPr lang="tr-TR" sz="2400" dirty="0" smtClean="0">
                <a:solidFill>
                  <a:srgbClr val="FFFFFF"/>
                </a:solidFill>
              </a:rPr>
              <a:t>.</a:t>
            </a:r>
          </a:p>
          <a:p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Perangkat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lunak</a:t>
            </a:r>
            <a:r>
              <a:rPr lang="tr-TR" sz="2400" dirty="0">
                <a:solidFill>
                  <a:srgbClr val="FFFFFF"/>
                </a:solidFill>
              </a:rPr>
              <a:t> ini </a:t>
            </a:r>
            <a:r>
              <a:rPr lang="tr-TR" sz="2400" dirty="0" err="1">
                <a:solidFill>
                  <a:srgbClr val="FFFFFF"/>
                </a:solidFill>
              </a:rPr>
              <a:t>dirancang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secara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khusus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Linux </a:t>
            </a:r>
            <a:r>
              <a:rPr lang="tr-TR" sz="2400" dirty="0" err="1">
                <a:solidFill>
                  <a:srgbClr val="FFFFFF"/>
                </a:solidFill>
              </a:rPr>
              <a:t>tetapi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dapat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bekerja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pada</a:t>
            </a:r>
            <a:r>
              <a:rPr lang="tr-TR" sz="2400" dirty="0">
                <a:solidFill>
                  <a:srgbClr val="FFFFFF"/>
                </a:solidFill>
              </a:rPr>
              <a:t> OS lain </a:t>
            </a:r>
            <a:r>
              <a:rPr lang="tr-TR" sz="2400" dirty="0" err="1">
                <a:solidFill>
                  <a:srgbClr val="FFFFFF"/>
                </a:solidFill>
              </a:rPr>
              <a:t>setelah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menginstal</a:t>
            </a:r>
            <a:r>
              <a:rPr lang="tr-TR" sz="2400" dirty="0">
                <a:solidFill>
                  <a:srgbClr val="FFFFFF"/>
                </a:solidFill>
              </a:rPr>
              <a:t> GTK+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997" y="1752600"/>
            <a:ext cx="507540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FONT</a:t>
            </a:r>
            <a:r>
              <a:rPr lang="en-US" sz="4800" b="1" dirty="0" smtClean="0">
                <a:solidFill>
                  <a:schemeClr val="bg1"/>
                </a:solidFill>
              </a:rPr>
              <a:t> CREATOR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27432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Bisa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membuat</a:t>
            </a:r>
            <a:r>
              <a:rPr lang="tr-TR" dirty="0">
                <a:solidFill>
                  <a:srgbClr val="FFFFFF"/>
                </a:solidFill>
              </a:rPr>
              <a:t> dan </a:t>
            </a:r>
            <a:r>
              <a:rPr lang="tr-TR" dirty="0" err="1">
                <a:solidFill>
                  <a:srgbClr val="FFFFFF"/>
                </a:solidFill>
              </a:rPr>
              <a:t>meng-edit</a:t>
            </a:r>
            <a:r>
              <a:rPr lang="tr-TR" dirty="0">
                <a:solidFill>
                  <a:srgbClr val="FFFFFF"/>
                </a:solidFill>
              </a:rPr>
              <a:t> font TrueType dan </a:t>
            </a:r>
            <a:r>
              <a:rPr lang="tr-TR" dirty="0" err="1">
                <a:solidFill>
                  <a:srgbClr val="FFFFFF"/>
                </a:solidFill>
              </a:rPr>
              <a:t>OpenType</a:t>
            </a:r>
            <a:r>
              <a:rPr lang="tr-TR" dirty="0" smtClean="0">
                <a:solidFill>
                  <a:srgbClr val="FFFFFF"/>
                </a:solidFill>
              </a:rPr>
              <a:t>.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Men</a:t>
            </a:r>
            <a:r>
              <a:rPr lang="tr-TR" dirty="0">
                <a:solidFill>
                  <a:srgbClr val="FFFFFF"/>
                </a:solidFill>
              </a:rPr>
              <a:t>-</a:t>
            </a:r>
            <a:r>
              <a:rPr lang="tr-TR" dirty="0" err="1">
                <a:solidFill>
                  <a:srgbClr val="FFFFFF"/>
                </a:solidFill>
              </a:rPr>
              <a:t>design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ulang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karakter </a:t>
            </a:r>
            <a:r>
              <a:rPr lang="tr-TR" dirty="0" err="1">
                <a:solidFill>
                  <a:srgbClr val="FFFFFF"/>
                </a:solidFill>
              </a:rPr>
              <a:t>yang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sudah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di</a:t>
            </a:r>
            <a:r>
              <a:rPr lang="tr-TR" dirty="0">
                <a:solidFill>
                  <a:srgbClr val="FFFFFF"/>
                </a:solidFill>
              </a:rPr>
              <a:t> buat </a:t>
            </a:r>
            <a:r>
              <a:rPr lang="tr-TR" dirty="0" err="1">
                <a:solidFill>
                  <a:srgbClr val="FFFFFF"/>
                </a:solidFill>
              </a:rPr>
              <a:t>sebelumnya</a:t>
            </a:r>
            <a:r>
              <a:rPr lang="tr-TR" dirty="0" smtClean="0">
                <a:solidFill>
                  <a:srgbClr val="FFFFFF"/>
                </a:solidFill>
              </a:rPr>
              <a:t>.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 err="1" smtClean="0">
                <a:solidFill>
                  <a:srgbClr val="FFFFFF"/>
                </a:solidFill>
              </a:rPr>
              <a:t>Menambahkan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karakter </a:t>
            </a:r>
            <a:r>
              <a:rPr lang="tr-TR" dirty="0" err="1">
                <a:solidFill>
                  <a:srgbClr val="FFFFFF"/>
                </a:solidFill>
              </a:rPr>
              <a:t>pada</a:t>
            </a:r>
            <a:r>
              <a:rPr lang="tr-TR" dirty="0">
                <a:solidFill>
                  <a:srgbClr val="FFFFFF"/>
                </a:solidFill>
              </a:rPr>
              <a:t> font </a:t>
            </a:r>
            <a:r>
              <a:rPr lang="tr-TR" dirty="0" err="1">
                <a:solidFill>
                  <a:srgbClr val="FFFFFF"/>
                </a:solidFill>
              </a:rPr>
              <a:t>yang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tersedia</a:t>
            </a:r>
            <a:r>
              <a:rPr lang="tr-TR" dirty="0">
                <a:solidFill>
                  <a:srgbClr val="FFFFFF"/>
                </a:solidFill>
              </a:rPr>
              <a:t>. </a:t>
            </a:r>
            <a:r>
              <a:rPr lang="tr-TR" dirty="0" err="1">
                <a:solidFill>
                  <a:srgbClr val="FFFFFF"/>
                </a:solidFill>
              </a:rPr>
              <a:t>Meng-Convert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ulang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gambar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i="1" dirty="0">
                <a:solidFill>
                  <a:srgbClr val="FFFFFF"/>
                </a:solidFill>
              </a:rPr>
              <a:t>(</a:t>
            </a:r>
            <a:r>
              <a:rPr lang="tr-TR" i="1" dirty="0" err="1">
                <a:solidFill>
                  <a:srgbClr val="FFFFFF"/>
                </a:solidFill>
              </a:rPr>
              <a:t>misalnya</a:t>
            </a:r>
            <a:r>
              <a:rPr lang="tr-TR" i="1" dirty="0">
                <a:solidFill>
                  <a:srgbClr val="FFFFFF"/>
                </a:solidFill>
              </a:rPr>
              <a:t> tanda </a:t>
            </a:r>
            <a:r>
              <a:rPr lang="tr-TR" i="1" dirty="0" err="1">
                <a:solidFill>
                  <a:srgbClr val="FFFFFF"/>
                </a:solidFill>
              </a:rPr>
              <a:t>tangan</a:t>
            </a:r>
            <a:r>
              <a:rPr lang="tr-TR" i="1" dirty="0">
                <a:solidFill>
                  <a:srgbClr val="FFFFFF"/>
                </a:solidFill>
              </a:rPr>
              <a:t>, logo </a:t>
            </a:r>
            <a:r>
              <a:rPr lang="tr-TR" i="1" dirty="0" err="1">
                <a:solidFill>
                  <a:srgbClr val="FFFFFF"/>
                </a:solidFill>
              </a:rPr>
              <a:t>atau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tulisan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tangan</a:t>
            </a:r>
            <a:r>
              <a:rPr lang="tr-TR" i="1" dirty="0">
                <a:solidFill>
                  <a:srgbClr val="FFFFFF"/>
                </a:solidFill>
              </a:rPr>
              <a:t>)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untuk</a:t>
            </a:r>
            <a:r>
              <a:rPr lang="tr-TR" dirty="0">
                <a:solidFill>
                  <a:srgbClr val="FFFFFF"/>
                </a:solidFill>
              </a:rPr>
              <a:t> karakter </a:t>
            </a:r>
            <a:r>
              <a:rPr lang="tr-TR" dirty="0" err="1">
                <a:solidFill>
                  <a:srgbClr val="FFFFFF"/>
                </a:solidFill>
              </a:rPr>
              <a:t>bergaris-garis</a:t>
            </a:r>
            <a:r>
              <a:rPr lang="tr-TR" dirty="0">
                <a:solidFill>
                  <a:srgbClr val="FFFFFF"/>
                </a:solidFill>
              </a:rPr>
              <a:t>. </a:t>
            </a:r>
            <a:endParaRPr lang="tr-TR" dirty="0" smtClean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 err="1" smtClean="0">
                <a:solidFill>
                  <a:srgbClr val="FFFFFF"/>
                </a:solidFill>
              </a:rPr>
              <a:t>Bisa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meng-edit</a:t>
            </a:r>
            <a:r>
              <a:rPr lang="tr-TR" dirty="0">
                <a:solidFill>
                  <a:srgbClr val="FFFFFF"/>
                </a:solidFill>
              </a:rPr>
              <a:t> nama font. </a:t>
            </a:r>
            <a:r>
              <a:rPr lang="tr-TR" dirty="0" err="1">
                <a:solidFill>
                  <a:srgbClr val="FFFFFF"/>
                </a:solidFill>
              </a:rPr>
              <a:t>Fix</a:t>
            </a:r>
            <a:r>
              <a:rPr lang="tr-TR" dirty="0">
                <a:solidFill>
                  <a:srgbClr val="FFFFFF"/>
                </a:solidFill>
              </a:rPr>
              <a:t> karakter </a:t>
            </a:r>
            <a:r>
              <a:rPr lang="tr-TR" dirty="0" err="1">
                <a:solidFill>
                  <a:srgbClr val="FFFFFF"/>
                </a:solidFill>
              </a:rPr>
              <a:t>pemetaan</a:t>
            </a:r>
            <a:r>
              <a:rPr lang="tr-TR" dirty="0">
                <a:solidFill>
                  <a:srgbClr val="FFFFFF"/>
                </a:solidFill>
              </a:rPr>
              <a:t>. </a:t>
            </a:r>
            <a:r>
              <a:rPr lang="tr-TR" dirty="0" err="1">
                <a:solidFill>
                  <a:srgbClr val="FFFFFF"/>
                </a:solidFill>
              </a:rPr>
              <a:t>Memperbaiki</a:t>
            </a:r>
            <a:r>
              <a:rPr lang="tr-TR" dirty="0">
                <a:solidFill>
                  <a:srgbClr val="FFFFFF"/>
                </a:solidFill>
              </a:rPr>
              <a:t> font </a:t>
            </a:r>
            <a:r>
              <a:rPr lang="tr-TR" dirty="0" err="1">
                <a:solidFill>
                  <a:srgbClr val="FFFFFF"/>
                </a:solidFill>
              </a:rPr>
              <a:t>yang</a:t>
            </a:r>
            <a:r>
              <a:rPr lang="tr-TR" dirty="0">
                <a:solidFill>
                  <a:srgbClr val="FFFFFF"/>
                </a:solidFill>
              </a:rPr>
              <a:t> salah </a:t>
            </a:r>
            <a:r>
              <a:rPr lang="tr-TR" dirty="0" err="1">
                <a:solidFill>
                  <a:srgbClr val="FFFFFF"/>
                </a:solidFill>
              </a:rPr>
              <a:t>dalam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tampilan</a:t>
            </a:r>
            <a:r>
              <a:rPr lang="tr-TR" i="1" dirty="0">
                <a:solidFill>
                  <a:srgbClr val="FFFFFF"/>
                </a:solidFill>
              </a:rPr>
              <a:t> (</a:t>
            </a:r>
            <a:r>
              <a:rPr lang="tr-TR" i="1" dirty="0" err="1">
                <a:solidFill>
                  <a:srgbClr val="FFFFFF"/>
                </a:solidFill>
              </a:rPr>
              <a:t>misalnya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error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atau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tidak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>
                <a:solidFill>
                  <a:srgbClr val="FFFFFF"/>
                </a:solidFill>
              </a:rPr>
              <a:t>terbaca</a:t>
            </a:r>
            <a:r>
              <a:rPr lang="tr-TR" i="1" dirty="0">
                <a:solidFill>
                  <a:srgbClr val="FFFFFF"/>
                </a:solidFill>
              </a:rPr>
              <a:t> </a:t>
            </a:r>
            <a:r>
              <a:rPr lang="tr-TR" i="1" dirty="0" err="1" smtClean="0">
                <a:solidFill>
                  <a:srgbClr val="FFFFFF"/>
                </a:solidFill>
              </a:rPr>
              <a:t>windows</a:t>
            </a:r>
            <a:r>
              <a:rPr lang="tr-TR" i="1" dirty="0" smtClean="0">
                <a:solidFill>
                  <a:srgbClr val="FFFFFF"/>
                </a:solidFill>
              </a:rPr>
              <a:t>)</a:t>
            </a:r>
            <a:r>
              <a:rPr lang="tr-TR" i="1" dirty="0">
                <a:solidFill>
                  <a:srgbClr val="FFFFFF"/>
                </a:solidFill>
              </a:rPr>
              <a:t>.</a:t>
            </a:r>
            <a:r>
              <a:rPr lang="tr-TR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1447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Fontografi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Gill Sans"/>
                <a:cs typeface="Gill Sans"/>
              </a:rPr>
              <a:t>representasi</a:t>
            </a:r>
            <a:r>
              <a:rPr lang="en-US" sz="3200" dirty="0" smtClean="0">
                <a:solidFill>
                  <a:srgbClr val="00FF00"/>
                </a:solidFill>
                <a:latin typeface="Gill Sans"/>
                <a:cs typeface="Gill Sans"/>
              </a:rPr>
              <a:t> visual </a:t>
            </a:r>
            <a:r>
              <a:rPr lang="en-US" sz="3200" dirty="0" err="1" smtClean="0">
                <a:solidFill>
                  <a:srgbClr val="00FF00"/>
                </a:solidFill>
                <a:latin typeface="Gill Sans"/>
                <a:cs typeface="Gill Sans"/>
              </a:rPr>
              <a:t>dari</a:t>
            </a:r>
            <a:r>
              <a:rPr lang="en-US" sz="3200" dirty="0" smtClean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Gill Sans"/>
                <a:cs typeface="Gill Sans"/>
              </a:rPr>
              <a:t>sebuah</a:t>
            </a:r>
            <a:r>
              <a:rPr lang="en-US" sz="3200" dirty="0" smtClean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Gill Sans"/>
                <a:cs typeface="Gill Sans"/>
              </a:rPr>
              <a:t>bentuk</a:t>
            </a:r>
            <a:r>
              <a:rPr lang="en-US" sz="3200" dirty="0" smtClean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Gill Sans"/>
                <a:cs typeface="Gill Sans"/>
              </a:rPr>
              <a:t>komunikasi</a:t>
            </a:r>
            <a:r>
              <a:rPr lang="en-US" sz="3200" dirty="0" smtClean="0">
                <a:solidFill>
                  <a:srgbClr val="00FF00"/>
                </a:solidFill>
                <a:latin typeface="Gill Sans"/>
                <a:cs typeface="Gill Sans"/>
              </a:rPr>
              <a:t> verbal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properti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visual yang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pokok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efektif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. </a:t>
            </a:r>
          </a:p>
        </p:txBody>
      </p:sp>
      <p:pic>
        <p:nvPicPr>
          <p:cNvPr id="1030" name="Picture 6" descr="E:\file aa\image tipografia\Typographic-Poster-Design-by-Fawkes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419600" cy="68365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10000"/>
            <a:ext cx="8763000" cy="30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file aa\image tipografia\Yotam-Hadar-Art-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38491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495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Hadirnya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media </a:t>
            </a:r>
            <a:r>
              <a:rPr lang="en-US" sz="3200" dirty="0" err="1" smtClean="0">
                <a:solidFill>
                  <a:schemeClr val="bg1"/>
                </a:solidFill>
              </a:rPr>
              <a:t>terapan</a:t>
            </a:r>
            <a:r>
              <a:rPr lang="en-US" sz="3200" dirty="0" smtClean="0">
                <a:solidFill>
                  <a:schemeClr val="bg1"/>
                </a:solidFill>
              </a:rPr>
              <a:t> visual </a:t>
            </a:r>
            <a:r>
              <a:rPr lang="en-US" sz="3200" dirty="0" err="1" smtClean="0">
                <a:solidFill>
                  <a:schemeClr val="bg1"/>
                </a:solidFill>
              </a:rPr>
              <a:t>menjadi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pesan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informasi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ile aa\image tipografia\AfichedeTipografia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56685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26462" y="4579323"/>
            <a:ext cx="9170461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Lewat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kandungan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nilai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fungsional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nilai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estetik</a:t>
            </a:r>
            <a:r>
              <a:rPr lang="en-US" sz="2800" dirty="0" err="1" smtClean="0">
                <a:solidFill>
                  <a:schemeClr val="bg1"/>
                </a:solidFill>
              </a:rPr>
              <a:t>nya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huruf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memiliki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potensi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menerjemahkan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atmosfir-atmosfir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tersirat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komunikasi</a:t>
            </a:r>
            <a:r>
              <a:rPr lang="en-US" sz="2800" dirty="0" smtClean="0">
                <a:solidFill>
                  <a:schemeClr val="bg1"/>
                </a:solidFill>
              </a:rPr>
              <a:t> verbal yang </a:t>
            </a:r>
            <a:r>
              <a:rPr lang="en-US" sz="2800" dirty="0" err="1" smtClean="0">
                <a:solidFill>
                  <a:schemeClr val="bg1"/>
                </a:solidFill>
              </a:rPr>
              <a:t>dituangkan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abstraksi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bentuk-bentuk</a:t>
            </a:r>
            <a:r>
              <a:rPr lang="en-US" sz="2800" b="1" dirty="0" smtClean="0">
                <a:solidFill>
                  <a:srgbClr val="00FF00"/>
                </a:solidFill>
              </a:rPr>
              <a:t> visual.</a:t>
            </a:r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838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FFFF"/>
                </a:solidFill>
                <a:latin typeface="Virtue"/>
                <a:cs typeface="Virtue"/>
              </a:rPr>
              <a:t>Tip</a:t>
            </a:r>
            <a:r>
              <a:rPr lang="en-US" sz="8000" b="1" dirty="0" smtClean="0">
                <a:solidFill>
                  <a:srgbClr val="FF0000"/>
                </a:solidFill>
                <a:latin typeface="Virtue"/>
                <a:cs typeface="Virtue"/>
              </a:rPr>
              <a:t>[FONT]</a:t>
            </a:r>
            <a:r>
              <a:rPr lang="en-US" sz="8000" dirty="0" err="1" smtClean="0">
                <a:solidFill>
                  <a:schemeClr val="bg1"/>
                </a:solidFill>
                <a:latin typeface="Virtue"/>
                <a:cs typeface="Virtue"/>
              </a:rPr>
              <a:t>o</a:t>
            </a:r>
            <a:r>
              <a:rPr lang="en-US" sz="8000" b="1" dirty="0" err="1" smtClean="0">
                <a:solidFill>
                  <a:schemeClr val="bg1"/>
                </a:solidFill>
                <a:latin typeface="Virtue"/>
                <a:cs typeface="Virtue"/>
              </a:rPr>
              <a:t>grafi</a:t>
            </a:r>
            <a:r>
              <a:rPr lang="en-US" sz="5400" b="1" dirty="0" smtClean="0">
                <a:solidFill>
                  <a:schemeClr val="bg1"/>
                </a:solidFill>
                <a:latin typeface="Virtue"/>
                <a:cs typeface="Virtue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Virtue"/>
                <a:cs typeface="Virtue"/>
              </a:rPr>
              <a:t>sebagai</a:t>
            </a:r>
            <a:r>
              <a:rPr lang="en-US" sz="4000" b="1" dirty="0" smtClean="0">
                <a:solidFill>
                  <a:schemeClr val="bg1"/>
                </a:solidFill>
                <a:latin typeface="Virtue"/>
                <a:cs typeface="Virtue"/>
              </a:rPr>
              <a:t> </a:t>
            </a:r>
            <a:r>
              <a:rPr lang="en-US" sz="6600" b="1" dirty="0" smtClean="0">
                <a:solidFill>
                  <a:srgbClr val="00FF00"/>
                </a:solidFill>
                <a:latin typeface="Virtue"/>
                <a:cs typeface="Virtue"/>
              </a:rPr>
              <a:t>BRAND </a:t>
            </a:r>
            <a:r>
              <a:rPr lang="en-US" sz="4000" b="1" dirty="0" err="1" smtClean="0">
                <a:solidFill>
                  <a:schemeClr val="bg1"/>
                </a:solidFill>
                <a:latin typeface="Virtue"/>
                <a:cs typeface="Virtue"/>
              </a:rPr>
              <a:t>atau</a:t>
            </a:r>
            <a:r>
              <a:rPr lang="en-US" sz="4000" b="1" dirty="0" smtClean="0">
                <a:solidFill>
                  <a:schemeClr val="bg1"/>
                </a:solidFill>
                <a:latin typeface="Virtue"/>
                <a:cs typeface="Virtue"/>
              </a:rPr>
              <a:t> </a:t>
            </a:r>
            <a:r>
              <a:rPr lang="en-US" sz="6600" b="1" dirty="0" smtClean="0">
                <a:solidFill>
                  <a:srgbClr val="00FF00"/>
                </a:solidFill>
                <a:latin typeface="Virtue"/>
                <a:cs typeface="Virtue"/>
              </a:rPr>
              <a:t>IMAGE</a:t>
            </a:r>
            <a:endParaRPr lang="en-US" sz="6600" dirty="0" smtClean="0">
              <a:solidFill>
                <a:srgbClr val="00FF00"/>
              </a:solidFill>
              <a:latin typeface="Virtue"/>
              <a:cs typeface="Virt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file aa\image tipografia\typographyD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3571"/>
            <a:ext cx="8763000" cy="548442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8763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Symbol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Lambang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Tanda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BRAND IDENTITY DESTINATION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8" y="1752600"/>
            <a:ext cx="84006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602</Words>
  <Application>Microsoft Macintosh PowerPoint</Application>
  <PresentationFormat>On-screen Show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29</cp:revision>
  <dcterms:created xsi:type="dcterms:W3CDTF">2010-09-19T14:32:18Z</dcterms:created>
  <dcterms:modified xsi:type="dcterms:W3CDTF">2015-09-29T02:18:02Z</dcterms:modified>
</cp:coreProperties>
</file>