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6" r:id="rId4"/>
    <p:sldId id="277" r:id="rId5"/>
    <p:sldId id="297" r:id="rId6"/>
    <p:sldId id="298" r:id="rId7"/>
    <p:sldId id="258" r:id="rId8"/>
    <p:sldId id="278" r:id="rId9"/>
    <p:sldId id="279" r:id="rId10"/>
    <p:sldId id="280" r:id="rId11"/>
    <p:sldId id="289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286" r:id="rId40"/>
    <p:sldId id="287" r:id="rId41"/>
    <p:sldId id="290" r:id="rId42"/>
    <p:sldId id="291" r:id="rId43"/>
    <p:sldId id="292" r:id="rId44"/>
    <p:sldId id="288" r:id="rId45"/>
    <p:sldId id="32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EB36D-9DB9-4D67-85F9-AAB32269AE6B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file aa\image tipografia\kineticTypograph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4648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54858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solidFill>
                  <a:schemeClr val="bg1"/>
                </a:solidFill>
              </a:rPr>
              <a:t>Ruang</a:t>
            </a:r>
            <a:r>
              <a:rPr lang="en-US" sz="3200" b="1" dirty="0" smtClean="0">
                <a:solidFill>
                  <a:schemeClr val="bg1"/>
                </a:solidFill>
              </a:rPr>
              <a:t> NEGATIF  </a:t>
            </a:r>
            <a:r>
              <a:rPr lang="en-US" sz="3200" dirty="0" err="1" smtClean="0">
                <a:solidFill>
                  <a:schemeClr val="bg1"/>
                </a:solidFill>
              </a:rPr>
              <a:t>bersudut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rgbClr val="FFC000"/>
                </a:solidFill>
              </a:rPr>
              <a:t>PERSEGI TIGA</a:t>
            </a:r>
            <a:endParaRPr lang="en-US" sz="2000" dirty="0" smtClean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2362200"/>
            <a:ext cx="4572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Kelompok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ruang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negatif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bersudut</a:t>
            </a:r>
            <a:r>
              <a:rPr lang="en-US" sz="2800" b="1" dirty="0" smtClean="0">
                <a:solidFill>
                  <a:schemeClr val="bg1"/>
                </a:solidFill>
              </a:rPr>
              <a:t> PERSEGI TIGA;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4000" b="1" dirty="0" smtClean="0">
                <a:solidFill>
                  <a:schemeClr val="bg1"/>
                </a:solidFill>
              </a:rPr>
              <a:t>A K M N V W X Y Z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71245" y="1371600"/>
            <a:ext cx="3464417" cy="4419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>
            <a:off x="5486400" y="2209800"/>
            <a:ext cx="2438400" cy="35814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>
          <a:xfrm rot="10800000">
            <a:off x="5486400" y="1371600"/>
            <a:ext cx="2438400" cy="35814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21"/>
          <p:cNvSpPr/>
          <p:nvPr/>
        </p:nvSpPr>
        <p:spPr>
          <a:xfrm rot="10800000">
            <a:off x="5688170" y="1408090"/>
            <a:ext cx="2057400" cy="3021806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/>
          <p:cNvSpPr/>
          <p:nvPr/>
        </p:nvSpPr>
        <p:spPr>
          <a:xfrm>
            <a:off x="5640947" y="2762518"/>
            <a:ext cx="2057400" cy="3021806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6400"/>
            <a:ext cx="8441074" cy="351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33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23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5146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Gestalt </a:t>
            </a:r>
            <a:r>
              <a:rPr lang="en-US" dirty="0" err="1" smtClean="0">
                <a:solidFill>
                  <a:schemeClr val="bg1"/>
                </a:solidFill>
              </a:rPr>
              <a:t>adalah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sebuah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teori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menjelaskan</a:t>
            </a:r>
            <a:r>
              <a:rPr lang="en-US" dirty="0" smtClean="0">
                <a:solidFill>
                  <a:schemeClr val="bg1"/>
                </a:solidFill>
              </a:rPr>
              <a:t> proses </a:t>
            </a:r>
            <a:r>
              <a:rPr lang="en-US" dirty="0" err="1" smtClean="0">
                <a:solidFill>
                  <a:srgbClr val="FFFF00"/>
                </a:solidFill>
              </a:rPr>
              <a:t>persepsi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melalui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pengorganisasian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komponen-komponen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sensasi</a:t>
            </a:r>
            <a:r>
              <a:rPr lang="en-US" dirty="0" smtClean="0">
                <a:solidFill>
                  <a:schemeClr val="bg1"/>
                </a:solidFill>
              </a:rPr>
              <a:t>  yang </a:t>
            </a:r>
            <a:r>
              <a:rPr lang="en-US" dirty="0" err="1" smtClean="0">
                <a:solidFill>
                  <a:schemeClr val="bg1"/>
                </a:solidFill>
              </a:rPr>
              <a:t>memiliki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hubungan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pola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ataupun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kemiripan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menjadi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kesatuan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72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5" y="-12700"/>
            <a:ext cx="915137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4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4114800"/>
            <a:ext cx="3657600" cy="236220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Teori</a:t>
            </a:r>
            <a:r>
              <a:rPr lang="en-US" sz="2400" dirty="0" smtClean="0">
                <a:solidFill>
                  <a:schemeClr val="tx1"/>
                </a:solidFill>
              </a:rPr>
              <a:t> gestalt </a:t>
            </a:r>
            <a:r>
              <a:rPr lang="en-US" sz="2400" dirty="0" err="1" smtClean="0">
                <a:solidFill>
                  <a:schemeClr val="tx1"/>
                </a:solidFill>
              </a:rPr>
              <a:t>banyak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dipakai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dalam</a:t>
            </a:r>
            <a:r>
              <a:rPr lang="en-US" sz="2400" dirty="0" smtClean="0">
                <a:solidFill>
                  <a:schemeClr val="tx1"/>
                </a:solidFill>
              </a:rPr>
              <a:t> proses desain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cabang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rupa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lainnya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karena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banyak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menjelaskan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bagaimana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persepsi</a:t>
            </a:r>
            <a:r>
              <a:rPr lang="en-US" sz="2400" dirty="0" smtClean="0">
                <a:solidFill>
                  <a:schemeClr val="tx1"/>
                </a:solidFill>
              </a:rPr>
              <a:t> visual </a:t>
            </a:r>
            <a:r>
              <a:rPr lang="en-US" sz="2400" dirty="0" err="1" smtClean="0">
                <a:solidFill>
                  <a:schemeClr val="tx1"/>
                </a:solidFill>
              </a:rPr>
              <a:t>bisa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terbentuk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3" y="0"/>
            <a:ext cx="4904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72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6247" y="-76200"/>
            <a:ext cx="10476494" cy="69896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3352800"/>
          </a:xfrm>
        </p:spPr>
        <p:txBody>
          <a:bodyPr>
            <a:no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</a:rPr>
              <a:t>Persepsi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jenis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ini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200" dirty="0" err="1" smtClean="0">
                <a:solidFill>
                  <a:schemeClr val="bg1"/>
                </a:solidFill>
              </a:rPr>
              <a:t>bisa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terbentuk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karena</a:t>
            </a:r>
            <a:r>
              <a:rPr lang="en-US" sz="2200" dirty="0" smtClean="0">
                <a:solidFill>
                  <a:schemeClr val="bg1"/>
                </a:solidFill>
              </a:rPr>
              <a:t>:</a:t>
            </a: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err="1" smtClean="0">
                <a:solidFill>
                  <a:schemeClr val="bg1"/>
                </a:solidFill>
              </a:rPr>
              <a:t>Kedekatan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posisi</a:t>
            </a:r>
            <a:r>
              <a:rPr lang="en-US" sz="2200" dirty="0" smtClean="0">
                <a:solidFill>
                  <a:schemeClr val="bg1"/>
                </a:solidFill>
              </a:rPr>
              <a:t> (</a:t>
            </a:r>
            <a:r>
              <a:rPr lang="en-US" sz="2200" i="1" dirty="0" smtClean="0">
                <a:solidFill>
                  <a:schemeClr val="bg1"/>
                </a:solidFill>
              </a:rPr>
              <a:t>proximity</a:t>
            </a:r>
            <a:r>
              <a:rPr lang="en-US" sz="2200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err="1" smtClean="0">
                <a:solidFill>
                  <a:schemeClr val="bg1"/>
                </a:solidFill>
              </a:rPr>
              <a:t>Kesamaan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bentuk</a:t>
            </a:r>
            <a:r>
              <a:rPr lang="en-US" sz="2200" dirty="0" smtClean="0">
                <a:solidFill>
                  <a:schemeClr val="bg1"/>
                </a:solidFill>
              </a:rPr>
              <a:t> (</a:t>
            </a:r>
            <a:r>
              <a:rPr lang="en-US" sz="2200" i="1" dirty="0" err="1" smtClean="0">
                <a:solidFill>
                  <a:schemeClr val="bg1"/>
                </a:solidFill>
              </a:rPr>
              <a:t>similiarity</a:t>
            </a:r>
            <a:r>
              <a:rPr lang="en-US" sz="2200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err="1" smtClean="0">
                <a:solidFill>
                  <a:schemeClr val="bg1"/>
                </a:solidFill>
              </a:rPr>
              <a:t>Penutupan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bentuk</a:t>
            </a:r>
            <a:r>
              <a:rPr lang="en-US" sz="2200" dirty="0" smtClean="0">
                <a:solidFill>
                  <a:schemeClr val="bg1"/>
                </a:solidFill>
              </a:rPr>
              <a:t> (</a:t>
            </a:r>
            <a:r>
              <a:rPr lang="en-US" sz="2200" i="1" dirty="0" smtClean="0">
                <a:solidFill>
                  <a:schemeClr val="bg1"/>
                </a:solidFill>
              </a:rPr>
              <a:t>closure</a:t>
            </a:r>
            <a:r>
              <a:rPr lang="en-US" sz="2200" dirty="0" smtClean="0">
                <a:solidFill>
                  <a:schemeClr val="bg1"/>
                </a:solidFill>
              </a:rPr>
              <a:t> )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err="1" smtClean="0">
                <a:solidFill>
                  <a:schemeClr val="bg1"/>
                </a:solidFill>
              </a:rPr>
              <a:t>Kesinambungan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pola</a:t>
            </a:r>
            <a:r>
              <a:rPr lang="en-US" sz="2200" dirty="0" smtClean="0">
                <a:solidFill>
                  <a:schemeClr val="bg1"/>
                </a:solidFill>
              </a:rPr>
              <a:t> (</a:t>
            </a:r>
            <a:r>
              <a:rPr lang="en-US" sz="2200" i="1" dirty="0" smtClean="0">
                <a:solidFill>
                  <a:schemeClr val="bg1"/>
                </a:solidFill>
              </a:rPr>
              <a:t>continuity</a:t>
            </a:r>
            <a:r>
              <a:rPr lang="en-US" sz="2200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Simetri</a:t>
            </a:r>
            <a:r>
              <a:rPr lang="en-US" sz="2200" dirty="0" smtClean="0">
                <a:solidFill>
                  <a:schemeClr val="bg1"/>
                </a:solidFill>
              </a:rPr>
              <a:t> (</a:t>
            </a:r>
            <a:r>
              <a:rPr lang="en-US" sz="2200" i="1" dirty="0" smtClean="0">
                <a:solidFill>
                  <a:schemeClr val="bg1"/>
                </a:solidFill>
              </a:rPr>
              <a:t>symmetry</a:t>
            </a:r>
            <a:r>
              <a:rPr lang="en-US" sz="2200" dirty="0" smtClean="0">
                <a:solidFill>
                  <a:schemeClr val="bg1"/>
                </a:solidFill>
              </a:rPr>
              <a:t>)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806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0"/>
            <a:ext cx="6537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8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47800"/>
            <a:ext cx="6400800" cy="3886200"/>
          </a:xfrm>
        </p:spPr>
        <p:txBody>
          <a:bodyPr>
            <a:noAutofit/>
          </a:bodyPr>
          <a:lstStyle/>
          <a:p>
            <a:pPr algn="l"/>
            <a:r>
              <a:rPr lang="en-US" sz="2000" dirty="0" err="1" smtClean="0">
                <a:solidFill>
                  <a:schemeClr val="tx1"/>
                </a:solidFill>
              </a:rPr>
              <a:t>Kedekatan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posisi</a:t>
            </a:r>
            <a:r>
              <a:rPr lang="en-US" sz="2000" dirty="0" smtClean="0">
                <a:solidFill>
                  <a:schemeClr val="tx1"/>
                </a:solidFill>
              </a:rPr>
              <a:t> (</a:t>
            </a:r>
            <a:r>
              <a:rPr lang="en-US" sz="2000" i="1" dirty="0" smtClean="0">
                <a:solidFill>
                  <a:schemeClr val="tx1"/>
                </a:solidFill>
              </a:rPr>
              <a:t>proximity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r>
              <a:rPr lang="en-US" sz="2000" dirty="0" err="1" smtClean="0">
                <a:solidFill>
                  <a:schemeClr val="tx1"/>
                </a:solidFill>
              </a:rPr>
              <a:t>Teori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kedekatan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</a:rPr>
              <a:t>Kotak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dikelompokkan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menjadi</a:t>
            </a:r>
            <a:r>
              <a:rPr lang="en-US" sz="2000" dirty="0" smtClean="0">
                <a:solidFill>
                  <a:schemeClr val="tx1"/>
                </a:solidFill>
              </a:rPr>
              <a:t> 3, A-B, C-D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200400"/>
            <a:ext cx="6438007" cy="190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3742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0"/>
            <a:ext cx="68834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51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file aa\image tipografia\Typography_by_wheedwack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470990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486400"/>
            <a:ext cx="9144000" cy="14029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26329" y="5562600"/>
            <a:ext cx="3705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>
                <a:solidFill>
                  <a:schemeClr val="bg1"/>
                </a:solidFill>
              </a:rPr>
              <a:t>Tipografi</a:t>
            </a:r>
            <a:r>
              <a:rPr lang="en-US" dirty="0" smtClean="0">
                <a:solidFill>
                  <a:schemeClr val="bg1"/>
                </a:solidFill>
              </a:rPr>
              <a:t> /Typography for Application</a:t>
            </a:r>
          </a:p>
          <a:p>
            <a:pPr algn="r"/>
            <a:r>
              <a:rPr lang="en-US" dirty="0" err="1" smtClean="0">
                <a:solidFill>
                  <a:schemeClr val="bg1"/>
                </a:solidFill>
              </a:rPr>
              <a:t>Ratno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suprapto</a:t>
            </a:r>
            <a:r>
              <a:rPr lang="en-US" dirty="0" smtClean="0">
                <a:solidFill>
                  <a:schemeClr val="bg1"/>
                </a:solidFill>
              </a:rPr>
              <a:t>, M.Ds</a:t>
            </a:r>
          </a:p>
          <a:p>
            <a:pPr algn="r"/>
            <a:r>
              <a:rPr lang="en-US" dirty="0" err="1" smtClean="0">
                <a:solidFill>
                  <a:schemeClr val="bg1"/>
                </a:solidFill>
              </a:rPr>
              <a:t>Minggu</a:t>
            </a:r>
            <a:r>
              <a:rPr lang="en-US" dirty="0" smtClean="0">
                <a:solidFill>
                  <a:schemeClr val="bg1"/>
                </a:solidFill>
              </a:rPr>
              <a:t> #2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3975318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2060"/>
                </a:solidFill>
              </a:rPr>
              <a:t>POSITIVE </a:t>
            </a:r>
            <a:r>
              <a:rPr lang="en-US" sz="2400" dirty="0" smtClean="0">
                <a:solidFill>
                  <a:schemeClr val="accent2"/>
                </a:solidFill>
              </a:rPr>
              <a:t>(figure)</a:t>
            </a:r>
            <a:r>
              <a:rPr lang="en-US" sz="2400" dirty="0" smtClean="0">
                <a:solidFill>
                  <a:srgbClr val="002060"/>
                </a:solidFill>
              </a:rPr>
              <a:t> and</a:t>
            </a:r>
          </a:p>
          <a:p>
            <a:pPr algn="r"/>
            <a:r>
              <a:rPr lang="en-US" sz="2400" dirty="0" smtClean="0">
                <a:solidFill>
                  <a:srgbClr val="002060"/>
                </a:solidFill>
              </a:rPr>
              <a:t>NEGATIVE </a:t>
            </a:r>
            <a:r>
              <a:rPr lang="en-US" sz="2400" dirty="0" smtClean="0">
                <a:solidFill>
                  <a:srgbClr val="C0504D"/>
                </a:solidFill>
              </a:rPr>
              <a:t>(ground) </a:t>
            </a:r>
          </a:p>
          <a:p>
            <a:pPr algn="r"/>
            <a:r>
              <a:rPr lang="en-US" sz="2400" dirty="0" smtClean="0">
                <a:solidFill>
                  <a:srgbClr val="002060"/>
                </a:solidFill>
              </a:rPr>
              <a:t>For Typography Application</a:t>
            </a:r>
          </a:p>
          <a:p>
            <a:pPr algn="r"/>
            <a:endParaRPr lang="en-US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47800"/>
            <a:ext cx="6400800" cy="38862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Kesamaan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bentuk</a:t>
            </a:r>
            <a:r>
              <a:rPr lang="en-US" sz="2000" dirty="0" smtClean="0">
                <a:solidFill>
                  <a:schemeClr val="tx1"/>
                </a:solidFill>
              </a:rPr>
              <a:t> (</a:t>
            </a:r>
            <a:r>
              <a:rPr lang="en-US" sz="2000" i="1" dirty="0" err="1" smtClean="0">
                <a:solidFill>
                  <a:schemeClr val="tx1"/>
                </a:solidFill>
              </a:rPr>
              <a:t>similiarity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r>
              <a:rPr lang="fi-FI" sz="2000" dirty="0" smtClean="0">
                <a:solidFill>
                  <a:schemeClr val="tx1"/>
                </a:solidFill>
              </a:rPr>
              <a:t>Teori kemiripan:Lingkaran akan dikelompokkan terpisah dari kotak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276600"/>
            <a:ext cx="3656800" cy="272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30442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419100"/>
            <a:ext cx="8509000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81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47800"/>
            <a:ext cx="6400800" cy="38862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Penutupan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bentuk</a:t>
            </a:r>
            <a:r>
              <a:rPr lang="en-US" sz="2000" dirty="0" smtClean="0">
                <a:solidFill>
                  <a:schemeClr val="tx1"/>
                </a:solidFill>
              </a:rPr>
              <a:t> (</a:t>
            </a:r>
            <a:r>
              <a:rPr lang="en-US" sz="2000" i="1" dirty="0" smtClean="0">
                <a:solidFill>
                  <a:schemeClr val="tx1"/>
                </a:solidFill>
              </a:rPr>
              <a:t>closure</a:t>
            </a:r>
            <a:r>
              <a:rPr lang="en-US" sz="2000" dirty="0" smtClean="0">
                <a:solidFill>
                  <a:schemeClr val="tx1"/>
                </a:solidFill>
              </a:rPr>
              <a:t> )</a:t>
            </a: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r>
              <a:rPr lang="en-US" sz="2000" dirty="0" err="1" smtClean="0">
                <a:solidFill>
                  <a:schemeClr val="tx1"/>
                </a:solidFill>
              </a:rPr>
              <a:t>Contoh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sumber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teori</a:t>
            </a:r>
            <a:r>
              <a:rPr lang="en-US" sz="2000" dirty="0" smtClean="0">
                <a:solidFill>
                  <a:schemeClr val="tx1"/>
                </a:solidFill>
              </a:rPr>
              <a:t> gestalt. </a:t>
            </a:r>
            <a:r>
              <a:rPr lang="en-US" sz="2000" dirty="0" err="1" smtClean="0">
                <a:solidFill>
                  <a:schemeClr val="tx1"/>
                </a:solidFill>
              </a:rPr>
              <a:t>Walaupun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sebenarnya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garis-garis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terbuat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secara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acak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otak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menutup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bentuk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tersebut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secara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otomatis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membentuk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persegi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panjang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352800"/>
            <a:ext cx="4116099" cy="30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2414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9988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0"/>
            <a:ext cx="4858513" cy="685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9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47800"/>
            <a:ext cx="6400800" cy="38862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Kesinambungan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pola</a:t>
            </a:r>
            <a:r>
              <a:rPr lang="en-US" sz="2000" dirty="0" smtClean="0">
                <a:solidFill>
                  <a:schemeClr val="tx1"/>
                </a:solidFill>
              </a:rPr>
              <a:t> (</a:t>
            </a:r>
            <a:r>
              <a:rPr lang="en-US" sz="2000" i="1" dirty="0" smtClean="0">
                <a:solidFill>
                  <a:schemeClr val="tx1"/>
                </a:solidFill>
              </a:rPr>
              <a:t>continuity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r>
              <a:rPr lang="en-US" sz="2000" dirty="0" err="1" smtClean="0">
                <a:solidFill>
                  <a:schemeClr val="tx1"/>
                </a:solidFill>
              </a:rPr>
              <a:t>Teori</a:t>
            </a:r>
            <a:r>
              <a:rPr lang="en-US" sz="2000" dirty="0" smtClean="0">
                <a:solidFill>
                  <a:schemeClr val="tx1"/>
                </a:solidFill>
              </a:rPr>
              <a:t> continuity: </a:t>
            </a:r>
            <a:r>
              <a:rPr lang="en-US" sz="2000" dirty="0" err="1" smtClean="0">
                <a:solidFill>
                  <a:schemeClr val="tx1"/>
                </a:solidFill>
              </a:rPr>
              <a:t>Lingkaran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membentuk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pola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garis</a:t>
            </a:r>
            <a:r>
              <a:rPr lang="en-US" sz="2000" dirty="0" smtClean="0">
                <a:solidFill>
                  <a:schemeClr val="tx1"/>
                </a:solidFill>
              </a:rPr>
              <a:t> diagonal </a:t>
            </a:r>
            <a:r>
              <a:rPr lang="en-US" sz="2000" dirty="0" err="1" smtClean="0">
                <a:solidFill>
                  <a:schemeClr val="tx1"/>
                </a:solidFill>
              </a:rPr>
              <a:t>walaupun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sebenarnya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tersusun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acak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terputus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505200"/>
            <a:ext cx="3537181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013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13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47800"/>
            <a:ext cx="6400800" cy="38862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Simetri</a:t>
            </a:r>
            <a:r>
              <a:rPr lang="en-US" sz="2000" dirty="0" smtClean="0">
                <a:solidFill>
                  <a:schemeClr val="tx1"/>
                </a:solidFill>
              </a:rPr>
              <a:t> (</a:t>
            </a:r>
            <a:r>
              <a:rPr lang="en-US" sz="2000" i="1" dirty="0" smtClean="0">
                <a:solidFill>
                  <a:schemeClr val="tx1"/>
                </a:solidFill>
              </a:rPr>
              <a:t>symmetry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  <a:p>
            <a:pPr algn="l"/>
            <a:r>
              <a:rPr lang="en-US" sz="2000" dirty="0" err="1" smtClean="0">
                <a:solidFill>
                  <a:schemeClr val="tx1"/>
                </a:solidFill>
              </a:rPr>
              <a:t>Teori</a:t>
            </a:r>
            <a:r>
              <a:rPr lang="en-US" sz="2000" dirty="0" smtClean="0">
                <a:solidFill>
                  <a:schemeClr val="tx1"/>
                </a:solidFill>
              </a:rPr>
              <a:t> continuity: </a:t>
            </a:r>
            <a:r>
              <a:rPr lang="en-US" sz="2000" dirty="0" err="1" smtClean="0">
                <a:solidFill>
                  <a:schemeClr val="tx1"/>
                </a:solidFill>
              </a:rPr>
              <a:t>semua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bentuk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terlihat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seimbang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438400"/>
            <a:ext cx="3511870" cy="341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60527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0"/>
            <a:ext cx="4998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62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47800"/>
            <a:ext cx="6400800" cy="38862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prinsip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figure</a:t>
            </a:r>
            <a:r>
              <a:rPr lang="en-US" sz="2000" dirty="0" smtClean="0">
                <a:solidFill>
                  <a:schemeClr val="tx1"/>
                </a:solidFill>
              </a:rPr>
              <a:t>/</a:t>
            </a:r>
            <a:r>
              <a:rPr lang="en-US" sz="2000" i="1" dirty="0" smtClean="0">
                <a:solidFill>
                  <a:schemeClr val="tx1"/>
                </a:solidFill>
              </a:rPr>
              <a:t>ground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menggunakan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latar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berdiri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sendiri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dalam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keadaan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sebanding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objek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latar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menghasilkan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satu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kesatuan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895600"/>
            <a:ext cx="17049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895600"/>
            <a:ext cx="1581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94287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929" y="0"/>
            <a:ext cx="485007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5181600"/>
            <a:ext cx="3348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This is a great example of closure</a:t>
            </a:r>
            <a:r>
              <a:rPr lang="en-US" dirty="0" smtClean="0"/>
              <a:t>,</a:t>
            </a:r>
          </a:p>
          <a:p>
            <a:pPr algn="r"/>
            <a:r>
              <a:rPr lang="en-US" dirty="0" smtClean="0"/>
              <a:t>proximity </a:t>
            </a:r>
            <a:r>
              <a:rPr lang="en-US" dirty="0"/>
              <a:t>and repetition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876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43434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1524000"/>
            <a:ext cx="365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Tipografi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atau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huruf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memiliki</a:t>
            </a:r>
            <a:r>
              <a:rPr lang="en-US" sz="3200" dirty="0" smtClean="0">
                <a:solidFill>
                  <a:schemeClr val="bg1"/>
                </a:solidFill>
              </a:rPr>
              <a:t> 2 (</a:t>
            </a:r>
            <a:r>
              <a:rPr lang="en-US" sz="3200" dirty="0" err="1" smtClean="0">
                <a:solidFill>
                  <a:schemeClr val="bg1"/>
                </a:solidFill>
              </a:rPr>
              <a:t>dua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dirty="0" err="1" smtClean="0">
                <a:solidFill>
                  <a:schemeClr val="bg1"/>
                </a:solidFill>
              </a:rPr>
              <a:t>ruang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dasar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bila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ditinjau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dalam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rgbClr val="FFC000"/>
                </a:solidFill>
              </a:rPr>
              <a:t>HUKUM PERSEPSI </a:t>
            </a:r>
            <a:r>
              <a:rPr lang="en-US" sz="3200" dirty="0" err="1" smtClean="0">
                <a:solidFill>
                  <a:schemeClr val="bg1"/>
                </a:solidFill>
              </a:rPr>
              <a:t>dari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teori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rgbClr val="FFC000"/>
                </a:solidFill>
              </a:rPr>
              <a:t>GESTALT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yaitu</a:t>
            </a:r>
            <a:r>
              <a:rPr lang="en-US" sz="3200" dirty="0" smtClean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30" name="Picture 6" descr="E:\file aa\image tipografia\Typographic-Poster-Design-by-Fawkes8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0"/>
            <a:ext cx="4419600" cy="6836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375920"/>
            <a:ext cx="7632700" cy="61061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733800"/>
            <a:ext cx="6400800" cy="1600200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Umumnya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teori</a:t>
            </a:r>
            <a:r>
              <a:rPr lang="en-US" sz="2000" dirty="0" smtClean="0">
                <a:solidFill>
                  <a:schemeClr val="tx1"/>
                </a:solidFill>
              </a:rPr>
              <a:t> Gestalt </a:t>
            </a:r>
            <a:r>
              <a:rPr lang="en-US" sz="2000" dirty="0" err="1" smtClean="0">
                <a:solidFill>
                  <a:schemeClr val="tx1"/>
                </a:solidFill>
              </a:rPr>
              <a:t>diterapkan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sebatas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lingkup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elemen-elemen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ada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dalam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persepsi</a:t>
            </a:r>
            <a:r>
              <a:rPr lang="en-US" sz="2000" dirty="0" smtClean="0">
                <a:solidFill>
                  <a:schemeClr val="tx1"/>
                </a:solidFill>
              </a:rPr>
              <a:t> visual </a:t>
            </a:r>
            <a:r>
              <a:rPr lang="en-US" sz="2000" dirty="0" err="1" smtClean="0">
                <a:solidFill>
                  <a:schemeClr val="tx1"/>
                </a:solidFill>
              </a:rPr>
              <a:t>seperti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i="1" dirty="0" smtClean="0">
                <a:solidFill>
                  <a:schemeClr val="tx1"/>
                </a:solidFill>
              </a:rPr>
              <a:t>balance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i="1" dirty="0" smtClean="0">
                <a:solidFill>
                  <a:schemeClr val="tx1"/>
                </a:solidFill>
              </a:rPr>
              <a:t>form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i="1" dirty="0" smtClean="0">
                <a:solidFill>
                  <a:schemeClr val="tx1"/>
                </a:solidFill>
              </a:rPr>
              <a:t>growth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i="1" dirty="0" smtClean="0">
                <a:solidFill>
                  <a:schemeClr val="tx1"/>
                </a:solidFill>
              </a:rPr>
              <a:t>space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i="1" dirty="0" smtClean="0">
                <a:solidFill>
                  <a:schemeClr val="tx1"/>
                </a:solidFill>
              </a:rPr>
              <a:t>light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i="1" dirty="0" smtClean="0">
                <a:solidFill>
                  <a:schemeClr val="tx1"/>
                </a:solidFill>
              </a:rPr>
              <a:t>movement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i="1" dirty="0" smtClean="0">
                <a:solidFill>
                  <a:schemeClr val="tx1"/>
                </a:solidFill>
              </a:rPr>
              <a:t>dynamic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i="1" dirty="0" smtClean="0">
                <a:solidFill>
                  <a:schemeClr val="tx1"/>
                </a:solidFill>
              </a:rPr>
              <a:t>color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expression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5979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2438400"/>
            <a:ext cx="5080000" cy="3810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47800"/>
            <a:ext cx="6400800" cy="1981200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Namun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kekuatan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kedua</a:t>
            </a:r>
            <a:r>
              <a:rPr lang="en-US" sz="2000" dirty="0" smtClean="0">
                <a:solidFill>
                  <a:schemeClr val="tx1"/>
                </a:solidFill>
              </a:rPr>
              <a:t> (</a:t>
            </a:r>
            <a:r>
              <a:rPr lang="en-US" sz="2000" i="1" dirty="0" smtClean="0">
                <a:solidFill>
                  <a:schemeClr val="tx1"/>
                </a:solidFill>
              </a:rPr>
              <a:t>environment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i="1" dirty="0" smtClean="0">
                <a:solidFill>
                  <a:schemeClr val="tx1"/>
                </a:solidFill>
              </a:rPr>
              <a:t>flexibility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i="1" dirty="0" smtClean="0">
                <a:solidFill>
                  <a:schemeClr val="tx1"/>
                </a:solidFill>
              </a:rPr>
              <a:t>local content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i="1" dirty="0" smtClean="0">
                <a:solidFill>
                  <a:schemeClr val="tx1"/>
                </a:solidFill>
              </a:rPr>
              <a:t>law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and ethics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conscientiousness</a:t>
            </a:r>
            <a:r>
              <a:rPr lang="en-US" sz="2000" dirty="0" smtClean="0">
                <a:solidFill>
                  <a:schemeClr val="tx1"/>
                </a:solidFill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</a:rPr>
              <a:t>seringkali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dilupakan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atau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terlambat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untuk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diterapkan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karya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desain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ataupun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branding.</a:t>
            </a:r>
          </a:p>
        </p:txBody>
      </p:sp>
    </p:spTree>
    <p:extLst>
      <p:ext uri="{BB962C8B-B14F-4D97-AF65-F5344CB8AC3E}">
        <p14:creationId xmlns:p14="http://schemas.microsoft.com/office/powerpoint/2010/main" val="1485382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524000"/>
            <a:ext cx="82550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609600"/>
            <a:ext cx="327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gestalt </a:t>
            </a:r>
            <a:r>
              <a:rPr lang="en-US" dirty="0" err="1" smtClean="0"/>
              <a:t>pada</a:t>
            </a:r>
            <a:r>
              <a:rPr lang="en-US" dirty="0" smtClean="0"/>
              <a:t>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149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609600"/>
            <a:ext cx="327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gestalt </a:t>
            </a:r>
            <a:r>
              <a:rPr lang="en-US" dirty="0" err="1" smtClean="0"/>
              <a:t>pada</a:t>
            </a:r>
            <a:r>
              <a:rPr lang="en-US" dirty="0" smtClean="0"/>
              <a:t> logo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1765300"/>
            <a:ext cx="69850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80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731" y="1981200"/>
            <a:ext cx="4606538" cy="2882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609600"/>
            <a:ext cx="327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gestalt </a:t>
            </a:r>
            <a:r>
              <a:rPr lang="en-US" dirty="0" err="1" smtClean="0"/>
              <a:t>pada</a:t>
            </a:r>
            <a:r>
              <a:rPr lang="en-US" dirty="0" smtClean="0"/>
              <a:t>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3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19400" y="609600"/>
            <a:ext cx="327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gestalt </a:t>
            </a:r>
            <a:r>
              <a:rPr lang="en-US" dirty="0" err="1" smtClean="0"/>
              <a:t>pada</a:t>
            </a:r>
            <a:r>
              <a:rPr lang="en-US" dirty="0" smtClean="0"/>
              <a:t> logo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000" y="-1143000"/>
            <a:ext cx="685799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13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2057400"/>
            <a:ext cx="3657600" cy="1219200"/>
          </a:xfrm>
        </p:spPr>
        <p:txBody>
          <a:bodyPr>
            <a:noAutofit/>
          </a:bodyPr>
          <a:lstStyle/>
          <a:p>
            <a:pPr algn="l"/>
            <a:r>
              <a:rPr lang="en-US" sz="2400" dirty="0" err="1" smtClean="0">
                <a:solidFill>
                  <a:schemeClr val="tx1"/>
                </a:solidFill>
              </a:rPr>
              <a:t>Buatlah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perancangan</a:t>
            </a:r>
            <a:r>
              <a:rPr lang="en-US" sz="2400" dirty="0" smtClean="0">
                <a:solidFill>
                  <a:schemeClr val="tx1"/>
                </a:solidFill>
              </a:rPr>
              <a:t> gestalt </a:t>
            </a:r>
            <a:r>
              <a:rPr lang="en-US" sz="2400" dirty="0" err="1" smtClean="0">
                <a:solidFill>
                  <a:schemeClr val="tx1"/>
                </a:solidFill>
              </a:rPr>
              <a:t>inisial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nama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2400" i="1" dirty="0" smtClean="0">
                <a:solidFill>
                  <a:schemeClr val="tx1"/>
                </a:solidFill>
              </a:rPr>
              <a:t>(initial brand name)</a:t>
            </a:r>
          </a:p>
        </p:txBody>
      </p:sp>
    </p:spTree>
    <p:extLst>
      <p:ext uri="{BB962C8B-B14F-4D97-AF65-F5344CB8AC3E}">
        <p14:creationId xmlns:p14="http://schemas.microsoft.com/office/powerpoint/2010/main" val="285989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2057400"/>
            <a:ext cx="3657600" cy="1828800"/>
          </a:xfrm>
        </p:spPr>
        <p:txBody>
          <a:bodyPr>
            <a:noAutofit/>
          </a:bodyPr>
          <a:lstStyle/>
          <a:p>
            <a:pPr algn="l"/>
            <a:r>
              <a:rPr lang="en-US" sz="2400" dirty="0" err="1" smtClean="0">
                <a:solidFill>
                  <a:schemeClr val="tx1"/>
                </a:solidFill>
              </a:rPr>
              <a:t>Hasil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perancangan</a:t>
            </a:r>
            <a:r>
              <a:rPr lang="en-US" sz="2400" dirty="0" smtClean="0">
                <a:solidFill>
                  <a:schemeClr val="tx1"/>
                </a:solidFill>
              </a:rPr>
              <a:t> gestalt </a:t>
            </a:r>
            <a:r>
              <a:rPr lang="en-US" sz="2400" dirty="0" err="1" smtClean="0">
                <a:solidFill>
                  <a:schemeClr val="tx1"/>
                </a:solidFill>
              </a:rPr>
              <a:t>inisial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nama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2400" i="1" dirty="0" smtClean="0">
                <a:solidFill>
                  <a:schemeClr val="tx1"/>
                </a:solidFill>
              </a:rPr>
              <a:t>(initial brand name)</a:t>
            </a:r>
          </a:p>
          <a:p>
            <a:pPr algn="l"/>
            <a:r>
              <a:rPr lang="en-US" sz="2400" dirty="0" err="1" smtClean="0">
                <a:solidFill>
                  <a:schemeClr val="tx1"/>
                </a:solidFill>
              </a:rPr>
              <a:t>Diaplikasikan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pada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5770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28600"/>
            <a:ext cx="3048000" cy="5334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Name card / Business Card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11"/>
            <a:ext cx="9144000" cy="45720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609600" y="4876800"/>
            <a:ext cx="8001000" cy="167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Stationery Media Design:</a:t>
            </a:r>
          </a:p>
          <a:p>
            <a:pPr marL="457200" indent="-457200" algn="l"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Name Card/Business Card</a:t>
            </a:r>
            <a:endParaRPr lang="en-US" sz="1800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Letterhead</a:t>
            </a:r>
          </a:p>
          <a:p>
            <a:pPr marL="457200" indent="-457200" algn="l"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Envelope (A4)</a:t>
            </a:r>
          </a:p>
          <a:p>
            <a:pPr marL="457200" indent="-457200" algn="l"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Folder</a:t>
            </a:r>
          </a:p>
        </p:txBody>
      </p:sp>
    </p:spTree>
    <p:extLst>
      <p:ext uri="{BB962C8B-B14F-4D97-AF65-F5344CB8AC3E}">
        <p14:creationId xmlns:p14="http://schemas.microsoft.com/office/powerpoint/2010/main" val="482103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28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0"/>
            <a:ext cx="4846643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4495800" cy="6858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548580"/>
            <a:ext cx="39624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FIGURE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rgbClr val="FFC000"/>
                </a:solidFill>
              </a:rPr>
              <a:t>GROUND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2800" i="1" dirty="0" smtClean="0">
                <a:solidFill>
                  <a:schemeClr val="bg1"/>
                </a:solidFill>
              </a:rPr>
              <a:t>Principle of Figure and Ground: 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chemeClr val="bg1"/>
                </a:solidFill>
              </a:rPr>
              <a:t>yaitu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menganggap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bahwa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setiap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bidang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pengamatan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dapat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dibagi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dua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yaitu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figure 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</a:rPr>
              <a:t>bentuk</a:t>
            </a:r>
            <a:r>
              <a:rPr lang="en-US" sz="2800" dirty="0" smtClean="0">
                <a:solidFill>
                  <a:schemeClr val="bg1"/>
                </a:solidFill>
              </a:rPr>
              <a:t>) </a:t>
            </a:r>
            <a:r>
              <a:rPr lang="en-US" sz="2800" dirty="0" err="1" smtClean="0">
                <a:solidFill>
                  <a:schemeClr val="bg1"/>
                </a:solidFill>
              </a:rPr>
              <a:t>dan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g</a:t>
            </a:r>
            <a:r>
              <a:rPr lang="en-US" sz="2800" dirty="0" smtClean="0">
                <a:solidFill>
                  <a:srgbClr val="FFFF00"/>
                </a:solidFill>
              </a:rPr>
              <a:t>round</a:t>
            </a:r>
            <a:r>
              <a:rPr lang="en-US" sz="2800" dirty="0" smtClean="0">
                <a:solidFill>
                  <a:schemeClr val="bg1"/>
                </a:solidFill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</a:rPr>
              <a:t>latar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belakang</a:t>
            </a:r>
            <a:r>
              <a:rPr lang="en-US" sz="2800" dirty="0" smtClean="0">
                <a:solidFill>
                  <a:schemeClr val="bg1"/>
                </a:solidFill>
              </a:rPr>
              <a:t>). 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368300"/>
            <a:ext cx="61214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9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254000"/>
            <a:ext cx="64262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33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92426"/>
            <a:ext cx="61849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2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0" y="254000"/>
            <a:ext cx="45847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2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694099"/>
            <a:ext cx="4419600" cy="54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9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9610"/>
            <a:ext cx="9144000" cy="54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38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81000"/>
            <a:ext cx="4313368" cy="6096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44958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548580"/>
            <a:ext cx="3962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FIGURE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rgbClr val="FFC000"/>
                </a:solidFill>
              </a:rPr>
              <a:t>GROUND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chemeClr val="bg1"/>
                </a:solidFill>
              </a:rPr>
              <a:t>Penampilan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suatu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obyek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seperti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ukuran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potongan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warna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sebagainya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membedakan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i="1" dirty="0" smtClean="0">
                <a:solidFill>
                  <a:srgbClr val="FFFF00"/>
                </a:solidFill>
              </a:rPr>
              <a:t>figure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dari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latar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belakang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i="1" dirty="0" smtClean="0">
                <a:solidFill>
                  <a:srgbClr val="FFFF00"/>
                </a:solidFill>
              </a:rPr>
              <a:t>(ground)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247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4495800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548580"/>
            <a:ext cx="3962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FIGURE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rgbClr val="FFC000"/>
                </a:solidFill>
              </a:rPr>
              <a:t>GROUND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chemeClr val="bg1"/>
                </a:solidFill>
              </a:rPr>
              <a:t>Bila</a:t>
            </a:r>
            <a:r>
              <a:rPr lang="en-US" sz="2800" dirty="0" smtClean="0">
                <a:solidFill>
                  <a:schemeClr val="bg1"/>
                </a:solidFill>
              </a:rPr>
              <a:t> figure </a:t>
            </a:r>
            <a:r>
              <a:rPr lang="en-US" sz="2800" dirty="0" err="1" smtClean="0">
                <a:solidFill>
                  <a:schemeClr val="bg1"/>
                </a:solidFill>
              </a:rPr>
              <a:t>dan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latar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bersifat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samar-samar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maka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terjadi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kekaburan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penafsiran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antara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latar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dan</a:t>
            </a:r>
            <a:r>
              <a:rPr lang="en-US" sz="2800" dirty="0" smtClean="0">
                <a:solidFill>
                  <a:schemeClr val="bg1"/>
                </a:solidFill>
              </a:rPr>
              <a:t> figure. 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748" y="762000"/>
            <a:ext cx="406833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07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ata2 Univ. Paramadina\tipografi\tipografi\Typograph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29525" cy="6629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5029200"/>
            <a:ext cx="8763000" cy="1828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5257800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Apabila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kita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menelaah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keberadaan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ruang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negatif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dari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seluruh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huruf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maka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secara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garis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besar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dapat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dipecah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menjadi</a:t>
            </a:r>
            <a:r>
              <a:rPr lang="en-US" sz="2800" dirty="0" smtClean="0">
                <a:solidFill>
                  <a:schemeClr val="bg1"/>
                </a:solidFill>
              </a:rPr>
              <a:t> 3 </a:t>
            </a:r>
            <a:r>
              <a:rPr lang="en-US" sz="2800" dirty="0" err="1" smtClean="0">
                <a:solidFill>
                  <a:schemeClr val="bg1"/>
                </a:solidFill>
              </a:rPr>
              <a:t>kelompok,yaitu</a:t>
            </a:r>
            <a:r>
              <a:rPr lang="en-US" sz="2800" dirty="0" smtClean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4648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54858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solidFill>
                  <a:schemeClr val="bg1"/>
                </a:solidFill>
              </a:rPr>
              <a:t>Ruang</a:t>
            </a:r>
            <a:r>
              <a:rPr lang="en-US" sz="3200" b="1" dirty="0" smtClean="0">
                <a:solidFill>
                  <a:schemeClr val="bg1"/>
                </a:solidFill>
              </a:rPr>
              <a:t> NEGATIF  </a:t>
            </a:r>
            <a:r>
              <a:rPr lang="en-US" sz="3200" dirty="0" err="1" smtClean="0">
                <a:solidFill>
                  <a:schemeClr val="bg1"/>
                </a:solidFill>
              </a:rPr>
              <a:t>bersudut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rgbClr val="FFC000"/>
                </a:solidFill>
              </a:rPr>
              <a:t>LENGKUNG</a:t>
            </a:r>
            <a:endParaRPr lang="en-US" sz="2000" dirty="0" smtClean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29200" y="1905000"/>
            <a:ext cx="3200400" cy="32004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93028" y="2264535"/>
            <a:ext cx="2475964" cy="24759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79583" y="2561822"/>
            <a:ext cx="1922172" cy="192217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60265" y="2941749"/>
            <a:ext cx="2819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1000" y="2362200"/>
            <a:ext cx="350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Kelompok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ruang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negatif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bersudut</a:t>
            </a:r>
            <a:r>
              <a:rPr lang="en-US" sz="2800" b="1" dirty="0" smtClean="0">
                <a:solidFill>
                  <a:schemeClr val="bg1"/>
                </a:solidFill>
              </a:rPr>
              <a:t> LENGKUNG;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4000" b="1" dirty="0" smtClean="0">
                <a:solidFill>
                  <a:schemeClr val="bg1"/>
                </a:solidFill>
              </a:rPr>
              <a:t>B C D </a:t>
            </a:r>
            <a:r>
              <a:rPr lang="en-US" sz="4000" b="1" dirty="0" smtClean="0">
                <a:solidFill>
                  <a:schemeClr val="bg1"/>
                </a:solidFill>
              </a:rPr>
              <a:t>G J  </a:t>
            </a:r>
            <a:r>
              <a:rPr lang="en-US" sz="4000" b="1" dirty="0" smtClean="0">
                <a:solidFill>
                  <a:schemeClr val="bg1"/>
                </a:solidFill>
              </a:rPr>
              <a:t>O P Q R S U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4648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54858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solidFill>
                  <a:schemeClr val="bg1"/>
                </a:solidFill>
              </a:rPr>
              <a:t>Ruang</a:t>
            </a:r>
            <a:r>
              <a:rPr lang="en-US" sz="3200" b="1" dirty="0" smtClean="0">
                <a:solidFill>
                  <a:schemeClr val="bg1"/>
                </a:solidFill>
              </a:rPr>
              <a:t> NEGATIF  </a:t>
            </a:r>
            <a:r>
              <a:rPr lang="en-US" sz="3200" dirty="0" err="1" smtClean="0">
                <a:solidFill>
                  <a:schemeClr val="bg1"/>
                </a:solidFill>
              </a:rPr>
              <a:t>bersudut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rgbClr val="FFC000"/>
                </a:solidFill>
              </a:rPr>
              <a:t>PERSEGI EMPAT</a:t>
            </a:r>
            <a:endParaRPr lang="en-US" sz="2000" dirty="0" smtClean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2362200"/>
            <a:ext cx="4572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Kelompok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ruang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negatif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bersudut</a:t>
            </a:r>
            <a:r>
              <a:rPr lang="en-US" sz="2800" b="1" dirty="0" smtClean="0">
                <a:solidFill>
                  <a:schemeClr val="bg1"/>
                </a:solidFill>
              </a:rPr>
              <a:t> PERSEGI EMPAT;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4000" b="1" dirty="0" smtClean="0">
                <a:solidFill>
                  <a:schemeClr val="bg1"/>
                </a:solidFill>
              </a:rPr>
              <a:t>E F H I L T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10200" y="1371600"/>
            <a:ext cx="2667000" cy="4419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43600" y="1905000"/>
            <a:ext cx="2209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943600" y="3581400"/>
            <a:ext cx="22098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095999" y="2057400"/>
            <a:ext cx="1981201" cy="838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5999" y="3717700"/>
            <a:ext cx="1981201" cy="20734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631</Words>
  <Application>Microsoft Macintosh PowerPoint</Application>
  <PresentationFormat>On-screen Show (4:3)</PresentationFormat>
  <Paragraphs>91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 XP</dc:creator>
  <cp:lastModifiedBy>ratno suprapto</cp:lastModifiedBy>
  <cp:revision>36</cp:revision>
  <dcterms:created xsi:type="dcterms:W3CDTF">2010-09-19T14:32:18Z</dcterms:created>
  <dcterms:modified xsi:type="dcterms:W3CDTF">2017-09-04T03:57:38Z</dcterms:modified>
</cp:coreProperties>
</file>