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graphy.com/people/venus-williams-" TargetMode="External"/><Relationship Id="rId3" Type="http://schemas.openxmlformats.org/officeDocument/2006/relationships/hyperlink" Target="http://cnnsi.com/vault/cover/toc/11734/index.htm" TargetMode="External"/><Relationship Id="rId7" Type="http://schemas.openxmlformats.org/officeDocument/2006/relationships/hyperlink" Target="http://www.nationalsportsclinics.com/New%20Pages/lin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eoplequiz.com/trivia-quizzes-3666-" TargetMode="External"/><Relationship Id="rId5" Type="http://schemas.openxmlformats.org/officeDocument/2006/relationships/hyperlink" Target="http://www.wtatennis.com/scontent/article/2951989/title/a" TargetMode="External"/><Relationship Id="rId4" Type="http://schemas.openxmlformats.org/officeDocument/2006/relationships/hyperlink" Target="http://www.lpga.com/tcp/historytcp.aspx" TargetMode="External"/><Relationship Id="rId9" Type="http://schemas.openxmlformats.org/officeDocument/2006/relationships/hyperlink" Target="http://jenniefinch.com/career-highlight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pmg.com/us/en/about/sponsorships/pages/stacyle" TargetMode="External"/><Relationship Id="rId3" Type="http://schemas.openxmlformats.org/officeDocument/2006/relationships/hyperlink" Target="http://uptownmagazine.com/2011/11/venus-williams-to-make-" TargetMode="External"/><Relationship Id="rId7" Type="http://schemas.openxmlformats.org/officeDocument/2006/relationships/hyperlink" Target="http://www.lpga.com/golf/players/l/stacy-lewis.aspx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nba.com/features/swoopes_texas_tech.html" TargetMode="External"/><Relationship Id="rId5" Type="http://schemas.openxmlformats.org/officeDocument/2006/relationships/hyperlink" Target="http://www.biography.com/people/sheryl-swoopes-" TargetMode="External"/><Relationship Id="rId10" Type="http://schemas.openxmlformats.org/officeDocument/2006/relationships/hyperlink" Target="http://iameviltebow.com/manliest-female-athletes-2/1hopesolo/" TargetMode="External"/><Relationship Id="rId4" Type="http://schemas.openxmlformats.org/officeDocument/2006/relationships/hyperlink" Target="http://en.wikipedia.org/wiki/2013_Serena_Williams_tennis_sea" TargetMode="External"/><Relationship Id="rId9" Type="http://schemas.openxmlformats.org/officeDocument/2006/relationships/hyperlink" Target="http://www.flatheadbeacon.com/articles/article/hope_arrives/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961" y="761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75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0" y="0"/>
                </a:moveTo>
                <a:lnTo>
                  <a:pt x="609600" y="6857999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0600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10" h="6858000">
                <a:moveTo>
                  <a:pt x="141351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51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4" h="6858000">
                <a:moveTo>
                  <a:pt x="302894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2361" y="761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502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9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9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79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15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6663" y="0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0"/>
                </a:moveTo>
                <a:lnTo>
                  <a:pt x="0" y="1917192"/>
                </a:lnTo>
              </a:path>
            </a:pathLst>
          </a:custGeom>
          <a:ln w="3060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663" y="5029200"/>
            <a:ext cx="0" cy="1845945"/>
          </a:xfrm>
          <a:custGeom>
            <a:avLst/>
            <a:gdLst/>
            <a:ahLst/>
            <a:cxnLst/>
            <a:rect l="l" t="t" r="r" b="b"/>
            <a:pathLst>
              <a:path h="1845945">
                <a:moveTo>
                  <a:pt x="0" y="0"/>
                </a:moveTo>
                <a:lnTo>
                  <a:pt x="0" y="1845563"/>
                </a:lnTo>
              </a:path>
            </a:pathLst>
          </a:custGeom>
          <a:ln w="3060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63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472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7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502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2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93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502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10" h="6858000">
                <a:moveTo>
                  <a:pt x="141351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97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5" h="6858000">
                <a:moveTo>
                  <a:pt x="302895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3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620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242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6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39" h="6858000">
                <a:moveTo>
                  <a:pt x="0" y="0"/>
                </a:moveTo>
                <a:lnTo>
                  <a:pt x="205739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967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2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61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7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679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5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69052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09" h="6858000">
                <a:moveTo>
                  <a:pt x="1413509" y="0"/>
                </a:moveTo>
                <a:lnTo>
                  <a:pt x="0" y="6857999"/>
                </a:lnTo>
              </a:path>
            </a:pathLst>
          </a:custGeom>
          <a:ln w="9143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261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5" h="6858000">
                <a:moveTo>
                  <a:pt x="302895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1594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26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39" h="6858000">
                <a:moveTo>
                  <a:pt x="0" y="0"/>
                </a:moveTo>
                <a:lnTo>
                  <a:pt x="205739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25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818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6838" y="2286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4" h="6858000">
                <a:moveTo>
                  <a:pt x="165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86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39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73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6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34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10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58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589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5029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29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77300" y="0"/>
            <a:ext cx="190500" cy="6858000"/>
          </a:xfrm>
          <a:custGeom>
            <a:avLst/>
            <a:gdLst/>
            <a:ahLst/>
            <a:cxnLst/>
            <a:rect l="l" t="t" r="r" b="b"/>
            <a:pathLst>
              <a:path w="190500" h="6858000">
                <a:moveTo>
                  <a:pt x="190289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7961" y="761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59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90076" y="1523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4" h="6858000">
                <a:moveTo>
                  <a:pt x="1650" y="0"/>
                </a:moveTo>
                <a:lnTo>
                  <a:pt x="0" y="6858001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44361" y="761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15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9"/>
                </a:lnTo>
              </a:path>
            </a:pathLst>
          </a:custGeom>
          <a:ln w="472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777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0999" y="6857999"/>
                </a:lnTo>
              </a:path>
            </a:pathLst>
          </a:custGeom>
          <a:ln w="19812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09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104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63561" y="761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727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1879092"/>
            <a:ext cx="5033771" cy="3230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1" y="2058161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5">
                <a:moveTo>
                  <a:pt x="0" y="0"/>
                </a:moveTo>
                <a:lnTo>
                  <a:pt x="4800600" y="1650"/>
                </a:lnTo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1" y="4877561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600" y="1524"/>
                </a:lnTo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01361" y="2059685"/>
            <a:ext cx="1270" cy="2818765"/>
          </a:xfrm>
          <a:custGeom>
            <a:avLst/>
            <a:gdLst/>
            <a:ahLst/>
            <a:cxnLst/>
            <a:rect l="l" t="t" r="r" b="b"/>
            <a:pathLst>
              <a:path w="1270" h="2818765">
                <a:moveTo>
                  <a:pt x="762" y="0"/>
                </a:moveTo>
                <a:lnTo>
                  <a:pt x="0" y="2818638"/>
                </a:lnTo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4679" y="1073911"/>
            <a:ext cx="6918121" cy="789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12140" y="3683889"/>
            <a:ext cx="2447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271" y="934211"/>
            <a:ext cx="2711742" cy="34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5853"/>
            <a:ext cx="79114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60" dirty="0">
                <a:solidFill>
                  <a:srgbClr val="CCDDEA"/>
                </a:solidFill>
                <a:latin typeface="Arial"/>
                <a:cs typeface="Arial"/>
              </a:rPr>
              <a:t>Today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young girls have so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many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women athletes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they 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can look up and hope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like one day because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 </a:t>
            </a: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Title 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IX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0" dirty="0">
                <a:solidFill>
                  <a:srgbClr val="CCDDEA"/>
                </a:solidFill>
                <a:latin typeface="Arial"/>
                <a:cs typeface="Arial"/>
              </a:rPr>
              <a:t>Tennis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– </a:t>
            </a:r>
            <a:r>
              <a:rPr sz="2400" spc="-35" dirty="0">
                <a:solidFill>
                  <a:srgbClr val="CCDDEA"/>
                </a:solidFill>
                <a:latin typeface="Arial"/>
                <a:cs typeface="Arial"/>
              </a:rPr>
              <a:t>Venus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and Serena</a:t>
            </a:r>
            <a:r>
              <a:rPr sz="2400" spc="1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Williams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Basketball- Sheryl</a:t>
            </a:r>
            <a:r>
              <a:rPr sz="2400" spc="4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Swoopes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Golf- Stacy</a:t>
            </a: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Lewis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Soccer- Hope</a:t>
            </a:r>
            <a:r>
              <a:rPr sz="2400" spc="2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Solo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Softball- Jennie</a:t>
            </a:r>
            <a:r>
              <a:rPr sz="2400" spc="3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Finch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553" y="934211"/>
            <a:ext cx="3394684" cy="34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7835900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Born June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17,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1980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  <a:tab pos="196977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Turned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Pro	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on October 31,</a:t>
            </a:r>
            <a:r>
              <a:rPr sz="2400" spc="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1994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Won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both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U.S.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Open and Wimbledon in 2000 and</a:t>
            </a:r>
            <a:r>
              <a:rPr sz="2400" spc="1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2001.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1511" y="3276600"/>
            <a:ext cx="2857499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991611"/>
            <a:ext cx="28575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304" y="928624"/>
            <a:ext cx="3562337" cy="352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4332605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Born September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20,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1981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Turned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Pro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in</a:t>
            </a:r>
            <a:r>
              <a:rPr sz="2400" spc="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1995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Has won 23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Grand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Slam</a:t>
            </a:r>
            <a:r>
              <a:rPr sz="2400" spc="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titles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8176" y="1219200"/>
            <a:ext cx="3657600" cy="270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261359"/>
            <a:ext cx="4747260" cy="3159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304" y="928624"/>
            <a:ext cx="1394193" cy="44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6488" y="928624"/>
            <a:ext cx="2017014" cy="436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52320"/>
            <a:ext cx="6928484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Born on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March 25,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1971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Won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gold medal in 1996</a:t>
            </a:r>
            <a:r>
              <a:rPr sz="2400" spc="6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Olympics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Signed with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WNBA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in 1997 with Houston</a:t>
            </a:r>
            <a:r>
              <a:rPr sz="2400" spc="-7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Comets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Head coach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Loyola University in</a:t>
            </a:r>
            <a:r>
              <a:rPr sz="2400" spc="7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Chicago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3657600"/>
            <a:ext cx="28575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632" y="3276600"/>
            <a:ext cx="2590799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304" y="928624"/>
            <a:ext cx="2913113" cy="44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670433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Stacy started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playing golf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age</a:t>
            </a:r>
            <a:r>
              <a:rPr sz="2400" spc="3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eight.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Graduated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University of Arkansas in</a:t>
            </a:r>
            <a:r>
              <a:rPr sz="2400" spc="-6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2008.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Turned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Pro that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same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CDDEA"/>
                </a:solidFill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Rolex Player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 the </a:t>
            </a:r>
            <a:r>
              <a:rPr sz="2400" spc="-60" dirty="0">
                <a:solidFill>
                  <a:srgbClr val="CCDDEA"/>
                </a:solidFill>
                <a:latin typeface="Arial"/>
                <a:cs typeface="Arial"/>
              </a:rPr>
              <a:t>Year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in</a:t>
            </a:r>
            <a:r>
              <a:rPr sz="2400" spc="3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2012.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429000"/>
            <a:ext cx="2628900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3267455"/>
            <a:ext cx="4477511" cy="2923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271" y="928624"/>
            <a:ext cx="2273211" cy="43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7069455" cy="21482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Born on July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30,</a:t>
            </a:r>
            <a:r>
              <a:rPr sz="2400" spc="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1981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Started out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as a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forward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on high school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2005 became </a:t>
            </a:r>
            <a:r>
              <a:rPr sz="2400" spc="-70" dirty="0">
                <a:solidFill>
                  <a:srgbClr val="CCDDEA"/>
                </a:solidFill>
                <a:latin typeface="Arial"/>
                <a:cs typeface="Arial"/>
              </a:rPr>
              <a:t>Team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U.S.A.’s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top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goalkeeper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Helped U.S. </a:t>
            </a: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Women’s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soccer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team win gold in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the  Olympics in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2008 and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2012.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3436620"/>
            <a:ext cx="2343911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810000"/>
            <a:ext cx="43434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592" y="934211"/>
            <a:ext cx="2837497" cy="34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5940425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Born on September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30,</a:t>
            </a:r>
            <a:r>
              <a:rPr sz="2400" spc="1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1980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  <a:tab pos="401447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Started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pitching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at</a:t>
            </a:r>
            <a:r>
              <a:rPr sz="2400" spc="2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 age	of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8.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Attended University of</a:t>
            </a:r>
            <a:r>
              <a:rPr sz="2400" spc="-114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Arizona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Played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for the NPF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team Chicago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Bandits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Co-Pitcher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 the </a:t>
            </a:r>
            <a:r>
              <a:rPr sz="2400" spc="-60" dirty="0">
                <a:solidFill>
                  <a:srgbClr val="CCDDEA"/>
                </a:solidFill>
                <a:latin typeface="Arial"/>
                <a:cs typeface="Arial"/>
              </a:rPr>
              <a:t>Year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in</a:t>
            </a:r>
            <a:r>
              <a:rPr sz="2400" spc="1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2005.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9884" y="3352800"/>
            <a:ext cx="2860548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3735323"/>
            <a:ext cx="2508504" cy="2872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344" y="928624"/>
            <a:ext cx="7317701" cy="44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5853"/>
            <a:ext cx="750570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Title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IX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has still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created equal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status for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women in  athletics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CCDDEA"/>
                </a:solidFill>
                <a:latin typeface="Arial"/>
                <a:cs typeface="Arial"/>
              </a:rPr>
              <a:t>today.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C57A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6385" marR="447675" indent="-274320" algn="just">
              <a:lnSpc>
                <a:spcPct val="100000"/>
              </a:lnSpc>
              <a:buClr>
                <a:srgbClr val="FDC57A"/>
              </a:buClr>
              <a:buChar char="•"/>
              <a:tabLst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Title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IX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still needs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help women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get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equal pay in  professional leagues, get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more air time,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and equal  scholarship money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for</a:t>
            </a:r>
            <a:r>
              <a:rPr sz="2400" spc="3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colleges.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344" y="928624"/>
            <a:ext cx="2444838" cy="35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2321"/>
            <a:ext cx="7974330" cy="41598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3"/>
              </a:rPr>
              <a:t>http://cnnsi.com/vault/cover/toc/11734/index.htm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4"/>
              </a:rPr>
              <a:t>http://www.lpga.com/tcp/historytcp.aspx</a:t>
            </a:r>
            <a:endParaRPr sz="2400">
              <a:latin typeface="Arial"/>
              <a:cs typeface="Arial"/>
            </a:endParaRPr>
          </a:p>
          <a:p>
            <a:pPr marL="286385" marR="22225" indent="-274320">
              <a:lnSpc>
                <a:spcPts val="2590"/>
              </a:lnSpc>
              <a:spcBef>
                <a:spcPts val="61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5"/>
              </a:rPr>
              <a:t>http://www.wtatennis.com/scontent/article/2951989/title/a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 bout-the-wta</a:t>
            </a:r>
            <a:endParaRPr sz="2400">
              <a:latin typeface="Arial"/>
              <a:cs typeface="Arial"/>
            </a:endParaRPr>
          </a:p>
          <a:p>
            <a:pPr marL="286385" marR="1310005" indent="-274320">
              <a:lnSpc>
                <a:spcPts val="259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http:/</a:t>
            </a:r>
            <a:r>
              <a:rPr sz="2400" spc="1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/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spc="-14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w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.peop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l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eq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u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iz.com/t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r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iv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i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a-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qu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i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zze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s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-366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6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-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CCDDEA"/>
                </a:solidFill>
                <a:latin typeface="Arial"/>
                <a:cs typeface="Arial"/>
              </a:rPr>
              <a:t>WNBA_Team_Names.html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ts val="2590"/>
              </a:lnSpc>
              <a:spcBef>
                <a:spcPts val="58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7"/>
              </a:rPr>
              <a:t>http://www.nationalsportsclinics.com/New%20Pages/link.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html</a:t>
            </a:r>
            <a:endParaRPr sz="2400">
              <a:latin typeface="Arial"/>
              <a:cs typeface="Arial"/>
            </a:endParaRPr>
          </a:p>
          <a:p>
            <a:pPr marL="286385" marR="1043305" indent="-274320">
              <a:lnSpc>
                <a:spcPts val="2590"/>
              </a:lnSpc>
              <a:spcBef>
                <a:spcPts val="58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CCDDEA"/>
                </a:solidFill>
                <a:latin typeface="Arial"/>
                <a:cs typeface="Arial"/>
                <a:hlinkClick r:id="rId8"/>
              </a:rPr>
              <a:t>http://www.biography.com/people/venus-williams-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 9533011#awesm=~oFXbJTfwLnKX3k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  <a:hlinkClick r:id="rId9"/>
              </a:rPr>
              <a:t>http://jenniefinch.com/career-highlights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344" y="928624"/>
            <a:ext cx="2444838" cy="35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92325"/>
            <a:ext cx="8051165" cy="445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510"/>
              </a:lnSpc>
              <a:spcBef>
                <a:spcPts val="9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solidFill>
                  <a:srgbClr val="CCDDEA"/>
                </a:solidFill>
                <a:latin typeface="Arial"/>
                <a:cs typeface="Arial"/>
                <a:hlinkClick r:id="rId3"/>
              </a:rPr>
              <a:t>http://uptownmagazine.com/2011/11/venus-williams-to-make-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</a:rPr>
              <a:t>return-against-serena/</a:t>
            </a:r>
            <a:endParaRPr sz="2200">
              <a:latin typeface="Arial"/>
              <a:cs typeface="Arial"/>
            </a:endParaRPr>
          </a:p>
          <a:p>
            <a:pPr marL="286385" marR="36195" indent="-274320">
              <a:lnSpc>
                <a:spcPts val="2380"/>
              </a:lnSpc>
              <a:spcBef>
                <a:spcPts val="56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4"/>
              </a:rPr>
              <a:t>http://en.wikipedia.org/wiki/2013_Serena_Williams_tennis_sea </a:t>
            </a:r>
            <a:r>
              <a:rPr sz="2200" spc="-5" dirty="0">
                <a:solidFill>
                  <a:srgbClr val="CCDDEA"/>
                </a:solidFill>
                <a:latin typeface="Arial"/>
                <a:cs typeface="Arial"/>
              </a:rPr>
              <a:t> son</a:t>
            </a:r>
            <a:endParaRPr sz="2200">
              <a:latin typeface="Arial"/>
              <a:cs typeface="Arial"/>
            </a:endParaRPr>
          </a:p>
          <a:p>
            <a:pPr marL="286385" marR="1549400" indent="-274320">
              <a:lnSpc>
                <a:spcPts val="2380"/>
              </a:lnSpc>
              <a:spcBef>
                <a:spcPts val="51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solidFill>
                  <a:srgbClr val="CCDDEA"/>
                </a:solidFill>
                <a:latin typeface="Arial"/>
                <a:cs typeface="Arial"/>
                <a:hlinkClick r:id="rId5"/>
              </a:rPr>
              <a:t>http://www.biography.com/people/sheryl-swoopes- </a:t>
            </a:r>
            <a:r>
              <a:rPr sz="2200" spc="-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CCDDEA"/>
                </a:solidFill>
                <a:latin typeface="Arial"/>
                <a:cs typeface="Arial"/>
              </a:rPr>
              <a:t>9542142#awesm=~oFXeINQiOo6KqS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6"/>
              </a:rPr>
              <a:t>http://www.wnba.com/features/swoopes_texas_tech.html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6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7"/>
              </a:rPr>
              <a:t>http://www.lpga.com/golf/players/l/stacy-lewis.aspx</a:t>
            </a:r>
            <a:endParaRPr sz="2200">
              <a:latin typeface="Arial"/>
              <a:cs typeface="Arial"/>
            </a:endParaRPr>
          </a:p>
          <a:p>
            <a:pPr marL="286385" marR="54610" indent="-274320">
              <a:lnSpc>
                <a:spcPts val="2380"/>
              </a:lnSpc>
              <a:spcBef>
                <a:spcPts val="56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8"/>
              </a:rPr>
              <a:t>http://www.kpmg.com/us/en/about/sponsorships/pages/stacyle </a:t>
            </a:r>
            <a:r>
              <a:rPr sz="2200" spc="-5" dirty="0">
                <a:solidFill>
                  <a:srgbClr val="CCDDEA"/>
                </a:solidFill>
                <a:latin typeface="Arial"/>
                <a:cs typeface="Arial"/>
              </a:rPr>
              <a:t> wis.aspx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22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9"/>
              </a:rPr>
              <a:t>http://www.flatheadbeacon.com/articles/article/hope_arrives/32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</a:rPr>
              <a:t>449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CCDDEA"/>
                </a:solidFill>
                <a:latin typeface="Arial"/>
                <a:cs typeface="Arial"/>
                <a:hlinkClick r:id="rId10"/>
              </a:rPr>
              <a:t>http://iameviltebow.com/manliest-female-athletes-2/1hopesolo/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043" y="928624"/>
            <a:ext cx="4169930" cy="379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0977"/>
            <a:ext cx="790829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C57A"/>
              </a:buClr>
              <a:buChar char="•"/>
              <a:tabLst>
                <a:tab pos="287020" algn="l"/>
              </a:tabLst>
            </a:pPr>
            <a:r>
              <a:rPr sz="3200" dirty="0">
                <a:solidFill>
                  <a:srgbClr val="CCDDEA"/>
                </a:solidFill>
                <a:latin typeface="Arial"/>
                <a:cs typeface="Arial"/>
              </a:rPr>
              <a:t>What </a:t>
            </a:r>
            <a:r>
              <a:rPr sz="3200" spc="-5" dirty="0">
                <a:solidFill>
                  <a:srgbClr val="CCDDEA"/>
                </a:solidFill>
                <a:latin typeface="Arial"/>
                <a:cs typeface="Arial"/>
              </a:rPr>
              <a:t>opportunities have </a:t>
            </a:r>
            <a:r>
              <a:rPr sz="3200" dirty="0">
                <a:solidFill>
                  <a:srgbClr val="CCDDEA"/>
                </a:solidFill>
                <a:latin typeface="Arial"/>
                <a:cs typeface="Arial"/>
              </a:rPr>
              <a:t>arisen for</a:t>
            </a:r>
            <a:r>
              <a:rPr sz="3200" spc="-7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DDEA"/>
                </a:solidFill>
                <a:latin typeface="Arial"/>
                <a:cs typeface="Arial"/>
              </a:rPr>
              <a:t>women  since the passing of </a:t>
            </a:r>
            <a:r>
              <a:rPr sz="3200" spc="-25" dirty="0">
                <a:solidFill>
                  <a:srgbClr val="CCDDEA"/>
                </a:solidFill>
                <a:latin typeface="Arial"/>
                <a:cs typeface="Arial"/>
              </a:rPr>
              <a:t>Title</a:t>
            </a:r>
            <a:r>
              <a:rPr sz="3200" spc="-18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DDEA"/>
                </a:solidFill>
                <a:latin typeface="Arial"/>
                <a:cs typeface="Arial"/>
              </a:rPr>
              <a:t>IX?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691" y="941069"/>
            <a:ext cx="917575" cy="327660"/>
          </a:xfrm>
          <a:custGeom>
            <a:avLst/>
            <a:gdLst/>
            <a:ahLst/>
            <a:cxnLst/>
            <a:rect l="l" t="t" r="r" b="b"/>
            <a:pathLst>
              <a:path w="917575" h="327659">
                <a:moveTo>
                  <a:pt x="345478" y="90169"/>
                </a:moveTo>
                <a:lnTo>
                  <a:pt x="282752" y="90169"/>
                </a:lnTo>
                <a:lnTo>
                  <a:pt x="282752" y="327278"/>
                </a:lnTo>
                <a:lnTo>
                  <a:pt x="345478" y="327278"/>
                </a:lnTo>
                <a:lnTo>
                  <a:pt x="345478" y="90169"/>
                </a:lnTo>
                <a:close/>
              </a:path>
              <a:path w="917575" h="327659">
                <a:moveTo>
                  <a:pt x="473163" y="90169"/>
                </a:moveTo>
                <a:lnTo>
                  <a:pt x="414896" y="90169"/>
                </a:lnTo>
                <a:lnTo>
                  <a:pt x="414896" y="327278"/>
                </a:lnTo>
                <a:lnTo>
                  <a:pt x="477621" y="327278"/>
                </a:lnTo>
                <a:lnTo>
                  <a:pt x="477621" y="219837"/>
                </a:lnTo>
                <a:lnTo>
                  <a:pt x="477921" y="201501"/>
                </a:lnTo>
                <a:lnTo>
                  <a:pt x="485332" y="158376"/>
                </a:lnTo>
                <a:lnTo>
                  <a:pt x="521475" y="133284"/>
                </a:lnTo>
                <a:lnTo>
                  <a:pt x="529412" y="132714"/>
                </a:lnTo>
                <a:lnTo>
                  <a:pt x="626099" y="132714"/>
                </a:lnTo>
                <a:lnTo>
                  <a:pt x="625465" y="130524"/>
                </a:lnTo>
                <a:lnTo>
                  <a:pt x="623218" y="124967"/>
                </a:lnTo>
                <a:lnTo>
                  <a:pt x="473163" y="124967"/>
                </a:lnTo>
                <a:lnTo>
                  <a:pt x="473163" y="90169"/>
                </a:lnTo>
                <a:close/>
              </a:path>
              <a:path w="917575" h="327659">
                <a:moveTo>
                  <a:pt x="626099" y="132714"/>
                </a:moveTo>
                <a:lnTo>
                  <a:pt x="537895" y="132714"/>
                </a:lnTo>
                <a:lnTo>
                  <a:pt x="545160" y="134874"/>
                </a:lnTo>
                <a:lnTo>
                  <a:pt x="551180" y="139064"/>
                </a:lnTo>
                <a:lnTo>
                  <a:pt x="567259" y="174609"/>
                </a:lnTo>
                <a:lnTo>
                  <a:pt x="568261" y="327278"/>
                </a:lnTo>
                <a:lnTo>
                  <a:pt x="630986" y="327278"/>
                </a:lnTo>
                <a:lnTo>
                  <a:pt x="630894" y="174259"/>
                </a:lnTo>
                <a:lnTo>
                  <a:pt x="627532" y="137667"/>
                </a:lnTo>
                <a:lnTo>
                  <a:pt x="626099" y="132714"/>
                </a:lnTo>
                <a:close/>
              </a:path>
              <a:path w="917575" h="327659">
                <a:moveTo>
                  <a:pt x="551294" y="84835"/>
                </a:moveTo>
                <a:lnTo>
                  <a:pt x="528745" y="87338"/>
                </a:lnTo>
                <a:lnTo>
                  <a:pt x="508209" y="94853"/>
                </a:lnTo>
                <a:lnTo>
                  <a:pt x="489683" y="107392"/>
                </a:lnTo>
                <a:lnTo>
                  <a:pt x="473163" y="124967"/>
                </a:lnTo>
                <a:lnTo>
                  <a:pt x="623218" y="124967"/>
                </a:lnTo>
                <a:lnTo>
                  <a:pt x="597317" y="96252"/>
                </a:lnTo>
                <a:lnTo>
                  <a:pt x="551294" y="84835"/>
                </a:lnTo>
                <a:close/>
              </a:path>
              <a:path w="917575" h="327659">
                <a:moveTo>
                  <a:pt x="66078" y="2666"/>
                </a:moveTo>
                <a:lnTo>
                  <a:pt x="0" y="2666"/>
                </a:lnTo>
                <a:lnTo>
                  <a:pt x="0" y="327278"/>
                </a:lnTo>
                <a:lnTo>
                  <a:pt x="230377" y="327278"/>
                </a:lnTo>
                <a:lnTo>
                  <a:pt x="230377" y="272033"/>
                </a:lnTo>
                <a:lnTo>
                  <a:pt x="66078" y="272033"/>
                </a:lnTo>
                <a:lnTo>
                  <a:pt x="66078" y="2666"/>
                </a:lnTo>
                <a:close/>
              </a:path>
              <a:path w="917575" h="327659">
                <a:moveTo>
                  <a:pt x="760857" y="0"/>
                </a:moveTo>
                <a:lnTo>
                  <a:pt x="698119" y="0"/>
                </a:lnTo>
                <a:lnTo>
                  <a:pt x="698119" y="327278"/>
                </a:lnTo>
                <a:lnTo>
                  <a:pt x="760857" y="327278"/>
                </a:lnTo>
                <a:lnTo>
                  <a:pt x="760857" y="251332"/>
                </a:lnTo>
                <a:lnTo>
                  <a:pt x="790067" y="220725"/>
                </a:lnTo>
                <a:lnTo>
                  <a:pt x="855816" y="220725"/>
                </a:lnTo>
                <a:lnTo>
                  <a:pt x="830452" y="176783"/>
                </a:lnTo>
                <a:lnTo>
                  <a:pt x="833423" y="173608"/>
                </a:lnTo>
                <a:lnTo>
                  <a:pt x="760857" y="173608"/>
                </a:lnTo>
                <a:lnTo>
                  <a:pt x="760857" y="0"/>
                </a:lnTo>
                <a:close/>
              </a:path>
              <a:path w="917575" h="327659">
                <a:moveTo>
                  <a:pt x="855816" y="220725"/>
                </a:moveTo>
                <a:lnTo>
                  <a:pt x="790067" y="220725"/>
                </a:lnTo>
                <a:lnTo>
                  <a:pt x="849630" y="327278"/>
                </a:lnTo>
                <a:lnTo>
                  <a:pt x="917320" y="327278"/>
                </a:lnTo>
                <a:lnTo>
                  <a:pt x="855816" y="220725"/>
                </a:lnTo>
                <a:close/>
              </a:path>
              <a:path w="917575" h="327659">
                <a:moveTo>
                  <a:pt x="911479" y="90169"/>
                </a:moveTo>
                <a:lnTo>
                  <a:pt x="834263" y="90169"/>
                </a:lnTo>
                <a:lnTo>
                  <a:pt x="760857" y="173608"/>
                </a:lnTo>
                <a:lnTo>
                  <a:pt x="833423" y="173608"/>
                </a:lnTo>
                <a:lnTo>
                  <a:pt x="911479" y="90169"/>
                </a:lnTo>
                <a:close/>
              </a:path>
              <a:path w="917575" h="327659">
                <a:moveTo>
                  <a:pt x="345478" y="0"/>
                </a:moveTo>
                <a:lnTo>
                  <a:pt x="282752" y="0"/>
                </a:lnTo>
                <a:lnTo>
                  <a:pt x="282752" y="58038"/>
                </a:lnTo>
                <a:lnTo>
                  <a:pt x="345478" y="58038"/>
                </a:lnTo>
                <a:lnTo>
                  <a:pt x="345478" y="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444" y="1031239"/>
            <a:ext cx="62865" cy="237490"/>
          </a:xfrm>
          <a:custGeom>
            <a:avLst/>
            <a:gdLst/>
            <a:ahLst/>
            <a:cxnLst/>
            <a:rect l="l" t="t" r="r" b="b"/>
            <a:pathLst>
              <a:path w="62865" h="237490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588" y="1025905"/>
            <a:ext cx="216535" cy="242570"/>
          </a:xfrm>
          <a:custGeom>
            <a:avLst/>
            <a:gdLst/>
            <a:ahLst/>
            <a:cxnLst/>
            <a:rect l="l" t="t" r="r" b="b"/>
            <a:pathLst>
              <a:path w="216534" h="242569">
                <a:moveTo>
                  <a:pt x="136397" y="0"/>
                </a:moveTo>
                <a:lnTo>
                  <a:pt x="174345" y="7366"/>
                </a:lnTo>
                <a:lnTo>
                  <a:pt x="204429" y="32543"/>
                </a:lnTo>
                <a:lnTo>
                  <a:pt x="215230" y="70723"/>
                </a:lnTo>
                <a:lnTo>
                  <a:pt x="216090" y="94996"/>
                </a:lnTo>
                <a:lnTo>
                  <a:pt x="216090" y="242443"/>
                </a:lnTo>
                <a:lnTo>
                  <a:pt x="153365" y="242443"/>
                </a:lnTo>
                <a:lnTo>
                  <a:pt x="153365" y="121412"/>
                </a:lnTo>
                <a:lnTo>
                  <a:pt x="153114" y="103884"/>
                </a:lnTo>
                <a:lnTo>
                  <a:pt x="146672" y="64135"/>
                </a:lnTo>
                <a:lnTo>
                  <a:pt x="136283" y="54229"/>
                </a:lnTo>
                <a:lnTo>
                  <a:pt x="130263" y="50038"/>
                </a:lnTo>
                <a:lnTo>
                  <a:pt x="122999" y="47879"/>
                </a:lnTo>
                <a:lnTo>
                  <a:pt x="114515" y="47879"/>
                </a:lnTo>
                <a:lnTo>
                  <a:pt x="74364" y="67278"/>
                </a:lnTo>
                <a:lnTo>
                  <a:pt x="63025" y="116665"/>
                </a:lnTo>
                <a:lnTo>
                  <a:pt x="62725" y="135001"/>
                </a:lnTo>
                <a:lnTo>
                  <a:pt x="62725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67" y="5334"/>
                </a:lnTo>
                <a:lnTo>
                  <a:pt x="58267" y="40132"/>
                </a:lnTo>
                <a:lnTo>
                  <a:pt x="74786" y="22556"/>
                </a:lnTo>
                <a:lnTo>
                  <a:pt x="93313" y="10017"/>
                </a:lnTo>
                <a:lnTo>
                  <a:pt x="113849" y="2502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691" y="943736"/>
            <a:ext cx="230504" cy="325120"/>
          </a:xfrm>
          <a:custGeom>
            <a:avLst/>
            <a:gdLst/>
            <a:ahLst/>
            <a:cxnLst/>
            <a:rect l="l" t="t" r="r" b="b"/>
            <a:pathLst>
              <a:path w="230505" h="325119">
                <a:moveTo>
                  <a:pt x="0" y="0"/>
                </a:moveTo>
                <a:lnTo>
                  <a:pt x="66078" y="0"/>
                </a:lnTo>
                <a:lnTo>
                  <a:pt x="66078" y="269366"/>
                </a:lnTo>
                <a:lnTo>
                  <a:pt x="230377" y="269366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1811" y="941069"/>
            <a:ext cx="219710" cy="327660"/>
          </a:xfrm>
          <a:custGeom>
            <a:avLst/>
            <a:gdLst/>
            <a:ahLst/>
            <a:cxnLst/>
            <a:rect l="l" t="t" r="r" b="b"/>
            <a:pathLst>
              <a:path w="219709" h="327659">
                <a:moveTo>
                  <a:pt x="0" y="0"/>
                </a:moveTo>
                <a:lnTo>
                  <a:pt x="62737" y="0"/>
                </a:lnTo>
                <a:lnTo>
                  <a:pt x="62737" y="173608"/>
                </a:lnTo>
                <a:lnTo>
                  <a:pt x="136144" y="90169"/>
                </a:lnTo>
                <a:lnTo>
                  <a:pt x="213359" y="90169"/>
                </a:lnTo>
                <a:lnTo>
                  <a:pt x="132333" y="176783"/>
                </a:lnTo>
                <a:lnTo>
                  <a:pt x="219201" y="327278"/>
                </a:lnTo>
                <a:lnTo>
                  <a:pt x="151510" y="327278"/>
                </a:lnTo>
                <a:lnTo>
                  <a:pt x="91947" y="220725"/>
                </a:lnTo>
                <a:lnTo>
                  <a:pt x="62737" y="251332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444" y="941069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5" h="58419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271" y="928624"/>
            <a:ext cx="3132874" cy="35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5853"/>
            <a:ext cx="7484745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1950s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and ’60s women were 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usually</a:t>
            </a:r>
            <a:r>
              <a:rPr sz="2400" spc="8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cheerleaders.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C57A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C57A"/>
              </a:buClr>
              <a:buChar char="•"/>
              <a:tabLst>
                <a:tab pos="286385" algn="l"/>
                <a:tab pos="287020" algn="l"/>
                <a:tab pos="1500505" algn="l"/>
              </a:tabLst>
            </a:pP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Women	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were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taught to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housewives.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C57A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women played sports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was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seen as proof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lesbianism.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306705" indent="-274320">
              <a:lnSpc>
                <a:spcPct val="100000"/>
              </a:lnSpc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Cheerleaders were given more attention than other  women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atheletes.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271" y="928624"/>
            <a:ext cx="3132874" cy="35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5853"/>
            <a:ext cx="8042909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63575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1971, fewer than 295,000 girls participated in high  school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varsity</a:t>
            </a:r>
            <a:r>
              <a:rPr sz="2400" spc="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sports.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C57A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16,000 female athletes participated in intercollegiate  sports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in</a:t>
            </a: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1971.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457" y="941069"/>
            <a:ext cx="1524635" cy="332740"/>
          </a:xfrm>
          <a:custGeom>
            <a:avLst/>
            <a:gdLst/>
            <a:ahLst/>
            <a:cxnLst/>
            <a:rect l="l" t="t" r="r" b="b"/>
            <a:pathLst>
              <a:path w="1524635" h="332740">
                <a:moveTo>
                  <a:pt x="814412" y="84835"/>
                </a:moveTo>
                <a:lnTo>
                  <a:pt x="771439" y="93138"/>
                </a:lnTo>
                <a:lnTo>
                  <a:pt x="736561" y="118109"/>
                </a:lnTo>
                <a:lnTo>
                  <a:pt x="713435" y="157940"/>
                </a:lnTo>
                <a:lnTo>
                  <a:pt x="705739" y="210438"/>
                </a:lnTo>
                <a:lnTo>
                  <a:pt x="707207" y="234059"/>
                </a:lnTo>
                <a:lnTo>
                  <a:pt x="718940" y="274964"/>
                </a:lnTo>
                <a:lnTo>
                  <a:pt x="746057" y="309895"/>
                </a:lnTo>
                <a:lnTo>
                  <a:pt x="791828" y="330088"/>
                </a:lnTo>
                <a:lnTo>
                  <a:pt x="820762" y="332613"/>
                </a:lnTo>
                <a:lnTo>
                  <a:pt x="839459" y="331491"/>
                </a:lnTo>
                <a:lnTo>
                  <a:pt x="885786" y="314578"/>
                </a:lnTo>
                <a:lnTo>
                  <a:pt x="912418" y="285750"/>
                </a:lnTo>
                <a:lnTo>
                  <a:pt x="821397" y="285750"/>
                </a:lnTo>
                <a:lnTo>
                  <a:pt x="810991" y="284773"/>
                </a:lnTo>
                <a:lnTo>
                  <a:pt x="778823" y="261627"/>
                </a:lnTo>
                <a:lnTo>
                  <a:pt x="770089" y="226694"/>
                </a:lnTo>
                <a:lnTo>
                  <a:pt x="927188" y="226694"/>
                </a:lnTo>
                <a:lnTo>
                  <a:pt x="925857" y="193002"/>
                </a:lnTo>
                <a:lnTo>
                  <a:pt x="925004" y="188340"/>
                </a:lnTo>
                <a:lnTo>
                  <a:pt x="771105" y="188340"/>
                </a:lnTo>
                <a:lnTo>
                  <a:pt x="771865" y="176168"/>
                </a:lnTo>
                <a:lnTo>
                  <a:pt x="791433" y="141180"/>
                </a:lnTo>
                <a:lnTo>
                  <a:pt x="818222" y="132714"/>
                </a:lnTo>
                <a:lnTo>
                  <a:pt x="906671" y="132714"/>
                </a:lnTo>
                <a:lnTo>
                  <a:pt x="897978" y="119760"/>
                </a:lnTo>
                <a:lnTo>
                  <a:pt x="881260" y="104445"/>
                </a:lnTo>
                <a:lnTo>
                  <a:pt x="861768" y="93535"/>
                </a:lnTo>
                <a:lnTo>
                  <a:pt x="839489" y="87006"/>
                </a:lnTo>
                <a:lnTo>
                  <a:pt x="814412" y="84835"/>
                </a:lnTo>
                <a:close/>
              </a:path>
              <a:path w="1524635" h="332740">
                <a:moveTo>
                  <a:pt x="861275" y="251713"/>
                </a:moveTo>
                <a:lnTo>
                  <a:pt x="834923" y="283686"/>
                </a:lnTo>
                <a:lnTo>
                  <a:pt x="821397" y="285750"/>
                </a:lnTo>
                <a:lnTo>
                  <a:pt x="912418" y="285750"/>
                </a:lnTo>
                <a:lnTo>
                  <a:pt x="916933" y="278395"/>
                </a:lnTo>
                <a:lnTo>
                  <a:pt x="923886" y="262254"/>
                </a:lnTo>
                <a:lnTo>
                  <a:pt x="861275" y="251713"/>
                </a:lnTo>
                <a:close/>
              </a:path>
              <a:path w="1524635" h="332740">
                <a:moveTo>
                  <a:pt x="906671" y="132714"/>
                </a:moveTo>
                <a:lnTo>
                  <a:pt x="818222" y="132714"/>
                </a:lnTo>
                <a:lnTo>
                  <a:pt x="827483" y="133615"/>
                </a:lnTo>
                <a:lnTo>
                  <a:pt x="836018" y="136302"/>
                </a:lnTo>
                <a:lnTo>
                  <a:pt x="863792" y="175531"/>
                </a:lnTo>
                <a:lnTo>
                  <a:pt x="864958" y="188340"/>
                </a:lnTo>
                <a:lnTo>
                  <a:pt x="925004" y="188340"/>
                </a:lnTo>
                <a:lnTo>
                  <a:pt x="920537" y="163941"/>
                </a:lnTo>
                <a:lnTo>
                  <a:pt x="911240" y="139523"/>
                </a:lnTo>
                <a:lnTo>
                  <a:pt x="906671" y="132714"/>
                </a:lnTo>
                <a:close/>
              </a:path>
              <a:path w="1524635" h="332740">
                <a:moveTo>
                  <a:pt x="363093" y="90169"/>
                </a:moveTo>
                <a:lnTo>
                  <a:pt x="300367" y="90169"/>
                </a:lnTo>
                <a:lnTo>
                  <a:pt x="300367" y="327278"/>
                </a:lnTo>
                <a:lnTo>
                  <a:pt x="363093" y="327278"/>
                </a:lnTo>
                <a:lnTo>
                  <a:pt x="363093" y="90169"/>
                </a:lnTo>
                <a:close/>
              </a:path>
              <a:path w="1524635" h="332740">
                <a:moveTo>
                  <a:pt x="498817" y="140080"/>
                </a:moveTo>
                <a:lnTo>
                  <a:pt x="435851" y="140080"/>
                </a:lnTo>
                <a:lnTo>
                  <a:pt x="435977" y="258722"/>
                </a:lnTo>
                <a:lnTo>
                  <a:pt x="441301" y="301482"/>
                </a:lnTo>
                <a:lnTo>
                  <a:pt x="473681" y="329398"/>
                </a:lnTo>
                <a:lnTo>
                  <a:pt x="497243" y="332613"/>
                </a:lnTo>
                <a:lnTo>
                  <a:pt x="510726" y="332019"/>
                </a:lnTo>
                <a:lnTo>
                  <a:pt x="523479" y="330247"/>
                </a:lnTo>
                <a:lnTo>
                  <a:pt x="535506" y="327308"/>
                </a:lnTo>
                <a:lnTo>
                  <a:pt x="546811" y="323214"/>
                </a:lnTo>
                <a:lnTo>
                  <a:pt x="542109" y="280542"/>
                </a:lnTo>
                <a:lnTo>
                  <a:pt x="512051" y="280542"/>
                </a:lnTo>
                <a:lnTo>
                  <a:pt x="508520" y="279526"/>
                </a:lnTo>
                <a:lnTo>
                  <a:pt x="498894" y="248687"/>
                </a:lnTo>
                <a:lnTo>
                  <a:pt x="498817" y="140080"/>
                </a:lnTo>
                <a:close/>
              </a:path>
              <a:path w="1524635" h="332740">
                <a:moveTo>
                  <a:pt x="541451" y="274574"/>
                </a:moveTo>
                <a:lnTo>
                  <a:pt x="533681" y="277167"/>
                </a:lnTo>
                <a:lnTo>
                  <a:pt x="526888" y="279034"/>
                </a:lnTo>
                <a:lnTo>
                  <a:pt x="521070" y="280163"/>
                </a:lnTo>
                <a:lnTo>
                  <a:pt x="516229" y="280542"/>
                </a:lnTo>
                <a:lnTo>
                  <a:pt x="542109" y="280542"/>
                </a:lnTo>
                <a:lnTo>
                  <a:pt x="541451" y="274574"/>
                </a:lnTo>
                <a:close/>
              </a:path>
              <a:path w="1524635" h="332740">
                <a:moveTo>
                  <a:pt x="541680" y="90169"/>
                </a:moveTo>
                <a:lnTo>
                  <a:pt x="407060" y="90169"/>
                </a:lnTo>
                <a:lnTo>
                  <a:pt x="407060" y="140080"/>
                </a:lnTo>
                <a:lnTo>
                  <a:pt x="541680" y="140080"/>
                </a:lnTo>
                <a:lnTo>
                  <a:pt x="541680" y="90169"/>
                </a:lnTo>
                <a:close/>
              </a:path>
              <a:path w="1524635" h="332740">
                <a:moveTo>
                  <a:pt x="498817" y="6476"/>
                </a:moveTo>
                <a:lnTo>
                  <a:pt x="435851" y="43052"/>
                </a:lnTo>
                <a:lnTo>
                  <a:pt x="435851" y="90169"/>
                </a:lnTo>
                <a:lnTo>
                  <a:pt x="498817" y="90169"/>
                </a:lnTo>
                <a:lnTo>
                  <a:pt x="498817" y="6476"/>
                </a:lnTo>
                <a:close/>
              </a:path>
              <a:path w="1524635" h="332740">
                <a:moveTo>
                  <a:pt x="1307807" y="0"/>
                </a:moveTo>
                <a:lnTo>
                  <a:pt x="1230591" y="0"/>
                </a:lnTo>
                <a:lnTo>
                  <a:pt x="1331937" y="156463"/>
                </a:lnTo>
                <a:lnTo>
                  <a:pt x="1220050" y="327278"/>
                </a:lnTo>
                <a:lnTo>
                  <a:pt x="1299298" y="327278"/>
                </a:lnTo>
                <a:lnTo>
                  <a:pt x="1372069" y="213994"/>
                </a:lnTo>
                <a:lnTo>
                  <a:pt x="1449076" y="213994"/>
                </a:lnTo>
                <a:lnTo>
                  <a:pt x="1412455" y="158876"/>
                </a:lnTo>
                <a:lnTo>
                  <a:pt x="1446977" y="105028"/>
                </a:lnTo>
                <a:lnTo>
                  <a:pt x="1373466" y="105028"/>
                </a:lnTo>
                <a:lnTo>
                  <a:pt x="1307807" y="0"/>
                </a:lnTo>
                <a:close/>
              </a:path>
              <a:path w="1524635" h="332740">
                <a:moveTo>
                  <a:pt x="1449076" y="213994"/>
                </a:moveTo>
                <a:lnTo>
                  <a:pt x="1372069" y="213994"/>
                </a:lnTo>
                <a:lnTo>
                  <a:pt x="1444586" y="327278"/>
                </a:lnTo>
                <a:lnTo>
                  <a:pt x="1524342" y="327278"/>
                </a:lnTo>
                <a:lnTo>
                  <a:pt x="1449076" y="213994"/>
                </a:lnTo>
                <a:close/>
              </a:path>
              <a:path w="1524635" h="332740">
                <a:moveTo>
                  <a:pt x="1514309" y="0"/>
                </a:moveTo>
                <a:lnTo>
                  <a:pt x="1437728" y="0"/>
                </a:lnTo>
                <a:lnTo>
                  <a:pt x="1373466" y="105028"/>
                </a:lnTo>
                <a:lnTo>
                  <a:pt x="1446977" y="105028"/>
                </a:lnTo>
                <a:lnTo>
                  <a:pt x="1514309" y="0"/>
                </a:lnTo>
                <a:close/>
              </a:path>
              <a:path w="1524635" h="332740">
                <a:moveTo>
                  <a:pt x="1184744" y="0"/>
                </a:moveTo>
                <a:lnTo>
                  <a:pt x="1118704" y="0"/>
                </a:lnTo>
                <a:lnTo>
                  <a:pt x="1118704" y="327278"/>
                </a:lnTo>
                <a:lnTo>
                  <a:pt x="1184744" y="327278"/>
                </a:lnTo>
                <a:lnTo>
                  <a:pt x="1184744" y="0"/>
                </a:lnTo>
                <a:close/>
              </a:path>
              <a:path w="1524635" h="332740">
                <a:moveTo>
                  <a:pt x="654177" y="0"/>
                </a:moveTo>
                <a:lnTo>
                  <a:pt x="591451" y="0"/>
                </a:lnTo>
                <a:lnTo>
                  <a:pt x="591451" y="327278"/>
                </a:lnTo>
                <a:lnTo>
                  <a:pt x="654177" y="327278"/>
                </a:lnTo>
                <a:lnTo>
                  <a:pt x="654177" y="0"/>
                </a:lnTo>
                <a:close/>
              </a:path>
              <a:path w="1524635" h="332740">
                <a:moveTo>
                  <a:pt x="363093" y="0"/>
                </a:moveTo>
                <a:lnTo>
                  <a:pt x="300367" y="0"/>
                </a:lnTo>
                <a:lnTo>
                  <a:pt x="300367" y="58038"/>
                </a:lnTo>
                <a:lnTo>
                  <a:pt x="363093" y="58038"/>
                </a:lnTo>
                <a:lnTo>
                  <a:pt x="363093" y="0"/>
                </a:lnTo>
                <a:close/>
              </a:path>
              <a:path w="1524635" h="332740">
                <a:moveTo>
                  <a:pt x="163195" y="55244"/>
                </a:moveTo>
                <a:lnTo>
                  <a:pt x="97116" y="55244"/>
                </a:lnTo>
                <a:lnTo>
                  <a:pt x="97116" y="327278"/>
                </a:lnTo>
                <a:lnTo>
                  <a:pt x="163195" y="327278"/>
                </a:lnTo>
                <a:lnTo>
                  <a:pt x="163195" y="55244"/>
                </a:lnTo>
                <a:close/>
              </a:path>
              <a:path w="1524635" h="332740">
                <a:moveTo>
                  <a:pt x="260083" y="0"/>
                </a:moveTo>
                <a:lnTo>
                  <a:pt x="0" y="0"/>
                </a:lnTo>
                <a:lnTo>
                  <a:pt x="0" y="55244"/>
                </a:lnTo>
                <a:lnTo>
                  <a:pt x="260083" y="55244"/>
                </a:lnTo>
                <a:lnTo>
                  <a:pt x="260083" y="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705" y="1066927"/>
            <a:ext cx="107569" cy="69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824" y="1031239"/>
            <a:ext cx="62865" cy="237490"/>
          </a:xfrm>
          <a:custGeom>
            <a:avLst/>
            <a:gdLst/>
            <a:ahLst/>
            <a:cxnLst/>
            <a:rect l="l" t="t" r="r" b="b"/>
            <a:pathLst>
              <a:path w="62865" h="237490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196" y="102590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5" h="248284">
                <a:moveTo>
                  <a:pt x="108673" y="0"/>
                </a:moveTo>
                <a:lnTo>
                  <a:pt x="156029" y="8699"/>
                </a:lnTo>
                <a:lnTo>
                  <a:pt x="192239" y="34925"/>
                </a:lnTo>
                <a:lnTo>
                  <a:pt x="214798" y="79105"/>
                </a:lnTo>
                <a:lnTo>
                  <a:pt x="221449" y="141859"/>
                </a:lnTo>
                <a:lnTo>
                  <a:pt x="64350" y="141859"/>
                </a:lnTo>
                <a:lnTo>
                  <a:pt x="65515" y="155074"/>
                </a:lnTo>
                <a:lnTo>
                  <a:pt x="87155" y="192127"/>
                </a:lnTo>
                <a:lnTo>
                  <a:pt x="115658" y="200914"/>
                </a:lnTo>
                <a:lnTo>
                  <a:pt x="122707" y="200394"/>
                </a:lnTo>
                <a:lnTo>
                  <a:pt x="152675" y="175212"/>
                </a:lnTo>
                <a:lnTo>
                  <a:pt x="155536" y="166878"/>
                </a:lnTo>
                <a:lnTo>
                  <a:pt x="218147" y="177419"/>
                </a:lnTo>
                <a:lnTo>
                  <a:pt x="192144" y="219745"/>
                </a:lnTo>
                <a:lnTo>
                  <a:pt x="150774" y="243284"/>
                </a:lnTo>
                <a:lnTo>
                  <a:pt x="115023" y="247777"/>
                </a:lnTo>
                <a:lnTo>
                  <a:pt x="86089" y="245252"/>
                </a:lnTo>
                <a:lnTo>
                  <a:pt x="40318" y="225059"/>
                </a:lnTo>
                <a:lnTo>
                  <a:pt x="13201" y="190128"/>
                </a:lnTo>
                <a:lnTo>
                  <a:pt x="1468" y="149223"/>
                </a:lnTo>
                <a:lnTo>
                  <a:pt x="0" y="125603"/>
                </a:lnTo>
                <a:lnTo>
                  <a:pt x="1922" y="97764"/>
                </a:lnTo>
                <a:lnTo>
                  <a:pt x="17327" y="51611"/>
                </a:lnTo>
                <a:lnTo>
                  <a:pt x="47255" y="18698"/>
                </a:lnTo>
                <a:lnTo>
                  <a:pt x="86169" y="2073"/>
                </a:lnTo>
                <a:lnTo>
                  <a:pt x="108673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517" y="947547"/>
            <a:ext cx="140335" cy="326390"/>
          </a:xfrm>
          <a:custGeom>
            <a:avLst/>
            <a:gdLst/>
            <a:ahLst/>
            <a:cxnLst/>
            <a:rect l="l" t="t" r="r" b="b"/>
            <a:pathLst>
              <a:path w="140334" h="326390">
                <a:moveTo>
                  <a:pt x="91757" y="0"/>
                </a:moveTo>
                <a:lnTo>
                  <a:pt x="91757" y="83692"/>
                </a:lnTo>
                <a:lnTo>
                  <a:pt x="134619" y="83692"/>
                </a:lnTo>
                <a:lnTo>
                  <a:pt x="134619" y="133603"/>
                </a:lnTo>
                <a:lnTo>
                  <a:pt x="91757" y="133603"/>
                </a:lnTo>
                <a:lnTo>
                  <a:pt x="91757" y="229235"/>
                </a:lnTo>
                <a:lnTo>
                  <a:pt x="95656" y="268858"/>
                </a:lnTo>
                <a:lnTo>
                  <a:pt x="104990" y="274065"/>
                </a:lnTo>
                <a:lnTo>
                  <a:pt x="109169" y="274065"/>
                </a:lnTo>
                <a:lnTo>
                  <a:pt x="114010" y="273686"/>
                </a:lnTo>
                <a:lnTo>
                  <a:pt x="119827" y="272557"/>
                </a:lnTo>
                <a:lnTo>
                  <a:pt x="126621" y="270690"/>
                </a:lnTo>
                <a:lnTo>
                  <a:pt x="134391" y="268097"/>
                </a:lnTo>
                <a:lnTo>
                  <a:pt x="139750" y="316738"/>
                </a:lnTo>
                <a:lnTo>
                  <a:pt x="128446" y="320831"/>
                </a:lnTo>
                <a:lnTo>
                  <a:pt x="116419" y="323770"/>
                </a:lnTo>
                <a:lnTo>
                  <a:pt x="103665" y="325542"/>
                </a:lnTo>
                <a:lnTo>
                  <a:pt x="90182" y="326136"/>
                </a:lnTo>
                <a:lnTo>
                  <a:pt x="81912" y="325778"/>
                </a:lnTo>
                <a:lnTo>
                  <a:pt x="43865" y="311657"/>
                </a:lnTo>
                <a:lnTo>
                  <a:pt x="29926" y="274343"/>
                </a:lnTo>
                <a:lnTo>
                  <a:pt x="28790" y="236981"/>
                </a:lnTo>
                <a:lnTo>
                  <a:pt x="28790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790" y="83692"/>
                </a:lnTo>
                <a:lnTo>
                  <a:pt x="28790" y="36575"/>
                </a:lnTo>
                <a:lnTo>
                  <a:pt x="91757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507" y="941069"/>
            <a:ext cx="304800" cy="327660"/>
          </a:xfrm>
          <a:custGeom>
            <a:avLst/>
            <a:gdLst/>
            <a:ahLst/>
            <a:cxnLst/>
            <a:rect l="l" t="t" r="r" b="b"/>
            <a:pathLst>
              <a:path w="304800" h="327659">
                <a:moveTo>
                  <a:pt x="10541" y="0"/>
                </a:moveTo>
                <a:lnTo>
                  <a:pt x="87756" y="0"/>
                </a:lnTo>
                <a:lnTo>
                  <a:pt x="153416" y="105028"/>
                </a:lnTo>
                <a:lnTo>
                  <a:pt x="217678" y="0"/>
                </a:lnTo>
                <a:lnTo>
                  <a:pt x="294259" y="0"/>
                </a:lnTo>
                <a:lnTo>
                  <a:pt x="192405" y="158876"/>
                </a:lnTo>
                <a:lnTo>
                  <a:pt x="304292" y="327278"/>
                </a:lnTo>
                <a:lnTo>
                  <a:pt x="224536" y="327278"/>
                </a:lnTo>
                <a:lnTo>
                  <a:pt x="152019" y="213994"/>
                </a:lnTo>
                <a:lnTo>
                  <a:pt x="79248" y="327278"/>
                </a:lnTo>
                <a:lnTo>
                  <a:pt x="0" y="327278"/>
                </a:lnTo>
                <a:lnTo>
                  <a:pt x="111887" y="156463"/>
                </a:lnTo>
                <a:lnTo>
                  <a:pt x="10541" y="0"/>
                </a:lnTo>
                <a:close/>
              </a:path>
            </a:pathLst>
          </a:custGeom>
          <a:ln w="13715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7161" y="941069"/>
            <a:ext cx="66040" cy="327660"/>
          </a:xfrm>
          <a:custGeom>
            <a:avLst/>
            <a:gdLst/>
            <a:ahLst/>
            <a:cxnLst/>
            <a:rect l="l" t="t" r="r" b="b"/>
            <a:pathLst>
              <a:path w="66039" h="327659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9908" y="941069"/>
            <a:ext cx="62865" cy="327660"/>
          </a:xfrm>
          <a:custGeom>
            <a:avLst/>
            <a:gdLst/>
            <a:ahLst/>
            <a:cxnLst/>
            <a:rect l="l" t="t" r="r" b="b"/>
            <a:pathLst>
              <a:path w="62865" h="327659">
                <a:moveTo>
                  <a:pt x="0" y="0"/>
                </a:moveTo>
                <a:lnTo>
                  <a:pt x="62725" y="0"/>
                </a:lnTo>
                <a:lnTo>
                  <a:pt x="6272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824" y="941069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5" h="58419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457" y="941069"/>
            <a:ext cx="260350" cy="327660"/>
          </a:xfrm>
          <a:custGeom>
            <a:avLst/>
            <a:gdLst/>
            <a:ahLst/>
            <a:cxnLst/>
            <a:rect l="l" t="t" r="r" b="b"/>
            <a:pathLst>
              <a:path w="260350" h="327659">
                <a:moveTo>
                  <a:pt x="0" y="0"/>
                </a:moveTo>
                <a:lnTo>
                  <a:pt x="260083" y="0"/>
                </a:lnTo>
                <a:lnTo>
                  <a:pt x="260083" y="55244"/>
                </a:lnTo>
                <a:lnTo>
                  <a:pt x="163195" y="55244"/>
                </a:lnTo>
                <a:lnTo>
                  <a:pt x="163195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25853"/>
            <a:ext cx="80606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i="1" dirty="0">
                <a:solidFill>
                  <a:srgbClr val="CCDDEA"/>
                </a:solidFill>
                <a:latin typeface="Arial"/>
                <a:cs typeface="Arial"/>
              </a:rPr>
              <a:t>“No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person in </a:t>
            </a:r>
            <a:r>
              <a:rPr sz="2400" i="1" dirty="0">
                <a:solidFill>
                  <a:srgbClr val="CCDDEA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United </a:t>
            </a:r>
            <a:r>
              <a:rPr sz="2400" i="1" dirty="0">
                <a:solidFill>
                  <a:srgbClr val="CCDDEA"/>
                </a:solidFill>
                <a:latin typeface="Arial"/>
                <a:cs typeface="Arial"/>
              </a:rPr>
              <a:t>States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shall, on </a:t>
            </a:r>
            <a:r>
              <a:rPr sz="2400" i="1" dirty="0">
                <a:solidFill>
                  <a:srgbClr val="CCDDEA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basis of sex,  be excluded </a:t>
            </a:r>
            <a:r>
              <a:rPr sz="2400" i="1" dirty="0">
                <a:solidFill>
                  <a:srgbClr val="CCDDEA"/>
                </a:solidFill>
                <a:latin typeface="Arial"/>
                <a:cs typeface="Arial"/>
              </a:rPr>
              <a:t>from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participation in, be denied benefits of,  or </a:t>
            </a:r>
            <a:r>
              <a:rPr sz="2400" i="1" spc="-10" dirty="0">
                <a:solidFill>
                  <a:srgbClr val="CCDDEA"/>
                </a:solidFill>
                <a:latin typeface="Arial"/>
                <a:cs typeface="Arial"/>
              </a:rPr>
              <a:t>be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subjected to discrimination under any education  program or activity receiving Federal</a:t>
            </a:r>
            <a:r>
              <a:rPr sz="2400" i="1" spc="8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financial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i="1" spc="-5" dirty="0">
                <a:solidFill>
                  <a:srgbClr val="CCDDEA"/>
                </a:solidFill>
                <a:latin typeface="Arial"/>
                <a:cs typeface="Arial"/>
              </a:rPr>
              <a:t>assistance.”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457" y="941069"/>
            <a:ext cx="1524635" cy="332740"/>
          </a:xfrm>
          <a:custGeom>
            <a:avLst/>
            <a:gdLst/>
            <a:ahLst/>
            <a:cxnLst/>
            <a:rect l="l" t="t" r="r" b="b"/>
            <a:pathLst>
              <a:path w="1524635" h="332740">
                <a:moveTo>
                  <a:pt x="814412" y="84835"/>
                </a:moveTo>
                <a:lnTo>
                  <a:pt x="771439" y="93138"/>
                </a:lnTo>
                <a:lnTo>
                  <a:pt x="736561" y="118109"/>
                </a:lnTo>
                <a:lnTo>
                  <a:pt x="713435" y="157940"/>
                </a:lnTo>
                <a:lnTo>
                  <a:pt x="705739" y="210438"/>
                </a:lnTo>
                <a:lnTo>
                  <a:pt x="707207" y="234059"/>
                </a:lnTo>
                <a:lnTo>
                  <a:pt x="718940" y="274964"/>
                </a:lnTo>
                <a:lnTo>
                  <a:pt x="746057" y="309895"/>
                </a:lnTo>
                <a:lnTo>
                  <a:pt x="791828" y="330088"/>
                </a:lnTo>
                <a:lnTo>
                  <a:pt x="820762" y="332613"/>
                </a:lnTo>
                <a:lnTo>
                  <a:pt x="839459" y="331491"/>
                </a:lnTo>
                <a:lnTo>
                  <a:pt x="885786" y="314578"/>
                </a:lnTo>
                <a:lnTo>
                  <a:pt x="912418" y="285750"/>
                </a:lnTo>
                <a:lnTo>
                  <a:pt x="821397" y="285750"/>
                </a:lnTo>
                <a:lnTo>
                  <a:pt x="810991" y="284773"/>
                </a:lnTo>
                <a:lnTo>
                  <a:pt x="778823" y="261627"/>
                </a:lnTo>
                <a:lnTo>
                  <a:pt x="770089" y="226694"/>
                </a:lnTo>
                <a:lnTo>
                  <a:pt x="927188" y="226694"/>
                </a:lnTo>
                <a:lnTo>
                  <a:pt x="925857" y="193002"/>
                </a:lnTo>
                <a:lnTo>
                  <a:pt x="925004" y="188340"/>
                </a:lnTo>
                <a:lnTo>
                  <a:pt x="771105" y="188340"/>
                </a:lnTo>
                <a:lnTo>
                  <a:pt x="771865" y="176168"/>
                </a:lnTo>
                <a:lnTo>
                  <a:pt x="791433" y="141180"/>
                </a:lnTo>
                <a:lnTo>
                  <a:pt x="818222" y="132714"/>
                </a:lnTo>
                <a:lnTo>
                  <a:pt x="906671" y="132714"/>
                </a:lnTo>
                <a:lnTo>
                  <a:pt x="897978" y="119760"/>
                </a:lnTo>
                <a:lnTo>
                  <a:pt x="881260" y="104445"/>
                </a:lnTo>
                <a:lnTo>
                  <a:pt x="861768" y="93535"/>
                </a:lnTo>
                <a:lnTo>
                  <a:pt x="839489" y="87006"/>
                </a:lnTo>
                <a:lnTo>
                  <a:pt x="814412" y="84835"/>
                </a:lnTo>
                <a:close/>
              </a:path>
              <a:path w="1524635" h="332740">
                <a:moveTo>
                  <a:pt x="861275" y="251713"/>
                </a:moveTo>
                <a:lnTo>
                  <a:pt x="834923" y="283686"/>
                </a:lnTo>
                <a:lnTo>
                  <a:pt x="821397" y="285750"/>
                </a:lnTo>
                <a:lnTo>
                  <a:pt x="912418" y="285750"/>
                </a:lnTo>
                <a:lnTo>
                  <a:pt x="916933" y="278395"/>
                </a:lnTo>
                <a:lnTo>
                  <a:pt x="923886" y="262254"/>
                </a:lnTo>
                <a:lnTo>
                  <a:pt x="861275" y="251713"/>
                </a:lnTo>
                <a:close/>
              </a:path>
              <a:path w="1524635" h="332740">
                <a:moveTo>
                  <a:pt x="906671" y="132714"/>
                </a:moveTo>
                <a:lnTo>
                  <a:pt x="818222" y="132714"/>
                </a:lnTo>
                <a:lnTo>
                  <a:pt x="827483" y="133615"/>
                </a:lnTo>
                <a:lnTo>
                  <a:pt x="836018" y="136302"/>
                </a:lnTo>
                <a:lnTo>
                  <a:pt x="863792" y="175531"/>
                </a:lnTo>
                <a:lnTo>
                  <a:pt x="864958" y="188340"/>
                </a:lnTo>
                <a:lnTo>
                  <a:pt x="925004" y="188340"/>
                </a:lnTo>
                <a:lnTo>
                  <a:pt x="920537" y="163941"/>
                </a:lnTo>
                <a:lnTo>
                  <a:pt x="911240" y="139523"/>
                </a:lnTo>
                <a:lnTo>
                  <a:pt x="906671" y="132714"/>
                </a:lnTo>
                <a:close/>
              </a:path>
              <a:path w="1524635" h="332740">
                <a:moveTo>
                  <a:pt x="363093" y="90169"/>
                </a:moveTo>
                <a:lnTo>
                  <a:pt x="300367" y="90169"/>
                </a:lnTo>
                <a:lnTo>
                  <a:pt x="300367" y="327278"/>
                </a:lnTo>
                <a:lnTo>
                  <a:pt x="363093" y="327278"/>
                </a:lnTo>
                <a:lnTo>
                  <a:pt x="363093" y="90169"/>
                </a:lnTo>
                <a:close/>
              </a:path>
              <a:path w="1524635" h="332740">
                <a:moveTo>
                  <a:pt x="498817" y="140080"/>
                </a:moveTo>
                <a:lnTo>
                  <a:pt x="435851" y="140080"/>
                </a:lnTo>
                <a:lnTo>
                  <a:pt x="435977" y="258722"/>
                </a:lnTo>
                <a:lnTo>
                  <a:pt x="441301" y="301482"/>
                </a:lnTo>
                <a:lnTo>
                  <a:pt x="473681" y="329398"/>
                </a:lnTo>
                <a:lnTo>
                  <a:pt x="497243" y="332613"/>
                </a:lnTo>
                <a:lnTo>
                  <a:pt x="510726" y="332019"/>
                </a:lnTo>
                <a:lnTo>
                  <a:pt x="523479" y="330247"/>
                </a:lnTo>
                <a:lnTo>
                  <a:pt x="535506" y="327308"/>
                </a:lnTo>
                <a:lnTo>
                  <a:pt x="546811" y="323214"/>
                </a:lnTo>
                <a:lnTo>
                  <a:pt x="542109" y="280542"/>
                </a:lnTo>
                <a:lnTo>
                  <a:pt x="512051" y="280542"/>
                </a:lnTo>
                <a:lnTo>
                  <a:pt x="508520" y="279526"/>
                </a:lnTo>
                <a:lnTo>
                  <a:pt x="498894" y="248687"/>
                </a:lnTo>
                <a:lnTo>
                  <a:pt x="498817" y="140080"/>
                </a:lnTo>
                <a:close/>
              </a:path>
              <a:path w="1524635" h="332740">
                <a:moveTo>
                  <a:pt x="541451" y="274574"/>
                </a:moveTo>
                <a:lnTo>
                  <a:pt x="533681" y="277167"/>
                </a:lnTo>
                <a:lnTo>
                  <a:pt x="526888" y="279034"/>
                </a:lnTo>
                <a:lnTo>
                  <a:pt x="521070" y="280163"/>
                </a:lnTo>
                <a:lnTo>
                  <a:pt x="516229" y="280542"/>
                </a:lnTo>
                <a:lnTo>
                  <a:pt x="542109" y="280542"/>
                </a:lnTo>
                <a:lnTo>
                  <a:pt x="541451" y="274574"/>
                </a:lnTo>
                <a:close/>
              </a:path>
              <a:path w="1524635" h="332740">
                <a:moveTo>
                  <a:pt x="541680" y="90169"/>
                </a:moveTo>
                <a:lnTo>
                  <a:pt x="407060" y="90169"/>
                </a:lnTo>
                <a:lnTo>
                  <a:pt x="407060" y="140080"/>
                </a:lnTo>
                <a:lnTo>
                  <a:pt x="541680" y="140080"/>
                </a:lnTo>
                <a:lnTo>
                  <a:pt x="541680" y="90169"/>
                </a:lnTo>
                <a:close/>
              </a:path>
              <a:path w="1524635" h="332740">
                <a:moveTo>
                  <a:pt x="498817" y="6476"/>
                </a:moveTo>
                <a:lnTo>
                  <a:pt x="435851" y="43052"/>
                </a:lnTo>
                <a:lnTo>
                  <a:pt x="435851" y="90169"/>
                </a:lnTo>
                <a:lnTo>
                  <a:pt x="498817" y="90169"/>
                </a:lnTo>
                <a:lnTo>
                  <a:pt x="498817" y="6476"/>
                </a:lnTo>
                <a:close/>
              </a:path>
              <a:path w="1524635" h="332740">
                <a:moveTo>
                  <a:pt x="1307807" y="0"/>
                </a:moveTo>
                <a:lnTo>
                  <a:pt x="1230591" y="0"/>
                </a:lnTo>
                <a:lnTo>
                  <a:pt x="1331937" y="156463"/>
                </a:lnTo>
                <a:lnTo>
                  <a:pt x="1220050" y="327278"/>
                </a:lnTo>
                <a:lnTo>
                  <a:pt x="1299298" y="327278"/>
                </a:lnTo>
                <a:lnTo>
                  <a:pt x="1372069" y="213994"/>
                </a:lnTo>
                <a:lnTo>
                  <a:pt x="1449076" y="213994"/>
                </a:lnTo>
                <a:lnTo>
                  <a:pt x="1412455" y="158876"/>
                </a:lnTo>
                <a:lnTo>
                  <a:pt x="1446977" y="105028"/>
                </a:lnTo>
                <a:lnTo>
                  <a:pt x="1373466" y="105028"/>
                </a:lnTo>
                <a:lnTo>
                  <a:pt x="1307807" y="0"/>
                </a:lnTo>
                <a:close/>
              </a:path>
              <a:path w="1524635" h="332740">
                <a:moveTo>
                  <a:pt x="1449076" y="213994"/>
                </a:moveTo>
                <a:lnTo>
                  <a:pt x="1372069" y="213994"/>
                </a:lnTo>
                <a:lnTo>
                  <a:pt x="1444586" y="327278"/>
                </a:lnTo>
                <a:lnTo>
                  <a:pt x="1524342" y="327278"/>
                </a:lnTo>
                <a:lnTo>
                  <a:pt x="1449076" y="213994"/>
                </a:lnTo>
                <a:close/>
              </a:path>
              <a:path w="1524635" h="332740">
                <a:moveTo>
                  <a:pt x="1514309" y="0"/>
                </a:moveTo>
                <a:lnTo>
                  <a:pt x="1437728" y="0"/>
                </a:lnTo>
                <a:lnTo>
                  <a:pt x="1373466" y="105028"/>
                </a:lnTo>
                <a:lnTo>
                  <a:pt x="1446977" y="105028"/>
                </a:lnTo>
                <a:lnTo>
                  <a:pt x="1514309" y="0"/>
                </a:lnTo>
                <a:close/>
              </a:path>
              <a:path w="1524635" h="332740">
                <a:moveTo>
                  <a:pt x="1184744" y="0"/>
                </a:moveTo>
                <a:lnTo>
                  <a:pt x="1118704" y="0"/>
                </a:lnTo>
                <a:lnTo>
                  <a:pt x="1118704" y="327278"/>
                </a:lnTo>
                <a:lnTo>
                  <a:pt x="1184744" y="327278"/>
                </a:lnTo>
                <a:lnTo>
                  <a:pt x="1184744" y="0"/>
                </a:lnTo>
                <a:close/>
              </a:path>
              <a:path w="1524635" h="332740">
                <a:moveTo>
                  <a:pt x="654177" y="0"/>
                </a:moveTo>
                <a:lnTo>
                  <a:pt x="591451" y="0"/>
                </a:lnTo>
                <a:lnTo>
                  <a:pt x="591451" y="327278"/>
                </a:lnTo>
                <a:lnTo>
                  <a:pt x="654177" y="327278"/>
                </a:lnTo>
                <a:lnTo>
                  <a:pt x="654177" y="0"/>
                </a:lnTo>
                <a:close/>
              </a:path>
              <a:path w="1524635" h="332740">
                <a:moveTo>
                  <a:pt x="363093" y="0"/>
                </a:moveTo>
                <a:lnTo>
                  <a:pt x="300367" y="0"/>
                </a:lnTo>
                <a:lnTo>
                  <a:pt x="300367" y="58038"/>
                </a:lnTo>
                <a:lnTo>
                  <a:pt x="363093" y="58038"/>
                </a:lnTo>
                <a:lnTo>
                  <a:pt x="363093" y="0"/>
                </a:lnTo>
                <a:close/>
              </a:path>
              <a:path w="1524635" h="332740">
                <a:moveTo>
                  <a:pt x="163195" y="55244"/>
                </a:moveTo>
                <a:lnTo>
                  <a:pt x="97116" y="55244"/>
                </a:lnTo>
                <a:lnTo>
                  <a:pt x="97116" y="327278"/>
                </a:lnTo>
                <a:lnTo>
                  <a:pt x="163195" y="327278"/>
                </a:lnTo>
                <a:lnTo>
                  <a:pt x="163195" y="55244"/>
                </a:lnTo>
                <a:close/>
              </a:path>
              <a:path w="1524635" h="332740">
                <a:moveTo>
                  <a:pt x="260083" y="0"/>
                </a:moveTo>
                <a:lnTo>
                  <a:pt x="0" y="0"/>
                </a:lnTo>
                <a:lnTo>
                  <a:pt x="0" y="55244"/>
                </a:lnTo>
                <a:lnTo>
                  <a:pt x="260083" y="55244"/>
                </a:lnTo>
                <a:lnTo>
                  <a:pt x="260083" y="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705" y="1066927"/>
            <a:ext cx="107569" cy="69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824" y="1031239"/>
            <a:ext cx="62865" cy="237490"/>
          </a:xfrm>
          <a:custGeom>
            <a:avLst/>
            <a:gdLst/>
            <a:ahLst/>
            <a:cxnLst/>
            <a:rect l="l" t="t" r="r" b="b"/>
            <a:pathLst>
              <a:path w="62865" h="237490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196" y="102590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5" h="248284">
                <a:moveTo>
                  <a:pt x="108673" y="0"/>
                </a:moveTo>
                <a:lnTo>
                  <a:pt x="156029" y="8699"/>
                </a:lnTo>
                <a:lnTo>
                  <a:pt x="192239" y="34925"/>
                </a:lnTo>
                <a:lnTo>
                  <a:pt x="214798" y="79105"/>
                </a:lnTo>
                <a:lnTo>
                  <a:pt x="221449" y="141859"/>
                </a:lnTo>
                <a:lnTo>
                  <a:pt x="64350" y="141859"/>
                </a:lnTo>
                <a:lnTo>
                  <a:pt x="65515" y="155074"/>
                </a:lnTo>
                <a:lnTo>
                  <a:pt x="87155" y="192127"/>
                </a:lnTo>
                <a:lnTo>
                  <a:pt x="115658" y="200914"/>
                </a:lnTo>
                <a:lnTo>
                  <a:pt x="122707" y="200394"/>
                </a:lnTo>
                <a:lnTo>
                  <a:pt x="152675" y="175212"/>
                </a:lnTo>
                <a:lnTo>
                  <a:pt x="155536" y="166878"/>
                </a:lnTo>
                <a:lnTo>
                  <a:pt x="218147" y="177419"/>
                </a:lnTo>
                <a:lnTo>
                  <a:pt x="192144" y="219745"/>
                </a:lnTo>
                <a:lnTo>
                  <a:pt x="150774" y="243284"/>
                </a:lnTo>
                <a:lnTo>
                  <a:pt x="115023" y="247777"/>
                </a:lnTo>
                <a:lnTo>
                  <a:pt x="86089" y="245252"/>
                </a:lnTo>
                <a:lnTo>
                  <a:pt x="40318" y="225059"/>
                </a:lnTo>
                <a:lnTo>
                  <a:pt x="13201" y="190128"/>
                </a:lnTo>
                <a:lnTo>
                  <a:pt x="1468" y="149223"/>
                </a:lnTo>
                <a:lnTo>
                  <a:pt x="0" y="125603"/>
                </a:lnTo>
                <a:lnTo>
                  <a:pt x="1922" y="97764"/>
                </a:lnTo>
                <a:lnTo>
                  <a:pt x="17327" y="51611"/>
                </a:lnTo>
                <a:lnTo>
                  <a:pt x="47255" y="18698"/>
                </a:lnTo>
                <a:lnTo>
                  <a:pt x="86169" y="2073"/>
                </a:lnTo>
                <a:lnTo>
                  <a:pt x="108673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517" y="947547"/>
            <a:ext cx="140335" cy="326390"/>
          </a:xfrm>
          <a:custGeom>
            <a:avLst/>
            <a:gdLst/>
            <a:ahLst/>
            <a:cxnLst/>
            <a:rect l="l" t="t" r="r" b="b"/>
            <a:pathLst>
              <a:path w="140334" h="326390">
                <a:moveTo>
                  <a:pt x="91757" y="0"/>
                </a:moveTo>
                <a:lnTo>
                  <a:pt x="91757" y="83692"/>
                </a:lnTo>
                <a:lnTo>
                  <a:pt x="134619" y="83692"/>
                </a:lnTo>
                <a:lnTo>
                  <a:pt x="134619" y="133603"/>
                </a:lnTo>
                <a:lnTo>
                  <a:pt x="91757" y="133603"/>
                </a:lnTo>
                <a:lnTo>
                  <a:pt x="91757" y="229235"/>
                </a:lnTo>
                <a:lnTo>
                  <a:pt x="95656" y="268858"/>
                </a:lnTo>
                <a:lnTo>
                  <a:pt x="104990" y="274065"/>
                </a:lnTo>
                <a:lnTo>
                  <a:pt x="109169" y="274065"/>
                </a:lnTo>
                <a:lnTo>
                  <a:pt x="114010" y="273686"/>
                </a:lnTo>
                <a:lnTo>
                  <a:pt x="119827" y="272557"/>
                </a:lnTo>
                <a:lnTo>
                  <a:pt x="126621" y="270690"/>
                </a:lnTo>
                <a:lnTo>
                  <a:pt x="134391" y="268097"/>
                </a:lnTo>
                <a:lnTo>
                  <a:pt x="139750" y="316738"/>
                </a:lnTo>
                <a:lnTo>
                  <a:pt x="128446" y="320831"/>
                </a:lnTo>
                <a:lnTo>
                  <a:pt x="116419" y="323770"/>
                </a:lnTo>
                <a:lnTo>
                  <a:pt x="103665" y="325542"/>
                </a:lnTo>
                <a:lnTo>
                  <a:pt x="90182" y="326136"/>
                </a:lnTo>
                <a:lnTo>
                  <a:pt x="81912" y="325778"/>
                </a:lnTo>
                <a:lnTo>
                  <a:pt x="43865" y="311657"/>
                </a:lnTo>
                <a:lnTo>
                  <a:pt x="29926" y="274343"/>
                </a:lnTo>
                <a:lnTo>
                  <a:pt x="28790" y="236981"/>
                </a:lnTo>
                <a:lnTo>
                  <a:pt x="28790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790" y="83692"/>
                </a:lnTo>
                <a:lnTo>
                  <a:pt x="28790" y="36575"/>
                </a:lnTo>
                <a:lnTo>
                  <a:pt x="91757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507" y="941069"/>
            <a:ext cx="304800" cy="327660"/>
          </a:xfrm>
          <a:custGeom>
            <a:avLst/>
            <a:gdLst/>
            <a:ahLst/>
            <a:cxnLst/>
            <a:rect l="l" t="t" r="r" b="b"/>
            <a:pathLst>
              <a:path w="304800" h="327659">
                <a:moveTo>
                  <a:pt x="10541" y="0"/>
                </a:moveTo>
                <a:lnTo>
                  <a:pt x="87756" y="0"/>
                </a:lnTo>
                <a:lnTo>
                  <a:pt x="153416" y="105028"/>
                </a:lnTo>
                <a:lnTo>
                  <a:pt x="217678" y="0"/>
                </a:lnTo>
                <a:lnTo>
                  <a:pt x="294259" y="0"/>
                </a:lnTo>
                <a:lnTo>
                  <a:pt x="192405" y="158876"/>
                </a:lnTo>
                <a:lnTo>
                  <a:pt x="304292" y="327278"/>
                </a:lnTo>
                <a:lnTo>
                  <a:pt x="224536" y="327278"/>
                </a:lnTo>
                <a:lnTo>
                  <a:pt x="152019" y="213994"/>
                </a:lnTo>
                <a:lnTo>
                  <a:pt x="79248" y="327278"/>
                </a:lnTo>
                <a:lnTo>
                  <a:pt x="0" y="327278"/>
                </a:lnTo>
                <a:lnTo>
                  <a:pt x="111887" y="156463"/>
                </a:lnTo>
                <a:lnTo>
                  <a:pt x="10541" y="0"/>
                </a:lnTo>
                <a:close/>
              </a:path>
            </a:pathLst>
          </a:custGeom>
          <a:ln w="13715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7161" y="941069"/>
            <a:ext cx="66040" cy="327660"/>
          </a:xfrm>
          <a:custGeom>
            <a:avLst/>
            <a:gdLst/>
            <a:ahLst/>
            <a:cxnLst/>
            <a:rect l="l" t="t" r="r" b="b"/>
            <a:pathLst>
              <a:path w="66039" h="327659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9908" y="941069"/>
            <a:ext cx="62865" cy="327660"/>
          </a:xfrm>
          <a:custGeom>
            <a:avLst/>
            <a:gdLst/>
            <a:ahLst/>
            <a:cxnLst/>
            <a:rect l="l" t="t" r="r" b="b"/>
            <a:pathLst>
              <a:path w="62865" h="327659">
                <a:moveTo>
                  <a:pt x="0" y="0"/>
                </a:moveTo>
                <a:lnTo>
                  <a:pt x="62725" y="0"/>
                </a:lnTo>
                <a:lnTo>
                  <a:pt x="6272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824" y="941069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5" h="58419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457" y="941069"/>
            <a:ext cx="260350" cy="327660"/>
          </a:xfrm>
          <a:custGeom>
            <a:avLst/>
            <a:gdLst/>
            <a:ahLst/>
            <a:cxnLst/>
            <a:rect l="l" t="t" r="r" b="b"/>
            <a:pathLst>
              <a:path w="260350" h="327659">
                <a:moveTo>
                  <a:pt x="0" y="0"/>
                </a:moveTo>
                <a:lnTo>
                  <a:pt x="260083" y="0"/>
                </a:lnTo>
                <a:lnTo>
                  <a:pt x="260083" y="55244"/>
                </a:lnTo>
                <a:lnTo>
                  <a:pt x="163195" y="55244"/>
                </a:lnTo>
                <a:lnTo>
                  <a:pt x="163195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8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25853"/>
            <a:ext cx="611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Part of the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Education Amendments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</a:t>
            </a:r>
            <a:r>
              <a:rPr sz="2400" spc="-12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1972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942971"/>
            <a:ext cx="4639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Law passed on June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23,</a:t>
            </a:r>
            <a:r>
              <a:rPr sz="2400" spc="-12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1972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4259960"/>
            <a:ext cx="441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Covers 10 aspect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 education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00225"/>
            <a:ext cx="2215515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Cover of  Sports  </a:t>
            </a:r>
            <a:r>
              <a:rPr sz="2800" dirty="0">
                <a:solidFill>
                  <a:srgbClr val="CCDDEA"/>
                </a:solidFill>
                <a:latin typeface="Arial"/>
                <a:cs typeface="Arial"/>
              </a:rPr>
              <a:t>Illustrated  Magazine  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on May </a:t>
            </a:r>
            <a:r>
              <a:rPr sz="2800" dirty="0">
                <a:solidFill>
                  <a:srgbClr val="CCDDEA"/>
                </a:solidFill>
                <a:latin typeface="Arial"/>
                <a:cs typeface="Arial"/>
              </a:rPr>
              <a:t>7,  2012, in  honor 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of the  </a:t>
            </a:r>
            <a:r>
              <a:rPr sz="2800" dirty="0">
                <a:solidFill>
                  <a:srgbClr val="CCDDEA"/>
                </a:solidFill>
                <a:latin typeface="Arial"/>
                <a:cs typeface="Arial"/>
              </a:rPr>
              <a:t>40- 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year  a</a:t>
            </a:r>
            <a:r>
              <a:rPr sz="2800" spc="5" dirty="0">
                <a:solidFill>
                  <a:srgbClr val="CCDDEA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CCDDEA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v</a:t>
            </a:r>
            <a:r>
              <a:rPr sz="2800" spc="5" dirty="0">
                <a:solidFill>
                  <a:srgbClr val="CCDDEA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CCDDEA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CCDDEA"/>
                </a:solidFill>
                <a:latin typeface="Arial"/>
                <a:cs typeface="Arial"/>
              </a:rPr>
              <a:t>r</a:t>
            </a:r>
            <a:r>
              <a:rPr sz="2800" spc="-204" dirty="0">
                <a:solidFill>
                  <a:srgbClr val="CCDDEA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CCDDEA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152400"/>
            <a:ext cx="4968240" cy="6472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700" y="270129"/>
            <a:ext cx="7988211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21" y="885952"/>
            <a:ext cx="1824012" cy="38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25853"/>
            <a:ext cx="7854950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C57A"/>
              </a:buClr>
              <a:buFont typeface="Arial"/>
              <a:buChar char="•"/>
              <a:tabLst>
                <a:tab pos="365760" algn="l"/>
                <a:tab pos="366395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Women’s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National Basketball Association was 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started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with the help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of former NBA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commissioner</a:t>
            </a:r>
            <a:r>
              <a:rPr sz="2400" spc="-12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David 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Stern.</a:t>
            </a:r>
            <a:endParaRPr sz="24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4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20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0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Get television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DC57A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FDC57A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70840" indent="-358140">
              <a:lnSpc>
                <a:spcPct val="100000"/>
              </a:lnSpc>
              <a:spcBef>
                <a:spcPts val="1850"/>
              </a:spcBef>
              <a:buClr>
                <a:srgbClr val="FDC57A"/>
              </a:buClr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National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Pro</a:t>
            </a:r>
            <a:r>
              <a:rPr sz="2400" spc="2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Fastpitch</a:t>
            </a:r>
            <a:endParaRPr sz="24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4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Started in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1997</a:t>
            </a:r>
            <a:endParaRPr sz="20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0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200" y="2392679"/>
            <a:ext cx="2142744" cy="2142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0" y="4800600"/>
            <a:ext cx="3525011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700" y="270129"/>
            <a:ext cx="7988211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21" y="885952"/>
            <a:ext cx="1824012" cy="38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52391"/>
            <a:ext cx="5231130" cy="31730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Ladies Professional </a:t>
            </a:r>
            <a:r>
              <a:rPr sz="2400" dirty="0">
                <a:solidFill>
                  <a:srgbClr val="CCDDEA"/>
                </a:solidFill>
                <a:latin typeface="Arial"/>
                <a:cs typeface="Arial"/>
              </a:rPr>
              <a:t>Golf</a:t>
            </a:r>
            <a:r>
              <a:rPr sz="2400" spc="-90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Association</a:t>
            </a:r>
            <a:endParaRPr sz="24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90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1950</a:t>
            </a:r>
            <a:endParaRPr sz="2000">
              <a:latin typeface="Arial"/>
              <a:cs typeface="Arial"/>
            </a:endParaRPr>
          </a:p>
          <a:p>
            <a:pPr marL="657225" marR="21590" lvl="1" indent="-279400">
              <a:lnSpc>
                <a:spcPct val="120000"/>
              </a:lnSpc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Started by 13 women who wanted to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play  golf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DC57A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500"/>
              </a:spcBef>
              <a:buClr>
                <a:srgbClr val="FDC57A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CCDDEA"/>
                </a:solidFill>
                <a:latin typeface="Arial"/>
                <a:cs typeface="Arial"/>
              </a:rPr>
              <a:t>Women’s </a:t>
            </a:r>
            <a:r>
              <a:rPr sz="2400" spc="-50" dirty="0">
                <a:solidFill>
                  <a:srgbClr val="CCDDEA"/>
                </a:solidFill>
                <a:latin typeface="Arial"/>
                <a:cs typeface="Arial"/>
              </a:rPr>
              <a:t>Tennis</a:t>
            </a:r>
            <a:r>
              <a:rPr sz="2400" spc="-135" dirty="0">
                <a:solidFill>
                  <a:srgbClr val="CCDDE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DDEA"/>
                </a:solidFill>
                <a:latin typeface="Arial"/>
                <a:cs typeface="Arial"/>
              </a:rPr>
              <a:t>Association</a:t>
            </a:r>
            <a:endParaRPr sz="24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4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1970 with 9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endParaRPr sz="2000">
              <a:latin typeface="Arial"/>
              <a:cs typeface="Arial"/>
            </a:endParaRPr>
          </a:p>
          <a:p>
            <a:pPr marL="561340" lvl="1" indent="-184150">
              <a:lnSpc>
                <a:spcPct val="100000"/>
              </a:lnSpc>
              <a:spcBef>
                <a:spcPts val="480"/>
              </a:spcBef>
              <a:buClr>
                <a:srgbClr val="FDC57A"/>
              </a:buClr>
              <a:buChar char="•"/>
              <a:tabLst>
                <a:tab pos="5619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1973 by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Billie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Jean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1011" y="1371600"/>
            <a:ext cx="3332987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3976115"/>
            <a:ext cx="3464052" cy="2663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DDE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clara clara</cp:lastModifiedBy>
  <cp:revision>1</cp:revision>
  <dcterms:created xsi:type="dcterms:W3CDTF">2020-08-13T05:07:14Z</dcterms:created>
  <dcterms:modified xsi:type="dcterms:W3CDTF">2020-08-13T05:20:23Z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2020-08-13T00:00:00Z</vt:filetime>
  </property>
</Properties>
</file>