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7" r:id="rId10"/>
    <p:sldId id="269" r:id="rId11"/>
    <p:sldId id="270" r:id="rId12"/>
    <p:sldId id="271" r:id="rId13"/>
    <p:sldId id="272" r:id="rId14"/>
    <p:sldId id="273" r:id="rId15"/>
    <p:sldId id="274" r:id="rId16"/>
    <p:sldId id="275" r:id="rId17"/>
    <p:sldId id="276" r:id="rId18"/>
    <p:sldId id="277" r:id="rId19"/>
    <p:sldId id="278" r:id="rId2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8" d="100"/>
          <a:sy n="68"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63EC16-85E5-4BA2-8BDD-61772CAEEF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83ABF6B4-8B23-435E-9FDA-6BC64BE5329F}">
      <dgm:prSet phldrT="[Text]"/>
      <dgm:spPr/>
      <dgm:t>
        <a:bodyPr/>
        <a:lstStyle/>
        <a:p>
          <a:r>
            <a:rPr lang="id-ID" dirty="0" smtClean="0"/>
            <a:t>Para pekerja memilih untuk membentuk serikat kerja karena ingin di gajih lebih dan mendapatkan kondisi pekerjaan yang baik.</a:t>
          </a:r>
          <a:endParaRPr lang="id-ID" dirty="0"/>
        </a:p>
      </dgm:t>
    </dgm:pt>
    <dgm:pt modelId="{C4E1EB70-AD02-4824-AA27-1E5D11057824}" type="parTrans" cxnId="{7954A273-7236-4AA6-91EB-32077C939D6A}">
      <dgm:prSet/>
      <dgm:spPr/>
      <dgm:t>
        <a:bodyPr/>
        <a:lstStyle/>
        <a:p>
          <a:endParaRPr lang="id-ID"/>
        </a:p>
      </dgm:t>
    </dgm:pt>
    <dgm:pt modelId="{33C85B13-6A60-42DE-81B9-F60CE5CE21A6}" type="sibTrans" cxnId="{7954A273-7236-4AA6-91EB-32077C939D6A}">
      <dgm:prSet/>
      <dgm:spPr/>
      <dgm:t>
        <a:bodyPr/>
        <a:lstStyle/>
        <a:p>
          <a:endParaRPr lang="id-ID"/>
        </a:p>
      </dgm:t>
    </dgm:pt>
    <dgm:pt modelId="{1F7DA61E-18F6-4DA5-AF6D-B8CD788662DF}">
      <dgm:prSet phldrT="[Text]" custT="1"/>
      <dgm:spPr/>
      <dgm:t>
        <a:bodyPr/>
        <a:lstStyle/>
        <a:p>
          <a:r>
            <a:rPr lang="id-ID" sz="2800" dirty="0" smtClean="0"/>
            <a:t>Upah mingguan (serikat) $917 (non serikat) $717</a:t>
          </a:r>
          <a:endParaRPr lang="id-ID" sz="2800" dirty="0"/>
        </a:p>
      </dgm:t>
    </dgm:pt>
    <dgm:pt modelId="{1A53FEBC-2A41-48E2-B678-8FFF766B32C4}" type="parTrans" cxnId="{375FA982-EE22-4936-9BA9-E19852152B3C}">
      <dgm:prSet/>
      <dgm:spPr/>
      <dgm:t>
        <a:bodyPr/>
        <a:lstStyle/>
        <a:p>
          <a:endParaRPr lang="id-ID"/>
        </a:p>
      </dgm:t>
    </dgm:pt>
    <dgm:pt modelId="{B654DD26-C51B-4112-86CC-CD951F443F7D}" type="sibTrans" cxnId="{375FA982-EE22-4936-9BA9-E19852152B3C}">
      <dgm:prSet/>
      <dgm:spPr/>
      <dgm:t>
        <a:bodyPr/>
        <a:lstStyle/>
        <a:p>
          <a:endParaRPr lang="id-ID"/>
        </a:p>
      </dgm:t>
    </dgm:pt>
    <dgm:pt modelId="{DD1C9C81-0B82-4EB7-843B-FD12CF328269}">
      <dgm:prSet phldrT="[Text]" custT="1"/>
      <dgm:spPr/>
      <dgm:t>
        <a:bodyPr/>
        <a:lstStyle/>
        <a:p>
          <a:r>
            <a:rPr lang="id-ID" sz="2800" dirty="0" smtClean="0"/>
            <a:t>Lebih banyak libur,cuti sakit,cuti tidak di bayar,manfaat asuransi,tunjangan cacat,dan berbagai macam manfaat lainnya.</a:t>
          </a:r>
          <a:endParaRPr lang="id-ID" sz="2800" dirty="0"/>
        </a:p>
      </dgm:t>
    </dgm:pt>
    <dgm:pt modelId="{6FB09603-3151-4DD2-80D0-0261AB13465D}" type="parTrans" cxnId="{BF2091C0-76BA-4ABA-B425-667230DECDF5}">
      <dgm:prSet/>
      <dgm:spPr/>
      <dgm:t>
        <a:bodyPr/>
        <a:lstStyle/>
        <a:p>
          <a:endParaRPr lang="id-ID"/>
        </a:p>
      </dgm:t>
    </dgm:pt>
    <dgm:pt modelId="{5C93883B-FB3D-4930-AD18-2FF44A867E86}" type="sibTrans" cxnId="{BF2091C0-76BA-4ABA-B425-667230DECDF5}">
      <dgm:prSet/>
      <dgm:spPr/>
      <dgm:t>
        <a:bodyPr/>
        <a:lstStyle/>
        <a:p>
          <a:endParaRPr lang="id-ID"/>
        </a:p>
      </dgm:t>
    </dgm:pt>
    <dgm:pt modelId="{50E24B17-EEA0-45E4-8E43-7574A55815DB}">
      <dgm:prSet phldrT="[Text]" custT="1"/>
      <dgm:spPr/>
      <dgm:t>
        <a:bodyPr/>
        <a:lstStyle/>
        <a:p>
          <a:endParaRPr lang="id-ID" sz="2800" dirty="0"/>
        </a:p>
      </dgm:t>
    </dgm:pt>
    <dgm:pt modelId="{D7FEC9E0-2ED7-4947-91CC-0885B14F3781}" type="parTrans" cxnId="{6002CA34-BC4C-42D7-8B87-001F8F7CCF10}">
      <dgm:prSet/>
      <dgm:spPr/>
      <dgm:t>
        <a:bodyPr/>
        <a:lstStyle/>
        <a:p>
          <a:endParaRPr lang="id-ID"/>
        </a:p>
      </dgm:t>
    </dgm:pt>
    <dgm:pt modelId="{56344A82-B0F2-41F7-A501-3951DCF4A7C9}" type="sibTrans" cxnId="{6002CA34-BC4C-42D7-8B87-001F8F7CCF10}">
      <dgm:prSet/>
      <dgm:spPr/>
      <dgm:t>
        <a:bodyPr/>
        <a:lstStyle/>
        <a:p>
          <a:endParaRPr lang="id-ID"/>
        </a:p>
      </dgm:t>
    </dgm:pt>
    <dgm:pt modelId="{59E3868E-C7A0-4D6F-9083-19A9C8E8F993}" type="pres">
      <dgm:prSet presAssocID="{E063EC16-85E5-4BA2-8BDD-61772CAEEFF6}" presName="Name0" presStyleCnt="0">
        <dgm:presLayoutVars>
          <dgm:dir/>
          <dgm:animLvl val="lvl"/>
          <dgm:resizeHandles/>
        </dgm:presLayoutVars>
      </dgm:prSet>
      <dgm:spPr/>
      <dgm:t>
        <a:bodyPr/>
        <a:lstStyle/>
        <a:p>
          <a:endParaRPr lang="id-ID"/>
        </a:p>
      </dgm:t>
    </dgm:pt>
    <dgm:pt modelId="{15398265-9CFD-4A33-91CC-FA4E9FCF1CF8}" type="pres">
      <dgm:prSet presAssocID="{83ABF6B4-8B23-435E-9FDA-6BC64BE5329F}" presName="linNode" presStyleCnt="0"/>
      <dgm:spPr/>
    </dgm:pt>
    <dgm:pt modelId="{BAE57E14-C13E-40D1-BA33-53B6EA7E5E30}" type="pres">
      <dgm:prSet presAssocID="{83ABF6B4-8B23-435E-9FDA-6BC64BE5329F}" presName="parentShp" presStyleLbl="node1" presStyleIdx="0" presStyleCnt="1">
        <dgm:presLayoutVars>
          <dgm:bulletEnabled val="1"/>
        </dgm:presLayoutVars>
      </dgm:prSet>
      <dgm:spPr/>
      <dgm:t>
        <a:bodyPr/>
        <a:lstStyle/>
        <a:p>
          <a:endParaRPr lang="id-ID"/>
        </a:p>
      </dgm:t>
    </dgm:pt>
    <dgm:pt modelId="{01D04991-9942-44EB-BAE6-799D0B495A3C}" type="pres">
      <dgm:prSet presAssocID="{83ABF6B4-8B23-435E-9FDA-6BC64BE5329F}" presName="childShp" presStyleLbl="bgAccFollowNode1" presStyleIdx="0" presStyleCnt="1" custScaleY="100196" custLinFactNeighborX="0" custLinFactNeighborY="-3101">
        <dgm:presLayoutVars>
          <dgm:bulletEnabled val="1"/>
        </dgm:presLayoutVars>
      </dgm:prSet>
      <dgm:spPr/>
      <dgm:t>
        <a:bodyPr/>
        <a:lstStyle/>
        <a:p>
          <a:endParaRPr lang="id-ID"/>
        </a:p>
      </dgm:t>
    </dgm:pt>
  </dgm:ptLst>
  <dgm:cxnLst>
    <dgm:cxn modelId="{E731A849-8FA4-4206-8844-190A48E3E679}" type="presOf" srcId="{50E24B17-EEA0-45E4-8E43-7574A55815DB}" destId="{01D04991-9942-44EB-BAE6-799D0B495A3C}" srcOrd="0" destOrd="1" presId="urn:microsoft.com/office/officeart/2005/8/layout/vList6"/>
    <dgm:cxn modelId="{375FA982-EE22-4936-9BA9-E19852152B3C}" srcId="{83ABF6B4-8B23-435E-9FDA-6BC64BE5329F}" destId="{1F7DA61E-18F6-4DA5-AF6D-B8CD788662DF}" srcOrd="0" destOrd="0" parTransId="{1A53FEBC-2A41-48E2-B678-8FFF766B32C4}" sibTransId="{B654DD26-C51B-4112-86CC-CD951F443F7D}"/>
    <dgm:cxn modelId="{A127D2AA-BBC9-4858-AF42-4DB3CF4080C7}" type="presOf" srcId="{83ABF6B4-8B23-435E-9FDA-6BC64BE5329F}" destId="{BAE57E14-C13E-40D1-BA33-53B6EA7E5E30}" srcOrd="0" destOrd="0" presId="urn:microsoft.com/office/officeart/2005/8/layout/vList6"/>
    <dgm:cxn modelId="{5F10149F-39A1-402D-A988-FB2734EC7EDE}" type="presOf" srcId="{1F7DA61E-18F6-4DA5-AF6D-B8CD788662DF}" destId="{01D04991-9942-44EB-BAE6-799D0B495A3C}" srcOrd="0" destOrd="0" presId="urn:microsoft.com/office/officeart/2005/8/layout/vList6"/>
    <dgm:cxn modelId="{361E6981-B204-4441-A6AB-DBFB14F2B928}" type="presOf" srcId="{DD1C9C81-0B82-4EB7-843B-FD12CF328269}" destId="{01D04991-9942-44EB-BAE6-799D0B495A3C}" srcOrd="0" destOrd="2" presId="urn:microsoft.com/office/officeart/2005/8/layout/vList6"/>
    <dgm:cxn modelId="{73813EE2-5A4A-4774-9E0A-802314EF1172}" type="presOf" srcId="{E063EC16-85E5-4BA2-8BDD-61772CAEEFF6}" destId="{59E3868E-C7A0-4D6F-9083-19A9C8E8F993}" srcOrd="0" destOrd="0" presId="urn:microsoft.com/office/officeart/2005/8/layout/vList6"/>
    <dgm:cxn modelId="{6002CA34-BC4C-42D7-8B87-001F8F7CCF10}" srcId="{83ABF6B4-8B23-435E-9FDA-6BC64BE5329F}" destId="{50E24B17-EEA0-45E4-8E43-7574A55815DB}" srcOrd="1" destOrd="0" parTransId="{D7FEC9E0-2ED7-4947-91CC-0885B14F3781}" sibTransId="{56344A82-B0F2-41F7-A501-3951DCF4A7C9}"/>
    <dgm:cxn modelId="{7954A273-7236-4AA6-91EB-32077C939D6A}" srcId="{E063EC16-85E5-4BA2-8BDD-61772CAEEFF6}" destId="{83ABF6B4-8B23-435E-9FDA-6BC64BE5329F}" srcOrd="0" destOrd="0" parTransId="{C4E1EB70-AD02-4824-AA27-1E5D11057824}" sibTransId="{33C85B13-6A60-42DE-81B9-F60CE5CE21A6}"/>
    <dgm:cxn modelId="{BF2091C0-76BA-4ABA-B425-667230DECDF5}" srcId="{83ABF6B4-8B23-435E-9FDA-6BC64BE5329F}" destId="{DD1C9C81-0B82-4EB7-843B-FD12CF328269}" srcOrd="2" destOrd="0" parTransId="{6FB09603-3151-4DD2-80D0-0261AB13465D}" sibTransId="{5C93883B-FB3D-4930-AD18-2FF44A867E86}"/>
    <dgm:cxn modelId="{AB3630F0-2E1D-4508-9BD2-93FE882C3151}" type="presParOf" srcId="{59E3868E-C7A0-4D6F-9083-19A9C8E8F993}" destId="{15398265-9CFD-4A33-91CC-FA4E9FCF1CF8}" srcOrd="0" destOrd="0" presId="urn:microsoft.com/office/officeart/2005/8/layout/vList6"/>
    <dgm:cxn modelId="{DE55794D-B77D-48E3-AD92-8201C6FF8454}" type="presParOf" srcId="{15398265-9CFD-4A33-91CC-FA4E9FCF1CF8}" destId="{BAE57E14-C13E-40D1-BA33-53B6EA7E5E30}" srcOrd="0" destOrd="0" presId="urn:microsoft.com/office/officeart/2005/8/layout/vList6"/>
    <dgm:cxn modelId="{CCBB6DF0-7F14-4A05-842A-0C8FD16D7300}" type="presParOf" srcId="{15398265-9CFD-4A33-91CC-FA4E9FCF1CF8}" destId="{01D04991-9942-44EB-BAE6-799D0B495A3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B455DF-2B3F-4DE8-BA2E-E4C22320F00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d-ID"/>
        </a:p>
      </dgm:t>
    </dgm:pt>
    <dgm:pt modelId="{07170780-A8FD-4367-85E0-C175823FC5E5}">
      <dgm:prSet phldrT="[Text]" custT="1"/>
      <dgm:spPr/>
      <dgm:t>
        <a:bodyPr/>
        <a:lstStyle/>
        <a:p>
          <a:r>
            <a:rPr lang="id-ID" sz="2400" dirty="0" smtClean="0"/>
            <a:t>Union security</a:t>
          </a:r>
          <a:endParaRPr lang="id-ID" sz="2400" dirty="0"/>
        </a:p>
      </dgm:t>
    </dgm:pt>
    <dgm:pt modelId="{5B54BF28-17EB-49CA-9DD0-7408B6F4A5D3}" type="parTrans" cxnId="{34BBC8DB-AC6D-41D0-B958-4268AD63A2F5}">
      <dgm:prSet/>
      <dgm:spPr/>
      <dgm:t>
        <a:bodyPr/>
        <a:lstStyle/>
        <a:p>
          <a:endParaRPr lang="id-ID"/>
        </a:p>
      </dgm:t>
    </dgm:pt>
    <dgm:pt modelId="{51043BD6-BBA8-4413-B04D-77C9D44B6679}" type="sibTrans" cxnId="{34BBC8DB-AC6D-41D0-B958-4268AD63A2F5}">
      <dgm:prSet/>
      <dgm:spPr/>
      <dgm:t>
        <a:bodyPr/>
        <a:lstStyle/>
        <a:p>
          <a:endParaRPr lang="id-ID"/>
        </a:p>
      </dgm:t>
    </dgm:pt>
    <dgm:pt modelId="{E930F56B-5BD8-4DAB-9BD1-1ACFA12A266A}">
      <dgm:prSet phldrT="[Text]"/>
      <dgm:spPr/>
      <dgm:t>
        <a:bodyPr/>
        <a:lstStyle/>
        <a:p>
          <a:r>
            <a:rPr lang="id-ID" dirty="0" smtClean="0"/>
            <a:t>Yang pertama dan paling penting serikat mencari keamanan bagi diri mereka sendiri.</a:t>
          </a:r>
          <a:endParaRPr lang="id-ID" dirty="0"/>
        </a:p>
      </dgm:t>
    </dgm:pt>
    <dgm:pt modelId="{A682516B-7A4C-4F70-9B2B-4C409DFDD249}" type="parTrans" cxnId="{2E10A378-8DCB-4FD7-8975-C0E28552DEC5}">
      <dgm:prSet/>
      <dgm:spPr/>
      <dgm:t>
        <a:bodyPr/>
        <a:lstStyle/>
        <a:p>
          <a:endParaRPr lang="id-ID"/>
        </a:p>
      </dgm:t>
    </dgm:pt>
    <dgm:pt modelId="{D3F60DEA-9414-42C4-A2FC-ED61B6DBCDF0}" type="sibTrans" cxnId="{2E10A378-8DCB-4FD7-8975-C0E28552DEC5}">
      <dgm:prSet/>
      <dgm:spPr/>
      <dgm:t>
        <a:bodyPr/>
        <a:lstStyle/>
        <a:p>
          <a:endParaRPr lang="id-ID"/>
        </a:p>
      </dgm:t>
    </dgm:pt>
    <dgm:pt modelId="{11882209-3820-48A0-BDD0-69316C3D54EA}">
      <dgm:prSet phldrT="[Text]"/>
      <dgm:spPr/>
      <dgm:t>
        <a:bodyPr/>
        <a:lstStyle/>
        <a:p>
          <a:r>
            <a:rPr lang="id-ID" dirty="0" smtClean="0"/>
            <a:t>Mereka berusaha keras untuk hak mewakili para pekerja sebuah perusahaan yang menjadi agen kesepakatan bagi karyawan dalam unit tersebut.</a:t>
          </a:r>
          <a:endParaRPr lang="id-ID" dirty="0"/>
        </a:p>
      </dgm:t>
    </dgm:pt>
    <dgm:pt modelId="{8CB0FC44-CEB5-4833-A0B2-7BFB1BA1EB8A}" type="parTrans" cxnId="{04BA30DD-FB05-4907-8D47-3F0D6015EC94}">
      <dgm:prSet/>
      <dgm:spPr/>
      <dgm:t>
        <a:bodyPr/>
        <a:lstStyle/>
        <a:p>
          <a:endParaRPr lang="id-ID"/>
        </a:p>
      </dgm:t>
    </dgm:pt>
    <dgm:pt modelId="{59E3E90B-5172-443E-8013-E16B30B1D0D4}" type="sibTrans" cxnId="{04BA30DD-FB05-4907-8D47-3F0D6015EC94}">
      <dgm:prSet/>
      <dgm:spPr/>
      <dgm:t>
        <a:bodyPr/>
        <a:lstStyle/>
        <a:p>
          <a:endParaRPr lang="id-ID"/>
        </a:p>
      </dgm:t>
    </dgm:pt>
    <dgm:pt modelId="{D5863E04-FBA8-4268-BD54-B575B8E0ABF6}" type="pres">
      <dgm:prSet presAssocID="{75B455DF-2B3F-4DE8-BA2E-E4C22320F00D}" presName="linearFlow" presStyleCnt="0">
        <dgm:presLayoutVars>
          <dgm:dir/>
          <dgm:animLvl val="lvl"/>
          <dgm:resizeHandles val="exact"/>
        </dgm:presLayoutVars>
      </dgm:prSet>
      <dgm:spPr/>
      <dgm:t>
        <a:bodyPr/>
        <a:lstStyle/>
        <a:p>
          <a:endParaRPr lang="id-ID"/>
        </a:p>
      </dgm:t>
    </dgm:pt>
    <dgm:pt modelId="{2FDD9AC7-49C3-4120-B9CD-3C9024871417}" type="pres">
      <dgm:prSet presAssocID="{07170780-A8FD-4367-85E0-C175823FC5E5}" presName="composite" presStyleCnt="0"/>
      <dgm:spPr/>
    </dgm:pt>
    <dgm:pt modelId="{D549C993-20DA-4DAF-BF60-C39B5AD17EE7}" type="pres">
      <dgm:prSet presAssocID="{07170780-A8FD-4367-85E0-C175823FC5E5}" presName="parentText" presStyleLbl="alignNode1" presStyleIdx="0" presStyleCnt="1" custAng="0" custScaleX="191413" custScaleY="174599" custLinFactNeighborX="-36186" custLinFactNeighborY="-38221">
        <dgm:presLayoutVars>
          <dgm:chMax val="1"/>
          <dgm:bulletEnabled val="1"/>
        </dgm:presLayoutVars>
      </dgm:prSet>
      <dgm:spPr/>
      <dgm:t>
        <a:bodyPr/>
        <a:lstStyle/>
        <a:p>
          <a:endParaRPr lang="id-ID"/>
        </a:p>
      </dgm:t>
    </dgm:pt>
    <dgm:pt modelId="{3022985A-4F67-42BC-AADE-D2AC914B0457}" type="pres">
      <dgm:prSet presAssocID="{07170780-A8FD-4367-85E0-C175823FC5E5}" presName="descendantText" presStyleLbl="alignAcc1" presStyleIdx="0" presStyleCnt="1" custScaleY="203367" custLinFactNeighborX="1691" custLinFactNeighborY="-28198">
        <dgm:presLayoutVars>
          <dgm:bulletEnabled val="1"/>
        </dgm:presLayoutVars>
      </dgm:prSet>
      <dgm:spPr/>
      <dgm:t>
        <a:bodyPr/>
        <a:lstStyle/>
        <a:p>
          <a:endParaRPr lang="id-ID"/>
        </a:p>
      </dgm:t>
    </dgm:pt>
  </dgm:ptLst>
  <dgm:cxnLst>
    <dgm:cxn modelId="{50CB1123-7E34-4470-A42B-065D35496A9C}" type="presOf" srcId="{07170780-A8FD-4367-85E0-C175823FC5E5}" destId="{D549C993-20DA-4DAF-BF60-C39B5AD17EE7}" srcOrd="0" destOrd="0" presId="urn:microsoft.com/office/officeart/2005/8/layout/chevron2"/>
    <dgm:cxn modelId="{F55183AA-0B2B-4D2D-9B2B-E77D260137EB}" type="presOf" srcId="{11882209-3820-48A0-BDD0-69316C3D54EA}" destId="{3022985A-4F67-42BC-AADE-D2AC914B0457}" srcOrd="0" destOrd="1" presId="urn:microsoft.com/office/officeart/2005/8/layout/chevron2"/>
    <dgm:cxn modelId="{34BBC8DB-AC6D-41D0-B958-4268AD63A2F5}" srcId="{75B455DF-2B3F-4DE8-BA2E-E4C22320F00D}" destId="{07170780-A8FD-4367-85E0-C175823FC5E5}" srcOrd="0" destOrd="0" parTransId="{5B54BF28-17EB-49CA-9DD0-7408B6F4A5D3}" sibTransId="{51043BD6-BBA8-4413-B04D-77C9D44B6679}"/>
    <dgm:cxn modelId="{E69A04DB-E756-4BFD-B7A9-58FC6DB46AF0}" type="presOf" srcId="{E930F56B-5BD8-4DAB-9BD1-1ACFA12A266A}" destId="{3022985A-4F67-42BC-AADE-D2AC914B0457}" srcOrd="0" destOrd="0" presId="urn:microsoft.com/office/officeart/2005/8/layout/chevron2"/>
    <dgm:cxn modelId="{2E10A378-8DCB-4FD7-8975-C0E28552DEC5}" srcId="{07170780-A8FD-4367-85E0-C175823FC5E5}" destId="{E930F56B-5BD8-4DAB-9BD1-1ACFA12A266A}" srcOrd="0" destOrd="0" parTransId="{A682516B-7A4C-4F70-9B2B-4C409DFDD249}" sibTransId="{D3F60DEA-9414-42C4-A2FC-ED61B6DBCDF0}"/>
    <dgm:cxn modelId="{04BA30DD-FB05-4907-8D47-3F0D6015EC94}" srcId="{07170780-A8FD-4367-85E0-C175823FC5E5}" destId="{11882209-3820-48A0-BDD0-69316C3D54EA}" srcOrd="1" destOrd="0" parTransId="{8CB0FC44-CEB5-4833-A0B2-7BFB1BA1EB8A}" sibTransId="{59E3E90B-5172-443E-8013-E16B30B1D0D4}"/>
    <dgm:cxn modelId="{D15D05DC-13BD-42A0-AE32-5322508751E4}" type="presOf" srcId="{75B455DF-2B3F-4DE8-BA2E-E4C22320F00D}" destId="{D5863E04-FBA8-4268-BD54-B575B8E0ABF6}" srcOrd="0" destOrd="0" presId="urn:microsoft.com/office/officeart/2005/8/layout/chevron2"/>
    <dgm:cxn modelId="{3F6F54AF-030E-42B8-802B-047801E85CEF}" type="presParOf" srcId="{D5863E04-FBA8-4268-BD54-B575B8E0ABF6}" destId="{2FDD9AC7-49C3-4120-B9CD-3C9024871417}" srcOrd="0" destOrd="0" presId="urn:microsoft.com/office/officeart/2005/8/layout/chevron2"/>
    <dgm:cxn modelId="{9B0D3653-A683-4310-A6BF-3157A1DABF9D}" type="presParOf" srcId="{2FDD9AC7-49C3-4120-B9CD-3C9024871417}" destId="{D549C993-20DA-4DAF-BF60-C39B5AD17EE7}" srcOrd="0" destOrd="0" presId="urn:microsoft.com/office/officeart/2005/8/layout/chevron2"/>
    <dgm:cxn modelId="{D3467608-8146-4759-B966-99F2C7BBD361}" type="presParOf" srcId="{2FDD9AC7-49C3-4120-B9CD-3C9024871417}" destId="{3022985A-4F67-42BC-AADE-D2AC914B04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6901E6-F701-47D6-A225-92A89327EB0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d-ID"/>
        </a:p>
      </dgm:t>
    </dgm:pt>
    <dgm:pt modelId="{F753B42E-116E-477F-BA90-F112401AD7FA}">
      <dgm:prSet phldrT="[Text]"/>
      <dgm:spPr/>
      <dgm:t>
        <a:bodyPr/>
        <a:lstStyle/>
        <a:p>
          <a:r>
            <a:rPr lang="id-ID" dirty="0" smtClean="0"/>
            <a:t>1.Closed shop</a:t>
          </a:r>
          <a:endParaRPr lang="id-ID" dirty="0"/>
        </a:p>
      </dgm:t>
    </dgm:pt>
    <dgm:pt modelId="{B887B0E6-6825-4557-A586-FEB137CF80DE}" type="parTrans" cxnId="{565B8B27-29A9-4213-8EBD-00847A00D6E4}">
      <dgm:prSet/>
      <dgm:spPr/>
      <dgm:t>
        <a:bodyPr/>
        <a:lstStyle/>
        <a:p>
          <a:endParaRPr lang="id-ID"/>
        </a:p>
      </dgm:t>
    </dgm:pt>
    <dgm:pt modelId="{ACA4E596-9F01-4CA9-88BD-C143767C14F4}" type="sibTrans" cxnId="{565B8B27-29A9-4213-8EBD-00847A00D6E4}">
      <dgm:prSet/>
      <dgm:spPr/>
      <dgm:t>
        <a:bodyPr/>
        <a:lstStyle/>
        <a:p>
          <a:endParaRPr lang="id-ID"/>
        </a:p>
      </dgm:t>
    </dgm:pt>
    <dgm:pt modelId="{FB921AF2-6AFD-4A70-84D5-14132C454E05}">
      <dgm:prSet phldrT="[Text]"/>
      <dgm:spPr/>
      <dgm:t>
        <a:bodyPr/>
        <a:lstStyle/>
        <a:p>
          <a:r>
            <a:rPr lang="id-ID" dirty="0" smtClean="0"/>
            <a:t>2.Union shop</a:t>
          </a:r>
          <a:endParaRPr lang="id-ID" dirty="0"/>
        </a:p>
      </dgm:t>
    </dgm:pt>
    <dgm:pt modelId="{8718B6C7-88CE-44EB-8E73-579EAA7622F1}" type="parTrans" cxnId="{C345080E-7FB9-4B61-8693-A42439385B75}">
      <dgm:prSet/>
      <dgm:spPr/>
      <dgm:t>
        <a:bodyPr/>
        <a:lstStyle/>
        <a:p>
          <a:endParaRPr lang="id-ID"/>
        </a:p>
      </dgm:t>
    </dgm:pt>
    <dgm:pt modelId="{CA60695D-699C-4B11-A4D2-14D7E00B8897}" type="sibTrans" cxnId="{C345080E-7FB9-4B61-8693-A42439385B75}">
      <dgm:prSet/>
      <dgm:spPr/>
      <dgm:t>
        <a:bodyPr/>
        <a:lstStyle/>
        <a:p>
          <a:endParaRPr lang="id-ID"/>
        </a:p>
      </dgm:t>
    </dgm:pt>
    <dgm:pt modelId="{4F3C4782-6260-4850-927F-AACF16EDAE3E}">
      <dgm:prSet phldrT="[Text]"/>
      <dgm:spPr/>
      <dgm:t>
        <a:bodyPr/>
        <a:lstStyle/>
        <a:p>
          <a:r>
            <a:rPr lang="id-ID" dirty="0" smtClean="0"/>
            <a:t>5.Maintanance of membership arrangement</a:t>
          </a:r>
          <a:endParaRPr lang="id-ID" dirty="0"/>
        </a:p>
      </dgm:t>
    </dgm:pt>
    <dgm:pt modelId="{D1C738DA-7129-4715-B0B2-8482FD0636AD}" type="parTrans" cxnId="{20D55F0C-14A0-4C0B-9FD3-2070C3014855}">
      <dgm:prSet/>
      <dgm:spPr/>
      <dgm:t>
        <a:bodyPr/>
        <a:lstStyle/>
        <a:p>
          <a:endParaRPr lang="id-ID"/>
        </a:p>
      </dgm:t>
    </dgm:pt>
    <dgm:pt modelId="{0A4A6E78-5C9A-4B21-A3D2-531E614184E0}" type="sibTrans" cxnId="{20D55F0C-14A0-4C0B-9FD3-2070C3014855}">
      <dgm:prSet/>
      <dgm:spPr/>
      <dgm:t>
        <a:bodyPr/>
        <a:lstStyle/>
        <a:p>
          <a:endParaRPr lang="id-ID"/>
        </a:p>
      </dgm:t>
    </dgm:pt>
    <dgm:pt modelId="{2D715B8B-E65E-478E-97A8-5B3722307D01}">
      <dgm:prSet phldrT="[Text]"/>
      <dgm:spPr/>
      <dgm:t>
        <a:bodyPr/>
        <a:lstStyle/>
        <a:p>
          <a:r>
            <a:rPr lang="id-ID" dirty="0" smtClean="0"/>
            <a:t>4.Preferentail</a:t>
          </a:r>
          <a:r>
            <a:rPr lang="id-ID" baseline="0" dirty="0" smtClean="0"/>
            <a:t> shop</a:t>
          </a:r>
          <a:endParaRPr lang="id-ID" dirty="0"/>
        </a:p>
      </dgm:t>
    </dgm:pt>
    <dgm:pt modelId="{7F42CB9F-320A-41EF-AAF3-E4561311AD8B}" type="parTrans" cxnId="{3AAD0CF2-2FA3-4A0E-8076-7669D4FAA5B7}">
      <dgm:prSet/>
      <dgm:spPr/>
      <dgm:t>
        <a:bodyPr/>
        <a:lstStyle/>
        <a:p>
          <a:endParaRPr lang="id-ID"/>
        </a:p>
      </dgm:t>
    </dgm:pt>
    <dgm:pt modelId="{7E2EF72E-AEDB-4CB4-8ED4-923C06A9809F}" type="sibTrans" cxnId="{3AAD0CF2-2FA3-4A0E-8076-7669D4FAA5B7}">
      <dgm:prSet/>
      <dgm:spPr/>
      <dgm:t>
        <a:bodyPr/>
        <a:lstStyle/>
        <a:p>
          <a:endParaRPr lang="id-ID"/>
        </a:p>
      </dgm:t>
    </dgm:pt>
    <dgm:pt modelId="{A8EB7838-26D8-4064-845E-A360654F5B9B}">
      <dgm:prSet phldrT="[Text]"/>
      <dgm:spPr/>
      <dgm:t>
        <a:bodyPr/>
        <a:lstStyle/>
        <a:p>
          <a:r>
            <a:rPr lang="id-ID" smtClean="0"/>
            <a:t>3.Agency</a:t>
          </a:r>
          <a:r>
            <a:rPr lang="id-ID" baseline="0" smtClean="0"/>
            <a:t> shop</a:t>
          </a:r>
          <a:endParaRPr lang="id-ID" dirty="0"/>
        </a:p>
      </dgm:t>
    </dgm:pt>
    <dgm:pt modelId="{EE560232-F661-45FA-88F2-93E2881D1D49}" type="parTrans" cxnId="{8006334A-505B-44E3-8063-61DB56202EFA}">
      <dgm:prSet/>
      <dgm:spPr/>
      <dgm:t>
        <a:bodyPr/>
        <a:lstStyle/>
        <a:p>
          <a:endParaRPr lang="id-ID"/>
        </a:p>
      </dgm:t>
    </dgm:pt>
    <dgm:pt modelId="{211026C8-B468-4231-B29F-2189350CB45D}" type="sibTrans" cxnId="{8006334A-505B-44E3-8063-61DB56202EFA}">
      <dgm:prSet/>
      <dgm:spPr/>
      <dgm:t>
        <a:bodyPr/>
        <a:lstStyle/>
        <a:p>
          <a:endParaRPr lang="id-ID"/>
        </a:p>
      </dgm:t>
    </dgm:pt>
    <dgm:pt modelId="{E891E52D-B2F0-46BB-A72F-90FDE3F799EA}" type="pres">
      <dgm:prSet presAssocID="{7F6901E6-F701-47D6-A225-92A89327EB00}" presName="cycle" presStyleCnt="0">
        <dgm:presLayoutVars>
          <dgm:dir/>
          <dgm:resizeHandles val="exact"/>
        </dgm:presLayoutVars>
      </dgm:prSet>
      <dgm:spPr/>
      <dgm:t>
        <a:bodyPr/>
        <a:lstStyle/>
        <a:p>
          <a:endParaRPr lang="id-ID"/>
        </a:p>
      </dgm:t>
    </dgm:pt>
    <dgm:pt modelId="{CF99B211-E768-473F-8247-978DB62F0F76}" type="pres">
      <dgm:prSet presAssocID="{F753B42E-116E-477F-BA90-F112401AD7FA}" presName="node" presStyleLbl="node1" presStyleIdx="0" presStyleCnt="5" custScaleX="153879" custScaleY="147530" custRadScaleRad="146086" custRadScaleInc="-163492">
        <dgm:presLayoutVars>
          <dgm:bulletEnabled val="1"/>
        </dgm:presLayoutVars>
      </dgm:prSet>
      <dgm:spPr/>
      <dgm:t>
        <a:bodyPr/>
        <a:lstStyle/>
        <a:p>
          <a:endParaRPr lang="id-ID"/>
        </a:p>
      </dgm:t>
    </dgm:pt>
    <dgm:pt modelId="{C9DFA0E2-B9CF-49A1-9D36-1B6DCB8DB543}" type="pres">
      <dgm:prSet presAssocID="{ACA4E596-9F01-4CA9-88BD-C143767C14F4}" presName="sibTrans" presStyleLbl="sibTrans2D1" presStyleIdx="0" presStyleCnt="5"/>
      <dgm:spPr/>
      <dgm:t>
        <a:bodyPr/>
        <a:lstStyle/>
        <a:p>
          <a:endParaRPr lang="id-ID"/>
        </a:p>
      </dgm:t>
    </dgm:pt>
    <dgm:pt modelId="{353447B9-A803-4CD3-B19A-31EDB3302C6D}" type="pres">
      <dgm:prSet presAssocID="{ACA4E596-9F01-4CA9-88BD-C143767C14F4}" presName="connectorText" presStyleLbl="sibTrans2D1" presStyleIdx="0" presStyleCnt="5"/>
      <dgm:spPr/>
      <dgm:t>
        <a:bodyPr/>
        <a:lstStyle/>
        <a:p>
          <a:endParaRPr lang="id-ID"/>
        </a:p>
      </dgm:t>
    </dgm:pt>
    <dgm:pt modelId="{B4DA9BC8-8AD8-4A11-B110-21BBABE09FCD}" type="pres">
      <dgm:prSet presAssocID="{FB921AF2-6AFD-4A70-84D5-14132C454E05}" presName="node" presStyleLbl="node1" presStyleIdx="1" presStyleCnt="5" custScaleX="140265" custScaleY="133404" custRadScaleRad="14585" custRadScaleInc="-171380">
        <dgm:presLayoutVars>
          <dgm:bulletEnabled val="1"/>
        </dgm:presLayoutVars>
      </dgm:prSet>
      <dgm:spPr/>
      <dgm:t>
        <a:bodyPr/>
        <a:lstStyle/>
        <a:p>
          <a:endParaRPr lang="id-ID"/>
        </a:p>
      </dgm:t>
    </dgm:pt>
    <dgm:pt modelId="{13386541-6CA7-4A0A-94C0-F0D7D56BD53D}" type="pres">
      <dgm:prSet presAssocID="{CA60695D-699C-4B11-A4D2-14D7E00B8897}" presName="sibTrans" presStyleLbl="sibTrans2D1" presStyleIdx="1" presStyleCnt="5"/>
      <dgm:spPr/>
      <dgm:t>
        <a:bodyPr/>
        <a:lstStyle/>
        <a:p>
          <a:endParaRPr lang="id-ID"/>
        </a:p>
      </dgm:t>
    </dgm:pt>
    <dgm:pt modelId="{F6C86A92-4911-4931-8863-F6F7064A7477}" type="pres">
      <dgm:prSet presAssocID="{CA60695D-699C-4B11-A4D2-14D7E00B8897}" presName="connectorText" presStyleLbl="sibTrans2D1" presStyleIdx="1" presStyleCnt="5"/>
      <dgm:spPr/>
      <dgm:t>
        <a:bodyPr/>
        <a:lstStyle/>
        <a:p>
          <a:endParaRPr lang="id-ID"/>
        </a:p>
      </dgm:t>
    </dgm:pt>
    <dgm:pt modelId="{79F5A827-FCF5-4EA5-B7C7-F555E9B5ECF4}" type="pres">
      <dgm:prSet presAssocID="{A8EB7838-26D8-4064-845E-A360654F5B9B}" presName="node" presStyleLbl="node1" presStyleIdx="2" presStyleCnt="5" custScaleX="140265" custScaleY="133404" custRadScaleRad="100602" custRadScaleInc="225067">
        <dgm:presLayoutVars>
          <dgm:bulletEnabled val="1"/>
        </dgm:presLayoutVars>
      </dgm:prSet>
      <dgm:spPr/>
      <dgm:t>
        <a:bodyPr/>
        <a:lstStyle/>
        <a:p>
          <a:endParaRPr lang="id-ID"/>
        </a:p>
      </dgm:t>
    </dgm:pt>
    <dgm:pt modelId="{2E4089FE-FD1C-47A1-ABE8-C2279A38FAEC}" type="pres">
      <dgm:prSet presAssocID="{211026C8-B468-4231-B29F-2189350CB45D}" presName="sibTrans" presStyleLbl="sibTrans2D1" presStyleIdx="2" presStyleCnt="5"/>
      <dgm:spPr/>
      <dgm:t>
        <a:bodyPr/>
        <a:lstStyle/>
        <a:p>
          <a:endParaRPr lang="id-ID"/>
        </a:p>
      </dgm:t>
    </dgm:pt>
    <dgm:pt modelId="{3E6DBC6E-0093-42FF-BF75-3EC4A45C521E}" type="pres">
      <dgm:prSet presAssocID="{211026C8-B468-4231-B29F-2189350CB45D}" presName="connectorText" presStyleLbl="sibTrans2D1" presStyleIdx="2" presStyleCnt="5"/>
      <dgm:spPr/>
      <dgm:t>
        <a:bodyPr/>
        <a:lstStyle/>
        <a:p>
          <a:endParaRPr lang="id-ID"/>
        </a:p>
      </dgm:t>
    </dgm:pt>
    <dgm:pt modelId="{600B4769-206A-4E6B-97DD-C797D17586FD}" type="pres">
      <dgm:prSet presAssocID="{2D715B8B-E65E-478E-97A8-5B3722307D01}" presName="node" presStyleLbl="node1" presStyleIdx="3" presStyleCnt="5" custScaleX="140265" custScaleY="133404" custRadScaleRad="197735" custRadScaleInc="91456">
        <dgm:presLayoutVars>
          <dgm:bulletEnabled val="1"/>
        </dgm:presLayoutVars>
      </dgm:prSet>
      <dgm:spPr/>
      <dgm:t>
        <a:bodyPr/>
        <a:lstStyle/>
        <a:p>
          <a:endParaRPr lang="id-ID"/>
        </a:p>
      </dgm:t>
    </dgm:pt>
    <dgm:pt modelId="{6702A773-5F4E-466F-8EB0-10A7B4F3AAAE}" type="pres">
      <dgm:prSet presAssocID="{7E2EF72E-AEDB-4CB4-8ED4-923C06A9809F}" presName="sibTrans" presStyleLbl="sibTrans2D1" presStyleIdx="3" presStyleCnt="5"/>
      <dgm:spPr/>
      <dgm:t>
        <a:bodyPr/>
        <a:lstStyle/>
        <a:p>
          <a:endParaRPr lang="id-ID"/>
        </a:p>
      </dgm:t>
    </dgm:pt>
    <dgm:pt modelId="{3231EAC4-62AA-47FA-8CB5-7878956476A8}" type="pres">
      <dgm:prSet presAssocID="{7E2EF72E-AEDB-4CB4-8ED4-923C06A9809F}" presName="connectorText" presStyleLbl="sibTrans2D1" presStyleIdx="3" presStyleCnt="5"/>
      <dgm:spPr/>
      <dgm:t>
        <a:bodyPr/>
        <a:lstStyle/>
        <a:p>
          <a:endParaRPr lang="id-ID"/>
        </a:p>
      </dgm:t>
    </dgm:pt>
    <dgm:pt modelId="{6FDE38C6-C011-4355-8074-C83ED2B05B8B}" type="pres">
      <dgm:prSet presAssocID="{4F3C4782-6260-4850-927F-AACF16EDAE3E}" presName="node" presStyleLbl="node1" presStyleIdx="4" presStyleCnt="5" custScaleX="140265" custScaleY="133404" custRadScaleRad="260962" custRadScaleInc="-42227">
        <dgm:presLayoutVars>
          <dgm:bulletEnabled val="1"/>
        </dgm:presLayoutVars>
      </dgm:prSet>
      <dgm:spPr/>
      <dgm:t>
        <a:bodyPr/>
        <a:lstStyle/>
        <a:p>
          <a:endParaRPr lang="id-ID"/>
        </a:p>
      </dgm:t>
    </dgm:pt>
    <dgm:pt modelId="{D28F31BD-9E25-45FD-9ED9-8790EEEEE529}" type="pres">
      <dgm:prSet presAssocID="{0A4A6E78-5C9A-4B21-A3D2-531E614184E0}" presName="sibTrans" presStyleLbl="sibTrans2D1" presStyleIdx="4" presStyleCnt="5"/>
      <dgm:spPr/>
      <dgm:t>
        <a:bodyPr/>
        <a:lstStyle/>
        <a:p>
          <a:endParaRPr lang="id-ID"/>
        </a:p>
      </dgm:t>
    </dgm:pt>
    <dgm:pt modelId="{E2CCF039-9926-4CEB-9A8A-2C85D63F6079}" type="pres">
      <dgm:prSet presAssocID="{0A4A6E78-5C9A-4B21-A3D2-531E614184E0}" presName="connectorText" presStyleLbl="sibTrans2D1" presStyleIdx="4" presStyleCnt="5"/>
      <dgm:spPr/>
      <dgm:t>
        <a:bodyPr/>
        <a:lstStyle/>
        <a:p>
          <a:endParaRPr lang="id-ID"/>
        </a:p>
      </dgm:t>
    </dgm:pt>
  </dgm:ptLst>
  <dgm:cxnLst>
    <dgm:cxn modelId="{3A7F5D10-ADD7-4553-BC41-88B91C5A3CE7}" type="presOf" srcId="{CA60695D-699C-4B11-A4D2-14D7E00B8897}" destId="{F6C86A92-4911-4931-8863-F6F7064A7477}" srcOrd="1" destOrd="0" presId="urn:microsoft.com/office/officeart/2005/8/layout/cycle2"/>
    <dgm:cxn modelId="{C345080E-7FB9-4B61-8693-A42439385B75}" srcId="{7F6901E6-F701-47D6-A225-92A89327EB00}" destId="{FB921AF2-6AFD-4A70-84D5-14132C454E05}" srcOrd="1" destOrd="0" parTransId="{8718B6C7-88CE-44EB-8E73-579EAA7622F1}" sibTransId="{CA60695D-699C-4B11-A4D2-14D7E00B8897}"/>
    <dgm:cxn modelId="{8006334A-505B-44E3-8063-61DB56202EFA}" srcId="{7F6901E6-F701-47D6-A225-92A89327EB00}" destId="{A8EB7838-26D8-4064-845E-A360654F5B9B}" srcOrd="2" destOrd="0" parTransId="{EE560232-F661-45FA-88F2-93E2881D1D49}" sibTransId="{211026C8-B468-4231-B29F-2189350CB45D}"/>
    <dgm:cxn modelId="{4170187D-075E-4B68-ACA6-5A816351ABE0}" type="presOf" srcId="{0A4A6E78-5C9A-4B21-A3D2-531E614184E0}" destId="{E2CCF039-9926-4CEB-9A8A-2C85D63F6079}" srcOrd="1" destOrd="0" presId="urn:microsoft.com/office/officeart/2005/8/layout/cycle2"/>
    <dgm:cxn modelId="{4AB733B7-B78C-45DE-B613-C65F117C908D}" type="presOf" srcId="{211026C8-B468-4231-B29F-2189350CB45D}" destId="{3E6DBC6E-0093-42FF-BF75-3EC4A45C521E}" srcOrd="1" destOrd="0" presId="urn:microsoft.com/office/officeart/2005/8/layout/cycle2"/>
    <dgm:cxn modelId="{AC3DE387-EE0B-48E0-B7C1-0AEE95DC7E50}" type="presOf" srcId="{4F3C4782-6260-4850-927F-AACF16EDAE3E}" destId="{6FDE38C6-C011-4355-8074-C83ED2B05B8B}" srcOrd="0" destOrd="0" presId="urn:microsoft.com/office/officeart/2005/8/layout/cycle2"/>
    <dgm:cxn modelId="{7F0EE1DA-CFEA-4C77-9B82-6ABA0C5C8309}" type="presOf" srcId="{A8EB7838-26D8-4064-845E-A360654F5B9B}" destId="{79F5A827-FCF5-4EA5-B7C7-F555E9B5ECF4}" srcOrd="0" destOrd="0" presId="urn:microsoft.com/office/officeart/2005/8/layout/cycle2"/>
    <dgm:cxn modelId="{3AAD0CF2-2FA3-4A0E-8076-7669D4FAA5B7}" srcId="{7F6901E6-F701-47D6-A225-92A89327EB00}" destId="{2D715B8B-E65E-478E-97A8-5B3722307D01}" srcOrd="3" destOrd="0" parTransId="{7F42CB9F-320A-41EF-AAF3-E4561311AD8B}" sibTransId="{7E2EF72E-AEDB-4CB4-8ED4-923C06A9809F}"/>
    <dgm:cxn modelId="{5D09CF1B-D4E7-4221-A091-EAC179B5C4A5}" type="presOf" srcId="{0A4A6E78-5C9A-4B21-A3D2-531E614184E0}" destId="{D28F31BD-9E25-45FD-9ED9-8790EEEEE529}" srcOrd="0" destOrd="0" presId="urn:microsoft.com/office/officeart/2005/8/layout/cycle2"/>
    <dgm:cxn modelId="{E11E332D-EF67-49EF-A875-F6C58B83068F}" type="presOf" srcId="{7F6901E6-F701-47D6-A225-92A89327EB00}" destId="{E891E52D-B2F0-46BB-A72F-90FDE3F799EA}" srcOrd="0" destOrd="0" presId="urn:microsoft.com/office/officeart/2005/8/layout/cycle2"/>
    <dgm:cxn modelId="{95061577-2DD5-4C44-BC3D-5AB416476AAF}" type="presOf" srcId="{2D715B8B-E65E-478E-97A8-5B3722307D01}" destId="{600B4769-206A-4E6B-97DD-C797D17586FD}" srcOrd="0" destOrd="0" presId="urn:microsoft.com/office/officeart/2005/8/layout/cycle2"/>
    <dgm:cxn modelId="{D1489D5D-31DB-45F3-9FA2-BF489D9A22B0}" type="presOf" srcId="{ACA4E596-9F01-4CA9-88BD-C143767C14F4}" destId="{C9DFA0E2-B9CF-49A1-9D36-1B6DCB8DB543}" srcOrd="0" destOrd="0" presId="urn:microsoft.com/office/officeart/2005/8/layout/cycle2"/>
    <dgm:cxn modelId="{ECB08EA4-D45B-45B1-8C37-5302F5F7BB6F}" type="presOf" srcId="{7E2EF72E-AEDB-4CB4-8ED4-923C06A9809F}" destId="{3231EAC4-62AA-47FA-8CB5-7878956476A8}" srcOrd="1" destOrd="0" presId="urn:microsoft.com/office/officeart/2005/8/layout/cycle2"/>
    <dgm:cxn modelId="{32644700-7004-496F-A05D-555007533358}" type="presOf" srcId="{FB921AF2-6AFD-4A70-84D5-14132C454E05}" destId="{B4DA9BC8-8AD8-4A11-B110-21BBABE09FCD}" srcOrd="0" destOrd="0" presId="urn:microsoft.com/office/officeart/2005/8/layout/cycle2"/>
    <dgm:cxn modelId="{20D55F0C-14A0-4C0B-9FD3-2070C3014855}" srcId="{7F6901E6-F701-47D6-A225-92A89327EB00}" destId="{4F3C4782-6260-4850-927F-AACF16EDAE3E}" srcOrd="4" destOrd="0" parTransId="{D1C738DA-7129-4715-B0B2-8482FD0636AD}" sibTransId="{0A4A6E78-5C9A-4B21-A3D2-531E614184E0}"/>
    <dgm:cxn modelId="{DE09C390-E62F-4E5E-B7D9-B07CA4253167}" type="presOf" srcId="{7E2EF72E-AEDB-4CB4-8ED4-923C06A9809F}" destId="{6702A773-5F4E-466F-8EB0-10A7B4F3AAAE}" srcOrd="0" destOrd="0" presId="urn:microsoft.com/office/officeart/2005/8/layout/cycle2"/>
    <dgm:cxn modelId="{602D2E48-7015-4B3E-9B1B-AAD6D2EC15A8}" type="presOf" srcId="{F753B42E-116E-477F-BA90-F112401AD7FA}" destId="{CF99B211-E768-473F-8247-978DB62F0F76}" srcOrd="0" destOrd="0" presId="urn:microsoft.com/office/officeart/2005/8/layout/cycle2"/>
    <dgm:cxn modelId="{565B8B27-29A9-4213-8EBD-00847A00D6E4}" srcId="{7F6901E6-F701-47D6-A225-92A89327EB00}" destId="{F753B42E-116E-477F-BA90-F112401AD7FA}" srcOrd="0" destOrd="0" parTransId="{B887B0E6-6825-4557-A586-FEB137CF80DE}" sibTransId="{ACA4E596-9F01-4CA9-88BD-C143767C14F4}"/>
    <dgm:cxn modelId="{432B3F8E-9B53-4503-8EE0-62212A3AE8DA}" type="presOf" srcId="{211026C8-B468-4231-B29F-2189350CB45D}" destId="{2E4089FE-FD1C-47A1-ABE8-C2279A38FAEC}" srcOrd="0" destOrd="0" presId="urn:microsoft.com/office/officeart/2005/8/layout/cycle2"/>
    <dgm:cxn modelId="{6266EB72-2DBD-4FA9-B776-6A791776ACD9}" type="presOf" srcId="{ACA4E596-9F01-4CA9-88BD-C143767C14F4}" destId="{353447B9-A803-4CD3-B19A-31EDB3302C6D}" srcOrd="1" destOrd="0" presId="urn:microsoft.com/office/officeart/2005/8/layout/cycle2"/>
    <dgm:cxn modelId="{ACDD7A5A-47BB-4355-93A4-6BBB67B1C33C}" type="presOf" srcId="{CA60695D-699C-4B11-A4D2-14D7E00B8897}" destId="{13386541-6CA7-4A0A-94C0-F0D7D56BD53D}" srcOrd="0" destOrd="0" presId="urn:microsoft.com/office/officeart/2005/8/layout/cycle2"/>
    <dgm:cxn modelId="{F95A8082-CA43-40F7-B394-D3DF479444DA}" type="presParOf" srcId="{E891E52D-B2F0-46BB-A72F-90FDE3F799EA}" destId="{CF99B211-E768-473F-8247-978DB62F0F76}" srcOrd="0" destOrd="0" presId="urn:microsoft.com/office/officeart/2005/8/layout/cycle2"/>
    <dgm:cxn modelId="{1887F02E-D14C-44F0-8FB5-E0C2B58A7F21}" type="presParOf" srcId="{E891E52D-B2F0-46BB-A72F-90FDE3F799EA}" destId="{C9DFA0E2-B9CF-49A1-9D36-1B6DCB8DB543}" srcOrd="1" destOrd="0" presId="urn:microsoft.com/office/officeart/2005/8/layout/cycle2"/>
    <dgm:cxn modelId="{2FD97706-FA00-426C-80BB-690AC1B80A58}" type="presParOf" srcId="{C9DFA0E2-B9CF-49A1-9D36-1B6DCB8DB543}" destId="{353447B9-A803-4CD3-B19A-31EDB3302C6D}" srcOrd="0" destOrd="0" presId="urn:microsoft.com/office/officeart/2005/8/layout/cycle2"/>
    <dgm:cxn modelId="{7FBE08DD-A756-46B1-82CE-C17A8F00CBAC}" type="presParOf" srcId="{E891E52D-B2F0-46BB-A72F-90FDE3F799EA}" destId="{B4DA9BC8-8AD8-4A11-B110-21BBABE09FCD}" srcOrd="2" destOrd="0" presId="urn:microsoft.com/office/officeart/2005/8/layout/cycle2"/>
    <dgm:cxn modelId="{ED764151-7E58-499A-861F-239B61523A16}" type="presParOf" srcId="{E891E52D-B2F0-46BB-A72F-90FDE3F799EA}" destId="{13386541-6CA7-4A0A-94C0-F0D7D56BD53D}" srcOrd="3" destOrd="0" presId="urn:microsoft.com/office/officeart/2005/8/layout/cycle2"/>
    <dgm:cxn modelId="{4D53D657-3443-4CAC-A19C-CA7054A25295}" type="presParOf" srcId="{13386541-6CA7-4A0A-94C0-F0D7D56BD53D}" destId="{F6C86A92-4911-4931-8863-F6F7064A7477}" srcOrd="0" destOrd="0" presId="urn:microsoft.com/office/officeart/2005/8/layout/cycle2"/>
    <dgm:cxn modelId="{6E20E6ED-ABAF-4C11-B126-FD1C96B53AF3}" type="presParOf" srcId="{E891E52D-B2F0-46BB-A72F-90FDE3F799EA}" destId="{79F5A827-FCF5-4EA5-B7C7-F555E9B5ECF4}" srcOrd="4" destOrd="0" presId="urn:microsoft.com/office/officeart/2005/8/layout/cycle2"/>
    <dgm:cxn modelId="{1456AAB7-3DEC-4E38-803C-E7ABCE5FD5B2}" type="presParOf" srcId="{E891E52D-B2F0-46BB-A72F-90FDE3F799EA}" destId="{2E4089FE-FD1C-47A1-ABE8-C2279A38FAEC}" srcOrd="5" destOrd="0" presId="urn:microsoft.com/office/officeart/2005/8/layout/cycle2"/>
    <dgm:cxn modelId="{9741949E-AD11-475B-8247-AC8AB7F57993}" type="presParOf" srcId="{2E4089FE-FD1C-47A1-ABE8-C2279A38FAEC}" destId="{3E6DBC6E-0093-42FF-BF75-3EC4A45C521E}" srcOrd="0" destOrd="0" presId="urn:microsoft.com/office/officeart/2005/8/layout/cycle2"/>
    <dgm:cxn modelId="{219F4C4F-82F2-4594-9F48-D2D4AEE3F5C9}" type="presParOf" srcId="{E891E52D-B2F0-46BB-A72F-90FDE3F799EA}" destId="{600B4769-206A-4E6B-97DD-C797D17586FD}" srcOrd="6" destOrd="0" presId="urn:microsoft.com/office/officeart/2005/8/layout/cycle2"/>
    <dgm:cxn modelId="{BF32D9CF-4F71-4E8A-906F-94B7FF931135}" type="presParOf" srcId="{E891E52D-B2F0-46BB-A72F-90FDE3F799EA}" destId="{6702A773-5F4E-466F-8EB0-10A7B4F3AAAE}" srcOrd="7" destOrd="0" presId="urn:microsoft.com/office/officeart/2005/8/layout/cycle2"/>
    <dgm:cxn modelId="{2392F7C1-7116-4FD4-9FAB-EADADAA87ECA}" type="presParOf" srcId="{6702A773-5F4E-466F-8EB0-10A7B4F3AAAE}" destId="{3231EAC4-62AA-47FA-8CB5-7878956476A8}" srcOrd="0" destOrd="0" presId="urn:microsoft.com/office/officeart/2005/8/layout/cycle2"/>
    <dgm:cxn modelId="{3AADB328-1F40-4063-AF48-2BD276288417}" type="presParOf" srcId="{E891E52D-B2F0-46BB-A72F-90FDE3F799EA}" destId="{6FDE38C6-C011-4355-8074-C83ED2B05B8B}" srcOrd="8" destOrd="0" presId="urn:microsoft.com/office/officeart/2005/8/layout/cycle2"/>
    <dgm:cxn modelId="{A7E01F04-D18A-4CDA-927A-A5311DAB9BD6}" type="presParOf" srcId="{E891E52D-B2F0-46BB-A72F-90FDE3F799EA}" destId="{D28F31BD-9E25-45FD-9ED9-8790EEEEE529}" srcOrd="9" destOrd="0" presId="urn:microsoft.com/office/officeart/2005/8/layout/cycle2"/>
    <dgm:cxn modelId="{751829FE-37F6-4B00-8CFC-0A382AF64EBB}" type="presParOf" srcId="{D28F31BD-9E25-45FD-9ED9-8790EEEEE529}" destId="{E2CCF039-9926-4CEB-9A8A-2C85D63F6079}"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E95B0B-812F-4C72-850C-2597238E200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d-ID"/>
        </a:p>
      </dgm:t>
    </dgm:pt>
    <dgm:pt modelId="{011CA08A-07B6-491E-957C-801EF585A4FD}">
      <dgm:prSet phldrT="[Text]" phldr="1"/>
      <dgm:spPr/>
      <dgm:t>
        <a:bodyPr/>
        <a:lstStyle/>
        <a:p>
          <a:endParaRPr lang="id-ID" dirty="0"/>
        </a:p>
      </dgm:t>
    </dgm:pt>
    <dgm:pt modelId="{7183456A-07FA-483C-ADEB-780A4572AF23}" type="parTrans" cxnId="{C690CDF1-A7FD-4C66-9C5B-96EA4648C069}">
      <dgm:prSet/>
      <dgm:spPr/>
      <dgm:t>
        <a:bodyPr/>
        <a:lstStyle/>
        <a:p>
          <a:endParaRPr lang="id-ID"/>
        </a:p>
      </dgm:t>
    </dgm:pt>
    <dgm:pt modelId="{412190E0-4930-4661-A8D1-14F98488D667}" type="sibTrans" cxnId="{C690CDF1-A7FD-4C66-9C5B-96EA4648C069}">
      <dgm:prSet/>
      <dgm:spPr/>
      <dgm:t>
        <a:bodyPr/>
        <a:lstStyle/>
        <a:p>
          <a:endParaRPr lang="id-ID"/>
        </a:p>
      </dgm:t>
    </dgm:pt>
    <dgm:pt modelId="{42E47886-A512-42AB-B9A3-61D86F1AD682}">
      <dgm:prSet phldrT="[Text]" custT="1"/>
      <dgm:spPr/>
      <dgm:t>
        <a:bodyPr/>
        <a:lstStyle/>
        <a:p>
          <a:r>
            <a:rPr lang="id-ID" sz="2800" dirty="0" smtClean="0"/>
            <a:t>Improved wages,hours,and benefits.</a:t>
          </a:r>
          <a:endParaRPr lang="id-ID" sz="2800" dirty="0"/>
        </a:p>
      </dgm:t>
    </dgm:pt>
    <dgm:pt modelId="{DBBCB8FA-16E5-4536-8D24-6628CC7B2E8B}" type="parTrans" cxnId="{CA5EBABA-8395-4837-AE7D-D7A8817ADBB0}">
      <dgm:prSet/>
      <dgm:spPr/>
      <dgm:t>
        <a:bodyPr/>
        <a:lstStyle/>
        <a:p>
          <a:endParaRPr lang="id-ID"/>
        </a:p>
      </dgm:t>
    </dgm:pt>
    <dgm:pt modelId="{D5EE235D-69E9-4B62-B411-628582B191BE}" type="sibTrans" cxnId="{CA5EBABA-8395-4837-AE7D-D7A8817ADBB0}">
      <dgm:prSet/>
      <dgm:spPr/>
      <dgm:t>
        <a:bodyPr/>
        <a:lstStyle/>
        <a:p>
          <a:endParaRPr lang="id-ID"/>
        </a:p>
      </dgm:t>
    </dgm:pt>
    <dgm:pt modelId="{A82E8F63-F297-45FA-82A1-BDF9C7C17C39}">
      <dgm:prSet phldrT="[Text]"/>
      <dgm:spPr/>
      <dgm:t>
        <a:bodyPr/>
        <a:lstStyle/>
        <a:p>
          <a:r>
            <a:rPr lang="id-ID" dirty="0" smtClean="0"/>
            <a:t>Saat keamanan mereka terjamin,serikat pekerja berjuang memperbaiki upah ,jam kerja,dan kondisi kerja.</a:t>
          </a:r>
          <a:endParaRPr lang="id-ID" dirty="0"/>
        </a:p>
      </dgm:t>
    </dgm:pt>
    <dgm:pt modelId="{9664012A-ABE0-4E9F-8470-0F5A6E102E19}" type="parTrans" cxnId="{B6C3997B-3D1C-4889-A4DA-FD8141981DB8}">
      <dgm:prSet/>
      <dgm:spPr/>
      <dgm:t>
        <a:bodyPr/>
        <a:lstStyle/>
        <a:p>
          <a:endParaRPr lang="id-ID"/>
        </a:p>
      </dgm:t>
    </dgm:pt>
    <dgm:pt modelId="{DF0FC6CF-4057-4D45-99C0-8C11BA617EE5}" type="sibTrans" cxnId="{B6C3997B-3D1C-4889-A4DA-FD8141981DB8}">
      <dgm:prSet/>
      <dgm:spPr/>
      <dgm:t>
        <a:bodyPr/>
        <a:lstStyle/>
        <a:p>
          <a:endParaRPr lang="id-ID"/>
        </a:p>
      </dgm:t>
    </dgm:pt>
    <dgm:pt modelId="{8C9A2F1F-6F80-4E82-92F5-C07DA5569B16}">
      <dgm:prSet phldrT="[Text]" phldr="1"/>
      <dgm:spPr/>
      <dgm:t>
        <a:bodyPr/>
        <a:lstStyle/>
        <a:p>
          <a:endParaRPr lang="id-ID" dirty="0"/>
        </a:p>
      </dgm:t>
    </dgm:pt>
    <dgm:pt modelId="{F523038B-1753-40B8-BC20-18C2B27D8B8F}" type="parTrans" cxnId="{575743F1-70C0-4E1E-876C-9E9108BE244E}">
      <dgm:prSet/>
      <dgm:spPr/>
      <dgm:t>
        <a:bodyPr/>
        <a:lstStyle/>
        <a:p>
          <a:endParaRPr lang="id-ID"/>
        </a:p>
      </dgm:t>
    </dgm:pt>
    <dgm:pt modelId="{6929C680-7670-4EBA-A3A0-75B192202DF2}" type="sibTrans" cxnId="{575743F1-70C0-4E1E-876C-9E9108BE244E}">
      <dgm:prSet/>
      <dgm:spPr/>
      <dgm:t>
        <a:bodyPr/>
        <a:lstStyle/>
        <a:p>
          <a:endParaRPr lang="id-ID"/>
        </a:p>
      </dgm:t>
    </dgm:pt>
    <dgm:pt modelId="{5BE34A32-756E-441D-A665-194919BFC04B}" type="pres">
      <dgm:prSet presAssocID="{4EE95B0B-812F-4C72-850C-2597238E2007}" presName="vert0" presStyleCnt="0">
        <dgm:presLayoutVars>
          <dgm:dir/>
          <dgm:animOne val="branch"/>
          <dgm:animLvl val="lvl"/>
        </dgm:presLayoutVars>
      </dgm:prSet>
      <dgm:spPr/>
      <dgm:t>
        <a:bodyPr/>
        <a:lstStyle/>
        <a:p>
          <a:endParaRPr lang="id-ID"/>
        </a:p>
      </dgm:t>
    </dgm:pt>
    <dgm:pt modelId="{348A2625-8094-4D3B-9368-2AAF9FC1B766}" type="pres">
      <dgm:prSet presAssocID="{011CA08A-07B6-491E-957C-801EF585A4FD}" presName="thickLine" presStyleLbl="alignNode1" presStyleIdx="0" presStyleCnt="1"/>
      <dgm:spPr/>
    </dgm:pt>
    <dgm:pt modelId="{26CC80C2-FA20-412D-82DC-00B156CE51A4}" type="pres">
      <dgm:prSet presAssocID="{011CA08A-07B6-491E-957C-801EF585A4FD}" presName="horz1" presStyleCnt="0"/>
      <dgm:spPr/>
    </dgm:pt>
    <dgm:pt modelId="{D2C69504-22CA-49A1-8E5B-B71A35299A2E}" type="pres">
      <dgm:prSet presAssocID="{011CA08A-07B6-491E-957C-801EF585A4FD}" presName="tx1" presStyleLbl="revTx" presStyleIdx="0" presStyleCnt="4"/>
      <dgm:spPr/>
      <dgm:t>
        <a:bodyPr/>
        <a:lstStyle/>
        <a:p>
          <a:endParaRPr lang="id-ID"/>
        </a:p>
      </dgm:t>
    </dgm:pt>
    <dgm:pt modelId="{FA96293E-895C-4522-8C4C-D845C2476207}" type="pres">
      <dgm:prSet presAssocID="{011CA08A-07B6-491E-957C-801EF585A4FD}" presName="vert1" presStyleCnt="0"/>
      <dgm:spPr/>
    </dgm:pt>
    <dgm:pt modelId="{A590D431-8358-402E-A8B2-AED6285EAAB4}" type="pres">
      <dgm:prSet presAssocID="{42E47886-A512-42AB-B9A3-61D86F1AD682}" presName="vertSpace2a" presStyleCnt="0"/>
      <dgm:spPr/>
    </dgm:pt>
    <dgm:pt modelId="{C9863E0A-758C-4DDA-ACE9-17BBCB4DD1A7}" type="pres">
      <dgm:prSet presAssocID="{42E47886-A512-42AB-B9A3-61D86F1AD682}" presName="horz2" presStyleCnt="0"/>
      <dgm:spPr/>
    </dgm:pt>
    <dgm:pt modelId="{BDC80C61-53C6-413A-B795-B6FCCCD9C63A}" type="pres">
      <dgm:prSet presAssocID="{42E47886-A512-42AB-B9A3-61D86F1AD682}" presName="horzSpace2" presStyleCnt="0"/>
      <dgm:spPr/>
    </dgm:pt>
    <dgm:pt modelId="{4226ECED-A3F3-4CC5-B4E9-2582C5CD3046}" type="pres">
      <dgm:prSet presAssocID="{42E47886-A512-42AB-B9A3-61D86F1AD682}" presName="tx2" presStyleLbl="revTx" presStyleIdx="1" presStyleCnt="4"/>
      <dgm:spPr/>
      <dgm:t>
        <a:bodyPr/>
        <a:lstStyle/>
        <a:p>
          <a:endParaRPr lang="id-ID"/>
        </a:p>
      </dgm:t>
    </dgm:pt>
    <dgm:pt modelId="{55DAA692-1969-4D05-8152-320C45524FB1}" type="pres">
      <dgm:prSet presAssocID="{42E47886-A512-42AB-B9A3-61D86F1AD682}" presName="vert2" presStyleCnt="0"/>
      <dgm:spPr/>
    </dgm:pt>
    <dgm:pt modelId="{9D25F84C-0C24-48D0-9E76-43711DD2CDD2}" type="pres">
      <dgm:prSet presAssocID="{42E47886-A512-42AB-B9A3-61D86F1AD682}" presName="thinLine2b" presStyleLbl="callout" presStyleIdx="0" presStyleCnt="3"/>
      <dgm:spPr/>
    </dgm:pt>
    <dgm:pt modelId="{9D98DA49-2EDB-441F-B647-3D3C7AAC4EFB}" type="pres">
      <dgm:prSet presAssocID="{42E47886-A512-42AB-B9A3-61D86F1AD682}" presName="vertSpace2b" presStyleCnt="0"/>
      <dgm:spPr/>
    </dgm:pt>
    <dgm:pt modelId="{1D95016C-EBB8-4316-BA5A-00C4A5D5F414}" type="pres">
      <dgm:prSet presAssocID="{A82E8F63-F297-45FA-82A1-BDF9C7C17C39}" presName="horz2" presStyleCnt="0"/>
      <dgm:spPr/>
    </dgm:pt>
    <dgm:pt modelId="{EF4EEBEF-6774-4FA9-9698-3EF3372460A9}" type="pres">
      <dgm:prSet presAssocID="{A82E8F63-F297-45FA-82A1-BDF9C7C17C39}" presName="horzSpace2" presStyleCnt="0"/>
      <dgm:spPr/>
    </dgm:pt>
    <dgm:pt modelId="{A5110B3B-A3AA-4BBD-A182-ABE926E2D48D}" type="pres">
      <dgm:prSet presAssocID="{A82E8F63-F297-45FA-82A1-BDF9C7C17C39}" presName="tx2" presStyleLbl="revTx" presStyleIdx="2" presStyleCnt="4"/>
      <dgm:spPr/>
      <dgm:t>
        <a:bodyPr/>
        <a:lstStyle/>
        <a:p>
          <a:endParaRPr lang="id-ID"/>
        </a:p>
      </dgm:t>
    </dgm:pt>
    <dgm:pt modelId="{270E09C5-E5A2-4367-8D55-A9FE816792A7}" type="pres">
      <dgm:prSet presAssocID="{A82E8F63-F297-45FA-82A1-BDF9C7C17C39}" presName="vert2" presStyleCnt="0"/>
      <dgm:spPr/>
    </dgm:pt>
    <dgm:pt modelId="{298EFBFC-8C69-48EA-9DD9-10A442E98C15}" type="pres">
      <dgm:prSet presAssocID="{A82E8F63-F297-45FA-82A1-BDF9C7C17C39}" presName="thinLine2b" presStyleLbl="callout" presStyleIdx="1" presStyleCnt="3"/>
      <dgm:spPr/>
    </dgm:pt>
    <dgm:pt modelId="{94CCCF94-FDA0-4759-8BEF-517803D4BF15}" type="pres">
      <dgm:prSet presAssocID="{A82E8F63-F297-45FA-82A1-BDF9C7C17C39}" presName="vertSpace2b" presStyleCnt="0"/>
      <dgm:spPr/>
    </dgm:pt>
    <dgm:pt modelId="{9AD1860F-8619-44D7-8128-9C65B4F70365}" type="pres">
      <dgm:prSet presAssocID="{8C9A2F1F-6F80-4E82-92F5-C07DA5569B16}" presName="horz2" presStyleCnt="0"/>
      <dgm:spPr/>
    </dgm:pt>
    <dgm:pt modelId="{CFB69A37-5538-4D4F-9148-F277D6077A92}" type="pres">
      <dgm:prSet presAssocID="{8C9A2F1F-6F80-4E82-92F5-C07DA5569B16}" presName="horzSpace2" presStyleCnt="0"/>
      <dgm:spPr/>
    </dgm:pt>
    <dgm:pt modelId="{8FC3C148-3A14-4DAB-B7F2-D576E0D45E5C}" type="pres">
      <dgm:prSet presAssocID="{8C9A2F1F-6F80-4E82-92F5-C07DA5569B16}" presName="tx2" presStyleLbl="revTx" presStyleIdx="3" presStyleCnt="4"/>
      <dgm:spPr/>
      <dgm:t>
        <a:bodyPr/>
        <a:lstStyle/>
        <a:p>
          <a:endParaRPr lang="id-ID"/>
        </a:p>
      </dgm:t>
    </dgm:pt>
    <dgm:pt modelId="{FEC91435-9B84-4763-AB8F-FDFE789DCB46}" type="pres">
      <dgm:prSet presAssocID="{8C9A2F1F-6F80-4E82-92F5-C07DA5569B16}" presName="vert2" presStyleCnt="0"/>
      <dgm:spPr/>
    </dgm:pt>
    <dgm:pt modelId="{85D5DFAD-D2B4-4A9C-8E42-D072695B22C7}" type="pres">
      <dgm:prSet presAssocID="{8C9A2F1F-6F80-4E82-92F5-C07DA5569B16}" presName="thinLine2b" presStyleLbl="callout" presStyleIdx="2" presStyleCnt="3"/>
      <dgm:spPr/>
    </dgm:pt>
    <dgm:pt modelId="{1BA62C07-23C6-4151-BFE1-F7A33B16B2A1}" type="pres">
      <dgm:prSet presAssocID="{8C9A2F1F-6F80-4E82-92F5-C07DA5569B16}" presName="vertSpace2b" presStyleCnt="0"/>
      <dgm:spPr/>
    </dgm:pt>
  </dgm:ptLst>
  <dgm:cxnLst>
    <dgm:cxn modelId="{B6C3997B-3D1C-4889-A4DA-FD8141981DB8}" srcId="{011CA08A-07B6-491E-957C-801EF585A4FD}" destId="{A82E8F63-F297-45FA-82A1-BDF9C7C17C39}" srcOrd="1" destOrd="0" parTransId="{9664012A-ABE0-4E9F-8470-0F5A6E102E19}" sibTransId="{DF0FC6CF-4057-4D45-99C0-8C11BA617EE5}"/>
    <dgm:cxn modelId="{81F6945C-1117-4F37-8C8D-4BD2088C12C9}" type="presOf" srcId="{8C9A2F1F-6F80-4E82-92F5-C07DA5569B16}" destId="{8FC3C148-3A14-4DAB-B7F2-D576E0D45E5C}" srcOrd="0" destOrd="0" presId="urn:microsoft.com/office/officeart/2008/layout/LinedList"/>
    <dgm:cxn modelId="{14FE9F46-6C3D-4596-8AA8-1F11B9E4F3D4}" type="presOf" srcId="{A82E8F63-F297-45FA-82A1-BDF9C7C17C39}" destId="{A5110B3B-A3AA-4BBD-A182-ABE926E2D48D}" srcOrd="0" destOrd="0" presId="urn:microsoft.com/office/officeart/2008/layout/LinedList"/>
    <dgm:cxn modelId="{575743F1-70C0-4E1E-876C-9E9108BE244E}" srcId="{011CA08A-07B6-491E-957C-801EF585A4FD}" destId="{8C9A2F1F-6F80-4E82-92F5-C07DA5569B16}" srcOrd="2" destOrd="0" parTransId="{F523038B-1753-40B8-BC20-18C2B27D8B8F}" sibTransId="{6929C680-7670-4EBA-A3A0-75B192202DF2}"/>
    <dgm:cxn modelId="{D721199C-0AF5-4FC4-9989-447E1772CE91}" type="presOf" srcId="{42E47886-A512-42AB-B9A3-61D86F1AD682}" destId="{4226ECED-A3F3-4CC5-B4E9-2582C5CD3046}" srcOrd="0" destOrd="0" presId="urn:microsoft.com/office/officeart/2008/layout/LinedList"/>
    <dgm:cxn modelId="{C690CDF1-A7FD-4C66-9C5B-96EA4648C069}" srcId="{4EE95B0B-812F-4C72-850C-2597238E2007}" destId="{011CA08A-07B6-491E-957C-801EF585A4FD}" srcOrd="0" destOrd="0" parTransId="{7183456A-07FA-483C-ADEB-780A4572AF23}" sibTransId="{412190E0-4930-4661-A8D1-14F98488D667}"/>
    <dgm:cxn modelId="{A8E5E8C1-8F6E-429C-A37E-C6C3CCFDD070}" type="presOf" srcId="{4EE95B0B-812F-4C72-850C-2597238E2007}" destId="{5BE34A32-756E-441D-A665-194919BFC04B}" srcOrd="0" destOrd="0" presId="urn:microsoft.com/office/officeart/2008/layout/LinedList"/>
    <dgm:cxn modelId="{CA5EBABA-8395-4837-AE7D-D7A8817ADBB0}" srcId="{011CA08A-07B6-491E-957C-801EF585A4FD}" destId="{42E47886-A512-42AB-B9A3-61D86F1AD682}" srcOrd="0" destOrd="0" parTransId="{DBBCB8FA-16E5-4536-8D24-6628CC7B2E8B}" sibTransId="{D5EE235D-69E9-4B62-B411-628582B191BE}"/>
    <dgm:cxn modelId="{23DF2238-12C5-4DBC-B4EF-CAD4CBD9F627}" type="presOf" srcId="{011CA08A-07B6-491E-957C-801EF585A4FD}" destId="{D2C69504-22CA-49A1-8E5B-B71A35299A2E}" srcOrd="0" destOrd="0" presId="urn:microsoft.com/office/officeart/2008/layout/LinedList"/>
    <dgm:cxn modelId="{9646E794-BF95-4AEB-9D34-23ADF4EFB6CA}" type="presParOf" srcId="{5BE34A32-756E-441D-A665-194919BFC04B}" destId="{348A2625-8094-4D3B-9368-2AAF9FC1B766}" srcOrd="0" destOrd="0" presId="urn:microsoft.com/office/officeart/2008/layout/LinedList"/>
    <dgm:cxn modelId="{FB4E3EF5-F3D6-47BB-B795-77826065330A}" type="presParOf" srcId="{5BE34A32-756E-441D-A665-194919BFC04B}" destId="{26CC80C2-FA20-412D-82DC-00B156CE51A4}" srcOrd="1" destOrd="0" presId="urn:microsoft.com/office/officeart/2008/layout/LinedList"/>
    <dgm:cxn modelId="{2E6514BB-F72C-4046-BB87-BC28039339E4}" type="presParOf" srcId="{26CC80C2-FA20-412D-82DC-00B156CE51A4}" destId="{D2C69504-22CA-49A1-8E5B-B71A35299A2E}" srcOrd="0" destOrd="0" presId="urn:microsoft.com/office/officeart/2008/layout/LinedList"/>
    <dgm:cxn modelId="{B766DD7E-1910-49CE-B71D-62044B7323F6}" type="presParOf" srcId="{26CC80C2-FA20-412D-82DC-00B156CE51A4}" destId="{FA96293E-895C-4522-8C4C-D845C2476207}" srcOrd="1" destOrd="0" presId="urn:microsoft.com/office/officeart/2008/layout/LinedList"/>
    <dgm:cxn modelId="{08E6FC2F-05A6-4434-A697-4328C50BA641}" type="presParOf" srcId="{FA96293E-895C-4522-8C4C-D845C2476207}" destId="{A590D431-8358-402E-A8B2-AED6285EAAB4}" srcOrd="0" destOrd="0" presId="urn:microsoft.com/office/officeart/2008/layout/LinedList"/>
    <dgm:cxn modelId="{CB297D29-63FD-4068-894F-1D77DC7C29BD}" type="presParOf" srcId="{FA96293E-895C-4522-8C4C-D845C2476207}" destId="{C9863E0A-758C-4DDA-ACE9-17BBCB4DD1A7}" srcOrd="1" destOrd="0" presId="urn:microsoft.com/office/officeart/2008/layout/LinedList"/>
    <dgm:cxn modelId="{51A583BC-FD80-4006-BD73-F4A49A10CF79}" type="presParOf" srcId="{C9863E0A-758C-4DDA-ACE9-17BBCB4DD1A7}" destId="{BDC80C61-53C6-413A-B795-B6FCCCD9C63A}" srcOrd="0" destOrd="0" presId="urn:microsoft.com/office/officeart/2008/layout/LinedList"/>
    <dgm:cxn modelId="{A86613AF-6898-4E99-A014-2D6DA8B18AA0}" type="presParOf" srcId="{C9863E0A-758C-4DDA-ACE9-17BBCB4DD1A7}" destId="{4226ECED-A3F3-4CC5-B4E9-2582C5CD3046}" srcOrd="1" destOrd="0" presId="urn:microsoft.com/office/officeart/2008/layout/LinedList"/>
    <dgm:cxn modelId="{3F4D48B6-F5A9-4295-B555-9A7658515F51}" type="presParOf" srcId="{C9863E0A-758C-4DDA-ACE9-17BBCB4DD1A7}" destId="{55DAA692-1969-4D05-8152-320C45524FB1}" srcOrd="2" destOrd="0" presId="urn:microsoft.com/office/officeart/2008/layout/LinedList"/>
    <dgm:cxn modelId="{A695EA61-1FEC-444D-BEBD-615019966A7D}" type="presParOf" srcId="{FA96293E-895C-4522-8C4C-D845C2476207}" destId="{9D25F84C-0C24-48D0-9E76-43711DD2CDD2}" srcOrd="2" destOrd="0" presId="urn:microsoft.com/office/officeart/2008/layout/LinedList"/>
    <dgm:cxn modelId="{F07E5C2A-19D1-4A05-AEC2-77FA530B3FAB}" type="presParOf" srcId="{FA96293E-895C-4522-8C4C-D845C2476207}" destId="{9D98DA49-2EDB-441F-B647-3D3C7AAC4EFB}" srcOrd="3" destOrd="0" presId="urn:microsoft.com/office/officeart/2008/layout/LinedList"/>
    <dgm:cxn modelId="{88FB8C3B-A695-4C5D-A26E-F7748824AC34}" type="presParOf" srcId="{FA96293E-895C-4522-8C4C-D845C2476207}" destId="{1D95016C-EBB8-4316-BA5A-00C4A5D5F414}" srcOrd="4" destOrd="0" presId="urn:microsoft.com/office/officeart/2008/layout/LinedList"/>
    <dgm:cxn modelId="{4608F666-ED85-4F76-A8A2-45257A0DEC38}" type="presParOf" srcId="{1D95016C-EBB8-4316-BA5A-00C4A5D5F414}" destId="{EF4EEBEF-6774-4FA9-9698-3EF3372460A9}" srcOrd="0" destOrd="0" presId="urn:microsoft.com/office/officeart/2008/layout/LinedList"/>
    <dgm:cxn modelId="{EBAD27C0-F6E6-4087-86E7-D6E21A6E3471}" type="presParOf" srcId="{1D95016C-EBB8-4316-BA5A-00C4A5D5F414}" destId="{A5110B3B-A3AA-4BBD-A182-ABE926E2D48D}" srcOrd="1" destOrd="0" presId="urn:microsoft.com/office/officeart/2008/layout/LinedList"/>
    <dgm:cxn modelId="{401B6811-AD8D-4522-B3E2-4C8D38555AD6}" type="presParOf" srcId="{1D95016C-EBB8-4316-BA5A-00C4A5D5F414}" destId="{270E09C5-E5A2-4367-8D55-A9FE816792A7}" srcOrd="2" destOrd="0" presId="urn:microsoft.com/office/officeart/2008/layout/LinedList"/>
    <dgm:cxn modelId="{EE235FE1-4743-47B3-9274-9AD704BCB39F}" type="presParOf" srcId="{FA96293E-895C-4522-8C4C-D845C2476207}" destId="{298EFBFC-8C69-48EA-9DD9-10A442E98C15}" srcOrd="5" destOrd="0" presId="urn:microsoft.com/office/officeart/2008/layout/LinedList"/>
    <dgm:cxn modelId="{07B70CD8-B00B-4103-AEEF-D02238F4A13B}" type="presParOf" srcId="{FA96293E-895C-4522-8C4C-D845C2476207}" destId="{94CCCF94-FDA0-4759-8BEF-517803D4BF15}" srcOrd="6" destOrd="0" presId="urn:microsoft.com/office/officeart/2008/layout/LinedList"/>
    <dgm:cxn modelId="{EEBF4C05-35A0-4918-B45F-826408958287}" type="presParOf" srcId="{FA96293E-895C-4522-8C4C-D845C2476207}" destId="{9AD1860F-8619-44D7-8128-9C65B4F70365}" srcOrd="7" destOrd="0" presId="urn:microsoft.com/office/officeart/2008/layout/LinedList"/>
    <dgm:cxn modelId="{27E084BA-FB1E-445D-9CE4-95A9FDB43015}" type="presParOf" srcId="{9AD1860F-8619-44D7-8128-9C65B4F70365}" destId="{CFB69A37-5538-4D4F-9148-F277D6077A92}" srcOrd="0" destOrd="0" presId="urn:microsoft.com/office/officeart/2008/layout/LinedList"/>
    <dgm:cxn modelId="{D586223B-3DAD-455B-8A61-AB1F762B5766}" type="presParOf" srcId="{9AD1860F-8619-44D7-8128-9C65B4F70365}" destId="{8FC3C148-3A14-4DAB-B7F2-D576E0D45E5C}" srcOrd="1" destOrd="0" presId="urn:microsoft.com/office/officeart/2008/layout/LinedList"/>
    <dgm:cxn modelId="{10138979-C764-4673-841D-563CCCC2AB1D}" type="presParOf" srcId="{9AD1860F-8619-44D7-8128-9C65B4F70365}" destId="{FEC91435-9B84-4763-AB8F-FDFE789DCB46}" srcOrd="2" destOrd="0" presId="urn:microsoft.com/office/officeart/2008/layout/LinedList"/>
    <dgm:cxn modelId="{57B53267-714B-4B10-AEE7-9ED4C50A6330}" type="presParOf" srcId="{FA96293E-895C-4522-8C4C-D845C2476207}" destId="{85D5DFAD-D2B4-4A9C-8E42-D072695B22C7}" srcOrd="8" destOrd="0" presId="urn:microsoft.com/office/officeart/2008/layout/LinedList"/>
    <dgm:cxn modelId="{7CB1933B-F21D-4512-8182-AC0F2F4D2CD6}" type="presParOf" srcId="{FA96293E-895C-4522-8C4C-D845C2476207}" destId="{1BA62C07-23C6-4151-BFE1-F7A33B16B2A1}" srcOrd="9" destOrd="0" presId="urn:microsoft.com/office/officeart/2008/layout/Lin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58206E-BDED-4295-915B-C6E16EDCFE3E}" type="doc">
      <dgm:prSet loTypeId="urn:microsoft.com/office/officeart/2005/8/layout/equation2" loCatId="process" qsTypeId="urn:microsoft.com/office/officeart/2009/2/quickstyle/3d8" qsCatId="3D" csTypeId="urn:microsoft.com/office/officeart/2005/8/colors/accent1_2" csCatId="accent1" phldr="1"/>
      <dgm:spPr/>
    </dgm:pt>
    <dgm:pt modelId="{567AC80B-F1EF-4811-9BE9-E568864C7625}">
      <dgm:prSet phldrT="[Text]"/>
      <dgm:spPr/>
      <dgm:t>
        <a:bodyPr/>
        <a:lstStyle/>
        <a:p>
          <a:endParaRPr lang="id-ID" b="1" dirty="0" smtClean="0"/>
        </a:p>
        <a:p>
          <a:r>
            <a:rPr lang="id-ID" b="1" dirty="0" smtClean="0"/>
            <a:t>National labor relations (atau wagner) Act 1935</a:t>
          </a:r>
          <a:endParaRPr lang="id-ID" dirty="0"/>
        </a:p>
      </dgm:t>
    </dgm:pt>
    <dgm:pt modelId="{DBE1B6B6-BC9B-4DC7-93A8-A80F5CE336E9}" type="parTrans" cxnId="{C82DEB92-6D6B-4372-A1B4-C0B48CBD168B}">
      <dgm:prSet/>
      <dgm:spPr/>
      <dgm:t>
        <a:bodyPr/>
        <a:lstStyle/>
        <a:p>
          <a:endParaRPr lang="id-ID"/>
        </a:p>
      </dgm:t>
    </dgm:pt>
    <dgm:pt modelId="{C30FC94D-BFF5-4B14-BB4E-0D88E1A46481}" type="sibTrans" cxnId="{C82DEB92-6D6B-4372-A1B4-C0B48CBD168B}">
      <dgm:prSet/>
      <dgm:spPr/>
      <dgm:t>
        <a:bodyPr/>
        <a:lstStyle/>
        <a:p>
          <a:endParaRPr lang="id-ID"/>
        </a:p>
      </dgm:t>
    </dgm:pt>
    <dgm:pt modelId="{85EF47A1-70E6-42B8-A881-9EB9FE36E2DA}" type="pres">
      <dgm:prSet presAssocID="{9B58206E-BDED-4295-915B-C6E16EDCFE3E}" presName="Name0" presStyleCnt="0">
        <dgm:presLayoutVars>
          <dgm:dir/>
          <dgm:resizeHandles val="exact"/>
        </dgm:presLayoutVars>
      </dgm:prSet>
      <dgm:spPr/>
    </dgm:pt>
    <dgm:pt modelId="{46562311-5588-41C9-866D-D93985341EAC}" type="pres">
      <dgm:prSet presAssocID="{9B58206E-BDED-4295-915B-C6E16EDCFE3E}" presName="vNodes" presStyleCnt="0"/>
      <dgm:spPr/>
    </dgm:pt>
    <dgm:pt modelId="{D103034F-F670-482D-9E20-2F9C291F5CAB}" type="pres">
      <dgm:prSet presAssocID="{9B58206E-BDED-4295-915B-C6E16EDCFE3E}" presName="lastNode" presStyleLbl="node1" presStyleIdx="0" presStyleCnt="1" custLinFactNeighborX="-32404" custLinFactNeighborY="19882">
        <dgm:presLayoutVars>
          <dgm:bulletEnabled val="1"/>
        </dgm:presLayoutVars>
      </dgm:prSet>
      <dgm:spPr/>
      <dgm:t>
        <a:bodyPr/>
        <a:lstStyle/>
        <a:p>
          <a:endParaRPr lang="id-ID"/>
        </a:p>
      </dgm:t>
    </dgm:pt>
  </dgm:ptLst>
  <dgm:cxnLst>
    <dgm:cxn modelId="{2F62A745-E24A-47F6-B821-1D3ED523B467}" type="presOf" srcId="{9B58206E-BDED-4295-915B-C6E16EDCFE3E}" destId="{85EF47A1-70E6-42B8-A881-9EB9FE36E2DA}" srcOrd="0" destOrd="0" presId="urn:microsoft.com/office/officeart/2005/8/layout/equation2"/>
    <dgm:cxn modelId="{573F16AC-DD5C-42DF-8B1A-B42B586AD045}" type="presOf" srcId="{567AC80B-F1EF-4811-9BE9-E568864C7625}" destId="{D103034F-F670-482D-9E20-2F9C291F5CAB}" srcOrd="0" destOrd="0" presId="urn:microsoft.com/office/officeart/2005/8/layout/equation2"/>
    <dgm:cxn modelId="{C82DEB92-6D6B-4372-A1B4-C0B48CBD168B}" srcId="{9B58206E-BDED-4295-915B-C6E16EDCFE3E}" destId="{567AC80B-F1EF-4811-9BE9-E568864C7625}" srcOrd="0" destOrd="0" parTransId="{DBE1B6B6-BC9B-4DC7-93A8-A80F5CE336E9}" sibTransId="{C30FC94D-BFF5-4B14-BB4E-0D88E1A46481}"/>
    <dgm:cxn modelId="{135C5876-EB30-4B3C-B49B-A7D985733045}" type="presParOf" srcId="{85EF47A1-70E6-42B8-A881-9EB9FE36E2DA}" destId="{46562311-5588-41C9-866D-D93985341EAC}" srcOrd="0" destOrd="0" presId="urn:microsoft.com/office/officeart/2005/8/layout/equation2"/>
    <dgm:cxn modelId="{F0D2207A-9F01-4B7D-B63F-75A17AD6F7A9}" type="presParOf" srcId="{85EF47A1-70E6-42B8-A881-9EB9FE36E2DA}" destId="{D103034F-F670-482D-9E20-2F9C291F5CAB}" srcOrd="1"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04991-9942-44EB-BAE6-799D0B495A3C}">
      <dsp:nvSpPr>
        <dsp:cNvPr id="0" name=""/>
        <dsp:cNvSpPr/>
      </dsp:nvSpPr>
      <dsp:spPr>
        <a:xfrm>
          <a:off x="4447579" y="0"/>
          <a:ext cx="6663227" cy="528989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id-ID" sz="2800" kern="1200" dirty="0" smtClean="0"/>
            <a:t>Upah mingguan (serikat) $917 (non serikat) $717</a:t>
          </a:r>
          <a:endParaRPr lang="id-ID" sz="2800" kern="1200" dirty="0"/>
        </a:p>
        <a:p>
          <a:pPr marL="285750" lvl="1" indent="-285750" algn="l" defTabSz="1244600">
            <a:lnSpc>
              <a:spcPct val="90000"/>
            </a:lnSpc>
            <a:spcBef>
              <a:spcPct val="0"/>
            </a:spcBef>
            <a:spcAft>
              <a:spcPct val="15000"/>
            </a:spcAft>
            <a:buChar char="••"/>
          </a:pPr>
          <a:endParaRPr lang="id-ID" sz="2800" kern="1200" dirty="0"/>
        </a:p>
        <a:p>
          <a:pPr marL="285750" lvl="1" indent="-285750" algn="l" defTabSz="1244600">
            <a:lnSpc>
              <a:spcPct val="90000"/>
            </a:lnSpc>
            <a:spcBef>
              <a:spcPct val="0"/>
            </a:spcBef>
            <a:spcAft>
              <a:spcPct val="15000"/>
            </a:spcAft>
            <a:buChar char="••"/>
          </a:pPr>
          <a:r>
            <a:rPr lang="id-ID" sz="2800" kern="1200" dirty="0" smtClean="0"/>
            <a:t>Lebih banyak libur,cuti sakit,cuti tidak di bayar,manfaat asuransi,tunjangan cacat,dan berbagai macam manfaat lainnya.</a:t>
          </a:r>
          <a:endParaRPr lang="id-ID" sz="2800" kern="1200" dirty="0"/>
        </a:p>
      </dsp:txBody>
      <dsp:txXfrm>
        <a:off x="4447579" y="661237"/>
        <a:ext cx="4679517" cy="3967420"/>
      </dsp:txXfrm>
    </dsp:sp>
    <dsp:sp modelId="{BAE57E14-C13E-40D1-BA33-53B6EA7E5E30}">
      <dsp:nvSpPr>
        <dsp:cNvPr id="0" name=""/>
        <dsp:cNvSpPr/>
      </dsp:nvSpPr>
      <dsp:spPr>
        <a:xfrm>
          <a:off x="5427" y="7756"/>
          <a:ext cx="4442151" cy="52795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id-ID" sz="3700" kern="1200" dirty="0" smtClean="0"/>
            <a:t>Para pekerja memilih untuk membentuk serikat kerja karena ingin di gajih lebih dan mendapatkan kondisi pekerjaan yang baik.</a:t>
          </a:r>
          <a:endParaRPr lang="id-ID" sz="3700" kern="1200" dirty="0"/>
        </a:p>
      </dsp:txBody>
      <dsp:txXfrm>
        <a:off x="222275" y="224604"/>
        <a:ext cx="4008455" cy="4845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9C993-20DA-4DAF-BF60-C39B5AD17EE7}">
      <dsp:nvSpPr>
        <dsp:cNvPr id="0" name=""/>
        <dsp:cNvSpPr/>
      </dsp:nvSpPr>
      <dsp:spPr>
        <a:xfrm rot="5400000">
          <a:off x="-206642" y="206642"/>
          <a:ext cx="1764756" cy="135147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Union security</a:t>
          </a:r>
          <a:endParaRPr lang="id-ID" sz="2400" kern="1200" dirty="0"/>
        </a:p>
      </dsp:txBody>
      <dsp:txXfrm rot="-5400000">
        <a:off x="1" y="675736"/>
        <a:ext cx="1351471" cy="413285"/>
      </dsp:txXfrm>
    </dsp:sp>
    <dsp:sp modelId="{3022985A-4F67-42BC-AADE-D2AC914B0457}">
      <dsp:nvSpPr>
        <dsp:cNvPr id="0" name=""/>
        <dsp:cNvSpPr/>
      </dsp:nvSpPr>
      <dsp:spPr>
        <a:xfrm rot="5400000">
          <a:off x="5427218" y="-4039250"/>
          <a:ext cx="1349435" cy="942793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d-ID" sz="1800" kern="1200" dirty="0" smtClean="0"/>
            <a:t>Yang pertama dan paling penting serikat mencari keamanan bagi diri mereka sendiri.</a:t>
          </a:r>
          <a:endParaRPr lang="id-ID" sz="1800" kern="1200" dirty="0"/>
        </a:p>
        <a:p>
          <a:pPr marL="171450" lvl="1" indent="-171450" algn="l" defTabSz="800100">
            <a:lnSpc>
              <a:spcPct val="90000"/>
            </a:lnSpc>
            <a:spcBef>
              <a:spcPct val="0"/>
            </a:spcBef>
            <a:spcAft>
              <a:spcPct val="15000"/>
            </a:spcAft>
            <a:buChar char="••"/>
          </a:pPr>
          <a:r>
            <a:rPr lang="id-ID" sz="1800" kern="1200" dirty="0" smtClean="0"/>
            <a:t>Mereka berusaha keras untuk hak mewakili para pekerja sebuah perusahaan yang menjadi agen kesepakatan bagi karyawan dalam unit tersebut.</a:t>
          </a:r>
          <a:endParaRPr lang="id-ID" sz="1800" kern="1200" dirty="0"/>
        </a:p>
      </dsp:txBody>
      <dsp:txXfrm rot="-5400000">
        <a:off x="1387968" y="65874"/>
        <a:ext cx="9362062" cy="1217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9B211-E768-473F-8247-978DB62F0F76}">
      <dsp:nvSpPr>
        <dsp:cNvPr id="0" name=""/>
        <dsp:cNvSpPr/>
      </dsp:nvSpPr>
      <dsp:spPr>
        <a:xfrm>
          <a:off x="2835358" y="167537"/>
          <a:ext cx="2321309" cy="22255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t>1.Closed shop</a:t>
          </a:r>
          <a:endParaRPr lang="id-ID" sz="1800" kern="1200" dirty="0"/>
        </a:p>
      </dsp:txBody>
      <dsp:txXfrm>
        <a:off x="3175306" y="493459"/>
        <a:ext cx="1641413" cy="1573688"/>
      </dsp:txXfrm>
    </dsp:sp>
    <dsp:sp modelId="{C9DFA0E2-B9CF-49A1-9D36-1B6DCB8DB543}">
      <dsp:nvSpPr>
        <dsp:cNvPr id="0" name=""/>
        <dsp:cNvSpPr/>
      </dsp:nvSpPr>
      <dsp:spPr>
        <a:xfrm rot="1537026">
          <a:off x="5124761" y="1633820"/>
          <a:ext cx="278883" cy="5091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5128873" y="1717560"/>
        <a:ext cx="195218" cy="305476"/>
      </dsp:txXfrm>
    </dsp:sp>
    <dsp:sp modelId="{B4DA9BC8-8AD8-4A11-B110-21BBABE09FCD}">
      <dsp:nvSpPr>
        <dsp:cNvPr id="0" name=""/>
        <dsp:cNvSpPr/>
      </dsp:nvSpPr>
      <dsp:spPr>
        <a:xfrm>
          <a:off x="5395291" y="1452302"/>
          <a:ext cx="2115938" cy="20124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t>2.Union shop</a:t>
          </a:r>
          <a:endParaRPr lang="id-ID" sz="1800" kern="1200" dirty="0"/>
        </a:p>
      </dsp:txBody>
      <dsp:txXfrm>
        <a:off x="5705163" y="1747017"/>
        <a:ext cx="1496194" cy="1423007"/>
      </dsp:txXfrm>
    </dsp:sp>
    <dsp:sp modelId="{13386541-6CA7-4A0A-94C0-F0D7D56BD53D}">
      <dsp:nvSpPr>
        <dsp:cNvPr id="0" name=""/>
        <dsp:cNvSpPr/>
      </dsp:nvSpPr>
      <dsp:spPr>
        <a:xfrm rot="7848256">
          <a:off x="5712850" y="3025180"/>
          <a:ext cx="62883" cy="5091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5728446" y="3119866"/>
        <a:ext cx="44018" cy="305476"/>
      </dsp:txXfrm>
    </dsp:sp>
    <dsp:sp modelId="{79F5A827-FCF5-4EA5-B7C7-F555E9B5ECF4}">
      <dsp:nvSpPr>
        <dsp:cNvPr id="0" name=""/>
        <dsp:cNvSpPr/>
      </dsp:nvSpPr>
      <dsp:spPr>
        <a:xfrm>
          <a:off x="3975030" y="3097443"/>
          <a:ext cx="2115938" cy="20124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smtClean="0"/>
            <a:t>3.Agency</a:t>
          </a:r>
          <a:r>
            <a:rPr lang="id-ID" sz="1800" kern="1200" baseline="0" smtClean="0"/>
            <a:t> shop</a:t>
          </a:r>
          <a:endParaRPr lang="id-ID" sz="1800" kern="1200" dirty="0"/>
        </a:p>
      </dsp:txBody>
      <dsp:txXfrm>
        <a:off x="4284902" y="3392158"/>
        <a:ext cx="1496194" cy="1423007"/>
      </dsp:txXfrm>
    </dsp:sp>
    <dsp:sp modelId="{2E4089FE-FD1C-47A1-ABE8-C2279A38FAEC}">
      <dsp:nvSpPr>
        <dsp:cNvPr id="0" name=""/>
        <dsp:cNvSpPr/>
      </dsp:nvSpPr>
      <dsp:spPr>
        <a:xfrm rot="10800007">
          <a:off x="3925510" y="3849096"/>
          <a:ext cx="34993" cy="5091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3936008" y="3950922"/>
        <a:ext cx="24495" cy="305476"/>
      </dsp:txXfrm>
    </dsp:sp>
    <dsp:sp modelId="{600B4769-206A-4E6B-97DD-C797D17586FD}">
      <dsp:nvSpPr>
        <dsp:cNvPr id="0" name=""/>
        <dsp:cNvSpPr/>
      </dsp:nvSpPr>
      <dsp:spPr>
        <a:xfrm>
          <a:off x="1793066" y="3097439"/>
          <a:ext cx="2115938" cy="20124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t>4.Preferentail</a:t>
          </a:r>
          <a:r>
            <a:rPr lang="id-ID" sz="1800" kern="1200" baseline="0" dirty="0" smtClean="0"/>
            <a:t> shop</a:t>
          </a:r>
          <a:endParaRPr lang="id-ID" sz="1800" kern="1200" dirty="0"/>
        </a:p>
      </dsp:txBody>
      <dsp:txXfrm>
        <a:off x="2102938" y="3392154"/>
        <a:ext cx="1496194" cy="1423007"/>
      </dsp:txXfrm>
    </dsp:sp>
    <dsp:sp modelId="{6702A773-5F4E-466F-8EB0-10A7B4F3AAAE}">
      <dsp:nvSpPr>
        <dsp:cNvPr id="0" name=""/>
        <dsp:cNvSpPr/>
      </dsp:nvSpPr>
      <dsp:spPr>
        <a:xfrm rot="13665390">
          <a:off x="2086723" y="3043387"/>
          <a:ext cx="65251" cy="5091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2103090" y="3152459"/>
        <a:ext cx="45676" cy="305476"/>
      </dsp:txXfrm>
    </dsp:sp>
    <dsp:sp modelId="{6FDE38C6-C011-4355-8074-C83ED2B05B8B}">
      <dsp:nvSpPr>
        <dsp:cNvPr id="0" name=""/>
        <dsp:cNvSpPr/>
      </dsp:nvSpPr>
      <dsp:spPr>
        <a:xfrm>
          <a:off x="327211" y="1483291"/>
          <a:ext cx="2115938" cy="20124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t>5.Maintanance of membership arrangement</a:t>
          </a:r>
          <a:endParaRPr lang="id-ID" sz="1800" kern="1200" dirty="0"/>
        </a:p>
      </dsp:txBody>
      <dsp:txXfrm>
        <a:off x="637083" y="1778006"/>
        <a:ext cx="1496194" cy="1423007"/>
      </dsp:txXfrm>
    </dsp:sp>
    <dsp:sp modelId="{D28F31BD-9E25-45FD-9ED9-8790EEEEE529}">
      <dsp:nvSpPr>
        <dsp:cNvPr id="0" name=""/>
        <dsp:cNvSpPr/>
      </dsp:nvSpPr>
      <dsp:spPr>
        <a:xfrm rot="20108928">
          <a:off x="2454945" y="1656360"/>
          <a:ext cx="358951" cy="5091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2459931" y="1780814"/>
        <a:ext cx="251266" cy="3054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A2625-8094-4D3B-9368-2AAF9FC1B766}">
      <dsp:nvSpPr>
        <dsp:cNvPr id="0" name=""/>
        <dsp:cNvSpPr/>
      </dsp:nvSpPr>
      <dsp:spPr>
        <a:xfrm>
          <a:off x="0" y="0"/>
          <a:ext cx="461234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C69504-22CA-49A1-8E5B-B71A35299A2E}">
      <dsp:nvSpPr>
        <dsp:cNvPr id="0" name=""/>
        <dsp:cNvSpPr/>
      </dsp:nvSpPr>
      <dsp:spPr>
        <a:xfrm>
          <a:off x="0" y="0"/>
          <a:ext cx="922468" cy="6051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endParaRPr lang="id-ID" sz="2500" kern="1200" dirty="0"/>
        </a:p>
      </dsp:txBody>
      <dsp:txXfrm>
        <a:off x="0" y="0"/>
        <a:ext cx="922468" cy="6051176"/>
      </dsp:txXfrm>
    </dsp:sp>
    <dsp:sp modelId="{4226ECED-A3F3-4CC5-B4E9-2582C5CD3046}">
      <dsp:nvSpPr>
        <dsp:cNvPr id="0" name=""/>
        <dsp:cNvSpPr/>
      </dsp:nvSpPr>
      <dsp:spPr>
        <a:xfrm>
          <a:off x="991653" y="94549"/>
          <a:ext cx="3620688" cy="1890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id-ID" sz="2800" kern="1200" dirty="0" smtClean="0"/>
            <a:t>Improved wages,hours,and benefits.</a:t>
          </a:r>
          <a:endParaRPr lang="id-ID" sz="2800" kern="1200" dirty="0"/>
        </a:p>
      </dsp:txBody>
      <dsp:txXfrm>
        <a:off x="991653" y="94549"/>
        <a:ext cx="3620688" cy="1890992"/>
      </dsp:txXfrm>
    </dsp:sp>
    <dsp:sp modelId="{9D25F84C-0C24-48D0-9E76-43711DD2CDD2}">
      <dsp:nvSpPr>
        <dsp:cNvPr id="0" name=""/>
        <dsp:cNvSpPr/>
      </dsp:nvSpPr>
      <dsp:spPr>
        <a:xfrm>
          <a:off x="922468" y="1985542"/>
          <a:ext cx="368987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110B3B-A3AA-4BBD-A182-ABE926E2D48D}">
      <dsp:nvSpPr>
        <dsp:cNvPr id="0" name=""/>
        <dsp:cNvSpPr/>
      </dsp:nvSpPr>
      <dsp:spPr>
        <a:xfrm>
          <a:off x="991653" y="2080091"/>
          <a:ext cx="3620688" cy="1890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id-ID" sz="2400" kern="1200" dirty="0" smtClean="0"/>
            <a:t>Saat keamanan mereka terjamin,serikat pekerja berjuang memperbaiki upah ,jam kerja,dan kondisi kerja.</a:t>
          </a:r>
          <a:endParaRPr lang="id-ID" sz="2400" kern="1200" dirty="0"/>
        </a:p>
      </dsp:txBody>
      <dsp:txXfrm>
        <a:off x="991653" y="2080091"/>
        <a:ext cx="3620688" cy="1890992"/>
      </dsp:txXfrm>
    </dsp:sp>
    <dsp:sp modelId="{298EFBFC-8C69-48EA-9DD9-10A442E98C15}">
      <dsp:nvSpPr>
        <dsp:cNvPr id="0" name=""/>
        <dsp:cNvSpPr/>
      </dsp:nvSpPr>
      <dsp:spPr>
        <a:xfrm>
          <a:off x="922468" y="3971084"/>
          <a:ext cx="368987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C3C148-3A14-4DAB-B7F2-D576E0D45E5C}">
      <dsp:nvSpPr>
        <dsp:cNvPr id="0" name=""/>
        <dsp:cNvSpPr/>
      </dsp:nvSpPr>
      <dsp:spPr>
        <a:xfrm>
          <a:off x="991653" y="4065633"/>
          <a:ext cx="3620688" cy="1890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endParaRPr lang="id-ID" sz="2400" kern="1200" dirty="0"/>
        </a:p>
      </dsp:txBody>
      <dsp:txXfrm>
        <a:off x="991653" y="4065633"/>
        <a:ext cx="3620688" cy="1890992"/>
      </dsp:txXfrm>
    </dsp:sp>
    <dsp:sp modelId="{85D5DFAD-D2B4-4A9C-8E42-D072695B22C7}">
      <dsp:nvSpPr>
        <dsp:cNvPr id="0" name=""/>
        <dsp:cNvSpPr/>
      </dsp:nvSpPr>
      <dsp:spPr>
        <a:xfrm>
          <a:off x="922468" y="5956626"/>
          <a:ext cx="368987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3034F-F670-482D-9E20-2F9C291F5CAB}">
      <dsp:nvSpPr>
        <dsp:cNvPr id="0" name=""/>
        <dsp:cNvSpPr/>
      </dsp:nvSpPr>
      <dsp:spPr>
        <a:xfrm>
          <a:off x="734675" y="2477"/>
          <a:ext cx="3563943" cy="3563943"/>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id-ID" sz="3200" b="1" kern="1200" dirty="0" smtClean="0"/>
        </a:p>
        <a:p>
          <a:pPr lvl="0" algn="ctr" defTabSz="1422400">
            <a:lnSpc>
              <a:spcPct val="90000"/>
            </a:lnSpc>
            <a:spcBef>
              <a:spcPct val="0"/>
            </a:spcBef>
            <a:spcAft>
              <a:spcPct val="35000"/>
            </a:spcAft>
          </a:pPr>
          <a:r>
            <a:rPr lang="id-ID" sz="3200" b="1" kern="1200" dirty="0" smtClean="0"/>
            <a:t>National labor relations (atau wagner) Act 1935</a:t>
          </a:r>
          <a:endParaRPr lang="id-ID" sz="3200" kern="1200" dirty="0"/>
        </a:p>
      </dsp:txBody>
      <dsp:txXfrm>
        <a:off x="1256602" y="524404"/>
        <a:ext cx="2520089" cy="252008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7A42A04-1579-42A2-8006-508AC88B4D9B}" type="datetimeFigureOut">
              <a:rPr lang="id-ID" smtClean="0"/>
              <a:t>01/04/2016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30058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7A42A04-1579-42A2-8006-508AC88B4D9B}" type="datetimeFigureOut">
              <a:rPr lang="id-ID" smtClean="0"/>
              <a:t>01/04/2016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259171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7A42A04-1579-42A2-8006-508AC88B4D9B}" type="datetimeFigureOut">
              <a:rPr lang="id-ID" smtClean="0"/>
              <a:t>01/04/2016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270990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7A42A04-1579-42A2-8006-508AC88B4D9B}" type="datetimeFigureOut">
              <a:rPr lang="id-ID" smtClean="0"/>
              <a:t>01/04/2016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230261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A42A04-1579-42A2-8006-508AC88B4D9B}" type="datetimeFigureOut">
              <a:rPr lang="id-ID" smtClean="0"/>
              <a:t>01/04/2016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20275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7A42A04-1579-42A2-8006-508AC88B4D9B}" type="datetimeFigureOut">
              <a:rPr lang="id-ID" smtClean="0"/>
              <a:t>01/04/2016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383977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7A42A04-1579-42A2-8006-508AC88B4D9B}" type="datetimeFigureOut">
              <a:rPr lang="id-ID" smtClean="0"/>
              <a:t>01/04/2016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359305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7A42A04-1579-42A2-8006-508AC88B4D9B}" type="datetimeFigureOut">
              <a:rPr lang="id-ID" smtClean="0"/>
              <a:t>01/04/2016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52006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42A04-1579-42A2-8006-508AC88B4D9B}" type="datetimeFigureOut">
              <a:rPr lang="id-ID" smtClean="0"/>
              <a:t>01/04/2016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138980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A42A04-1579-42A2-8006-508AC88B4D9B}" type="datetimeFigureOut">
              <a:rPr lang="id-ID" smtClean="0"/>
              <a:t>01/04/2016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13781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A42A04-1579-42A2-8006-508AC88B4D9B}" type="datetimeFigureOut">
              <a:rPr lang="id-ID" smtClean="0"/>
              <a:t>01/04/2016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A05D73-257A-4F4F-8F48-FA61DD6E6274}" type="slidenum">
              <a:rPr lang="id-ID" smtClean="0"/>
              <a:t>‹#›</a:t>
            </a:fld>
            <a:endParaRPr lang="id-ID"/>
          </a:p>
        </p:txBody>
      </p:sp>
    </p:spTree>
    <p:extLst>
      <p:ext uri="{BB962C8B-B14F-4D97-AF65-F5344CB8AC3E}">
        <p14:creationId xmlns:p14="http://schemas.microsoft.com/office/powerpoint/2010/main" val="93313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42A04-1579-42A2-8006-508AC88B4D9B}" type="datetimeFigureOut">
              <a:rPr lang="id-ID" smtClean="0"/>
              <a:t>01/04/2016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05D73-257A-4F4F-8F48-FA61DD6E6274}" type="slidenum">
              <a:rPr lang="id-ID" smtClean="0"/>
              <a:t>‹#›</a:t>
            </a:fld>
            <a:endParaRPr lang="id-ID"/>
          </a:p>
        </p:txBody>
      </p:sp>
    </p:spTree>
    <p:extLst>
      <p:ext uri="{BB962C8B-B14F-4D97-AF65-F5344CB8AC3E}">
        <p14:creationId xmlns:p14="http://schemas.microsoft.com/office/powerpoint/2010/main" val="558941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Relations and Collective Bargaining </a:t>
            </a:r>
            <a:endParaRPr lang="id-ID" dirty="0"/>
          </a:p>
        </p:txBody>
      </p:sp>
      <p:sp>
        <p:nvSpPr>
          <p:cNvPr id="3" name="Subtitle 2"/>
          <p:cNvSpPr>
            <a:spLocks noGrp="1"/>
          </p:cNvSpPr>
          <p:nvPr>
            <p:ph type="subTitle" idx="1"/>
          </p:nvPr>
        </p:nvSpPr>
        <p:spPr>
          <a:xfrm>
            <a:off x="1524000" y="3736509"/>
            <a:ext cx="9144000" cy="1655762"/>
          </a:xfrm>
        </p:spPr>
        <p:txBody>
          <a:bodyPr>
            <a:normAutofit/>
          </a:bodyPr>
          <a:lstStyle/>
          <a:p>
            <a:r>
              <a:rPr lang="en-US" dirty="0" err="1" smtClean="0"/>
              <a:t>Nama</a:t>
            </a:r>
            <a:r>
              <a:rPr lang="en-US" dirty="0" smtClean="0"/>
              <a:t> </a:t>
            </a:r>
            <a:r>
              <a:rPr lang="en-US" dirty="0" err="1" smtClean="0"/>
              <a:t>Kelompok</a:t>
            </a:r>
            <a:r>
              <a:rPr lang="en-US" dirty="0" smtClean="0"/>
              <a:t> : </a:t>
            </a:r>
          </a:p>
          <a:p>
            <a:r>
              <a:rPr lang="en-US" dirty="0" err="1"/>
              <a:t>Gde</a:t>
            </a:r>
            <a:r>
              <a:rPr lang="en-US" dirty="0"/>
              <a:t> </a:t>
            </a:r>
            <a:r>
              <a:rPr lang="en-US" dirty="0" err="1"/>
              <a:t>Nyoman</a:t>
            </a:r>
            <a:r>
              <a:rPr lang="en-US" dirty="0"/>
              <a:t> Krishna </a:t>
            </a:r>
            <a:r>
              <a:rPr lang="en-US" dirty="0" smtClean="0"/>
              <a:t>Manu (2014021005) </a:t>
            </a:r>
          </a:p>
          <a:p>
            <a:r>
              <a:rPr lang="en-US" dirty="0" err="1" smtClean="0"/>
              <a:t>Ananda</a:t>
            </a:r>
            <a:r>
              <a:rPr lang="en-US" dirty="0" smtClean="0"/>
              <a:t> </a:t>
            </a:r>
            <a:r>
              <a:rPr lang="en-US" dirty="0" err="1" smtClean="0"/>
              <a:t>Annisa</a:t>
            </a:r>
            <a:r>
              <a:rPr lang="en-US" dirty="0" smtClean="0"/>
              <a:t> </a:t>
            </a:r>
            <a:r>
              <a:rPr lang="en-US" dirty="0" err="1" smtClean="0"/>
              <a:t>Putri</a:t>
            </a:r>
            <a:r>
              <a:rPr lang="en-US" dirty="0"/>
              <a:t> </a:t>
            </a:r>
            <a:r>
              <a:rPr lang="en-US" dirty="0" smtClean="0"/>
              <a:t>(2014021023)</a:t>
            </a:r>
            <a:endParaRPr lang="en-US" dirty="0" smtClean="0"/>
          </a:p>
        </p:txBody>
      </p:sp>
    </p:spTree>
    <p:extLst>
      <p:ext uri="{BB962C8B-B14F-4D97-AF65-F5344CB8AC3E}">
        <p14:creationId xmlns:p14="http://schemas.microsoft.com/office/powerpoint/2010/main" val="773170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itenet.nlrb.gov/citenet/images/nlrb-masthead-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5833" y="4664008"/>
            <a:ext cx="6998261" cy="1999505"/>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21977" y="2057401"/>
            <a:ext cx="3388657" cy="14657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4. Describe Five </a:t>
            </a:r>
            <a:r>
              <a:rPr lang="en-US" sz="2400" dirty="0"/>
              <a:t>W</a:t>
            </a:r>
            <a:r>
              <a:rPr lang="en-US" sz="2400" dirty="0" smtClean="0"/>
              <a:t>ays to Lose an NLRB Election </a:t>
            </a:r>
            <a:endParaRPr lang="en-US" sz="2400" dirty="0"/>
          </a:p>
        </p:txBody>
      </p:sp>
      <p:sp>
        <p:nvSpPr>
          <p:cNvPr id="7" name="Rounded Rectangle 6"/>
          <p:cNvSpPr/>
          <p:nvPr/>
        </p:nvSpPr>
        <p:spPr>
          <a:xfrm>
            <a:off x="7052980" y="3254189"/>
            <a:ext cx="2980764" cy="12329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The collective bargaining process</a:t>
            </a:r>
            <a:endParaRPr lang="en-US" sz="2400" dirty="0"/>
          </a:p>
        </p:txBody>
      </p:sp>
      <p:sp>
        <p:nvSpPr>
          <p:cNvPr id="8" name="Rounded Rectangle 7"/>
          <p:cNvSpPr/>
          <p:nvPr/>
        </p:nvSpPr>
        <p:spPr>
          <a:xfrm>
            <a:off x="6799727" y="883025"/>
            <a:ext cx="3487271" cy="1174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Decertification elections : ousting the union </a:t>
            </a:r>
            <a:endParaRPr lang="en-US" sz="2400" dirty="0"/>
          </a:p>
        </p:txBody>
      </p:sp>
      <p:sp>
        <p:nvSpPr>
          <p:cNvPr id="16" name="Right Arrow 15"/>
          <p:cNvSpPr/>
          <p:nvPr/>
        </p:nvSpPr>
        <p:spPr>
          <a:xfrm rot="20300244">
            <a:off x="5087469" y="1568473"/>
            <a:ext cx="1035423" cy="645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055027">
            <a:off x="5214096" y="3200398"/>
            <a:ext cx="1035423" cy="645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232211" y="237566"/>
            <a:ext cx="968188"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535</a:t>
            </a:r>
            <a:endParaRPr lang="en-US" dirty="0"/>
          </a:p>
        </p:txBody>
      </p:sp>
    </p:spTree>
    <p:extLst>
      <p:ext uri="{BB962C8B-B14F-4D97-AF65-F5344CB8AC3E}">
        <p14:creationId xmlns:p14="http://schemas.microsoft.com/office/powerpoint/2010/main" val="1328871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5. Illustrate with Examples </a:t>
            </a:r>
            <a:r>
              <a:rPr lang="en-US" sz="2800" dirty="0"/>
              <a:t>B</a:t>
            </a:r>
            <a:r>
              <a:rPr lang="en-US" sz="2800" dirty="0" smtClean="0"/>
              <a:t>argaining that is not In a Good </a:t>
            </a:r>
            <a:r>
              <a:rPr lang="en-US" sz="2800" dirty="0"/>
              <a:t>F</a:t>
            </a:r>
            <a:r>
              <a:rPr lang="en-US" sz="2800" dirty="0" smtClean="0"/>
              <a:t>aith </a:t>
            </a:r>
            <a:endParaRPr lang="en-US" sz="2800" dirty="0"/>
          </a:p>
        </p:txBody>
      </p:sp>
      <p:sp>
        <p:nvSpPr>
          <p:cNvPr id="3" name="Content Placeholder 2"/>
          <p:cNvSpPr>
            <a:spLocks noGrp="1"/>
          </p:cNvSpPr>
          <p:nvPr>
            <p:ph idx="1"/>
          </p:nvPr>
        </p:nvSpPr>
        <p:spPr/>
        <p:txBody>
          <a:bodyPr>
            <a:normAutofit/>
          </a:bodyPr>
          <a:lstStyle/>
          <a:p>
            <a:pPr marL="0" indent="0" algn="ctr">
              <a:buNone/>
            </a:pPr>
            <a:r>
              <a:rPr lang="en-US" sz="2400" b="1" dirty="0" smtClean="0"/>
              <a:t>What is a good faith </a:t>
            </a:r>
          </a:p>
          <a:p>
            <a:r>
              <a:rPr lang="en-US" sz="2400" dirty="0" smtClean="0"/>
              <a:t>Surface bargaining</a:t>
            </a:r>
          </a:p>
          <a:p>
            <a:r>
              <a:rPr lang="en-US" sz="2400" dirty="0" smtClean="0"/>
              <a:t>Inadequate concessions</a:t>
            </a:r>
          </a:p>
          <a:p>
            <a:r>
              <a:rPr lang="en-US" sz="2400" dirty="0" smtClean="0"/>
              <a:t>Inadequate proposals and demands </a:t>
            </a:r>
          </a:p>
          <a:p>
            <a:r>
              <a:rPr lang="en-US" sz="2400" dirty="0" smtClean="0"/>
              <a:t>Dilatory tactics</a:t>
            </a:r>
          </a:p>
          <a:p>
            <a:r>
              <a:rPr lang="en-US" sz="2400" dirty="0" smtClean="0"/>
              <a:t>Imposing conditions </a:t>
            </a:r>
          </a:p>
          <a:p>
            <a:r>
              <a:rPr lang="en-US" sz="2400" dirty="0" smtClean="0"/>
              <a:t>Making unilateral changes in condition </a:t>
            </a:r>
          </a:p>
          <a:p>
            <a:r>
              <a:rPr lang="en-US" sz="2400" dirty="0" smtClean="0"/>
              <a:t>Bypassing the representative</a:t>
            </a:r>
          </a:p>
          <a:p>
            <a:r>
              <a:rPr lang="en-US" sz="2400" dirty="0" smtClean="0"/>
              <a:t>Withholding information </a:t>
            </a:r>
            <a:endParaRPr lang="en-US" sz="2400" dirty="0"/>
          </a:p>
        </p:txBody>
      </p:sp>
      <p:pic>
        <p:nvPicPr>
          <p:cNvPr id="3076" name="Picture 4" descr="http://nonukes.nl/wp-content/uploads/2015/03/Good-Fai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9103" y="2318823"/>
            <a:ext cx="4376084" cy="3584435"/>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p:nvPr/>
        </p:nvSpPr>
        <p:spPr>
          <a:xfrm>
            <a:off x="8583051" y="1435427"/>
            <a:ext cx="968188"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535</a:t>
            </a:r>
            <a:endParaRPr lang="en-US" dirty="0"/>
          </a:p>
        </p:txBody>
      </p:sp>
    </p:spTree>
    <p:extLst>
      <p:ext uri="{BB962C8B-B14F-4D97-AF65-F5344CB8AC3E}">
        <p14:creationId xmlns:p14="http://schemas.microsoft.com/office/powerpoint/2010/main" val="588178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The Negotiating Team </a:t>
            </a:r>
            <a:endParaRPr lang="en-US" sz="3200" dirty="0"/>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838200" y="3086894"/>
            <a:ext cx="4679577"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HR as a Profit Center</a:t>
            </a:r>
            <a:endParaRPr lang="en-US" sz="3600" dirty="0"/>
          </a:p>
        </p:txBody>
      </p:sp>
      <p:sp>
        <p:nvSpPr>
          <p:cNvPr id="5" name="Oval 4"/>
          <p:cNvSpPr/>
          <p:nvPr/>
        </p:nvSpPr>
        <p:spPr>
          <a:xfrm>
            <a:off x="9201616" y="705176"/>
            <a:ext cx="968188"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537</a:t>
            </a:r>
            <a:endParaRPr lang="en-US" dirty="0"/>
          </a:p>
        </p:txBody>
      </p:sp>
      <p:pic>
        <p:nvPicPr>
          <p:cNvPr id="1026" name="Picture 2" descr="http://3.bp.blogspot.com/-EZ0pGxBolQ8/UeQMNACuBjI/AAAAAAAACQs/TsDq0TLYT_I/s1600/Negotiation1655604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7022" y="2862940"/>
            <a:ext cx="3573742" cy="227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78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4764" y="887504"/>
            <a:ext cx="3160059" cy="1210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Bargaining Items</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8323731" y="3554500"/>
            <a:ext cx="3160059" cy="1210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anose="02020603050405020304" pitchFamily="18" charset="0"/>
                <a:cs typeface="Times New Roman" panose="02020603050405020304" pitchFamily="18" charset="0"/>
              </a:rPr>
              <a:t>Mandatory bargaining items </a:t>
            </a:r>
            <a:endParaRPr lang="en-US" sz="2000" dirty="0">
              <a:latin typeface="Times New Roman" panose="02020603050405020304" pitchFamily="18" charset="0"/>
              <a:cs typeface="Times New Roman" panose="02020603050405020304" pitchFamily="18" charset="0"/>
            </a:endParaRPr>
          </a:p>
        </p:txBody>
      </p:sp>
      <p:sp>
        <p:nvSpPr>
          <p:cNvPr id="6" name="Rectangle 5"/>
          <p:cNvSpPr/>
          <p:nvPr/>
        </p:nvSpPr>
        <p:spPr>
          <a:xfrm>
            <a:off x="685797" y="3554500"/>
            <a:ext cx="3160059" cy="1210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anose="02020603050405020304" pitchFamily="18" charset="0"/>
                <a:cs typeface="Times New Roman" panose="02020603050405020304" pitchFamily="18" charset="0"/>
              </a:rPr>
              <a:t>Voluntary (or permissible) bargaining items</a:t>
            </a:r>
            <a:endParaRPr lang="en-US"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4504764" y="3554501"/>
            <a:ext cx="3160059" cy="1210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anose="02020603050405020304" pitchFamily="18" charset="0"/>
                <a:cs typeface="Times New Roman" panose="02020603050405020304" pitchFamily="18" charset="0"/>
              </a:rPr>
              <a:t>Illegal bargaining items </a:t>
            </a:r>
            <a:endParaRPr lang="en-US" sz="2000" dirty="0">
              <a:latin typeface="Times New Roman" panose="02020603050405020304" pitchFamily="18" charset="0"/>
              <a:cs typeface="Times New Roman" panose="02020603050405020304" pitchFamily="18" charset="0"/>
            </a:endParaRPr>
          </a:p>
        </p:txBody>
      </p:sp>
      <p:cxnSp>
        <p:nvCxnSpPr>
          <p:cNvPr id="9" name="Elbow Connector 8"/>
          <p:cNvCxnSpPr>
            <a:stCxn id="4" idx="2"/>
            <a:endCxn id="6" idx="0"/>
          </p:cNvCxnSpPr>
          <p:nvPr/>
        </p:nvCxnSpPr>
        <p:spPr>
          <a:xfrm rot="5400000">
            <a:off x="3446931" y="916636"/>
            <a:ext cx="1456761" cy="3818967"/>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Elbow Connector 14"/>
          <p:cNvCxnSpPr>
            <a:stCxn id="4" idx="2"/>
            <a:endCxn id="5" idx="0"/>
          </p:cNvCxnSpPr>
          <p:nvPr/>
        </p:nvCxnSpPr>
        <p:spPr>
          <a:xfrm rot="16200000" flipH="1">
            <a:off x="7265897" y="916635"/>
            <a:ext cx="1456761" cy="3818967"/>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a:stCxn id="4" idx="2"/>
            <a:endCxn id="7" idx="0"/>
          </p:cNvCxnSpPr>
          <p:nvPr/>
        </p:nvCxnSpPr>
        <p:spPr>
          <a:xfrm>
            <a:off x="6084794" y="2097739"/>
            <a:ext cx="0" cy="145676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0" name="Oval 19"/>
          <p:cNvSpPr/>
          <p:nvPr/>
        </p:nvSpPr>
        <p:spPr>
          <a:xfrm>
            <a:off x="9201616" y="705176"/>
            <a:ext cx="968188"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537</a:t>
            </a:r>
            <a:endParaRPr lang="en-US" dirty="0"/>
          </a:p>
        </p:txBody>
      </p:sp>
    </p:spTree>
    <p:extLst>
      <p:ext uri="{BB962C8B-B14F-4D97-AF65-F5344CB8AC3E}">
        <p14:creationId xmlns:p14="http://schemas.microsoft.com/office/powerpoint/2010/main" val="1520150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502023" y="2419024"/>
            <a:ext cx="4679577"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Bargaining Hints   </a:t>
            </a:r>
            <a:endParaRPr lang="en-US" sz="3600" dirty="0"/>
          </a:p>
        </p:txBody>
      </p:sp>
      <p:sp>
        <p:nvSpPr>
          <p:cNvPr id="5" name="Rounded Rectangle 4"/>
          <p:cNvSpPr/>
          <p:nvPr/>
        </p:nvSpPr>
        <p:spPr>
          <a:xfrm>
            <a:off x="6786282" y="2419024"/>
            <a:ext cx="4679577"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Menurut</a:t>
            </a:r>
            <a:r>
              <a:rPr lang="en-US" sz="3600" dirty="0" smtClean="0"/>
              <a:t> Reed Richardson </a:t>
            </a:r>
            <a:endParaRPr lang="en-US" sz="3600" dirty="0"/>
          </a:p>
        </p:txBody>
      </p:sp>
      <p:sp>
        <p:nvSpPr>
          <p:cNvPr id="6" name="Right Arrow 5"/>
          <p:cNvSpPr/>
          <p:nvPr/>
        </p:nvSpPr>
        <p:spPr>
          <a:xfrm>
            <a:off x="5546911" y="3052856"/>
            <a:ext cx="874059" cy="5611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93330" y="789968"/>
            <a:ext cx="1381219"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537-538</a:t>
            </a:r>
            <a:endParaRPr lang="en-US" dirty="0"/>
          </a:p>
        </p:txBody>
      </p:sp>
    </p:spTree>
    <p:extLst>
      <p:ext uri="{BB962C8B-B14F-4D97-AF65-F5344CB8AC3E}">
        <p14:creationId xmlns:p14="http://schemas.microsoft.com/office/powerpoint/2010/main" val="3390032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www.appellawyer.com/wp-content/uploads/2012/05/arbi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008224" cy="6750424"/>
          </a:xfrm>
          <a:prstGeom prst="rect">
            <a:avLst/>
          </a:prstGeom>
          <a:noFill/>
          <a:extLst>
            <a:ext uri="{909E8E84-426E-40DD-AFC4-6F175D3DCCD1}">
              <a14:hiddenFill xmlns:a14="http://schemas.microsoft.com/office/drawing/2010/main">
                <a:solidFill>
                  <a:srgbClr val="FFFFFF"/>
                </a:solidFill>
              </a14:hiddenFill>
            </a:ext>
          </a:extLst>
        </p:spPr>
      </p:pic>
      <p:sp>
        <p:nvSpPr>
          <p:cNvPr id="9" name="Regular Pentagon 8"/>
          <p:cNvSpPr/>
          <p:nvPr/>
        </p:nvSpPr>
        <p:spPr>
          <a:xfrm>
            <a:off x="4679576" y="2894387"/>
            <a:ext cx="3052483" cy="2218765"/>
          </a:xfrm>
          <a:prstGeom prst="pent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smtClean="0"/>
              <a:t>Impasses, Mediation, and Strikes </a:t>
            </a:r>
            <a:endParaRPr lang="en-US" sz="2800" dirty="0"/>
          </a:p>
        </p:txBody>
      </p:sp>
      <p:sp>
        <p:nvSpPr>
          <p:cNvPr id="8" name="Rectangle 7"/>
          <p:cNvSpPr/>
          <p:nvPr/>
        </p:nvSpPr>
        <p:spPr>
          <a:xfrm>
            <a:off x="7678267" y="5492003"/>
            <a:ext cx="2366683" cy="1277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4. Strike Guidelines for Employers </a:t>
            </a:r>
            <a:endParaRPr lang="en-US" dirty="0"/>
          </a:p>
        </p:txBody>
      </p:sp>
      <p:sp>
        <p:nvSpPr>
          <p:cNvPr id="12" name="Rectangle 11"/>
          <p:cNvSpPr/>
          <p:nvPr/>
        </p:nvSpPr>
        <p:spPr>
          <a:xfrm>
            <a:off x="2655792" y="5511053"/>
            <a:ext cx="2366683" cy="1277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3. Strikes </a:t>
            </a:r>
            <a:endParaRPr lang="en-US" dirty="0"/>
          </a:p>
        </p:txBody>
      </p:sp>
      <p:sp>
        <p:nvSpPr>
          <p:cNvPr id="13" name="Rectangle 12"/>
          <p:cNvSpPr/>
          <p:nvPr/>
        </p:nvSpPr>
        <p:spPr>
          <a:xfrm>
            <a:off x="1529600" y="2255649"/>
            <a:ext cx="2366683" cy="1277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2. Source of Third-Party Assistance </a:t>
            </a:r>
            <a:endParaRPr lang="en-US" dirty="0"/>
          </a:p>
        </p:txBody>
      </p:sp>
      <p:sp>
        <p:nvSpPr>
          <p:cNvPr id="14" name="Rectangle 13"/>
          <p:cNvSpPr/>
          <p:nvPr/>
        </p:nvSpPr>
        <p:spPr>
          <a:xfrm>
            <a:off x="5022474" y="978178"/>
            <a:ext cx="2366683" cy="1277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 Third-Party Involvement</a:t>
            </a:r>
            <a:endParaRPr lang="en-US" dirty="0"/>
          </a:p>
        </p:txBody>
      </p:sp>
      <p:sp>
        <p:nvSpPr>
          <p:cNvPr id="15" name="Rectangle 14"/>
          <p:cNvSpPr/>
          <p:nvPr/>
        </p:nvSpPr>
        <p:spPr>
          <a:xfrm>
            <a:off x="8515349" y="2255650"/>
            <a:ext cx="2366683" cy="1277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5. Other “Weapons” </a:t>
            </a:r>
            <a:endParaRPr lang="en-US" dirty="0"/>
          </a:p>
        </p:txBody>
      </p:sp>
      <p:cxnSp>
        <p:nvCxnSpPr>
          <p:cNvPr id="11" name="Straight Arrow Connector 10"/>
          <p:cNvCxnSpPr>
            <a:stCxn id="9" idx="0"/>
            <a:endCxn id="14" idx="2"/>
          </p:cNvCxnSpPr>
          <p:nvPr/>
        </p:nvCxnSpPr>
        <p:spPr>
          <a:xfrm flipH="1" flipV="1">
            <a:off x="6205816" y="2255649"/>
            <a:ext cx="2" cy="63873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a:stCxn id="9" idx="1"/>
          </p:cNvCxnSpPr>
          <p:nvPr/>
        </p:nvCxnSpPr>
        <p:spPr>
          <a:xfrm flipH="1" flipV="1">
            <a:off x="3896282" y="3533120"/>
            <a:ext cx="783297" cy="2087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a:stCxn id="9" idx="2"/>
          </p:cNvCxnSpPr>
          <p:nvPr/>
        </p:nvCxnSpPr>
        <p:spPr>
          <a:xfrm flipH="1">
            <a:off x="5022474" y="5113146"/>
            <a:ext cx="240076" cy="39790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stCxn id="9" idx="4"/>
          </p:cNvCxnSpPr>
          <p:nvPr/>
        </p:nvCxnSpPr>
        <p:spPr>
          <a:xfrm>
            <a:off x="7149085" y="5113146"/>
            <a:ext cx="582974" cy="37885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a:stCxn id="9" idx="5"/>
          </p:cNvCxnSpPr>
          <p:nvPr/>
        </p:nvCxnSpPr>
        <p:spPr>
          <a:xfrm flipV="1">
            <a:off x="7732056" y="3533120"/>
            <a:ext cx="783293" cy="2087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8" name="Oval 27"/>
          <p:cNvSpPr/>
          <p:nvPr/>
        </p:nvSpPr>
        <p:spPr>
          <a:xfrm>
            <a:off x="838990" y="482366"/>
            <a:ext cx="1381219" cy="64545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538-542</a:t>
            </a:r>
            <a:endParaRPr lang="en-US" dirty="0"/>
          </a:p>
        </p:txBody>
      </p:sp>
    </p:spTree>
    <p:extLst>
      <p:ext uri="{BB962C8B-B14F-4D97-AF65-F5344CB8AC3E}">
        <p14:creationId xmlns:p14="http://schemas.microsoft.com/office/powerpoint/2010/main" val="289314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uthorstream.s3.amazonaws.com/content/1723843_634981744265761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12192001" cy="6868086"/>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3307977" y="527798"/>
            <a:ext cx="3697941" cy="79337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Improving Productivity through </a:t>
            </a:r>
            <a:endParaRPr lang="en-US" dirty="0"/>
          </a:p>
        </p:txBody>
      </p:sp>
      <p:sp>
        <p:nvSpPr>
          <p:cNvPr id="5" name="Bent Arrow 4"/>
          <p:cNvSpPr/>
          <p:nvPr/>
        </p:nvSpPr>
        <p:spPr>
          <a:xfrm rot="5400000">
            <a:off x="7911914" y="102536"/>
            <a:ext cx="756395" cy="2030507"/>
          </a:xfrm>
          <a:prstGeom prst="bentArrow">
            <a:avLst>
              <a:gd name="adj1" fmla="val 25000"/>
              <a:gd name="adj2" fmla="val 25633"/>
              <a:gd name="adj3" fmla="val 25000"/>
              <a:gd name="adj4" fmla="val 4375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9780494" y="527798"/>
            <a:ext cx="968188" cy="64545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542</a:t>
            </a:r>
            <a:endParaRPr lang="en-US" dirty="0"/>
          </a:p>
        </p:txBody>
      </p:sp>
    </p:spTree>
    <p:extLst>
      <p:ext uri="{BB962C8B-B14F-4D97-AF65-F5344CB8AC3E}">
        <p14:creationId xmlns:p14="http://schemas.microsoft.com/office/powerpoint/2010/main" val="660934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ages.techhive.com/images/article/2015/02/outsourcing-contract-ts-100567563-primary.id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046" y="1609202"/>
            <a:ext cx="7253754" cy="48319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82452" y="376517"/>
            <a:ext cx="4840941" cy="8606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The Contract Agreement </a:t>
            </a:r>
            <a:endParaRPr lang="en-US" sz="2400" dirty="0"/>
          </a:p>
        </p:txBody>
      </p:sp>
      <p:sp>
        <p:nvSpPr>
          <p:cNvPr id="6" name="Oval 5"/>
          <p:cNvSpPr/>
          <p:nvPr/>
        </p:nvSpPr>
        <p:spPr>
          <a:xfrm>
            <a:off x="9829800" y="484093"/>
            <a:ext cx="968188" cy="64545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542</a:t>
            </a:r>
            <a:endParaRPr lang="en-US" dirty="0"/>
          </a:p>
        </p:txBody>
      </p:sp>
    </p:spTree>
    <p:extLst>
      <p:ext uri="{BB962C8B-B14F-4D97-AF65-F5344CB8AC3E}">
        <p14:creationId xmlns:p14="http://schemas.microsoft.com/office/powerpoint/2010/main" val="712915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6. Develop a Grievance Procedure  </a:t>
            </a:r>
            <a:endParaRPr lang="en-US" sz="4000" dirty="0"/>
          </a:p>
        </p:txBody>
      </p:sp>
      <p:sp>
        <p:nvSpPr>
          <p:cNvPr id="3" name="Content Placeholder 2"/>
          <p:cNvSpPr>
            <a:spLocks noGrp="1"/>
          </p:cNvSpPr>
          <p:nvPr>
            <p:ph idx="1"/>
          </p:nvPr>
        </p:nvSpPr>
        <p:spPr/>
        <p:txBody>
          <a:bodyPr>
            <a:normAutofit lnSpcReduction="10000"/>
          </a:bodyPr>
          <a:lstStyle/>
          <a:p>
            <a:pPr marL="0" indent="0" algn="ctr">
              <a:buNone/>
            </a:pPr>
            <a:r>
              <a:rPr lang="en-US" sz="2400" b="1" dirty="0" smtClean="0"/>
              <a:t>Dealing with Disputes and Grievances </a:t>
            </a:r>
          </a:p>
          <a:p>
            <a:pPr marL="514350" indent="-514350">
              <a:buFont typeface="+mj-lt"/>
              <a:buAutoNum type="arabicPeriod"/>
            </a:pPr>
            <a:r>
              <a:rPr lang="en-US" sz="2400" dirty="0" smtClean="0"/>
              <a:t>Sources of grievances</a:t>
            </a:r>
          </a:p>
          <a:p>
            <a:pPr marL="514350" indent="-514350">
              <a:buFont typeface="+mj-lt"/>
              <a:buAutoNum type="arabicPeriod"/>
            </a:pPr>
            <a:r>
              <a:rPr lang="en-US" sz="2400" dirty="0" smtClean="0"/>
              <a:t>The grievances procedure </a:t>
            </a:r>
          </a:p>
          <a:p>
            <a:pPr marL="514350" indent="-514350">
              <a:buFont typeface="+mj-lt"/>
              <a:buAutoNum type="arabicPeriod"/>
            </a:pPr>
            <a:r>
              <a:rPr lang="en-US" sz="2400" dirty="0" smtClean="0"/>
              <a:t>Guidelines for handling grievances</a:t>
            </a:r>
          </a:p>
          <a:p>
            <a:pPr marL="0" indent="0">
              <a:buNone/>
            </a:pPr>
            <a:endParaRPr lang="en-US" sz="2400" dirty="0" smtClean="0"/>
          </a:p>
          <a:p>
            <a:pPr marL="0" indent="0" algn="ctr">
              <a:buNone/>
            </a:pPr>
            <a:r>
              <a:rPr lang="en-US" sz="2400" b="1" dirty="0" smtClean="0"/>
              <a:t>The union movement today and tomorrow </a:t>
            </a:r>
          </a:p>
          <a:p>
            <a:pPr marL="514350" indent="-514350">
              <a:buFont typeface="+mj-lt"/>
              <a:buAutoNum type="arabicPeriod"/>
            </a:pPr>
            <a:r>
              <a:rPr lang="en-US" sz="2400" dirty="0" smtClean="0"/>
              <a:t>Why union memberships is down </a:t>
            </a:r>
          </a:p>
          <a:p>
            <a:pPr marL="514350" indent="-514350">
              <a:buFont typeface="+mj-lt"/>
              <a:buAutoNum type="arabicPeriod"/>
            </a:pPr>
            <a:r>
              <a:rPr lang="en-US" sz="2400" dirty="0" smtClean="0"/>
              <a:t>An upswing for unions?</a:t>
            </a:r>
          </a:p>
          <a:p>
            <a:pPr marL="514350" indent="-514350">
              <a:buFont typeface="+mj-lt"/>
              <a:buAutoNum type="arabicPeriod"/>
            </a:pPr>
            <a:r>
              <a:rPr lang="en-US" sz="2400" dirty="0" smtClean="0"/>
              <a:t>Card check and other new union tactics  </a:t>
            </a:r>
            <a:r>
              <a:rPr lang="en-US" sz="2400" dirty="0" smtClean="0">
                <a:sym typeface="Wingdings" panose="05000000000000000000" pitchFamily="2" charset="2"/>
              </a:rPr>
              <a:t> union go global </a:t>
            </a:r>
          </a:p>
          <a:p>
            <a:pPr marL="514350" indent="-514350">
              <a:buFont typeface="+mj-lt"/>
              <a:buAutoNum type="arabicPeriod"/>
            </a:pPr>
            <a:r>
              <a:rPr lang="en-US" sz="2400" dirty="0" smtClean="0">
                <a:sym typeface="Wingdings" panose="05000000000000000000" pitchFamily="2" charset="2"/>
              </a:rPr>
              <a:t>High-performance work systems, employee, participations, and unions </a:t>
            </a:r>
          </a:p>
          <a:p>
            <a:pPr marL="0" indent="0">
              <a:buNone/>
            </a:pPr>
            <a:endParaRPr lang="en-US" sz="2400" dirty="0" smtClean="0"/>
          </a:p>
          <a:p>
            <a:pPr marL="514350" indent="-514350">
              <a:buFont typeface="+mj-lt"/>
              <a:buAutoNum type="arabicPeriod"/>
            </a:pPr>
            <a:endParaRPr lang="en-US" sz="2400" dirty="0" smtClean="0"/>
          </a:p>
          <a:p>
            <a:endParaRPr lang="en-US" sz="2400" dirty="0" smtClean="0"/>
          </a:p>
          <a:p>
            <a:endParaRPr lang="en-US" sz="2400" dirty="0"/>
          </a:p>
        </p:txBody>
      </p:sp>
      <p:sp>
        <p:nvSpPr>
          <p:cNvPr id="4" name="Oval 3"/>
          <p:cNvSpPr/>
          <p:nvPr/>
        </p:nvSpPr>
        <p:spPr>
          <a:xfrm>
            <a:off x="838990" y="482366"/>
            <a:ext cx="1381219" cy="64545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543-548</a:t>
            </a:r>
            <a:endParaRPr lang="en-US" dirty="0"/>
          </a:p>
        </p:txBody>
      </p:sp>
    </p:spTree>
    <p:extLst>
      <p:ext uri="{BB962C8B-B14F-4D97-AF65-F5344CB8AC3E}">
        <p14:creationId xmlns:p14="http://schemas.microsoft.com/office/powerpoint/2010/main" val="3341913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3.bp.blogspot.com/-40whOVezTJE/UbEslfhnlxI/AAAAAAAAAZc/hBHQ3OI7Ovc/s16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437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24" y="-26894"/>
            <a:ext cx="11156576" cy="858558"/>
          </a:xfrm>
        </p:spPr>
        <p:txBody>
          <a:bodyPr>
            <a:normAutofit fontScale="90000"/>
          </a:bodyPr>
          <a:lstStyle/>
          <a:p>
            <a:pPr algn="ctr"/>
            <a:r>
              <a:rPr lang="id-ID" sz="3600" dirty="0" smtClean="0"/>
              <a:t>1.</a:t>
            </a:r>
            <a:r>
              <a:rPr lang="id-ID" sz="3100" dirty="0" smtClean="0"/>
              <a:t> </a:t>
            </a:r>
            <a:r>
              <a:rPr lang="id-ID" dirty="0" smtClean="0"/>
              <a:t>Sejarah singkat pergerakan pekerja amerika serikat</a:t>
            </a:r>
            <a:endParaRPr lang="id-ID" dirty="0"/>
          </a:p>
        </p:txBody>
      </p:sp>
      <p:sp>
        <p:nvSpPr>
          <p:cNvPr id="4" name="Oval 3"/>
          <p:cNvSpPr/>
          <p:nvPr/>
        </p:nvSpPr>
        <p:spPr>
          <a:xfrm>
            <a:off x="10959352" y="121024"/>
            <a:ext cx="1134036" cy="680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522</a:t>
            </a:r>
            <a:endParaRPr lang="id-ID" dirty="0">
              <a:solidFill>
                <a:schemeClr val="tx1"/>
              </a:solidFill>
            </a:endParaRPr>
          </a:p>
        </p:txBody>
      </p:sp>
      <p:pic>
        <p:nvPicPr>
          <p:cNvPr id="1026" name="Picture 2" descr="http://www.covesia.com/photos/berita/140315043355_beri-kesempatan-pekerja-indonesia-menaker-batasi-pekerja.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882341"/>
            <a:ext cx="6191250" cy="2933700"/>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5959488" y="3992844"/>
            <a:ext cx="1002926" cy="712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AutoShape 4" descr="Image result for transportasi"/>
          <p:cNvSpPr>
            <a:spLocks noChangeAspect="1" noChangeArrowheads="1"/>
          </p:cNvSpPr>
          <p:nvPr/>
        </p:nvSpPr>
        <p:spPr bwMode="auto">
          <a:xfrm>
            <a:off x="2495362" y="4094159"/>
            <a:ext cx="9297709" cy="44971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 name="AutoShape 6" descr="Image result for transportasi"/>
          <p:cNvSpPr>
            <a:spLocks noChangeAspect="1" noChangeArrowheads="1"/>
          </p:cNvSpPr>
          <p:nvPr/>
        </p:nvSpPr>
        <p:spPr bwMode="auto">
          <a:xfrm>
            <a:off x="155575" y="-144463"/>
            <a:ext cx="63017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 name="AutoShape 8" descr="data:image/jpeg;base64,/9j/4AAQSkZJRgABAQAAAQABAAD/2wCEAAkGBxISEhUTExIVFhUXFxUYFxcYFxcfFxgYGBgXFh0XFxobHSggGx4lHhgaIjEiJSkrLi4uGB8zODMtNygtLisBCgoKDg0OGxAQGy8mICUtLS8tLS8tLS0tLS0tLS0tLS0tLTItLS4tLy0tLS0tLS0tLS0vLS0tLS0tLS0tLS0tLf/AABEIAMEBBAMBEQACEQEDEQH/xAAcAAACAgMBAQAAAAAAAAAAAAAABQQGAgMHAQj/xABEEAACAQIEAwYEBAQDBgUFAAABAgMAEQQFEiEGMUETIlFhcYEHMpGhQlKxwRQjYtEz4fAVcoKywvEWdJKi0iVDRFNz/8QAGgEBAAMBAQEAAAAAAAAAAAAAAAECBAUDBv/EADURAAIBAgIGCQMEAwEBAAAAAAABAgMRBCEFEjFBUWETIjJxgZGh0fCxweEUIzNCFVLxU0P/2gAMAwEAAhEDEQA/AO40AUAUAUAUAUAUAUAUAUAUAUAUAUAUAUAUAUAUAUAUAUAUAUAUAUAikzbEdvYQxnD23ftG7W9uYTRptfbdh4+Vc2WlKK2Jv53nusPJkts3Ufhb7f3ryemKS/q/T3PRYST3oxGdp+R/t/ei0zR3xfp7k/op8UYYrP0RGYI7sBcIALsfAEmw969I6Xwz2trwIeDqbreZlw7n0WMjLx6gVYpJG4tJE45pIvQ/rXTMg1oAoAoAoAoAoAoAoAoAoAoAoAoAoAoBJxJxGmDbDK6OxxOIjw6aeStIQNTE9Bzt1oBfxNx5hcG/Zm8kg+ZVIsvkx8fL62qUiLlSzv424dFQYaEyysTqV20hPDcBtRPgPDfwqCTpWR4158PFNJEYndFZoyd1JF7HYfpQE6gCgCgCgCgCgPGNtzyoCvtxzlgNjjsOD5yAD6nagGMObwTRs8E8UoCk3jdWHL+kmvHET1KUpcE/oXpq80uYnM1fHOeR11AjvLXk5HoomGuq6xexlAup1XxZR969cPHpKsI8Wis3qxb5Ms+Hy+JJJJUjVZJdPaOAAz6AQuo9bAmvuTgEqgCgCgCgCgCgNc86INTsqr4sQB9TQFYzL4i5ZD/+Ush5ARXe5vawK929/OqSqRW1lowlLYgznix4wBFHGWYAr2kjC4O97IjX2865c9MU4uyi/T3NlPAVJ7xAuc5i7K0uJijUFSUhj+YDmpZyxsfKxrPV0rNq0VYvHC01xfojRiplbECchSym6MR3wfNq5rxtZSvrvzNiw8HC2rmN8LxhIp74Dr16N7GtmF0piZT1dXXXJZ+h41cBTUbt6vfsLrhcQsiK6m6sLg19KjkG2gCgKB8T58UywjBqAyMztiGkjWOMFGjI7++o6rggbW2N6yvG0U2r3fJXL9HI5nkvC8Us0Xa4yOcl+/HEdQY9F1qT1uWJ6A8tzWHEY3FaknGk4ri2k1x27+HM1U6FBNXnd8EjsmVYvApHqwcUTb2YRqgYFdu/e1j6+1e9bFww1OKSbusvy2eUKTqyd3bmZT8RSA/4Wkf1An7g2rlVNN1k8oK3i/Y3U9Hwku0TMuz0SMqkC56g+/I1qwemOmqKnKOb3pnhXwLpxcr7BBx/x0uDtDEdU9xqsAezUgne+1ztt4G/hXdsc+4s4I4nxU5laSUle7pVgm3zX5AWvtt5VzNJ4iph1Bwe25qw1ONRtNF9yzFtJfVba1rcz7VbR+JqV4tzSy2EYinGm0kTq6BnCgNeIhV0ZGF1ZSrDxBFiPoaAqo4XwSEwQ4dDexYtc29TzPv6ellkQzc3DGGwqySwxiN2UByiquoXGxsOXlWHSM7YWfcaMLG9aIuMlfF6x3VExL1Fy2qJc44f/i5ULTOiKpDKu1973vyH08K7Wh69pdEoXbzvwXl8uc/HUstfWty4sOG+BsOuLjdJsV3G1gdsbHTvZgBuCeY6iulR0hRr4joqcNl+t3cMvuZp4WpTpa8peB1WuqYgoAoAoDViMQqC7Gw/1yoBLi+JCvyYeZh+YqQv1ANWUSrkL24mma4CovsSR9TVKtKUo2jKz42uWhNJ5q4uxsc0/wDiMjjwb5R52IIHrXEr6JxVT/7371b6HSpY2hFWdMr+ZZLBYK0aAnZXQi4JHIMN/Y7eNZHhsbhVrNay32z9D3lVw+Idk2nzK/HjpMI4ikN4h8pI2Ucrr0UC+67AArpqXB4qOtTXW+ZP7PzKpKg9Wby+fH6Dl8V516UtC1551Go+r+eJE9IUYZQV/RGh8cB1F/vXSpaJwtLtdZ8/YyTx9efZyXIwinkkI0oxU82O1h++1dGFo2UI2XkZJpu7nLPzOr8H4do8Kgfn3iAegJJH+vOpltIWwdVUk14hiFYgEkAkAcybchVZpuLS2kq18zh+bQxZ5iQFxjJDCi2hMLDvEnUe8y3bpyNgvnvxYVJ4CnecM3vv7GvUVaXVZY8ryaHBRssRZnYFe0a11BFrKALDx/7VysbpWda2Sst27xN2GwCW1kTLeGIEII7Qn83aMD/7SKrPS+Jq5O1u5fe56foaMNl/MZNhJkuYZy5XnHKQw5XtqHeUkdTf0qFUhO3Swtzjl6bH4WKaso9h35P32/U0jP4THMWvDNGjF0bZ12+ZSOY8GHlXpHCVKdWEoZptWktn4fJlZVlKEoyyttTKbknD88/ff+Uh3uReRr9bHl6t9K7OM0xSotxp9Z+i8d/h5mShgZ1FeWS9S34WOHBxSrE0XahSwSSZFeVwvdXc8z5ADeuZTpYrSM1OeUeO7w4/MzTOVHDR1Y7fm0Q/DsZkmZTYjExshaIiTXsgDWaMJa4IFuQPK9zc7/TUaMKUFCGxHJnNyd2dkynFNImpltvYHlqH5rdK9WVRNqCSBnWYCCJnJ5A29he/tQhnLMDnuc4lm7BEwcN7mWaJjK58QrC7bW5AAeJrNPHYeLzmvO/0PWNGo9iY3hx2ZL/LxGIgxMTfMwiMcqEd4FQCVYEixHPe/SuXpPH4ephpQhO7duPFG7B4WrGqpSWWf0N/bDxr5fWR2tRnhkqNYaps16V82/T/AF+1dhv9JgVbt1fSP5+/I56XT4h/6w+pAw3HGAwUrGebcKV0oCxBJGx07Ly6kVo0JhaiqOrKNo2y55rZ5HnpGtBw1E875j3KPihlmIkWMTmNm+XtUZA3SwY93r419MccudAFAFAVH4iYaSTDypGhdnw8yqoIuSxRSBc2vpY/SpIOCRYbF4Zu9h8VBbraVB/6gAD7GiJLZkvEUxAPbSsPHtdf/PerJFWx1nU0smHEgmK6YkdgAuqTWRa1rBTvuQKkgq3DEkpeRnRghMVmOo6mBf8AEdmIHh40htEtg34nhBiD9VZbdPmYId7joxHMc6tIqjXlmXl4o2Z7LoXbbcbi5Ppbr9a8qklFa0nZHrBN5RV2bjPhYb2Gtr9N9/XkK8Yzcv4435vJeub8F4npKy/kl4LN+y8WKc24vCAjUE2+VBd7eZ6far9E3nUlfksl7vztyPPpP/ONubzft6eJ174YOXy6GUszdrqcaiSVF9IW5J/L96u3crFWWZa6gsYyyBQWYgAAkkmwAG5JPQUBwHjTBZdicW02HnaEsSXshKs/547WK36+PPbe+GtiMQnaFG65tL0zNVOjRavKpZ9zJGElnwSiV8ScVBy0FD2o2vdDck26hulcaVCni5Sg6XRzSvfc87WeS27mjcqkqEU1PWi8uZdMrzGLERrLC4ZG5EfoR0I8DXJq0p0puE1Zo1wnGcdaLuhRj8sxIzCLEQOqxtHoxAY91gpuvd6tZjY9NO+2x3Uq9H9LKnVWad4+O3wMs6U+lUoeJq+Igg/hTK4/mIVETDZtRPK/UcyR5e9X0VUm66hHY+0t1iuMglT1pbdxr4RxTPhEKOXexLF2JPaHncncC/2FeWOpSeM1J9WN0llZJceH5PfDzhHD6yzla743GB4bwIIOIZpXluO1Z9KmW/4QpsFtyB32tX19OnGnFQjsWw4UpOTbY5yswJLh8JYrGwYRr0JjXXZyTcXFyB1sa9HkU2l6UW2FVLHjuACTyFAUniHGzTWGHZe0LlV1fIoTdr233JCE9L9LVWrSjUpuEtjEZOMlJCvE4rMo9pcAX2J1QyoQQOZAY39ia4NTQV+xPzR0IY622IunzmUX1YDGrzvaAty5/ITWKegsTucX4v2NkNJUltTI8eeXYoMLjS6gFk/hJtQBuASNNwDY7+Rrweg8XwXme3+Toc/IRY/CYs4uOBpZB2rKe6zDTGzG9wDsVAYe1fUUcDRjTjF043sr5J595xamKqSk2pu1+NhTxfmmIlxzpE8oAZYo4kZhqOwAtfe5PM8wK0VKFKbWtFO2zJHjGpOKybz5nSPh78PoIQskoWSYhiXtcIVKgrEGGy7/AD21NzBAIFepQtOOyrDz4dxPGHT5dJ3uwGkgX3B13G1uVLkkbgyeTDzSZbM5fs1EmGdjdngvpKMepjJUX6hlqAXCgCgEnEM2hozvsshNue2ipRDK0nFSN8t9+jqL+5W9SrEEl8Lh5xqaGFr87W1e9+8KkFXziBFn0KAERVULuRYKlhud7W61dLIq3mQ8diI1Cs7BRqW5J9gP8qzYudWnScqKvLcj2oRhOdqjshJn2adtaOHVpuCW3DMQdgOoHW/O4HuofqZwvWSi+Wf4+pWq6MZftXa55fPQzhwOIlFnJRFAAU7AAC2w+2/hXpDD04vW2vi83+PCxSVacla9lwWXzxEcmBafEvBHNcLYDSRubDqOZubWvVpSdxGKSDI8BGkkqYhGk0u6AomoyFCRZbCxJI035DeqFz6B4EwLQZfhoXILxxIrWNwDa5UHqBe3tQD6gObfGXOmjjiwymwk1O9uqqQFX0Juf+GgNeQ5fFgoASsaykKzSvbdgwIRWvZFuALG17+dWsQQc2lOLxRKuAFjBV4t1WSS6I211JG9wefI1SpShVi4TV0TGUoPWW05lwnm88OOCoQokkKyxgfyza+ohehFjYj05bVztI4em8M3LbFZPf8APm02YSpPpklveZ1pMUW5mvipXvmfRqCSyEnG/Dc+MSLs3VQjXKvspDWGu/O6i+3UE12NE4uOHcteLzW3u3eJy8dSdS2q9m4T5ZljYHFQ6Wjm0iwO6hna402uT15D+5H0uExUcTFtK1txyq9CVJq+8cZ/w5jp2YieNXNgzXa6ljySwOwG5625k1rseA9tqzPBICCwmkditrEJhpQWFhyvKnPfepewLadMqpItzSS7JGOt2b/dXf8A152qVxIZWeEFIkRCt2jhR2F/xzGR35+f7UewEL4h5pPG+FjgMqI7yFmjVGOtV7sYJDABtTEjrpttc0RIxyHNXmLoYLyKFOlpENu0uzMVBuu/Q7n0tSxBjLNoxcvzGYwRAkX3Bdgq2O5N7nptVkQxxi3iXDAIQQbKT18WJ6g8+dRvJ3HJ/hxhTmGZz4x99JOi/INJqNvEBY10eXaeVQgdZzbM4cOFxErrEqsEl1kADUCFO/Pe1rcx6VBJrw0wbSo7/f1ALY6iw7Vnvy03uoPLc+VALOKZuxxeBxDFdQmMLheiToVCk9e/oPT5eVTuBdKgBQFa4s7TUulQy9nINyw7zEWOoA8tPK3Woak+y7EOSW1HKZshzJVu0MxTxi0SIPLTGUf6qasQmNuA5WM7IWN9PynWrAi/NHRbff1qG1FNsnbsJWdFFxUrSfIgBceQRTar06kZx1ou6InTlFrWW3Yc94z4nxmJi2hjiw6srAKi6hobYlutja9gBzG/Oq3JsPMmikSJQbKxVSzWUuDbvAEbb7/Wr66seXRu5PhwxN1ALavmvvq6b3qjk2ekYpDHK/h72h1KhivbdWKnw9tvCoLF7yTg6DDqqgfKLAdBQFjjjCiwFhQGdAci+OMBV4ZrbaCv/pa//UKAnZvlwzDCwqJrCRU3CAgKrBr8+9t586uypoyvKlwOHIabWGkV7FdKqii4YWO/dRmN71EUSyqcAcHvK5x0sUra2d4UUWFnJOt2OwuDsB43rj6QnVrJ0aUW1vezwVzfhVGm1UlJLh/w6NFk+IA7qwwDxZgzfa/61z6eh6z22Xzka542lvbl6L54Hj5LAN58WznwGwrXHQ0f7Tfgre55PSVuxBLv+Iq3H2UYeaJP4NiJYiSAT83LkejbeldLDYSnh0+j37TFXxE6zTnuFmWcZZrZY3y15XUMA4BUMWsNbEC2obi4PU1quZyy8C5ZjUnbF4iIdq66EQHuwxltbAHkWY2ufIAbUbuEjqETEgXFjUEiXEQtJPIwlZAigbBTsdyNx5VbcV3lJ4azvt8fiMPcowAs66NcoU6Tquu1iy+zUbBcJsrO7PM50lV5KfZQVt1A2A3vUaxNjJMBJ/8AucNuW2j5ra9jp52KkXpdcBYVZNjVeVplWSXvugay6nMd0BHIFRdh63qxBlxbK7YedxAY27GW1yt27jb7eAFRuBTPgyzrDO0enUZ2BvzI7PD2sLEnrtUK1syWNviPg8e64ebQj9lMWEY09odSMmoAmx0luV+tMtw7zPhXCZjHiURnAwww7EqoQkXKlQoHe2Uj5TsPO1GSNuMoO1/gYVKnVi4mGkEf4R7Vr3J3shpuILxUEhQGLi4NAc/xPBk0TlsLNLENROkSEqPJQ99I8hsKEWI+OwWK37SIP/Udz63qykVcLlJ4iyjFFGEVwWZdYPNlH4Qx5dPYWpdWslYlJ/2dzDD5fiMRD/CDDkaigeUi2mNSGKqLbsxABNzsPU1UsdAyrgp2sZO6PCgLdl2QwwjZQT4mgGgFqA9oAoAoBFxnw+mNwzRMbHmjW+VrdfI8jQHEcDmWbZVrw4w7TRG4AALDfrG6glfGxFTcDLFTZnmrBZcL/DQWAcKTrddrov5Q1gCbDbx5UuRY6BCmOZVRQI0UBVA2AUCwA9BUEm1OGcQ/+JKfrQE2Dg6IfMxb3oBlh+H8OnJBQE+PCovJQPagNoFAasZMURmCFyqkhV+ZiBfSPM0BzOL4jRBJknieCVywOu4RbjqxAIIvyIFWTzIFucYIStFmOWOsksKos8SMCWAUDUAt9QZNiBvyI3FQ9oWwtWVcd4OeNQ0ixsrBnSUhWuDq67Hfe48PahJBzzi5MQexw72Dd2SdflRd76CfnexIHQXueVNhA8y7E4aPstB0RKtox5LZbE9etz1puG8m4zER4iQx6hoMMgJ837lvoT9abhvOZfCLFNhsVicI5Cve9yDa6HspP0jPoCelCTqmJhXTK7EnbRqPPmNVvDewsPy1ANWEwhQRo+zAlrr017EKfJtPsQKAWYC+KzIvsY8IhUsBYNPJt9Vjvf8A/oKkguFQSFAFAFAeEUBplwiNzUH2oDyDBRp8qge1ASKAKAKAKAKAKAKAjyYKNjcoD7UBsSBRyUD2oDZagCgCgCgCgCgMJSQpI52NvWgKHg53lgjhWMyMx7TEMVuLEFrXPNi1jtyHhtV95UXth8LBiWxBw0AkjVEQooBEqhmZu6ALlZFB51VkoRZ3MMSxZ1W56hV1fW1QSJMTlEjfJipU6Dw+gtQFkydmXDIk7doYtQDC4L62JUH8p53I6AW3O07iDe0lljKgAPb5RYd5lQWt/Ub+YqzIRV80glEy4qE2mQhvUgWvbrde6R1BqhYteC45ilRVeb+GcFS8cgYpdTq7jgcri9jv4ipA4biGbGgRYMdo3JsQUZYYgeZBO8h8FHl60ILjkOUphYVhS5tcszfM7ndnY+JO/wBuQqCRhQBQBQBQBQBQBQHl6A9oAoAoAoAoAoAoAoAoAoDy9Lg9oAoAoAoBZiMq7pWKQxhjchQPoCeQ36UBXcZwWW5NsOQ38SeZ3JJJJJ3JJJoBZPwXKORvQECbhjEL+GgPUyp+zIZG1DcDlq5gi/uOW/O1WTyIsZ4bCzOB3PlBCjSNjYgWuLi3zatt1UC92tFxYaZZwUxsZDbyqCSzYThrDpzjVj/UAf1oBvHGFFgAAOgoDKgCgCgCgCgC9AUzPeNUQtHGRsdPag6htz0hb79OfSqRcru6y3cy0kklZ5ldfidFPdkmLk/nAuT63A+lXRS5Gx3FmmaKV17Zo2GizMr73W1x3WB1EWKi9+dWsQmZz8ZZiZ8VGZEESMEiZIwGJ5ve7NultBttqv4WokGxZw18VsW0kUEsbSljo1xqpOoEBu0QWK2uCTfkeVc7FLEQvUhNJcJL7mui6UurKLvxT+x1zBZnqsHABOwPQmvPC6RjUtGeTJrYbVzjmMq6ZlCgCgIOaZrFh11SNa/yqN2b0H78hVW7EpFam46W/dicDxOgn/nFZav6t/xqPi2/sj1j0K7VzyHioSHT2jKbE7qANhc7i45edcvEzx9KOtN2XK3/AE1Ulh5OyWfiV3G/EnChxGsk0zFgvcvouTa+piAR6XryWFx1SOtKTS5ya9F9y/S0IuySfckV6X4nF/kwy+skov8ARQf1rQtCSl/JU9L/AFZ5vHW7K9SVhuNsQVVg8aXZhZRJawCno3ma009FQi2lUkslsduPsec8W2ruK8Vc6PwlnpxAFze6nnzVl2K36+Iv09apg69aGJlhqzvldP5xRatCEqSqwVuJZq65iCgCgCgCgPLUBi0SnmBQHiQKOSgUBsoCJLmMSmzOBU2YN8MyuLqwI8QagGygCgCgNc8yoNTGw2+p2AqG7K4RCfMQRccjXPqY5WvE1Rw7vZirG5gTfc2+v68vpXKxGLlJZs2UqCRUsxyeKRmeMvDI3zOhADnxdCCjnzIv51lpaUrUsk7rgz2lgYT5dxXMXw1MG1LNCx6AxuhPrpZgT6KK6FPT8bdaHkzNLRUt0jZleSYtHDvBDtdl/msQzqCVDBowQt7E9duVaVpvDvdLyXueL0fUW9fPAmZPkLdjGJz/ADNzK2o3diSxIFrWuefrXPq6bqqq3C2ruTRsjo6nqWfa4oZQQ4fBo5hjVL3LN1YnclmO58a5ksRWxdRRk7t+XkaoYanSje2SE/Duf4ubMIInhdYJWOh2KgnQpkvp/DcC4U728a7i0Nq6slLNNP1ML0jF6yUcrOx2wV3jlBQFU454wGBiuiPJITYaY3dEtzMhX5R96yzxEW9SEkn89T2jTa60k7HFcfx+Z3Z2e7HmSQNhyCg2sB4bVqikjxbN+EzLtBftBbyber7ChKz3DTHDtGssaE27btJGUhbBhCmxuTsX9Qu+9cKWPp1MQpNNxXZSV89jk8+9R8zpwwk1TsrJva3l4e5TckyXEySxssEhUOp1aSFsGBuCbAj0rfiMXQjBpzV7bL3fkjNSo1HJNIfYDgbFAAuEXltqu3sFBH3rLLTeGTtG79F5v2PaOjq1sy25bwhZQGcmxJ7qgfMF2JJI/DWGppuprN0oLhe7ay8uJojo6Nlry+epbeEsvWCZQpPeJJubk90j0Gw6eFZ8LiquIxsJVGr5rLhZnrWo06WHko3+NF+r6s4oUAUAUAUAUBizgcyB6mgNTYxPzX9N/wBKWBR+P8bmEoEOCKwqfnma+q3hGAD9T7eImxFzjHEPAeJQNI+IM0o3717m3gzMSTU2IuHw34/xGCxCLJIzwMQrBiTpvtcE9PLpz9Se5ktbz6kjcMAw5EAj0O9VJMqAKAQcXlBGjSSCNVkU6iwC6z3VDE+Ja3rauZpGrWhqqnvvff8AN5pwyhfr8hBIHS9iQOe24+n/AGr5qU5RXVO3FQkL8Pj+1j1l9BuRoaN9Yt1IrZ+hpzjedeK8fyeP6mUXaNKXzwBtA1M0vcUXZvlAAFzfwt51zJUb1ujpvW4O202Orq09eSt9inYv4k4WOXREj2BsZNIA9bE6iPUD0rrLQtfUu7d2d/Mw/wCRpN2dy4NmGrS1+Yv9RXElrXaOjGnFEWbMh03qY0ZSdi+UVcS53i3aOwQsNS3Uc9N9/tt713tGaNqQqqpJWS4+xzMbjKbpuEXdsa5ATisbhWSJliwxLs4VhrbQ6C5IF2JkJPO1jvvX0pwjrooCp59xVFHJ2JcruVuFdrkaQQxUEJu1gDzrl6QnV7EGkrZ5pfOZrwygutIgx5lE5ISVGIJBCupII2INjsRXz1anUpq8lZeh06coSyTIGJxELbsoYEgXMZK3Y2A1abbk259ah4fFRh0mrJJZ+BKnRctW6uLcXHgoGErx4aFr912WNW9mtf6V4xqYqsnCLk1wzZ7OnQpPWla/gTsOInAkUowNyHUKb78w1eM9eL1Xdcj1TjLNZmbomoMQC3INtqt4X8KiFWUVqpuz3XDpp9axt7S3Sw8eVVSb3FrCTPO0xUi4SOVoxo7SUo+liNwi697DZifGwr6LRGGhV1pyV0slwvv+czk4+rKDUYvNjb4QYZzDraQyCJ54w7G7HTIVF97/AC/tWylgHDHSrJJRtl32W48J4pPDKnfrXz7jpddcwBQBQFZzPjPDRrIUkV2QGyAjW5H4Y1JGr62qbEXFGXcepiHWMGaJ3IVUkwzrcnbZwXX3vRWGYyzDMWiF5GIHK+ra/p/lVsiBS/EablVY+drD6mouLCibjgnXoX5EZz6KL+X6VZxaKqaewq83xMl7NpCgIEioF1kDdWa50rv8vLbnzqrRZMq2cce4mYFdQQXuBGgB92Ys30tTIZspOIa7E+Jvzvz86qWPrv4c44z5bhZCbkxKD6gWNSyEWSoJCgEvFCa4WjaESowIZTyI8DXnUpxqKz/4WjJxdzkrZG0Dj+HxmJwyAg9i47WIAfhQkggexrn4nCa6bcFJ8dj8bGuhVSatK3qhjmOKDX71+VufO+97+VcBYWVKL6RO+57vVHcjVjJrUat85iPH4gN2WFJt2silh4qrLt7kr7iujoijrVpVHuVl4mLSlS1NQW9/Q846wUD4aKGMhmYxAABbRMXUaUta3c13A22uelvojhjjDYSR7Kqk2sB7bVyKWiKUXebu/JHTqaTqPKCt6lgy7g2V7FzpFdKnRp01aEUjBUqzqZzdy0ZdwnBHuRqPnXqeY8ihVRYACgNlAcp+JWWzicSDCmaLmskMxixEbN8w1cmU2Xby9K4mIoulOUnKybvnHWj48Htz4eJvpzU4pJZrnZ+HEQ8PqkkjBsPjUkC37XEWJtcdxX636jrbeuZXrzopThODV8lHjxty3GyjSjUbjKMlzf0uWyTElyGYknwO1vYbXrLjMfXq9Sc01y2fY00MLSh1oxs+ZS8LkMOOafF4jS47+gOW0iJCUCJpI7xILX6ah419bgaCoYeMFttd97+WOFiarqVW/LuNPAkqQLiIQxKpiG0A7kKVXbnbYgg+YNczSejquIrqVNK1s7u29+JtwWLhRpuMnvLI+ak7Kv7fp/eqUtBv+87ckvu/YvPSa/rHzf2MoIMTKe6p38B+/Ot9PROFhtjfvd/wZJ4+vLfbuN+F+G8jyvM0ro0gAexBBA5bMDauhCEYLVirLkZJScndu5eeHuHUwihUY2Ata/3PifOrEDygCgK/x5mRw+ClcGzHSgPUayFJHmASalEM4bis56A7eFWuVURbFm7obxsyHxRip+q2qty1jVnfGONIVDiHYC571ifD5iL/AHoBdkOYyyYyDtJGfv8A4iT0PjyqVtDQzynHahiv/LS/pXpe55xjYV5Plc2KgZIU1N26MdwAB2bi5J8zXna6PR5Fsyb4YX3xM/8AwRD9Xb9l96nVI1uBS+NcvigxASIWXs1PMne7C5J9K81KMuy7ltWS7SPoz4MH/wCkYf0b/mNWZCLvUEhQBQETFZdFILMgNAV7MOCo2uYzpNAVrFfDx5HGoDu3sw2Iv4UA7yf4eQRuJZXkmcXsXa+m/PSOhPU86At2GwUcYsqgUBIoAoAoAoBdmWTxzgh777UBXpeBUW/ZOV8he305V5ToUp9qKfgi6qzjsk/MWYrhDED5XLe5qkcJQi7qEfJFnXqPbJ+ZXY+BcSP5cbMiXJtpBAv+UnlWg8izZN8PhGiqzWA6dd9yT5k0BZ8Dwzh4/wANz50A2ihVeQAoDVj8UIkLczyA8SeQqlSoqcXKWxFoRc5KKNWU4t5VLOoWzWFiSDYDffz29qrQq9LBTta5NSGpLVuTq9SgUBSPjDG7Za2gEntYPvIFufK5FRKSim3uJSbdkfPGNXELLJCYyXjLBwvetp5m46DxopppS4hq2RGhlJqxBpzE94en96Ae8I5DK7pOe4ikst+b7HkPDzqYrMhs18FYdpP4lUUsxwzgAdWI2HqalOybYteyRdeBMklwsbmXSC5UhQ1yAoPzEbX36E1ysVpWFGH7S1ne3L89yOhQ0fKpL9zqq1+f4LZGJZLiFNbdNyF92sfsDXO/T4/HfzS1Y8Px7s1dNhMN/EtZ8fz7FXzX4N5ji5O1ebDIbABR2mwFyPw8967eGw8aENSJy61V1ZazOu8D5G2BwUOGdlZo1sxW+kkkna+9aWeQ+qAFAFAFAFAFAFAFAFAFAFAFAFAFAFAFAFAYu1hegIa5tCfxgDxPL38PeqwnGorxdy04uDtJWK9nWbB5LKbqmwt1bqf2ri6RrupNUYcfX8HSwlFRg6kviLPgINEar1A39Tufveu1CKhFRW45jd22SKsQFALeIMR2cJfSGAIuCLgqdiCPCxrFpCtOjR6SG1NGnCUVVq6j33KJBkeWF3kgEmClkRo3aAroKvzGhlZR7KD51gpaboTVqicfVemfoaqui60Ozn6CHB/DCGCZJosbHMqm/ZTRfN5Ehx/y1tljMNWhqxqpeNvYy9BVpu7gxAeDY4sQzyushBuqBbIOu4JJNunT1r2njsPTjdzT7syaWBxFZ9WNubyQ8jAXvEE26Dr5cx+tc5aWnVqqFONl5vyR0XomnSpudSV35L1/BNynIsRKAkaCKMcgFFgPIW0j6H1rXChUnd1He+Wf2Wxeb7jFOvTjZU1a2eXvtfku8uOT8DRRnVKS7dSd/a56eVa4Uox2GSdSUtpasPhkQWVQB5V6FDdQBQBQBQBQBQEXGY0R2FiSfpWetiadGUVN2vv3eLLxpuSbW4gnO78lsf6jv9Nv1rnf5dTqdHTjneyuzT+kajrNmIzq2/dPpcfua8paXlSk41Iq64P/AKTHCKaurm3DZ2rMF0MCTboRWjD6XpVpqGq02RUwUoRcroa11jGFAFAFAR4sYjHY+/Q+hoCRQBQBQBQBQFL4wkgV+4P5v49J2t4N/VXMxuIoYeak+3ydsufHlffyubsLRq1ouP8AXnn5fewsyPHRlwgw4d9yLkhtt9iSVJ9dNeGDcZvWjBS33zTXndN+KNGJTirSk1u3Neln6Ms3+3yhs6MPJhZvY/Ka6f6imu31e/Jeez1Oc6Mv6593tt9Bll2bwz7I41Dmp2Ye37ivfdc8uRPoBBxXHjGUDDOiLY6yV1OfAKD3bc738qA5hicHioL6lba51H9+lc+rozD1M7WfI6VLSuJpqzesufvkzDDZ6/IKXPgt6xy0LH+svQ0/5hPtU/J/gsGC4cxGJbWy9mCBz3O1elLQ8F25X7sik9Ly1bU425vMt+VcJQxWLDW3ia6lOlCkrQVjl1a06rvN3LBHGFFgLV6HmZUAUAUAUAUAUAUAUBzT4rykJosQXkWx8VVQ2x521Ly8az1EpVoLgpP6L7nrHKnJ819zn+FzIx7HEuLfhDubewJtUzwdCp2oJ+BEa9SGyTHHEONmWJ2Sd1/h8PA7oDYyNNIyfMNxbTf3rlaNwdCp0knBNazS7kbMXWqRcVfcrkn4V5qTiJJHDdyAuSWLEjSWPOujUpwhUp6qSzexW/qzLGTlGV3uX1Ol8C5nJicDFPI2p5NTHYAC7NZQB0AsATvtvWs8R/QBQBQCfMMtcXeA2b8vRvKslXDy1ukpO0vR95opVY21KivH1QthzeVRe2luqHcbeXMVejiFK0anVk9z324FKtLVbcHdLeT8FxJEx0yXib+r5D6Ny+tq1OLPG42nxCILswH7+g61UkWYjOG/+2n/ABPsPZRuftVrEXE2YZi5FmxDDx0WX2Xw9STUpFWyu4nHwjZE1nxYk7/ufavOGFpResoq/Ha/N5npLEVGrXduG7yLNwnw8ykYicWf8CWtpv8AiI8fLp68vSUtyPOMd5apIlYWYAjwIuKoXNOFwEURJjjVSeZA3NQkkrIPPaSakBQGuaBWFmUEeYoCHBk0CG6xKPQC1ATwLUB7QBQHjMALk2A5k8hQGEkyjmR/ogfqRQHrSAEAkXN7DxtztQGdAFAFAeMwAuTYDrQEOHN8O50rPEzeAdSfpegOXfG7C4qaSBYI3dVRi2gi5JOwte59qxSr0qeIfSSS6qtfvd/ojQqc5UVqq+b+iOcZHhGLiOWGWJiQAJEZb3IWwJA3ueVbFVi4uUWnZbjO4tOzJ/Fkrvj8QisQn8uMgcmCKGF/RmNYNERthYv/AGbfr+DTjn+81wS+hauBcMIlkdgSrKIiBzIK94fQj61m0xi3RlBQ7Wb+x7YHD9LrX2bPuXDJ8x/holhgQrEgsqk3AHO1yLn61yFprExeefevaxvejafEnpxxCrrHKLOxAAW53PLboPeurhdLuorzhZcVs9fyYq2BUHaMvAttds5wUAh434mTLsI+JdC+khVUdWY2Fz+EeJ/U2FAVLh/i3G4+EPHgxGSSGd9kuDbYkam28AbVKitpF3sJzZBr72JlMh/Kvdj+g3PufarXIsSnnVAFRQLCwA8PAUsRcVY3GOQTqA7rML9dJtbbl71dRPN1Fe3OxBhyubFyfyQ3Z927NsoNhfe2+99hUtpEwUmsy7ZDwrFh7Of5kn5iNl/3R09edeTk2eijYsFVLBQBQBQBQBQHjsACTyG5oBf/ALWUIzkEWJAH5vDc7AnwqbA04zHSCXs1t+Fh5ja4PPz5VAIr5jI8Mr30lOyPd9BIxvztYj6VINboxZU1HSwLFSdhcSfuRQgp2LxcrTK3aFQqItlKrewjJYk33Jc72qxA8yqfTiYA0jNqeZrvJextosuwFtxsOvjeo3AvVVLBQHhNAU7iidpyY1b+WvMA/MfE+IqyIZU8Rk/lUkEObBSAW1NYchc2HoK86lKFRWmk1zLwqTg7xdhTmvE8uCA/mszcwhsfc35VgnovDPYrdzNKxtX+1n3r2sI8o4rw8+IC4nD6HdrB0J7zHkGAtz5X3rwnQxOFpt0J3S3NbO40KrQxE0qkLN70/qXXMMyhwydncRbaghLFzck8gCdyDzNc1YOtjP39e7fJr7WNaxFLDdS3lb3v6FF7bGYqS4Z9RuyoHZY4kBtqOkgk32F7n1uBXY6HC4Ol1ku9pNtnO6Wvialk/WyQx4dznF4fGLBiisolU6JCAWBUEjv2DEbEEHrb38YYLCYy04XSTzSy81mvIvUrYjDPVlZ89p9BZHiWkgjd/mYXO1uprsPac9bCdUEkDOMQ4icRaTLobQGF11W7pYXG1+lx6jnQHPf/AB9KgKTZdi+2VAzBE1KSSBpDWFzuCQtwNx0qQT4c6d0czQmJtZCKWBLJZSHP5TckaSOlWSKsjy40ltu7uCD15Wt4869bpbDw1HJdd7tgxhyTuglD4gtud99hyH0rzueyiiTg82/hAEI1JcnmA2++3Q+lQ1cJ2LPhMcknynf8p2Ye1UsXJF6A9oAoAoAoAoDRjj/Kf/cb9DUoMSsVOFS5G7xNuR4q9CCHmmcQpiA+q6hSDYdbxEb8uQapSDYuizwOkkKAWdQNbE6QCgTmBzpYGjH5lMrL2kkQFtmVwLrvsCADfcVOQzFuMaO4aJH1df5hA9QzDyHK/KgtxyPMZj1JRizBk1GwYncsH5kX2tttXhUxNKiuvJL1fkj1p4epVfUi36LzL/wljGmw4ka+7NYnwBt/eoo1o1Y68dhNalKlLVltHNep5Cnid7QG5sCQCfAHYmuXphv9M7cUbMAr1vBlG/2VIBqhnDD+r/5Lt9qz09NavVrQt3ezJlg75wlc1tj54/8AFiNvEAMPqt7e9dSjj8PV7M13PJ+plnQqQ2o9/wBrQsrMFLEKx0qCWNhewA3JrTKUYq8nZHmk3kjm54ZxmJZ5pwkIN2JkYXA5/Kt7ADxtyrl1tLYeDtFuT4L3NtPA1pK7VlzLFwRw5hEvPFMZ2N016QFFjvouLjwuDyri6Tx9ap+1OOrvtfPxOhg8LCP7iesMOP7jDhl7QWuT2b6bi1u/3SWUXvbblWnQE5a043dktm7aZ9JRWT3iLgvGoiuDp1OsdixUCyggi7EDY1p0xRqTUHFNpX2ZldHzhFy1nYYcPtBNm8L3DQ4WNyXt3Xme4st+YGo2P9F/C+rRmHlRpNzyb3Hhja6q1MtiO34adXF15V0TIRc3zIQqPzN8o/c1KVyGxAMy6k7nmatYi5knbzbRggfm5D60yQJ+B4ZjXvSHWfDpUORNiqfFnO8bho4oMvwrs0m7SRxB9AUiygaWAYnqRsBtvuKkkGDH5xikUfw0gfSussAi6rbnvW2v4VfJFcx8vD2MjRCvZ67AyHdiT13I5eQrJiFiJNdDJLvW358ZpoOgk+li33M2z5gsZAlVha3fCkAHy6ivCrpGNGepVi0v9rZPuPWngpVY61NruvmMYM1LC6OJQPAjUPUf3sa2U6kKqvB3M06c6btNWGOXY7tCd+XMdR6irlBlQBQC3PM5iwqapCd72A5n+1CVFvYUl+MGw5Koym7h2L6m1KRbSuk91thudvGpdiYwbVzQeNcRiNQWGRltusTRhzfbbVz2vy+3OiYnCy2m7+CLj+WMTa/eWRNItb8LEAHkORNWvxKWa2Bh8c8Ysisq/le33vqNRtJfNimfFWJvLtcnSoUDfzsW+4rPVxlGl2pruWbPenhatTsw8XkQ2xov3V38Tz+p3+9c2rpiP/zjfm/Y309Fy/vLwXuTMJlGLn3VGCn8Td1fvufa9eF8dieKXkvd+p7WwWG4N+b9l6Fgy/ghRvK5Y/lXYfU7n7VopaJgs6jv88zwq6Uk8qat3l1y3CrFGqIulV5Df1611IQjCKjFZI5k5ynJyk82SquVMZOXK9Grg5bn+QzRzPLAHQMSxCk2udza3MeRqtSnCorTSfeTGUo5xYvjzzEx7SKH8yNLfUbfauVX0Jh55wbj6r1z9TVTx1SPazJEebxPrITTJoa5IF7de8OfvXJxeBxWHhaUtaF1vf09jo4atQq1LpWkVzMeLcIgMRYyswKmOPcnVsRquFH1qlDRmJnJSirc37bTRXxtCKcW78kacLmjgLDhUSBCeSi5A5sbnb3tztXZhoinKWvXk5y8l7nLnj5W1aaUUPosJLKdlZr+O9dSFOMFqwVlyMMpOTu2TsB8MFf5gY1JvZTt7A8vQVcqXXJODMNhlCqn+Z8T40BYYowosBYUApzjIu3kDmQqAoFreBJ8fOrKViGrm3BZDBH+HUfFt/tyqNZiwzAqCT2gE+e4MFdd7EUAgwOfvGbE3FAT8RxNcd0UAuOOklNud+lQ0mrMlNrNExOElYa1PZSeKXA9wNh7WrDU0fSk7wvF8UbIY+olqztJcGa2ynFowt3iOTqQD7/51OGjjIT1asoyjx2P58uUrSw8o3gmpcN3z5YtWCEgRe0IL27xHK9bjKb6Ai5hhe0W3I9D5+flQFS7UqzIyaWXmLL9rc71zKulIUpOMoO67jZHByktZSVjZluKZ7ixUgbm219trfX6Dxrx/wAxDVTUbvyz9SZ4KUXt/wCGjMcS3K5PqTWCvp2tspxS9fnka6Gjqcs5t/QXjKsRN8qNY9TsPvXlGGkcX27255Lyy+hp18Hh+za/LN+eZKwXAtzeaX/hQf8AUf7V0qOiLL9yXgvcy1dKf+cfP2/JZMu4egh+SJb/AJju31PL2tXTpYWjS7Mfc59XE1anal7DVcP41oPA2qgFAZUAUAUB4yg8xQEDF5NDJ8yCgK9mPAkT/JtU3IsUU/BsiUtG4RSd+7e3ku4sPKoLIvHD/wAPsPhxvd26seZ/sPIUILXhsFHGLKoFASKAKAKAKAKAKAKArXFWcIilOZNAUmIsx2F6AkyxMnzC1AMslzFY2uy0BdMFmMcg7pFATKAKAKA8by50BW0yB9ZaSbUxNydP7XrkVNFyqycp1PT8m9Y1RjqxjbxGEWWKOZJ+36V6U9EYeO27737WPCWKqMkQ4FF3VFB8bb/XnW2lh6VLsRS8DylVnLtNkgRV7FDMIKAyoAoAoAoAoAoAoAoAoAoAoAoAoAoAoAoAoAoDXMCVNudqAqP/AITeSQtI3WgH+AySKIbKL+NAY4nI43bU1AE2QwsLabUApm4fkjN42oBxk7y2tIOVAM6AKAKA8tQHtqAKAKAKAKAKAKAKAKAKAKAKAKAKAKAKAKAKAKAKAKAKAKAKAKAKAKAKA8WgPaAKAKAKAKAKAKAKAKAKAKAKAKA//9k="/>
          <p:cNvSpPr>
            <a:spLocks noChangeAspect="1" noChangeArrowheads="1"/>
          </p:cNvSpPr>
          <p:nvPr/>
        </p:nvSpPr>
        <p:spPr bwMode="auto">
          <a:xfrm>
            <a:off x="155575" y="121024"/>
            <a:ext cx="4305300" cy="15474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115" y="2835555"/>
            <a:ext cx="4297255" cy="302727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3815" y="831664"/>
            <a:ext cx="3334870" cy="2000020"/>
          </a:xfrm>
          <a:prstGeom prst="rect">
            <a:avLst/>
          </a:prstGeom>
        </p:spPr>
      </p:pic>
    </p:spTree>
    <p:extLst>
      <p:ext uri="{BB962C8B-B14F-4D97-AF65-F5344CB8AC3E}">
        <p14:creationId xmlns:p14="http://schemas.microsoft.com/office/powerpoint/2010/main" val="1821449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80">
                                          <p:stCondLst>
                                            <p:cond delay="0"/>
                                          </p:stCondLst>
                                        </p:cTn>
                                        <p:tgtEl>
                                          <p:spTgt spid="5"/>
                                        </p:tgtEl>
                                      </p:cBhvr>
                                    </p:animEffect>
                                    <p:anim calcmode="lin" valueType="num">
                                      <p:cBhvr>
                                        <p:cTn id="1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3" dur="26">
                                          <p:stCondLst>
                                            <p:cond delay="650"/>
                                          </p:stCondLst>
                                        </p:cTn>
                                        <p:tgtEl>
                                          <p:spTgt spid="5"/>
                                        </p:tgtEl>
                                      </p:cBhvr>
                                      <p:to x="100000" y="60000"/>
                                    </p:animScale>
                                    <p:animScale>
                                      <p:cBhvr>
                                        <p:cTn id="24" dur="166" decel="50000">
                                          <p:stCondLst>
                                            <p:cond delay="676"/>
                                          </p:stCondLst>
                                        </p:cTn>
                                        <p:tgtEl>
                                          <p:spTgt spid="5"/>
                                        </p:tgtEl>
                                      </p:cBhvr>
                                      <p:to x="100000" y="100000"/>
                                    </p:animScale>
                                    <p:animScale>
                                      <p:cBhvr>
                                        <p:cTn id="25" dur="26">
                                          <p:stCondLst>
                                            <p:cond delay="1312"/>
                                          </p:stCondLst>
                                        </p:cTn>
                                        <p:tgtEl>
                                          <p:spTgt spid="5"/>
                                        </p:tgtEl>
                                      </p:cBhvr>
                                      <p:to x="100000" y="80000"/>
                                    </p:animScale>
                                    <p:animScale>
                                      <p:cBhvr>
                                        <p:cTn id="26" dur="166" decel="50000">
                                          <p:stCondLst>
                                            <p:cond delay="1338"/>
                                          </p:stCondLst>
                                        </p:cTn>
                                        <p:tgtEl>
                                          <p:spTgt spid="5"/>
                                        </p:tgtEl>
                                      </p:cBhvr>
                                      <p:to x="100000" y="100000"/>
                                    </p:animScale>
                                    <p:animScale>
                                      <p:cBhvr>
                                        <p:cTn id="27" dur="26">
                                          <p:stCondLst>
                                            <p:cond delay="1642"/>
                                          </p:stCondLst>
                                        </p:cTn>
                                        <p:tgtEl>
                                          <p:spTgt spid="5"/>
                                        </p:tgtEl>
                                      </p:cBhvr>
                                      <p:to x="100000" y="90000"/>
                                    </p:animScale>
                                    <p:animScale>
                                      <p:cBhvr>
                                        <p:cTn id="28" dur="166" decel="50000">
                                          <p:stCondLst>
                                            <p:cond delay="1668"/>
                                          </p:stCondLst>
                                        </p:cTn>
                                        <p:tgtEl>
                                          <p:spTgt spid="5"/>
                                        </p:tgtEl>
                                      </p:cBhvr>
                                      <p:to x="100000" y="100000"/>
                                    </p:animScale>
                                    <p:animScale>
                                      <p:cBhvr>
                                        <p:cTn id="29" dur="26">
                                          <p:stCondLst>
                                            <p:cond delay="1808"/>
                                          </p:stCondLst>
                                        </p:cTn>
                                        <p:tgtEl>
                                          <p:spTgt spid="5"/>
                                        </p:tgtEl>
                                      </p:cBhvr>
                                      <p:to x="100000" y="95000"/>
                                    </p:animScale>
                                    <p:animScale>
                                      <p:cBhvr>
                                        <p:cTn id="30" dur="166" decel="50000">
                                          <p:stCondLst>
                                            <p:cond delay="1834"/>
                                          </p:stCondLst>
                                        </p:cTn>
                                        <p:tgtEl>
                                          <p:spTgt spid="5"/>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402492"/>
            <a:ext cx="8897471" cy="1325563"/>
          </a:xfrm>
        </p:spPr>
        <p:txBody>
          <a:bodyPr/>
          <a:lstStyle/>
          <a:p>
            <a:r>
              <a:rPr lang="id-ID" dirty="0" smtClean="0"/>
              <a:t>The strategic context </a:t>
            </a:r>
            <a:br>
              <a:rPr lang="id-ID" dirty="0" smtClean="0"/>
            </a:br>
            <a:r>
              <a:rPr lang="id-ID" sz="3200" dirty="0" smtClean="0"/>
              <a:t>(the “anti-walmart”)</a:t>
            </a:r>
            <a:endParaRPr lang="id-ID" sz="3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00680" y="1728055"/>
            <a:ext cx="4123765" cy="1839213"/>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3787" y="3948986"/>
            <a:ext cx="4123765" cy="212213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5363" y="1718793"/>
            <a:ext cx="4087906" cy="199380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77786" y="3948986"/>
            <a:ext cx="4195483" cy="2122139"/>
          </a:xfrm>
          <a:prstGeom prst="rect">
            <a:avLst/>
          </a:prstGeom>
        </p:spPr>
      </p:pic>
      <p:sp>
        <p:nvSpPr>
          <p:cNvPr id="11" name="Oval 10"/>
          <p:cNvSpPr/>
          <p:nvPr/>
        </p:nvSpPr>
        <p:spPr>
          <a:xfrm>
            <a:off x="11053482" y="69289"/>
            <a:ext cx="1089212" cy="5916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522</a:t>
            </a:r>
            <a:endParaRPr lang="id-ID" dirty="0">
              <a:solidFill>
                <a:schemeClr val="tx1"/>
              </a:solidFill>
            </a:endParaRPr>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910817"/>
            <a:ext cx="1603562" cy="1603562"/>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55070" y="2910817"/>
            <a:ext cx="1604458" cy="1604458"/>
          </a:xfrm>
          <a:prstGeom prst="rect">
            <a:avLst/>
          </a:prstGeom>
        </p:spPr>
      </p:pic>
    </p:spTree>
    <p:extLst>
      <p:ext uri="{BB962C8B-B14F-4D97-AF65-F5344CB8AC3E}">
        <p14:creationId xmlns:p14="http://schemas.microsoft.com/office/powerpoint/2010/main" val="183457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566"/>
            <a:ext cx="10515600" cy="1325563"/>
          </a:xfrm>
        </p:spPr>
        <p:txBody>
          <a:bodyPr/>
          <a:lstStyle/>
          <a:p>
            <a:r>
              <a:rPr lang="id-ID" dirty="0" smtClean="0"/>
              <a:t>Why do workers organize?</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4714696"/>
              </p:ext>
            </p:extLst>
          </p:nvPr>
        </p:nvGraphicFramePr>
        <p:xfrm>
          <a:off x="838199" y="1388128"/>
          <a:ext cx="11116235" cy="5295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p:cNvSpPr/>
          <p:nvPr/>
        </p:nvSpPr>
        <p:spPr>
          <a:xfrm>
            <a:off x="11017623" y="62566"/>
            <a:ext cx="1075765" cy="605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522</a:t>
            </a:r>
            <a:endParaRPr lang="id-ID" dirty="0">
              <a:solidFill>
                <a:schemeClr val="tx1"/>
              </a:solidFill>
            </a:endParaRPr>
          </a:p>
        </p:txBody>
      </p:sp>
    </p:spTree>
    <p:extLst>
      <p:ext uri="{BB962C8B-B14F-4D97-AF65-F5344CB8AC3E}">
        <p14:creationId xmlns:p14="http://schemas.microsoft.com/office/powerpoint/2010/main" val="25852810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49871" cy="769097"/>
          </a:xfrm>
        </p:spPr>
        <p:txBody>
          <a:bodyPr/>
          <a:lstStyle/>
          <a:p>
            <a:r>
              <a:rPr lang="id-ID" dirty="0" smtClean="0"/>
              <a:t>What do unions want?</a:t>
            </a:r>
            <a:endParaRPr lang="id-ID" dirty="0"/>
          </a:p>
        </p:txBody>
      </p:sp>
      <p:sp>
        <p:nvSpPr>
          <p:cNvPr id="4" name="Oval 3"/>
          <p:cNvSpPr/>
          <p:nvPr/>
        </p:nvSpPr>
        <p:spPr>
          <a:xfrm>
            <a:off x="10582835" y="62566"/>
            <a:ext cx="1510553" cy="6051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523</a:t>
            </a:r>
            <a:r>
              <a:rPr lang="en-US" dirty="0" smtClean="0">
                <a:solidFill>
                  <a:schemeClr val="tx1"/>
                </a:solidFill>
              </a:rPr>
              <a:t>-</a:t>
            </a:r>
            <a:r>
              <a:rPr lang="id-ID" dirty="0" smtClean="0">
                <a:solidFill>
                  <a:schemeClr val="tx1"/>
                </a:solidFill>
              </a:rPr>
              <a:t>524</a:t>
            </a:r>
            <a:endParaRPr lang="id-ID"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31361537"/>
              </p:ext>
            </p:extLst>
          </p:nvPr>
        </p:nvGraphicFramePr>
        <p:xfrm>
          <a:off x="161364" y="667684"/>
          <a:ext cx="10856259" cy="1801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 name="Diagram 24"/>
          <p:cNvGraphicFramePr/>
          <p:nvPr>
            <p:extLst>
              <p:ext uri="{D42A27DB-BD31-4B8C-83A1-F6EECF244321}">
                <p14:modId xmlns:p14="http://schemas.microsoft.com/office/powerpoint/2010/main" val="779881490"/>
              </p:ext>
            </p:extLst>
          </p:nvPr>
        </p:nvGraphicFramePr>
        <p:xfrm>
          <a:off x="-327211" y="1748118"/>
          <a:ext cx="12806082" cy="49953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6" name="Diagram 25"/>
          <p:cNvGraphicFramePr/>
          <p:nvPr>
            <p:extLst>
              <p:ext uri="{D42A27DB-BD31-4B8C-83A1-F6EECF244321}">
                <p14:modId xmlns:p14="http://schemas.microsoft.com/office/powerpoint/2010/main" val="3666323760"/>
              </p:ext>
            </p:extLst>
          </p:nvPr>
        </p:nvGraphicFramePr>
        <p:xfrm>
          <a:off x="7301753" y="2272553"/>
          <a:ext cx="4612342" cy="605117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94127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80">
                                          <p:stCondLst>
                                            <p:cond delay="0"/>
                                          </p:stCondLst>
                                        </p:cTn>
                                        <p:tgtEl>
                                          <p:spTgt spid="26"/>
                                        </p:tgtEl>
                                      </p:cBhvr>
                                    </p:animEffect>
                                    <p:anim calcmode="lin" valueType="num">
                                      <p:cBhvr>
                                        <p:cTn id="23"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8" dur="26">
                                          <p:stCondLst>
                                            <p:cond delay="650"/>
                                          </p:stCondLst>
                                        </p:cTn>
                                        <p:tgtEl>
                                          <p:spTgt spid="26"/>
                                        </p:tgtEl>
                                      </p:cBhvr>
                                      <p:to x="100000" y="60000"/>
                                    </p:animScale>
                                    <p:animScale>
                                      <p:cBhvr>
                                        <p:cTn id="29" dur="166" decel="50000">
                                          <p:stCondLst>
                                            <p:cond delay="676"/>
                                          </p:stCondLst>
                                        </p:cTn>
                                        <p:tgtEl>
                                          <p:spTgt spid="26"/>
                                        </p:tgtEl>
                                      </p:cBhvr>
                                      <p:to x="100000" y="100000"/>
                                    </p:animScale>
                                    <p:animScale>
                                      <p:cBhvr>
                                        <p:cTn id="30" dur="26">
                                          <p:stCondLst>
                                            <p:cond delay="1312"/>
                                          </p:stCondLst>
                                        </p:cTn>
                                        <p:tgtEl>
                                          <p:spTgt spid="26"/>
                                        </p:tgtEl>
                                      </p:cBhvr>
                                      <p:to x="100000" y="80000"/>
                                    </p:animScale>
                                    <p:animScale>
                                      <p:cBhvr>
                                        <p:cTn id="31" dur="166" decel="50000">
                                          <p:stCondLst>
                                            <p:cond delay="1338"/>
                                          </p:stCondLst>
                                        </p:cTn>
                                        <p:tgtEl>
                                          <p:spTgt spid="26"/>
                                        </p:tgtEl>
                                      </p:cBhvr>
                                      <p:to x="100000" y="100000"/>
                                    </p:animScale>
                                    <p:animScale>
                                      <p:cBhvr>
                                        <p:cTn id="32" dur="26">
                                          <p:stCondLst>
                                            <p:cond delay="1642"/>
                                          </p:stCondLst>
                                        </p:cTn>
                                        <p:tgtEl>
                                          <p:spTgt spid="26"/>
                                        </p:tgtEl>
                                      </p:cBhvr>
                                      <p:to x="100000" y="90000"/>
                                    </p:animScale>
                                    <p:animScale>
                                      <p:cBhvr>
                                        <p:cTn id="33" dur="166" decel="50000">
                                          <p:stCondLst>
                                            <p:cond delay="1668"/>
                                          </p:stCondLst>
                                        </p:cTn>
                                        <p:tgtEl>
                                          <p:spTgt spid="26"/>
                                        </p:tgtEl>
                                      </p:cBhvr>
                                      <p:to x="100000" y="100000"/>
                                    </p:animScale>
                                    <p:animScale>
                                      <p:cBhvr>
                                        <p:cTn id="34" dur="26">
                                          <p:stCondLst>
                                            <p:cond delay="1808"/>
                                          </p:stCondLst>
                                        </p:cTn>
                                        <p:tgtEl>
                                          <p:spTgt spid="26"/>
                                        </p:tgtEl>
                                      </p:cBhvr>
                                      <p:to x="100000" y="95000"/>
                                    </p:animScale>
                                    <p:animScale>
                                      <p:cBhvr>
                                        <p:cTn id="35" dur="166" decel="50000">
                                          <p:stCondLst>
                                            <p:cond delay="1834"/>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25" grpId="0">
        <p:bldAsOne/>
      </p:bldGraphic>
      <p:bldGraphic spid="2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387" y="38519"/>
            <a:ext cx="10515600" cy="1325563"/>
          </a:xfrm>
        </p:spPr>
        <p:txBody>
          <a:bodyPr/>
          <a:lstStyle/>
          <a:p>
            <a:r>
              <a:rPr lang="id-ID" dirty="0" smtClean="0"/>
              <a:t>THE AFL,CIO,and SEIU</a:t>
            </a:r>
            <a:endParaRPr lang="id-ID" dirty="0"/>
          </a:p>
        </p:txBody>
      </p:sp>
      <p:sp>
        <p:nvSpPr>
          <p:cNvPr id="3" name="Content Placeholder 2"/>
          <p:cNvSpPr>
            <a:spLocks noGrp="1"/>
          </p:cNvSpPr>
          <p:nvPr>
            <p:ph idx="1"/>
          </p:nvPr>
        </p:nvSpPr>
        <p:spPr>
          <a:xfrm>
            <a:off x="5298140" y="1143000"/>
            <a:ext cx="5961529" cy="5849471"/>
          </a:xfrm>
        </p:spPr>
        <p:txBody>
          <a:bodyPr>
            <a:normAutofit fontScale="85000" lnSpcReduction="20000"/>
          </a:bodyPr>
          <a:lstStyle/>
          <a:p>
            <a:r>
              <a:rPr lang="id-ID" dirty="0" smtClean="0"/>
              <a:t>Federasi sukarela dari sekitar 56 serikat pekerja nasional dan internasional di amerika serikat.</a:t>
            </a:r>
          </a:p>
          <a:p>
            <a:r>
              <a:rPr lang="id-ID" dirty="0" smtClean="0"/>
              <a:t>AFL – CIO berdiri pada tahun 1955</a:t>
            </a:r>
          </a:p>
          <a:p>
            <a:pPr marL="0" indent="0">
              <a:buNone/>
            </a:pPr>
            <a:endParaRPr lang="id-ID" dirty="0" smtClean="0"/>
          </a:p>
          <a:p>
            <a:endParaRPr lang="id-ID" dirty="0" smtClean="0"/>
          </a:p>
          <a:p>
            <a:endParaRPr lang="id-ID" dirty="0"/>
          </a:p>
          <a:p>
            <a:r>
              <a:rPr lang="id-ID" dirty="0" smtClean="0"/>
              <a:t>Tumbuh cepat federalnya lebih dari 2.2 juta anggota.</a:t>
            </a:r>
          </a:p>
          <a:p>
            <a:pPr>
              <a:buFont typeface="Wingdings" panose="05000000000000000000" pitchFamily="2" charset="2"/>
              <a:buChar char="v"/>
            </a:pPr>
            <a:r>
              <a:rPr lang="id-ID" dirty="0" smtClean="0"/>
              <a:t>Terdiri :Kesehatan ,perawatan.</a:t>
            </a:r>
          </a:p>
          <a:p>
            <a:pPr>
              <a:buFont typeface="Wingdings" panose="05000000000000000000" pitchFamily="2" charset="2"/>
              <a:buChar char="v"/>
            </a:pPr>
            <a:endParaRPr lang="id-ID" dirty="0"/>
          </a:p>
          <a:p>
            <a:pPr>
              <a:buFont typeface="Wingdings" panose="05000000000000000000" pitchFamily="2" charset="2"/>
              <a:buChar char="v"/>
            </a:pPr>
            <a:endParaRPr lang="id-ID" dirty="0" smtClean="0"/>
          </a:p>
          <a:p>
            <a:pPr>
              <a:buFont typeface="Wingdings" panose="05000000000000000000" pitchFamily="2" charset="2"/>
              <a:buChar char="v"/>
            </a:pPr>
            <a:endParaRPr lang="id-ID" dirty="0" smtClean="0"/>
          </a:p>
          <a:p>
            <a:pPr>
              <a:buFont typeface="Wingdings" panose="05000000000000000000" pitchFamily="2" charset="2"/>
              <a:buChar char="v"/>
            </a:pPr>
            <a:r>
              <a:rPr lang="id-ID" dirty="0" smtClean="0"/>
              <a:t>1930 tidak ada UU pekerja khusus .</a:t>
            </a:r>
          </a:p>
          <a:p>
            <a:pPr>
              <a:buFont typeface="Wingdings" panose="05000000000000000000" pitchFamily="2" charset="2"/>
              <a:buChar char="v"/>
            </a:pPr>
            <a:r>
              <a:rPr lang="id-ID" dirty="0" smtClean="0"/>
              <a:t>Bagian besar senjata serikat pekerja – bahkan pemogokan – dianggap legal.</a:t>
            </a:r>
          </a:p>
        </p:txBody>
      </p:sp>
      <p:sp>
        <p:nvSpPr>
          <p:cNvPr id="4" name="Oval 3"/>
          <p:cNvSpPr/>
          <p:nvPr/>
        </p:nvSpPr>
        <p:spPr>
          <a:xfrm>
            <a:off x="10968318" y="28949"/>
            <a:ext cx="1223682" cy="672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524</a:t>
            </a:r>
            <a:endParaRPr lang="id-ID"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87" y="1008530"/>
            <a:ext cx="3895166" cy="221876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387" y="3348320"/>
            <a:ext cx="3221412" cy="1842246"/>
          </a:xfrm>
          <a:prstGeom prst="rect">
            <a:avLst/>
          </a:prstGeom>
        </p:spPr>
      </p:pic>
      <p:sp>
        <p:nvSpPr>
          <p:cNvPr id="9" name="Right Arrow 8"/>
          <p:cNvSpPr/>
          <p:nvPr/>
        </p:nvSpPr>
        <p:spPr>
          <a:xfrm>
            <a:off x="551329" y="5655266"/>
            <a:ext cx="4007224" cy="1048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Union and the law</a:t>
            </a:r>
            <a:endParaRPr lang="id-ID" dirty="0"/>
          </a:p>
        </p:txBody>
      </p:sp>
      <p:sp>
        <p:nvSpPr>
          <p:cNvPr id="10" name="Right Arrow 9"/>
          <p:cNvSpPr/>
          <p:nvPr/>
        </p:nvSpPr>
        <p:spPr>
          <a:xfrm>
            <a:off x="4679576" y="1492624"/>
            <a:ext cx="618564" cy="4168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ight Arrow 10"/>
          <p:cNvSpPr/>
          <p:nvPr/>
        </p:nvSpPr>
        <p:spPr>
          <a:xfrm>
            <a:off x="4679576" y="3811041"/>
            <a:ext cx="618564" cy="4168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407260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475"/>
            <a:ext cx="10515600" cy="589616"/>
          </a:xfrm>
        </p:spPr>
        <p:txBody>
          <a:bodyPr>
            <a:noAutofit/>
          </a:bodyPr>
          <a:lstStyle/>
          <a:p>
            <a:r>
              <a:rPr lang="id-ID" sz="2800" dirty="0" smtClean="0"/>
              <a:t>2.Membahas fitur utama sari paling tidak tiga bagian utama dari peraturan pekerja.</a:t>
            </a:r>
            <a:endParaRPr lang="id-ID" sz="2800" dirty="0"/>
          </a:p>
        </p:txBody>
      </p:sp>
      <p:sp>
        <p:nvSpPr>
          <p:cNvPr id="3" name="Content Placeholder 2"/>
          <p:cNvSpPr>
            <a:spLocks noGrp="1"/>
          </p:cNvSpPr>
          <p:nvPr>
            <p:ph idx="1"/>
          </p:nvPr>
        </p:nvSpPr>
        <p:spPr>
          <a:xfrm>
            <a:off x="4338917" y="908987"/>
            <a:ext cx="7853083" cy="5574928"/>
          </a:xfrm>
        </p:spPr>
        <p:txBody>
          <a:bodyPr>
            <a:normAutofit lnSpcReduction="10000"/>
          </a:bodyPr>
          <a:lstStyle/>
          <a:p>
            <a:pPr marL="0" indent="0">
              <a:buNone/>
            </a:pPr>
            <a:r>
              <a:rPr lang="id-ID" b="1" dirty="0" smtClean="0"/>
              <a:t> Norris – La Guardian Act 1932</a:t>
            </a:r>
          </a:p>
          <a:p>
            <a:pPr marL="0" indent="0">
              <a:buNone/>
            </a:pPr>
            <a:r>
              <a:rPr lang="id-ID" dirty="0" smtClean="0"/>
              <a:t>UU ini menandai munculnya harapan yang tinggi untuk serikat pekerja dan menjamin hak bagi setiap karyawan untuk melakukan persetujuan secara kolektif  “bebas dari invervensi,batasan,atau paksaan”</a:t>
            </a:r>
          </a:p>
          <a:p>
            <a:pPr marL="0" indent="0">
              <a:buNone/>
            </a:pPr>
            <a:endParaRPr lang="id-ID" b="1" dirty="0"/>
          </a:p>
          <a:p>
            <a:pPr marL="0" indent="0">
              <a:buNone/>
            </a:pPr>
            <a:r>
              <a:rPr lang="id-ID" b="1" dirty="0" smtClean="0"/>
              <a:t>National labor relations (atau wagner) Act 1935</a:t>
            </a:r>
          </a:p>
          <a:p>
            <a:pPr marL="0" indent="0">
              <a:buNone/>
            </a:pPr>
            <a:r>
              <a:rPr lang="id-ID" dirty="0" smtClean="0"/>
              <a:t>UU ini melanggar beberapa jenis praktik tertentu yang tidak adil yang menyediakan surat suara rahasia untuk pemilihan dan menetapkan suara terbanyak untuk menentukan apakah karyawan sebuah perusahaan ingin membuat serikat atau tidak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58" y="908987"/>
            <a:ext cx="2528964" cy="2651533"/>
          </a:xfrm>
          <a:prstGeom prst="rect">
            <a:avLst/>
          </a:prstGeom>
        </p:spPr>
      </p:pic>
      <p:sp>
        <p:nvSpPr>
          <p:cNvPr id="9" name="Right Arrow 8"/>
          <p:cNvSpPr/>
          <p:nvPr/>
        </p:nvSpPr>
        <p:spPr>
          <a:xfrm>
            <a:off x="3240741" y="1748779"/>
            <a:ext cx="860612" cy="5237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4" name="Diagram 3"/>
          <p:cNvGraphicFramePr/>
          <p:nvPr>
            <p:extLst>
              <p:ext uri="{D42A27DB-BD31-4B8C-83A1-F6EECF244321}">
                <p14:modId xmlns:p14="http://schemas.microsoft.com/office/powerpoint/2010/main" val="433039652"/>
              </p:ext>
            </p:extLst>
          </p:nvPr>
        </p:nvGraphicFramePr>
        <p:xfrm>
          <a:off x="-350085" y="3221737"/>
          <a:ext cx="7343014" cy="3566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p:cNvSpPr/>
          <p:nvPr/>
        </p:nvSpPr>
        <p:spPr>
          <a:xfrm>
            <a:off x="10768852" y="79137"/>
            <a:ext cx="1169895" cy="6185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525</a:t>
            </a:r>
            <a:endParaRPr lang="id-ID" dirty="0">
              <a:solidFill>
                <a:schemeClr val="tx1"/>
              </a:solidFill>
            </a:endParaRPr>
          </a:p>
        </p:txBody>
      </p:sp>
    </p:spTree>
    <p:extLst>
      <p:ext uri="{BB962C8B-B14F-4D97-AF65-F5344CB8AC3E}">
        <p14:creationId xmlns:p14="http://schemas.microsoft.com/office/powerpoint/2010/main" val="17196792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6" presetClass="emph" presetSubtype="0" fill="hold" grpId="0" nodeType="clickEffect">
                                  <p:stCondLst>
                                    <p:cond delay="0"/>
                                  </p:stCondLst>
                                  <p:childTnLst>
                                    <p:animEffect transition="out" filter="fade">
                                      <p:cBhvr>
                                        <p:cTn id="28" dur="500" tmFilter="0, 0; .2, .5; .8, .5; 1, 0"/>
                                        <p:tgtEl>
                                          <p:spTgt spid="4"/>
                                        </p:tgtEl>
                                      </p:cBhvr>
                                    </p:animEffect>
                                    <p:animScale>
                                      <p:cBhvr>
                                        <p:cTn id="29" dur="250" autoRev="1" fill="hold"/>
                                        <p:tgtEl>
                                          <p:spTgt spid="4"/>
                                        </p:tgtEl>
                                      </p:cBhvr>
                                      <p:by x="105000" y="105000"/>
                                    </p:animScale>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additive="base">
                                        <p:cTn id="3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additive="base">
                                        <p:cTn id="4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90366" y="380674"/>
            <a:ext cx="8122022" cy="6127702"/>
          </a:xfrm>
        </p:spPr>
        <p:txBody>
          <a:bodyPr>
            <a:normAutofit lnSpcReduction="10000"/>
          </a:bodyPr>
          <a:lstStyle/>
          <a:p>
            <a:r>
              <a:rPr lang="id-ID" dirty="0" smtClean="0"/>
              <a:t>National labor relations board (NLRB)</a:t>
            </a:r>
          </a:p>
          <a:p>
            <a:pPr marL="0" indent="0">
              <a:buNone/>
            </a:pPr>
            <a:r>
              <a:rPr lang="id-ID" dirty="0" smtClean="0"/>
              <a:t>Dewan yang dibuat oleh Wegner Act untuk menyelidiki tuntutan praktik pekerja yang tidak adil dan menyediakan surat suara rahasia untuk pemilihan dan menetapkan suara terbanyak untuk menentukan apakah karyawan sebuah perusahaan ingin membuat serikat atau tidak.</a:t>
            </a:r>
          </a:p>
          <a:p>
            <a:pPr marL="0" indent="0">
              <a:buNone/>
            </a:pPr>
            <a:endParaRPr lang="id-ID" dirty="0" smtClean="0"/>
          </a:p>
          <a:p>
            <a:r>
              <a:rPr lang="id-ID" dirty="0" smtClean="0"/>
              <a:t>Taft-Hartley Act 1947</a:t>
            </a:r>
          </a:p>
          <a:p>
            <a:pPr marL="0" indent="0">
              <a:buNone/>
            </a:pPr>
            <a:r>
              <a:rPr lang="id-ID" dirty="0" smtClean="0"/>
              <a:t>Dikenal sebagai </a:t>
            </a:r>
            <a:r>
              <a:rPr lang="id-ID" i="1" dirty="0" smtClean="0"/>
              <a:t>Labor Management Relation Act, </a:t>
            </a:r>
            <a:r>
              <a:rPr lang="id-ID" dirty="0" smtClean="0"/>
              <a:t>hukum ini melarang praktik-praktik yang tidak adil serikat pekerja dan menyebutkan satu per satu hak hak pekerja dan anggota serikat pekerja . Undang – undang ini juga menyebutkan satu persatu hak-hak pengusaha.</a:t>
            </a:r>
            <a:endParaRPr lang="id-ID"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559" y="380674"/>
            <a:ext cx="2448206" cy="2114550"/>
          </a:xfrm>
          <a:prstGeom prst="rect">
            <a:avLst/>
          </a:prstGeom>
        </p:spPr>
      </p:pic>
      <p:sp>
        <p:nvSpPr>
          <p:cNvPr id="7" name="Oval 6"/>
          <p:cNvSpPr/>
          <p:nvPr/>
        </p:nvSpPr>
        <p:spPr>
          <a:xfrm>
            <a:off x="10838329" y="0"/>
            <a:ext cx="1169895" cy="6185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525</a:t>
            </a:r>
            <a:endParaRPr lang="id-ID" dirty="0">
              <a:solidFill>
                <a:schemeClr val="tx1"/>
              </a:solidFill>
            </a:endParaRPr>
          </a:p>
        </p:txBody>
      </p:sp>
      <p:sp>
        <p:nvSpPr>
          <p:cNvPr id="8" name="Oval 7"/>
          <p:cNvSpPr/>
          <p:nvPr/>
        </p:nvSpPr>
        <p:spPr>
          <a:xfrm>
            <a:off x="10744200" y="3348318"/>
            <a:ext cx="1169895" cy="6185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527</a:t>
            </a:r>
            <a:endParaRPr lang="id-ID" dirty="0">
              <a:solidFill>
                <a:schemeClr val="tx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276" y="3348318"/>
            <a:ext cx="2293563" cy="3404581"/>
          </a:xfrm>
          <a:prstGeom prst="rect">
            <a:avLst/>
          </a:prstGeom>
        </p:spPr>
      </p:pic>
    </p:spTree>
    <p:extLst>
      <p:ext uri="{BB962C8B-B14F-4D97-AF65-F5344CB8AC3E}">
        <p14:creationId xmlns:p14="http://schemas.microsoft.com/office/powerpoint/2010/main" val="1687380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additive="base">
                                        <p:cTn id="1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additive="base">
                                        <p:cTn id="2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additive="base">
                                        <p:cTn id="28"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additive="base">
                                        <p:cTn id="34"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100" dirty="0" smtClean="0"/>
              <a:t>3.Menyajikan contoh tentang apa yang harus di harapkan selama kampanye dan pemilih-an serikat pekerja.</a:t>
            </a:r>
            <a:br>
              <a:rPr lang="id-ID" sz="3100" dirty="0" smtClean="0"/>
            </a:br>
            <a:r>
              <a:rPr lang="id-ID" dirty="0"/>
              <a:t/>
            </a:r>
            <a:br>
              <a:rPr lang="id-ID" dirty="0"/>
            </a:br>
            <a:r>
              <a:rPr lang="id-ID" dirty="0" smtClean="0"/>
              <a:t>The union drive and selection</a:t>
            </a:r>
            <a:endParaRPr lang="id-ID" dirty="0"/>
          </a:p>
        </p:txBody>
      </p:sp>
      <p:sp>
        <p:nvSpPr>
          <p:cNvPr id="3" name="Content Placeholder 2"/>
          <p:cNvSpPr>
            <a:spLocks noGrp="1"/>
          </p:cNvSpPr>
          <p:nvPr>
            <p:ph idx="1"/>
          </p:nvPr>
        </p:nvSpPr>
        <p:spPr>
          <a:xfrm>
            <a:off x="838200" y="2057401"/>
            <a:ext cx="10515600" cy="4612340"/>
          </a:xfrm>
        </p:spPr>
        <p:txBody>
          <a:bodyPr/>
          <a:lstStyle/>
          <a:p>
            <a:r>
              <a:rPr lang="id-ID" dirty="0" smtClean="0"/>
              <a:t>Proses ini memiliki 5 langkah dasar </a:t>
            </a:r>
          </a:p>
          <a:p>
            <a:endParaRPr lang="id-ID" dirty="0"/>
          </a:p>
        </p:txBody>
      </p:sp>
      <p:sp>
        <p:nvSpPr>
          <p:cNvPr id="4" name="Rectangle 3"/>
          <p:cNvSpPr/>
          <p:nvPr/>
        </p:nvSpPr>
        <p:spPr>
          <a:xfrm>
            <a:off x="1317812" y="2554941"/>
            <a:ext cx="3240741" cy="146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Step 1 . Initial contact</a:t>
            </a:r>
          </a:p>
          <a:p>
            <a:pPr algn="ctr"/>
            <a:endParaRPr lang="id-ID" dirty="0" smtClean="0"/>
          </a:p>
        </p:txBody>
      </p:sp>
      <p:sp>
        <p:nvSpPr>
          <p:cNvPr id="7" name="Rectangle 6"/>
          <p:cNvSpPr/>
          <p:nvPr/>
        </p:nvSpPr>
        <p:spPr>
          <a:xfrm>
            <a:off x="5038165" y="2554941"/>
            <a:ext cx="3240741" cy="146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Step 2. obtaining authorization cards</a:t>
            </a:r>
          </a:p>
          <a:p>
            <a:pPr algn="ctr"/>
            <a:r>
              <a:rPr lang="id-ID" b="1" dirty="0" smtClean="0"/>
              <a:t> </a:t>
            </a:r>
          </a:p>
        </p:txBody>
      </p:sp>
      <p:sp>
        <p:nvSpPr>
          <p:cNvPr id="8" name="Rectangle 7"/>
          <p:cNvSpPr/>
          <p:nvPr/>
        </p:nvSpPr>
        <p:spPr>
          <a:xfrm>
            <a:off x="1317812" y="4363571"/>
            <a:ext cx="3240741" cy="146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Step 3. hold a hearing</a:t>
            </a:r>
          </a:p>
        </p:txBody>
      </p:sp>
      <p:sp>
        <p:nvSpPr>
          <p:cNvPr id="9" name="Rectangle 8"/>
          <p:cNvSpPr/>
          <p:nvPr/>
        </p:nvSpPr>
        <p:spPr>
          <a:xfrm>
            <a:off x="5038165" y="4363571"/>
            <a:ext cx="3240741" cy="146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Step 4. the campaign</a:t>
            </a:r>
          </a:p>
        </p:txBody>
      </p:sp>
      <p:sp>
        <p:nvSpPr>
          <p:cNvPr id="10" name="Rectangle 9"/>
          <p:cNvSpPr/>
          <p:nvPr/>
        </p:nvSpPr>
        <p:spPr>
          <a:xfrm>
            <a:off x="8592671" y="3480547"/>
            <a:ext cx="3240741" cy="146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Step 5. the election </a:t>
            </a:r>
          </a:p>
        </p:txBody>
      </p:sp>
    </p:spTree>
    <p:extLst>
      <p:ext uri="{BB962C8B-B14F-4D97-AF65-F5344CB8AC3E}">
        <p14:creationId xmlns:p14="http://schemas.microsoft.com/office/powerpoint/2010/main" val="268342660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80">
                                          <p:stCondLst>
                                            <p:cond delay="0"/>
                                          </p:stCondLst>
                                        </p:cTn>
                                        <p:tgtEl>
                                          <p:spTgt spid="8"/>
                                        </p:tgtEl>
                                      </p:cBhvr>
                                    </p:animEffect>
                                    <p:anim calcmode="lin" valueType="num">
                                      <p:cBhvr>
                                        <p:cTn id="2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6" dur="26">
                                          <p:stCondLst>
                                            <p:cond delay="650"/>
                                          </p:stCondLst>
                                        </p:cTn>
                                        <p:tgtEl>
                                          <p:spTgt spid="8"/>
                                        </p:tgtEl>
                                      </p:cBhvr>
                                      <p:to x="100000" y="60000"/>
                                    </p:animScale>
                                    <p:animScale>
                                      <p:cBhvr>
                                        <p:cTn id="27" dur="166" decel="50000">
                                          <p:stCondLst>
                                            <p:cond delay="676"/>
                                          </p:stCondLst>
                                        </p:cTn>
                                        <p:tgtEl>
                                          <p:spTgt spid="8"/>
                                        </p:tgtEl>
                                      </p:cBhvr>
                                      <p:to x="100000" y="100000"/>
                                    </p:animScale>
                                    <p:animScale>
                                      <p:cBhvr>
                                        <p:cTn id="28" dur="26">
                                          <p:stCondLst>
                                            <p:cond delay="1312"/>
                                          </p:stCondLst>
                                        </p:cTn>
                                        <p:tgtEl>
                                          <p:spTgt spid="8"/>
                                        </p:tgtEl>
                                      </p:cBhvr>
                                      <p:to x="100000" y="80000"/>
                                    </p:animScale>
                                    <p:animScale>
                                      <p:cBhvr>
                                        <p:cTn id="29" dur="166" decel="50000">
                                          <p:stCondLst>
                                            <p:cond delay="1338"/>
                                          </p:stCondLst>
                                        </p:cTn>
                                        <p:tgtEl>
                                          <p:spTgt spid="8"/>
                                        </p:tgtEl>
                                      </p:cBhvr>
                                      <p:to x="100000" y="100000"/>
                                    </p:animScale>
                                    <p:animScale>
                                      <p:cBhvr>
                                        <p:cTn id="30" dur="26">
                                          <p:stCondLst>
                                            <p:cond delay="1642"/>
                                          </p:stCondLst>
                                        </p:cTn>
                                        <p:tgtEl>
                                          <p:spTgt spid="8"/>
                                        </p:tgtEl>
                                      </p:cBhvr>
                                      <p:to x="100000" y="90000"/>
                                    </p:animScale>
                                    <p:animScale>
                                      <p:cBhvr>
                                        <p:cTn id="31" dur="166" decel="50000">
                                          <p:stCondLst>
                                            <p:cond delay="1668"/>
                                          </p:stCondLst>
                                        </p:cTn>
                                        <p:tgtEl>
                                          <p:spTgt spid="8"/>
                                        </p:tgtEl>
                                      </p:cBhvr>
                                      <p:to x="100000" y="100000"/>
                                    </p:animScale>
                                    <p:animScale>
                                      <p:cBhvr>
                                        <p:cTn id="32" dur="26">
                                          <p:stCondLst>
                                            <p:cond delay="1808"/>
                                          </p:stCondLst>
                                        </p:cTn>
                                        <p:tgtEl>
                                          <p:spTgt spid="8"/>
                                        </p:tgtEl>
                                      </p:cBhvr>
                                      <p:to x="100000" y="95000"/>
                                    </p:animScale>
                                    <p:animScale>
                                      <p:cBhvr>
                                        <p:cTn id="33" dur="166" decel="50000">
                                          <p:stCondLst>
                                            <p:cond delay="1834"/>
                                          </p:stCondLst>
                                        </p:cTn>
                                        <p:tgtEl>
                                          <p:spTgt spid="8"/>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ppt_w</p:attrName>
                                        </p:attrNameLst>
                                      </p:cBhvr>
                                      <p:tavLst>
                                        <p:tav tm="0">
                                          <p:val>
                                            <p:strVal val="#ppt_w+.3"/>
                                          </p:val>
                                        </p:tav>
                                        <p:tav tm="100000">
                                          <p:val>
                                            <p:strVal val="#ppt_w"/>
                                          </p:val>
                                        </p:tav>
                                      </p:tavLst>
                                    </p:anim>
                                    <p:anim calcmode="lin" valueType="num">
                                      <p:cBhvr>
                                        <p:cTn id="39" dur="1000" fill="hold"/>
                                        <p:tgtEl>
                                          <p:spTgt spid="9"/>
                                        </p:tgtEl>
                                        <p:attrNameLst>
                                          <p:attrName>ppt_h</p:attrName>
                                        </p:attrNameLst>
                                      </p:cBhvr>
                                      <p:tavLst>
                                        <p:tav tm="0">
                                          <p:val>
                                            <p:strVal val="#ppt_h"/>
                                          </p:val>
                                        </p:tav>
                                        <p:tav tm="100000">
                                          <p:val>
                                            <p:strVal val="#ppt_h"/>
                                          </p:val>
                                        </p:tav>
                                      </p:tavLst>
                                    </p:anim>
                                    <p:animEffect transition="in" filter="fade">
                                      <p:cBhvr>
                                        <p:cTn id="40" dur="1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randombar(horizont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651</Words>
  <Application>Microsoft Office PowerPoint</Application>
  <PresentationFormat>Widescreen</PresentationFormat>
  <Paragraphs>115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Labor Relations and Collective Bargaining </vt:lpstr>
      <vt:lpstr>1. Sejarah singkat pergerakan pekerja amerika serikat</vt:lpstr>
      <vt:lpstr>The strategic context  (the “anti-walmart”)</vt:lpstr>
      <vt:lpstr>Why do workers organize?</vt:lpstr>
      <vt:lpstr>What do unions want?</vt:lpstr>
      <vt:lpstr>THE AFL,CIO,and SEIU</vt:lpstr>
      <vt:lpstr>2.Membahas fitur utama sari paling tidak tiga bagian utama dari peraturan pekerja.</vt:lpstr>
      <vt:lpstr>PowerPoint Presentation</vt:lpstr>
      <vt:lpstr>3.Menyajikan contoh tentang apa yang harus di harapkan selama kampanye dan pemilih-an serikat pekerja.  The union drive and selection</vt:lpstr>
      <vt:lpstr>PowerPoint Presentation</vt:lpstr>
      <vt:lpstr>5. Illustrate with Examples Bargaining that is not In a Good Faith </vt:lpstr>
      <vt:lpstr>The Negotiating Team </vt:lpstr>
      <vt:lpstr>PowerPoint Presentation</vt:lpstr>
      <vt:lpstr>PowerPoint Presentation</vt:lpstr>
      <vt:lpstr>PowerPoint Presentation</vt:lpstr>
      <vt:lpstr>PowerPoint Presentation</vt:lpstr>
      <vt:lpstr>PowerPoint Presentation</vt:lpstr>
      <vt:lpstr>6. Develop a Grievance Procedure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Mangde Mahendrata</cp:lastModifiedBy>
  <cp:revision>57</cp:revision>
  <dcterms:created xsi:type="dcterms:W3CDTF">2016-03-31T08:33:30Z</dcterms:created>
  <dcterms:modified xsi:type="dcterms:W3CDTF">2016-04-01T14:19:28Z</dcterms:modified>
</cp:coreProperties>
</file>