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58" r:id="rId11"/>
    <p:sldId id="259" r:id="rId12"/>
    <p:sldId id="256" r:id="rId13"/>
    <p:sldId id="260" r:id="rId14"/>
    <p:sldId id="261" r:id="rId15"/>
    <p:sldId id="262" r:id="rId16"/>
    <p:sldId id="264" r:id="rId17"/>
    <p:sldId id="26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17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9117506-9FDD-4AD6-BCA0-4AA209CFB365}" type="datetimeFigureOut">
              <a:rPr lang="id-ID" smtClean="0"/>
              <a:pPr/>
              <a:t>11/03/2016</a:t>
            </a:fld>
            <a:endParaRPr lang="id-ID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73587D-9057-4FD3-94A2-41082D34456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7506-9FDD-4AD6-BCA0-4AA209CFB365}" type="datetimeFigureOut">
              <a:rPr lang="id-ID" smtClean="0"/>
              <a:pPr/>
              <a:t>11/03/2016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587D-9057-4FD3-94A2-41082D34456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7506-9FDD-4AD6-BCA0-4AA209CFB365}" type="datetimeFigureOut">
              <a:rPr lang="id-ID" smtClean="0"/>
              <a:pPr/>
              <a:t>11/03/2016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587D-9057-4FD3-94A2-41082D34456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117506-9FDD-4AD6-BCA0-4AA209CFB365}" type="datetimeFigureOut">
              <a:rPr lang="id-ID" smtClean="0"/>
              <a:pPr/>
              <a:t>11/03/2016</a:t>
            </a:fld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73587D-9057-4FD3-94A2-41082D34456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7506-9FDD-4AD6-BCA0-4AA209CFB365}" type="datetimeFigureOut">
              <a:rPr lang="id-ID" smtClean="0"/>
              <a:pPr/>
              <a:t>11/03/2016</a:t>
            </a:fld>
            <a:endParaRPr lang="id-ID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73587D-9057-4FD3-94A2-41082D34456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9117506-9FDD-4AD6-BCA0-4AA209CFB365}" type="datetimeFigureOut">
              <a:rPr lang="id-ID" smtClean="0"/>
              <a:pPr/>
              <a:t>11/03/2016</a:t>
            </a:fld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73587D-9057-4FD3-94A2-41082D34456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9117506-9FDD-4AD6-BCA0-4AA209CFB365}" type="datetimeFigureOut">
              <a:rPr lang="id-ID" smtClean="0"/>
              <a:pPr/>
              <a:t>11/03/2016</a:t>
            </a:fld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373587D-9057-4FD3-94A2-41082D34456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7506-9FDD-4AD6-BCA0-4AA209CFB365}" type="datetimeFigureOut">
              <a:rPr lang="id-ID" smtClean="0"/>
              <a:pPr/>
              <a:t>11/03/2016</a:t>
            </a:fld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73587D-9057-4FD3-94A2-41082D34456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7506-9FDD-4AD6-BCA0-4AA209CFB365}" type="datetimeFigureOut">
              <a:rPr lang="id-ID" smtClean="0"/>
              <a:pPr/>
              <a:t>11/03/2016</a:t>
            </a:fld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73587D-9057-4FD3-94A2-41082D34456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9117506-9FDD-4AD6-BCA0-4AA209CFB365}" type="datetimeFigureOut">
              <a:rPr lang="id-ID" smtClean="0"/>
              <a:pPr/>
              <a:t>11/03/2016</a:t>
            </a:fld>
            <a:endParaRPr lang="id-ID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73587D-9057-4FD3-94A2-41082D34456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9117506-9FDD-4AD6-BCA0-4AA209CFB365}" type="datetimeFigureOut">
              <a:rPr lang="id-ID" smtClean="0"/>
              <a:pPr/>
              <a:t>11/03/2016</a:t>
            </a:fld>
            <a:endParaRPr lang="id-ID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F373587D-9057-4FD3-94A2-41082D34456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9117506-9FDD-4AD6-BCA0-4AA209CFB365}" type="datetimeFigureOut">
              <a:rPr lang="id-ID" smtClean="0"/>
              <a:pPr/>
              <a:t>11/03/2016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F373587D-9057-4FD3-94A2-41082D34456D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395536" y="548680"/>
            <a:ext cx="8496944" cy="165618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Establishing Strategic Pay Plans</a:t>
            </a:r>
            <a:endParaRPr lang="en-US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4464496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Vertical Scroll 4"/>
          <p:cNvSpPr/>
          <p:nvPr/>
        </p:nvSpPr>
        <p:spPr>
          <a:xfrm>
            <a:off x="5004048" y="3212976"/>
            <a:ext cx="4139952" cy="259228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/>
              <a:t>By: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Ester Aprilia </a:t>
            </a:r>
            <a:r>
              <a:rPr lang="en-US" sz="2400" b="1" dirty="0" err="1" smtClean="0"/>
              <a:t>Lalenoh</a:t>
            </a:r>
            <a:endParaRPr lang="en-US" sz="2400" b="1" dirty="0" smtClean="0"/>
          </a:p>
          <a:p>
            <a:pPr marL="342900" indent="-342900">
              <a:buAutoNum type="arabicPeriod"/>
            </a:pPr>
            <a:r>
              <a:rPr lang="en-US" sz="2400" b="1" dirty="0" smtClean="0"/>
              <a:t>Manuel Bias </a:t>
            </a:r>
            <a:r>
              <a:rPr lang="en-US" sz="2400" b="1" dirty="0" err="1" smtClean="0"/>
              <a:t>Azhari</a:t>
            </a:r>
            <a:endParaRPr lang="en-US" sz="2400" b="1" dirty="0" smtClean="0"/>
          </a:p>
          <a:p>
            <a:pPr marL="342900" indent="-342900">
              <a:buAutoNum type="arabicPeriod"/>
            </a:pPr>
            <a:r>
              <a:rPr lang="en-US" sz="2400" b="1" dirty="0" err="1" smtClean="0"/>
              <a:t>Riski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Basith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069198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3568" y="2852936"/>
            <a:ext cx="784887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HOW TO CREATE A MARKET-COMPETITIVE PAY PLAN</a:t>
            </a:r>
            <a:endParaRPr lang="id-ID" b="1" dirty="0"/>
          </a:p>
        </p:txBody>
      </p:sp>
      <p:sp>
        <p:nvSpPr>
          <p:cNvPr id="5" name="Rounded Rectangle 4"/>
          <p:cNvSpPr/>
          <p:nvPr/>
        </p:nvSpPr>
        <p:spPr>
          <a:xfrm>
            <a:off x="467544" y="548680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1. Choose Benchmark Jobs</a:t>
            </a:r>
            <a:endParaRPr lang="id-ID" dirty="0"/>
          </a:p>
        </p:txBody>
      </p:sp>
      <p:sp>
        <p:nvSpPr>
          <p:cNvPr id="6" name="Rounded Rectangle 5"/>
          <p:cNvSpPr/>
          <p:nvPr/>
        </p:nvSpPr>
        <p:spPr>
          <a:xfrm>
            <a:off x="2645799" y="548680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2. Select Compensable Factors</a:t>
            </a:r>
            <a:endParaRPr lang="id-ID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4788024" y="548680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3. Assign Weights to compensable factors</a:t>
            </a:r>
            <a:endParaRPr lang="id-ID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6948264" y="543000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4. Convert percentages to points for each factor</a:t>
            </a:r>
            <a:endParaRPr lang="id-ID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467544" y="1562472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5. Define each factor’s degrees</a:t>
            </a:r>
            <a:endParaRPr lang="id-ID" dirty="0"/>
          </a:p>
        </p:txBody>
      </p:sp>
      <p:sp>
        <p:nvSpPr>
          <p:cNvPr id="10" name="Rounded Rectangle 9"/>
          <p:cNvSpPr/>
          <p:nvPr/>
        </p:nvSpPr>
        <p:spPr>
          <a:xfrm>
            <a:off x="2645799" y="1562472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6. Determine for each factor its factor degrees’ point</a:t>
            </a:r>
            <a:endParaRPr lang="id-ID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4788024" y="1562472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7. Review job descriptions and job specifications</a:t>
            </a:r>
            <a:endParaRPr lang="id-ID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6948264" y="1556792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8. Evaluate the job</a:t>
            </a:r>
            <a:endParaRPr lang="id-ID" dirty="0"/>
          </a:p>
        </p:txBody>
      </p:sp>
      <p:sp>
        <p:nvSpPr>
          <p:cNvPr id="2" name="TextBox 1"/>
          <p:cNvSpPr txBox="1"/>
          <p:nvPr/>
        </p:nvSpPr>
        <p:spPr>
          <a:xfrm>
            <a:off x="4698322" y="5301208"/>
            <a:ext cx="44101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9600" dirty="0" smtClean="0"/>
              <a:t>16 Steps</a:t>
            </a:r>
            <a:endParaRPr lang="id-ID" sz="9600" dirty="0"/>
          </a:p>
        </p:txBody>
      </p:sp>
      <p:pic>
        <p:nvPicPr>
          <p:cNvPr id="8194" name="Picture 2" descr="http://preciseleads.com/news/wp-content/uploads/2015/09/market-competition-advant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000504"/>
            <a:ext cx="3810000" cy="2552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6681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22" y="1071546"/>
            <a:ext cx="4518011" cy="396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298" y="357166"/>
            <a:ext cx="4114800" cy="701040"/>
          </a:xfrm>
        </p:spPr>
        <p:txBody>
          <a:bodyPr/>
          <a:lstStyle/>
          <a:p>
            <a:r>
              <a:rPr lang="id-ID" dirty="0" smtClean="0"/>
              <a:t>8.Evaluate the jobs</a:t>
            </a:r>
            <a:endParaRPr lang="id-ID" dirty="0"/>
          </a:p>
        </p:txBody>
      </p:sp>
      <p:sp>
        <p:nvSpPr>
          <p:cNvPr id="4" name="Rounded Rectangle 3"/>
          <p:cNvSpPr/>
          <p:nvPr/>
        </p:nvSpPr>
        <p:spPr>
          <a:xfrm>
            <a:off x="857224" y="1571612"/>
            <a:ext cx="741682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WHAT IS A MARKET-COMPETITIVE PAY PLAN?</a:t>
            </a:r>
            <a:endParaRPr lang="id-ID" b="1" dirty="0"/>
          </a:p>
        </p:txBody>
      </p:sp>
      <p:sp>
        <p:nvSpPr>
          <p:cNvPr id="5" name="Rounded Rectangle 4"/>
          <p:cNvSpPr/>
          <p:nvPr/>
        </p:nvSpPr>
        <p:spPr>
          <a:xfrm>
            <a:off x="857224" y="3214686"/>
            <a:ext cx="741682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WHAT ARE WAGE CURVES?</a:t>
            </a:r>
            <a:endParaRPr lang="id-ID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00364" y="2643182"/>
            <a:ext cx="3252750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id-ID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Market-competitive pay system</a:t>
            </a:r>
            <a:endParaRPr lang="id-ID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7172" name="Picture 4" descr="http://blogs-images.forbes.com/peterubel/files/2015/04/Do-The-Obamacare-Health-Insuramnce-Markets-Work-Backwards-Exhibit-P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9132"/>
            <a:ext cx="2643174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41126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3568" y="2852936"/>
            <a:ext cx="784887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HOW TO CREATE A MARKET-COMPETITIVE PAY PLAN</a:t>
            </a:r>
            <a:endParaRPr lang="id-ID" b="1" dirty="0"/>
          </a:p>
        </p:txBody>
      </p:sp>
      <p:sp>
        <p:nvSpPr>
          <p:cNvPr id="5" name="Rounded Rectangle 4"/>
          <p:cNvSpPr/>
          <p:nvPr/>
        </p:nvSpPr>
        <p:spPr>
          <a:xfrm>
            <a:off x="467544" y="548680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1. Choose Benchmark Jobs</a:t>
            </a:r>
            <a:endParaRPr lang="id-ID" dirty="0"/>
          </a:p>
        </p:txBody>
      </p:sp>
      <p:sp>
        <p:nvSpPr>
          <p:cNvPr id="6" name="Rounded Rectangle 5"/>
          <p:cNvSpPr/>
          <p:nvPr/>
        </p:nvSpPr>
        <p:spPr>
          <a:xfrm>
            <a:off x="2645799" y="548680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2. Select Compensable Factors</a:t>
            </a:r>
            <a:endParaRPr lang="id-ID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4788024" y="548680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3. Assign Weights to compensable factors</a:t>
            </a:r>
            <a:endParaRPr lang="id-ID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6948264" y="543000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4. Convert percentages to points for each factor</a:t>
            </a:r>
            <a:endParaRPr lang="id-ID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467544" y="1562472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5. Define each factor’s degrees</a:t>
            </a:r>
            <a:endParaRPr lang="id-ID" dirty="0"/>
          </a:p>
        </p:txBody>
      </p:sp>
      <p:sp>
        <p:nvSpPr>
          <p:cNvPr id="10" name="Rounded Rectangle 9"/>
          <p:cNvSpPr/>
          <p:nvPr/>
        </p:nvSpPr>
        <p:spPr>
          <a:xfrm>
            <a:off x="2645799" y="1562472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6. Determine for each factor its factor degrees’ point</a:t>
            </a:r>
            <a:endParaRPr lang="id-ID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4788024" y="1562472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7. Review job descriptions and job specifications</a:t>
            </a:r>
            <a:endParaRPr lang="id-ID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6948264" y="1556792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8. Evaluate the job</a:t>
            </a:r>
            <a:endParaRPr lang="id-ID" dirty="0"/>
          </a:p>
        </p:txBody>
      </p:sp>
      <p:sp>
        <p:nvSpPr>
          <p:cNvPr id="13" name="Rounded Rectangle 12"/>
          <p:cNvSpPr/>
          <p:nvPr/>
        </p:nvSpPr>
        <p:spPr>
          <a:xfrm>
            <a:off x="452799" y="4359424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9. Draw the current (internal) wage curve</a:t>
            </a:r>
            <a:endParaRPr lang="id-ID" sz="1600" dirty="0"/>
          </a:p>
        </p:txBody>
      </p:sp>
      <p:sp>
        <p:nvSpPr>
          <p:cNvPr id="14" name="Rounded Rectangle 13"/>
          <p:cNvSpPr/>
          <p:nvPr/>
        </p:nvSpPr>
        <p:spPr>
          <a:xfrm>
            <a:off x="2631054" y="4359424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10. Conduct a Market Analysis : Salary Survey</a:t>
            </a:r>
            <a:endParaRPr lang="id-ID" sz="1600" dirty="0"/>
          </a:p>
        </p:txBody>
      </p:sp>
      <p:sp>
        <p:nvSpPr>
          <p:cNvPr id="15" name="Rounded Rectangle 14"/>
          <p:cNvSpPr/>
          <p:nvPr/>
        </p:nvSpPr>
        <p:spPr>
          <a:xfrm>
            <a:off x="4773279" y="4359424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11. Draw the Market (Exsternal) Wage Curve</a:t>
            </a:r>
            <a:endParaRPr lang="id-ID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6933519" y="4353744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12. Compare and Adjust Current and Market Wage Rates for Jobs</a:t>
            </a:r>
            <a:endParaRPr lang="id-ID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452799" y="5373216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13. Develop Pay Grades</a:t>
            </a:r>
            <a:endParaRPr lang="id-ID" dirty="0"/>
          </a:p>
        </p:txBody>
      </p:sp>
      <p:sp>
        <p:nvSpPr>
          <p:cNvPr id="6146" name="AutoShape 2" descr="http://web.sis.edu.hk/Departments/EcoBus/microeconomics_11/images/pic01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6150" name="Picture 6" descr="http://onbloggingwell.com/wp-content/uploads/2010/08/competi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5143512"/>
            <a:ext cx="5391150" cy="10191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555097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6" y="642918"/>
            <a:ext cx="4114800" cy="701040"/>
          </a:xfrm>
        </p:spPr>
        <p:txBody>
          <a:bodyPr>
            <a:normAutofit/>
          </a:bodyPr>
          <a:lstStyle/>
          <a:p>
            <a:r>
              <a:rPr lang="id-ID" dirty="0" smtClean="0"/>
              <a:t>13. Develop </a:t>
            </a:r>
            <a:r>
              <a:rPr lang="id-ID" dirty="0"/>
              <a:t>Pay </a:t>
            </a:r>
            <a:r>
              <a:rPr lang="id-ID" dirty="0" smtClean="0"/>
              <a:t>Grades</a:t>
            </a:r>
            <a:endParaRPr lang="id-ID" dirty="0"/>
          </a:p>
        </p:txBody>
      </p:sp>
      <p:sp>
        <p:nvSpPr>
          <p:cNvPr id="4" name="Rounded Rectangle 3"/>
          <p:cNvSpPr/>
          <p:nvPr/>
        </p:nvSpPr>
        <p:spPr>
          <a:xfrm>
            <a:off x="3428992" y="1785926"/>
            <a:ext cx="54726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/>
              <a:t>Pay (or wage) Grade</a:t>
            </a:r>
            <a:endParaRPr lang="id-ID" sz="3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3428992" y="3429000"/>
            <a:ext cx="5472608" cy="10704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/>
              <a:t>Determining the number of pay grades</a:t>
            </a:r>
            <a:endParaRPr lang="id-ID" sz="3200" b="1" dirty="0"/>
          </a:p>
        </p:txBody>
      </p:sp>
      <p:pic>
        <p:nvPicPr>
          <p:cNvPr id="5122" name="Picture 2" descr="http://f.tqn.com/y/humanresources/1/S/r/L/1444242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3286148" cy="52149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603665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3568" y="2852936"/>
            <a:ext cx="784887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HOW TO CREATE A MARKET-COMPETITIVE PAY PLAN</a:t>
            </a:r>
            <a:endParaRPr lang="id-ID" b="1" dirty="0"/>
          </a:p>
        </p:txBody>
      </p:sp>
      <p:sp>
        <p:nvSpPr>
          <p:cNvPr id="5" name="Rounded Rectangle 4"/>
          <p:cNvSpPr/>
          <p:nvPr/>
        </p:nvSpPr>
        <p:spPr>
          <a:xfrm>
            <a:off x="467544" y="548680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1. Choose Benchmark Jobs</a:t>
            </a:r>
            <a:endParaRPr lang="id-ID" dirty="0"/>
          </a:p>
        </p:txBody>
      </p:sp>
      <p:sp>
        <p:nvSpPr>
          <p:cNvPr id="6" name="Rounded Rectangle 5"/>
          <p:cNvSpPr/>
          <p:nvPr/>
        </p:nvSpPr>
        <p:spPr>
          <a:xfrm>
            <a:off x="2645799" y="548680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2. Select Compensable Factors</a:t>
            </a:r>
            <a:endParaRPr lang="id-ID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4788024" y="548680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3. Assign Weights to compensable factors</a:t>
            </a:r>
            <a:endParaRPr lang="id-ID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6948264" y="543000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4. Convert percentages to points for each factor</a:t>
            </a:r>
            <a:endParaRPr lang="id-ID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467544" y="1562472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5. Define each factor’s degrees</a:t>
            </a:r>
            <a:endParaRPr lang="id-ID" dirty="0"/>
          </a:p>
        </p:txBody>
      </p:sp>
      <p:sp>
        <p:nvSpPr>
          <p:cNvPr id="10" name="Rounded Rectangle 9"/>
          <p:cNvSpPr/>
          <p:nvPr/>
        </p:nvSpPr>
        <p:spPr>
          <a:xfrm>
            <a:off x="2645799" y="1562472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6. Determine for each factor its factor degrees’ point</a:t>
            </a:r>
            <a:endParaRPr lang="id-ID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4788024" y="1562472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7. Review job descriptions and job specifications</a:t>
            </a:r>
            <a:endParaRPr lang="id-ID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6948264" y="1556792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8. Evaluate the job</a:t>
            </a:r>
            <a:endParaRPr lang="id-ID" dirty="0"/>
          </a:p>
        </p:txBody>
      </p:sp>
      <p:sp>
        <p:nvSpPr>
          <p:cNvPr id="13" name="Rounded Rectangle 12"/>
          <p:cNvSpPr/>
          <p:nvPr/>
        </p:nvSpPr>
        <p:spPr>
          <a:xfrm>
            <a:off x="452799" y="4359424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9. Draw the current (internal) wage curve</a:t>
            </a:r>
            <a:endParaRPr lang="id-ID" sz="1600" dirty="0"/>
          </a:p>
        </p:txBody>
      </p:sp>
      <p:sp>
        <p:nvSpPr>
          <p:cNvPr id="14" name="Rounded Rectangle 13"/>
          <p:cNvSpPr/>
          <p:nvPr/>
        </p:nvSpPr>
        <p:spPr>
          <a:xfrm>
            <a:off x="2631054" y="4359424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10. Conduct a Market Analysis : Salary Survey</a:t>
            </a:r>
            <a:endParaRPr lang="id-ID" sz="1600" dirty="0"/>
          </a:p>
        </p:txBody>
      </p:sp>
      <p:sp>
        <p:nvSpPr>
          <p:cNvPr id="15" name="Rounded Rectangle 14"/>
          <p:cNvSpPr/>
          <p:nvPr/>
        </p:nvSpPr>
        <p:spPr>
          <a:xfrm>
            <a:off x="4773279" y="4359424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11. Draw the Market (Exsternal) Wage Curve</a:t>
            </a:r>
            <a:endParaRPr lang="id-ID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6933519" y="4353744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12. Compare and Adjust Current and Market Wage Rates for Jobs</a:t>
            </a:r>
            <a:endParaRPr lang="id-ID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452799" y="5373216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13. Develop Pay Grades</a:t>
            </a:r>
            <a:endParaRPr lang="id-ID" dirty="0"/>
          </a:p>
        </p:txBody>
      </p:sp>
      <p:sp>
        <p:nvSpPr>
          <p:cNvPr id="19" name="Rounded Rectangle 18"/>
          <p:cNvSpPr/>
          <p:nvPr/>
        </p:nvSpPr>
        <p:spPr>
          <a:xfrm>
            <a:off x="2631054" y="5373216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14. Establish Rate Ranges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7245204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14. Establish Rate </a:t>
            </a:r>
            <a:r>
              <a:rPr lang="id-ID" dirty="0" smtClean="0"/>
              <a:t>Ranges</a:t>
            </a:r>
            <a:endParaRPr lang="id-ID" dirty="0"/>
          </a:p>
        </p:txBody>
      </p:sp>
      <p:pic>
        <p:nvPicPr>
          <p:cNvPr id="1026" name="Picture 2" descr="http://govmil.com/wp-content/uploads/Snip20131223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45075"/>
            <a:ext cx="6120680" cy="401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1587" y="1174741"/>
            <a:ext cx="4606677" cy="554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5893392" y="2228957"/>
            <a:ext cx="2479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/>
              <a:t>Developing Rate Ranges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xmlns="" val="4351896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3568" y="2852936"/>
            <a:ext cx="784887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HOW TO CREATE A MARKET-COMPETITIVE PAY PLAN</a:t>
            </a:r>
            <a:endParaRPr lang="id-ID" b="1" dirty="0"/>
          </a:p>
        </p:txBody>
      </p:sp>
      <p:sp>
        <p:nvSpPr>
          <p:cNvPr id="5" name="Rounded Rectangle 4"/>
          <p:cNvSpPr/>
          <p:nvPr/>
        </p:nvSpPr>
        <p:spPr>
          <a:xfrm>
            <a:off x="467544" y="548680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1. Choose Benchmark Jobs</a:t>
            </a:r>
            <a:endParaRPr lang="id-ID" dirty="0"/>
          </a:p>
        </p:txBody>
      </p:sp>
      <p:sp>
        <p:nvSpPr>
          <p:cNvPr id="6" name="Rounded Rectangle 5"/>
          <p:cNvSpPr/>
          <p:nvPr/>
        </p:nvSpPr>
        <p:spPr>
          <a:xfrm>
            <a:off x="2645799" y="548680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2. Select Compensable Factors</a:t>
            </a:r>
            <a:endParaRPr lang="id-ID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4788024" y="548680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3. Assign Weights to compensable factors</a:t>
            </a:r>
            <a:endParaRPr lang="id-ID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6948264" y="543000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4. Convert percentages to points for each factor</a:t>
            </a:r>
            <a:endParaRPr lang="id-ID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467544" y="1562472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5. Define each factor’s degrees</a:t>
            </a:r>
            <a:endParaRPr lang="id-ID" dirty="0"/>
          </a:p>
        </p:txBody>
      </p:sp>
      <p:sp>
        <p:nvSpPr>
          <p:cNvPr id="10" name="Rounded Rectangle 9"/>
          <p:cNvSpPr/>
          <p:nvPr/>
        </p:nvSpPr>
        <p:spPr>
          <a:xfrm>
            <a:off x="2645799" y="1562472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6. Determine for each factor its factor degrees’ point</a:t>
            </a:r>
            <a:endParaRPr lang="id-ID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4788024" y="1562472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7. Review job descriptions and job specifications</a:t>
            </a:r>
            <a:endParaRPr lang="id-ID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6948264" y="1556792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8. Evaluate the job</a:t>
            </a:r>
            <a:endParaRPr lang="id-ID" dirty="0"/>
          </a:p>
        </p:txBody>
      </p:sp>
      <p:sp>
        <p:nvSpPr>
          <p:cNvPr id="13" name="Rounded Rectangle 12"/>
          <p:cNvSpPr/>
          <p:nvPr/>
        </p:nvSpPr>
        <p:spPr>
          <a:xfrm>
            <a:off x="452799" y="4359424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9. Draw the current (internal) wage curve</a:t>
            </a:r>
            <a:endParaRPr lang="id-ID" sz="1600" dirty="0"/>
          </a:p>
        </p:txBody>
      </p:sp>
      <p:sp>
        <p:nvSpPr>
          <p:cNvPr id="14" name="Rounded Rectangle 13"/>
          <p:cNvSpPr/>
          <p:nvPr/>
        </p:nvSpPr>
        <p:spPr>
          <a:xfrm>
            <a:off x="2631054" y="4359424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10. Conduct a Market Analysis : Salary Survey</a:t>
            </a:r>
            <a:endParaRPr lang="id-ID" sz="1600" dirty="0"/>
          </a:p>
        </p:txBody>
      </p:sp>
      <p:sp>
        <p:nvSpPr>
          <p:cNvPr id="15" name="Rounded Rectangle 14"/>
          <p:cNvSpPr/>
          <p:nvPr/>
        </p:nvSpPr>
        <p:spPr>
          <a:xfrm>
            <a:off x="4773279" y="4359424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11. Draw the Market (Exsternal) Wage Curve</a:t>
            </a:r>
            <a:endParaRPr lang="id-ID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6933519" y="4353744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12. Compare and Adjust Current and Market Wage Rates for Jobs</a:t>
            </a:r>
            <a:endParaRPr lang="id-ID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452799" y="5373216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13. Develop Pay Grades</a:t>
            </a:r>
            <a:endParaRPr lang="id-ID" dirty="0"/>
          </a:p>
        </p:txBody>
      </p:sp>
      <p:sp>
        <p:nvSpPr>
          <p:cNvPr id="19" name="Rounded Rectangle 18"/>
          <p:cNvSpPr/>
          <p:nvPr/>
        </p:nvSpPr>
        <p:spPr>
          <a:xfrm>
            <a:off x="2631054" y="5373216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14. Establish Rate Ranges</a:t>
            </a:r>
            <a:endParaRPr lang="id-ID" dirty="0"/>
          </a:p>
        </p:txBody>
      </p:sp>
      <p:sp>
        <p:nvSpPr>
          <p:cNvPr id="18" name="Rounded Rectangle 17"/>
          <p:cNvSpPr/>
          <p:nvPr/>
        </p:nvSpPr>
        <p:spPr>
          <a:xfrm>
            <a:off x="4773279" y="5373216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15. Address Remaining Jobs</a:t>
            </a:r>
            <a:endParaRPr lang="id-ID" dirty="0"/>
          </a:p>
        </p:txBody>
      </p:sp>
      <p:sp>
        <p:nvSpPr>
          <p:cNvPr id="20" name="Rounded Rectangle 19"/>
          <p:cNvSpPr/>
          <p:nvPr/>
        </p:nvSpPr>
        <p:spPr>
          <a:xfrm>
            <a:off x="6933519" y="5367536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16. Correct Outof-Line Rates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32451359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36" y="500042"/>
            <a:ext cx="4114800" cy="701040"/>
          </a:xfrm>
        </p:spPr>
        <p:txBody>
          <a:bodyPr>
            <a:normAutofit/>
          </a:bodyPr>
          <a:lstStyle/>
          <a:p>
            <a:r>
              <a:rPr lang="id-ID" dirty="0" smtClean="0"/>
              <a:t>Pricing Managerial and Professional Jobs</a:t>
            </a:r>
            <a:endParaRPr lang="id-ID" dirty="0"/>
          </a:p>
        </p:txBody>
      </p:sp>
      <p:sp>
        <p:nvSpPr>
          <p:cNvPr id="4" name="Rounded Rectangle 3"/>
          <p:cNvSpPr/>
          <p:nvPr/>
        </p:nvSpPr>
        <p:spPr>
          <a:xfrm>
            <a:off x="1187624" y="1628800"/>
            <a:ext cx="727280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Compensating Executives and Managers</a:t>
            </a:r>
            <a:endParaRPr lang="id-ID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95946" y="2276872"/>
            <a:ext cx="40375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sz="2400" dirty="0" smtClean="0"/>
              <a:t>Base Pay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400" dirty="0" smtClean="0"/>
              <a:t>Short-term incentives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400" dirty="0" smtClean="0"/>
              <a:t>Long-term incentives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400" dirty="0" smtClean="0"/>
              <a:t>Executive Benefits and perks</a:t>
            </a:r>
            <a:endParaRPr lang="id-ID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1187624" y="3789040"/>
            <a:ext cx="727280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What Determines Executive Pay?</a:t>
            </a:r>
            <a:endParaRPr lang="id-ID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57353" y="4437112"/>
            <a:ext cx="37437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sz="2400" dirty="0" smtClean="0"/>
              <a:t>Job Complexity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400" dirty="0" smtClean="0"/>
              <a:t>Ability To Pay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400" dirty="0" smtClean="0"/>
              <a:t>Human Capital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400" dirty="0" smtClean="0"/>
              <a:t>Managerial Job Evaluation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87624" y="5589240"/>
            <a:ext cx="727280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Compensating Professional Employees</a:t>
            </a:r>
            <a:endParaRPr lang="id-ID" sz="2400" b="1" dirty="0"/>
          </a:p>
        </p:txBody>
      </p:sp>
      <p:pic>
        <p:nvPicPr>
          <p:cNvPr id="1026" name="Picture 2" descr="https://encrypted-tbn2.gstatic.com/images?q=tbn:ANd9GcQLeqK-RGMoNqADHZlPxcYg__eerTKmVPvwFCuv0AMZQ6dX5pM20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1647825" cy="990601"/>
          </a:xfrm>
          <a:prstGeom prst="rect">
            <a:avLst/>
          </a:prstGeom>
          <a:noFill/>
        </p:spPr>
      </p:pic>
      <p:pic>
        <p:nvPicPr>
          <p:cNvPr id="9" name="Picture 2" descr="https://encrypted-tbn2.gstatic.com/images?q=tbn:ANd9GcQLeqK-RGMoNqADHZlPxcYg__eerTKmVPvwFCuv0AMZQ6dX5pM20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428604"/>
            <a:ext cx="1647825" cy="990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5232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00034" y="500042"/>
            <a:ext cx="8143932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Explain the diffrence between competency-based and traditional pay plans !</a:t>
            </a:r>
            <a:endParaRPr lang="id-ID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857356" y="1857364"/>
            <a:ext cx="5715040" cy="107157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CONTEMPORARY TOPICS IN COMPENSATION</a:t>
            </a:r>
            <a:endParaRPr lang="id-ID" dirty="0"/>
          </a:p>
        </p:txBody>
      </p:sp>
      <p:sp>
        <p:nvSpPr>
          <p:cNvPr id="6" name="Bevel 5"/>
          <p:cNvSpPr/>
          <p:nvPr/>
        </p:nvSpPr>
        <p:spPr>
          <a:xfrm>
            <a:off x="428596" y="3214686"/>
            <a:ext cx="8358246" cy="321471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id-I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Competency-Based Pay</a:t>
            </a:r>
          </a:p>
          <a:p>
            <a:pPr>
              <a:buFontTx/>
              <a:buChar char="-"/>
            </a:pPr>
            <a:r>
              <a:rPr lang="id-I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 IS COMPETENCY-BASED PAY?</a:t>
            </a:r>
          </a:p>
          <a:p>
            <a:pPr>
              <a:buFontTx/>
              <a:buChar char="-"/>
            </a:pPr>
            <a:r>
              <a:rPr lang="id-I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WHY USE COMPETENCY-BASED PAY?</a:t>
            </a:r>
          </a:p>
          <a:p>
            <a:pPr>
              <a:buFontTx/>
              <a:buChar char="-"/>
            </a:pPr>
            <a:r>
              <a:rPr lang="id-I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COMPETENCY-BASED PAY?</a:t>
            </a:r>
          </a:p>
          <a:p>
            <a:pPr>
              <a:buFontTx/>
              <a:buChar char="-"/>
            </a:pPr>
            <a:r>
              <a:rPr lang="id-I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COMPETENCY-BASED PAY IN PRACTICE</a:t>
            </a:r>
          </a:p>
          <a:p>
            <a:pPr>
              <a:buFontTx/>
              <a:buChar char="-"/>
            </a:pPr>
            <a:r>
              <a:rPr lang="id-I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GENERAL MILLS EXAMPLE</a:t>
            </a:r>
          </a:p>
          <a:p>
            <a:pPr>
              <a:buFontTx/>
              <a:buChar char="-"/>
            </a:pPr>
            <a:r>
              <a:rPr lang="id-I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THO BOTTOM LINE ON COMPETENCY-BASED PAY</a:t>
            </a:r>
          </a:p>
          <a:p>
            <a:pPr>
              <a:buFontTx/>
              <a:buChar char="-"/>
            </a:pPr>
            <a:endParaRPr lang="id-ID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1538" y="428604"/>
            <a:ext cx="750099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List and explain six important trends in compensation management!</a:t>
            </a:r>
            <a:endParaRPr lang="id-ID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2071670" y="2071678"/>
            <a:ext cx="5072098" cy="107157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id-I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Broadbanding</a:t>
            </a:r>
          </a:p>
          <a:p>
            <a:pPr algn="ctr"/>
            <a:r>
              <a:rPr lang="id-I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PROS AND CONS</a:t>
            </a:r>
            <a:endParaRPr lang="id-ID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1142976" y="3429000"/>
            <a:ext cx="7143800" cy="107157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id-I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Actively Managing Compensation Allocations, and Talent Management</a:t>
            </a:r>
            <a:endParaRPr lang="id-ID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2643174" y="4929198"/>
            <a:ext cx="4071966" cy="107157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id-I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Comparable Worth</a:t>
            </a:r>
          </a:p>
          <a:p>
            <a:pPr algn="ctr"/>
            <a:r>
              <a:rPr lang="id-I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THE PAY GAP</a:t>
            </a:r>
            <a:endParaRPr lang="id-ID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43438" y="3857628"/>
            <a:ext cx="4320480" cy="1609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Indirect financial payment</a:t>
            </a:r>
            <a:endParaRPr lang="id-ID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2928926" y="1571612"/>
            <a:ext cx="3386066" cy="1545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Employee compensation</a:t>
            </a:r>
            <a:endParaRPr lang="id-ID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428596" y="3714752"/>
            <a:ext cx="3744415" cy="1609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Direct financial payment</a:t>
            </a:r>
            <a:endParaRPr lang="id-ID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 rot="3202128">
            <a:off x="5572492" y="3240594"/>
            <a:ext cx="920134" cy="2853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Down Arrow 9"/>
          <p:cNvSpPr/>
          <p:nvPr/>
        </p:nvSpPr>
        <p:spPr>
          <a:xfrm rot="2057942">
            <a:off x="3239640" y="2935534"/>
            <a:ext cx="315532" cy="9465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Wave 6"/>
          <p:cNvSpPr/>
          <p:nvPr/>
        </p:nvSpPr>
        <p:spPr>
          <a:xfrm>
            <a:off x="1115616" y="260648"/>
            <a:ext cx="7200800" cy="108012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List The basic factors determining pay rates</a:t>
            </a:r>
            <a:endParaRPr lang="en-US" sz="3200" dirty="0"/>
          </a:p>
        </p:txBody>
      </p:sp>
      <p:pic>
        <p:nvPicPr>
          <p:cNvPr id="16386" name="Picture 2" descr="http://s.hswstatic.com/gif/benefits-int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5072074"/>
            <a:ext cx="3357586" cy="15430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35521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714348" y="857232"/>
            <a:ext cx="7858180" cy="107157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id-I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Board Oversigth of Executive Pay</a:t>
            </a:r>
            <a:endParaRPr lang="id-ID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1357290" y="2714620"/>
            <a:ext cx="6786610" cy="107157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id-I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Total Rewards and Tomorrow’s Pay Programs</a:t>
            </a:r>
            <a:endParaRPr lang="id-ID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1357290" y="4572008"/>
            <a:ext cx="6715172" cy="107157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id-I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Improving Productivity through HRIS</a:t>
            </a:r>
            <a:endParaRPr lang="id-ID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2382202"/>
          </a:xfrm>
        </p:spPr>
        <p:txBody>
          <a:bodyPr>
            <a:normAutofit/>
          </a:bodyPr>
          <a:lstStyle/>
          <a:p>
            <a:r>
              <a:rPr lang="id-ID" sz="4400" dirty="0" smtClean="0"/>
              <a:t>THANKYOU</a:t>
            </a:r>
            <a:endParaRPr lang="id-ID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5918" y="357166"/>
            <a:ext cx="5505719" cy="29363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Aligning total rewards with strategy</a:t>
            </a:r>
            <a:endParaRPr lang="id-ID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5362" name="Picture 2" descr="http://cdn2.hubspot.net/hubfs/299588/total_rewards2.jpg?t=1455206144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643314"/>
            <a:ext cx="5715000" cy="2643206"/>
          </a:xfrm>
          <a:prstGeom prst="rect">
            <a:avLst/>
          </a:prstGeom>
          <a:noFill/>
        </p:spPr>
      </p:pic>
      <p:pic>
        <p:nvPicPr>
          <p:cNvPr id="15364" name="Picture 4" descr="http://blog.capital.org/wp-content/uploads/2014/06/8496578384_eb27799b5f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143248"/>
            <a:ext cx="3295650" cy="3295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44646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66354" y="489397"/>
            <a:ext cx="3411292" cy="1081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Equity and its impact on pay rates</a:t>
            </a:r>
            <a:endParaRPr lang="id-ID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01368" y="1970468"/>
            <a:ext cx="3341263" cy="10174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Equity theory of motivation</a:t>
            </a:r>
            <a:endParaRPr lang="id-ID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2733" y="3953815"/>
            <a:ext cx="1777285" cy="1017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External equity</a:t>
            </a:r>
            <a:endParaRPr lang="id-ID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37162" y="5177307"/>
            <a:ext cx="1670631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Internal equity</a:t>
            </a:r>
            <a:endParaRPr lang="id-ID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39803" y="5177307"/>
            <a:ext cx="1825580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Individual equity</a:t>
            </a:r>
            <a:endParaRPr lang="id-ID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58567" y="3953815"/>
            <a:ext cx="2045881" cy="1017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Procedural equity</a:t>
            </a:r>
            <a:endParaRPr lang="id-ID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192628" y="2987899"/>
            <a:ext cx="708740" cy="798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602866" y="3090930"/>
            <a:ext cx="724436" cy="1996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336961" y="3090930"/>
            <a:ext cx="724437" cy="1996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242630" y="2962141"/>
            <a:ext cx="711962" cy="824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31925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43042" y="500042"/>
            <a:ext cx="6104586" cy="24288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Addresing</a:t>
            </a:r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equity issues</a:t>
            </a:r>
            <a:endParaRPr lang="id-ID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3314" name="Picture 2" descr="http://www.neighborhoodindicators.org/sites/default/files/taxonomy_images/equity_issue_cropped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143248"/>
            <a:ext cx="6096000" cy="3429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07458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881129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800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en-US" sz="2800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n-US" sz="2800" cap="none" dirty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en-US" sz="2800" cap="none" dirty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n-US" sz="2800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1. DAVID BACON ACT 1931  </a:t>
            </a:r>
            <a:br>
              <a:rPr lang="en-US" sz="2800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n-US" sz="2800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2. WALS HEALEY PUBLIC CONTRACT ACT 1936</a:t>
            </a:r>
            <a:br>
              <a:rPr lang="en-US" sz="2800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n-US" sz="2800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3. THE VII OF THE 1964 CIVIL RIGHTS ACT </a:t>
            </a:r>
            <a:br>
              <a:rPr lang="en-US" sz="2800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n-US" sz="2800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4. FAIR LABOR STANDARDS ACT 1938</a:t>
            </a:r>
            <a:br>
              <a:rPr lang="en-US" sz="2800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n-US" sz="2800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5. EXEMPT/NONEXEMPT</a:t>
            </a:r>
            <a:br>
              <a:rPr lang="en-US" sz="2800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n-US" sz="2800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6. 1961 EQUAL PAY ACT</a:t>
            </a:r>
            <a:br>
              <a:rPr lang="en-US" sz="2800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n-US" sz="2800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7. 1974 EMPLOYEE RETIREMENT INCOME SECURITY ACT</a:t>
            </a:r>
            <a:endParaRPr lang="id-ID" sz="2800" cap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7053" y="476672"/>
            <a:ext cx="6336406" cy="1055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Legal consideration in compensation</a:t>
            </a:r>
            <a:endParaRPr lang="id-ID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883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396" y="476672"/>
            <a:ext cx="5891932" cy="1199728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00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Other legislation affecting compensation</a:t>
            </a:r>
            <a:endParaRPr lang="id-ID" sz="3600" cap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2794909"/>
            <a:ext cx="4449083" cy="13227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Union influences on compensation decision</a:t>
            </a:r>
            <a:endParaRPr lang="id-ID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987824" y="4581128"/>
            <a:ext cx="3783584" cy="127989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Pay policies</a:t>
            </a:r>
            <a:endParaRPr lang="id-ID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652120" y="2826174"/>
            <a:ext cx="3223271" cy="125072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GEOGRAPHY</a:t>
            </a:r>
            <a:endParaRPr lang="id-ID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364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3000" y="1962419"/>
            <a:ext cx="6970691" cy="4613856"/>
          </a:xfrm>
        </p:spPr>
        <p:txBody>
          <a:bodyPr/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Job evaluation methods</a:t>
            </a:r>
          </a:p>
          <a:p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id-ID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28883"/>
            <a:ext cx="8467176" cy="1545465"/>
          </a:xfrm>
        </p:spPr>
        <p:txBody>
          <a:bodyPr>
            <a:normAutofit/>
          </a:bodyPr>
          <a:lstStyle/>
          <a:p>
            <a:r>
              <a:rPr lang="en-US" sz="40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Define and give an example of how to conduct a job evaluation</a:t>
            </a:r>
            <a:endParaRPr lang="id-ID" sz="40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57224" y="2420888"/>
            <a:ext cx="2599950" cy="1068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Compensable factors </a:t>
            </a:r>
            <a:endParaRPr lang="id-ID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5500082" y="2420887"/>
            <a:ext cx="2715256" cy="11509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Prepraring</a:t>
            </a:r>
            <a:r>
              <a:rPr lang="en-US" sz="2800" dirty="0" smtClean="0"/>
              <a:t> for the job evaluation</a:t>
            </a:r>
            <a:endParaRPr lang="id-ID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3084490" y="3606086"/>
            <a:ext cx="2598313" cy="13265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Job evaluation methods </a:t>
            </a:r>
          </a:p>
          <a:p>
            <a:pPr algn="ctr"/>
            <a:r>
              <a:rPr lang="en-US" sz="2800" dirty="0" smtClean="0"/>
              <a:t>Ranking</a:t>
            </a:r>
            <a:endParaRPr lang="id-ID" sz="2800" dirty="0"/>
          </a:p>
        </p:txBody>
      </p:sp>
      <p:sp>
        <p:nvSpPr>
          <p:cNvPr id="11" name="Rectangle 10"/>
          <p:cNvSpPr/>
          <p:nvPr/>
        </p:nvSpPr>
        <p:spPr>
          <a:xfrm>
            <a:off x="0" y="5357826"/>
            <a:ext cx="1872497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Obtain job information</a:t>
            </a:r>
            <a:endParaRPr lang="id-ID" sz="2800" dirty="0"/>
          </a:p>
        </p:txBody>
      </p:sp>
      <p:sp>
        <p:nvSpPr>
          <p:cNvPr id="12" name="Rectangle 11"/>
          <p:cNvSpPr/>
          <p:nvPr/>
        </p:nvSpPr>
        <p:spPr>
          <a:xfrm>
            <a:off x="1928794" y="5214950"/>
            <a:ext cx="1571636" cy="1643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Select and group jobs</a:t>
            </a:r>
            <a:endParaRPr lang="id-ID" sz="2800" dirty="0"/>
          </a:p>
        </p:txBody>
      </p:sp>
      <p:sp>
        <p:nvSpPr>
          <p:cNvPr id="13" name="Rectangle 12"/>
          <p:cNvSpPr/>
          <p:nvPr/>
        </p:nvSpPr>
        <p:spPr>
          <a:xfrm>
            <a:off x="3565434" y="5429264"/>
            <a:ext cx="2149574" cy="1245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Select compensable factors</a:t>
            </a:r>
            <a:endParaRPr lang="id-ID" sz="2800" dirty="0"/>
          </a:p>
        </p:txBody>
      </p:sp>
      <p:sp>
        <p:nvSpPr>
          <p:cNvPr id="14" name="Rectangle 13"/>
          <p:cNvSpPr/>
          <p:nvPr/>
        </p:nvSpPr>
        <p:spPr>
          <a:xfrm>
            <a:off x="5786446" y="5357826"/>
            <a:ext cx="1414260" cy="1287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Rank job</a:t>
            </a:r>
            <a:endParaRPr lang="id-ID" sz="2800" dirty="0"/>
          </a:p>
        </p:txBody>
      </p:sp>
      <p:sp>
        <p:nvSpPr>
          <p:cNvPr id="15" name="Rectangle 14"/>
          <p:cNvSpPr/>
          <p:nvPr/>
        </p:nvSpPr>
        <p:spPr>
          <a:xfrm>
            <a:off x="7286644" y="5500702"/>
            <a:ext cx="1857356" cy="1144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Combine ratings</a:t>
            </a:r>
            <a:endParaRPr lang="id-ID" sz="2800" dirty="0"/>
          </a:p>
        </p:txBody>
      </p:sp>
      <p:cxnSp>
        <p:nvCxnSpPr>
          <p:cNvPr id="21" name="Straight Arrow Connector 20"/>
          <p:cNvCxnSpPr>
            <a:stCxn id="7" idx="1"/>
            <a:endCxn id="11" idx="0"/>
          </p:cNvCxnSpPr>
          <p:nvPr/>
        </p:nvCxnSpPr>
        <p:spPr>
          <a:xfrm rot="10800000" flipV="1">
            <a:off x="936250" y="4269348"/>
            <a:ext cx="2148241" cy="1088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1"/>
            <a:endCxn id="12" idx="0"/>
          </p:cNvCxnSpPr>
          <p:nvPr/>
        </p:nvCxnSpPr>
        <p:spPr>
          <a:xfrm rot="10800000" flipV="1">
            <a:off x="2714612" y="4269348"/>
            <a:ext cx="369878" cy="945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4069818" y="5220478"/>
            <a:ext cx="639531" cy="63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7" idx="3"/>
            <a:endCxn id="14" idx="0"/>
          </p:cNvCxnSpPr>
          <p:nvPr/>
        </p:nvCxnSpPr>
        <p:spPr>
          <a:xfrm>
            <a:off x="5682803" y="4269348"/>
            <a:ext cx="810773" cy="1088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7" idx="3"/>
            <a:endCxn id="15" idx="0"/>
          </p:cNvCxnSpPr>
          <p:nvPr/>
        </p:nvCxnSpPr>
        <p:spPr>
          <a:xfrm>
            <a:off x="5682803" y="4269348"/>
            <a:ext cx="2532519" cy="1231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11635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5720" y="357166"/>
            <a:ext cx="5857916" cy="17000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Job evaluation methods</a:t>
            </a:r>
          </a:p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Job classification</a:t>
            </a:r>
            <a:endParaRPr lang="id-ID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285720" y="2143116"/>
            <a:ext cx="5857916" cy="17000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Job evaluation methods</a:t>
            </a:r>
          </a:p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Point methods</a:t>
            </a:r>
            <a:endParaRPr lang="id-ID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214282" y="4071942"/>
            <a:ext cx="6072230" cy="17000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Computerized job evaluations</a:t>
            </a:r>
            <a:endParaRPr lang="id-ID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218" name="Picture 2" descr="http://image.slidesharecdn.com/acljobevaluation-130806012737-phpapp02/95/job-evaluation-1-638.jpg?cb=13916710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714356"/>
            <a:ext cx="3429024" cy="4562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335591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223</TotalTime>
  <Words>704</Words>
  <Application>Microsoft Office PowerPoint</Application>
  <PresentationFormat>On-screen Show (4:3)</PresentationFormat>
  <Paragraphs>135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BlackTie</vt:lpstr>
      <vt:lpstr>Slide 1</vt:lpstr>
      <vt:lpstr>Slide 2</vt:lpstr>
      <vt:lpstr>Slide 3</vt:lpstr>
      <vt:lpstr>Slide 4</vt:lpstr>
      <vt:lpstr>Slide 5</vt:lpstr>
      <vt:lpstr>  1. DAVID BACON ACT 1931   2. WALS HEALEY PUBLIC CONTRACT ACT 1936 3. THE VII OF THE 1964 CIVIL RIGHTS ACT  4. FAIR LABOR STANDARDS ACT 1938 5. EXEMPT/NONEXEMPT 6. 1961 EQUAL PAY ACT 7. 1974 EMPLOYEE RETIREMENT INCOME SECURITY ACT</vt:lpstr>
      <vt:lpstr>Other legislation affecting compensation</vt:lpstr>
      <vt:lpstr>Define and give an example of how to conduct a job evaluation</vt:lpstr>
      <vt:lpstr>Slide 9</vt:lpstr>
      <vt:lpstr>Slide 10</vt:lpstr>
      <vt:lpstr>8.Evaluate the jobs</vt:lpstr>
      <vt:lpstr>Slide 12</vt:lpstr>
      <vt:lpstr>13. Develop Pay Grades</vt:lpstr>
      <vt:lpstr>Slide 14</vt:lpstr>
      <vt:lpstr>14. Establish Rate Ranges</vt:lpstr>
      <vt:lpstr>Slide 16</vt:lpstr>
      <vt:lpstr>Pricing Managerial and Professional Jobs</vt:lpstr>
      <vt:lpstr>Slide 18</vt:lpstr>
      <vt:lpstr>Slide 19</vt:lpstr>
      <vt:lpstr>Slide 20</vt:lpstr>
      <vt:lpstr>THANKYOU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 X450C</dc:creator>
  <cp:lastModifiedBy>Windows 8.1</cp:lastModifiedBy>
  <cp:revision>24</cp:revision>
  <dcterms:created xsi:type="dcterms:W3CDTF">2016-03-04T19:24:27Z</dcterms:created>
  <dcterms:modified xsi:type="dcterms:W3CDTF">2016-03-11T16:44:10Z</dcterms:modified>
</cp:coreProperties>
</file>