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70119" autoAdjust="0"/>
  </p:normalViewPr>
  <p:slideViewPr>
    <p:cSldViewPr snapToGrid="0">
      <p:cViewPr>
        <p:scale>
          <a:sx n="40" d="100"/>
          <a:sy n="40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E56FF-7EDF-4814-A1B6-5A2ACF931C2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652A0-3E99-481D-B23F-B83F3902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652A0-3E99-481D-B23F-B83F39025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dirty="0" err="1" smtClean="0">
                <a:sym typeface="Wingdings" panose="05000000000000000000" pitchFamily="2" charset="2"/>
              </a:rPr>
              <a:t>Mungkin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gambaran</a:t>
            </a:r>
            <a:r>
              <a:rPr lang="en-US" dirty="0" smtClean="0">
                <a:sym typeface="Wingdings" panose="05000000000000000000" pitchFamily="2" charset="2"/>
              </a:rPr>
              <a:t> kalian </a:t>
            </a:r>
            <a:r>
              <a:rPr lang="en-US" dirty="0" err="1" smtClean="0">
                <a:sym typeface="Wingdings" panose="05000000000000000000" pitchFamily="2" charset="2"/>
              </a:rPr>
              <a:t>terhadap</a:t>
            </a:r>
            <a:r>
              <a:rPr lang="en-US" dirty="0" smtClean="0">
                <a:sym typeface="Wingdings" panose="05000000000000000000" pitchFamily="2" charset="2"/>
              </a:rPr>
              <a:t> PA </a:t>
            </a:r>
            <a:r>
              <a:rPr lang="en-US" dirty="0" err="1" smtClean="0">
                <a:sym typeface="Wingdings" panose="05000000000000000000" pitchFamily="2" charset="2"/>
              </a:rPr>
              <a:t>itu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macam</a:t>
            </a:r>
            <a:r>
              <a:rPr lang="en-US" baseline="0" dirty="0" smtClean="0">
                <a:sym typeface="Wingdings" panose="05000000000000000000" pitchFamily="2" charset="2"/>
              </a:rPr>
              <a:t> figure 9-1, BUT NOPE! </a:t>
            </a:r>
            <a:r>
              <a:rPr lang="en-US" baseline="0" dirty="0" err="1" smtClean="0">
                <a:sym typeface="Wingdings" panose="05000000000000000000" pitchFamily="2" charset="2"/>
              </a:rPr>
              <a:t>Penilaian</a:t>
            </a:r>
            <a:r>
              <a:rPr lang="en-US" baseline="0" dirty="0" smtClean="0">
                <a:sym typeface="Wingdings" panose="05000000000000000000" pitchFamily="2" charset="2"/>
              </a:rPr>
              <a:t> yang </a:t>
            </a:r>
            <a:r>
              <a:rPr lang="en-US" baseline="0" dirty="0" err="1" smtClean="0">
                <a:sym typeface="Wingdings" panose="05000000000000000000" pitchFamily="2" charset="2"/>
              </a:rPr>
              <a:t>efektif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membutuhkan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supervisor </a:t>
            </a:r>
            <a:r>
              <a:rPr lang="en-US" baseline="0" dirty="0" err="1" smtClean="0">
                <a:sym typeface="Wingdings" panose="05000000000000000000" pitchFamily="2" charset="2"/>
              </a:rPr>
              <a:t>untuk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menetapkan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standar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kinerja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suatu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pekerjaan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>
                <a:sym typeface="Wingdings" panose="05000000000000000000" pitchFamily="2" charset="2"/>
              </a:rPr>
              <a:t>Karyawan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harus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menerima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pelatihan</a:t>
            </a:r>
            <a:r>
              <a:rPr lang="en-US" baseline="0" dirty="0" smtClean="0">
                <a:sym typeface="Wingdings" panose="05000000000000000000" pitchFamily="2" charset="2"/>
              </a:rPr>
              <a:t>, feedback, </a:t>
            </a:r>
            <a:r>
              <a:rPr lang="en-US" baseline="0" dirty="0" err="1" smtClean="0">
                <a:sym typeface="Wingdings" panose="05000000000000000000" pitchFamily="2" charset="2"/>
              </a:rPr>
              <a:t>dan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insentif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untuk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mengurangi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kinerja</a:t>
            </a:r>
            <a:r>
              <a:rPr lang="en-US" baseline="0" dirty="0" smtClean="0">
                <a:sym typeface="Wingdings" panose="05000000000000000000" pitchFamily="2" charset="2"/>
              </a:rPr>
              <a:t> yang </a:t>
            </a:r>
            <a:r>
              <a:rPr lang="en-US" baseline="0" dirty="0" err="1" smtClean="0">
                <a:sym typeface="Wingdings" panose="05000000000000000000" pitchFamily="2" charset="2"/>
              </a:rPr>
              <a:t>kurang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baik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Dan </a:t>
            </a:r>
            <a:r>
              <a:rPr lang="en-US" baseline="0" dirty="0" err="1" smtClean="0">
                <a:sym typeface="Wingdings" panose="05000000000000000000" pitchFamily="2" charset="2"/>
              </a:rPr>
              <a:t>penilaian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yg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efektif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dilakukan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sebelum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penilaian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yg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sesungguhnya</a:t>
            </a:r>
            <a:r>
              <a:rPr lang="en-US" baseline="0" dirty="0" smtClean="0">
                <a:sym typeface="Wingdings" panose="05000000000000000000" pitchFamily="2" charset="2"/>
              </a:rPr>
              <a:t> (which takes time around 6 months) </a:t>
            </a:r>
            <a:r>
              <a:rPr lang="en-US" baseline="0" dirty="0" err="1" smtClean="0">
                <a:sym typeface="Wingdings" panose="05000000000000000000" pitchFamily="2" charset="2"/>
              </a:rPr>
              <a:t>dengan</a:t>
            </a:r>
            <a:r>
              <a:rPr lang="en-US" baseline="0" dirty="0" smtClean="0">
                <a:sym typeface="Wingdings" panose="05000000000000000000" pitchFamily="2" charset="2"/>
              </a:rPr>
              <a:t> manager yang </a:t>
            </a:r>
            <a:r>
              <a:rPr lang="en-US" baseline="0" dirty="0" err="1" smtClean="0">
                <a:sym typeface="Wingdings" panose="05000000000000000000" pitchFamily="2" charset="2"/>
              </a:rPr>
              <a:t>akan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menjelaskan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pekerjaan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karyawan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kriteria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kinerja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pekerjaan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tsbt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kpd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karyawan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652A0-3E99-481D-B23F-B83F39025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652A0-3E99-481D-B23F-B83F39025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9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4B6C-4E08-423C-ADDB-736740C101E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4042-1703-4F64-B8CE-3F068F63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Performance Management and Appraisal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784"/>
            <a:ext cx="12192000" cy="335221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BUNGA KARUNI 2016031010</a:t>
            </a:r>
          </a:p>
          <a:p>
            <a:r>
              <a:rPr lang="en-US" dirty="0" smtClean="0"/>
              <a:t>NIKEN LARASATI 2016031026</a:t>
            </a: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5"/>
              </a:clrFrom>
              <a:clrTo>
                <a:srgbClr val="FFF8E5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57" y="4523874"/>
            <a:ext cx="4331369" cy="23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714" y="604085"/>
            <a:ext cx="5157787" cy="368458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Mixed Standard </a:t>
            </a:r>
            <a:r>
              <a:rPr lang="en-US" b="1" dirty="0" smtClean="0"/>
              <a:t>Scales</a:t>
            </a:r>
          </a:p>
          <a:p>
            <a:r>
              <a:rPr lang="en-US" dirty="0" smtClean="0"/>
              <a:t>For Quality of Work</a:t>
            </a:r>
          </a:p>
          <a:p>
            <a:r>
              <a:rPr lang="en-US" dirty="0" smtClean="0"/>
              <a:t>For Conscientiousness</a:t>
            </a:r>
          </a:p>
          <a:p>
            <a:r>
              <a:rPr lang="en-US" dirty="0" smtClean="0"/>
              <a:t>For gets along with others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4752" y="2740275"/>
            <a:ext cx="5183188" cy="36845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Management by </a:t>
            </a:r>
            <a:r>
              <a:rPr lang="en-US" b="1" dirty="0" smtClean="0"/>
              <a:t>Objectives</a:t>
            </a:r>
          </a:p>
          <a:p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i="1" dirty="0" smtClean="0"/>
              <a:t>program appraisal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(</a:t>
            </a:r>
            <a:r>
              <a:rPr lang="en-US" dirty="0" err="1" smtClean="0"/>
              <a:t>perminggu</a:t>
            </a:r>
            <a:r>
              <a:rPr lang="en-US" dirty="0" smtClean="0"/>
              <a:t>/</a:t>
            </a:r>
            <a:r>
              <a:rPr lang="en-US" dirty="0" err="1" smtClean="0"/>
              <a:t>perbulan</a:t>
            </a:r>
            <a:r>
              <a:rPr lang="en-US" dirty="0" smtClean="0"/>
              <a:t>)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disetiap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yang </a:t>
            </a:r>
            <a:r>
              <a:rPr lang="en-US" dirty="0" err="1" smtClean="0"/>
              <a:t>berbeda-beda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05" y="4620126"/>
            <a:ext cx="3487153" cy="180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45" y="866274"/>
            <a:ext cx="3200401" cy="1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989" y="914400"/>
            <a:ext cx="5386917" cy="3951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Computerized and Web-Based Performance </a:t>
            </a:r>
            <a:r>
              <a:rPr lang="en-US" b="1" dirty="0" smtClean="0"/>
              <a:t>Appraisal</a:t>
            </a: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menggabungkannya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endParaRPr lang="en-US" dirty="0" smtClean="0"/>
          </a:p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838200"/>
            <a:ext cx="5389033" cy="39512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Electronic Performance Monitoring</a:t>
            </a:r>
          </a:p>
          <a:p>
            <a:r>
              <a:rPr lang="en-US" dirty="0" smtClean="0"/>
              <a:t>Electronic performance monitoring (EPM) :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,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dihabiskan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menyimpulkan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EPM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03621" y="5005135"/>
            <a:ext cx="4624336" cy="168442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Appraisal in Practice</a:t>
            </a:r>
            <a:br>
              <a:rPr lang="en-US" sz="2400" b="1" dirty="0" smtClean="0"/>
            </a:br>
            <a:r>
              <a:rPr lang="en-US" sz="2400" dirty="0" err="1"/>
              <a:t>Formulir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yang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14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Dealing With Appraisal Problems and Interview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04" y="1612231"/>
            <a:ext cx="5157787" cy="34676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Potential Appraisal Problems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12800" b="0" dirty="0"/>
              <a:t>Unclear Standard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12800" b="0" dirty="0"/>
              <a:t>Halo Effect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12800" b="0" dirty="0"/>
              <a:t>Central Tendency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12800" b="0" dirty="0"/>
              <a:t>Leniency or Strictness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12800" b="0" dirty="0" err="1"/>
              <a:t>Receny</a:t>
            </a:r>
            <a:r>
              <a:rPr lang="en-US" sz="12800" b="0" dirty="0"/>
              <a:t> Effects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12800" b="0" dirty="0"/>
              <a:t>Bias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9402" y="1560847"/>
            <a:ext cx="5183188" cy="40939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800" dirty="0" smtClean="0"/>
              <a:t>Guidelines for Effective Appraisals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/>
              <a:t>Know the Performance Appraisal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/>
              <a:t>Use the Right Appraisals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/>
              <a:t>Use the Right Appraisal Tool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/>
              <a:t>Keep a Diary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/>
              <a:t>Get Agreement on a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/>
              <a:t>Ensure Fairness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4189" y="5333192"/>
            <a:ext cx="56388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Appraisals and the Law</a:t>
            </a:r>
            <a:endParaRPr lang="en-US" sz="2000" dirty="0" smtClean="0"/>
          </a:p>
          <a:p>
            <a:r>
              <a:rPr lang="en-US" sz="2000" dirty="0" smtClean="0"/>
              <a:t>Hal </a:t>
            </a:r>
            <a:r>
              <a:rPr lang="en-US" sz="2000" dirty="0"/>
              <a:t>yang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appraisal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melanggar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  </a:t>
            </a:r>
            <a:r>
              <a:rPr lang="en-US" sz="2000" dirty="0" err="1"/>
              <a:t>negara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15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Managing the Appraisal Interview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400" y="1614738"/>
            <a:ext cx="5157787" cy="36845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Supervisior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4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Satisfactory-Promotable</a:t>
            </a:r>
          </a:p>
          <a:p>
            <a:pPr marL="457200" indent="-457200">
              <a:buAutoNum type="arabicPeriod"/>
            </a:pPr>
            <a:r>
              <a:rPr lang="en-US" dirty="0" smtClean="0"/>
              <a:t>Satisfactory-Not Promotable</a:t>
            </a:r>
          </a:p>
          <a:p>
            <a:pPr marL="457200" indent="-457200">
              <a:buAutoNum type="arabicPeriod"/>
            </a:pPr>
            <a:r>
              <a:rPr lang="en-US" dirty="0" smtClean="0"/>
              <a:t>Unsatisfactory but Correctable</a:t>
            </a:r>
          </a:p>
          <a:p>
            <a:pPr marL="457200" indent="-457200">
              <a:buAutoNum type="arabicPeriod"/>
            </a:pPr>
            <a:r>
              <a:rPr lang="en-US" dirty="0" smtClean="0"/>
              <a:t>Unsatisfactory-Uncorrectable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39" y="2938211"/>
            <a:ext cx="5183188" cy="36845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Ada 4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Talk in Terms of Object Work Data</a:t>
            </a:r>
          </a:p>
          <a:p>
            <a:pPr marL="457200" indent="-457200">
              <a:buAutoNum type="arabicPeriod"/>
            </a:pPr>
            <a:r>
              <a:rPr lang="en-US" dirty="0" smtClean="0"/>
              <a:t>Don’t Get Personal</a:t>
            </a:r>
          </a:p>
          <a:p>
            <a:pPr marL="457200" indent="-457200">
              <a:buAutoNum type="arabicPeriod"/>
            </a:pPr>
            <a:r>
              <a:rPr lang="en-US" dirty="0" smtClean="0"/>
              <a:t>Encourage the Person to Talk</a:t>
            </a:r>
          </a:p>
          <a:p>
            <a:pPr marL="457200" indent="-457200">
              <a:buAutoNum type="arabicPeriod"/>
            </a:pPr>
            <a:r>
              <a:rPr lang="en-US" dirty="0" smtClean="0"/>
              <a:t>Get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10972800" cy="5668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Pembelaan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temui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membela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Disaat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mengkritik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menjatuhkan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yang </a:t>
            </a:r>
            <a:r>
              <a:rPr lang="en-US" dirty="0" err="1" smtClean="0"/>
              <a:t>menyinggung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Kritikan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saran yang </a:t>
            </a:r>
            <a:r>
              <a:rPr lang="en-US" dirty="0" err="1" smtClean="0"/>
              <a:t>membangun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</a:p>
          <a:p>
            <a:pPr algn="just"/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yang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agar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6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461" y="192505"/>
            <a:ext cx="10515600" cy="1325563"/>
          </a:xfrm>
        </p:spPr>
        <p:txBody>
          <a:bodyPr/>
          <a:lstStyle/>
          <a:p>
            <a:r>
              <a:rPr lang="en-US" b="1" dirty="0" smtClean="0"/>
              <a:t>Performance Management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4948989" cy="413084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3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performance management </a:t>
            </a:r>
            <a:r>
              <a:rPr lang="en-US" dirty="0" err="1"/>
              <a:t>dan</a:t>
            </a:r>
            <a:r>
              <a:rPr lang="en-US" dirty="0"/>
              <a:t> performance appraisal,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914400" lvl="1" indent="-514350">
              <a:buAutoNum type="arabicPeriod"/>
            </a:pPr>
            <a:r>
              <a:rPr lang="en-US" dirty="0"/>
              <a:t>performance management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bawahannya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1-2 kali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</a:t>
            </a:r>
          </a:p>
          <a:p>
            <a:pPr marL="914400" lvl="1" indent="-514350">
              <a:buAutoNum type="arabicPeriod"/>
            </a:pPr>
            <a:r>
              <a:rPr lang="en-US" dirty="0"/>
              <a:t>Performance management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 marL="914400" lvl="1" indent="-514350">
              <a:buAutoNum type="arabicPeriod"/>
            </a:pPr>
            <a:r>
              <a:rPr lang="en-US" dirty="0"/>
              <a:t>Performance management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1" y="1524000"/>
            <a:ext cx="5389033" cy="533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performance management,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Direction sharing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Goal alignment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Ongoing performance monitoring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Ongoing feedback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Coaching and developmental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Recognition and rewards</a:t>
            </a:r>
          </a:p>
          <a:p>
            <a:r>
              <a:rPr lang="en-US" dirty="0" smtClean="0"/>
              <a:t>Proses performance management yang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IT,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857250" lvl="1" indent="-457200">
              <a:buAutoNum type="arabicPeriod"/>
            </a:pP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err="1" smtClean="0"/>
              <a:t>Menginformasikan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IT, </a:t>
            </a:r>
            <a:r>
              <a:rPr lang="en-US" dirty="0" err="1" smtClean="0"/>
              <a:t>seperti</a:t>
            </a:r>
            <a:r>
              <a:rPr lang="en-US" dirty="0" smtClean="0"/>
              <a:t> scorecard software </a:t>
            </a:r>
            <a:r>
              <a:rPr lang="en-US" dirty="0" err="1" smtClean="0"/>
              <a:t>dan</a:t>
            </a:r>
            <a:r>
              <a:rPr lang="en-US" dirty="0" smtClean="0"/>
              <a:t> digital dashboards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endParaRPr lang="en-US" dirty="0" smtClean="0"/>
          </a:p>
          <a:p>
            <a:pPr marL="857250" lvl="1" indent="-457200">
              <a:buAutoNum type="arabicPeriod"/>
            </a:pP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9495" y="5814951"/>
            <a:ext cx="530191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Performance appraisal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formulir</a:t>
            </a:r>
            <a:r>
              <a:rPr lang="en-US" sz="2000" dirty="0"/>
              <a:t> </a:t>
            </a:r>
            <a:r>
              <a:rPr lang="en-US" sz="2000" dirty="0" err="1"/>
              <a:t>berbentuk</a:t>
            </a:r>
            <a:r>
              <a:rPr lang="en-US" sz="2000" dirty="0"/>
              <a:t> </a:t>
            </a:r>
            <a:r>
              <a:rPr lang="en-US" sz="2000" dirty="0" err="1"/>
              <a:t>kertas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formulir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1998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</p:spPr>
      </p:pic>
    </p:spTree>
    <p:extLst>
      <p:ext uri="{BB962C8B-B14F-4D97-AF65-F5344CB8AC3E}">
        <p14:creationId xmlns:p14="http://schemas.microsoft.com/office/powerpoint/2010/main" val="30816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653"/>
            <a:ext cx="10515600" cy="118579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Performance Management?</a:t>
            </a:r>
          </a:p>
          <a:p>
            <a:r>
              <a:rPr lang="en-US" dirty="0" smtClean="0"/>
              <a:t>How it differs from Performance Appraisal 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874652"/>
            <a:ext cx="10515600" cy="1185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Performance Appraisal :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69" y="3741179"/>
            <a:ext cx="3116825" cy="311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3937819"/>
            <a:ext cx="2730911" cy="27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5723"/>
          </a:xfrm>
        </p:spPr>
        <p:txBody>
          <a:bodyPr/>
          <a:lstStyle/>
          <a:p>
            <a:r>
              <a:rPr lang="en-US" b="1" dirty="0" smtClean="0"/>
              <a:t>3 step performance appraisal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Setting with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Assessing the employees actual performance relative to those standards (usually involve some rating form)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Providing feedback to the employee with the aim of helping him/her to eliminate performance deficiencies or to continue to perform above par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8784" y="1078340"/>
            <a:ext cx="31699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setting-appraisal-feedback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5705" y="4237268"/>
            <a:ext cx="2460523" cy="27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85" y="221665"/>
            <a:ext cx="10515600" cy="1325563"/>
          </a:xfrm>
        </p:spPr>
        <p:txBody>
          <a:bodyPr/>
          <a:lstStyle/>
          <a:p>
            <a:r>
              <a:rPr lang="en-US" b="1" dirty="0" smtClean="0"/>
              <a:t>Why appraise performance??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7" y="1547227"/>
            <a:ext cx="11412415" cy="504700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, </a:t>
            </a:r>
            <a:r>
              <a:rPr lang="en-US" dirty="0" err="1" smtClean="0"/>
              <a:t>promosi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retensi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i="1" dirty="0" smtClean="0"/>
              <a:t>Appraisal</a:t>
            </a:r>
            <a:r>
              <a:rPr lang="en-US" dirty="0" smtClean="0"/>
              <a:t>s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i="1" dirty="0" smtClean="0"/>
              <a:t>central role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i="1" dirty="0" smtClean="0"/>
              <a:t>Appraisals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(</a:t>
            </a:r>
            <a:r>
              <a:rPr lang="en-US" i="1" dirty="0" smtClean="0"/>
              <a:t>reinforcement)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–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bawahan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i="1" dirty="0" smtClean="0"/>
              <a:t>Appraisals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i="1" dirty="0" smtClean="0"/>
              <a:t>career planning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i="1" dirty="0" smtClean="0"/>
              <a:t>Supervisor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88" y="0"/>
            <a:ext cx="1393923" cy="14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622" y="516194"/>
            <a:ext cx="7650824" cy="1005609"/>
          </a:xfrm>
          <a:solidFill>
            <a:schemeClr val="tx1"/>
          </a:soli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Importance of Continuous Feedback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992" y="1897886"/>
            <a:ext cx="10515600" cy="16883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Penyesuaian</a:t>
            </a:r>
            <a:r>
              <a:rPr lang="en-US" dirty="0" smtClean="0"/>
              <a:t> effort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berkesinambungan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diatasi</a:t>
            </a:r>
            <a:r>
              <a:rPr lang="en-US" dirty="0" smtClean="0"/>
              <a:t>.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When you see a performance problem, the time to take action is immediately. Similarly, when someone does something well, the best reinforcement comes immediately, not 6 months later.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0763" y="3793053"/>
            <a:ext cx="5498543" cy="85448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Performance Management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7992" y="4854315"/>
            <a:ext cx="10515600" cy="1422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Proses </a:t>
            </a:r>
            <a:r>
              <a:rPr lang="en-US" dirty="0" err="1" smtClean="0"/>
              <a:t>identifikasi</a:t>
            </a:r>
            <a:r>
              <a:rPr lang="en-US" dirty="0" smtClean="0"/>
              <a:t>, </a:t>
            </a:r>
            <a:r>
              <a:rPr lang="en-US" dirty="0" err="1" smtClean="0"/>
              <a:t>mengukur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berkesinambungan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should do the Appraising?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189" y="1808675"/>
            <a:ext cx="5400495" cy="4351338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PEER APPRAISALS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RATING COMMITEES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SELF-RATING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APPRAISAL BY SUBORDINATES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360-DEGREE FEEDBACK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2" y="1518134"/>
            <a:ext cx="3451123" cy="46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Defining the Employees Goals and Performance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970029"/>
            <a:ext cx="5123688" cy="17352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How to set effective goals:</a:t>
            </a:r>
          </a:p>
          <a:p>
            <a:pPr marL="514350" indent="-514350">
              <a:buAutoNum type="arabicPeriod"/>
            </a:pPr>
            <a:r>
              <a:rPr lang="en-US" dirty="0" smtClean="0"/>
              <a:t>Assign specific goals</a:t>
            </a:r>
          </a:p>
          <a:p>
            <a:pPr marL="514350" indent="-514350">
              <a:buAutoNum type="arabicPeriod"/>
            </a:pPr>
            <a:r>
              <a:rPr lang="en-US" dirty="0" smtClean="0"/>
              <a:t>Assign challenging but double goals</a:t>
            </a:r>
          </a:p>
          <a:p>
            <a:pPr marL="514350" indent="-514350">
              <a:buAutoNum type="arabicPeriod"/>
            </a:pPr>
            <a:r>
              <a:rPr lang="en-US" dirty="0" smtClean="0"/>
              <a:t>Encourage participation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4266947"/>
            <a:ext cx="5038344" cy="16064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Talent management: Basing Appraisal Standards On Required Competencies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2992" y="3055559"/>
            <a:ext cx="4806696" cy="74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 Role of Job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escription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TECHNIQUES FOR APPRAISING PERFORMANCE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22958" cy="43513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Graphic Rating Scale Method</a:t>
            </a:r>
          </a:p>
          <a:p>
            <a:r>
              <a:rPr lang="en-US" dirty="0" smtClean="0"/>
              <a:t>Alternation Ranking Method</a:t>
            </a:r>
          </a:p>
          <a:p>
            <a:r>
              <a:rPr lang="en-US" dirty="0" smtClean="0"/>
              <a:t>Paired Comparison Method</a:t>
            </a:r>
          </a:p>
          <a:p>
            <a:r>
              <a:rPr lang="en-US" dirty="0" smtClean="0"/>
              <a:t>Forced Distribution Method</a:t>
            </a:r>
          </a:p>
          <a:p>
            <a:r>
              <a:rPr lang="en-US" dirty="0" smtClean="0"/>
              <a:t>Critical Incident Method</a:t>
            </a:r>
          </a:p>
          <a:p>
            <a:r>
              <a:rPr lang="en-US" dirty="0" smtClean="0"/>
              <a:t>Narrative Forms</a:t>
            </a:r>
          </a:p>
          <a:p>
            <a:r>
              <a:rPr lang="en-US" dirty="0"/>
              <a:t>Behaviorally Anchored Rating </a:t>
            </a:r>
            <a:r>
              <a:rPr lang="en-US" dirty="0" smtClean="0"/>
              <a:t>Scales</a:t>
            </a:r>
          </a:p>
          <a:p>
            <a:r>
              <a:rPr lang="en-US" dirty="0"/>
              <a:t>Mixed Standard Scales</a:t>
            </a:r>
          </a:p>
          <a:p>
            <a:r>
              <a:rPr lang="en-US" dirty="0"/>
              <a:t>Management by Objectives</a:t>
            </a:r>
          </a:p>
          <a:p>
            <a:r>
              <a:rPr lang="en-US" dirty="0"/>
              <a:t>Computerized and Web-Based Performance Appraisal</a:t>
            </a:r>
          </a:p>
          <a:p>
            <a:r>
              <a:rPr lang="en-US" dirty="0"/>
              <a:t>Electronic Performance Monitoring</a:t>
            </a:r>
          </a:p>
          <a:p>
            <a:r>
              <a:rPr lang="en-US" dirty="0"/>
              <a:t>Appraisal in Practice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7" y="1900988"/>
            <a:ext cx="4443663" cy="42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1147011"/>
            <a:ext cx="4932947" cy="480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Behaviorally Anchored Rating :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yang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buruknya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</a:t>
            </a:r>
          </a:p>
          <a:p>
            <a:r>
              <a:rPr lang="en-US" dirty="0"/>
              <a:t>BARS </a:t>
            </a:r>
            <a:r>
              <a:rPr lang="en-US" dirty="0" err="1"/>
              <a:t>memiliki</a:t>
            </a:r>
            <a:r>
              <a:rPr lang="en-US" dirty="0"/>
              <a:t> 5 </a:t>
            </a:r>
            <a:r>
              <a:rPr lang="en-US" dirty="0" err="1"/>
              <a:t>langkah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1</a:t>
            </a:r>
            <a:r>
              <a:rPr lang="en-US" dirty="0"/>
              <a:t>. Write critical incidents</a:t>
            </a:r>
          </a:p>
          <a:p>
            <a:pPr marL="0" indent="0">
              <a:buNone/>
            </a:pPr>
            <a:r>
              <a:rPr lang="en-US" dirty="0" smtClean="0"/>
              <a:t>	2</a:t>
            </a:r>
            <a:r>
              <a:rPr lang="en-US" dirty="0"/>
              <a:t>. Develop </a:t>
            </a:r>
            <a:r>
              <a:rPr lang="en-US" dirty="0" smtClean="0"/>
              <a:t>performance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dimensions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3</a:t>
            </a:r>
            <a:r>
              <a:rPr lang="en-US" dirty="0"/>
              <a:t>. Reallocate incidents</a:t>
            </a:r>
          </a:p>
          <a:p>
            <a:pPr marL="0" indent="0">
              <a:buNone/>
            </a:pPr>
            <a:r>
              <a:rPr lang="en-US" dirty="0" smtClean="0"/>
              <a:t>	4</a:t>
            </a:r>
            <a:r>
              <a:rPr lang="en-US" dirty="0"/>
              <a:t>. Scale the incidents</a:t>
            </a:r>
          </a:p>
          <a:p>
            <a:pPr marL="0" indent="0">
              <a:buNone/>
            </a:pPr>
            <a:r>
              <a:rPr lang="en-US" dirty="0" smtClean="0"/>
              <a:t>	5</a:t>
            </a:r>
            <a:r>
              <a:rPr lang="en-US" dirty="0"/>
              <a:t>. Develop a final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instrument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6727"/>
            <a:ext cx="109728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Behaviorally Anchored Rating Scales (BARS)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3326" y="1122948"/>
            <a:ext cx="4998676" cy="530191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/>
              <a:t>mengelompokan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8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1. Knowledge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Judgment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2. Conscientiousness</a:t>
            </a:r>
          </a:p>
          <a:p>
            <a:pPr marL="0" indent="0">
              <a:buNone/>
            </a:pPr>
            <a:r>
              <a:rPr lang="en-US" dirty="0"/>
              <a:t>	3. Skill in Human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Relations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4. Skill in Operation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Register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5. Skill in Bagging</a:t>
            </a:r>
          </a:p>
          <a:p>
            <a:pPr marL="0" indent="0">
              <a:buNone/>
            </a:pPr>
            <a:r>
              <a:rPr lang="en-US" dirty="0"/>
              <a:t>	6. </a:t>
            </a:r>
            <a:r>
              <a:rPr lang="en-US" dirty="0" smtClean="0"/>
              <a:t>Organizational </a:t>
            </a:r>
            <a:r>
              <a:rPr lang="en-US" dirty="0"/>
              <a:t>Ability </a:t>
            </a:r>
            <a:r>
              <a:rPr lang="en-US" dirty="0" smtClean="0"/>
              <a:t>	 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of </a:t>
            </a:r>
            <a:r>
              <a:rPr lang="en-US" dirty="0" err="1" smtClean="0"/>
              <a:t>Chekstand</a:t>
            </a:r>
            <a:r>
              <a:rPr lang="en-US" dirty="0" smtClean="0"/>
              <a:t> Work</a:t>
            </a:r>
          </a:p>
          <a:p>
            <a:pPr marL="0" indent="0">
              <a:buNone/>
            </a:pPr>
            <a:r>
              <a:rPr lang="en-US" dirty="0"/>
              <a:t>	7. Skill in Monetary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Transactions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8. Observational </a:t>
            </a:r>
            <a:r>
              <a:rPr lang="en-US" dirty="0" smtClean="0"/>
              <a:t>Ability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06782" y="4611235"/>
            <a:ext cx="3834063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/>
              <a:t>Kelebihan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BARS, </a:t>
            </a:r>
            <a:r>
              <a:rPr lang="en-US" sz="2000" dirty="0" err="1"/>
              <a:t>yaitu</a:t>
            </a:r>
            <a:r>
              <a:rPr lang="en-US" sz="2000" dirty="0"/>
              <a:t> :</a:t>
            </a:r>
          </a:p>
          <a:p>
            <a:r>
              <a:rPr lang="en-US" sz="2000" dirty="0"/>
              <a:t>	1. A more accurate gauge</a:t>
            </a:r>
          </a:p>
          <a:p>
            <a:r>
              <a:rPr lang="en-US" sz="2000" dirty="0"/>
              <a:t>	2. Clearer standards</a:t>
            </a:r>
          </a:p>
          <a:p>
            <a:r>
              <a:rPr lang="en-US" sz="2000" dirty="0"/>
              <a:t>	3. Feedback</a:t>
            </a:r>
          </a:p>
          <a:p>
            <a:r>
              <a:rPr lang="en-US" sz="2000" dirty="0"/>
              <a:t>	4. </a:t>
            </a:r>
            <a:r>
              <a:rPr lang="en-US" sz="2000" dirty="0" smtClean="0"/>
              <a:t>Independent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    dimensions</a:t>
            </a:r>
            <a:endParaRPr lang="en-US" sz="2000" dirty="0"/>
          </a:p>
          <a:p>
            <a:r>
              <a:rPr lang="en-US" sz="2000" dirty="0"/>
              <a:t>	5. Consistency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729" y="1790981"/>
            <a:ext cx="1732547" cy="21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6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934</Words>
  <Application>Microsoft Office PowerPoint</Application>
  <PresentationFormat>Custom</PresentationFormat>
  <Paragraphs>152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Performance Management and Appraisal</vt:lpstr>
      <vt:lpstr>PowerPoint Presentation</vt:lpstr>
      <vt:lpstr>3 step performance appraisal process </vt:lpstr>
      <vt:lpstr>Why appraise performance??</vt:lpstr>
      <vt:lpstr>The Importance of Continuous Feedback</vt:lpstr>
      <vt:lpstr>Who should do the Appraising? </vt:lpstr>
      <vt:lpstr>Defining the Employees Goals and Performance Standards</vt:lpstr>
      <vt:lpstr>TECHNIQUES FOR APPRAISING PERFORMANCE</vt:lpstr>
      <vt:lpstr>Behaviorally Anchored Rating Scales (BARS)</vt:lpstr>
      <vt:lpstr>PowerPoint Presentation</vt:lpstr>
      <vt:lpstr>Appraisal in Practice Formulir penilaian yang menggabungkan beberapa pendekatan </vt:lpstr>
      <vt:lpstr>Dealing With Appraisal Problems and Interview</vt:lpstr>
      <vt:lpstr>Managing the Appraisal Interview</vt:lpstr>
      <vt:lpstr>PowerPoint Presentation</vt:lpstr>
      <vt:lpstr>Performance Management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Management and Appraisal</dc:title>
  <dc:creator>floz pwetty</dc:creator>
  <cp:lastModifiedBy>ASUS</cp:lastModifiedBy>
  <cp:revision>34</cp:revision>
  <dcterms:created xsi:type="dcterms:W3CDTF">2018-09-23T22:22:33Z</dcterms:created>
  <dcterms:modified xsi:type="dcterms:W3CDTF">2018-09-24T13:37:24Z</dcterms:modified>
</cp:coreProperties>
</file>