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84" r:id="rId2"/>
    <p:sldId id="257" r:id="rId3"/>
    <p:sldId id="295" r:id="rId4"/>
    <p:sldId id="261" r:id="rId5"/>
    <p:sldId id="264" r:id="rId6"/>
    <p:sldId id="263" r:id="rId7"/>
    <p:sldId id="265" r:id="rId8"/>
    <p:sldId id="285" r:id="rId9"/>
    <p:sldId id="286" r:id="rId10"/>
    <p:sldId id="287" r:id="rId11"/>
    <p:sldId id="273" r:id="rId12"/>
    <p:sldId id="290" r:id="rId13"/>
    <p:sldId id="291" r:id="rId14"/>
    <p:sldId id="292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70" r:id="rId25"/>
  </p:sldIdLst>
  <p:sldSz cx="9144000" cy="5143500" type="screen16x9"/>
  <p:notesSz cx="6858000" cy="9144000"/>
  <p:embeddedFontLst>
    <p:embeddedFont>
      <p:font typeface="Work Sans" panose="020B0604020202020204" charset="0"/>
      <p:regular r:id="rId27"/>
      <p:bold r:id="rId28"/>
    </p:embeddedFont>
    <p:embeddedFont>
      <p:font typeface="Raleway ExtraBold" panose="020B0604020202020204" charset="0"/>
      <p:bold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Work Sans Light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3E6D5-B1C0-40DF-A8B8-059E530782AB}">
  <a:tblStyle styleId="{0733E6D5-B1C0-40DF-A8B8-059E530782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4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363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05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48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33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22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10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/>
              <a:t>The phonological loop (</a:t>
            </a:r>
            <a:r>
              <a:rPr lang="en-US" b="1" dirty="0" err="1" smtClean="0"/>
              <a:t>putaran</a:t>
            </a:r>
            <a:r>
              <a:rPr lang="en-US" b="1" dirty="0" smtClean="0"/>
              <a:t> </a:t>
            </a:r>
            <a:r>
              <a:rPr lang="en-US" b="1" dirty="0" err="1" smtClean="0"/>
              <a:t>fonologis</a:t>
            </a:r>
            <a:r>
              <a:rPr lang="en-US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kata-kata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Visuospatial</a:t>
            </a:r>
            <a:r>
              <a:rPr lang="en-US" b="1" dirty="0" smtClean="0"/>
              <a:t> working memory (working memory visual)</a:t>
            </a:r>
          </a:p>
          <a:p>
            <a:pPr>
              <a:buFont typeface="Wingdings" pitchFamily="2" charset="2"/>
              <a:buChar char="Ø"/>
            </a:pPr>
            <a:r>
              <a:rPr lang="es-ES" dirty="0" err="1" smtClean="0"/>
              <a:t>Menyimpan</a:t>
            </a:r>
            <a:r>
              <a:rPr lang="es-ES" dirty="0" smtClean="0"/>
              <a:t> </a:t>
            </a:r>
            <a:r>
              <a:rPr lang="es-ES" dirty="0" err="1" smtClean="0"/>
              <a:t>informasi</a:t>
            </a:r>
            <a:r>
              <a:rPr lang="es-ES" dirty="0" smtClean="0"/>
              <a:t> visual dan </a:t>
            </a:r>
            <a:r>
              <a:rPr lang="es-ES" dirty="0" err="1" smtClean="0"/>
              <a:t>spasial</a:t>
            </a:r>
            <a:r>
              <a:rPr lang="es-ES" dirty="0" smtClean="0"/>
              <a:t>, </a:t>
            </a:r>
            <a:r>
              <a:rPr lang="es-ES" dirty="0" err="1" smtClean="0"/>
              <a:t>termasuk</a:t>
            </a:r>
            <a:r>
              <a:rPr lang="es-ES" dirty="0" smtClean="0"/>
              <a:t> </a:t>
            </a:r>
            <a:r>
              <a:rPr lang="es-ES" dirty="0" err="1" smtClean="0"/>
              <a:t>citra</a:t>
            </a:r>
            <a:r>
              <a:rPr lang="es-ES" dirty="0" smtClean="0"/>
              <a:t> visual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r>
              <a:rPr lang="en-US" b="1" dirty="0" smtClean="0"/>
              <a:t>The central executive (</a:t>
            </a:r>
            <a:r>
              <a:rPr lang="en-US" b="1" dirty="0" err="1" smtClean="0"/>
              <a:t>eksekutif</a:t>
            </a:r>
            <a:r>
              <a:rPr lang="en-US" b="1" dirty="0" smtClean="0"/>
              <a:t> </a:t>
            </a:r>
            <a:r>
              <a:rPr lang="en-US" b="1" dirty="0" err="1" smtClean="0"/>
              <a:t>sentral</a:t>
            </a:r>
            <a:r>
              <a:rPr lang="en-US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fonologi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visuospasial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9274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19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3950"/>
            <a:ext cx="6711900" cy="1159800"/>
          </a:xfrm>
        </p:spPr>
        <p:txBody>
          <a:bodyPr/>
          <a:lstStyle/>
          <a:p>
            <a:pPr algn="ctr"/>
            <a:r>
              <a:rPr lang="en" sz="4000" dirty="0"/>
              <a:t>The Information-Processing Approach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4350"/>
            <a:ext cx="6711900" cy="623100"/>
          </a:xfrm>
        </p:spPr>
        <p:txBody>
          <a:bodyPr/>
          <a:lstStyle/>
          <a:p>
            <a:pPr algn="ctr"/>
            <a:r>
              <a:rPr lang="en-US" sz="4000" dirty="0" smtClean="0"/>
              <a:t>STORAGE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733550"/>
            <a:ext cx="7165925" cy="2494200"/>
          </a:xfrm>
        </p:spPr>
        <p:txBody>
          <a:bodyPr/>
          <a:lstStyle/>
          <a:p>
            <a:r>
              <a:rPr lang="en-ID" sz="1800" b="1" dirty="0" smtClean="0"/>
              <a:t>Sensory </a:t>
            </a:r>
            <a:r>
              <a:rPr lang="en-ID" sz="1800" b="1" dirty="0"/>
              <a:t>memory </a:t>
            </a:r>
            <a:r>
              <a:rPr lang="en-ID" sz="1800" dirty="0"/>
              <a:t>– </a:t>
            </a:r>
            <a:r>
              <a:rPr lang="en-ID" sz="1800" dirty="0" err="1"/>
              <a:t>pengetahuan</a:t>
            </a:r>
            <a:r>
              <a:rPr lang="en-ID" sz="1800" dirty="0"/>
              <a:t>/</a:t>
            </a:r>
            <a:r>
              <a:rPr lang="en-ID" sz="1800" dirty="0" err="1"/>
              <a:t>informasi</a:t>
            </a:r>
            <a:r>
              <a:rPr lang="en-ID" sz="1800" dirty="0"/>
              <a:t> yang </a:t>
            </a:r>
            <a:r>
              <a:rPr lang="en-ID" sz="1800" dirty="0" err="1"/>
              <a:t>didapatkan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panca</a:t>
            </a:r>
            <a:r>
              <a:rPr lang="en-ID" sz="1800" dirty="0"/>
              <a:t> </a:t>
            </a:r>
            <a:r>
              <a:rPr lang="en-ID" sz="1800" dirty="0" err="1" smtClean="0"/>
              <a:t>indera</a:t>
            </a:r>
            <a:endParaRPr lang="en-ID" sz="1800" dirty="0" smtClean="0"/>
          </a:p>
          <a:p>
            <a:r>
              <a:rPr lang="en-ID" sz="1800" b="1" dirty="0"/>
              <a:t>Short-Term Memory –  </a:t>
            </a:r>
            <a:r>
              <a:rPr lang="en-ID" sz="1800" dirty="0" err="1"/>
              <a:t>memori</a:t>
            </a:r>
            <a:r>
              <a:rPr lang="en-ID" sz="1800" dirty="0"/>
              <a:t> </a:t>
            </a:r>
            <a:r>
              <a:rPr lang="en-ID" sz="1800" dirty="0" err="1"/>
              <a:t>berkapasitas</a:t>
            </a:r>
            <a:r>
              <a:rPr lang="en-ID" sz="1800" dirty="0"/>
              <a:t> </a:t>
            </a:r>
            <a:r>
              <a:rPr lang="en-ID" sz="1800" dirty="0" err="1"/>
              <a:t>terbatas</a:t>
            </a:r>
            <a:r>
              <a:rPr lang="en-ID" sz="1800" dirty="0"/>
              <a:t> (</a:t>
            </a:r>
            <a:r>
              <a:rPr lang="en-ID" sz="1800" dirty="0" err="1"/>
              <a:t>maks</a:t>
            </a:r>
            <a:r>
              <a:rPr lang="en-ID" sz="1800" dirty="0"/>
              <a:t>. 30 </a:t>
            </a:r>
            <a:r>
              <a:rPr lang="en-ID" sz="1800" dirty="0" err="1"/>
              <a:t>detik</a:t>
            </a:r>
            <a:r>
              <a:rPr lang="en-ID" sz="18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Memory Span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/>
              <a:t> </a:t>
            </a:r>
            <a:r>
              <a:rPr lang="en-US" sz="1800" dirty="0" err="1" smtClean="0"/>
              <a:t>Kapasitas</a:t>
            </a:r>
            <a:r>
              <a:rPr lang="en-US" sz="1800" dirty="0" smtClean="0"/>
              <a:t> </a:t>
            </a:r>
            <a:r>
              <a:rPr lang="en-US" sz="1800" dirty="0"/>
              <a:t>yang </a:t>
            </a:r>
            <a:r>
              <a:rPr lang="en-US" sz="1800" dirty="0" err="1"/>
              <a:t>terukur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 </a:t>
            </a:r>
            <a:r>
              <a:rPr lang="en-US" sz="1800" i="1" dirty="0" smtClean="0"/>
              <a:t>short-term memory </a:t>
            </a:r>
            <a:r>
              <a:rPr lang="en-US" sz="1800" dirty="0" err="1" smtClean="0"/>
              <a:t>seseorang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Working memory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informasi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dimanipulasi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dikumpulkan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untuk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membantu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kita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ID" sz="1800" dirty="0" err="1"/>
              <a:t>membuat</a:t>
            </a:r>
            <a:r>
              <a:rPr lang="en-ID" sz="1800" dirty="0"/>
              <a:t> </a:t>
            </a:r>
            <a:r>
              <a:rPr lang="en-ID" sz="1800" dirty="0" err="1"/>
              <a:t>keputusan</a:t>
            </a:r>
            <a:r>
              <a:rPr lang="en-ID" sz="1800" dirty="0"/>
              <a:t>, </a:t>
            </a:r>
            <a:r>
              <a:rPr lang="en-ID" sz="1800" dirty="0" err="1"/>
              <a:t>memecahkan</a:t>
            </a:r>
            <a:r>
              <a:rPr lang="en-ID" sz="1800" dirty="0"/>
              <a:t> </a:t>
            </a:r>
            <a:r>
              <a:rPr lang="en-ID" sz="1800" dirty="0" err="1"/>
              <a:t>masalah</a:t>
            </a:r>
            <a:r>
              <a:rPr lang="en-ID" sz="1800" dirty="0"/>
              <a:t>,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memahami</a:t>
            </a:r>
            <a:r>
              <a:rPr lang="en-ID" sz="1800" dirty="0"/>
              <a:t> </a:t>
            </a:r>
            <a:r>
              <a:rPr lang="en-ID" sz="1800" dirty="0" err="1"/>
              <a:t>bahasa</a:t>
            </a:r>
            <a:r>
              <a:rPr lang="en-ID" sz="1800" dirty="0"/>
              <a:t> </a:t>
            </a:r>
            <a:r>
              <a:rPr lang="en-ID" sz="1800" dirty="0" err="1"/>
              <a:t>tertulis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lisan</a:t>
            </a:r>
            <a:r>
              <a:rPr lang="en-ID" sz="1800" dirty="0" smtClean="0"/>
              <a:t>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24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1219200" y="1034250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3 komponen working memory</a:t>
            </a:r>
            <a:endParaRPr sz="3600" dirty="0"/>
          </a:p>
        </p:txBody>
      </p:sp>
      <p:sp>
        <p:nvSpPr>
          <p:cNvPr id="292" name="Google Shape;29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/>
          <a:stretch/>
        </p:blipFill>
        <p:spPr>
          <a:xfrm>
            <a:off x="2286000" y="1805048"/>
            <a:ext cx="4561445" cy="29765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05200" y="363855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i="1" dirty="0"/>
              <a:t>Long-Term Memory </a:t>
            </a:r>
            <a:r>
              <a:rPr lang="en-ID" dirty="0"/>
              <a:t>– </a:t>
            </a:r>
            <a:r>
              <a:rPr lang="en-ID" dirty="0" err="1"/>
              <a:t>memori</a:t>
            </a:r>
            <a:r>
              <a:rPr lang="en-ID" dirty="0"/>
              <a:t> yang </a:t>
            </a:r>
            <a:r>
              <a:rPr lang="en-ID" dirty="0" err="1"/>
              <a:t>menyimpan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panjang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D" b="1" dirty="0"/>
              <a:t>Atkinson-</a:t>
            </a:r>
            <a:r>
              <a:rPr lang="en-ID" b="1" dirty="0" err="1"/>
              <a:t>Shiffrin</a:t>
            </a:r>
            <a:r>
              <a:rPr lang="en-ID" b="1" dirty="0"/>
              <a:t> </a:t>
            </a:r>
            <a:r>
              <a:rPr lang="en-ID" b="1" dirty="0" smtClean="0"/>
              <a:t>model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2" t="57271" r="12394" b="14234"/>
          <a:stretch/>
        </p:blipFill>
        <p:spPr>
          <a:xfrm>
            <a:off x="4648200" y="2647950"/>
            <a:ext cx="4191000" cy="16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D" sz="4000" b="1" dirty="0"/>
              <a:t>Long-Term Memory’s </a:t>
            </a:r>
            <a:r>
              <a:rPr lang="en-ID" sz="4000" b="1" dirty="0" smtClean="0"/>
              <a:t>Contents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2000" b="1" dirty="0"/>
              <a:t>Declarative memory –</a:t>
            </a:r>
            <a:r>
              <a:rPr lang="en-ID" sz="2000" dirty="0"/>
              <a:t> </a:t>
            </a:r>
            <a:r>
              <a:rPr lang="en-ID" sz="2000" dirty="0" err="1"/>
              <a:t>i</a:t>
            </a:r>
            <a:r>
              <a:rPr lang="en-ID" sz="2000" dirty="0" err="1" smtClean="0"/>
              <a:t>ngatan</a:t>
            </a:r>
            <a:r>
              <a:rPr lang="en-ID" sz="2000" dirty="0" smtClean="0"/>
              <a:t> </a:t>
            </a:r>
            <a:r>
              <a:rPr lang="en-ID" sz="2000" dirty="0" err="1" smtClean="0"/>
              <a:t>informasi</a:t>
            </a:r>
            <a:r>
              <a:rPr lang="en-ID" sz="2000" dirty="0" smtClean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sadar</a:t>
            </a:r>
            <a:endParaRPr lang="en-ID" sz="2000" b="1" dirty="0"/>
          </a:p>
          <a:p>
            <a:r>
              <a:rPr lang="en-ID" sz="2000" b="1" dirty="0" err="1"/>
              <a:t>Nondeclarative</a:t>
            </a:r>
            <a:r>
              <a:rPr lang="en-ID" sz="2000" b="1" dirty="0"/>
              <a:t> memory – </a:t>
            </a:r>
            <a:r>
              <a:rPr lang="en-US" sz="2000" dirty="0" err="1"/>
              <a:t>pengetahuan</a:t>
            </a:r>
            <a:r>
              <a:rPr lang="en-US" sz="2000" dirty="0"/>
              <a:t> procedural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keterampilan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 smtClean="0"/>
              <a:t>kognitif</a:t>
            </a:r>
            <a:endParaRPr lang="en-US" sz="2000" dirty="0" smtClean="0"/>
          </a:p>
          <a:p>
            <a:r>
              <a:rPr lang="en-ID" sz="2000" b="1" dirty="0" smtClean="0"/>
              <a:t>Episodic </a:t>
            </a:r>
            <a:r>
              <a:rPr lang="en-ID" sz="2000" b="1" dirty="0"/>
              <a:t>memory – </a:t>
            </a:r>
            <a:r>
              <a:rPr lang="en-ID" sz="2000" dirty="0" err="1"/>
              <a:t>ingatan</a:t>
            </a:r>
            <a:r>
              <a:rPr lang="en-ID" sz="2000" dirty="0"/>
              <a:t> yang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urutan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 smtClean="0"/>
              <a:t>peristiwa</a:t>
            </a:r>
            <a:endParaRPr lang="en-ID" sz="2000" b="1" dirty="0"/>
          </a:p>
          <a:p>
            <a:r>
              <a:rPr lang="en-ID" sz="2000" b="1" dirty="0"/>
              <a:t>Semantic memory </a:t>
            </a:r>
            <a:r>
              <a:rPr lang="en-ID" sz="2000" b="1" dirty="0" smtClean="0"/>
              <a:t>– </a:t>
            </a:r>
            <a:r>
              <a:rPr lang="en-ID" sz="2000" dirty="0" err="1" smtClean="0"/>
              <a:t>berisi</a:t>
            </a:r>
            <a:r>
              <a:rPr lang="en-ID" sz="2000" dirty="0" smtClean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fakta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 smtClean="0"/>
              <a:t>umum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630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1003175"/>
            <a:ext cx="6099125" cy="623100"/>
          </a:xfrm>
        </p:spPr>
        <p:txBody>
          <a:bodyPr/>
          <a:lstStyle/>
          <a:p>
            <a:pPr algn="r"/>
            <a:r>
              <a:rPr lang="en-ID" sz="4000" b="1" u="sng" dirty="0"/>
              <a:t>Representing information in Memory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800" b="1" i="1" dirty="0"/>
              <a:t>Network </a:t>
            </a:r>
            <a:r>
              <a:rPr lang="en-ID" sz="1800" b="1" i="1" dirty="0" smtClean="0"/>
              <a:t>Theories</a:t>
            </a:r>
          </a:p>
          <a:p>
            <a:pPr marL="127000" indent="0">
              <a:buNone/>
            </a:pPr>
            <a:r>
              <a:rPr lang="en-ID" sz="1800" dirty="0" err="1" smtClean="0"/>
              <a:t>menggambarkan</a:t>
            </a:r>
            <a:r>
              <a:rPr lang="en-ID" sz="1800" dirty="0" smtClean="0"/>
              <a:t> </a:t>
            </a:r>
            <a:r>
              <a:rPr lang="en-ID" sz="1800" dirty="0" err="1"/>
              <a:t>infomasi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memori</a:t>
            </a:r>
            <a:r>
              <a:rPr lang="en-ID" sz="1800" dirty="0"/>
              <a:t> </a:t>
            </a:r>
            <a:r>
              <a:rPr lang="en-ID" sz="1800" dirty="0" err="1"/>
              <a:t>diatur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dihubungkan</a:t>
            </a:r>
            <a:endParaRPr lang="en-ID" sz="18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D" b="1" i="1" dirty="0"/>
              <a:t>Schema </a:t>
            </a:r>
            <a:r>
              <a:rPr lang="en-ID" b="1" i="1" dirty="0" err="1" smtClean="0"/>
              <a:t>Teories</a:t>
            </a:r>
            <a:endParaRPr lang="en-ID" b="1" i="1" dirty="0"/>
          </a:p>
          <a:p>
            <a:pPr marL="127000" indent="0">
              <a:buNone/>
            </a:pP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premis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memasukkannya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ID" b="1" i="1" dirty="0"/>
              <a:t>Fuzzy Trace </a:t>
            </a:r>
            <a:r>
              <a:rPr lang="en-ID" b="1" i="1" dirty="0" smtClean="0"/>
              <a:t>Theories</a:t>
            </a:r>
          </a:p>
          <a:p>
            <a:pPr marL="127000" indent="0">
              <a:buNone/>
            </a:pPr>
            <a:r>
              <a:rPr lang="en-ID" dirty="0" err="1" smtClean="0"/>
              <a:t>mendapatkan</a:t>
            </a:r>
            <a:r>
              <a:rPr lang="en-ID" dirty="0" smtClean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di </a:t>
            </a:r>
            <a:r>
              <a:rPr lang="en-ID" dirty="0" err="1"/>
              <a:t>ekstrasi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b="1" dirty="0" err="1"/>
              <a:t>inti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722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99" y="1003175"/>
            <a:ext cx="4803725" cy="623100"/>
          </a:xfrm>
        </p:spPr>
        <p:txBody>
          <a:bodyPr/>
          <a:lstStyle/>
          <a:p>
            <a:pPr algn="ctr"/>
            <a:r>
              <a:rPr lang="en-ID" sz="4000" dirty="0"/>
              <a:t>Retrieval &amp; Forgetting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733550"/>
            <a:ext cx="3505200" cy="3062700"/>
          </a:xfrm>
        </p:spPr>
        <p:txBody>
          <a:bodyPr/>
          <a:lstStyle/>
          <a:p>
            <a:pPr marL="101600" indent="0">
              <a:buNone/>
            </a:pPr>
            <a:r>
              <a:rPr lang="en-ID" sz="1600" b="1" dirty="0"/>
              <a:t>Retrieval</a:t>
            </a:r>
            <a:endParaRPr lang="en-US" sz="1600" b="1" dirty="0"/>
          </a:p>
          <a:p>
            <a:r>
              <a:rPr lang="en-ID" sz="1600" b="1" i="1" dirty="0"/>
              <a:t>Serial Position Effect – </a:t>
            </a:r>
            <a:r>
              <a:rPr lang="en-US" sz="1600" dirty="0" err="1"/>
              <a:t>kecenderungan</a:t>
            </a:r>
            <a:r>
              <a:rPr lang="en-US" sz="1600" dirty="0"/>
              <a:t> </a:t>
            </a:r>
            <a:r>
              <a:rPr lang="en-US" sz="1600" dirty="0" err="1"/>
              <a:t>mengingat</a:t>
            </a:r>
            <a:r>
              <a:rPr lang="en-US" sz="1600" dirty="0"/>
              <a:t> </a:t>
            </a:r>
            <a:r>
              <a:rPr lang="en-US" sz="1600" dirty="0" err="1"/>
              <a:t>hal-hal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daftar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tengah</a:t>
            </a:r>
            <a:r>
              <a:rPr lang="en-US" sz="1600" dirty="0"/>
              <a:t>.</a:t>
            </a:r>
            <a:endParaRPr lang="en-ID" sz="1600" i="1" dirty="0"/>
          </a:p>
          <a:p>
            <a:r>
              <a:rPr lang="en-ID" sz="1600" b="1" i="1" dirty="0"/>
              <a:t>Encoding Specificity Principle – </a:t>
            </a:r>
            <a:r>
              <a:rPr lang="en-ID" sz="1600" dirty="0" err="1"/>
              <a:t>asosiasi</a:t>
            </a:r>
            <a:r>
              <a:rPr lang="en-ID" sz="1600" dirty="0"/>
              <a:t> yang </a:t>
            </a:r>
            <a:r>
              <a:rPr lang="en-ID" sz="1600" dirty="0" err="1"/>
              <a:t>terbentuk</a:t>
            </a:r>
            <a:r>
              <a:rPr lang="en-ID" sz="1600" dirty="0"/>
              <a:t>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pengodean</a:t>
            </a:r>
            <a:r>
              <a:rPr lang="en-ID" sz="1600" dirty="0"/>
              <a:t> / </a:t>
            </a:r>
            <a:r>
              <a:rPr lang="en-ID" sz="1600" dirty="0" err="1"/>
              <a:t>pembelajaran</a:t>
            </a:r>
            <a:r>
              <a:rPr lang="en-ID" sz="1600" dirty="0"/>
              <a:t> </a:t>
            </a:r>
            <a:r>
              <a:rPr lang="en-ID" sz="1600" dirty="0" err="1"/>
              <a:t>cenderung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pemanggilan</a:t>
            </a:r>
            <a:r>
              <a:rPr lang="en-ID" sz="1600" dirty="0"/>
              <a:t> </a:t>
            </a:r>
            <a:r>
              <a:rPr lang="en-ID" sz="1600" dirty="0" err="1"/>
              <a:t>kembali</a:t>
            </a:r>
            <a:r>
              <a:rPr lang="en-ID" sz="1600" dirty="0"/>
              <a:t> yang </a:t>
            </a:r>
            <a:r>
              <a:rPr lang="en-ID" sz="1600" dirty="0" err="1" smtClean="0"/>
              <a:t>efektif</a:t>
            </a:r>
            <a:endParaRPr lang="en-US" sz="1600" b="1" i="1" dirty="0"/>
          </a:p>
          <a:p>
            <a:pPr marL="10160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8200" y="1863125"/>
            <a:ext cx="3810000" cy="3062700"/>
          </a:xfrm>
        </p:spPr>
        <p:txBody>
          <a:bodyPr/>
          <a:lstStyle/>
          <a:p>
            <a:pPr marL="101600" indent="0">
              <a:buNone/>
            </a:pPr>
            <a:r>
              <a:rPr lang="en-ID" sz="1600" b="1" dirty="0"/>
              <a:t>Forgetting</a:t>
            </a:r>
            <a:endParaRPr lang="en-US" sz="1600" b="1" dirty="0"/>
          </a:p>
          <a:p>
            <a:pPr marL="400050" indent="-285750"/>
            <a:r>
              <a:rPr lang="en-ID" sz="1600" b="1" i="1" dirty="0"/>
              <a:t>Cue-dependent Forgetting –</a:t>
            </a:r>
            <a:r>
              <a:rPr lang="en-ID" sz="1600" i="1" dirty="0"/>
              <a:t> </a:t>
            </a:r>
            <a:r>
              <a:rPr lang="en-ID" sz="1600" dirty="0" err="1"/>
              <a:t>kegagalan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pengambilan</a:t>
            </a:r>
            <a:r>
              <a:rPr lang="en-ID" sz="1600" dirty="0"/>
              <a:t> </a:t>
            </a:r>
            <a:r>
              <a:rPr lang="en-ID" sz="1600" dirty="0" err="1"/>
              <a:t>informasi</a:t>
            </a:r>
            <a:r>
              <a:rPr lang="en-ID" sz="1600" dirty="0"/>
              <a:t> yang </a:t>
            </a:r>
            <a:r>
              <a:rPr lang="en-ID" sz="1600" dirty="0" err="1"/>
              <a:t>disebabkan</a:t>
            </a:r>
            <a:r>
              <a:rPr lang="en-ID" sz="1600" dirty="0"/>
              <a:t> </a:t>
            </a:r>
            <a:r>
              <a:rPr lang="en-ID" sz="1600" dirty="0" err="1"/>
              <a:t>oleh</a:t>
            </a:r>
            <a:r>
              <a:rPr lang="en-ID" sz="1600" dirty="0"/>
              <a:t> </a:t>
            </a:r>
            <a:r>
              <a:rPr lang="en-ID" sz="1600" dirty="0" err="1"/>
              <a:t>kurangnya</a:t>
            </a:r>
            <a:r>
              <a:rPr lang="en-ID" sz="1600" dirty="0"/>
              <a:t> </a:t>
            </a:r>
            <a:r>
              <a:rPr lang="en-ID" sz="1600" dirty="0" err="1"/>
              <a:t>informasi</a:t>
            </a:r>
            <a:r>
              <a:rPr lang="en-ID" sz="1600" dirty="0"/>
              <a:t> </a:t>
            </a:r>
            <a:r>
              <a:rPr lang="en-ID" sz="1600" dirty="0" smtClean="0"/>
              <a:t>yang </a:t>
            </a:r>
            <a:r>
              <a:rPr lang="en-ID" sz="1600" dirty="0" err="1"/>
              <a:t>didapat</a:t>
            </a:r>
            <a:endParaRPr lang="en-ID" sz="1600" b="1" dirty="0"/>
          </a:p>
          <a:p>
            <a:pPr marL="400050" indent="-285750"/>
            <a:r>
              <a:rPr lang="en-ID" sz="1600" b="1" i="1" dirty="0" err="1"/>
              <a:t>Interferece</a:t>
            </a:r>
            <a:r>
              <a:rPr lang="en-US" sz="1600" b="1" i="1" dirty="0"/>
              <a:t> Theory </a:t>
            </a:r>
            <a:r>
              <a:rPr lang="en-US" sz="1600" b="1" i="1" dirty="0" smtClean="0"/>
              <a:t>– </a:t>
            </a:r>
            <a:r>
              <a:rPr lang="en-US" sz="1600" dirty="0" err="1"/>
              <a:t>t</a:t>
            </a:r>
            <a:r>
              <a:rPr lang="en-US" sz="1600" dirty="0" err="1" smtClean="0"/>
              <a:t>erjadi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informasi-informasi</a:t>
            </a:r>
            <a:r>
              <a:rPr lang="en-US" sz="1600" dirty="0"/>
              <a:t> yang </a:t>
            </a:r>
            <a:r>
              <a:rPr lang="en-US" sz="1600" b="1" dirty="0" err="1"/>
              <a:t>memiliki</a:t>
            </a:r>
            <a:r>
              <a:rPr lang="en-US" sz="1600" b="1" dirty="0"/>
              <a:t> </a:t>
            </a:r>
            <a:r>
              <a:rPr lang="en-US" sz="1600" b="1" dirty="0" err="1"/>
              <a:t>kemiripan</a:t>
            </a:r>
            <a:r>
              <a:rPr lang="en-US" sz="1600" dirty="0"/>
              <a:t>. </a:t>
            </a:r>
            <a:endParaRPr lang="en-US" sz="1600" b="1" dirty="0"/>
          </a:p>
          <a:p>
            <a:pPr marL="400050" indent="-285750"/>
            <a:r>
              <a:rPr lang="en-ID" sz="1600" b="1" i="1" dirty="0"/>
              <a:t>Decay Theory – </a:t>
            </a:r>
            <a:r>
              <a:rPr lang="en-ID" sz="1600" dirty="0" err="1"/>
              <a:t>memori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semakin</a:t>
            </a:r>
            <a:r>
              <a:rPr lang="en-ID" sz="1600" dirty="0"/>
              <a:t> </a:t>
            </a:r>
            <a:r>
              <a:rPr lang="en-ID" sz="1600" b="1" i="1" dirty="0" err="1" smtClean="0"/>
              <a:t>aus</a:t>
            </a:r>
            <a:r>
              <a:rPr lang="en-ID" sz="1600" dirty="0"/>
              <a:t> </a:t>
            </a:r>
            <a:r>
              <a:rPr lang="en-ID" sz="1600" dirty="0" err="1" smtClean="0"/>
              <a:t>dengan</a:t>
            </a:r>
            <a:r>
              <a:rPr lang="en-ID" sz="1600" dirty="0" smtClean="0"/>
              <a:t> </a:t>
            </a:r>
            <a:r>
              <a:rPr lang="en-ID" sz="1600" dirty="0" err="1"/>
              <a:t>berlalunya</a:t>
            </a:r>
            <a:r>
              <a:rPr lang="en-ID" sz="1600" dirty="0"/>
              <a:t> </a:t>
            </a:r>
            <a:r>
              <a:rPr lang="en-ID" sz="1600" dirty="0" err="1"/>
              <a:t>waktu</a:t>
            </a:r>
            <a:r>
              <a:rPr lang="en-ID" sz="1600" dirty="0"/>
              <a:t> </a:t>
            </a:r>
            <a:r>
              <a:rPr lang="en-ID" sz="1600" dirty="0" err="1"/>
              <a:t>bila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pernah</a:t>
            </a:r>
            <a:r>
              <a:rPr lang="en-ID" sz="1600" dirty="0"/>
              <a:t> </a:t>
            </a:r>
            <a:r>
              <a:rPr lang="en-ID" sz="1600" dirty="0" err="1"/>
              <a:t>diulang</a:t>
            </a:r>
            <a:r>
              <a:rPr lang="en-ID" sz="1600" dirty="0"/>
              <a:t> </a:t>
            </a:r>
            <a:r>
              <a:rPr lang="en-ID" sz="1600" dirty="0" err="1"/>
              <a:t>lagi</a:t>
            </a:r>
            <a:r>
              <a:rPr lang="en-ID" sz="1600" dirty="0"/>
              <a:t> </a:t>
            </a:r>
            <a:r>
              <a:rPr lang="en-ID" sz="1600" i="1" dirty="0"/>
              <a:t>(rehearsal)</a:t>
            </a:r>
          </a:p>
          <a:p>
            <a:pPr marL="400050" indent="-285750"/>
            <a:endParaRPr lang="en-ID" sz="1600" b="1" dirty="0"/>
          </a:p>
          <a:p>
            <a:pPr marL="400050" indent="-285750"/>
            <a:endParaRPr lang="en-ID" sz="1600" b="1" dirty="0"/>
          </a:p>
          <a:p>
            <a:pPr marL="10160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0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66750"/>
            <a:ext cx="6711900" cy="623100"/>
          </a:xfrm>
        </p:spPr>
        <p:txBody>
          <a:bodyPr/>
          <a:lstStyle/>
          <a:p>
            <a:pPr algn="ctr"/>
            <a:r>
              <a:rPr lang="en-US" sz="4000" dirty="0" smtClean="0"/>
              <a:t>EXPERTISE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677750"/>
            <a:ext cx="6172200" cy="2494200"/>
          </a:xfrm>
        </p:spPr>
        <p:txBody>
          <a:bodyPr/>
          <a:lstStyle/>
          <a:p>
            <a:r>
              <a:rPr lang="en-US" sz="1600" dirty="0" err="1" smtClean="0"/>
              <a:t>Pengajar</a:t>
            </a:r>
            <a:r>
              <a:rPr lang="en-US" sz="1600" dirty="0" smtClean="0"/>
              <a:t> yang </a:t>
            </a:r>
            <a:r>
              <a:rPr lang="en-US" sz="1600" dirty="0" err="1" smtClean="0"/>
              <a:t>ahli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</a:t>
            </a:r>
            <a:r>
              <a:rPr lang="en-US" sz="1600" dirty="0" err="1"/>
              <a:t>pemula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:</a:t>
            </a:r>
          </a:p>
          <a:p>
            <a:pPr>
              <a:buFont typeface="+mj-lt"/>
              <a:buAutoNum type="alphaLcPeriod"/>
            </a:pPr>
            <a:r>
              <a:rPr lang="en-US" sz="1600" dirty="0" err="1" smtClean="0"/>
              <a:t>Mendeteksi</a:t>
            </a:r>
            <a:r>
              <a:rPr lang="en-US" sz="1600" dirty="0" smtClean="0"/>
              <a:t> </a:t>
            </a:r>
            <a:r>
              <a:rPr lang="en-US" sz="1600" dirty="0" err="1" smtClean="0"/>
              <a:t>fitur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pola</a:t>
            </a:r>
            <a:r>
              <a:rPr lang="en-US" sz="1600" dirty="0" smtClean="0"/>
              <a:t> </a:t>
            </a:r>
            <a:r>
              <a:rPr lang="en-US" sz="1600" dirty="0" err="1" smtClean="0"/>
              <a:t>bermakna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endParaRPr lang="en-US" sz="1600" dirty="0"/>
          </a:p>
          <a:p>
            <a:pPr>
              <a:buFont typeface="+mj-lt"/>
              <a:buAutoNum type="alphaLcPeriod"/>
            </a:pPr>
            <a:r>
              <a:rPr lang="en-US" sz="1600" dirty="0" err="1" smtClean="0"/>
              <a:t>Mengumpulkan</a:t>
            </a:r>
            <a:r>
              <a:rPr lang="en-US" sz="1600" dirty="0" smtClean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konten</a:t>
            </a:r>
            <a:r>
              <a:rPr lang="en-US" sz="1600" dirty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mengaturnya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pemahaman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 smtClean="0"/>
              <a:t>topik</a:t>
            </a:r>
            <a:endParaRPr lang="en-US" sz="1600" dirty="0"/>
          </a:p>
          <a:p>
            <a:pPr>
              <a:buFont typeface="+mj-lt"/>
              <a:buAutoNum type="alphaLcPeriod"/>
            </a:pPr>
            <a:r>
              <a:rPr lang="en-US" sz="1600" dirty="0" err="1" smtClean="0"/>
              <a:t>Mendapatkan</a:t>
            </a:r>
            <a:r>
              <a:rPr lang="en-US" sz="1600" dirty="0" smtClean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yang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sedikit</a:t>
            </a:r>
            <a:r>
              <a:rPr lang="en-US" sz="1600" dirty="0"/>
              <a:t> </a:t>
            </a:r>
            <a:r>
              <a:rPr lang="en-US" sz="1600" dirty="0" err="1" smtClean="0"/>
              <a:t>usaha</a:t>
            </a:r>
            <a:r>
              <a:rPr lang="en-US" sz="1600" dirty="0" smtClean="0"/>
              <a:t>.</a:t>
            </a:r>
          </a:p>
          <a:p>
            <a:pPr>
              <a:buFont typeface="+mj-lt"/>
              <a:buAutoNum type="alphaLcPeriod"/>
            </a:pPr>
            <a:r>
              <a:rPr lang="en-US" sz="1600" dirty="0" err="1" smtClean="0"/>
              <a:t>Beradaptasi</a:t>
            </a:r>
            <a:r>
              <a:rPr lang="en-US" sz="1600" dirty="0" smtClean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situasi</a:t>
            </a:r>
            <a:r>
              <a:rPr lang="en-US" sz="1600" dirty="0"/>
              <a:t> </a:t>
            </a:r>
            <a:r>
              <a:rPr lang="en-US" sz="1600" dirty="0" err="1" smtClean="0"/>
              <a:t>baru</a:t>
            </a:r>
            <a:endParaRPr lang="en-US" sz="1600" dirty="0"/>
          </a:p>
          <a:p>
            <a:pPr>
              <a:buFont typeface="+mj-lt"/>
              <a:buAutoNum type="alphaLcPeriod"/>
            </a:pP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/>
              <a:t>stratetegi</a:t>
            </a:r>
            <a:r>
              <a:rPr lang="en-US" sz="1600" dirty="0"/>
              <a:t> yang </a:t>
            </a:r>
            <a:r>
              <a:rPr lang="en-US" sz="1600" dirty="0" err="1"/>
              <a:t>efektif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908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003175"/>
            <a:ext cx="4956125" cy="623100"/>
          </a:xfrm>
        </p:spPr>
        <p:txBody>
          <a:bodyPr/>
          <a:lstStyle/>
          <a:p>
            <a:pPr algn="ctr"/>
            <a:r>
              <a:rPr lang="en-US" sz="4000" b="1" dirty="0" smtClean="0"/>
              <a:t>ACQUIRING EXPERTISE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63125"/>
            <a:ext cx="3733800" cy="3062700"/>
          </a:xfrm>
        </p:spPr>
        <p:txBody>
          <a:bodyPr/>
          <a:lstStyle/>
          <a:p>
            <a:r>
              <a:rPr lang="en-US" sz="1600" b="1" dirty="0"/>
              <a:t>Practice and Motivation </a:t>
            </a:r>
            <a:endParaRPr lang="en-US" sz="1600" b="1" dirty="0" smtClean="0"/>
          </a:p>
          <a:p>
            <a:pPr marL="101600" indent="0">
              <a:buNone/>
            </a:pPr>
            <a:r>
              <a:rPr lang="en-US" sz="1600" dirty="0" err="1"/>
              <a:t>Latihan</a:t>
            </a:r>
            <a:r>
              <a:rPr lang="en-US" sz="1600" dirty="0"/>
              <a:t> yang </a:t>
            </a:r>
            <a:r>
              <a:rPr lang="en-US" sz="1600" dirty="0" err="1"/>
              <a:t>disengaja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syarat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seorang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pakar</a:t>
            </a:r>
            <a:r>
              <a:rPr lang="en-US" sz="1600" dirty="0"/>
              <a:t>. </a:t>
            </a:r>
            <a:r>
              <a:rPr lang="en-US" sz="1600" dirty="0" err="1" smtClean="0"/>
              <a:t>Bukan</a:t>
            </a:r>
            <a:r>
              <a:rPr lang="en-US" sz="1600" dirty="0" smtClean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 smtClean="0"/>
              <a:t>latihan</a:t>
            </a:r>
            <a:r>
              <a:rPr lang="en-US" sz="1600" dirty="0" smtClean="0"/>
              <a:t>, </a:t>
            </a:r>
            <a:r>
              <a:rPr lang="en-US" sz="1600" dirty="0" err="1" smtClean="0"/>
              <a:t>namun</a:t>
            </a:r>
            <a:r>
              <a:rPr lang="en-US" sz="1600" dirty="0" smtClean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latihan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level </a:t>
            </a:r>
            <a:r>
              <a:rPr lang="en-US" sz="1600" dirty="0" err="1"/>
              <a:t>kesulitan</a:t>
            </a:r>
            <a:r>
              <a:rPr lang="en-US" sz="1600" dirty="0"/>
              <a:t> yang </a:t>
            </a:r>
            <a:r>
              <a:rPr lang="en-US" sz="1600" dirty="0" err="1"/>
              <a:t>tepat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individual,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umpan</a:t>
            </a:r>
            <a:r>
              <a:rPr lang="en-US" sz="1600" dirty="0"/>
              <a:t> </a:t>
            </a:r>
            <a:r>
              <a:rPr lang="en-US" sz="1600" dirty="0" err="1"/>
              <a:t>balik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, </a:t>
            </a:r>
            <a:r>
              <a:rPr lang="en-US" sz="1600" dirty="0" err="1"/>
              <a:t>mengizinkan</a:t>
            </a:r>
            <a:r>
              <a:rPr lang="en-US" sz="1600" dirty="0"/>
              <a:t> </a:t>
            </a:r>
            <a:r>
              <a:rPr lang="en-US" sz="1600" dirty="0" err="1"/>
              <a:t>kesempatan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repitisi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mengizinkan</a:t>
            </a:r>
            <a:r>
              <a:rPr lang="en-US" sz="1600" dirty="0"/>
              <a:t> </a:t>
            </a:r>
            <a:r>
              <a:rPr lang="en-US" sz="1600" dirty="0" err="1"/>
              <a:t>koreksi</a:t>
            </a:r>
            <a:r>
              <a:rPr lang="en-US" sz="1600" dirty="0"/>
              <a:t> </a:t>
            </a:r>
            <a:r>
              <a:rPr lang="en-US" sz="1600" dirty="0" err="1" smtClean="0"/>
              <a:t>kesalahan</a:t>
            </a:r>
            <a:r>
              <a:rPr lang="en-US" sz="16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76800" y="1863125"/>
            <a:ext cx="3505200" cy="3062700"/>
          </a:xfrm>
        </p:spPr>
        <p:txBody>
          <a:bodyPr/>
          <a:lstStyle/>
          <a:p>
            <a:r>
              <a:rPr lang="en-US" sz="1800" b="1" dirty="0"/>
              <a:t>Talent</a:t>
            </a:r>
            <a:endParaRPr lang="en-US" sz="1800" b="1" dirty="0" smtClean="0"/>
          </a:p>
          <a:p>
            <a:pPr marL="101600" indent="0">
              <a:buNone/>
            </a:pPr>
            <a:r>
              <a:rPr lang="en-US" sz="1800" dirty="0" err="1" smtClean="0"/>
              <a:t>Sejumlah</a:t>
            </a:r>
            <a:r>
              <a:rPr lang="en-US" sz="1800" dirty="0" smtClean="0"/>
              <a:t> </a:t>
            </a:r>
            <a:r>
              <a:rPr lang="en-US" sz="1800" dirty="0" err="1"/>
              <a:t>psikolog</a:t>
            </a:r>
            <a:r>
              <a:rPr lang="en-US" sz="1800" dirty="0"/>
              <a:t> yang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keahlian</a:t>
            </a:r>
            <a:r>
              <a:rPr lang="en-US" sz="1800" dirty="0"/>
              <a:t> </a:t>
            </a:r>
            <a:r>
              <a:rPr lang="en-US" sz="1800" dirty="0" err="1"/>
              <a:t>menekankan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latihan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motivasi</a:t>
            </a:r>
            <a:r>
              <a:rPr lang="en-US" sz="1800" dirty="0"/>
              <a:t>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bakat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21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1003175"/>
            <a:ext cx="5870525" cy="623100"/>
          </a:xfrm>
        </p:spPr>
        <p:txBody>
          <a:bodyPr/>
          <a:lstStyle/>
          <a:p>
            <a:pPr algn="ctr"/>
            <a:r>
              <a:rPr lang="en-US" sz="4000" dirty="0" smtClean="0"/>
              <a:t>EXPERTISE AND TEACHING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300" y="1733550"/>
            <a:ext cx="6254700" cy="2494200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dirty="0"/>
              <a:t>Pedagogical Content </a:t>
            </a:r>
            <a:r>
              <a:rPr lang="en-US" sz="1800" b="1" dirty="0" smtClean="0"/>
              <a:t>Knowledge</a:t>
            </a:r>
          </a:p>
          <a:p>
            <a:r>
              <a:rPr lang="en-US" sz="1800" dirty="0" err="1"/>
              <a:t>Mencakup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kesulitan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yang </a:t>
            </a:r>
            <a:r>
              <a:rPr lang="en-US" sz="1800" dirty="0" err="1"/>
              <a:t>dimiliki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mencoba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, </a:t>
            </a:r>
            <a:r>
              <a:rPr lang="en-US" sz="1800" dirty="0" err="1"/>
              <a:t>cara</a:t>
            </a:r>
            <a:r>
              <a:rPr lang="en-US" sz="1800" dirty="0"/>
              <a:t> yang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diambil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area </a:t>
            </a:r>
            <a:r>
              <a:rPr lang="en-US" sz="1800" dirty="0" err="1"/>
              <a:t>tersebut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strategi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mengatasi</a:t>
            </a:r>
            <a:r>
              <a:rPr lang="en-US" sz="1800" dirty="0"/>
              <a:t> </a:t>
            </a:r>
            <a:r>
              <a:rPr lang="en-US" sz="1800" dirty="0" err="1"/>
              <a:t>kesulitan</a:t>
            </a:r>
            <a:r>
              <a:rPr lang="en-US" sz="1800" dirty="0"/>
              <a:t> yang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alami</a:t>
            </a:r>
            <a:r>
              <a:rPr lang="en-US" sz="1800" dirty="0"/>
              <a:t>. </a:t>
            </a:r>
          </a:p>
          <a:p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tahu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kesulitan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yang </a:t>
            </a:r>
            <a:r>
              <a:rPr lang="en-US" sz="1800" dirty="0" err="1"/>
              <a:t>mungkin</a:t>
            </a:r>
            <a:r>
              <a:rPr lang="en-US" sz="1800" dirty="0"/>
              <a:t> </a:t>
            </a:r>
            <a:r>
              <a:rPr lang="en-US" sz="1800" dirty="0" err="1"/>
              <a:t>dihadapi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,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kesadaran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mengajar</a:t>
            </a:r>
            <a:r>
              <a:rPr lang="en-US" sz="1800" dirty="0"/>
              <a:t> di </a:t>
            </a:r>
            <a:r>
              <a:rPr lang="en-US" sz="1800" dirty="0" err="1"/>
              <a:t>tingkat</a:t>
            </a:r>
            <a:r>
              <a:rPr lang="en-US" sz="1800" dirty="0"/>
              <a:t> yang </a:t>
            </a:r>
            <a:r>
              <a:rPr lang="en-US" sz="1800" dirty="0" err="1"/>
              <a:t>tepat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.</a:t>
            </a:r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4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300" y="1200150"/>
            <a:ext cx="6711900" cy="2494200"/>
          </a:xfrm>
        </p:spPr>
        <p:txBody>
          <a:bodyPr/>
          <a:lstStyle/>
          <a:p>
            <a:r>
              <a:rPr lang="en-US" b="1" dirty="0"/>
              <a:t>Technology, Expertise, and </a:t>
            </a:r>
            <a:r>
              <a:rPr lang="en-US" b="1" dirty="0" smtClean="0"/>
              <a:t>Teaching</a:t>
            </a:r>
          </a:p>
          <a:p>
            <a:pPr marL="114300" indent="0">
              <a:buNone/>
            </a:pP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kognitif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multimedia </a:t>
            </a:r>
            <a:r>
              <a:rPr lang="en-US" sz="2000" dirty="0" err="1"/>
              <a:t>menurut</a:t>
            </a:r>
            <a:r>
              <a:rPr lang="en-US" sz="2000" dirty="0"/>
              <a:t> Mayer (2009):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Ada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terpisah</a:t>
            </a:r>
            <a:r>
              <a:rPr lang="en-US" sz="2000" dirty="0"/>
              <a:t> (</a:t>
            </a:r>
            <a:r>
              <a:rPr lang="en-US" sz="2000" dirty="0" err="1"/>
              <a:t>pendengaran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visual)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memproses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kapasitas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proses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menyaring</a:t>
            </a:r>
            <a:r>
              <a:rPr lang="en-US" sz="2000" dirty="0"/>
              <a:t>, </a:t>
            </a:r>
            <a:r>
              <a:rPr lang="en-US" sz="2000" dirty="0" err="1"/>
              <a:t>memilih</a:t>
            </a:r>
            <a:r>
              <a:rPr lang="en-US" sz="2000" dirty="0"/>
              <a:t>, </a:t>
            </a:r>
            <a:r>
              <a:rPr lang="en-US" sz="2000" dirty="0" err="1"/>
              <a:t>mengatur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mengintegrasikan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81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1216024" y="1863125"/>
            <a:ext cx="6632575" cy="19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memanipulasi</a:t>
            </a:r>
            <a:r>
              <a:rPr lang="en-US" dirty="0"/>
              <a:t>, </a:t>
            </a:r>
            <a:r>
              <a:rPr lang="en-US" dirty="0" err="1"/>
              <a:t>memonitor</a:t>
            </a:r>
            <a:r>
              <a:rPr lang="en-US" dirty="0"/>
              <a:t>,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proses mental.</a:t>
            </a:r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6676" y="971550"/>
            <a:ext cx="6022924" cy="623100"/>
          </a:xfrm>
        </p:spPr>
        <p:txBody>
          <a:bodyPr/>
          <a:lstStyle/>
          <a:p>
            <a:pPr algn="r"/>
            <a:r>
              <a:rPr lang="en-US" sz="4000" b="1" dirty="0"/>
              <a:t>Information, Memory,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and </a:t>
            </a:r>
            <a:r>
              <a:rPr lang="en-US" sz="4000" b="1" dirty="0"/>
              <a:t>Thinking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METACOGNITION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733550"/>
            <a:ext cx="6324599" cy="2494200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dirty="0" err="1" smtClean="0"/>
              <a:t>Metamemory</a:t>
            </a:r>
            <a:endParaRPr lang="en-US" sz="1800" b="1" dirty="0" smtClean="0"/>
          </a:p>
          <a:p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5/6 </a:t>
            </a:r>
            <a:r>
              <a:rPr lang="en-US" sz="1800" dirty="0" err="1"/>
              <a:t>tahun</a:t>
            </a:r>
            <a:r>
              <a:rPr lang="en-US" sz="1800" dirty="0"/>
              <a:t>, </a:t>
            </a:r>
            <a:r>
              <a:rPr lang="en-US" sz="1800" dirty="0" err="1"/>
              <a:t>anak-anak</a:t>
            </a:r>
            <a:r>
              <a:rPr lang="en-US" sz="1800" dirty="0"/>
              <a:t>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tahu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item yang </a:t>
            </a:r>
            <a:r>
              <a:rPr lang="en-US" sz="1800" dirty="0" smtClean="0"/>
              <a:t>familiar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dipelajari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yang </a:t>
            </a:r>
            <a:r>
              <a:rPr lang="en-US" sz="1800" dirty="0" err="1"/>
              <a:t>asing</a:t>
            </a:r>
            <a:r>
              <a:rPr lang="en-US" sz="1800" dirty="0"/>
              <a:t>, </a:t>
            </a:r>
            <a:r>
              <a:rPr lang="en-US" sz="1800" dirty="0" err="1"/>
              <a:t>daftar</a:t>
            </a:r>
            <a:r>
              <a:rPr lang="en-US" sz="1800" dirty="0"/>
              <a:t> </a:t>
            </a:r>
            <a:r>
              <a:rPr lang="en-US" sz="1800" dirty="0" err="1"/>
              <a:t>pendek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daripada</a:t>
            </a:r>
            <a:r>
              <a:rPr lang="en-US" sz="1800" dirty="0"/>
              <a:t> yang </a:t>
            </a:r>
            <a:r>
              <a:rPr lang="en-US" sz="1800" dirty="0" err="1"/>
              <a:t>panjang</a:t>
            </a:r>
            <a:r>
              <a:rPr lang="en-US" sz="1800" dirty="0"/>
              <a:t>.</a:t>
            </a:r>
          </a:p>
          <a:p>
            <a:r>
              <a:rPr lang="en-US" sz="1800" dirty="0" err="1" smtClean="0"/>
              <a:t>Anak</a:t>
            </a:r>
            <a:r>
              <a:rPr lang="en-US" sz="1800" dirty="0" smtClean="0"/>
              <a:t> </a:t>
            </a:r>
            <a:r>
              <a:rPr lang="en-US" sz="1800" dirty="0" err="1"/>
              <a:t>kecil</a:t>
            </a:r>
            <a:r>
              <a:rPr lang="en-US" sz="1800" dirty="0"/>
              <a:t> </a:t>
            </a:r>
            <a:r>
              <a:rPr lang="en-US" sz="1800" dirty="0" err="1"/>
              <a:t>berpikir</a:t>
            </a:r>
            <a:r>
              <a:rPr lang="en-US" sz="1800" dirty="0"/>
              <a:t> </a:t>
            </a:r>
            <a:r>
              <a:rPr lang="en-US" sz="1800" dirty="0" err="1"/>
              <a:t>mengingat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kata demi kata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,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mengingat</a:t>
            </a:r>
            <a:r>
              <a:rPr lang="en-US" sz="1800" dirty="0"/>
              <a:t> </a:t>
            </a:r>
            <a:r>
              <a:rPr lang="en-US" sz="1800" dirty="0" err="1"/>
              <a:t>inti</a:t>
            </a:r>
            <a:r>
              <a:rPr lang="en-US" sz="1800" dirty="0"/>
              <a:t> </a:t>
            </a:r>
            <a:r>
              <a:rPr lang="en-US" sz="1800" dirty="0" err="1"/>
              <a:t>cerita</a:t>
            </a:r>
            <a:r>
              <a:rPr lang="en-US" sz="1800" dirty="0"/>
              <a:t>.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duduk</a:t>
            </a:r>
            <a:r>
              <a:rPr lang="en-US" sz="1800" dirty="0"/>
              <a:t> di </a:t>
            </a:r>
            <a:r>
              <a:rPr lang="en-US" sz="1800" dirty="0" err="1"/>
              <a:t>bangku</a:t>
            </a:r>
            <a:r>
              <a:rPr lang="en-US" sz="1800" dirty="0"/>
              <a:t> </a:t>
            </a:r>
            <a:r>
              <a:rPr lang="en-US" sz="1800" dirty="0" err="1"/>
              <a:t>kelas</a:t>
            </a:r>
            <a:r>
              <a:rPr lang="en-US" sz="1800" dirty="0"/>
              <a:t> 5 </a:t>
            </a:r>
            <a:r>
              <a:rPr lang="en-US" sz="1800" dirty="0" err="1"/>
              <a:t>sekolah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</a:t>
            </a:r>
            <a:r>
              <a:rPr lang="en-US" sz="1800" dirty="0" err="1"/>
              <a:t>paham</a:t>
            </a:r>
            <a:r>
              <a:rPr lang="en-US" sz="1800" dirty="0"/>
              <a:t> </a:t>
            </a:r>
            <a:r>
              <a:rPr lang="en-US" sz="1800" dirty="0" err="1"/>
              <a:t>mengingat</a:t>
            </a:r>
            <a:r>
              <a:rPr lang="en-US" sz="1800" dirty="0"/>
              <a:t> </a:t>
            </a:r>
            <a:r>
              <a:rPr lang="en-US" sz="1800" dirty="0" err="1"/>
              <a:t>inti</a:t>
            </a:r>
            <a:r>
              <a:rPr lang="en-US" sz="1800" dirty="0"/>
              <a:t> </a:t>
            </a:r>
            <a:r>
              <a:rPr lang="en-US" sz="1800" dirty="0" err="1"/>
              <a:t>cerita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kata demi kata.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8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Theory of Mind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to Three Years of Age.</a:t>
            </a:r>
          </a:p>
          <a:p>
            <a:r>
              <a:rPr lang="en-US" dirty="0"/>
              <a:t>Four to Five Years of Age.</a:t>
            </a:r>
          </a:p>
          <a:p>
            <a:r>
              <a:rPr lang="en-US" dirty="0"/>
              <a:t>Middle and Late Childhood.</a:t>
            </a:r>
          </a:p>
          <a:p>
            <a:r>
              <a:rPr lang="en-US" dirty="0" smtClean="0"/>
              <a:t>Adolescence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93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1003175"/>
            <a:ext cx="6327724" cy="623100"/>
          </a:xfrm>
        </p:spPr>
        <p:txBody>
          <a:bodyPr/>
          <a:lstStyle/>
          <a:p>
            <a:pPr algn="r"/>
            <a:r>
              <a:rPr lang="en-US" sz="3600" dirty="0" smtClean="0"/>
              <a:t>THE GOOD INFORMATION-PROCESSING MODEL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Anak-anak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pandai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kognisi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tiga</a:t>
            </a:r>
            <a:r>
              <a:rPr lang="en-US" sz="1800" dirty="0"/>
              <a:t> </a:t>
            </a:r>
            <a:r>
              <a:rPr lang="en-US" sz="1800" dirty="0" err="1"/>
              <a:t>langkah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Anak-anak</a:t>
            </a:r>
            <a:r>
              <a:rPr lang="en-US" sz="1800" dirty="0"/>
              <a:t> </a:t>
            </a:r>
            <a:r>
              <a:rPr lang="en-US" sz="1800" dirty="0" err="1"/>
              <a:t>diajarkan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orang </a:t>
            </a:r>
            <a:r>
              <a:rPr lang="en-US" sz="1800" dirty="0" err="1"/>
              <a:t>tua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guru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strategi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Guru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menunjukkan</a:t>
            </a:r>
            <a:r>
              <a:rPr lang="en-US" sz="1800" dirty="0"/>
              <a:t> </a:t>
            </a:r>
            <a:r>
              <a:rPr lang="en-US" sz="1800" dirty="0" err="1"/>
              <a:t>persamaan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perbedaan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strategi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domain </a:t>
            </a:r>
            <a:r>
              <a:rPr lang="en-US" sz="1800" dirty="0" err="1"/>
              <a:t>tertentu</a:t>
            </a:r>
            <a:r>
              <a:rPr lang="en-US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mengenali</a:t>
            </a:r>
            <a:r>
              <a:rPr lang="en-US" sz="1800" dirty="0"/>
              <a:t> </a:t>
            </a:r>
            <a:r>
              <a:rPr lang="en-US" sz="1800" dirty="0" err="1"/>
              <a:t>manfaat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strategi</a:t>
            </a:r>
            <a:r>
              <a:rPr lang="en-US" sz="1800" dirty="0"/>
              <a:t>, yang </a:t>
            </a:r>
            <a:r>
              <a:rPr lang="en-US" sz="1800" dirty="0" err="1"/>
              <a:t>menghasilakn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r>
              <a:rPr lang="en-US" sz="1800" dirty="0"/>
              <a:t> </a:t>
            </a:r>
            <a:r>
              <a:rPr lang="en-US" sz="1800" dirty="0" err="1"/>
              <a:t>strategi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.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4314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1003175"/>
            <a:ext cx="6480125" cy="623100"/>
          </a:xfrm>
        </p:spPr>
        <p:txBody>
          <a:bodyPr/>
          <a:lstStyle/>
          <a:p>
            <a:pPr algn="r"/>
            <a:r>
              <a:rPr lang="en-US" sz="3200" dirty="0" smtClean="0"/>
              <a:t>STRATEGIES AND METACOGNITIVE REGULATION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kapan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di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seringkali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/>
              <a:t>pemantauan</a:t>
            </a:r>
            <a:r>
              <a:rPr lang="en-US" sz="2000" dirty="0"/>
              <a:t> </a:t>
            </a:r>
            <a:r>
              <a:rPr lang="en-US" sz="2000" dirty="0" err="1"/>
              <a:t>situasi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pelajar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metakognisi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memantau</a:t>
            </a:r>
            <a:r>
              <a:rPr lang="en-US" sz="2000" dirty="0"/>
              <a:t> </a:t>
            </a:r>
            <a:r>
              <a:rPr lang="en-US" sz="2000" dirty="0" err="1"/>
              <a:t>seberapa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/>
              <a:t>tugas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bergantung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sebelumnya</a:t>
            </a:r>
            <a:r>
              <a:rPr lang="en-US" sz="2000" dirty="0"/>
              <a:t>. 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5549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/>
          <p:nvPr/>
        </p:nvSpPr>
        <p:spPr>
          <a:xfrm>
            <a:off x="838200" y="1301709"/>
            <a:ext cx="7467600" cy="2533649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61" y="1299482"/>
            <a:ext cx="2961386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05650"/>
            <a:ext cx="6711900" cy="623100"/>
          </a:xfrm>
        </p:spPr>
        <p:txBody>
          <a:bodyPr/>
          <a:lstStyle/>
          <a:p>
            <a:pPr algn="ctr"/>
            <a:r>
              <a:rPr lang="en-US" sz="2800" dirty="0" smtClean="0"/>
              <a:t>Cognitive Resources: Capacity and Speed of Processing Information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974" y="1863125"/>
            <a:ext cx="6436025" cy="3062700"/>
          </a:xfrm>
        </p:spPr>
        <p:txBody>
          <a:bodyPr/>
          <a:lstStyle/>
          <a:p>
            <a:pPr marL="127000" indent="0">
              <a:buNone/>
            </a:pPr>
            <a:r>
              <a:rPr lang="en-US" sz="2000" dirty="0" smtClean="0"/>
              <a:t>2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kognitif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kapasitas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mengingat</a:t>
            </a:r>
            <a:r>
              <a:rPr lang="en-US" sz="2000" dirty="0" smtClean="0">
                <a:sym typeface="Wingdings" pitchFamily="2" charset="2"/>
              </a:rPr>
              <a:t> 1 </a:t>
            </a:r>
            <a:r>
              <a:rPr lang="en-US" sz="2000" dirty="0" err="1" smtClean="0">
                <a:sym typeface="Wingdings" pitchFamily="2" charset="2"/>
              </a:rPr>
              <a:t>topik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atau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dimensi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atau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berbagai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masalah</a:t>
            </a:r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err="1" smtClean="0">
                <a:sym typeface="Wingdings" pitchFamily="2" charset="2"/>
              </a:rPr>
              <a:t>Kecepatan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pemrosesan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n-US" sz="2000" dirty="0" err="1" smtClean="0">
                <a:sym typeface="Wingdings" pitchFamily="2" charset="2"/>
              </a:rPr>
              <a:t>seberapa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cepat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dalam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mengelola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informasi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222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2282875" y="742950"/>
            <a:ext cx="5794325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Mechanisms of Change</a:t>
            </a:r>
            <a:endParaRPr sz="4000" b="1"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2000" dirty="0" smtClean="0"/>
              <a:t>3 mekanisme perubahan menurut Robert Siegler: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US" sz="2000" dirty="0" err="1" smtClean="0"/>
              <a:t>Pengodean</a:t>
            </a:r>
            <a:r>
              <a:rPr lang="en-US" sz="2000" dirty="0" smtClean="0"/>
              <a:t> (</a:t>
            </a:r>
            <a:r>
              <a:rPr lang="en-US" sz="2000" i="1" dirty="0" smtClean="0"/>
              <a:t>encoding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Penyimpanan</a:t>
            </a:r>
            <a:endParaRPr lang="en-US" sz="2000" dirty="0" smtClean="0">
              <a:sym typeface="Wingdings" pitchFamily="2" charset="2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US" sz="2000" dirty="0" err="1" smtClean="0">
                <a:sym typeface="Wingdings" pitchFamily="2" charset="2"/>
              </a:rPr>
              <a:t>Otomatisasi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i="1" dirty="0" smtClean="0">
                <a:sym typeface="Wingdings" pitchFamily="2" charset="2"/>
              </a:rPr>
              <a:t>automaticity</a:t>
            </a:r>
            <a:r>
              <a:rPr lang="en-US" sz="2000" dirty="0" smtClean="0">
                <a:sym typeface="Wingdings" pitchFamily="2" charset="2"/>
              </a:rPr>
              <a:t>)  </a:t>
            </a:r>
            <a:r>
              <a:rPr lang="en-US" sz="2000" dirty="0" err="1" smtClean="0">
                <a:sym typeface="Wingdings" pitchFamily="2" charset="2"/>
              </a:rPr>
              <a:t>sedikit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usaha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atau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tanpa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usaha</a:t>
            </a:r>
            <a:endParaRPr lang="en-US" sz="2000" dirty="0" smtClean="0">
              <a:sym typeface="Wingdings" pitchFamily="2" charset="2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US" sz="2000" dirty="0" err="1" smtClean="0">
                <a:sym typeface="Wingdings" pitchFamily="2" charset="2"/>
              </a:rPr>
              <a:t>Pembuatan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strategi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i="1" dirty="0" smtClean="0">
                <a:sym typeface="Wingdings" pitchFamily="2" charset="2"/>
              </a:rPr>
              <a:t>strategy construction</a:t>
            </a:r>
            <a:r>
              <a:rPr lang="en-US" sz="2000" dirty="0" smtClean="0">
                <a:sym typeface="Wingdings" pitchFamily="2" charset="2"/>
              </a:rPr>
              <a:t>)  </a:t>
            </a:r>
            <a:r>
              <a:rPr lang="en-US" sz="2000" dirty="0" err="1" smtClean="0">
                <a:sym typeface="Wingdings" pitchFamily="2" charset="2"/>
              </a:rPr>
              <a:t>pembuatan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prosedur</a:t>
            </a:r>
            <a:endParaRPr sz="2000"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1183974" y="1863125"/>
            <a:ext cx="6131225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US" sz="2000" dirty="0" smtClean="0">
                <a:latin typeface="Work Sans Light" charset="0"/>
                <a:ea typeface="Work Sans"/>
                <a:cs typeface="Work Sans"/>
                <a:sym typeface="Work Sans"/>
              </a:rPr>
              <a:t>Self-modification </a:t>
            </a:r>
            <a:r>
              <a:rPr lang="en-US" sz="2000" dirty="0" smtClean="0">
                <a:latin typeface="Work Sans Light" charset="0"/>
                <a:ea typeface="Work Sans"/>
                <a:cs typeface="Work Sans"/>
                <a:sym typeface="Wingdings" pitchFamily="2" charset="2"/>
              </a:rPr>
              <a:t> yang lama </a:t>
            </a:r>
            <a:r>
              <a:rPr lang="en-US" sz="2000" dirty="0" err="1" smtClean="0">
                <a:latin typeface="Work Sans Light" charset="0"/>
                <a:ea typeface="Work Sans"/>
                <a:cs typeface="Work Sans"/>
                <a:sym typeface="Wingdings" pitchFamily="2" charset="2"/>
              </a:rPr>
              <a:t>digunakan</a:t>
            </a:r>
            <a:r>
              <a:rPr lang="en-US" sz="2000" dirty="0" smtClean="0">
                <a:latin typeface="Work Sans Light" charset="0"/>
                <a:ea typeface="Work Sans"/>
                <a:cs typeface="Work Sans"/>
                <a:sym typeface="Wingdings" pitchFamily="2" charset="2"/>
              </a:rPr>
              <a:t> </a:t>
            </a:r>
            <a:r>
              <a:rPr lang="en-US" sz="2000" dirty="0" err="1" smtClean="0">
                <a:latin typeface="Work Sans Light" charset="0"/>
                <a:ea typeface="Work Sans"/>
                <a:cs typeface="Work Sans"/>
                <a:sym typeface="Wingdings" pitchFamily="2" charset="2"/>
              </a:rPr>
              <a:t>untuk</a:t>
            </a:r>
            <a:r>
              <a:rPr lang="en-US" sz="2000" dirty="0" smtClean="0">
                <a:latin typeface="Work Sans Light" charset="0"/>
                <a:ea typeface="Work Sans"/>
                <a:cs typeface="Work Sans"/>
                <a:sym typeface="Wingdings" pitchFamily="2" charset="2"/>
              </a:rPr>
              <a:t> </a:t>
            </a:r>
            <a:r>
              <a:rPr lang="en-US" sz="2000" dirty="0" err="1" smtClean="0">
                <a:latin typeface="Work Sans Light" charset="0"/>
                <a:ea typeface="Work Sans"/>
                <a:cs typeface="Work Sans"/>
                <a:sym typeface="Wingdings" pitchFamily="2" charset="2"/>
              </a:rPr>
              <a:t>sesuatu</a:t>
            </a:r>
            <a:r>
              <a:rPr lang="en-US" sz="2000" dirty="0" smtClean="0">
                <a:latin typeface="Work Sans Light" charset="0"/>
                <a:ea typeface="Work Sans"/>
                <a:cs typeface="Work Sans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Work Sans Light" charset="0"/>
                <a:ea typeface="Work Sans"/>
                <a:cs typeface="Work Sans"/>
                <a:sym typeface="Wingdings" pitchFamily="2" charset="2"/>
              </a:rPr>
              <a:t>baru</a:t>
            </a:r>
            <a:endParaRPr lang="en-US" sz="2000" dirty="0" smtClean="0">
              <a:latin typeface="Work Sans Light" charset="0"/>
              <a:ea typeface="Work Sans"/>
              <a:cs typeface="Work Sans"/>
              <a:sym typeface="Wingdings" pitchFamily="2" charset="2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 smtClean="0">
              <a:latin typeface="Work Sans Light" charset="0"/>
            </a:endParaRPr>
          </a:p>
          <a:p>
            <a:pPr marL="285750" indent="-285750"/>
            <a:r>
              <a:rPr lang="en-US" sz="2000" dirty="0" err="1" smtClean="0">
                <a:latin typeface="Work Sans Light" charset="0"/>
              </a:rPr>
              <a:t>Metakognisi</a:t>
            </a:r>
            <a:r>
              <a:rPr lang="en-US" sz="2000" dirty="0" smtClean="0">
                <a:latin typeface="Work Sans Light" charset="0"/>
              </a:rPr>
              <a:t> </a:t>
            </a:r>
            <a:r>
              <a:rPr lang="en-US" sz="2000" dirty="0" smtClean="0">
                <a:latin typeface="Work Sans Light" charset="0"/>
                <a:sym typeface="Wingdings" pitchFamily="2" charset="2"/>
              </a:rPr>
              <a:t> </a:t>
            </a:r>
            <a:r>
              <a:rPr lang="en-US" sz="2000" i="1" dirty="0" smtClean="0">
                <a:latin typeface="Work Sans Light" charset="0"/>
                <a:sym typeface="Wingdings" pitchFamily="2" charset="2"/>
              </a:rPr>
              <a:t>knowing about knowing</a:t>
            </a:r>
            <a:endParaRPr sz="2000" dirty="0">
              <a:latin typeface="Work Sans Light" charset="0"/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What is Attention?</a:t>
            </a:r>
            <a:endParaRPr sz="4000"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6024" y="1863125"/>
            <a:ext cx="6861175" cy="3062700"/>
          </a:xfrm>
        </p:spPr>
        <p:txBody>
          <a:bodyPr/>
          <a:lstStyle/>
          <a:p>
            <a:r>
              <a:rPr lang="en-US" dirty="0" err="1" smtClean="0"/>
              <a:t>Perhatian</a:t>
            </a:r>
            <a:r>
              <a:rPr lang="en-US" dirty="0" smtClean="0"/>
              <a:t> (</a:t>
            </a:r>
            <a:r>
              <a:rPr lang="en-US" i="1" dirty="0" smtClean="0"/>
              <a:t>attention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fokus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mental.</a:t>
            </a:r>
            <a:endParaRPr lang="en-US" dirty="0" smtClean="0"/>
          </a:p>
          <a:p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4 </a:t>
            </a:r>
            <a:r>
              <a:rPr lang="en-US" dirty="0" err="1" smtClean="0">
                <a:sym typeface="Wingdings" pitchFamily="2" charset="2"/>
              </a:rPr>
              <a:t>jenis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perhatian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Selective attention  </a:t>
            </a:r>
            <a:r>
              <a:rPr lang="en-US" dirty="0" err="1" smtClean="0">
                <a:sym typeface="Wingdings" pitchFamily="2" charset="2"/>
              </a:rPr>
              <a:t>fokus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1 </a:t>
            </a:r>
            <a:r>
              <a:rPr lang="en-US" dirty="0" err="1" smtClean="0">
                <a:sym typeface="Wingdings" pitchFamily="2" charset="2"/>
              </a:rPr>
              <a:t>hal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relevan</a:t>
            </a:r>
            <a:endParaRPr lang="en-US" dirty="0" smtClean="0">
              <a:sym typeface="Wingdings" pitchFamily="2" charset="2"/>
            </a:endParaRP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Divided attention 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1 </a:t>
            </a:r>
            <a:r>
              <a:rPr lang="en-US" dirty="0" err="1" smtClean="0">
                <a:sym typeface="Wingdings" pitchFamily="2" charset="2"/>
              </a:rPr>
              <a:t>aktivitas</a:t>
            </a:r>
            <a:endParaRPr lang="en-US" dirty="0" smtClean="0">
              <a:sym typeface="Wingdings" pitchFamily="2" charset="2"/>
            </a:endParaRP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Sustained attention  </a:t>
            </a:r>
            <a:r>
              <a:rPr lang="en-US" dirty="0" err="1" smtClean="0">
                <a:sym typeface="Wingdings" pitchFamily="2" charset="2"/>
              </a:rPr>
              <a:t>terus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menerus</a:t>
            </a:r>
            <a:endParaRPr lang="en-US" dirty="0" smtClean="0">
              <a:sym typeface="Wingdings" pitchFamily="2" charset="2"/>
            </a:endParaRPr>
          </a:p>
          <a:p>
            <a:pPr marL="558800" indent="-4572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Executive attention  </a:t>
            </a:r>
            <a:r>
              <a:rPr lang="en-US" dirty="0" err="1" smtClean="0">
                <a:sym typeface="Wingdings" pitchFamily="2" charset="2"/>
              </a:rPr>
              <a:t>pelaksana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2780888" y="514350"/>
            <a:ext cx="37410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MEMORY</a:t>
            </a:r>
            <a:endParaRPr sz="4000" b="1"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3039373" y="1402195"/>
            <a:ext cx="3024336" cy="11695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5160" y="1525307"/>
            <a:ext cx="273630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1800" dirty="0" smtClean="0">
                <a:latin typeface="Work Sans" charset="0"/>
              </a:rPr>
              <a:t>Penyimpanan informasi dari waktu ke waktu</a:t>
            </a:r>
            <a:endParaRPr lang="en-US" sz="1800" dirty="0">
              <a:latin typeface="Work Sans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72493" y="3109078"/>
            <a:ext cx="1692188" cy="15176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4511" y="3697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i="1" dirty="0" smtClean="0">
                <a:latin typeface="Work Sans" charset="0"/>
              </a:rPr>
              <a:t>Encoding</a:t>
            </a:r>
            <a:endParaRPr lang="en-US" sz="1800" i="1" dirty="0">
              <a:latin typeface="Work Sans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5825" y="3109078"/>
            <a:ext cx="1692188" cy="15176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89831" y="36978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i="1" dirty="0" smtClean="0">
                <a:latin typeface="Work Sans" charset="0"/>
              </a:rPr>
              <a:t>Storage</a:t>
            </a:r>
            <a:endParaRPr lang="en-US" sz="1800" i="1" dirty="0">
              <a:latin typeface="Work Sans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72200" y="3123719"/>
            <a:ext cx="1692188" cy="15176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62210" y="36978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800" i="1" dirty="0" smtClean="0">
                <a:latin typeface="Work Sans" charset="0"/>
              </a:rPr>
              <a:t>Retrieval</a:t>
            </a:r>
            <a:endParaRPr lang="en-US" sz="1800" i="1" dirty="0">
              <a:latin typeface="Work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Encoding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sz="2000" b="1" i="1" u="sng" dirty="0" smtClean="0"/>
              <a:t>REHEARSAL</a:t>
            </a:r>
          </a:p>
          <a:p>
            <a:pPr marL="114300" indent="0">
              <a:buNone/>
            </a:pPr>
            <a:endParaRPr lang="en-ID" sz="1800" b="1" i="1" u="sng" dirty="0" smtClean="0"/>
          </a:p>
          <a:p>
            <a:pPr marL="400050" indent="-285750"/>
            <a:r>
              <a:rPr lang="en-ID" sz="1800" b="1" i="1" dirty="0" smtClean="0"/>
              <a:t>Rehearsal</a:t>
            </a:r>
            <a:r>
              <a:rPr lang="en-ID" sz="1800" dirty="0" smtClean="0"/>
              <a:t> -- </a:t>
            </a:r>
            <a:r>
              <a:rPr lang="en-ID" sz="1800" dirty="0" err="1" smtClean="0"/>
              <a:t>Pengulangan</a:t>
            </a:r>
            <a:r>
              <a:rPr lang="en-ID" sz="1800" dirty="0" smtClean="0"/>
              <a:t> </a:t>
            </a:r>
            <a:r>
              <a:rPr lang="en-ID" sz="1800" dirty="0" err="1" smtClean="0"/>
              <a:t>pesan</a:t>
            </a:r>
            <a:r>
              <a:rPr lang="en-ID" sz="1800" dirty="0" smtClean="0"/>
              <a:t> </a:t>
            </a:r>
            <a:r>
              <a:rPr lang="en-ID" sz="1800" dirty="0" err="1" smtClean="0"/>
              <a:t>untuk</a:t>
            </a:r>
            <a:r>
              <a:rPr lang="en-ID" sz="1800" dirty="0" smtClean="0"/>
              <a:t> </a:t>
            </a:r>
            <a:r>
              <a:rPr lang="en-ID" sz="1800" dirty="0" err="1" smtClean="0"/>
              <a:t>memperjelas</a:t>
            </a:r>
            <a:r>
              <a:rPr lang="en-ID" sz="1800" dirty="0" smtClean="0"/>
              <a:t> </a:t>
            </a:r>
            <a:r>
              <a:rPr lang="en-ID" sz="1800" dirty="0" err="1" smtClean="0"/>
              <a:t>arti</a:t>
            </a:r>
            <a:r>
              <a:rPr lang="en-ID" sz="1800" dirty="0" smtClean="0"/>
              <a:t> </a:t>
            </a:r>
            <a:r>
              <a:rPr lang="en-ID" sz="1800" dirty="0" err="1" smtClean="0"/>
              <a:t>informasi</a:t>
            </a:r>
            <a:r>
              <a:rPr lang="en-ID" sz="1800" dirty="0" smtClean="0"/>
              <a:t>.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sz="2000" b="1" i="1" u="sng" dirty="0"/>
              <a:t>Deep </a:t>
            </a:r>
            <a:r>
              <a:rPr lang="en-ID" sz="2000" b="1" i="1" u="sng" dirty="0" smtClean="0"/>
              <a:t>Processing</a:t>
            </a:r>
          </a:p>
          <a:p>
            <a:pPr marL="114300" indent="0">
              <a:buNone/>
            </a:pPr>
            <a:endParaRPr lang="en-ID" sz="1800" b="1" i="1" u="sng" dirty="0" smtClean="0"/>
          </a:p>
          <a:p>
            <a:pPr marL="400050" indent="-285750"/>
            <a:r>
              <a:rPr lang="en-ID" sz="1800" b="1" i="1" dirty="0" smtClean="0"/>
              <a:t>Levels </a:t>
            </a:r>
            <a:r>
              <a:rPr lang="en-ID" sz="1800" b="1" i="1" dirty="0"/>
              <a:t>of processing theory --</a:t>
            </a:r>
            <a:r>
              <a:rPr lang="en-ID" sz="1800" i="1" dirty="0"/>
              <a:t> </a:t>
            </a:r>
            <a:r>
              <a:rPr lang="en-ID" sz="1800" dirty="0" err="1"/>
              <a:t>gaya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yang men-</a:t>
            </a:r>
            <a:r>
              <a:rPr lang="en-ID" sz="1800" i="1" dirty="0"/>
              <a:t>detail.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sz="2000" b="1" i="1" u="sng" dirty="0" smtClean="0"/>
              <a:t>ELABORATION</a:t>
            </a:r>
          </a:p>
          <a:p>
            <a:pPr marL="114300" indent="0">
              <a:buNone/>
            </a:pPr>
            <a:endParaRPr lang="en-ID" sz="1800" b="1" i="1" u="sng" dirty="0"/>
          </a:p>
          <a:p>
            <a:pPr marL="400050" indent="-285750"/>
            <a:r>
              <a:rPr lang="en-ID" sz="1800" b="1" i="1" dirty="0" smtClean="0"/>
              <a:t>Elaboration </a:t>
            </a:r>
            <a:r>
              <a:rPr lang="en-ID" sz="1800" b="1" i="1" dirty="0"/>
              <a:t>– </a:t>
            </a:r>
            <a:r>
              <a:rPr lang="en-ID" sz="1800" dirty="0" err="1"/>
              <a:t>memberikan</a:t>
            </a:r>
            <a:r>
              <a:rPr lang="en-ID" sz="1800" dirty="0"/>
              <a:t> </a:t>
            </a:r>
            <a:r>
              <a:rPr lang="en-ID" sz="1800" dirty="0" err="1"/>
              <a:t>informasi</a:t>
            </a:r>
            <a:r>
              <a:rPr lang="en-ID" sz="1800" dirty="0"/>
              <a:t> </a:t>
            </a:r>
            <a:r>
              <a:rPr lang="en-ID" sz="1800" dirty="0" err="1"/>
              <a:t>melalui</a:t>
            </a:r>
            <a:r>
              <a:rPr lang="en-ID" sz="1800" dirty="0"/>
              <a:t> </a:t>
            </a:r>
            <a:r>
              <a:rPr lang="en-ID" sz="1800" dirty="0" err="1" smtClean="0"/>
              <a:t>contoh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975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sz="1800" b="1" i="1" u="sng" dirty="0"/>
              <a:t>CONSTRUCTING </a:t>
            </a:r>
            <a:r>
              <a:rPr lang="en-ID" sz="1800" b="1" i="1" u="sng" dirty="0" smtClean="0"/>
              <a:t>IMAGES</a:t>
            </a:r>
          </a:p>
          <a:p>
            <a:pPr marL="114300" indent="0">
              <a:buNone/>
            </a:pPr>
            <a:endParaRPr lang="en-ID" sz="1800" b="1" i="1" u="sng" dirty="0"/>
          </a:p>
          <a:p>
            <a:pPr marL="400050" indent="-285750"/>
            <a:r>
              <a:rPr lang="en-ID" sz="1800" dirty="0" err="1" smtClean="0"/>
              <a:t>Ingatan</a:t>
            </a:r>
            <a:r>
              <a:rPr lang="en-ID" sz="1800" dirty="0" smtClean="0"/>
              <a:t> </a:t>
            </a:r>
            <a:r>
              <a:rPr lang="en-ID" sz="1800" dirty="0" err="1"/>
              <a:t>disimpan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satu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dua</a:t>
            </a:r>
            <a:r>
              <a:rPr lang="en-ID" sz="1800" dirty="0"/>
              <a:t> </a:t>
            </a:r>
            <a:r>
              <a:rPr lang="en-ID" sz="1800" dirty="0" err="1"/>
              <a:t>cara</a:t>
            </a:r>
            <a:r>
              <a:rPr lang="en-ID" sz="1800" dirty="0"/>
              <a:t>; </a:t>
            </a:r>
            <a:r>
              <a:rPr lang="en-ID" sz="1800" b="1" dirty="0"/>
              <a:t>Verbal </a:t>
            </a:r>
            <a:r>
              <a:rPr lang="en-ID" sz="1800" b="1" dirty="0" err="1"/>
              <a:t>dan</a:t>
            </a:r>
            <a:r>
              <a:rPr lang="en-ID" sz="1800" b="1" dirty="0"/>
              <a:t> Non </a:t>
            </a:r>
            <a:r>
              <a:rPr lang="en-ID" sz="1800" b="1" dirty="0" smtClean="0"/>
              <a:t>verbal.</a:t>
            </a:r>
          </a:p>
          <a:p>
            <a:pPr marL="400050" indent="-285750"/>
            <a:r>
              <a:rPr lang="en-ID" sz="1800" dirty="0" err="1" smtClean="0"/>
              <a:t>Semakin</a:t>
            </a:r>
            <a:r>
              <a:rPr lang="en-ID" sz="1800" dirty="0" smtClean="0"/>
              <a:t> </a:t>
            </a:r>
            <a:r>
              <a:rPr lang="en-ID" sz="1800" dirty="0" err="1"/>
              <a:t>jelas</a:t>
            </a:r>
            <a:r>
              <a:rPr lang="en-ID" sz="1800" dirty="0"/>
              <a:t> </a:t>
            </a:r>
            <a:r>
              <a:rPr lang="en-ID" sz="1800" dirty="0" err="1"/>
              <a:t>gambar</a:t>
            </a:r>
            <a:r>
              <a:rPr lang="en-ID" sz="1800" dirty="0"/>
              <a:t>/</a:t>
            </a:r>
            <a:r>
              <a:rPr lang="en-ID" sz="1800" dirty="0" err="1"/>
              <a:t>tulisan</a:t>
            </a:r>
            <a:r>
              <a:rPr lang="en-ID" sz="1800" dirty="0"/>
              <a:t> </a:t>
            </a:r>
            <a:r>
              <a:rPr lang="en-ID" sz="1800" dirty="0" err="1"/>
              <a:t>semakin</a:t>
            </a:r>
            <a:r>
              <a:rPr lang="en-ID" sz="1800" dirty="0"/>
              <a:t> </a:t>
            </a:r>
            <a:r>
              <a:rPr lang="en-ID" sz="1800" dirty="0" err="1"/>
              <a:t>baik</a:t>
            </a:r>
            <a:r>
              <a:rPr lang="en-ID" sz="1800" dirty="0"/>
              <a:t> </a:t>
            </a:r>
            <a:r>
              <a:rPr lang="en-ID" sz="1800" dirty="0" err="1"/>
              <a:t>juga</a:t>
            </a:r>
            <a:r>
              <a:rPr lang="en-ID" sz="1800" dirty="0"/>
              <a:t> </a:t>
            </a:r>
            <a:r>
              <a:rPr lang="en-ID" sz="1800" dirty="0" err="1"/>
              <a:t>memori</a:t>
            </a:r>
            <a:r>
              <a:rPr lang="en-ID" sz="1800" dirty="0"/>
              <a:t> </a:t>
            </a:r>
            <a:r>
              <a:rPr lang="en-ID" sz="1800" dirty="0" err="1"/>
              <a:t>informasi</a:t>
            </a:r>
            <a:r>
              <a:rPr lang="en-ID" sz="1800" dirty="0"/>
              <a:t> yang </a:t>
            </a:r>
            <a:r>
              <a:rPr lang="en-ID" sz="1800" dirty="0" err="1"/>
              <a:t>didapat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b="1" i="1" u="sng" dirty="0" smtClean="0"/>
              <a:t>ORGANIZATION</a:t>
            </a:r>
          </a:p>
          <a:p>
            <a:pPr marL="114300" indent="0">
              <a:buNone/>
            </a:pPr>
            <a:endParaRPr lang="en-ID" sz="1800" b="1" i="1" u="sng" dirty="0"/>
          </a:p>
          <a:p>
            <a:pPr indent="-342900"/>
            <a:r>
              <a:rPr lang="en-ID" sz="1800" b="1" i="1" dirty="0" smtClean="0"/>
              <a:t>Chunking </a:t>
            </a:r>
            <a:r>
              <a:rPr lang="en-ID" sz="1800" b="1" i="1" dirty="0"/>
              <a:t>– </a:t>
            </a:r>
            <a:r>
              <a:rPr lang="en-ID" sz="1800" dirty="0" err="1"/>
              <a:t>cara</a:t>
            </a:r>
            <a:r>
              <a:rPr lang="en-ID" sz="1800" dirty="0"/>
              <a:t> </a:t>
            </a:r>
            <a:r>
              <a:rPr lang="en-ID" sz="1800" dirty="0" err="1"/>
              <a:t>mengingat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kata-kata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cara</a:t>
            </a:r>
            <a:r>
              <a:rPr lang="en-ID" sz="1800" dirty="0"/>
              <a:t> di </a:t>
            </a:r>
            <a:r>
              <a:rPr lang="en-ID" sz="1800" dirty="0" err="1"/>
              <a:t>kemas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satu</a:t>
            </a:r>
            <a:r>
              <a:rPr lang="en-ID" sz="1800" dirty="0"/>
              <a:t> </a:t>
            </a:r>
            <a:r>
              <a:rPr lang="en-ID" sz="1800" dirty="0" err="1" smtClean="0"/>
              <a:t>kalimat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60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914</Words>
  <Application>Microsoft Office PowerPoint</Application>
  <PresentationFormat>On-screen Show (16:9)</PresentationFormat>
  <Paragraphs>143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Wingdings</vt:lpstr>
      <vt:lpstr>Arial</vt:lpstr>
      <vt:lpstr>Work Sans</vt:lpstr>
      <vt:lpstr>Raleway ExtraBold</vt:lpstr>
      <vt:lpstr>Calibri</vt:lpstr>
      <vt:lpstr>Work Sans Light</vt:lpstr>
      <vt:lpstr>Pisanio template</vt:lpstr>
      <vt:lpstr>The Information-Processing Approach</vt:lpstr>
      <vt:lpstr>Information, Memory,  and Thinking</vt:lpstr>
      <vt:lpstr>Cognitive Resources: Capacity and Speed of Processing Information</vt:lpstr>
      <vt:lpstr>Mechanisms of Change</vt:lpstr>
      <vt:lpstr>PowerPoint Presentation</vt:lpstr>
      <vt:lpstr>What is Attention?</vt:lpstr>
      <vt:lpstr>MEMORY</vt:lpstr>
      <vt:lpstr>Encoding</vt:lpstr>
      <vt:lpstr>PowerPoint Presentation</vt:lpstr>
      <vt:lpstr>STORAGE</vt:lpstr>
      <vt:lpstr>3 komponen working memory</vt:lpstr>
      <vt:lpstr>PowerPoint Presentation</vt:lpstr>
      <vt:lpstr>Long-Term Memory’s Contents</vt:lpstr>
      <vt:lpstr>Representing information in Memory</vt:lpstr>
      <vt:lpstr>Retrieval &amp; Forgetting</vt:lpstr>
      <vt:lpstr>EXPERTISE</vt:lpstr>
      <vt:lpstr>ACQUIRING EXPERTISE</vt:lpstr>
      <vt:lpstr>EXPERTISE AND TEACHING</vt:lpstr>
      <vt:lpstr>PowerPoint Presentation</vt:lpstr>
      <vt:lpstr>METACOGNITION</vt:lpstr>
      <vt:lpstr>Theory of Mind </vt:lpstr>
      <vt:lpstr>THE GOOD INFORMATION-PROCESSING MODEL</vt:lpstr>
      <vt:lpstr>STRATEGIES AND METACOGNITIVE REGULATION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Information-Processing Approach</dc:title>
  <dc:creator>Fauziah</dc:creator>
  <cp:lastModifiedBy>Gita Soerjoatmodjo</cp:lastModifiedBy>
  <cp:revision>34</cp:revision>
  <dcterms:modified xsi:type="dcterms:W3CDTF">2019-12-02T06:19:56Z</dcterms:modified>
</cp:coreProperties>
</file>