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5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C283-40C4-429A-B3EB-8DCF4AA702B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21968-9A06-45EF-986D-1D0F1423B9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335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1. Mendefinsikan arti  pembelajaran dan menjelaskan lima pendekatan untuk mempelajarinya.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2. Membandingkan classical conditioning dan operant conditioning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3. Menerapkan analisis perilaku untuk pendidikan.</a:t>
            </a:r>
          </a:p>
          <a:p>
            <a:r>
              <a:rPr lang="id-ID" dirty="0"/>
              <a:t>4. Memberikan ringkasan ttg pendekatan</a:t>
            </a:r>
            <a:r>
              <a:rPr lang="id-ID" baseline="0" dirty="0"/>
              <a:t> sosial kognitif bagi pembelajaran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1968-9A06-45EF-986D-1D0F1423B903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608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; 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21968-9A06-45EF-986D-1D0F1423B903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88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4CA0C-D77B-445C-A00C-C0DF8F685D47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48573-43F2-4B0A-A2A2-66BFD11B9FC5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C3F4BB-C25B-4381-9190-EFA3C1346F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8DC8CB-FFBF-41D2-A128-8B9C4AA64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66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id-ID" sz="3600" dirty="0"/>
              <a:t>Behavioral and Social Cognitive Approaches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/>
          <a:stretch/>
        </p:blipFill>
        <p:spPr bwMode="auto">
          <a:xfrm>
            <a:off x="2915816" y="1982461"/>
            <a:ext cx="4464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038600" cy="5937523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Reinforcement = </a:t>
            </a:r>
            <a:r>
              <a:rPr lang="id-ID" dirty="0"/>
              <a:t>konsekuensi yang meningkatkan probabilitas bahwa suatu perilaku akan terjadi</a:t>
            </a:r>
          </a:p>
          <a:p>
            <a:endParaRPr lang="id-ID" dirty="0"/>
          </a:p>
          <a:p>
            <a:endParaRPr lang="id-ID" dirty="0"/>
          </a:p>
          <a:p>
            <a:r>
              <a:rPr lang="id-ID" b="1" dirty="0"/>
              <a:t>Punishment=  </a:t>
            </a:r>
            <a:r>
              <a:rPr lang="id-ID" dirty="0"/>
              <a:t>konsekuensi yang mengurangi kemungkinan suatu perilaku akan terjadi.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95936" y="260648"/>
            <a:ext cx="4038600" cy="5937523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Positive Reinfocement</a:t>
            </a:r>
            <a:r>
              <a:rPr lang="id-ID" dirty="0"/>
              <a:t>= penguatan positif, frekuensi respons meningkat karena diikuti oleh stimulus yang bermanfaat.</a:t>
            </a:r>
          </a:p>
          <a:p>
            <a:endParaRPr lang="id-ID" dirty="0"/>
          </a:p>
          <a:p>
            <a:r>
              <a:rPr lang="id-ID" b="1" dirty="0"/>
              <a:t>Negative Reinforcement</a:t>
            </a:r>
            <a:r>
              <a:rPr lang="id-ID" dirty="0"/>
              <a:t>=  frekuensi respons meningkat karena diikuti oleh penghilangan stimulus permusuhan (tidak menyenangkan).</a:t>
            </a:r>
          </a:p>
        </p:txBody>
      </p:sp>
    </p:spTree>
    <p:extLst>
      <p:ext uri="{BB962C8B-B14F-4D97-AF65-F5344CB8AC3E}">
        <p14:creationId xmlns:p14="http://schemas.microsoft.com/office/powerpoint/2010/main" val="193983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49188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9398"/>
            <a:ext cx="3312368" cy="57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9344"/>
            <a:ext cx="3024336" cy="56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22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5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APPLIED BEHAVIOR ANALYSIS IN EDUCATION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31024" cy="4873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id-ID" sz="3600" b="1" i="1" dirty="0"/>
              <a:t>Applied behavior analysis </a:t>
            </a:r>
            <a:r>
              <a:rPr lang="id-ID" sz="3500" dirty="0"/>
              <a:t>melibatkan penerapan prinsip </a:t>
            </a:r>
            <a:r>
              <a:rPr lang="id-ID" sz="3500" i="1" dirty="0"/>
              <a:t>operant conditioning </a:t>
            </a:r>
            <a:r>
              <a:rPr lang="id-ID" sz="3500" dirty="0"/>
              <a:t>untuk mengubah perilaku manusia. Penting dalam pendidikan agar dapat meningkatkan perilaku yang diinginkan dan mengurangi perilaku yang tidak diinginkan.  </a:t>
            </a:r>
            <a:endParaRPr lang="en-US" sz="3500" dirty="0"/>
          </a:p>
        </p:txBody>
      </p:sp>
      <p:pic>
        <p:nvPicPr>
          <p:cNvPr id="4" name="Picture 2" descr="Image result for Applied behavior analy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382416" cy="16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2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7380312" cy="6669360"/>
          </a:xfrm>
        </p:spPr>
        <p:txBody>
          <a:bodyPr>
            <a:normAutofit fontScale="70000" lnSpcReduction="20000"/>
          </a:bodyPr>
          <a:lstStyle/>
          <a:p>
            <a:r>
              <a:rPr lang="id-ID" b="1" dirty="0"/>
              <a:t>INCREASING DESIRABLE BEHAVIORS</a:t>
            </a:r>
          </a:p>
          <a:p>
            <a:endParaRPr lang="id-ID" dirty="0"/>
          </a:p>
          <a:p>
            <a:pPr marL="400050" lvl="1" indent="0">
              <a:buNone/>
            </a:pPr>
            <a:r>
              <a:rPr lang="id-ID" sz="3600" dirty="0"/>
              <a:t>1) Pilih Penguat yang Efektif</a:t>
            </a:r>
          </a:p>
          <a:p>
            <a:pPr marL="400050" lvl="1" indent="0">
              <a:buNone/>
            </a:pPr>
            <a:r>
              <a:rPr lang="id-ID" sz="3600" b="1" dirty="0"/>
              <a:t>Premack principle</a:t>
            </a:r>
            <a:r>
              <a:rPr lang="id-ID" sz="3600" dirty="0"/>
              <a:t>: Aktivitas probabilitas yang tinggi dapat menjadi penguat untuk aktivitas probabilitas yang rendah.</a:t>
            </a:r>
          </a:p>
          <a:p>
            <a:pPr marL="400050" lvl="1" indent="0">
              <a:buNone/>
            </a:pPr>
            <a:endParaRPr lang="id-ID" sz="3600" dirty="0"/>
          </a:p>
          <a:p>
            <a:pPr marL="400050" lvl="1" indent="0">
              <a:buNone/>
            </a:pPr>
            <a:endParaRPr lang="id-ID" dirty="0"/>
          </a:p>
          <a:p>
            <a:pPr marL="400050" lvl="1" indent="0">
              <a:buNone/>
            </a:pPr>
            <a:endParaRPr lang="id-ID" dirty="0"/>
          </a:p>
          <a:p>
            <a:pPr marL="400050" lvl="1" indent="0">
              <a:buNone/>
            </a:pPr>
            <a:endParaRPr lang="id-ID" dirty="0"/>
          </a:p>
          <a:p>
            <a:pPr marL="400050" lvl="1" indent="0">
              <a:buNone/>
            </a:pPr>
            <a:endParaRPr lang="id-ID" dirty="0"/>
          </a:p>
          <a:p>
            <a:pPr marL="400050" lvl="1" indent="0">
              <a:buNone/>
            </a:pPr>
            <a:endParaRPr lang="id-ID" sz="2600" dirty="0"/>
          </a:p>
          <a:p>
            <a:pPr marL="400050" lvl="1" indent="0">
              <a:buNone/>
            </a:pPr>
            <a:endParaRPr lang="id-ID" sz="2600" dirty="0"/>
          </a:p>
          <a:p>
            <a:pPr marL="400050" lvl="1" indent="0">
              <a:buNone/>
            </a:pPr>
            <a:endParaRPr lang="id-ID" sz="2600" dirty="0"/>
          </a:p>
          <a:p>
            <a:pPr marL="400050" lvl="1" indent="0">
              <a:buNone/>
            </a:pPr>
            <a:r>
              <a:rPr lang="id-ID" sz="3600" dirty="0"/>
              <a:t>2) Buat Penguat Kontingen dan Tepat Waktu</a:t>
            </a:r>
          </a:p>
          <a:p>
            <a:pPr marL="400050" lvl="1" indent="0">
              <a:buNone/>
            </a:pPr>
            <a:r>
              <a:rPr lang="id-ID" sz="3600" dirty="0"/>
              <a:t>Guru harus memberikannya hanya setelah anak melakukan perilaku tertentu dan diberikan tepat waktu sesegera mungkin setelah melakukan perilaku target </a:t>
            </a:r>
          </a:p>
          <a:p>
            <a:pPr marL="400050" lvl="1" indent="0">
              <a:buNone/>
            </a:pPr>
            <a:r>
              <a:rPr lang="id-ID" sz="3600" dirty="0"/>
              <a:t>	CONTOH: “if...then”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20462" r="2621" b="10770"/>
          <a:stretch/>
        </p:blipFill>
        <p:spPr bwMode="auto">
          <a:xfrm>
            <a:off x="2555776" y="2276872"/>
            <a:ext cx="2906200" cy="143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4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574" y="0"/>
            <a:ext cx="7986950" cy="666936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id-ID" sz="2600" dirty="0"/>
              <a:t>3) Pilih Jadwal Penguatan Terbaik</a:t>
            </a:r>
          </a:p>
          <a:p>
            <a:pPr marL="400050" lvl="1" indent="0">
              <a:buNone/>
            </a:pPr>
            <a:r>
              <a:rPr lang="id-ID" sz="2600" b="1" dirty="0"/>
              <a:t>Schedules of reinforcement</a:t>
            </a:r>
            <a:r>
              <a:rPr lang="id-ID" sz="2600" dirty="0"/>
              <a:t>: jadwal penguatan parsial yang menentukan kapan respons akan diperkuat. Penguatan parsial melibatkan penguatan respons hanya sebagian waktu.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id-ID" sz="2600" b="1" dirty="0"/>
              <a:t>fixed-ratio</a:t>
            </a:r>
            <a:r>
              <a:rPr lang="id-ID" sz="2600" dirty="0"/>
              <a:t>, perilaku diperkuat setelah sejumlah respons yang ditetapkan.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id-ID" sz="2600" b="1" dirty="0"/>
              <a:t>variable-ratio</a:t>
            </a:r>
            <a:r>
              <a:rPr lang="id-ID" sz="2600" dirty="0"/>
              <a:t>, perilaku diperkuat setelah beberapa kali rata-rata, tetapi pada basis yang tidak tetap dan tidak dapat diprediksi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id-ID" sz="2600" b="1" dirty="0"/>
              <a:t>fixed-interval</a:t>
            </a:r>
            <a:r>
              <a:rPr lang="id-ID" sz="2600" dirty="0"/>
              <a:t>, </a:t>
            </a:r>
            <a:r>
              <a:rPr lang="id-ID" sz="2800" dirty="0"/>
              <a:t>respons yang sesuai pertama setelah jumlah waktu tetap diperkuat.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id-ID" sz="2600" b="1" dirty="0"/>
              <a:t>	variable-interval, </a:t>
            </a:r>
            <a:r>
              <a:rPr lang="id-ID" sz="2600" dirty="0"/>
              <a:t>respons diperkuat setelah jumlah waktu variabel telah berlalu </a:t>
            </a:r>
            <a:endParaRPr lang="id-ID" sz="2600" b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613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7787208" cy="661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4) </a:t>
            </a:r>
            <a:r>
              <a:rPr lang="id-ID" sz="2600" dirty="0"/>
              <a:t>Pertimbangkan Kontrak</a:t>
            </a:r>
          </a:p>
          <a:p>
            <a:pPr marL="393700" lvl="0" indent="0">
              <a:buNone/>
            </a:pPr>
            <a:r>
              <a:rPr lang="id-ID" sz="2600" b="1" dirty="0"/>
              <a:t>Contracting</a:t>
            </a:r>
            <a:r>
              <a:rPr lang="id-ID" sz="2600" dirty="0"/>
              <a:t>: Menempatkan penguatan kontingensi ke dalam tulisan. </a:t>
            </a:r>
          </a:p>
          <a:p>
            <a:pPr marL="0" indent="0">
              <a:buNone/>
            </a:pPr>
            <a:r>
              <a:rPr lang="id-ID" sz="2600" dirty="0"/>
              <a:t>5) Gunakan Penguatan Negatif Secara Efektif</a:t>
            </a:r>
          </a:p>
          <a:p>
            <a:pPr marL="346075" indent="0">
              <a:buNone/>
            </a:pPr>
            <a:r>
              <a:rPr lang="id-ID" sz="2600" dirty="0"/>
              <a:t>Frekuensi respons meningkat karena respons menghilangkan stimulus tidak menyenangkan</a:t>
            </a:r>
          </a:p>
          <a:p>
            <a:pPr marL="0" indent="0">
              <a:buNone/>
            </a:pPr>
            <a:r>
              <a:rPr lang="id-ID" sz="2600" dirty="0"/>
              <a:t> 6) Gunakan </a:t>
            </a:r>
            <a:r>
              <a:rPr lang="id-ID" sz="2600" i="1" dirty="0"/>
              <a:t>Prompt</a:t>
            </a:r>
            <a:r>
              <a:rPr lang="id-ID" sz="2600" dirty="0"/>
              <a:t> dan </a:t>
            </a:r>
            <a:r>
              <a:rPr lang="id-ID" sz="2600" i="1" dirty="0"/>
              <a:t>Shaping</a:t>
            </a:r>
          </a:p>
          <a:p>
            <a:pPr marL="346075" indent="0">
              <a:buNone/>
            </a:pPr>
            <a:r>
              <a:rPr lang="id-ID" sz="2600" b="1" i="1" dirty="0"/>
              <a:t>Prompt</a:t>
            </a:r>
            <a:r>
              <a:rPr lang="id-ID" sz="2600" dirty="0"/>
              <a:t>: rangsangan atau isyarat tambahan yang diberikan sebelum respons yang meningkatkan kemungkinan respons itu terjadi</a:t>
            </a:r>
          </a:p>
          <a:p>
            <a:pPr marL="346075" indent="0">
              <a:buNone/>
            </a:pPr>
            <a:r>
              <a:rPr lang="id-ID" sz="2600" b="1" i="1" dirty="0"/>
              <a:t>Shaping</a:t>
            </a:r>
            <a:r>
              <a:rPr lang="id-ID" sz="2600" i="1" dirty="0"/>
              <a:t>: </a:t>
            </a:r>
            <a:r>
              <a:rPr lang="id-ID" sz="2600" dirty="0"/>
              <a:t>pengajaran perilaku baru dengan memperkuat pendekatan berturut-turut ke perilaku </a:t>
            </a:r>
            <a:r>
              <a:rPr lang="id-ID" sz="2600"/>
              <a:t>target tertentu  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04398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355160" cy="5793507"/>
          </a:xfrm>
        </p:spPr>
        <p:txBody>
          <a:bodyPr/>
          <a:lstStyle/>
          <a:p>
            <a:r>
              <a:rPr lang="id-ID" sz="2800" b="1" dirty="0"/>
              <a:t>DECREASING UNDESIRABLE BEHAVIORS</a:t>
            </a:r>
          </a:p>
          <a:p>
            <a:pPr marL="0" indent="0">
              <a:buNone/>
            </a:pPr>
            <a:endParaRPr lang="id-ID" b="1" dirty="0"/>
          </a:p>
          <a:p>
            <a:pPr marL="0" indent="0">
              <a:buNone/>
            </a:pPr>
            <a:r>
              <a:rPr lang="id-ID" dirty="0"/>
              <a:t>1.</a:t>
            </a:r>
            <a:r>
              <a:rPr lang="id-ID" sz="3200" dirty="0"/>
              <a:t> Gunakan penguatan diferensial </a:t>
            </a:r>
          </a:p>
          <a:p>
            <a:pPr marL="393700" indent="0">
              <a:buNone/>
            </a:pPr>
            <a:r>
              <a:rPr lang="id-ID" sz="3200" dirty="0"/>
              <a:t>Memperkuat perilaku yang lebih diinginkan dan berbeda dari apa yang dilakukan anak </a:t>
            </a:r>
          </a:p>
          <a:p>
            <a:pPr marL="0" indent="0">
              <a:buNone/>
            </a:pPr>
            <a:r>
              <a:rPr lang="id-ID" sz="3200" dirty="0"/>
              <a:t>2. Hentikan Penguatan (Kepunahan)</a:t>
            </a:r>
          </a:p>
          <a:p>
            <a:pPr marL="346075" indent="0">
              <a:buNone/>
              <a:tabLst>
                <a:tab pos="346075" algn="l"/>
              </a:tabLst>
            </a:pPr>
            <a:r>
              <a:rPr lang="id-ID" sz="3200" dirty="0"/>
              <a:t>Penarikan penguatan positif dari perilaku anak yang tidak pantas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839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728315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/>
              <a:t>3. </a:t>
            </a:r>
            <a:r>
              <a:rPr lang="en-US" sz="3200" dirty="0" err="1"/>
              <a:t>Hapus</a:t>
            </a:r>
            <a:r>
              <a:rPr lang="en-US" sz="3200" dirty="0"/>
              <a:t> Stimuli yang </a:t>
            </a:r>
            <a:r>
              <a:rPr lang="en-US" sz="3200" dirty="0" err="1"/>
              <a:t>Diinginkan</a:t>
            </a:r>
            <a:endParaRPr lang="id-ID" sz="3200" dirty="0"/>
          </a:p>
          <a:p>
            <a:pPr marL="346075" indent="0">
              <a:buNone/>
            </a:pPr>
            <a:r>
              <a:rPr lang="id-ID" sz="3200" b="1" dirty="0"/>
              <a:t>Time-out:</a:t>
            </a:r>
            <a:r>
              <a:rPr lang="id-ID" sz="3200" dirty="0"/>
              <a:t> Memindahkan seseorang dari penguatan positif</a:t>
            </a:r>
          </a:p>
          <a:p>
            <a:pPr marL="346075" indent="0">
              <a:buNone/>
            </a:pPr>
            <a:r>
              <a:rPr lang="en-US" sz="3200" b="1" dirty="0"/>
              <a:t>Response Cost</a:t>
            </a:r>
            <a:r>
              <a:rPr lang="id-ID" sz="3200" dirty="0"/>
              <a:t>: Mengambil penguat positif dari seseorang</a:t>
            </a:r>
          </a:p>
          <a:p>
            <a:pPr marL="0" indent="0">
              <a:buNone/>
            </a:pPr>
            <a:endParaRPr lang="id-ID" sz="3200" dirty="0"/>
          </a:p>
          <a:p>
            <a:pPr marL="346075" indent="-346075">
              <a:buNone/>
            </a:pPr>
            <a:r>
              <a:rPr lang="id-ID" sz="3200" dirty="0"/>
              <a:t>4. Membe</a:t>
            </a:r>
            <a:r>
              <a:rPr lang="en-US" sz="3200" dirty="0"/>
              <a:t>r</a:t>
            </a:r>
            <a:r>
              <a:rPr lang="id-ID" sz="3200" dirty="0"/>
              <a:t>ikan stimuli  yang tidak menyenangkan (hukuman)</a:t>
            </a:r>
          </a:p>
          <a:p>
            <a:pPr marL="346075" indent="0">
              <a:buNone/>
            </a:pPr>
            <a:r>
              <a:rPr lang="id-ID" sz="3200" dirty="0"/>
              <a:t>Stimulus tidak menyenangkan adalah hukuman hanya jika itu mengurangi perilaku yang tidak diinginkan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85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7139136" cy="6408712"/>
          </a:xfrm>
        </p:spPr>
        <p:txBody>
          <a:bodyPr>
            <a:normAutofit fontScale="92500"/>
          </a:bodyPr>
          <a:lstStyle/>
          <a:p>
            <a:r>
              <a:rPr lang="id-ID" b="1" dirty="0"/>
              <a:t>EVALUATING OPERANT CONDITIONING AND APPLIED BEHAVIOR ANALYSIS</a:t>
            </a:r>
          </a:p>
          <a:p>
            <a:pPr marL="0" indent="0">
              <a:buNone/>
            </a:pPr>
            <a:endParaRPr lang="id-ID" b="1" dirty="0"/>
          </a:p>
          <a:p>
            <a:pPr algn="just">
              <a:buFont typeface="Wingdings" pitchFamily="2" charset="2"/>
              <a:buChar char="Ø"/>
            </a:pPr>
            <a:r>
              <a:rPr lang="id-ID" sz="2800" dirty="0"/>
              <a:t>Pendekatan ini terlalu banyak menekankan pada kontrol eksternal terhadap perilaku siswa, strategi yang lebih baik adalah membantu siswa belajar mengendalikan perilaku mereka sendiri dan menjadi termotivasi secara internal.</a:t>
            </a:r>
          </a:p>
          <a:p>
            <a:pPr marL="0" indent="0" algn="just">
              <a:buNone/>
            </a:pPr>
            <a:endParaRPr lang="id-ID" sz="2800" dirty="0"/>
          </a:p>
          <a:p>
            <a:pPr algn="just">
              <a:buFont typeface="Wingdings" pitchFamily="2" charset="2"/>
              <a:buChar char="Ø"/>
            </a:pPr>
            <a:r>
              <a:rPr lang="id-ID" sz="2800" dirty="0"/>
              <a:t>Guru menghabiskan banyak waktu menggunakan analisis perilaku terapan, terlalu fokus pada perilaku siswa dan tidak cukup pada pembelajaran akademik</a:t>
            </a:r>
            <a:r>
              <a:rPr lang="id-ID" sz="2800"/>
              <a:t>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213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F60924F7-B3B8-4AA1-8306-4A380B8E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BANDURA’S SOCIAL COGNITIVE THEORY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1BEC42C7-A78D-4472-A737-DC81AA99E7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Social cognitive theory : </a:t>
            </a:r>
            <a:r>
              <a:rPr lang="en-US" sz="2800" dirty="0" err="1"/>
              <a:t>menyatakan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dan </a:t>
            </a:r>
            <a:r>
              <a:rPr lang="en-US" sz="2800" dirty="0" err="1"/>
              <a:t>kognitif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, </a:t>
            </a:r>
            <a:r>
              <a:rPr lang="en-US" sz="2800" dirty="0" err="1"/>
              <a:t>memainkan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.  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kognitif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r>
              <a:rPr lang="en-US" sz="2800" dirty="0"/>
              <a:t> yang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Albert bandura : </a:t>
            </a:r>
            <a:r>
              <a:rPr lang="en-US" sz="2800" dirty="0" err="1"/>
              <a:t>arsitek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kognitif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6013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dirty="0"/>
          </a:p>
          <a:p>
            <a:pPr marL="514350" lvl="0" indent="-514350">
              <a:buFont typeface="+mj-lt"/>
              <a:buAutoNum type="arabicPeriod"/>
            </a:pPr>
            <a:r>
              <a:rPr lang="id-ID" sz="2800" dirty="0"/>
              <a:t>Define learning and describe five approaches to studying it.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sz="2800" dirty="0"/>
              <a:t>Compare classical conditioning and operant conditioning. 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sz="2800" dirty="0"/>
              <a:t>Apply behavior analysis to education.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sz="2800" dirty="0"/>
              <a:t>Summarize social cognitive approaches to learning.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259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D3F5960C-DED6-4E27-ACA4-CF26BC5745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cs typeface="Times New Roman" panose="02020603050405020304" pitchFamily="18" charset="0"/>
              </a:rPr>
              <a:t>Bagaimana</a:t>
            </a:r>
            <a:r>
              <a:rPr lang="en-US" dirty="0">
                <a:cs typeface="Times New Roman" panose="02020603050405020304" pitchFamily="18" charset="0"/>
              </a:rPr>
              <a:t> Model Bandura </a:t>
            </a:r>
            <a:r>
              <a:rPr lang="en-US" dirty="0" err="1">
                <a:cs typeface="Times New Roman" panose="02020603050405020304" pitchFamily="18" charset="0"/>
              </a:rPr>
              <a:t>Dapat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Bekerja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Dalam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Kasus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Perilaku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Pencapaian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Siswa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Sekolah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Menengah</a:t>
            </a:r>
            <a:r>
              <a:rPr lang="en-US" dirty="0">
                <a:cs typeface="Times New Roman" panose="02020603050405020304" pitchFamily="18" charset="0"/>
              </a:rPr>
              <a:t> Yang Kita </a:t>
            </a:r>
            <a:r>
              <a:rPr lang="en-US" dirty="0" err="1">
                <a:cs typeface="Times New Roman" panose="02020603050405020304" pitchFamily="18" charset="0"/>
              </a:rPr>
              <a:t>Sebut</a:t>
            </a:r>
            <a:r>
              <a:rPr lang="en-US" dirty="0">
                <a:cs typeface="Times New Roman" panose="02020603050405020304" pitchFamily="18" charset="0"/>
              </a:rPr>
              <a:t> Sondra: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lvl="0"/>
            <a:r>
              <a:rPr lang="en-US" dirty="0" err="1"/>
              <a:t>Kognisi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 </a:t>
            </a:r>
          </a:p>
          <a:p>
            <a:pPr lvl="0"/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kognisi</a:t>
            </a:r>
            <a:r>
              <a:rPr lang="en-US" dirty="0"/>
              <a:t>. </a:t>
            </a:r>
          </a:p>
          <a:p>
            <a:pPr lvl="0"/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Kognisi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kognisi</a:t>
            </a:r>
            <a:r>
              <a:rPr lang="en-US" dirty="0"/>
              <a:t>. 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/>
              <a:t>Self efficacy: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dan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1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88E13CBA-6101-44C3-AF79-54C3ED43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learning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8E5084AC-D367-49EA-A1B6-3039273F9F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pembelajaran</a:t>
            </a:r>
            <a:r>
              <a:rPr lang="en-US" sz="2800" dirty="0"/>
              <a:t> yang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keterampilan</a:t>
            </a:r>
            <a:r>
              <a:rPr lang="en-US" sz="2800" dirty="0"/>
              <a:t>, </a:t>
            </a:r>
            <a:r>
              <a:rPr lang="en-US" sz="2800" dirty="0" err="1"/>
              <a:t>strategi</a:t>
            </a:r>
            <a:r>
              <a:rPr lang="en-US" sz="2800" dirty="0"/>
              <a:t>, dan </a:t>
            </a:r>
            <a:r>
              <a:rPr lang="en-US" sz="2800" dirty="0" err="1"/>
              <a:t>kepercayaan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mengamati</a:t>
            </a:r>
            <a:r>
              <a:rPr lang="en-US" sz="2800" dirty="0"/>
              <a:t> orang lain. 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observasional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imitasi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 pada </a:t>
            </a:r>
            <a:r>
              <a:rPr lang="en-US" sz="2800" dirty="0" err="1"/>
              <a:t>itu</a:t>
            </a:r>
            <a:r>
              <a:rPr lang="en-US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96419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C8781B08-64B3-4446-BA25-DDD55C7554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Observasional</a:t>
            </a:r>
            <a:r>
              <a:rPr lang="en-US" dirty="0"/>
              <a:t> Bandura (1986)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proses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observasional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3C386EF1-72FF-492A-B0C9-634B20661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3" t="39331" r="53121" b="18818"/>
          <a:stretch/>
        </p:blipFill>
        <p:spPr>
          <a:xfrm>
            <a:off x="1043608" y="1556792"/>
            <a:ext cx="5585048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FF27368-33A5-4A98-AB67-63C4612B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 class room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DC231441-B978-4AD4-8D3E-ADA6C6EE3B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Cara yang </a:t>
            </a:r>
            <a:r>
              <a:rPr lang="en-US" dirty="0" err="1"/>
              <a:t>disengaja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guru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observasional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demonstrasi</a:t>
            </a:r>
            <a:r>
              <a:rPr lang="en-US" dirty="0"/>
              <a:t> model, di mana guru </a:t>
            </a:r>
            <a:r>
              <a:rPr lang="en-US" dirty="0" err="1"/>
              <a:t>menjelaskan</a:t>
            </a:r>
            <a:r>
              <a:rPr lang="en-US" dirty="0"/>
              <a:t> dan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dan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teladan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dan </a:t>
            </a:r>
            <a:r>
              <a:rPr lang="en-US" dirty="0" err="1"/>
              <a:t>dipelajari</a:t>
            </a:r>
            <a:r>
              <a:rPr lang="en-US" dirty="0"/>
              <a:t>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model lain, </a:t>
            </a:r>
            <a:r>
              <a:rPr lang="en-US" dirty="0" err="1"/>
              <a:t>termasuk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, mentor, dan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sebaya</a:t>
            </a:r>
            <a:r>
              <a:rPr lang="en-US" dirty="0"/>
              <a:t>. 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dan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kompeten</a:t>
            </a:r>
            <a:r>
              <a:rPr lang="en-US" dirty="0"/>
              <a:t>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prestise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93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E879B3E8-728F-44E6-B23A-A6C7A82F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observasional</a:t>
            </a:r>
            <a:r>
              <a:rPr lang="en-US" dirty="0"/>
              <a:t> di </a:t>
            </a:r>
            <a:r>
              <a:rPr lang="en-US" dirty="0" err="1"/>
              <a:t>kelas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66F94B0F-2BCE-4F99-A70C-BAB78B1907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EARLY CHILDHOOD: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prasekolah</a:t>
            </a:r>
            <a:r>
              <a:rPr lang="en-US" dirty="0"/>
              <a:t> </a:t>
            </a:r>
            <a:r>
              <a:rPr lang="en-US" dirty="0" err="1"/>
              <a:t>menghabiskan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informal dan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meniru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orang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endParaRPr lang="en-US" dirty="0"/>
          </a:p>
          <a:p>
            <a:r>
              <a:rPr lang="en-US" dirty="0"/>
              <a:t>ELEMENTARY SCHOOL: GRADES K–5 :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dan </a:t>
            </a:r>
            <a:r>
              <a:rPr lang="en-US" dirty="0" err="1"/>
              <a:t>pengalaman</a:t>
            </a:r>
            <a:r>
              <a:rPr lang="en-US" dirty="0"/>
              <a:t>. 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dan </a:t>
            </a:r>
            <a:r>
              <a:rPr lang="en-US" dirty="0" err="1"/>
              <a:t>disepakati</a:t>
            </a:r>
            <a:r>
              <a:rPr lang="en-US" dirty="0"/>
              <a:t> pada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7207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7739F9D-6F50-4D0F-B47A-90FD0E98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4300C4F4-2735-4F33-9873-9F72B8231C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MIDDLE SCHOOL: GRADES 6–8 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observasional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 </a:t>
            </a:r>
            <a:r>
              <a:rPr lang="en-US" dirty="0" err="1"/>
              <a:t>enam</a:t>
            </a:r>
            <a:r>
              <a:rPr lang="en-US" dirty="0"/>
              <a:t> </a:t>
            </a:r>
            <a:r>
              <a:rPr lang="en-US" dirty="0" err="1"/>
              <a:t>saya</a:t>
            </a:r>
            <a:r>
              <a:rPr lang="en-US" dirty="0"/>
              <a:t> 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 Saya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mendiskusikannya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harapkan</a:t>
            </a:r>
            <a:r>
              <a:rPr lang="en-US" dirty="0"/>
              <a:t>. </a:t>
            </a:r>
          </a:p>
          <a:p>
            <a:endParaRPr lang="en-US" dirty="0"/>
          </a:p>
          <a:p>
            <a:r>
              <a:rPr lang="en-US" dirty="0"/>
              <a:t>HIGH SCHOOL: GRADES 9–12 :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beruntung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yang visual, </a:t>
            </a:r>
            <a:r>
              <a:rPr lang="en-US" dirty="0" err="1"/>
              <a:t>praktis</a:t>
            </a:r>
            <a:r>
              <a:rPr lang="en-US" dirty="0"/>
              <a:t>, dan </a:t>
            </a:r>
            <a:r>
              <a:rPr lang="en-US" dirty="0" err="1"/>
              <a:t>kreatif</a:t>
            </a:r>
            <a:r>
              <a:rPr lang="en-US" dirty="0"/>
              <a:t>. </a:t>
            </a:r>
            <a:r>
              <a:rPr lang="en-US" dirty="0" err="1"/>
              <a:t>Demonstrasi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lawan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yang </a:t>
            </a:r>
            <a:r>
              <a:rPr lang="en-US" dirty="0" err="1"/>
              <a:t>kasar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dan </a:t>
            </a:r>
            <a:r>
              <a:rPr lang="en-US" dirty="0" err="1"/>
              <a:t>kadang-kadang</a:t>
            </a:r>
            <a:r>
              <a:rPr lang="en-US" dirty="0"/>
              <a:t> total 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/ </a:t>
            </a:r>
            <a:r>
              <a:rPr lang="en-US" dirty="0" err="1"/>
              <a:t>demonstrasi</a:t>
            </a:r>
            <a:r>
              <a:rPr lang="en-US" dirty="0"/>
              <a:t>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dan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artistik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1685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3F09B5BE-06F8-4F89-8828-D6BC2D06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in the Media—the Example of Sesame Street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9C9CBAE9-57BB-41B1-B404-3049B4EBFB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28653"/>
            <a:ext cx="7787208" cy="456510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Sesame Street juga </a:t>
            </a:r>
            <a:r>
              <a:rPr lang="en-US" dirty="0" err="1"/>
              <a:t>mengilustrasikan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Sesame Street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Tampungan Konten 3">
            <a:extLst>
              <a:ext uri="{FF2B5EF4-FFF2-40B4-BE49-F238E27FC236}">
                <a16:creationId xmlns:a16="http://schemas.microsoft.com/office/drawing/2014/main" xmlns="" id="{A581647D-B55D-4B2A-8922-966496CB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9" t="42378" r="71671" b="30398"/>
          <a:stretch/>
        </p:blipFill>
        <p:spPr>
          <a:xfrm>
            <a:off x="6471332" y="1388613"/>
            <a:ext cx="2215468" cy="2040387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BF76D5DB-5860-470D-ADDD-91512B5047D6}"/>
              </a:ext>
            </a:extLst>
          </p:cNvPr>
          <p:cNvSpPr txBox="1"/>
          <p:nvPr/>
        </p:nvSpPr>
        <p:spPr>
          <a:xfrm>
            <a:off x="481996" y="1724268"/>
            <a:ext cx="5989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Acara </a:t>
            </a:r>
            <a:r>
              <a:rPr lang="en-US" sz="2000" dirty="0" err="1"/>
              <a:t>televisi</a:t>
            </a:r>
            <a:r>
              <a:rPr lang="en-US" sz="2000" dirty="0"/>
              <a:t> Sesame Street </a:t>
            </a:r>
            <a:r>
              <a:rPr lang="en-US" sz="2000" dirty="0" err="1"/>
              <a:t>adalah</a:t>
            </a:r>
            <a:r>
              <a:rPr lang="en-US" sz="2000" dirty="0"/>
              <a:t> acara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program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yang </a:t>
            </a:r>
            <a:r>
              <a:rPr lang="en-US" sz="2000" dirty="0" err="1"/>
              <a:t>mencakup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observasional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, dan </a:t>
            </a:r>
            <a:r>
              <a:rPr lang="en-US" sz="2000" dirty="0" err="1"/>
              <a:t>dirancang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mengajarkan</a:t>
            </a:r>
            <a:r>
              <a:rPr lang="en-US" sz="2000" dirty="0"/>
              <a:t> </a:t>
            </a:r>
            <a:r>
              <a:rPr lang="en-US" sz="2000" dirty="0" err="1"/>
              <a:t>kognitif</a:t>
            </a:r>
            <a:r>
              <a:rPr lang="en-US" sz="2000" dirty="0"/>
              <a:t> dan </a:t>
            </a:r>
            <a:r>
              <a:rPr lang="en-US" sz="2000" dirty="0" err="1"/>
              <a:t>keterampilan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482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FF6B8CF7-D573-44C5-AF87-875E691E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BEHAVIOR APPROACHES AND SELF-REGULATION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6997CF5F-7E24-41D5-A3C1-BEE12D8AEE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Cognitive Behavior Approaches :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penekanannya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pada </a:t>
            </a:r>
            <a:r>
              <a:rPr lang="en-US" dirty="0" err="1"/>
              <a:t>perilaku</a:t>
            </a:r>
            <a:r>
              <a:rPr lang="en-US" dirty="0"/>
              <a:t>, dan </a:t>
            </a:r>
            <a:r>
              <a:rPr lang="en-US" dirty="0" err="1"/>
              <a:t>behaviorisme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penekanannya</a:t>
            </a:r>
            <a:r>
              <a:rPr lang="en-US" dirty="0"/>
              <a:t> pada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Self-instructional methods :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6833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038CEA74-96E8-46CF-8166-FCCBDF89E9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self-talk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dan guru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Bersiaplah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kecemasan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stress</a:t>
            </a:r>
          </a:p>
          <a:p>
            <a:r>
              <a:rPr lang="en-US" dirty="0" err="1"/>
              <a:t>Hadapi</a:t>
            </a:r>
            <a:r>
              <a:rPr lang="en-US" dirty="0"/>
              <a:t> dan </a:t>
            </a:r>
            <a:r>
              <a:rPr lang="en-US" dirty="0" err="1"/>
              <a:t>tangani</a:t>
            </a:r>
            <a:r>
              <a:rPr lang="en-US" dirty="0"/>
              <a:t> </a:t>
            </a:r>
            <a:r>
              <a:rPr lang="en-US" dirty="0" err="1"/>
              <a:t>kecemasan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.</a:t>
            </a:r>
          </a:p>
          <a:p>
            <a:r>
              <a:rPr lang="en-US" dirty="0" err="1"/>
              <a:t>Atasi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pada </a:t>
            </a:r>
            <a:r>
              <a:rPr lang="en-US" dirty="0" err="1"/>
              <a:t>saat-saat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.</a:t>
            </a:r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strateginya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3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6CA472E-7797-44DF-9242-3681AEFC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regulatory learning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FB0F16C2-8CDA-43E3-88AD-3D8493ECDA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dan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, </a:t>
            </a:r>
            <a:r>
              <a:rPr lang="en-US" dirty="0" err="1"/>
              <a:t>perasaan</a:t>
            </a:r>
            <a:r>
              <a:rPr lang="en-US" dirty="0"/>
              <a:t>, dan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Pembelajar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9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/>
              <a:t>What Is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3200" dirty="0"/>
              <a:t>Learning= Fokus utama psikologi pendidikan. Ketika orang ditanya untuk apa sekolah, jawaban yang umum adalah, "Untuk membantu anak-anak belajar“.</a:t>
            </a:r>
          </a:p>
          <a:p>
            <a:endParaRPr lang="id-ID" sz="3200" dirty="0"/>
          </a:p>
          <a:p>
            <a:r>
              <a:rPr lang="id-ID" sz="3200" dirty="0"/>
              <a:t> </a:t>
            </a:r>
            <a:r>
              <a:rPr lang="id-ID" sz="3200" b="1" i="1" dirty="0"/>
              <a:t>Learning</a:t>
            </a:r>
            <a:r>
              <a:rPr lang="id-ID" sz="3200" dirty="0"/>
              <a:t> adalah pengaruh yang relatif permanen pada perilaku, pengetahuan, dan kemampuan berpikir yang datang melalui pengalaman.</a:t>
            </a:r>
          </a:p>
          <a:p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54780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993C3BED-394E-4197-B7CB-610A875913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err="1"/>
              <a:t>Tetapkan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dan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  <a:p>
            <a:pPr lvl="0"/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riasan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  <a:p>
            <a:pPr lvl="0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 err="1"/>
              <a:t>memonitor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pPr lvl="0"/>
            <a:r>
              <a:rPr lang="en-US" dirty="0" err="1"/>
              <a:t>Sempurnakan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capai</a:t>
            </a:r>
            <a:endParaRPr lang="en-US" dirty="0"/>
          </a:p>
          <a:p>
            <a:pPr lvl="0"/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dan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0400B5A-4F96-47E0-AC7A-B573A1F4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SOCIAL COGNITIVE APPROACHES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D18D7F74-EC04-4953-912F-B5845C368B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Pembelajaran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menonton</a:t>
            </a:r>
            <a:r>
              <a:rPr lang="en-US" sz="2000" dirty="0"/>
              <a:t> dan </a:t>
            </a:r>
            <a:r>
              <a:rPr lang="en-US" sz="2000" dirty="0" err="1"/>
              <a:t>mendengarkan</a:t>
            </a:r>
            <a:r>
              <a:rPr lang="en-US" sz="2000" dirty="0"/>
              <a:t> model yang </a:t>
            </a:r>
            <a:r>
              <a:rPr lang="en-US" sz="2000" dirty="0" err="1"/>
              <a:t>kompeten</a:t>
            </a:r>
            <a:r>
              <a:rPr lang="en-US" sz="2000" dirty="0"/>
              <a:t> dan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meniru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lakukan</a:t>
            </a:r>
            <a:r>
              <a:rPr lang="en-US" sz="2000" dirty="0"/>
              <a:t>. </a:t>
            </a:r>
            <a:r>
              <a:rPr lang="en-US" sz="2000" dirty="0" err="1"/>
              <a:t>Penekanan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kognitif</a:t>
            </a:r>
            <a:r>
              <a:rPr lang="en-US" sz="2000" dirty="0"/>
              <a:t> pada self-instruction, </a:t>
            </a:r>
            <a:r>
              <a:rPr lang="en-US" sz="2000" dirty="0" err="1"/>
              <a:t>selftalk</a:t>
            </a:r>
            <a:r>
              <a:rPr lang="en-US" sz="2000" dirty="0"/>
              <a:t>, and self-regulatory </a:t>
            </a:r>
            <a:r>
              <a:rPr lang="en-US" sz="2000" dirty="0" err="1"/>
              <a:t>yangmemberikan</a:t>
            </a:r>
            <a:r>
              <a:rPr lang="en-US" sz="2000" dirty="0"/>
              <a:t> </a:t>
            </a:r>
            <a:r>
              <a:rPr lang="en-US" sz="2000" dirty="0" err="1"/>
              <a:t>pergeseran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dikendalikan</a:t>
            </a:r>
            <a:r>
              <a:rPr lang="en-US" sz="2000" dirty="0"/>
              <a:t> oleh orang lain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 err="1"/>
              <a:t>Strategi</a:t>
            </a:r>
            <a:r>
              <a:rPr lang="en-US" sz="2000" dirty="0"/>
              <a:t> yang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signifikan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.    </a:t>
            </a:r>
          </a:p>
        </p:txBody>
      </p:sp>
    </p:spTree>
    <p:extLst>
      <p:ext uri="{BB962C8B-B14F-4D97-AF65-F5344CB8AC3E}">
        <p14:creationId xmlns:p14="http://schemas.microsoft.com/office/powerpoint/2010/main" val="1147078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F71BC61-1092-43BE-825B-04A65E26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xmlns="" id="{BEBD4A58-964E-4B29-96EA-CB1E9E85579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5309"/>
            <a:ext cx="7467600" cy="3923407"/>
          </a:xfrm>
        </p:spPr>
      </p:pic>
    </p:spTree>
    <p:extLst>
      <p:ext uri="{BB962C8B-B14F-4D97-AF65-F5344CB8AC3E}">
        <p14:creationId xmlns:p14="http://schemas.microsoft.com/office/powerpoint/2010/main" val="85160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</p:spPr>
        <p:txBody>
          <a:bodyPr/>
          <a:lstStyle/>
          <a:p>
            <a:r>
              <a:rPr lang="id-ID" dirty="0"/>
              <a:t>Approaches to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600" b="1" dirty="0"/>
              <a:t>1. Behaviorism Approaches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Pandangan bahwa perilaku harus dijelaskan oleh pengalaman yang dapat diamati, bukan oleh proses mental</a:t>
            </a:r>
            <a:r>
              <a:rPr lang="id-ID" i="1" dirty="0"/>
              <a:t>.</a:t>
            </a:r>
            <a:r>
              <a:rPr lang="id-ID" dirty="0"/>
              <a:t> </a:t>
            </a:r>
          </a:p>
          <a:p>
            <a:pPr marL="0" indent="0">
              <a:buNone/>
            </a:pPr>
            <a:endParaRPr lang="id-ID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id-ID" b="1" dirty="0"/>
              <a:t>Mental Processes</a:t>
            </a:r>
            <a:r>
              <a:rPr lang="id-ID" dirty="0"/>
              <a:t>= Pikiran, perasaan, dan motif yang tidak bisa diamati oleh orang lain.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27984" y="1340768"/>
            <a:ext cx="4392488" cy="55172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d-ID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id-ID" i="1" dirty="0"/>
              <a:t>Classical conditioning </a:t>
            </a:r>
            <a:r>
              <a:rPr lang="id-ID" dirty="0"/>
              <a:t>dan </a:t>
            </a:r>
            <a:r>
              <a:rPr lang="id-ID" i="1" dirty="0"/>
              <a:t>Operant conditioning</a:t>
            </a:r>
            <a:r>
              <a:rPr lang="id-ID" dirty="0"/>
              <a:t>: 2 pandangan perilaku yang akan kita bahas segera, mengadopsi sikap ini. Kedua pandangan ini menekankan </a:t>
            </a:r>
            <a:r>
              <a:rPr lang="id-ID" b="1" i="1" dirty="0"/>
              <a:t>associative learning</a:t>
            </a:r>
          </a:p>
          <a:p>
            <a:pPr marL="0" indent="0">
              <a:buNone/>
            </a:pPr>
            <a:endParaRPr lang="id-ID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Terdiri dari pembelajaran bahwa dua peristiwa terhubung atau terkait </a:t>
            </a:r>
          </a:p>
        </p:txBody>
      </p:sp>
    </p:spTree>
    <p:extLst>
      <p:ext uri="{BB962C8B-B14F-4D97-AF65-F5344CB8AC3E}">
        <p14:creationId xmlns:p14="http://schemas.microsoft.com/office/powerpoint/2010/main" val="37696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46043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b="1" dirty="0"/>
              <a:t>2. Cognitive Approaches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Pendekatan kognitif sosial menekankan bagaimana faktor perilaku, lingkungan, dan orang (kognitif) saling berinteraksi untuk mempengaruhi hasil dari pembelajaran </a:t>
            </a:r>
          </a:p>
          <a:p>
            <a:pPr>
              <a:buFont typeface="Wingdings" panose="05000000000000000000" pitchFamily="2" charset="2"/>
              <a:buChar char="Ø"/>
            </a:pPr>
            <a:endParaRPr lang="id-ID" sz="2800" b="1" dirty="0"/>
          </a:p>
          <a:p>
            <a:pPr marL="0" indent="0">
              <a:buNone/>
            </a:pPr>
            <a:endParaRPr lang="id-ID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160800" y="2852936"/>
            <a:ext cx="1971040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Behavioral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65488" y="2852936"/>
            <a:ext cx="1914624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Social Cognitive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12160" y="2852936"/>
            <a:ext cx="1944216" cy="20539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Informative Processing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7704" y="4585237"/>
            <a:ext cx="2016224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Cognitive Contructivist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6206" y="4585237"/>
            <a:ext cx="2006034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Social Contructivist</a:t>
            </a:r>
          </a:p>
        </p:txBody>
      </p:sp>
    </p:spTree>
    <p:extLst>
      <p:ext uri="{BB962C8B-B14F-4D97-AF65-F5344CB8AC3E}">
        <p14:creationId xmlns:p14="http://schemas.microsoft.com/office/powerpoint/2010/main" val="199236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sz="4000" b="1" dirty="0"/>
              <a:t>BEHAVIORAL APPROACH TO LEARNING</a:t>
            </a:r>
            <a:r>
              <a:rPr lang="id-ID" dirty="0"/>
              <a:t/>
            </a:r>
            <a:br>
              <a:rPr lang="id-ID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04856" cy="54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dirty="0"/>
          </a:p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Pendekatan </a:t>
            </a:r>
            <a:r>
              <a:rPr lang="id-ID" sz="2800" b="1" i="1" dirty="0"/>
              <a:t>behavioral</a:t>
            </a:r>
            <a:r>
              <a:rPr lang="id-ID" sz="2800" dirty="0"/>
              <a:t> ini menekankan pentingnya anak membuat hubungan antara pengalaman dan perilaku</a:t>
            </a:r>
            <a:r>
              <a:rPr lang="id-ID" sz="3200" dirty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id-ID" sz="32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id-ID" sz="3600" b="1" dirty="0"/>
              <a:t>Classical Conditioning </a:t>
            </a:r>
            <a:endParaRPr lang="id-ID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Suatu bentuk asosiatif belajar di mana stimulus netral dikaitkan dengan stimulus yang bermakna dan memperoleh kapasitas untuk memperoleh respons yang diinginkan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44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8" y="0"/>
            <a:ext cx="7596844" cy="27651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65152"/>
            <a:ext cx="3672408" cy="23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41" y="2924944"/>
            <a:ext cx="4176464" cy="23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058" y="5151612"/>
            <a:ext cx="5797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Stimulus tanpa syarat (UCS), </a:t>
            </a:r>
          </a:p>
          <a:p>
            <a:r>
              <a:rPr lang="id-ID" sz="2400" dirty="0"/>
              <a:t>Respons tanpa syarat (UCR), </a:t>
            </a:r>
          </a:p>
          <a:p>
            <a:r>
              <a:rPr lang="id-ID" sz="2400" dirty="0"/>
              <a:t>Stimulus terkondisi (CS), dan </a:t>
            </a:r>
          </a:p>
          <a:p>
            <a:r>
              <a:rPr lang="id-ID" sz="2400" dirty="0"/>
              <a:t>Respons terkondisi (CR).</a:t>
            </a:r>
          </a:p>
        </p:txBody>
      </p:sp>
    </p:spTree>
    <p:extLst>
      <p:ext uri="{BB962C8B-B14F-4D97-AF65-F5344CB8AC3E}">
        <p14:creationId xmlns:p14="http://schemas.microsoft.com/office/powerpoint/2010/main" val="172422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4495800" cy="65973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d-ID" sz="2500" b="1" dirty="0"/>
              <a:t>Generelization</a:t>
            </a:r>
            <a:r>
              <a:rPr lang="id-ID" sz="2500" dirty="0"/>
              <a:t> melibatkan kecenderungan stimulus baru yang mirip dengan stimulus terkondisi asli untuk menghasilkan respons yang serupa.</a:t>
            </a:r>
          </a:p>
          <a:p>
            <a:pPr>
              <a:buFont typeface="Wingdings" panose="05000000000000000000" pitchFamily="2" charset="2"/>
              <a:buChar char="Ø"/>
            </a:pPr>
            <a:endParaRPr lang="id-ID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id-ID" sz="2500" b="1" dirty="0"/>
              <a:t>Discrimination</a:t>
            </a:r>
            <a:r>
              <a:rPr lang="id-ID" sz="2500" dirty="0"/>
              <a:t> terjadi ketika organisme merespon rangsangan tertentu tetapi tidak yang lain. </a:t>
            </a:r>
            <a:r>
              <a:rPr lang="id-ID" sz="2500" b="1" dirty="0"/>
              <a:t>E</a:t>
            </a:r>
            <a:r>
              <a:rPr lang="id-ID" sz="2500" b="1" i="1" dirty="0"/>
              <a:t>xtinction</a:t>
            </a:r>
            <a:r>
              <a:rPr lang="id-ID" sz="2500" dirty="0"/>
              <a:t> melibatkan melemahnya respon terkondisi (CR) tanpa adanya stimulus tanpa syarat (UCS). </a:t>
            </a:r>
          </a:p>
          <a:p>
            <a:endParaRPr lang="id-ID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08" y="404664"/>
            <a:ext cx="3657600" cy="55515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d-ID" b="1" dirty="0"/>
              <a:t>Systematic Desensitization </a:t>
            </a:r>
            <a:r>
              <a:rPr lang="id-ID" dirty="0"/>
              <a:t>metode yang didasarkan pada pengkondisian klasik yang mengurangi kecemasan dengan membuat individu mengaitkan relaksasi yang mendalam dengan visualisasi yang berurutan dari situasi yang semakin menimbulkan kecemasan.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7187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/>
              <a:t>Operant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6203032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Suatu bentuk pembelajaran di mana konsekuensi perilaku menghasilkan perubahan dalam probabilitas bahwa perilaku tersebut akan terjadi</a:t>
            </a:r>
            <a:r>
              <a:rPr lang="id-ID" sz="2800" i="1" dirty="0"/>
              <a:t>.  </a:t>
            </a:r>
            <a:r>
              <a:rPr lang="id-ID" sz="2800" dirty="0"/>
              <a:t>Konsekuensi — penghargaan dan hukuman — bergantung pada perilaku organisme.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65247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1245</Words>
  <Application>Microsoft Office PowerPoint</Application>
  <PresentationFormat>On-screen Show (4:3)</PresentationFormat>
  <Paragraphs>169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1_Oriel</vt:lpstr>
      <vt:lpstr>Behavioral and Social Cognitive Approaches</vt:lpstr>
      <vt:lpstr>Learning Goals</vt:lpstr>
      <vt:lpstr>What Is Learning?</vt:lpstr>
      <vt:lpstr>Approaches to Learning</vt:lpstr>
      <vt:lpstr>PowerPoint Presentation</vt:lpstr>
      <vt:lpstr>        BEHAVIORAL APPROACH TO LEARNING </vt:lpstr>
      <vt:lpstr>PowerPoint Presentation</vt:lpstr>
      <vt:lpstr>PowerPoint Presentation</vt:lpstr>
      <vt:lpstr>Operant Conditioning</vt:lpstr>
      <vt:lpstr>PowerPoint Presentation</vt:lpstr>
      <vt:lpstr>PowerPoint Presentation</vt:lpstr>
      <vt:lpstr>APPLIED BEHAVIOR ANALYSIS IN EDUCATION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BANDURA’S SOCIAL COGNITIVE THEORY </vt:lpstr>
      <vt:lpstr>PowerPoint Presentation</vt:lpstr>
      <vt:lpstr>Observational learning</vt:lpstr>
      <vt:lpstr>PowerPoint Presentation</vt:lpstr>
      <vt:lpstr>Model in class room</vt:lpstr>
      <vt:lpstr>bagaimana mereka menggunakan pembelajaran observasional di kelas</vt:lpstr>
      <vt:lpstr>PowerPoint Presentation</vt:lpstr>
      <vt:lpstr>Models in the Media—the Example of Sesame Street </vt:lpstr>
      <vt:lpstr>COGNITIVE BEHAVIOR APPROACHES AND SELF-REGULATION </vt:lpstr>
      <vt:lpstr>PowerPoint Presentation</vt:lpstr>
      <vt:lpstr>Self regulatory learning</vt:lpstr>
      <vt:lpstr>PowerPoint Presentation</vt:lpstr>
      <vt:lpstr>EVALUATING THE SOCIAL COGNITIVE APPROACHES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and Social Cognitive Approaches</dc:title>
  <dc:creator>Notebook Tjatur</dc:creator>
  <cp:lastModifiedBy>Gita Soerjoatmodjo</cp:lastModifiedBy>
  <cp:revision>27</cp:revision>
  <dcterms:created xsi:type="dcterms:W3CDTF">2019-09-15T13:27:40Z</dcterms:created>
  <dcterms:modified xsi:type="dcterms:W3CDTF">2019-12-02T06:19:37Z</dcterms:modified>
</cp:coreProperties>
</file>