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2" r:id="rId6"/>
    <p:sldId id="271" r:id="rId7"/>
    <p:sldId id="272" r:id="rId8"/>
    <p:sldId id="273" r:id="rId9"/>
    <p:sldId id="274" r:id="rId10"/>
    <p:sldId id="261" r:id="rId11"/>
    <p:sldId id="276" r:id="rId12"/>
    <p:sldId id="279" r:id="rId13"/>
    <p:sldId id="277" r:id="rId14"/>
    <p:sldId id="280" r:id="rId15"/>
    <p:sldId id="281" r:id="rId16"/>
    <p:sldId id="270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4AA95-6DE4-4E14-87E9-7A33B29EF738}" type="datetimeFigureOut">
              <a:rPr lang="id-ID" smtClean="0"/>
              <a:t>26/02/20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F0C7-CA2B-42F5-ACFC-2424FD9BDCE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50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1. Pikiran dingin adalah Pikiran yang bersifat deskriptif dan mengandung sedikit emosi</a:t>
            </a:r>
          </a:p>
          <a:p>
            <a:endParaRPr lang="id-ID" dirty="0"/>
          </a:p>
          <a:p>
            <a:r>
              <a:rPr lang="id-ID" dirty="0"/>
              <a:t>2. Pikiran hangat adalah pikiran yang mengarah pada satu preferensi atau keyakinan rasional, pikiran ini mengandung unsur evaluasi yang mempengaruhi pembentukan 	                perasaan</a:t>
            </a:r>
          </a:p>
          <a:p>
            <a:endParaRPr lang="id-ID" dirty="0"/>
          </a:p>
          <a:p>
            <a:r>
              <a:rPr lang="id-ID" dirty="0"/>
              <a:t>3. Pikiran panas adalah ppikiran yang mengandung unsur evaluasi yang tinggi dan penuh dengan perasaan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D632C-F484-4F49-A90C-5EB010C0ED79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40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D632C-F484-4F49-A90C-5EB010C0ED79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024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D632C-F484-4F49-A90C-5EB010C0ED79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448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04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7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79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6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199F3-A6A7-4485-AA08-9BD264CEAF6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CFC64B-E44C-478F-8E0C-A1BC05447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3746" y="36250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Pendekatan</a:t>
            </a:r>
            <a:r>
              <a:rPr lang="en-US" dirty="0"/>
              <a:t> Rational-Emotive Behavior Therapy (REBT)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751" y="3026536"/>
            <a:ext cx="9294254" cy="3992450"/>
          </a:xfrm>
        </p:spPr>
        <p:txBody>
          <a:bodyPr>
            <a:normAutofit fontScale="70000" lnSpcReduction="20000"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800" dirty="0" err="1"/>
              <a:t>Gardani</a:t>
            </a:r>
            <a:r>
              <a:rPr lang="en-US" sz="5800" dirty="0"/>
              <a:t> P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800" dirty="0"/>
              <a:t>Ines Patricia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800" dirty="0"/>
              <a:t>Irene Miramis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800" dirty="0" err="1"/>
              <a:t>Jihan</a:t>
            </a:r>
            <a:r>
              <a:rPr lang="en-US" sz="5800" dirty="0"/>
              <a:t> </a:t>
            </a:r>
            <a:r>
              <a:rPr lang="en-US" sz="5800" dirty="0" err="1"/>
              <a:t>Marwa</a:t>
            </a:r>
            <a:endParaRPr lang="en-US" sz="58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800" dirty="0" err="1"/>
              <a:t>Yohanna</a:t>
            </a:r>
            <a:r>
              <a:rPr lang="en-US" sz="5800" dirty="0"/>
              <a:t> P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800" dirty="0" err="1"/>
              <a:t>Gabrialle</a:t>
            </a:r>
            <a:r>
              <a:rPr lang="en-US" sz="5800" dirty="0"/>
              <a:t> 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4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6F38-A961-49FA-A1EB-3642FB3A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80" y="666608"/>
            <a:ext cx="8911687" cy="1280890"/>
          </a:xfrm>
        </p:spPr>
        <p:txBody>
          <a:bodyPr/>
          <a:lstStyle/>
          <a:p>
            <a:pPr algn="ctr"/>
            <a:r>
              <a:rPr lang="id-ID" dirty="0"/>
              <a:t>Pendekatan REBT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58ACA5-B5EC-40C1-9EDC-3C6351F90939}"/>
              </a:ext>
            </a:extLst>
          </p:cNvPr>
          <p:cNvSpPr/>
          <p:nvPr/>
        </p:nvSpPr>
        <p:spPr>
          <a:xfrm>
            <a:off x="1164624" y="1947499"/>
            <a:ext cx="2718487" cy="1050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F8F2-264A-4805-B7DB-8DB11036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89" y="2220936"/>
            <a:ext cx="2584622" cy="64572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id-ID" dirty="0">
                <a:solidFill>
                  <a:schemeClr val="bg1"/>
                </a:solidFill>
              </a:rPr>
              <a:t>Ego disturbance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4D3F7-00E0-4C98-9E3F-A5543A30EE5C}"/>
              </a:ext>
            </a:extLst>
          </p:cNvPr>
          <p:cNvSpPr/>
          <p:nvPr/>
        </p:nvSpPr>
        <p:spPr>
          <a:xfrm>
            <a:off x="7714735" y="1690688"/>
            <a:ext cx="2718487" cy="1050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FC590B-AD5D-4166-A834-16B428DD3E4F}"/>
              </a:ext>
            </a:extLst>
          </p:cNvPr>
          <p:cNvSpPr txBox="1">
            <a:spLocks/>
          </p:cNvSpPr>
          <p:nvPr/>
        </p:nvSpPr>
        <p:spPr>
          <a:xfrm>
            <a:off x="7848600" y="1947498"/>
            <a:ext cx="2584622" cy="645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dirty="0"/>
              <a:t>Discomfort disturbance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0733BF-0A15-4AD3-BCF5-5E002A551C67}"/>
              </a:ext>
            </a:extLst>
          </p:cNvPr>
          <p:cNvSpPr txBox="1">
            <a:spLocks/>
          </p:cNvSpPr>
          <p:nvPr/>
        </p:nvSpPr>
        <p:spPr>
          <a:xfrm>
            <a:off x="630195" y="3153939"/>
            <a:ext cx="4823256" cy="350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Mempresentasikan rasa kecemasan dan kemarahan terhadap citra diri yang diikuti dengan evaluasi diri yang negatif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0872FD-B8FC-452F-B6A9-82CEE0654076}"/>
              </a:ext>
            </a:extLst>
          </p:cNvPr>
          <p:cNvSpPr txBox="1">
            <a:spLocks/>
          </p:cNvSpPr>
          <p:nvPr/>
        </p:nvSpPr>
        <p:spPr>
          <a:xfrm>
            <a:off x="6738550" y="3153939"/>
            <a:ext cx="5453449" cy="350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Dihasilkan dari tuntutan atas orang lain </a:t>
            </a:r>
          </a:p>
          <a:p>
            <a:endParaRPr lang="id-ID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d-ID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frustation-tolerance</a:t>
            </a:r>
          </a:p>
          <a:p>
            <a:r>
              <a:rPr lang="id-ID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discomfort-tolerance</a:t>
            </a:r>
          </a:p>
        </p:txBody>
      </p:sp>
    </p:spTree>
    <p:extLst>
      <p:ext uri="{BB962C8B-B14F-4D97-AF65-F5344CB8AC3E}">
        <p14:creationId xmlns:p14="http://schemas.microsoft.com/office/powerpoint/2010/main" val="323607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AA74-E2DC-7E44-9F62-EB6B6629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111" y="421886"/>
            <a:ext cx="7403930" cy="870582"/>
          </a:xfrm>
        </p:spPr>
        <p:txBody>
          <a:bodyPr/>
          <a:lstStyle/>
          <a:p>
            <a:pPr algn="ctr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Konseling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F991-63D0-D742-8D25-7F3588A43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540189"/>
            <a:ext cx="4313864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Rational-Emotive Behavior Therapy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(REBT),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menyadari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rasional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Mengoreksi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mereduksi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emosi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toleran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orang lain,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lingkungannya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F9D0E-85CF-2249-ABE5-A7A2A3E0E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075" y="1540189"/>
            <a:ext cx="4658809" cy="44825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Ellis dan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Benard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(1986)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mendeskripsikan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REBT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to survive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dan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menikmati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to enjoy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self interest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social interest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pengarahan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self direction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Toleransi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Fleksibel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ketidakpastian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acceptance of uncertainly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self acceptance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resiko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risk taking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harapan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realistis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realistic expectation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toleransi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frustasi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high frustration tolerance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self responsibility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1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BF91-EC2E-684F-8BC2-96EBE4BC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Peran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1095-7D93-C943-8934-564878DA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8329"/>
            <a:ext cx="8915400" cy="4232893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Rational-Emotive Behavior Therapy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(REBT)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aktif-direktif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mengambil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lebih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banyak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memberikan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penjelasan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terutama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pada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awal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Mengkonfrontasi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sebab-akibat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pikiran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irasional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langsung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Menggunakan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berbagai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teknik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menstimulus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berpikir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mendidik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kembali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sendiri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menerus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menyerang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pemikiran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irasional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Mengajak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mengatasi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masalahnya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kekuatan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berpikir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bukan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emosi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Bersifat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didaktif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mendidik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memberikan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didikan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REBT,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empati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menghargai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ketulusan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genuineness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kekongkritan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concreteness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konfrontasi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conftrontation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1858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4D41-2035-6D40-B049-5EA244B0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Tahap</a:t>
            </a:r>
            <a:r>
              <a:rPr lang="en-US" dirty="0"/>
              <a:t> –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Konseling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1D53-EA64-9947-A85D-91471C52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5121403"/>
            <a:ext cx="8915400" cy="1528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tahap-tahap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Interpersonal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membangun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hubungan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terapeutik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membangun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rapport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komunikasi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efektif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),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suasana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kolaboratif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Organisational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bersosialisasi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memulai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terapi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mengadakan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asesmen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awal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menyetujui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wilayah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permasalahan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membangun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tujuan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Walen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et. al., 1992).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6C28BE-A84F-7B4E-B7A1-0A439ACD259D}"/>
              </a:ext>
            </a:extLst>
          </p:cNvPr>
          <p:cNvSpPr/>
          <p:nvPr/>
        </p:nvSpPr>
        <p:spPr>
          <a:xfrm>
            <a:off x="4483551" y="1433286"/>
            <a:ext cx="5126721" cy="1107831"/>
          </a:xfrm>
          <a:prstGeom prst="round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konseli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irasional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konseli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diajarkan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9FCB88D-7908-9840-AD37-B681281B9C74}"/>
              </a:ext>
            </a:extLst>
          </p:cNvPr>
          <p:cNvSpPr/>
          <p:nvPr/>
        </p:nvSpPr>
        <p:spPr>
          <a:xfrm>
            <a:off x="4483550" y="2623319"/>
            <a:ext cx="5126721" cy="1107831"/>
          </a:xfrm>
          <a:prstGeom prst="round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konseli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dibantu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yakin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pemikiran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perasaan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diubah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konseli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mengeksplorasi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ide-ide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tujuan-tujuan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D2E0975-7091-E949-A159-DB9D7C585891}"/>
              </a:ext>
            </a:extLst>
          </p:cNvPr>
          <p:cNvSpPr/>
          <p:nvPr/>
        </p:nvSpPr>
        <p:spPr>
          <a:xfrm>
            <a:off x="4483549" y="3813352"/>
            <a:ext cx="5126721" cy="1107831"/>
          </a:xfrm>
          <a:prstGeom prst="round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konseli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dibantu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menerus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pikiran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filosofi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konseli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terjebak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pemikiran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irasional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(George &amp; Cristiani, 1990).</a:t>
            </a:r>
          </a:p>
        </p:txBody>
      </p:sp>
    </p:spTree>
    <p:extLst>
      <p:ext uri="{BB962C8B-B14F-4D97-AF65-F5344CB8AC3E}">
        <p14:creationId xmlns:p14="http://schemas.microsoft.com/office/powerpoint/2010/main" val="392409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8058" y="517553"/>
            <a:ext cx="9508386" cy="1143000"/>
          </a:xfrm>
        </p:spPr>
        <p:txBody>
          <a:bodyPr>
            <a:noAutofit/>
          </a:bodyPr>
          <a:lstStyle/>
          <a:p>
            <a:r>
              <a:rPr lang="en-ID" sz="3200" dirty="0" err="1"/>
              <a:t>Langkah</a:t>
            </a:r>
            <a:r>
              <a:rPr lang="en-ID" sz="3200" dirty="0"/>
              <a:t> </a:t>
            </a:r>
            <a:r>
              <a:rPr lang="en-ID" sz="3200" dirty="0" err="1"/>
              <a:t>intervensi</a:t>
            </a:r>
            <a:r>
              <a:rPr lang="en-ID" sz="3200" dirty="0"/>
              <a:t> </a:t>
            </a:r>
            <a:r>
              <a:rPr lang="en-ID" sz="3200" dirty="0" err="1"/>
              <a:t>konseling</a:t>
            </a:r>
            <a:r>
              <a:rPr lang="en-ID" sz="3200" dirty="0"/>
              <a:t> </a:t>
            </a:r>
            <a:r>
              <a:rPr lang="en-ID" sz="3200" dirty="0" err="1"/>
              <a:t>pendekatan</a:t>
            </a:r>
            <a:r>
              <a:rPr lang="en-ID" sz="3200" dirty="0"/>
              <a:t> </a:t>
            </a:r>
            <a:br>
              <a:rPr lang="en-ID" sz="3200" dirty="0"/>
            </a:br>
            <a:r>
              <a:rPr lang="en-ID" sz="3200" i="1" dirty="0"/>
              <a:t>Rational-Emotive Behaviour Therapy </a:t>
            </a:r>
            <a:r>
              <a:rPr lang="en-ID" sz="3200" dirty="0"/>
              <a:t>(REBT)</a:t>
            </a:r>
            <a:br>
              <a:rPr lang="en-ID" sz="3200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klien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asesmen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orang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situasi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Mempersiapkan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terapi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Mengimplementasikan</a:t>
            </a:r>
            <a:r>
              <a:rPr lang="en-ID" dirty="0"/>
              <a:t> </a:t>
            </a:r>
            <a:r>
              <a:rPr lang="en-ID" i="1" dirty="0"/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Mengevaluasi</a:t>
            </a:r>
            <a:r>
              <a:rPr lang="en-ID" dirty="0"/>
              <a:t>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Mempersiapkan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mengakhiri</a:t>
            </a:r>
            <a:r>
              <a:rPr lang="en-ID" dirty="0"/>
              <a:t> </a:t>
            </a:r>
            <a:r>
              <a:rPr lang="en-ID" dirty="0" err="1"/>
              <a:t>konseling</a:t>
            </a:r>
            <a:r>
              <a:rPr lang="en-ID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0388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mendeteksi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irasional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Overgeneralisation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Distortion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Deletion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Catastrophising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kata-kata</a:t>
            </a:r>
            <a:r>
              <a:rPr lang="en-ID" dirty="0"/>
              <a:t> </a:t>
            </a:r>
            <a:r>
              <a:rPr lang="en-ID" dirty="0" err="1"/>
              <a:t>absolut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ketidaksetujuaan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Ramalan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masa</a:t>
            </a:r>
            <a:r>
              <a:rPr lang="en-ID" dirty="0"/>
              <a:t> </a:t>
            </a:r>
            <a:r>
              <a:rPr lang="en-ID" dirty="0" err="1"/>
              <a:t>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3496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Teknik</a:t>
            </a:r>
            <a:r>
              <a:rPr lang="en-ID" dirty="0"/>
              <a:t> </a:t>
            </a:r>
            <a:r>
              <a:rPr lang="en-ID" b="1" dirty="0" err="1"/>
              <a:t>kognitif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085" y="1905000"/>
            <a:ext cx="8915400" cy="377762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ID" dirty="0"/>
              <a:t>Dispute </a:t>
            </a:r>
            <a:r>
              <a:rPr lang="en-ID" dirty="0" err="1"/>
              <a:t>kognitif</a:t>
            </a:r>
            <a:r>
              <a:rPr lang="en-ID" dirty="0"/>
              <a:t>: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irasional</a:t>
            </a:r>
            <a:r>
              <a:rPr lang="en-ID" dirty="0"/>
              <a:t> </a:t>
            </a: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i="1" dirty="0"/>
              <a:t>Philosophical </a:t>
            </a:r>
            <a:r>
              <a:rPr lang="en-ID" i="1" dirty="0" err="1"/>
              <a:t>persuation</a:t>
            </a:r>
            <a:r>
              <a:rPr lang="en-ID" i="1" dirty="0"/>
              <a:t>, didactic presentation, </a:t>
            </a:r>
            <a:r>
              <a:rPr lang="en-ID" i="1" dirty="0" err="1"/>
              <a:t>socratic</a:t>
            </a:r>
            <a:r>
              <a:rPr lang="en-ID" i="1" dirty="0"/>
              <a:t> dialogue, vicarious experiences,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ekspresi</a:t>
            </a:r>
            <a:r>
              <a:rPr lang="en-ID" dirty="0"/>
              <a:t> verbal </a:t>
            </a:r>
            <a:r>
              <a:rPr lang="en-ID" dirty="0" err="1"/>
              <a:t>lainnya</a:t>
            </a:r>
            <a:endParaRPr lang="en-US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rasional</a:t>
            </a:r>
            <a:r>
              <a:rPr lang="en-ID" dirty="0"/>
              <a:t>: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irasional</a:t>
            </a:r>
            <a:endParaRPr lang="en-US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ID" dirty="0"/>
              <a:t>Dispute standard </a:t>
            </a:r>
            <a:r>
              <a:rPr lang="en-ID" dirty="0" err="1"/>
              <a:t>ganda</a:t>
            </a:r>
            <a:r>
              <a:rPr lang="en-ID" dirty="0"/>
              <a:t>: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standar</a:t>
            </a:r>
            <a:endParaRPr lang="en-US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katastropi</a:t>
            </a:r>
            <a:r>
              <a:rPr lang="en-ID" dirty="0"/>
              <a:t>: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proposisi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yang </a:t>
            </a:r>
            <a:r>
              <a:rPr lang="en-ID" dirty="0" err="1"/>
              <a:t>menyakitkan</a:t>
            </a:r>
            <a:endParaRPr lang="en-US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ID" dirty="0"/>
              <a:t>Devil’s advocate </a:t>
            </a:r>
            <a:r>
              <a:rPr lang="en-ID" dirty="0" err="1"/>
              <a:t>atau</a:t>
            </a:r>
            <a:r>
              <a:rPr lang="en-ID" dirty="0"/>
              <a:t> rational role reversal: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memainkan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rasional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konselor</a:t>
            </a:r>
            <a:r>
              <a:rPr lang="en-ID" dirty="0"/>
              <a:t> </a:t>
            </a:r>
            <a:r>
              <a:rPr lang="en-ID" dirty="0" err="1"/>
              <a:t>memainkan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irasional</a:t>
            </a:r>
            <a:endParaRPr lang="en-ID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ID" dirty="0" err="1"/>
              <a:t>Membuat</a:t>
            </a:r>
            <a:r>
              <a:rPr lang="en-ID" dirty="0"/>
              <a:t> frame </a:t>
            </a:r>
            <a:r>
              <a:rPr lang="en-ID" dirty="0" err="1"/>
              <a:t>ulang</a:t>
            </a:r>
            <a:r>
              <a:rPr lang="en-ID" dirty="0"/>
              <a:t>: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mengecewakan</a:t>
            </a:r>
            <a:r>
              <a:rPr lang="en-ID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3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643" y="613643"/>
            <a:ext cx="8229600" cy="1143000"/>
          </a:xfrm>
        </p:spPr>
        <p:txBody>
          <a:bodyPr>
            <a:normAutofit/>
          </a:bodyPr>
          <a:lstStyle/>
          <a:p>
            <a:r>
              <a:rPr lang="en-ID" b="1" dirty="0" err="1"/>
              <a:t>Teknik</a:t>
            </a:r>
            <a:r>
              <a:rPr lang="en-ID" b="1" dirty="0"/>
              <a:t> </a:t>
            </a:r>
            <a:r>
              <a:rPr lang="en-ID" b="1" dirty="0" err="1"/>
              <a:t>imageri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743" y="1991932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ID" sz="2400" b="1" dirty="0"/>
              <a:t>Dispute </a:t>
            </a:r>
            <a:r>
              <a:rPr lang="en-ID" sz="2400" b="1" dirty="0" err="1"/>
              <a:t>imajinasi</a:t>
            </a:r>
            <a:r>
              <a:rPr lang="en-ID" sz="2400" b="1" dirty="0"/>
              <a:t>: </a:t>
            </a:r>
            <a:r>
              <a:rPr lang="en-ID" sz="2400" dirty="0" err="1"/>
              <a:t>lalu</a:t>
            </a:r>
            <a:r>
              <a:rPr lang="en-ID" sz="2400" dirty="0"/>
              <a:t> </a:t>
            </a:r>
            <a:r>
              <a:rPr lang="en-ID" sz="2400" dirty="0" err="1"/>
              <a:t>konselor</a:t>
            </a:r>
            <a:r>
              <a:rPr lang="en-ID" sz="2400" dirty="0"/>
              <a:t> </a:t>
            </a:r>
            <a:r>
              <a:rPr lang="en-ID" sz="2400" dirty="0" err="1"/>
              <a:t>meminta</a:t>
            </a:r>
            <a:r>
              <a:rPr lang="en-ID" sz="2400" dirty="0"/>
              <a:t> </a:t>
            </a:r>
            <a:r>
              <a:rPr lang="en-ID" sz="2400" dirty="0" err="1"/>
              <a:t>konseli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membayangkan</a:t>
            </a:r>
            <a:r>
              <a:rPr lang="en-ID" sz="2400" dirty="0"/>
              <a:t> </a:t>
            </a:r>
            <a:r>
              <a:rPr lang="en-ID" sz="2400" dirty="0" err="1"/>
              <a:t>dirinya</a:t>
            </a:r>
            <a:r>
              <a:rPr lang="en-ID" sz="2400" dirty="0"/>
              <a:t> </a:t>
            </a:r>
            <a:r>
              <a:rPr lang="en-ID" sz="2400" dirty="0" err="1"/>
              <a:t>kembali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situasi</a:t>
            </a:r>
            <a:r>
              <a:rPr lang="en-ID" sz="2400" dirty="0"/>
              <a:t> yang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melihat</a:t>
            </a:r>
            <a:r>
              <a:rPr lang="en-ID" sz="2400" dirty="0"/>
              <a:t> </a:t>
            </a:r>
            <a:r>
              <a:rPr lang="en-ID" sz="2400" dirty="0" err="1"/>
              <a:t>apakah</a:t>
            </a:r>
            <a:r>
              <a:rPr lang="en-ID" sz="2400" dirty="0"/>
              <a:t> </a:t>
            </a:r>
            <a:r>
              <a:rPr lang="en-ID" sz="2400" dirty="0" err="1"/>
              <a:t>emosinya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berubah</a:t>
            </a:r>
            <a:endParaRPr lang="en-US" sz="2400" dirty="0"/>
          </a:p>
          <a:p>
            <a:r>
              <a:rPr lang="en-ID" sz="2400" b="1" dirty="0" err="1"/>
              <a:t>Kartu</a:t>
            </a:r>
            <a:r>
              <a:rPr lang="en-ID" sz="2400" b="1" dirty="0"/>
              <a:t> control </a:t>
            </a:r>
            <a:r>
              <a:rPr lang="en-ID" sz="2400" b="1" dirty="0" err="1"/>
              <a:t>emosional</a:t>
            </a:r>
            <a:r>
              <a:rPr lang="en-ID" sz="2400" b="1" dirty="0"/>
              <a:t>: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memperkuat</a:t>
            </a:r>
            <a:r>
              <a:rPr lang="en-ID" sz="2400" dirty="0"/>
              <a:t> proses </a:t>
            </a:r>
            <a:r>
              <a:rPr lang="en-ID" sz="2400" dirty="0" err="1"/>
              <a:t>belajar</a:t>
            </a:r>
            <a:endParaRPr lang="en-US" sz="2400" dirty="0"/>
          </a:p>
          <a:p>
            <a:r>
              <a:rPr lang="en-ID" sz="2400" b="1" dirty="0" err="1"/>
              <a:t>Proyeksi</a:t>
            </a:r>
            <a:r>
              <a:rPr lang="en-ID" sz="2400" b="1" dirty="0"/>
              <a:t> </a:t>
            </a:r>
            <a:r>
              <a:rPr lang="en-ID" sz="2400" b="1" dirty="0" err="1"/>
              <a:t>waktu</a:t>
            </a:r>
            <a:r>
              <a:rPr lang="en-ID" sz="2400" b="1" dirty="0"/>
              <a:t>: </a:t>
            </a:r>
            <a:r>
              <a:rPr lang="en-ID" sz="2400" dirty="0" err="1"/>
              <a:t>Meminta</a:t>
            </a:r>
            <a:r>
              <a:rPr lang="en-ID" sz="2400" dirty="0"/>
              <a:t> </a:t>
            </a:r>
            <a:r>
              <a:rPr lang="en-ID" sz="2400" dirty="0" err="1"/>
              <a:t>konseli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memvisualisasikan</a:t>
            </a:r>
            <a:r>
              <a:rPr lang="en-ID" sz="2400" dirty="0"/>
              <a:t> </a:t>
            </a:r>
            <a:r>
              <a:rPr lang="en-ID" sz="2400" dirty="0" err="1"/>
              <a:t>kejadian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menyenangkan</a:t>
            </a:r>
            <a:r>
              <a:rPr lang="en-US" sz="2400" dirty="0"/>
              <a:t>, </a:t>
            </a:r>
            <a:r>
              <a:rPr lang="en-ID" sz="2400" dirty="0" err="1"/>
              <a:t>membayagkannya</a:t>
            </a:r>
            <a:r>
              <a:rPr lang="en-ID" sz="2400" dirty="0"/>
              <a:t> </a:t>
            </a:r>
            <a:r>
              <a:rPr lang="en-ID" sz="2400" dirty="0" err="1"/>
              <a:t>seminggu</a:t>
            </a:r>
            <a:r>
              <a:rPr lang="en-ID" sz="2400" dirty="0"/>
              <a:t>, </a:t>
            </a:r>
            <a:r>
              <a:rPr lang="en-ID" sz="2400" dirty="0" err="1"/>
              <a:t>sebulan</a:t>
            </a:r>
            <a:r>
              <a:rPr lang="en-ID" sz="2400" dirty="0"/>
              <a:t> , 6 </a:t>
            </a:r>
            <a:r>
              <a:rPr lang="en-ID" sz="2400" dirty="0" err="1"/>
              <a:t>bulan</a:t>
            </a:r>
            <a:r>
              <a:rPr lang="en-ID" sz="2400" dirty="0"/>
              <a:t>, </a:t>
            </a:r>
            <a:r>
              <a:rPr lang="en-ID" sz="2400" dirty="0" err="1"/>
              <a:t>setahun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seterusnya</a:t>
            </a:r>
            <a:endParaRPr lang="en-US" sz="2400" dirty="0"/>
          </a:p>
          <a:p>
            <a:r>
              <a:rPr lang="en-ID" sz="2400" b="1" dirty="0" err="1"/>
              <a:t>Teknik</a:t>
            </a:r>
            <a:r>
              <a:rPr lang="en-ID" sz="2400" b="1" dirty="0"/>
              <a:t> </a:t>
            </a:r>
            <a:r>
              <a:rPr lang="en-ID" sz="2400" b="1" dirty="0" err="1"/>
              <a:t>melebih-lebihkan</a:t>
            </a:r>
            <a:r>
              <a:rPr lang="en-ID" sz="2400" b="1" dirty="0"/>
              <a:t>: </a:t>
            </a:r>
            <a:r>
              <a:rPr lang="en-ID" sz="2400" dirty="0" err="1"/>
              <a:t>Meminta</a:t>
            </a:r>
            <a:r>
              <a:rPr lang="en-ID" sz="2400" dirty="0"/>
              <a:t> </a:t>
            </a:r>
            <a:r>
              <a:rPr lang="en-ID" sz="2400" dirty="0" err="1"/>
              <a:t>konseli</a:t>
            </a:r>
            <a:r>
              <a:rPr lang="en-ID" sz="2400" dirty="0"/>
              <a:t> </a:t>
            </a:r>
            <a:r>
              <a:rPr lang="en-ID" sz="2400" dirty="0" err="1"/>
              <a:t>membayangkan</a:t>
            </a:r>
            <a:r>
              <a:rPr lang="en-ID" sz="2400" dirty="0"/>
              <a:t> </a:t>
            </a:r>
            <a:r>
              <a:rPr lang="en-ID" sz="2400" dirty="0" err="1"/>
              <a:t>peristiwa</a:t>
            </a:r>
            <a:r>
              <a:rPr lang="en-ID" sz="2400" dirty="0"/>
              <a:t> </a:t>
            </a:r>
            <a:r>
              <a:rPr lang="en-ID" sz="2400" dirty="0" err="1"/>
              <a:t>menyakitkan</a:t>
            </a:r>
            <a:r>
              <a:rPr lang="en-ID" sz="2400" dirty="0"/>
              <a:t>/</a:t>
            </a:r>
            <a:r>
              <a:rPr lang="en-ID" sz="2400" dirty="0" err="1"/>
              <a:t>menakutkan</a:t>
            </a:r>
            <a:r>
              <a:rPr lang="en-ID" sz="2400" dirty="0"/>
              <a:t> 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kemudian</a:t>
            </a:r>
            <a:r>
              <a:rPr lang="en-ID" sz="2400" dirty="0"/>
              <a:t> </a:t>
            </a:r>
            <a:r>
              <a:rPr lang="en-ID" sz="2400" dirty="0" err="1"/>
              <a:t>melebihkannya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38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093" y="634135"/>
            <a:ext cx="8229600" cy="1143000"/>
          </a:xfrm>
        </p:spPr>
        <p:txBody>
          <a:bodyPr>
            <a:normAutofit/>
          </a:bodyPr>
          <a:lstStyle/>
          <a:p>
            <a:r>
              <a:rPr lang="en-ID" b="1" dirty="0" err="1"/>
              <a:t>Teknik</a:t>
            </a:r>
            <a:r>
              <a:rPr lang="en-ID" b="1" dirty="0"/>
              <a:t> behavioural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77134"/>
            <a:ext cx="9036496" cy="4892225"/>
          </a:xfrm>
        </p:spPr>
        <p:txBody>
          <a:bodyPr>
            <a:noAutofit/>
          </a:bodyPr>
          <a:lstStyle/>
          <a:p>
            <a:r>
              <a:rPr lang="en-ID" b="1" dirty="0"/>
              <a:t>Dispute </a:t>
            </a:r>
            <a:r>
              <a:rPr lang="en-ID" b="1" dirty="0" err="1"/>
              <a:t>tingkah</a:t>
            </a:r>
            <a:r>
              <a:rPr lang="en-ID" b="1" dirty="0"/>
              <a:t> </a:t>
            </a:r>
            <a:r>
              <a:rPr lang="en-ID" b="1" dirty="0" err="1"/>
              <a:t>laku</a:t>
            </a:r>
            <a:r>
              <a:rPr lang="en-ID" b="1" dirty="0"/>
              <a:t>: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yang </a:t>
            </a:r>
            <a:r>
              <a:rPr lang="en-ID" dirty="0" err="1"/>
              <a:t>menyebalkan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irasional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melawan</a:t>
            </a:r>
            <a:r>
              <a:rPr lang="en-ID" dirty="0"/>
              <a:t> </a:t>
            </a:r>
            <a:r>
              <a:rPr lang="en-ID" dirty="0" err="1"/>
              <a:t>keyakinannya</a:t>
            </a:r>
            <a:r>
              <a:rPr lang="en-ID" dirty="0"/>
              <a:t> </a:t>
            </a:r>
            <a:r>
              <a:rPr lang="en-ID" dirty="0" err="1"/>
              <a:t>tersebut</a:t>
            </a:r>
            <a:endParaRPr lang="en-US" dirty="0"/>
          </a:p>
          <a:p>
            <a:r>
              <a:rPr lang="en-ID" b="1" dirty="0" err="1"/>
              <a:t>Bermain</a:t>
            </a:r>
            <a:r>
              <a:rPr lang="en-ID" b="1" dirty="0"/>
              <a:t> </a:t>
            </a:r>
            <a:r>
              <a:rPr lang="en-ID" b="1" dirty="0" err="1"/>
              <a:t>peran</a:t>
            </a:r>
            <a:r>
              <a:rPr lang="en-ID" b="1" dirty="0"/>
              <a:t>: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konselor</a:t>
            </a:r>
            <a:r>
              <a:rPr lang="en-ID" dirty="0"/>
              <a:t>, </a:t>
            </a: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tingkah</a:t>
            </a:r>
            <a:r>
              <a:rPr lang="en-ID" dirty="0"/>
              <a:t> </a:t>
            </a:r>
            <a:r>
              <a:rPr lang="en-ID" dirty="0" err="1"/>
              <a:t>laku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rasional</a:t>
            </a:r>
            <a:endParaRPr lang="en-US" dirty="0"/>
          </a:p>
          <a:p>
            <a:r>
              <a:rPr lang="en-ID" b="1" dirty="0" err="1"/>
              <a:t>Pengalaman</a:t>
            </a:r>
            <a:r>
              <a:rPr lang="en-ID" b="1" dirty="0"/>
              <a:t> </a:t>
            </a:r>
            <a:r>
              <a:rPr lang="en-ID" b="1" dirty="0" err="1"/>
              <a:t>langsung</a:t>
            </a:r>
            <a:r>
              <a:rPr lang="en-ID" b="1" dirty="0"/>
              <a:t>: </a:t>
            </a: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sengaja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menakutkan</a:t>
            </a:r>
            <a:endParaRPr lang="en-US" dirty="0"/>
          </a:p>
          <a:p>
            <a:r>
              <a:rPr lang="en-ID" b="1" dirty="0" err="1"/>
              <a:t>Menyerang</a:t>
            </a:r>
            <a:r>
              <a:rPr lang="en-ID" b="1" dirty="0"/>
              <a:t> rasa </a:t>
            </a:r>
            <a:r>
              <a:rPr lang="en-ID" b="1" dirty="0" err="1"/>
              <a:t>malu</a:t>
            </a:r>
            <a:r>
              <a:rPr lang="en-ID" b="1" dirty="0"/>
              <a:t>: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konforntasi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ketakutan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malu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sengaja</a:t>
            </a:r>
            <a:r>
              <a:rPr lang="en-ID" dirty="0"/>
              <a:t> </a:t>
            </a:r>
            <a:r>
              <a:rPr lang="en-ID" dirty="0" err="1"/>
              <a:t>bertingkah</a:t>
            </a:r>
            <a:r>
              <a:rPr lang="en-ID" dirty="0"/>
              <a:t> </a:t>
            </a:r>
            <a:r>
              <a:rPr lang="en-ID" dirty="0" err="1"/>
              <a:t>laku</a:t>
            </a:r>
            <a:r>
              <a:rPr lang="en-ID" dirty="0"/>
              <a:t> yang </a:t>
            </a:r>
            <a:r>
              <a:rPr lang="en-ID" dirty="0" err="1"/>
              <a:t>memalukan</a:t>
            </a:r>
            <a:endParaRPr lang="en-US" dirty="0"/>
          </a:p>
          <a:p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rumah</a:t>
            </a:r>
            <a:r>
              <a:rPr lang="en-ID" b="1" dirty="0"/>
              <a:t>: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aktivitasyang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dirumah</a:t>
            </a:r>
            <a:r>
              <a:rPr lang="en-ID" dirty="0"/>
              <a:t>, </a:t>
            </a:r>
            <a:r>
              <a:rPr lang="en-ID" dirty="0" err="1"/>
              <a:t>membaca</a:t>
            </a:r>
            <a:r>
              <a:rPr lang="en-ID" dirty="0"/>
              <a:t>, </a:t>
            </a:r>
            <a:r>
              <a:rPr lang="en-ID" dirty="0" err="1"/>
              <a:t>mendengarkan,menulis</a:t>
            </a:r>
            <a:r>
              <a:rPr lang="en-ID" dirty="0"/>
              <a:t>, </a:t>
            </a:r>
            <a:r>
              <a:rPr lang="en-ID" dirty="0" err="1"/>
              <a:t>mengimajinasikan</a:t>
            </a:r>
            <a:r>
              <a:rPr lang="en-ID" dirty="0"/>
              <a:t>, </a:t>
            </a:r>
            <a:r>
              <a:rPr lang="en-ID" dirty="0" err="1"/>
              <a:t>berpikir</a:t>
            </a:r>
            <a:r>
              <a:rPr lang="en-ID" dirty="0"/>
              <a:t>, </a:t>
            </a:r>
            <a:r>
              <a:rPr lang="en-ID" dirty="0" err="1"/>
              <a:t>relaksasi</a:t>
            </a:r>
            <a:r>
              <a:rPr lang="en-ID" dirty="0"/>
              <a:t>,….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56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91" y="1838072"/>
            <a:ext cx="10058400" cy="4050792"/>
          </a:xfrm>
        </p:spPr>
        <p:txBody>
          <a:bodyPr/>
          <a:lstStyle/>
          <a:p>
            <a:r>
              <a:rPr lang="en-US" sz="2400" dirty="0" err="1"/>
              <a:t>Pendekatan</a:t>
            </a:r>
            <a:r>
              <a:rPr lang="en-US" sz="2400" dirty="0"/>
              <a:t> Rational-Emotive Behavior Therapy (REBT)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behavior </a:t>
            </a:r>
            <a:r>
              <a:rPr lang="en-US" sz="2400" dirty="0" err="1"/>
              <a:t>kognitif</a:t>
            </a:r>
            <a:r>
              <a:rPr lang="en-US" sz="2400" dirty="0"/>
              <a:t> yang </a:t>
            </a: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keterkaitan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, </a:t>
            </a:r>
            <a:r>
              <a:rPr lang="en-US" sz="2400" dirty="0" err="1"/>
              <a:t>tingkah</a:t>
            </a:r>
            <a:r>
              <a:rPr lang="en-US" sz="2400" dirty="0"/>
              <a:t> </a:t>
            </a:r>
            <a:r>
              <a:rPr lang="en-US" sz="2400" dirty="0" err="1"/>
              <a:t>laku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3077822"/>
            <a:ext cx="9272787" cy="35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5" y="330085"/>
            <a:ext cx="7134894" cy="1679019"/>
          </a:xfrm>
        </p:spPr>
        <p:txBody>
          <a:bodyPr>
            <a:normAutofit/>
          </a:bodyPr>
          <a:lstStyle/>
          <a:p>
            <a:r>
              <a:rPr lang="en-US" dirty="0" err="1"/>
              <a:t>Sejarah</a:t>
            </a:r>
            <a:r>
              <a:rPr lang="en-US" dirty="0"/>
              <a:t> Rational-Emotive Behavior Therapy (REBT)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6" y="1468192"/>
            <a:ext cx="6001555" cy="5389808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Dikembangkan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Albert Ellis </a:t>
            </a:r>
            <a:r>
              <a:rPr lang="en-US" sz="2000" b="1" dirty="0" err="1"/>
              <a:t>tahun</a:t>
            </a:r>
            <a:r>
              <a:rPr lang="en-US" sz="2000" b="1" dirty="0"/>
              <a:t> 1950an </a:t>
            </a:r>
          </a:p>
          <a:p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awalnya</a:t>
            </a:r>
            <a:r>
              <a:rPr lang="en-US" sz="2000" b="1" dirty="0"/>
              <a:t> </a:t>
            </a:r>
            <a:r>
              <a:rPr lang="en-US" sz="2000" b="1" dirty="0" err="1"/>
              <a:t>disebut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Rational Therapy (RT), </a:t>
            </a:r>
            <a:r>
              <a:rPr lang="en-US" sz="2000" b="1" dirty="0" err="1"/>
              <a:t>kemudian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1961 </a:t>
            </a:r>
            <a:r>
              <a:rPr lang="en-US" sz="2000" b="1" dirty="0" err="1"/>
              <a:t>menjadi</a:t>
            </a:r>
            <a:r>
              <a:rPr lang="en-US" sz="2000" b="1" dirty="0"/>
              <a:t> Rational-Emotive Therapy (RET).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1993 </a:t>
            </a:r>
            <a:r>
              <a:rPr lang="en-US" sz="2000" b="1" dirty="0" err="1"/>
              <a:t>diumumkan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Rational-Emotive Behavior Therapy (REBT) </a:t>
            </a:r>
          </a:p>
          <a:p>
            <a:r>
              <a:rPr lang="en-US" sz="2000" b="1" dirty="0"/>
              <a:t>Kata </a:t>
            </a:r>
            <a:r>
              <a:rPr lang="en-US" sz="2000" b="1" dirty="0" err="1"/>
              <a:t>rasional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kognisi</a:t>
            </a:r>
            <a:r>
              <a:rPr lang="en-US" sz="2000" b="1" dirty="0"/>
              <a:t> / proses </a:t>
            </a:r>
            <a:r>
              <a:rPr lang="en-US" sz="2000" b="1" dirty="0" err="1"/>
              <a:t>berfikir</a:t>
            </a:r>
            <a:r>
              <a:rPr lang="en-US" sz="2000" b="1" dirty="0"/>
              <a:t>. Kata behavior (</a:t>
            </a:r>
            <a:r>
              <a:rPr lang="en-US" sz="2000" b="1" dirty="0" err="1"/>
              <a:t>tingkah</a:t>
            </a:r>
            <a:r>
              <a:rPr lang="en-US" sz="2000" b="1" dirty="0"/>
              <a:t> </a:t>
            </a:r>
            <a:r>
              <a:rPr lang="en-US" sz="2000" b="1" dirty="0" err="1"/>
              <a:t>laku</a:t>
            </a:r>
            <a:r>
              <a:rPr lang="en-US" sz="2000" b="1" dirty="0"/>
              <a:t>) </a:t>
            </a:r>
            <a:r>
              <a:rPr lang="en-US" sz="2000" b="1" dirty="0" err="1"/>
              <a:t>sangat</a:t>
            </a:r>
            <a:r>
              <a:rPr lang="en-US" sz="2000" b="1" dirty="0"/>
              <a:t> </a:t>
            </a:r>
            <a:r>
              <a:rPr lang="en-US" sz="2000" b="1" dirty="0" err="1"/>
              <a:t>berkaitan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emosi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perasaan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Dalam</a:t>
            </a:r>
            <a:r>
              <a:rPr lang="en-US" sz="2000" b="1" dirty="0"/>
              <a:t> proses </a:t>
            </a:r>
            <a:r>
              <a:rPr lang="en-US" sz="2000" b="1" dirty="0" err="1"/>
              <a:t>konseling</a:t>
            </a:r>
            <a:r>
              <a:rPr lang="en-US" sz="2000" b="1" dirty="0"/>
              <a:t> REBT </a:t>
            </a:r>
            <a:r>
              <a:rPr lang="en-US" sz="2000" b="1" dirty="0" err="1"/>
              <a:t>berfokus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tingkah</a:t>
            </a:r>
            <a:r>
              <a:rPr lang="en-US" sz="2000" b="1" dirty="0"/>
              <a:t> </a:t>
            </a:r>
            <a:r>
              <a:rPr lang="en-US" sz="2000" b="1" dirty="0" err="1"/>
              <a:t>laku</a:t>
            </a:r>
            <a:r>
              <a:rPr lang="en-US" sz="2000" b="1" dirty="0"/>
              <a:t> </a:t>
            </a:r>
            <a:r>
              <a:rPr lang="en-US" sz="2000" b="1" dirty="0" err="1"/>
              <a:t>individu</a:t>
            </a:r>
            <a:r>
              <a:rPr lang="en-US" sz="2000" b="1" dirty="0"/>
              <a:t> yang </a:t>
            </a:r>
            <a:r>
              <a:rPr lang="en-US" sz="2000" b="1" dirty="0" err="1"/>
              <a:t>menekankan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tingkah</a:t>
            </a:r>
            <a:r>
              <a:rPr lang="en-US" sz="2000" b="1" dirty="0"/>
              <a:t> </a:t>
            </a:r>
            <a:r>
              <a:rPr lang="en-US" sz="2000" b="1" dirty="0" err="1"/>
              <a:t>laku</a:t>
            </a:r>
            <a:r>
              <a:rPr lang="en-US" sz="2000" b="1" dirty="0"/>
              <a:t> yang </a:t>
            </a:r>
            <a:r>
              <a:rPr lang="en-US" sz="2000" b="1" dirty="0" err="1"/>
              <a:t>bermasalah</a:t>
            </a:r>
            <a:r>
              <a:rPr lang="en-US" sz="2000" b="1" dirty="0"/>
              <a:t> </a:t>
            </a:r>
            <a:r>
              <a:rPr lang="en-US" sz="2000" b="1" dirty="0" err="1"/>
              <a:t>disebabkan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pemikiran</a:t>
            </a:r>
            <a:r>
              <a:rPr lang="en-US" sz="2000" b="1" dirty="0"/>
              <a:t> yang </a:t>
            </a:r>
            <a:r>
              <a:rPr lang="en-US" sz="2000" b="1" dirty="0" err="1"/>
              <a:t>irasional</a:t>
            </a:r>
            <a:r>
              <a:rPr lang="en-US" sz="2000" b="1" dirty="0"/>
              <a:t> </a:t>
            </a:r>
            <a:r>
              <a:rPr lang="en-US" sz="2000" b="1" dirty="0" err="1"/>
              <a:t>sehingga</a:t>
            </a:r>
            <a:r>
              <a:rPr lang="en-US" sz="2000" b="1" dirty="0"/>
              <a:t> </a:t>
            </a:r>
            <a:r>
              <a:rPr lang="en-US" sz="2000" b="1" dirty="0" err="1"/>
              <a:t>penanganan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pendekatan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pemikiran</a:t>
            </a:r>
            <a:r>
              <a:rPr lang="en-US" sz="2000" b="1" dirty="0"/>
              <a:t> </a:t>
            </a:r>
            <a:r>
              <a:rPr lang="en-US" sz="2000" b="1" dirty="0" err="1"/>
              <a:t>individu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769" y="961150"/>
            <a:ext cx="4838334" cy="56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921" y="631064"/>
            <a:ext cx="10543418" cy="978279"/>
          </a:xfrm>
        </p:spPr>
        <p:txBody>
          <a:bodyPr>
            <a:normAutofit/>
          </a:bodyPr>
          <a:lstStyle/>
          <a:p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Manusia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496" y="1385218"/>
            <a:ext cx="4638970" cy="1306467"/>
          </a:xfrm>
        </p:spPr>
        <p:txBody>
          <a:bodyPr/>
          <a:lstStyle/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Filosofi</a:t>
            </a:r>
            <a:r>
              <a:rPr lang="en-US" dirty="0"/>
              <a:t> REBT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586" y="2994563"/>
            <a:ext cx="4754880" cy="35736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epistemology (theory of knowledge)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dialectic (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berpikir</a:t>
            </a:r>
            <a:r>
              <a:rPr lang="en-US" sz="2000" b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prinsip</a:t>
            </a:r>
            <a:r>
              <a:rPr lang="en-US" sz="2000" b="1" dirty="0"/>
              <a:t> </a:t>
            </a:r>
            <a:r>
              <a:rPr lang="en-US" sz="2000" b="1" dirty="0" err="1"/>
              <a:t>etik</a:t>
            </a:r>
            <a:r>
              <a:rPr lang="en-US" sz="2000" b="1" dirty="0"/>
              <a:t>, (1)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bertahan</a:t>
            </a:r>
            <a:r>
              <a:rPr lang="en-US" sz="2000" b="1" dirty="0"/>
              <a:t> </a:t>
            </a:r>
            <a:r>
              <a:rPr lang="en-US" sz="2000" b="1" dirty="0" err="1"/>
              <a:t>hidup</a:t>
            </a:r>
            <a:r>
              <a:rPr lang="en-US" sz="2000" b="1" dirty="0"/>
              <a:t> (survival) </a:t>
            </a:r>
            <a:r>
              <a:rPr lang="en-US" sz="2000" b="1" dirty="0" err="1"/>
              <a:t>dan</a:t>
            </a:r>
            <a:r>
              <a:rPr lang="en-US" sz="2000" b="1" dirty="0"/>
              <a:t> (2)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kesenangan</a:t>
            </a:r>
            <a:r>
              <a:rPr lang="en-US" sz="2000" b="1" dirty="0"/>
              <a:t> (enjoying)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708" y="1609343"/>
            <a:ext cx="4754880" cy="640080"/>
          </a:xfrm>
        </p:spPr>
        <p:txBody>
          <a:bodyPr/>
          <a:lstStyle/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3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fundumental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261" y="2989895"/>
            <a:ext cx="3477382" cy="1802880"/>
          </a:xfrm>
        </p:spPr>
        <p:txBody>
          <a:bodyPr>
            <a:normAutofit fontScale="92500"/>
          </a:bodyPr>
          <a:lstStyle/>
          <a:p>
            <a:r>
              <a:rPr lang="en-US" sz="2400" b="1" dirty="0" err="1"/>
              <a:t>Bertahan</a:t>
            </a:r>
            <a:r>
              <a:rPr lang="en-US" sz="2400" b="1" dirty="0"/>
              <a:t> </a:t>
            </a:r>
            <a:r>
              <a:rPr lang="en-US" sz="2400" b="1" dirty="0" err="1"/>
              <a:t>hidup</a:t>
            </a:r>
            <a:endParaRPr lang="en-US" sz="2400" b="1" dirty="0"/>
          </a:p>
          <a:p>
            <a:r>
              <a:rPr lang="en-US" sz="2400" b="1" dirty="0" err="1"/>
              <a:t>Bebas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kesakitan</a:t>
            </a:r>
            <a:endParaRPr lang="en-US" sz="2400" b="1" dirty="0"/>
          </a:p>
          <a:p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kepuasan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04989" y="5537915"/>
            <a:ext cx="10215437" cy="862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4200" dirty="0"/>
              <a:t>REBT </a:t>
            </a:r>
            <a:r>
              <a:rPr lang="en-US" sz="4200" dirty="0" err="1"/>
              <a:t>juga</a:t>
            </a:r>
            <a:r>
              <a:rPr lang="en-US" sz="4200" dirty="0"/>
              <a:t> </a:t>
            </a:r>
            <a:r>
              <a:rPr lang="en-US" sz="4200" dirty="0" err="1"/>
              <a:t>berpendapat</a:t>
            </a:r>
            <a:r>
              <a:rPr lang="en-US" sz="4200" dirty="0"/>
              <a:t> </a:t>
            </a:r>
            <a:r>
              <a:rPr lang="en-US" sz="4200" dirty="0" err="1"/>
              <a:t>bahwa</a:t>
            </a:r>
            <a:r>
              <a:rPr lang="en-US" sz="4200" dirty="0"/>
              <a:t> </a:t>
            </a:r>
            <a:r>
              <a:rPr lang="en-US" sz="4200" dirty="0" err="1"/>
              <a:t>individu</a:t>
            </a:r>
            <a:r>
              <a:rPr lang="en-US" sz="4200" dirty="0"/>
              <a:t> </a:t>
            </a:r>
            <a:r>
              <a:rPr lang="en-US" sz="4200" dirty="0" err="1"/>
              <a:t>Hedonistik</a:t>
            </a:r>
            <a:r>
              <a:rPr lang="en-US" sz="4200" dirty="0"/>
              <a:t>. Hal </a:t>
            </a:r>
            <a:r>
              <a:rPr lang="en-US" sz="4200" dirty="0" err="1"/>
              <a:t>ini</a:t>
            </a:r>
            <a:r>
              <a:rPr lang="en-US" sz="4200" dirty="0"/>
              <a:t> </a:t>
            </a:r>
            <a:r>
              <a:rPr lang="en-US" sz="4200" dirty="0" err="1"/>
              <a:t>menghasilkan</a:t>
            </a:r>
            <a:r>
              <a:rPr lang="en-US" sz="4200" dirty="0"/>
              <a:t> Low </a:t>
            </a:r>
            <a:r>
              <a:rPr lang="en-US" sz="4200" dirty="0" err="1"/>
              <a:t>Frustation</a:t>
            </a:r>
            <a:r>
              <a:rPr lang="en-US" sz="4200" dirty="0"/>
              <a:t> Tolerance (LTF). </a:t>
            </a:r>
          </a:p>
        </p:txBody>
      </p:sp>
    </p:spTree>
    <p:extLst>
      <p:ext uri="{BB962C8B-B14F-4D97-AF65-F5344CB8AC3E}">
        <p14:creationId xmlns:p14="http://schemas.microsoft.com/office/powerpoint/2010/main" val="161078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Irasional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G_005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66" t="750" r="-35013" b="-2044"/>
          <a:stretch/>
        </p:blipFill>
        <p:spPr>
          <a:xfrm>
            <a:off x="2589213" y="2133599"/>
            <a:ext cx="8915400" cy="4302959"/>
          </a:xfrm>
        </p:spPr>
      </p:pic>
    </p:spTree>
    <p:extLst>
      <p:ext uri="{BB962C8B-B14F-4D97-AF65-F5344CB8AC3E}">
        <p14:creationId xmlns:p14="http://schemas.microsoft.com/office/powerpoint/2010/main" val="392139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47" y="251929"/>
            <a:ext cx="4086124" cy="1280890"/>
          </a:xfrm>
        </p:spPr>
        <p:txBody>
          <a:bodyPr/>
          <a:lstStyle/>
          <a:p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16721" y="681013"/>
            <a:ext cx="3992732" cy="576262"/>
          </a:xfrm>
        </p:spPr>
        <p:txBody>
          <a:bodyPr/>
          <a:lstStyle/>
          <a:p>
            <a:r>
              <a:rPr lang="en-US" dirty="0"/>
              <a:t>Ellis (1993)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800866" y="1466834"/>
            <a:ext cx="5097167" cy="4619435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err="1"/>
              <a:t>Pikiran</a:t>
            </a:r>
            <a:r>
              <a:rPr lang="en-US" dirty="0"/>
              <a:t>,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&amp; </a:t>
            </a:r>
            <a:r>
              <a:rPr lang="en-US" dirty="0" err="1"/>
              <a:t>mempengaruhi</a:t>
            </a:r>
            <a:r>
              <a:rPr lang="en-US" dirty="0"/>
              <a:t> orang lain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menyakiti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meyakini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irasional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irasional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&amp;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emosionalnya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528528" y="1794331"/>
            <a:ext cx="3999001" cy="576262"/>
          </a:xfrm>
        </p:spPr>
        <p:txBody>
          <a:bodyPr/>
          <a:lstStyle/>
          <a:p>
            <a:r>
              <a:rPr lang="en-US" dirty="0"/>
              <a:t>Nelson &amp; Jones (1995)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Pikiran</a:t>
            </a:r>
            <a:r>
              <a:rPr lang="en-US" dirty="0"/>
              <a:t> &amp;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berkaitan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Pikiran</a:t>
            </a:r>
            <a:r>
              <a:rPr lang="en-US" dirty="0"/>
              <a:t> &amp;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Pikiran</a:t>
            </a:r>
            <a:r>
              <a:rPr lang="en-US" dirty="0"/>
              <a:t> &amp;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self-talk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8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06337-0CE5-40EA-9E3E-CB5EB83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378"/>
            <a:ext cx="10515600" cy="120505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914AF-1E3B-4B25-B5CA-602297C04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91476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800" dirty="0"/>
              <a:t>Ellis membagi pikiran manusia menjadi tiga bagian, yaitu:</a:t>
            </a:r>
          </a:p>
          <a:p>
            <a:pPr marL="0" indent="0" algn="just">
              <a:buNone/>
            </a:pPr>
            <a:endParaRPr lang="id-ID" sz="2800" dirty="0"/>
          </a:p>
          <a:p>
            <a:pPr marL="514350" indent="-514350" algn="just">
              <a:buAutoNum type="arabicPeriod"/>
            </a:pPr>
            <a:r>
              <a:rPr lang="id-ID" sz="2800" dirty="0"/>
              <a:t>Dingin (</a:t>
            </a:r>
            <a:r>
              <a:rPr lang="id-ID" sz="2800" i="1" dirty="0"/>
              <a:t>cool</a:t>
            </a:r>
            <a:r>
              <a:rPr lang="id-ID" sz="2800" dirty="0"/>
              <a:t>)</a:t>
            </a:r>
          </a:p>
          <a:p>
            <a:pPr marL="514350" indent="-514350" algn="just">
              <a:buAutoNum type="arabicPeriod"/>
            </a:pPr>
            <a:r>
              <a:rPr lang="id-ID" sz="2800" dirty="0"/>
              <a:t>Hangat (</a:t>
            </a:r>
            <a:r>
              <a:rPr lang="id-ID" sz="2800" i="1" dirty="0"/>
              <a:t>warm</a:t>
            </a:r>
            <a:r>
              <a:rPr lang="id-ID" sz="2800" dirty="0"/>
              <a:t>)</a:t>
            </a:r>
          </a:p>
          <a:p>
            <a:pPr marL="514350" indent="-514350" algn="just">
              <a:buAutoNum type="arabicPeriod"/>
            </a:pPr>
            <a:r>
              <a:rPr lang="id-ID" sz="2800" dirty="0"/>
              <a:t>Panas (</a:t>
            </a:r>
            <a:r>
              <a:rPr lang="id-ID" sz="2800" i="1" dirty="0"/>
              <a:t>hot)</a:t>
            </a:r>
          </a:p>
          <a:p>
            <a:pPr marL="514350" indent="-514350" algn="just">
              <a:buAutoNum type="arabicPeriod"/>
            </a:pPr>
            <a:endParaRPr lang="id-ID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659C2-B294-4852-84A4-AF26DB855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1" y="1745306"/>
            <a:ext cx="4619625" cy="41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B633-75E4-44AD-8C95-E25266B0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757"/>
            <a:ext cx="10515600" cy="1325563"/>
          </a:xfrm>
        </p:spPr>
        <p:txBody>
          <a:bodyPr/>
          <a:lstStyle/>
          <a:p>
            <a:pPr algn="ctr"/>
            <a:r>
              <a:rPr lang="id-ID" dirty="0"/>
              <a:t>Rationality as a Personal Philosohpy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8797-AA91-4C6E-8DE6-E69FD888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360" y="1825625"/>
            <a:ext cx="7152640" cy="191325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d-ID" sz="3200" dirty="0"/>
              <a:t>REBT akan membantu konseli untuk mengembangkan filosofi hidup yang baru agar dapat membantu mengurangi stres dan meningkatkan kebahagiaan.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A5561-EB4E-4322-B36F-60BA3DAFC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3556" r="-313" b="14866"/>
          <a:stretch/>
        </p:blipFill>
        <p:spPr>
          <a:xfrm>
            <a:off x="0" y="1544320"/>
            <a:ext cx="4876800" cy="53136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8A5696-D021-4C37-85DA-06819094CE9F}"/>
              </a:ext>
            </a:extLst>
          </p:cNvPr>
          <p:cNvSpPr/>
          <p:nvPr/>
        </p:nvSpPr>
        <p:spPr>
          <a:xfrm>
            <a:off x="5039360" y="3921760"/>
            <a:ext cx="2804160" cy="853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Bertahan hidup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1F45D5-EC03-4669-BC34-DFD73103A204}"/>
              </a:ext>
            </a:extLst>
          </p:cNvPr>
          <p:cNvSpPr/>
          <p:nvPr/>
        </p:nvSpPr>
        <p:spPr>
          <a:xfrm>
            <a:off x="8229600" y="3830595"/>
            <a:ext cx="3683274" cy="1096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Mencapai kepuasan dalam hidup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64CA4D-2576-4652-A01A-30D738AE7655}"/>
              </a:ext>
            </a:extLst>
          </p:cNvPr>
          <p:cNvSpPr/>
          <p:nvPr/>
        </p:nvSpPr>
        <p:spPr>
          <a:xfrm>
            <a:off x="5039359" y="5021421"/>
            <a:ext cx="3079029" cy="1617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Berhubungan dengan orang lain secara positif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CAE6B5-419E-4E13-9ED8-254A3CF6264D}"/>
              </a:ext>
            </a:extLst>
          </p:cNvPr>
          <p:cNvSpPr/>
          <p:nvPr/>
        </p:nvSpPr>
        <p:spPr>
          <a:xfrm>
            <a:off x="8575589" y="5021420"/>
            <a:ext cx="3474171" cy="1836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Mencapai keterlibatan yang intim dengan beberapa orang</a:t>
            </a:r>
          </a:p>
        </p:txBody>
      </p:sp>
    </p:spTree>
    <p:extLst>
      <p:ext uri="{BB962C8B-B14F-4D97-AF65-F5344CB8AC3E}">
        <p14:creationId xmlns:p14="http://schemas.microsoft.com/office/powerpoint/2010/main" val="343265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33ED-E3D8-4904-9A63-01139D6C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6600" dirty="0"/>
              <a:t>Teori ABC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A9D5-4CBF-4EC7-A8F6-254A3637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45" y="1949392"/>
            <a:ext cx="3942080" cy="1174432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3200" b="1" dirty="0"/>
              <a:t>Activating Events in a person life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B9209D-3DA8-4607-8CEA-FA707B44FDB0}"/>
              </a:ext>
            </a:extLst>
          </p:cNvPr>
          <p:cNvCxnSpPr/>
          <p:nvPr/>
        </p:nvCxnSpPr>
        <p:spPr>
          <a:xfrm>
            <a:off x="5262879" y="2714917"/>
            <a:ext cx="11379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723432-42C6-4FF2-9D49-7D1549A57E22}"/>
              </a:ext>
            </a:extLst>
          </p:cNvPr>
          <p:cNvSpPr txBox="1">
            <a:spLocks/>
          </p:cNvSpPr>
          <p:nvPr/>
        </p:nvSpPr>
        <p:spPr>
          <a:xfrm>
            <a:off x="7048768" y="2025198"/>
            <a:ext cx="4551678" cy="102282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3200" b="1" dirty="0"/>
              <a:t>Beliefs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BBD925-00AC-4DD2-8D59-6CEEB7304807}"/>
              </a:ext>
            </a:extLst>
          </p:cNvPr>
          <p:cNvCxnSpPr>
            <a:cxnSpLocks/>
          </p:cNvCxnSpPr>
          <p:nvPr/>
        </p:nvCxnSpPr>
        <p:spPr>
          <a:xfrm flipH="1">
            <a:off x="7562335" y="3225906"/>
            <a:ext cx="1305151" cy="10989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E7C85-270A-4DB3-8719-BF153CEE221B}"/>
              </a:ext>
            </a:extLst>
          </p:cNvPr>
          <p:cNvSpPr txBox="1">
            <a:spLocks/>
          </p:cNvSpPr>
          <p:nvPr/>
        </p:nvSpPr>
        <p:spPr>
          <a:xfrm>
            <a:off x="4340087" y="5211104"/>
            <a:ext cx="4415789" cy="1022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3200" b="1" dirty="0"/>
              <a:t>Consequences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961DB9-23AE-45CC-ABC4-A9AFE8DE5EC1}"/>
              </a:ext>
            </a:extLst>
          </p:cNvPr>
          <p:cNvCxnSpPr>
            <a:cxnSpLocks/>
          </p:cNvCxnSpPr>
          <p:nvPr/>
        </p:nvCxnSpPr>
        <p:spPr>
          <a:xfrm>
            <a:off x="3407684" y="3403840"/>
            <a:ext cx="932403" cy="9973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679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379</TotalTime>
  <Words>1224</Words>
  <Application>Microsoft Macintosh PowerPoint</Application>
  <PresentationFormat>Widescreen</PresentationFormat>
  <Paragraphs>140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Tahoma</vt:lpstr>
      <vt:lpstr>Wingdings</vt:lpstr>
      <vt:lpstr>Wingdings 3</vt:lpstr>
      <vt:lpstr>Wisp</vt:lpstr>
      <vt:lpstr>Pendekatan Rational-Emotive Behavior Therapy (REBT)</vt:lpstr>
      <vt:lpstr>Pendahuluan</vt:lpstr>
      <vt:lpstr>Sejarah Rational-Emotive Behavior Therapy (REBT) </vt:lpstr>
      <vt:lpstr>Pandangan Tentang Manusia </vt:lpstr>
      <vt:lpstr>Lingkaran Berpikir Irasional </vt:lpstr>
      <vt:lpstr>Asumsi Dasar</vt:lpstr>
      <vt:lpstr>PowerPoint Presentation</vt:lpstr>
      <vt:lpstr>Rationality as a Personal Philosohpy</vt:lpstr>
      <vt:lpstr>Teori ABC</vt:lpstr>
      <vt:lpstr>Pendekatan REBT</vt:lpstr>
      <vt:lpstr>Tujuan Konseling</vt:lpstr>
      <vt:lpstr>Peran dan Fungsi Konselor</vt:lpstr>
      <vt:lpstr>Tahap – Tahap Konseling</vt:lpstr>
      <vt:lpstr>Langkah intervensi konseling pendekatan  Rational-Emotive Behaviour Therapy (REBT) </vt:lpstr>
      <vt:lpstr>PowerPoint Presentation</vt:lpstr>
      <vt:lpstr>Teknik kognitif</vt:lpstr>
      <vt:lpstr>Teknik imageri</vt:lpstr>
      <vt:lpstr>Teknik behavioural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Rational-Emotive Behavior Therapy (REBT)</dc:title>
  <dc:creator>Irene Miramis Asmara</dc:creator>
  <cp:lastModifiedBy>Ines Patricia</cp:lastModifiedBy>
  <cp:revision>32</cp:revision>
  <dcterms:created xsi:type="dcterms:W3CDTF">2020-02-23T08:37:02Z</dcterms:created>
  <dcterms:modified xsi:type="dcterms:W3CDTF">2020-02-26T13:05:33Z</dcterms:modified>
</cp:coreProperties>
</file>