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2"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Merriweather"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8154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44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2f472ba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2f472ba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00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2f472ba8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2f472ba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2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2f472ba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2f472ba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09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2f472ba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2f472ba8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78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4f253314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4f253314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54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4f253314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4f253314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31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4f253314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4f253314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54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4f253314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4f253314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30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4f253314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4f253314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7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4f253314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4f253314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85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4f253314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4f253314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84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f253314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f253314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518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4f253314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4f253314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68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4f253314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4f253314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14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4f253314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4f253314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72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4f253314f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4f253314f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20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4f253314f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4f253314f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70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44258ad4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44258ad4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252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4f253314f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4f253314f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882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4f253314f_4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4f253314f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652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4f253314f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4f253314f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22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4f25331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4f25331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16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440947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440947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75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44094747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44094747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779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44094747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44094747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266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44094747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44094747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293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44094747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44094747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76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4f253314f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4f253314f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92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4f253314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4f253314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55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4f253314f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4f253314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61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4f253314f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4f253314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87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2f472ba8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2f472ba8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17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4f253314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4f253314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u="sng"/>
          </a:p>
        </p:txBody>
      </p:sp>
    </p:spTree>
    <p:extLst>
      <p:ext uri="{BB962C8B-B14F-4D97-AF65-F5344CB8AC3E}">
        <p14:creationId xmlns:p14="http://schemas.microsoft.com/office/powerpoint/2010/main" val="78485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t>Gangguan Neurokognitif</a:t>
            </a:r>
            <a:endParaRPr sz="4800"/>
          </a:p>
        </p:txBody>
      </p:sp>
      <p:sp>
        <p:nvSpPr>
          <p:cNvPr id="65" name="Google Shape;65;p13"/>
          <p:cNvSpPr txBox="1">
            <a:spLocks noGrp="1"/>
          </p:cNvSpPr>
          <p:nvPr>
            <p:ph type="subTitle" idx="1"/>
          </p:nvPr>
        </p:nvSpPr>
        <p:spPr>
          <a:xfrm>
            <a:off x="4335694" y="3365404"/>
            <a:ext cx="4608966" cy="1412079"/>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err="1">
                <a:solidFill>
                  <a:srgbClr val="FFFFFF"/>
                </a:solidFill>
              </a:rPr>
              <a:t>Dhaniya</a:t>
            </a:r>
            <a:r>
              <a:rPr lang="en-GB" sz="2000" dirty="0">
                <a:solidFill>
                  <a:srgbClr val="FFFFFF"/>
                </a:solidFill>
              </a:rPr>
              <a:t> </a:t>
            </a:r>
            <a:r>
              <a:rPr lang="en-GB" sz="2000" dirty="0" err="1">
                <a:solidFill>
                  <a:srgbClr val="FFFFFF"/>
                </a:solidFill>
              </a:rPr>
              <a:t>Putri</a:t>
            </a:r>
            <a:r>
              <a:rPr lang="en-GB" sz="2000" dirty="0">
                <a:solidFill>
                  <a:srgbClr val="FFFFFF"/>
                </a:solidFill>
              </a:rPr>
              <a:t> </a:t>
            </a:r>
            <a:r>
              <a:rPr lang="en-GB" sz="2000" dirty="0" err="1" smtClean="0">
                <a:solidFill>
                  <a:srgbClr val="FFFFFF"/>
                </a:solidFill>
              </a:rPr>
              <a:t>Rossanti</a:t>
            </a:r>
            <a:r>
              <a:rPr lang="en-GB" sz="2000" dirty="0">
                <a:solidFill>
                  <a:srgbClr val="FFFFFF"/>
                </a:solidFill>
              </a:rPr>
              <a:t> </a:t>
            </a:r>
            <a:r>
              <a:rPr lang="en-GB" sz="2000" dirty="0" smtClean="0">
                <a:solidFill>
                  <a:srgbClr val="FFFFFF"/>
                </a:solidFill>
              </a:rPr>
              <a:t>- </a:t>
            </a:r>
            <a:r>
              <a:rPr lang="en-GB" sz="2000" dirty="0" smtClean="0">
                <a:solidFill>
                  <a:srgbClr val="FFFFFF"/>
                </a:solidFill>
              </a:rPr>
              <a:t>2017031007</a:t>
            </a:r>
            <a:endParaRPr sz="2000" dirty="0">
              <a:solidFill>
                <a:srgbClr val="FFFFFF"/>
              </a:solidFill>
            </a:endParaRPr>
          </a:p>
          <a:p>
            <a:pPr marL="0" lvl="0" indent="0" algn="ctr" rtl="0">
              <a:spcBef>
                <a:spcPts val="0"/>
              </a:spcBef>
              <a:spcAft>
                <a:spcPts val="0"/>
              </a:spcAft>
              <a:buNone/>
            </a:pPr>
            <a:r>
              <a:rPr lang="en-GB" sz="2000" dirty="0" err="1">
                <a:solidFill>
                  <a:srgbClr val="FFFFFF"/>
                </a:solidFill>
              </a:rPr>
              <a:t>Jihan</a:t>
            </a:r>
            <a:r>
              <a:rPr lang="en-GB" sz="2000" dirty="0">
                <a:solidFill>
                  <a:srgbClr val="FFFFFF"/>
                </a:solidFill>
              </a:rPr>
              <a:t> </a:t>
            </a:r>
            <a:r>
              <a:rPr lang="en-GB" sz="2000" dirty="0" err="1">
                <a:solidFill>
                  <a:srgbClr val="FFFFFF"/>
                </a:solidFill>
              </a:rPr>
              <a:t>Naziha</a:t>
            </a:r>
            <a:r>
              <a:rPr lang="en-GB" sz="2000" dirty="0">
                <a:solidFill>
                  <a:srgbClr val="FFFFFF"/>
                </a:solidFill>
              </a:rPr>
              <a:t> </a:t>
            </a:r>
            <a:r>
              <a:rPr lang="en-GB" sz="2000" dirty="0" smtClean="0">
                <a:solidFill>
                  <a:srgbClr val="FFFFFF"/>
                </a:solidFill>
              </a:rPr>
              <a:t>- 2017031010</a:t>
            </a:r>
            <a:endParaRPr sz="2000" dirty="0">
              <a:solidFill>
                <a:srgbClr val="FFFFFF"/>
              </a:solidFill>
            </a:endParaRPr>
          </a:p>
          <a:p>
            <a:pPr marL="0" lvl="0" indent="0" algn="ctr" rtl="0">
              <a:spcBef>
                <a:spcPts val="0"/>
              </a:spcBef>
              <a:spcAft>
                <a:spcPts val="0"/>
              </a:spcAft>
              <a:buNone/>
            </a:pPr>
            <a:r>
              <a:rPr lang="en-GB" sz="2000" dirty="0" err="1" smtClean="0">
                <a:solidFill>
                  <a:srgbClr val="FFFFFF"/>
                </a:solidFill>
              </a:rPr>
              <a:t>Yordan</a:t>
            </a:r>
            <a:r>
              <a:rPr lang="en-GB" sz="2000" dirty="0" smtClean="0">
                <a:solidFill>
                  <a:srgbClr val="FFFFFF"/>
                </a:solidFill>
              </a:rPr>
              <a:t> - </a:t>
            </a:r>
            <a:r>
              <a:rPr lang="en-GB" sz="2000" dirty="0" smtClean="0">
                <a:solidFill>
                  <a:srgbClr val="FFFFFF"/>
                </a:solidFill>
              </a:rPr>
              <a:t>2017031025</a:t>
            </a:r>
            <a:endParaRPr sz="2000" dirty="0">
              <a:solidFill>
                <a:srgbClr val="FFFFFF"/>
              </a:solidFill>
            </a:endParaRPr>
          </a:p>
          <a:p>
            <a:pPr marL="0" lvl="0" indent="0" algn="ctr" rtl="0">
              <a:spcBef>
                <a:spcPts val="0"/>
              </a:spcBef>
              <a:spcAft>
                <a:spcPts val="0"/>
              </a:spcAft>
              <a:buNone/>
            </a:pPr>
            <a:r>
              <a:rPr lang="en-GB" sz="2000" dirty="0" err="1">
                <a:solidFill>
                  <a:srgbClr val="FFFFFF"/>
                </a:solidFill>
              </a:rPr>
              <a:t>Zahran</a:t>
            </a:r>
            <a:r>
              <a:rPr lang="en-GB" sz="2000" dirty="0">
                <a:solidFill>
                  <a:srgbClr val="FFFFFF"/>
                </a:solidFill>
              </a:rPr>
              <a:t> </a:t>
            </a:r>
            <a:r>
              <a:rPr lang="en-GB" sz="2000" dirty="0" err="1">
                <a:solidFill>
                  <a:srgbClr val="FFFFFF"/>
                </a:solidFill>
              </a:rPr>
              <a:t>Rizky</a:t>
            </a:r>
            <a:r>
              <a:rPr lang="en-GB" sz="2000" dirty="0">
                <a:solidFill>
                  <a:srgbClr val="FFFFFF"/>
                </a:solidFill>
              </a:rPr>
              <a:t> </a:t>
            </a:r>
            <a:r>
              <a:rPr lang="en-GB" sz="2000" dirty="0" smtClean="0">
                <a:solidFill>
                  <a:srgbClr val="FFFFFF"/>
                </a:solidFill>
              </a:rPr>
              <a:t>- 2017031022</a:t>
            </a:r>
            <a:endParaRPr sz="20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DSM IV-TR Criteria for Vascular Dementia</a:t>
            </a:r>
            <a:endParaRPr/>
          </a:p>
        </p:txBody>
      </p:sp>
      <p:sp>
        <p:nvSpPr>
          <p:cNvPr id="120" name="Google Shape;120;p22"/>
          <p:cNvSpPr txBox="1">
            <a:spLocks noGrp="1"/>
          </p:cNvSpPr>
          <p:nvPr>
            <p:ph type="body" idx="1"/>
          </p:nvPr>
        </p:nvSpPr>
        <p:spPr>
          <a:xfrm>
            <a:off x="4350275" y="61975"/>
            <a:ext cx="4734300" cy="43752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GB" sz="1000"/>
              <a:t>A. Perkembangan beberapa defisit kognitif dimanifestasikan oleh keduanya</a:t>
            </a:r>
            <a:endParaRPr sz="1000"/>
          </a:p>
          <a:p>
            <a:pPr marL="0" lvl="0" indent="0" algn="l" rtl="0">
              <a:lnSpc>
                <a:spcPct val="100000"/>
              </a:lnSpc>
              <a:spcBef>
                <a:spcPts val="1200"/>
              </a:spcBef>
              <a:spcAft>
                <a:spcPts val="0"/>
              </a:spcAft>
              <a:buNone/>
            </a:pPr>
            <a:r>
              <a:rPr lang="en-GB" sz="1000"/>
              <a:t>(1) gangguan memori (gangguan kemampuan untuk mempelajari informasi baru atau mengingat informasi yang dipelajari sebelumnya)</a:t>
            </a:r>
            <a:endParaRPr sz="1000"/>
          </a:p>
          <a:p>
            <a:pPr marL="0" lvl="0" indent="0" algn="l" rtl="0">
              <a:lnSpc>
                <a:spcPct val="100000"/>
              </a:lnSpc>
              <a:spcBef>
                <a:spcPts val="1200"/>
              </a:spcBef>
              <a:spcAft>
                <a:spcPts val="0"/>
              </a:spcAft>
              <a:buNone/>
            </a:pPr>
            <a:r>
              <a:rPr lang="en-GB" sz="1000"/>
              <a:t>(2) satu (atau lebih) dari gangguan kognitif berikut:(a) afasia (gangguan bahasa)</a:t>
            </a:r>
            <a:endParaRPr sz="1000"/>
          </a:p>
          <a:p>
            <a:pPr marL="0" lvl="0" indent="0" algn="l" rtl="0">
              <a:lnSpc>
                <a:spcPct val="100000"/>
              </a:lnSpc>
              <a:spcBef>
                <a:spcPts val="1200"/>
              </a:spcBef>
              <a:spcAft>
                <a:spcPts val="0"/>
              </a:spcAft>
              <a:buNone/>
            </a:pPr>
            <a:r>
              <a:rPr lang="en-GB" sz="1000"/>
              <a:t>(B) apraksia (gangguan kemampuan untuk melakukan aktivitas motorik meskipun fungsi motorik utuh)</a:t>
            </a:r>
            <a:endParaRPr sz="1000"/>
          </a:p>
          <a:p>
            <a:pPr marL="0" lvl="0" indent="0" algn="l" rtl="0">
              <a:lnSpc>
                <a:spcPct val="100000"/>
              </a:lnSpc>
              <a:spcBef>
                <a:spcPts val="1200"/>
              </a:spcBef>
              <a:spcAft>
                <a:spcPts val="0"/>
              </a:spcAft>
              <a:buNone/>
            </a:pPr>
            <a:r>
              <a:rPr lang="en-GB" sz="1000"/>
              <a:t>(c) agnosia (kegagalan untuk mengenali atau mengidentifikasi objek meskipun fungsi sensorik yang utuh)</a:t>
            </a:r>
            <a:endParaRPr sz="1000"/>
          </a:p>
          <a:p>
            <a:pPr marL="0" lvl="0" indent="0" algn="l" rtl="0">
              <a:lnSpc>
                <a:spcPct val="100000"/>
              </a:lnSpc>
              <a:spcBef>
                <a:spcPts val="1200"/>
              </a:spcBef>
              <a:spcAft>
                <a:spcPts val="0"/>
              </a:spcAft>
              <a:buNone/>
            </a:pPr>
            <a:r>
              <a:rPr lang="en-GB" sz="1000"/>
              <a:t>(d) gangguan dalam fungsi eksekutif (mis., perencanaan, pengorganisasian, pengurutan, abstraksi)</a:t>
            </a:r>
            <a:endParaRPr sz="1000"/>
          </a:p>
          <a:p>
            <a:pPr marL="0" lvl="0" indent="0" algn="l" rtl="0">
              <a:lnSpc>
                <a:spcPct val="100000"/>
              </a:lnSpc>
              <a:spcBef>
                <a:spcPts val="1200"/>
              </a:spcBef>
              <a:spcAft>
                <a:spcPts val="0"/>
              </a:spcAft>
              <a:buNone/>
            </a:pPr>
            <a:r>
              <a:rPr lang="en-GB" sz="1000"/>
              <a:t>B. Defisit kognitif dalam Kriteria Aland A2 masing-masing menyebabkan penurunan signifikan dalam fungsi sosial atau pekerjaan dan mewakili penurunan yang signifikan dari tingkat fungsi sebelumnya.</a:t>
            </a:r>
            <a:endParaRPr sz="1000"/>
          </a:p>
          <a:p>
            <a:pPr marL="0" lvl="0" indent="0" algn="l" rtl="0">
              <a:lnSpc>
                <a:spcPct val="100000"/>
              </a:lnSpc>
              <a:spcBef>
                <a:spcPts val="1200"/>
              </a:spcBef>
              <a:spcAft>
                <a:spcPts val="0"/>
              </a:spcAft>
              <a:buNone/>
            </a:pPr>
            <a:r>
              <a:rPr lang="en-GB" sz="1000"/>
              <a:t>C. Tanda-tanda dan gejala neurologis fokal (misalnya, pembesaran refleks tendon dalam, respons ekstensor plantar, pseudobulbar palsy, kelainan gaya berjalan, kelemahan ekstremitas) atau bukti laboratorium yang menunjukkan penyakit serebrovaskular (misalnya, beberapa infark yang melibatkan korteks dan materi putih yang mendasarinya) yang dinilai terkait etiologis dengan gangguan tersebut.</a:t>
            </a:r>
            <a:endParaRPr sz="1000"/>
          </a:p>
          <a:p>
            <a:pPr marL="0" lvl="0" indent="0" algn="l" rtl="0">
              <a:lnSpc>
                <a:spcPct val="100000"/>
              </a:lnSpc>
              <a:spcBef>
                <a:spcPts val="1200"/>
              </a:spcBef>
              <a:spcAft>
                <a:spcPts val="0"/>
              </a:spcAft>
              <a:buNone/>
            </a:pPr>
            <a:r>
              <a:rPr lang="en-GB" sz="1000"/>
              <a:t>D. Defisit tidak terjadi secara eksklusif selama delirium.</a:t>
            </a:r>
            <a:endParaRPr sz="1000"/>
          </a:p>
          <a:p>
            <a:pPr marL="0" lvl="0" indent="0" algn="l" rtl="0">
              <a:spcBef>
                <a:spcPts val="1200"/>
              </a:spcBef>
              <a:spcAft>
                <a:spcPts val="1600"/>
              </a:spcAft>
              <a:buNone/>
            </a:pP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DSM IV-TR Criteria for  Dementia Due to Other General Medical Conditions </a:t>
            </a:r>
            <a:endParaRPr/>
          </a:p>
        </p:txBody>
      </p:sp>
      <p:sp>
        <p:nvSpPr>
          <p:cNvPr id="126" name="Google Shape;126;p23"/>
          <p:cNvSpPr txBox="1">
            <a:spLocks noGrp="1"/>
          </p:cNvSpPr>
          <p:nvPr>
            <p:ph type="body" idx="1"/>
          </p:nvPr>
        </p:nvSpPr>
        <p:spPr>
          <a:xfrm>
            <a:off x="4461825" y="99150"/>
            <a:ext cx="4573500" cy="4500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900"/>
              <a:t>A. Perkembangan beberapa defisit kognitif dimanifestasikan oleh keduanya</a:t>
            </a:r>
            <a:endParaRPr sz="900"/>
          </a:p>
          <a:p>
            <a:pPr marL="0" lvl="0" indent="0" algn="l" rtl="0">
              <a:spcBef>
                <a:spcPts val="1200"/>
              </a:spcBef>
              <a:spcAft>
                <a:spcPts val="0"/>
              </a:spcAft>
              <a:buNone/>
            </a:pPr>
            <a:r>
              <a:rPr lang="en-GB" sz="900"/>
              <a:t>(1) Gangguan memori (gangguan kemampuan untuk mempelajari informasi baru atau mengingat informasi yang dipelajari sebelumnya)</a:t>
            </a:r>
            <a:endParaRPr sz="900"/>
          </a:p>
          <a:p>
            <a:pPr marL="0" lvl="0" indent="0" algn="l" rtl="0">
              <a:spcBef>
                <a:spcPts val="1200"/>
              </a:spcBef>
              <a:spcAft>
                <a:spcPts val="0"/>
              </a:spcAft>
              <a:buNone/>
            </a:pPr>
            <a:r>
              <a:rPr lang="en-GB" sz="900"/>
              <a:t>(2) Satu (atau lebih) dari gangguan kognitif berikut:</a:t>
            </a:r>
            <a:endParaRPr sz="900"/>
          </a:p>
          <a:p>
            <a:pPr marL="0" lvl="0" indent="0" algn="l" rtl="0">
              <a:spcBef>
                <a:spcPts val="1200"/>
              </a:spcBef>
              <a:spcAft>
                <a:spcPts val="0"/>
              </a:spcAft>
              <a:buNone/>
            </a:pPr>
            <a:r>
              <a:rPr lang="en-GB" sz="900"/>
              <a:t>(a) Afasia (gangguan bahasa)</a:t>
            </a:r>
            <a:endParaRPr sz="900"/>
          </a:p>
          <a:p>
            <a:pPr marL="457200" lvl="0" indent="0" algn="l" rtl="0">
              <a:spcBef>
                <a:spcPts val="1200"/>
              </a:spcBef>
              <a:spcAft>
                <a:spcPts val="0"/>
              </a:spcAft>
              <a:buNone/>
            </a:pPr>
            <a:r>
              <a:rPr lang="en-GB" sz="900"/>
              <a:t>(b) Apraksia (gangguan kemampuan untuk melakukan aktivitas motorik meskipun fungsi motorik utuh)</a:t>
            </a:r>
            <a:endParaRPr sz="900"/>
          </a:p>
          <a:p>
            <a:pPr marL="457200" lvl="0" indent="0" algn="l" rtl="0">
              <a:spcBef>
                <a:spcPts val="1200"/>
              </a:spcBef>
              <a:spcAft>
                <a:spcPts val="0"/>
              </a:spcAft>
              <a:buNone/>
            </a:pPr>
            <a:r>
              <a:rPr lang="en-GB" sz="900"/>
              <a:t>(c) Agnosia (kegagalan untuk mengenali atau mengidentifikasi objek meskipun fungsi sensorik yang utuh)</a:t>
            </a:r>
            <a:endParaRPr sz="900"/>
          </a:p>
          <a:p>
            <a:pPr marL="457200" lvl="0" indent="0" algn="l" rtl="0">
              <a:spcBef>
                <a:spcPts val="1200"/>
              </a:spcBef>
              <a:spcAft>
                <a:spcPts val="0"/>
              </a:spcAft>
              <a:buNone/>
            </a:pPr>
            <a:r>
              <a:rPr lang="en-GB" sz="900"/>
              <a:t>(d) Gangguan dalam fungsi eksekutif (mis., perencanaan, pengorganisasian, pengurutan, abstraksi)</a:t>
            </a:r>
            <a:endParaRPr sz="900"/>
          </a:p>
          <a:p>
            <a:pPr marL="0" lvl="0" indent="0" algn="l" rtl="0">
              <a:spcBef>
                <a:spcPts val="1200"/>
              </a:spcBef>
              <a:spcAft>
                <a:spcPts val="0"/>
              </a:spcAft>
              <a:buNone/>
            </a:pPr>
            <a:r>
              <a:rPr lang="en-GB" sz="900"/>
              <a:t>B. Defisit kognitif dalam Kriteria Al dan A2 masing-masing menyebabkan penurunan signifikan dalam fungsi sosial atau pekerjaan dan mewakili penurunan yang signifikan dari tingkat fungsi sebelumnya.</a:t>
            </a:r>
            <a:endParaRPr sz="900"/>
          </a:p>
          <a:p>
            <a:pPr marL="0" lvl="0" indent="0" algn="l" rtl="0">
              <a:spcBef>
                <a:spcPts val="1200"/>
              </a:spcBef>
              <a:spcAft>
                <a:spcPts val="0"/>
              </a:spcAft>
              <a:buNone/>
            </a:pPr>
            <a:r>
              <a:rPr lang="en-GB" sz="900"/>
              <a:t>C. Ada bukti dari sejarah, pemeriksaan fisik, atau temuan laboratorium bahwa gangguan tersebut adalah konsekuensi fisiologis langsung dari kondisi medis umum selain penyakit Alzheimer atau penyakit serebrovaskular (misalnya, infeksi HIV, cedera otak traumatis, penyakit Parkinson, penyakit Huntington) , Penyakit Pick, penyakit Creutzfeldt-Jakob, hidrosefalus tekanan normal, hipotiroidisme, tumor otak, atau defisiensi vitamin 812).</a:t>
            </a:r>
            <a:endParaRPr sz="900"/>
          </a:p>
          <a:p>
            <a:pPr marL="0" lvl="0" indent="0" algn="l" rtl="0">
              <a:spcBef>
                <a:spcPts val="1200"/>
              </a:spcBef>
              <a:spcAft>
                <a:spcPts val="0"/>
              </a:spcAft>
              <a:buNone/>
            </a:pPr>
            <a:r>
              <a:rPr lang="en-GB" sz="900"/>
              <a:t>D. Defisit tidak terjadi secara eksklusif selama delirium.</a:t>
            </a:r>
            <a:endParaRPr sz="900"/>
          </a:p>
          <a:p>
            <a:pPr marL="0" lvl="0" indent="0" algn="l" rtl="0">
              <a:spcBef>
                <a:spcPts val="1200"/>
              </a:spcBef>
              <a:spcAft>
                <a:spcPts val="1600"/>
              </a:spcAft>
              <a:buNone/>
            </a:pP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DSM IV-TR Criteria for Substance-Induced Persisting Dementia </a:t>
            </a:r>
            <a:endParaRPr/>
          </a:p>
        </p:txBody>
      </p:sp>
      <p:sp>
        <p:nvSpPr>
          <p:cNvPr id="132" name="Google Shape;132;p24"/>
          <p:cNvSpPr txBox="1">
            <a:spLocks noGrp="1"/>
          </p:cNvSpPr>
          <p:nvPr>
            <p:ph type="body" idx="1"/>
          </p:nvPr>
        </p:nvSpPr>
        <p:spPr>
          <a:xfrm>
            <a:off x="4424650" y="99150"/>
            <a:ext cx="4622700" cy="448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1000"/>
              <a:t>A. Perkembangan beberapa defisit kognitif yang dimanifestasikan oleh keduanya</a:t>
            </a:r>
            <a:endParaRPr sz="1000"/>
          </a:p>
          <a:p>
            <a:pPr marL="457200" lvl="0" indent="0" algn="l" rtl="0">
              <a:spcBef>
                <a:spcPts val="1200"/>
              </a:spcBef>
              <a:spcAft>
                <a:spcPts val="0"/>
              </a:spcAft>
              <a:buNone/>
            </a:pPr>
            <a:r>
              <a:rPr lang="en-GB" sz="1000"/>
              <a:t>(1) gangguan memori (gangguan kemampuan untuk mempelajari informasi baru atau mengingat informasi yang sebelumnya dipelajari)</a:t>
            </a:r>
            <a:endParaRPr sz="1000"/>
          </a:p>
          <a:p>
            <a:pPr marL="0" lvl="0" indent="0" algn="l" rtl="0">
              <a:spcBef>
                <a:spcPts val="1200"/>
              </a:spcBef>
              <a:spcAft>
                <a:spcPts val="0"/>
              </a:spcAft>
              <a:buNone/>
            </a:pPr>
            <a:r>
              <a:rPr lang="en-GB" sz="1000"/>
              <a:t>(2) satu (atau lebih) dari gangguan kognitif berikut:</a:t>
            </a:r>
            <a:endParaRPr sz="1000"/>
          </a:p>
          <a:p>
            <a:pPr marL="457200" lvl="0" indent="0" algn="l" rtl="0">
              <a:spcBef>
                <a:spcPts val="1200"/>
              </a:spcBef>
              <a:spcAft>
                <a:spcPts val="0"/>
              </a:spcAft>
              <a:buNone/>
            </a:pPr>
            <a:r>
              <a:rPr lang="en-GB" sz="1000"/>
              <a:t>(a) afasia (gangguan bahasa)</a:t>
            </a:r>
            <a:endParaRPr sz="1000"/>
          </a:p>
          <a:p>
            <a:pPr marL="914400" lvl="0" indent="0" algn="l" rtl="0">
              <a:spcBef>
                <a:spcPts val="1200"/>
              </a:spcBef>
              <a:spcAft>
                <a:spcPts val="0"/>
              </a:spcAft>
              <a:buNone/>
            </a:pPr>
            <a:r>
              <a:rPr lang="en-GB" sz="1000"/>
              <a:t>(b) apraksia (gangguan kemampuan untuk melakukan aktivitas motorik meskipun fungsi motorik utuh)</a:t>
            </a:r>
            <a:endParaRPr sz="1000"/>
          </a:p>
          <a:p>
            <a:pPr marL="914400" lvl="0" indent="0" algn="l" rtl="0">
              <a:spcBef>
                <a:spcPts val="1200"/>
              </a:spcBef>
              <a:spcAft>
                <a:spcPts val="0"/>
              </a:spcAft>
              <a:buNone/>
            </a:pPr>
            <a:r>
              <a:rPr lang="en-GB" sz="1000"/>
              <a:t>(c) agnosia (kegagalan untuk mengenali atau mengidentifikasi objek meskipun fungsi sensorik yang utuh)</a:t>
            </a:r>
            <a:endParaRPr sz="1000"/>
          </a:p>
          <a:p>
            <a:pPr marL="914400" lvl="0" indent="0" algn="l" rtl="0">
              <a:spcBef>
                <a:spcPts val="1200"/>
              </a:spcBef>
              <a:spcAft>
                <a:spcPts val="0"/>
              </a:spcAft>
              <a:buNone/>
            </a:pPr>
            <a:r>
              <a:rPr lang="en-GB" sz="1000"/>
              <a:t>(d) gangguan dalam fungsi eksekutif (mis., perencanaan, pengorganisasian, pengurutan, abstraksi)</a:t>
            </a:r>
            <a:endParaRPr sz="1000"/>
          </a:p>
          <a:p>
            <a:pPr marL="0" lvl="0" indent="0" algn="l" rtl="0">
              <a:spcBef>
                <a:spcPts val="1200"/>
              </a:spcBef>
              <a:spcAft>
                <a:spcPts val="0"/>
              </a:spcAft>
              <a:buNone/>
            </a:pPr>
            <a:r>
              <a:rPr lang="en-GB" sz="1000"/>
              <a:t>B. Defisit kognitif dalam Kriteria A 1 dan A2 masing-masing menyebabkan penurunan signifikan dalam fungsi sosial atau pekerjaan dan mewakili penurunan yang signifikan dari tingkat fungsi sebelumnya.</a:t>
            </a:r>
            <a:endParaRPr sz="1000"/>
          </a:p>
          <a:p>
            <a:pPr marL="0" lvl="0" indent="0" algn="l" rtl="0">
              <a:spcBef>
                <a:spcPts val="1200"/>
              </a:spcBef>
              <a:spcAft>
                <a:spcPts val="0"/>
              </a:spcAft>
              <a:buNone/>
            </a:pPr>
            <a:r>
              <a:rPr lang="en-GB" sz="1000"/>
              <a:t>C Defisit tidak terjadi secara eksklusif selama delirium dan bertahan selama durasi Intoksikasi Substansi atau Penarikan.</a:t>
            </a:r>
            <a:endParaRPr sz="1000"/>
          </a:p>
          <a:p>
            <a:pPr marL="0" lvl="0" indent="0" algn="l" rtl="0">
              <a:spcBef>
                <a:spcPts val="1200"/>
              </a:spcBef>
              <a:spcAft>
                <a:spcPts val="0"/>
              </a:spcAft>
              <a:buNone/>
            </a:pPr>
            <a:r>
              <a:rPr lang="en-GB" sz="1000"/>
              <a:t>D. Ada bukti dari sejarah, pemeriksaan fisik, atau temuan laboratorium bahwa defisit secara etiologis terkait dengan efek bertahan penggunaan narkoba (mis., Penyalahgunaan obat-obatan, obat-obatan).</a:t>
            </a:r>
            <a:endParaRPr sz="1000"/>
          </a:p>
          <a:p>
            <a:pPr marL="0" lvl="0" indent="0" algn="l" rtl="0">
              <a:spcBef>
                <a:spcPts val="1200"/>
              </a:spcBef>
              <a:spcAft>
                <a:spcPts val="1600"/>
              </a:spcAft>
              <a:buNone/>
            </a:pP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DSM IV-TR Criteria for  Dementia Due to Multiple Etiologies </a:t>
            </a:r>
            <a:endParaRPr/>
          </a:p>
        </p:txBody>
      </p:sp>
      <p:sp>
        <p:nvSpPr>
          <p:cNvPr id="138" name="Google Shape;138;p25"/>
          <p:cNvSpPr txBox="1">
            <a:spLocks noGrp="1"/>
          </p:cNvSpPr>
          <p:nvPr>
            <p:ph type="body" idx="1"/>
          </p:nvPr>
        </p:nvSpPr>
        <p:spPr>
          <a:xfrm>
            <a:off x="4412250" y="99150"/>
            <a:ext cx="4647900" cy="4500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1000"/>
              <a:t>A. Perkembangan beberapa defisit kognitif dimanifestasikan oleh keduanya</a:t>
            </a:r>
            <a:endParaRPr sz="1000"/>
          </a:p>
          <a:p>
            <a:pPr marL="0" lvl="0" indent="0" algn="l" rtl="0">
              <a:spcBef>
                <a:spcPts val="1200"/>
              </a:spcBef>
              <a:spcAft>
                <a:spcPts val="0"/>
              </a:spcAft>
              <a:buNone/>
            </a:pPr>
            <a:r>
              <a:rPr lang="en-GB" sz="1000"/>
              <a:t>(1) Gangguan memori (gangguan kemampuan untuk mempelajari informasi baru atau mengingat informasi yang dipelajari sebelumnya)</a:t>
            </a:r>
            <a:endParaRPr sz="1000"/>
          </a:p>
          <a:p>
            <a:pPr marL="0" lvl="0" indent="0" algn="l" rtl="0">
              <a:spcBef>
                <a:spcPts val="1200"/>
              </a:spcBef>
              <a:spcAft>
                <a:spcPts val="0"/>
              </a:spcAft>
              <a:buNone/>
            </a:pPr>
            <a:r>
              <a:rPr lang="en-GB" sz="1000"/>
              <a:t>(2) Satu (atau lebih) dari gangguan kognitif berikut:</a:t>
            </a:r>
            <a:endParaRPr sz="1000"/>
          </a:p>
          <a:p>
            <a:pPr marL="0" lvl="0" indent="0" algn="l" rtl="0">
              <a:spcBef>
                <a:spcPts val="1200"/>
              </a:spcBef>
              <a:spcAft>
                <a:spcPts val="0"/>
              </a:spcAft>
              <a:buNone/>
            </a:pPr>
            <a:r>
              <a:rPr lang="en-GB" sz="1000"/>
              <a:t>(a) Afasia (gangguan bahasa)</a:t>
            </a:r>
            <a:endParaRPr sz="1000"/>
          </a:p>
          <a:p>
            <a:pPr marL="457200" lvl="0" indent="0" algn="l" rtl="0">
              <a:spcBef>
                <a:spcPts val="1200"/>
              </a:spcBef>
              <a:spcAft>
                <a:spcPts val="0"/>
              </a:spcAft>
              <a:buNone/>
            </a:pPr>
            <a:r>
              <a:rPr lang="en-GB" sz="1000"/>
              <a:t>(b) Apraksia (gangguan kemampuan untuk melakukan aktivitas motorik meskipun fungsi motorik utuh)</a:t>
            </a:r>
            <a:endParaRPr sz="1000"/>
          </a:p>
          <a:p>
            <a:pPr marL="457200" lvl="0" indent="0" algn="l" rtl="0">
              <a:spcBef>
                <a:spcPts val="1200"/>
              </a:spcBef>
              <a:spcAft>
                <a:spcPts val="0"/>
              </a:spcAft>
              <a:buNone/>
            </a:pPr>
            <a:r>
              <a:rPr lang="en-GB" sz="1000"/>
              <a:t>(c) Agnosia (kegagalan untuk mengenali atau mengidentifikasi objek meskipun fungsi sensorik yang utuh)</a:t>
            </a:r>
            <a:endParaRPr sz="1000"/>
          </a:p>
          <a:p>
            <a:pPr marL="457200" lvl="0" indent="0" algn="l" rtl="0">
              <a:spcBef>
                <a:spcPts val="1200"/>
              </a:spcBef>
              <a:spcAft>
                <a:spcPts val="0"/>
              </a:spcAft>
              <a:buNone/>
            </a:pPr>
            <a:r>
              <a:rPr lang="en-GB" sz="1000"/>
              <a:t>(d) Gangguan dalam fungsi eksekutif (mis., perencanaan, pengorganisasian. pengurutan, abstraksi)</a:t>
            </a:r>
            <a:endParaRPr sz="1000"/>
          </a:p>
          <a:p>
            <a:pPr marL="0" lvl="0" indent="0" algn="l" rtl="0">
              <a:spcBef>
                <a:spcPts val="1200"/>
              </a:spcBef>
              <a:spcAft>
                <a:spcPts val="0"/>
              </a:spcAft>
              <a:buNone/>
            </a:pPr>
            <a:r>
              <a:rPr lang="en-GB" sz="1000"/>
              <a:t>B. Defisit kognitif dalam Kriteria A1 dan A2 masing-masing menyebabkan penurunan signifikan dalam fungsi sosial atau pekerjaan dan mewakili penurunan yang signifikan dari tingkat fungsi sebelumnya.</a:t>
            </a:r>
            <a:endParaRPr sz="1000"/>
          </a:p>
          <a:p>
            <a:pPr marL="0" lvl="0" indent="0" algn="l" rtl="0">
              <a:spcBef>
                <a:spcPts val="1200"/>
              </a:spcBef>
              <a:spcAft>
                <a:spcPts val="0"/>
              </a:spcAft>
              <a:buNone/>
            </a:pPr>
            <a:r>
              <a:rPr lang="en-GB" sz="1000"/>
              <a:t>C. Ada bukti dari sejarah, pemeriksaan fisik, atau temuan laboratorium bahwa gangguan tersebut memiliki lebih dari satu etiologi (mis., Trauma kepala plus penggunaan alkohol kronis, Demensia Tipe Alzheimer dengan perkembangan Vaskular Demensia).</a:t>
            </a:r>
            <a:endParaRPr sz="1000"/>
          </a:p>
          <a:p>
            <a:pPr marL="0" lvl="0" indent="0" algn="l" rtl="0">
              <a:spcBef>
                <a:spcPts val="1200"/>
              </a:spcBef>
              <a:spcAft>
                <a:spcPts val="0"/>
              </a:spcAft>
              <a:buNone/>
            </a:pPr>
            <a:r>
              <a:rPr lang="en-GB" sz="1000"/>
              <a:t>D. Defisit tidak terjadi secara eksklusif selama delirium.</a:t>
            </a:r>
            <a:endParaRPr sz="1000"/>
          </a:p>
          <a:p>
            <a:pPr marL="0" lvl="0" indent="0" algn="l" rtl="0">
              <a:spcBef>
                <a:spcPts val="1200"/>
              </a:spcBef>
              <a:spcAft>
                <a:spcPts val="1600"/>
              </a:spcAft>
              <a:buNone/>
            </a:pP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DSM V Criteria for Major Neurocognitive Disorder</a:t>
            </a:r>
            <a:endParaRPr sz="2400"/>
          </a:p>
        </p:txBody>
      </p:sp>
      <p:sp>
        <p:nvSpPr>
          <p:cNvPr id="144" name="Google Shape;144;p26"/>
          <p:cNvSpPr txBox="1">
            <a:spLocks noGrp="1"/>
          </p:cNvSpPr>
          <p:nvPr>
            <p:ph type="body" idx="1"/>
          </p:nvPr>
        </p:nvSpPr>
        <p:spPr>
          <a:xfrm>
            <a:off x="4290025" y="0"/>
            <a:ext cx="4854000" cy="4167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a:solidFill>
                  <a:schemeClr val="dk1"/>
                </a:solidFill>
              </a:rPr>
              <a:t>A. Bukti penurunan kognitif yang signifikan dari tingkat kinerja sebelumnya dalam satu atau lebih domain kognitif (perhatian kompleks, fungsi eksekutif, pembelajaran dan memori, bahasa, persepsi, atau kognisi sosial) berdasarkan pada:</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  1. Kepedulian terhadap individu, informan yang berpengetahuan, atau   dokter bahwa ada penurunan fungsi kognitif yang signifikan</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  2. Kerusakan substansial dalam kinerja kognitif, lebih baik  didokumentasikan oleh tes neuropsikologis standar atau, jika tidak ada,   penilaian klinis kuantitatif lainnya.</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B. Defisit kognitif mengganggu kemandirian dalam aktivitas sehari-hari (mis., Minimal, membutuhkan bantuan dengan aktivitas instrumental yang kompleks dari kehidupan sehari-hari seperti membayar tagihan atau mengelola obat).</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C. Defisit kognitif tidak terjadi secara eksklusif dalam konteks delirium</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D. Defisit kognitif tidak lebih baik dijelaskan oleh gangguan mental lain (mis., Gangguan depresi mayor, skizofrenia).</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Gangguan Neurokognitif Mayor</a:t>
            </a:r>
            <a:endParaRPr sz="3000"/>
          </a:p>
        </p:txBody>
      </p:sp>
      <p:sp>
        <p:nvSpPr>
          <p:cNvPr id="150" name="Google Shape;150;p27"/>
          <p:cNvSpPr txBox="1">
            <a:spLocks noGrp="1"/>
          </p:cNvSpPr>
          <p:nvPr>
            <p:ph type="body" idx="1"/>
          </p:nvPr>
        </p:nvSpPr>
        <p:spPr>
          <a:xfrm>
            <a:off x="4655225" y="132025"/>
            <a:ext cx="4166400" cy="47910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a:solidFill>
                  <a:schemeClr val="dk1"/>
                </a:solidFill>
              </a:rPr>
              <a:t>•Gangguan neurokognitif mayor adalah penyakit yang melibatkan defisit yang ditandai dengan kemampuan kognitif.</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•Gangguan ini mempengaruhi perhatian, pembelajaran dan memori, bahasa, persepsi, serta kognisi sosial.</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•Seiring berjalannya waktu, orang yang mengalami gangguan ini menunjukkan peningkatan secara jelas defisit kognitif dalam berpikir abstrak, kemahiran pengetahuan/keterampilan baru, kontrol motorik, pemecahan masalah, dan penilaian.</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•Peningkatan ini sering disertai oleh gangguan dalam kontrol emosi, kepekaan moral, dan etika.</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•Defisit bisa jadi bersifat progresif/bersifat statis.</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•Gangguan neurokognitif mayor bersifat reversibel (dapat dipulihkan) jika gangguan tersebut memiliki penyebab mendasar yang bisa dihilangkan/diobati.</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8"/>
          <p:cNvSpPr txBox="1">
            <a:spLocks noGrp="1"/>
          </p:cNvSpPr>
          <p:nvPr>
            <p:ph type="body" idx="1"/>
          </p:nvPr>
        </p:nvSpPr>
        <p:spPr>
          <a:xfrm>
            <a:off x="4623600" y="89900"/>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sz="1400">
                <a:solidFill>
                  <a:schemeClr val="dk1"/>
                </a:solidFill>
              </a:rPr>
              <a:t>•Setidaknya ada 50 gangguan berbeda yg diketahui menjadi penyebab defisit kognitif yg saat ini dimasukkan ke dalam kategori gangguan neurokognitif:</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1.Penyakit degeneratif, seperti parkinson dan huntington.</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2.Strok.</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3.Penyakit infeksi tertentu, seperti sifilis, meningitis, dan AIDS.</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4.Tumor.</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5.Defisiensi akibat diet tertentu (terutama vitamin).</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6.Cedera kepala parah/berulang.</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7.Makan/menghirup zat racun, seperti timah/merkuri.</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•Penyakit paling umum gangguan neurokognitif mayor adalah penyakit alzheimer.</a:t>
            </a:r>
            <a:endParaRPr sz="1400">
              <a:solidFill>
                <a:schemeClr val="dk1"/>
              </a:solidFill>
            </a:endParaRPr>
          </a:p>
          <a:p>
            <a:pPr marL="0" lvl="0" indent="0" algn="l" rtl="0">
              <a:spcBef>
                <a:spcPts val="0"/>
              </a:spcBef>
              <a:spcAft>
                <a:spcPts val="1600"/>
              </a:spcAft>
              <a:buNone/>
            </a:pPr>
            <a:endParaRPr sz="1400"/>
          </a:p>
        </p:txBody>
      </p:sp>
      <p:pic>
        <p:nvPicPr>
          <p:cNvPr id="157" name="Google Shape;157;p28"/>
          <p:cNvPicPr preferRelativeResize="0"/>
          <p:nvPr/>
        </p:nvPicPr>
        <p:blipFill>
          <a:blip r:embed="rId3">
            <a:alphaModFix/>
          </a:blip>
          <a:stretch>
            <a:fillRect/>
          </a:stretch>
        </p:blipFill>
        <p:spPr>
          <a:xfrm>
            <a:off x="138332" y="299225"/>
            <a:ext cx="4053275" cy="271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Penyakit Parkinson</a:t>
            </a:r>
            <a:endParaRPr sz="3000"/>
          </a:p>
        </p:txBody>
      </p:sp>
      <p:sp>
        <p:nvSpPr>
          <p:cNvPr id="163" name="Google Shape;163;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GB" sz="1400">
                <a:solidFill>
                  <a:schemeClr val="dk1"/>
                </a:solidFill>
              </a:rPr>
              <a:t>•James parkinson pada tahun 1817.</a:t>
            </a:r>
            <a:endParaRPr sz="1400">
              <a:solidFill>
                <a:schemeClr val="dk1"/>
              </a:solidFill>
            </a:endParaRPr>
          </a:p>
          <a:p>
            <a:pPr marL="0" lvl="0" indent="0" algn="l" rtl="0">
              <a:spcBef>
                <a:spcPts val="500"/>
              </a:spcBef>
              <a:spcAft>
                <a:spcPts val="0"/>
              </a:spcAft>
              <a:buNone/>
            </a:pPr>
            <a:r>
              <a:rPr lang="en-GB" sz="1400">
                <a:solidFill>
                  <a:schemeClr val="dk1"/>
                </a:solidFill>
              </a:rPr>
              <a:t>•Penyakit parkinson ditandai dengan simtom motorik seperti tremor/gerakan kaku.</a:t>
            </a:r>
            <a:endParaRPr sz="1400">
              <a:solidFill>
                <a:schemeClr val="dk1"/>
              </a:solidFill>
            </a:endParaRPr>
          </a:p>
          <a:p>
            <a:pPr marL="0" lvl="0" indent="0" algn="l" rtl="0">
              <a:spcBef>
                <a:spcPts val="500"/>
              </a:spcBef>
              <a:spcAft>
                <a:spcPts val="0"/>
              </a:spcAft>
              <a:buNone/>
            </a:pPr>
            <a:r>
              <a:rPr lang="en-GB" sz="1400">
                <a:solidFill>
                  <a:schemeClr val="dk1"/>
                </a:solidFill>
              </a:rPr>
              <a:t>•Penyebabnya adalah hilangnya neuron dopamin di daerah otak.</a:t>
            </a:r>
            <a:endParaRPr sz="1400">
              <a:solidFill>
                <a:schemeClr val="dk1"/>
              </a:solidFill>
            </a:endParaRPr>
          </a:p>
          <a:p>
            <a:pPr marL="0" lvl="0" indent="0" algn="l" rtl="0">
              <a:spcBef>
                <a:spcPts val="500"/>
              </a:spcBef>
              <a:spcAft>
                <a:spcPts val="0"/>
              </a:spcAft>
              <a:buNone/>
            </a:pPr>
            <a:r>
              <a:rPr lang="en-GB" sz="1400">
                <a:solidFill>
                  <a:schemeClr val="dk1"/>
                </a:solidFill>
              </a:rPr>
              <a:t>•Selain simtom motorik, penyakit parkinson dapat melibatkan simtom psikologis, seperti depresi, kecemasan, apatis, masalah kognitif, dan halusinasi dan delusi.</a:t>
            </a:r>
            <a:endParaRPr sz="1400">
              <a:solidFill>
                <a:schemeClr val="dk1"/>
              </a:solidFill>
            </a:endParaRPr>
          </a:p>
          <a:p>
            <a:pPr marL="0" lvl="0" indent="0" algn="l" rtl="0">
              <a:spcBef>
                <a:spcPts val="500"/>
              </a:spcBef>
              <a:spcAft>
                <a:spcPts val="0"/>
              </a:spcAft>
              <a:buNone/>
            </a:pPr>
            <a:r>
              <a:rPr lang="en-GB" sz="1400">
                <a:solidFill>
                  <a:schemeClr val="dk1"/>
                </a:solidFill>
              </a:rPr>
              <a:t>•Penyakit parkinson dapat dikurangi sementara oleh medikasi, stimulasi otak, olahraga juga menjadi komponen perawatan yang penting pada penyakit ini. </a:t>
            </a:r>
            <a:endParaRPr sz="1400">
              <a:solidFill>
                <a:schemeClr val="dk1"/>
              </a:solidFill>
            </a:endParaRPr>
          </a:p>
          <a:p>
            <a:pPr marL="0" lvl="0" indent="0" algn="l" rtl="0">
              <a:spcBef>
                <a:spcPts val="500"/>
              </a:spcBef>
              <a:spcAft>
                <a:spcPts val="0"/>
              </a:spcAft>
              <a:buNone/>
            </a:pPr>
            <a:endParaRPr sz="1400">
              <a:solidFill>
                <a:schemeClr val="dk1"/>
              </a:solidFill>
            </a:endParaRPr>
          </a:p>
        </p:txBody>
      </p:sp>
      <p:pic>
        <p:nvPicPr>
          <p:cNvPr id="164" name="Google Shape;164;p29"/>
          <p:cNvPicPr preferRelativeResize="0"/>
          <p:nvPr/>
        </p:nvPicPr>
        <p:blipFill>
          <a:blip r:embed="rId3">
            <a:alphaModFix/>
          </a:blip>
          <a:stretch>
            <a:fillRect/>
          </a:stretch>
        </p:blipFill>
        <p:spPr>
          <a:xfrm>
            <a:off x="526675" y="1996588"/>
            <a:ext cx="3276600" cy="183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Penyakit Huntington</a:t>
            </a:r>
            <a:endParaRPr sz="3000"/>
          </a:p>
        </p:txBody>
      </p:sp>
      <p:sp>
        <p:nvSpPr>
          <p:cNvPr id="170" name="Google Shape;170;p30"/>
          <p:cNvSpPr txBox="1">
            <a:spLocks noGrp="1"/>
          </p:cNvSpPr>
          <p:nvPr>
            <p:ph type="body" idx="1"/>
          </p:nvPr>
        </p:nvSpPr>
        <p:spPr>
          <a:xfrm>
            <a:off x="4634125" y="269050"/>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a:solidFill>
                  <a:schemeClr val="dk1"/>
                </a:solidFill>
              </a:rPr>
              <a:t>•George huntington (ahli saraf Amerika) pada tahun 1872.</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•Penyakit huntington (huntington disease) adalah gangguan degeneratif langka dari sistem saraf pusat yang menimpa sekitar 1 dari 10.000 orang.</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•Penyakit huntington ditandai oleh gerakan tidak disengaja dan tidak teratur dari satu area tubuh ke area tubuh yang lain.</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•Masalah kognitif yg tidak kelihatan sering mendahului timbulnya simtom motorik.</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•Masalah kognitif ini karena hilangnya jaringan otak secara progresif yg terjadi selama satu dekade sebelum penyakit ini benar-benar muncul, yang mengakibatkan pasien mengalamai demensia, dan kematian biasanya terjadi dalam waktu 10-20 tahun pertama ketika mengalami penyakit ini.</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•Penyakit huntington disebabkan oleh gen dominan tunggal (gen huntingtin) pada kromosom empat. </a:t>
            </a:r>
            <a:endParaRPr>
              <a:solidFill>
                <a:schemeClr val="dk1"/>
              </a:solidFill>
            </a:endParaRPr>
          </a:p>
          <a:p>
            <a:pPr marL="0" lvl="0" indent="0" algn="l" rtl="0">
              <a:spcBef>
                <a:spcPts val="0"/>
              </a:spcBef>
              <a:spcAft>
                <a:spcPts val="160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85525" y="22687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Penyakit Alzheimer</a:t>
            </a:r>
            <a:endParaRPr sz="3000"/>
          </a:p>
        </p:txBody>
      </p:sp>
      <p:sp>
        <p:nvSpPr>
          <p:cNvPr id="176" name="Google Shape;176;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sz="1400">
                <a:solidFill>
                  <a:schemeClr val="dk1"/>
                </a:solidFill>
              </a:rPr>
              <a:t>•Alois Alzheimer (ahli neuropatologi Jerman) pada tahun 1907.</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•Penyakit alzheimer (alzheimers disease) adalah gangguan neurodegeneratif progresif dan fatal.</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•Ini adalah penyebab demensia yang paling umum.</a:t>
            </a:r>
            <a:endParaRPr sz="1400">
              <a:solidFill>
                <a:schemeClr val="dk1"/>
              </a:solidFill>
            </a:endParaRPr>
          </a:p>
          <a:p>
            <a:pPr marL="0" lvl="0" indent="0" algn="l" rtl="0">
              <a:spcBef>
                <a:spcPts val="500"/>
              </a:spcBef>
              <a:spcAft>
                <a:spcPts val="0"/>
              </a:spcAft>
              <a:buClr>
                <a:schemeClr val="dk1"/>
              </a:buClr>
              <a:buSzPts val="1100"/>
              <a:buFont typeface="Arial"/>
              <a:buNone/>
            </a:pPr>
            <a:r>
              <a:rPr lang="en-GB" sz="1400">
                <a:solidFill>
                  <a:schemeClr val="dk1"/>
                </a:solidFill>
              </a:rPr>
              <a:t>•Penyakit alzheimer dikaitkan dengan sindrom demensia karakteristik yang memiliki onset yang tidak terlihat dan biasanya lambat, tetapi semakin memburuk, berakhir dengan delirium dan kematian.</a:t>
            </a:r>
            <a:endParaRPr sz="1400">
              <a:solidFill>
                <a:schemeClr val="dk1"/>
              </a:solidFill>
            </a:endParaRPr>
          </a:p>
          <a:p>
            <a:pPr marL="0" lvl="0" indent="0" algn="l" rtl="0">
              <a:spcBef>
                <a:spcPts val="0"/>
              </a:spcBef>
              <a:spcAft>
                <a:spcPts val="1600"/>
              </a:spcAft>
              <a:buNone/>
            </a:pPr>
            <a:endParaRPr/>
          </a:p>
        </p:txBody>
      </p:sp>
      <p:pic>
        <p:nvPicPr>
          <p:cNvPr id="177" name="Google Shape;177;p31"/>
          <p:cNvPicPr preferRelativeResize="0"/>
          <p:nvPr/>
        </p:nvPicPr>
        <p:blipFill rotWithShape="1">
          <a:blip r:embed="rId3">
            <a:alphaModFix/>
          </a:blip>
          <a:srcRect l="1644" t="1390" r="1634" b="1390"/>
          <a:stretch/>
        </p:blipFill>
        <p:spPr>
          <a:xfrm>
            <a:off x="197850" y="1463000"/>
            <a:ext cx="2159454" cy="1441050"/>
          </a:xfrm>
          <a:prstGeom prst="rect">
            <a:avLst/>
          </a:prstGeom>
          <a:noFill/>
          <a:ln>
            <a:noFill/>
          </a:ln>
        </p:spPr>
      </p:pic>
      <p:pic>
        <p:nvPicPr>
          <p:cNvPr id="178" name="Google Shape;178;p31"/>
          <p:cNvPicPr preferRelativeResize="0"/>
          <p:nvPr/>
        </p:nvPicPr>
        <p:blipFill>
          <a:blip r:embed="rId4">
            <a:alphaModFix/>
          </a:blip>
          <a:stretch>
            <a:fillRect/>
          </a:stretch>
        </p:blipFill>
        <p:spPr>
          <a:xfrm>
            <a:off x="1054250" y="2977825"/>
            <a:ext cx="3204150" cy="207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Perbedaan Antara DSM-IV TR &amp; DSM-V</a:t>
            </a:r>
            <a:endParaRPr/>
          </a:p>
        </p:txBody>
      </p:sp>
      <p:pic>
        <p:nvPicPr>
          <p:cNvPr id="71" name="Google Shape;71;p14"/>
          <p:cNvPicPr preferRelativeResize="0"/>
          <p:nvPr/>
        </p:nvPicPr>
        <p:blipFill>
          <a:blip r:embed="rId3">
            <a:alphaModFix/>
          </a:blip>
          <a:stretch>
            <a:fillRect/>
          </a:stretch>
        </p:blipFill>
        <p:spPr>
          <a:xfrm>
            <a:off x="4459375" y="500925"/>
            <a:ext cx="4620475" cy="375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Gambaran Klinis</a:t>
            </a:r>
            <a:endParaRPr sz="3000"/>
          </a:p>
        </p:txBody>
      </p:sp>
      <p:sp>
        <p:nvSpPr>
          <p:cNvPr id="184" name="Google Shape;184;p32"/>
          <p:cNvSpPr txBox="1">
            <a:spLocks noGrp="1"/>
          </p:cNvSpPr>
          <p:nvPr>
            <p:ph type="body" idx="1"/>
          </p:nvPr>
        </p:nvSpPr>
        <p:spPr>
          <a:xfrm>
            <a:off x="4634125" y="79325"/>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a:solidFill>
                  <a:schemeClr val="dk1"/>
                </a:solidFill>
              </a:rPr>
              <a:t>•Diagnosis penyakit alzheimer dilakukan setelah asesmen klinis pasien secara menyeluruh. Namun, diagnosisnya hanya bisa benar-benar dikonfirmasi setelah kematian pasien.</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•Penyakit alzheimer biasanya dimulai setelah sekitar usia 45 tahun.</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•Penyakit ini ditandai dengan beberapa defisit kognitif, tidak hanya masalah dengan memori. Ada penurunan secara bertahap yang melibatkan kemunduran mental yang lambat.</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•Lobus temporal otak merupakan daerah pertama yang rusak pada penderita penyakit alzheimer.</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•Melalui perawatan yang tepat, mencakup medikasi dan pemeliharaan lingkungan sosial yang tenang, meyakinkan, dan tidak provoaktif, banyak orang dengan penyakit alzheimer menunjukan beberapa pengentasan simtom.</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•Kematian biasanya diakibatkan oleh pneuminia/masalah pernapasan/jantung lainnya.</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a:t>Prevalensi</a:t>
            </a:r>
            <a:endParaRPr/>
          </a:p>
        </p:txBody>
      </p:sp>
      <p:sp>
        <p:nvSpPr>
          <p:cNvPr id="190" name="Google Shape;190;p33"/>
          <p:cNvSpPr txBox="1">
            <a:spLocks noGrp="1"/>
          </p:cNvSpPr>
          <p:nvPr>
            <p:ph type="body" idx="1"/>
          </p:nvPr>
        </p:nvSpPr>
        <p:spPr>
          <a:xfrm>
            <a:off x="4655225" y="79325"/>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sz="1200">
                <a:solidFill>
                  <a:schemeClr val="dk1"/>
                </a:solidFill>
              </a:rPr>
              <a:t>•Penyakit alzheimer menyumbang sebagian besar kasus demensia.</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•Usia merupakan faktor risiko utama dari penyakit alzheimer.</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•Tingkat penyakit alzheimer meningkat 2 kali lipat setiap 5 tahun setelah seseorang mencapai usia 40 tahun.</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•Wanita tampaknya memiliki risiko penyakit alzheimer yang sedikit lebih tinggi dari pada pria.</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•Faktor resiko lain untuk penyakit alzheimer adalah perokok, memiliki pendidikan formal sebentar (hanya beberapa tahun), dan memiliki status pekerjaan yang lebih rendah, faktor gaya hidup (diet), obesitas, dan diabetes tipe 2.</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•Penggunaan benzodiazepin dalam jangka waktu lama (obat yg digunakan untuk mengobati kecemasan) meningkatkan resiko pengembangan alzheimer sekitar 50%.</a:t>
            </a:r>
            <a:endParaRPr sz="1200">
              <a:solidFill>
                <a:schemeClr val="dk1"/>
              </a:solidFill>
            </a:endParaRPr>
          </a:p>
          <a:p>
            <a:pPr marL="0" lvl="0" indent="0" algn="l" rtl="0">
              <a:spcBef>
                <a:spcPts val="500"/>
              </a:spcBef>
              <a:spcAft>
                <a:spcPts val="0"/>
              </a:spcAft>
              <a:buClr>
                <a:schemeClr val="dk1"/>
              </a:buClr>
              <a:buSzPts val="1100"/>
              <a:buFont typeface="Arial"/>
              <a:buNone/>
            </a:pPr>
            <a:r>
              <a:rPr lang="en-GB" sz="1200">
                <a:solidFill>
                  <a:schemeClr val="dk1"/>
                </a:solidFill>
              </a:rPr>
              <a:t>•Penyakit alzheimer lebih tinggi di Amerika Utara dan Eropa Barat, lalu lebih rendah di negara Afrika, India, dan Asia Tenggara. </a:t>
            </a:r>
            <a:endParaRPr sz="1200">
              <a:solidFill>
                <a:schemeClr val="dk1"/>
              </a:solidFill>
            </a:endParaRPr>
          </a:p>
          <a:p>
            <a:pPr marL="0" lvl="0" indent="0" algn="l" rtl="0">
              <a:spcBef>
                <a:spcPts val="0"/>
              </a:spcBef>
              <a:spcAft>
                <a:spcPts val="1600"/>
              </a:spcAft>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Faktor Penyebab</a:t>
            </a:r>
            <a:endParaRPr sz="3000"/>
          </a:p>
        </p:txBody>
      </p:sp>
      <p:sp>
        <p:nvSpPr>
          <p:cNvPr id="196" name="Google Shape;196;p34"/>
          <p:cNvSpPr txBox="1">
            <a:spLocks noGrp="1"/>
          </p:cNvSpPr>
          <p:nvPr>
            <p:ph type="body" idx="1"/>
          </p:nvPr>
        </p:nvSpPr>
        <p:spPr>
          <a:xfrm>
            <a:off x="4634125" y="142575"/>
            <a:ext cx="4166400" cy="40986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a:solidFill>
                  <a:schemeClr val="dk1"/>
                </a:solidFill>
              </a:rPr>
              <a:t>•Gen juga berperan dalam penyakit alzheimer.</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•Penderita down syndrome yang bertahan hidup sampai di atas usia 40 mengembangkan demensia seperti alzheimer.</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•Kasus down syndrome cenderung terjadi lebih sering pada keluarga pasien dengan penyakit alzheimer.</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•Sebagian besar kasus penyakit alzheimer bersifat “sporadis”, yang berarti bahwa penyakit ini terjadi pada pasien tanpa riwayat keluarga, dan berkembang di kemudian hari.</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•Depresi juga meningkatkan risiko penyakit alzheimer.</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•Paparan obat seperti ibuprofen bersifat protektif dan menyebabkan risiko penyakit alzheimer lebih rendah.</a:t>
            </a:r>
            <a:endParaRPr>
              <a:solidFill>
                <a:schemeClr val="dk1"/>
              </a:solidFill>
            </a:endParaRPr>
          </a:p>
          <a:p>
            <a:pPr marL="0" lvl="0" indent="0" algn="l" rtl="0">
              <a:spcBef>
                <a:spcPts val="500"/>
              </a:spcBef>
              <a:spcAft>
                <a:spcPts val="0"/>
              </a:spcAft>
              <a:buClr>
                <a:schemeClr val="dk1"/>
              </a:buClr>
              <a:buSzPts val="1100"/>
              <a:buFont typeface="Arial"/>
              <a:buNone/>
            </a:pPr>
            <a:r>
              <a:rPr lang="en-GB">
                <a:solidFill>
                  <a:schemeClr val="dk1"/>
                </a:solidFill>
              </a:rPr>
              <a:t>•Makan makanan yang sehat, menjalani kehidupan yang lebih menarik , dan melakukan tindakan pencegahan lainnya bisa saja mengurangi atau menunda terjadinya penyakit alzheimer.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Depresi Meningkatkan Risiko Penyakit Alzheimer Neuropatologi</a:t>
            </a:r>
            <a:endParaRPr sz="600"/>
          </a:p>
        </p:txBody>
      </p:sp>
      <p:sp>
        <p:nvSpPr>
          <p:cNvPr id="202" name="Google Shape;202;p3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GB" sz="1500">
                <a:solidFill>
                  <a:schemeClr val="dk1"/>
                </a:solidFill>
              </a:rPr>
              <a:t>•Seseorang yang memiliki riwayat depresi  bisa mempunyai risiko yang tinggi terkena penyakit alzheimer</a:t>
            </a:r>
            <a:endParaRPr sz="1500">
              <a:solidFill>
                <a:schemeClr val="dk1"/>
              </a:solidFill>
            </a:endParaRPr>
          </a:p>
          <a:p>
            <a:pPr marL="0" lvl="0" indent="0" algn="just" rtl="0">
              <a:lnSpc>
                <a:spcPct val="90000"/>
              </a:lnSpc>
              <a:spcBef>
                <a:spcPts val="1000"/>
              </a:spcBef>
              <a:spcAft>
                <a:spcPts val="0"/>
              </a:spcAft>
              <a:buClr>
                <a:schemeClr val="dk1"/>
              </a:buClr>
              <a:buSzPts val="1100"/>
              <a:buFont typeface="Arial"/>
              <a:buNone/>
            </a:pPr>
            <a:r>
              <a:rPr lang="en-GB" sz="1500">
                <a:solidFill>
                  <a:schemeClr val="dk1"/>
                </a:solidFill>
              </a:rPr>
              <a:t>•Depresi juga bisa menjadi tanda peringatan dini terjadinya demensia</a:t>
            </a:r>
            <a:endParaRPr sz="1500">
              <a:solidFill>
                <a:schemeClr val="dk1"/>
              </a:solidFill>
            </a:endParaRPr>
          </a:p>
          <a:p>
            <a:pPr marL="0" lvl="0" indent="0" algn="l" rtl="0">
              <a:spcBef>
                <a:spcPts val="0"/>
              </a:spcBef>
              <a:spcAft>
                <a:spcPts val="1600"/>
              </a:spcAft>
              <a:buNone/>
            </a:pPr>
            <a:endParaRPr sz="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900" b="1"/>
              <a:t>Neuropatologi</a:t>
            </a:r>
            <a:endParaRPr sz="1300"/>
          </a:p>
        </p:txBody>
      </p:sp>
      <p:sp>
        <p:nvSpPr>
          <p:cNvPr id="208" name="Google Shape;208;p3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GB" sz="1400">
                <a:solidFill>
                  <a:schemeClr val="dk1"/>
                </a:solidFill>
              </a:rPr>
              <a:t>•Kelainan pada otak:</a:t>
            </a:r>
            <a:endParaRPr sz="1400">
              <a:solidFill>
                <a:schemeClr val="dk1"/>
              </a:solidFill>
            </a:endParaRPr>
          </a:p>
          <a:p>
            <a:pPr marL="457200" lvl="0" indent="-317500" algn="l" rtl="0">
              <a:lnSpc>
                <a:spcPct val="90000"/>
              </a:lnSpc>
              <a:spcBef>
                <a:spcPts val="1000"/>
              </a:spcBef>
              <a:spcAft>
                <a:spcPts val="0"/>
              </a:spcAft>
              <a:buClr>
                <a:schemeClr val="dk1"/>
              </a:buClr>
              <a:buSzPts val="1400"/>
              <a:buChar char="-"/>
            </a:pPr>
            <a:r>
              <a:rPr lang="en-GB" sz="1400" b="1">
                <a:solidFill>
                  <a:schemeClr val="dk1"/>
                </a:solidFill>
              </a:rPr>
              <a:t>Plak</a:t>
            </a:r>
            <a:r>
              <a:rPr lang="en-GB" sz="1400">
                <a:solidFill>
                  <a:schemeClr val="dk1"/>
                </a:solidFill>
              </a:rPr>
              <a:t> </a:t>
            </a:r>
            <a:r>
              <a:rPr lang="en-GB" sz="1400" b="1">
                <a:solidFill>
                  <a:schemeClr val="dk1"/>
                </a:solidFill>
              </a:rPr>
              <a:t>amyloid</a:t>
            </a:r>
            <a:endParaRPr sz="14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GB" sz="1400">
                <a:solidFill>
                  <a:schemeClr val="dk1"/>
                </a:solidFill>
              </a:rPr>
              <a:t>Dianggap mengganggu fungsi sinaptik yang bisa menimbulkan kematian sel otak</a:t>
            </a:r>
            <a:endParaRPr sz="1400">
              <a:solidFill>
                <a:schemeClr val="dk1"/>
              </a:solidFill>
            </a:endParaRPr>
          </a:p>
          <a:p>
            <a:pPr marL="457200" lvl="0" indent="-317500" algn="l" rtl="0">
              <a:lnSpc>
                <a:spcPct val="90000"/>
              </a:lnSpc>
              <a:spcBef>
                <a:spcPts val="1000"/>
              </a:spcBef>
              <a:spcAft>
                <a:spcPts val="0"/>
              </a:spcAft>
              <a:buClr>
                <a:schemeClr val="dk1"/>
              </a:buClr>
              <a:buSzPts val="1400"/>
              <a:buChar char="-"/>
            </a:pPr>
            <a:r>
              <a:rPr lang="en-GB" sz="1400" b="1">
                <a:solidFill>
                  <a:schemeClr val="dk1"/>
                </a:solidFill>
              </a:rPr>
              <a:t>Neurofibrillary tangles</a:t>
            </a:r>
            <a:endParaRPr sz="1400" b="1">
              <a:solidFill>
                <a:schemeClr val="dk1"/>
              </a:solidFill>
            </a:endParaRPr>
          </a:p>
          <a:p>
            <a:pPr marL="0" lvl="0" indent="0" algn="l" rtl="0">
              <a:lnSpc>
                <a:spcPct val="90000"/>
              </a:lnSpc>
              <a:spcBef>
                <a:spcPts val="1000"/>
              </a:spcBef>
              <a:spcAft>
                <a:spcPts val="0"/>
              </a:spcAft>
              <a:buNone/>
            </a:pPr>
            <a:r>
              <a:rPr lang="en-GB" sz="1400">
                <a:solidFill>
                  <a:schemeClr val="dk1"/>
                </a:solidFill>
              </a:rPr>
              <a:t>jaringan filamen abnormal di dalam saraf. Filamen ini terdiri  sel protein yang disebut “TAU”. Sel protein “TAU” ini pada penyakit Alzheimer menyebabkan neuron bermasalah</a:t>
            </a:r>
            <a:endParaRPr sz="1400">
              <a:solidFill>
                <a:schemeClr val="dk1"/>
              </a:solidFill>
            </a:endParaRPr>
          </a:p>
          <a:p>
            <a:pPr marL="457200" lvl="0" indent="-317500" algn="l" rtl="0">
              <a:lnSpc>
                <a:spcPct val="90000"/>
              </a:lnSpc>
              <a:spcBef>
                <a:spcPts val="1000"/>
              </a:spcBef>
              <a:spcAft>
                <a:spcPts val="0"/>
              </a:spcAft>
              <a:buClr>
                <a:schemeClr val="dk1"/>
              </a:buClr>
              <a:buSzPts val="1400"/>
              <a:buChar char="-"/>
            </a:pPr>
            <a:r>
              <a:rPr lang="en-GB" sz="1400" b="1">
                <a:solidFill>
                  <a:schemeClr val="dk1"/>
                </a:solidFill>
              </a:rPr>
              <a:t>Atrofi</a:t>
            </a:r>
            <a:endParaRPr sz="14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GB" sz="1400">
                <a:solidFill>
                  <a:schemeClr val="dk1"/>
                </a:solidFill>
              </a:rPr>
              <a:t>penyusutan pada otak</a:t>
            </a:r>
            <a:endParaRPr sz="1400">
              <a:solidFill>
                <a:schemeClr val="dk1"/>
              </a:solidFill>
            </a:endParaRPr>
          </a:p>
          <a:p>
            <a:pPr marL="0" lvl="0" indent="0" algn="l" rtl="0">
              <a:lnSpc>
                <a:spcPct val="90000"/>
              </a:lnSpc>
              <a:spcBef>
                <a:spcPts val="1000"/>
              </a:spcBef>
              <a:spcAft>
                <a:spcPts val="0"/>
              </a:spcAft>
              <a:buNone/>
            </a:pPr>
            <a:endParaRPr sz="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900" b="1"/>
              <a:t>Perawatan</a:t>
            </a:r>
            <a:endParaRPr sz="2900" b="1"/>
          </a:p>
          <a:p>
            <a:pPr marL="0" lvl="0" indent="0" algn="ctr" rtl="0">
              <a:spcBef>
                <a:spcPts val="0"/>
              </a:spcBef>
              <a:spcAft>
                <a:spcPts val="0"/>
              </a:spcAft>
              <a:buNone/>
            </a:pPr>
            <a:r>
              <a:rPr lang="en-GB" sz="2900" b="1"/>
              <a:t> dan </a:t>
            </a:r>
            <a:endParaRPr sz="2900" b="1"/>
          </a:p>
          <a:p>
            <a:pPr marL="0" lvl="0" indent="0" algn="ctr" rtl="0">
              <a:spcBef>
                <a:spcPts val="0"/>
              </a:spcBef>
              <a:spcAft>
                <a:spcPts val="0"/>
              </a:spcAft>
              <a:buClr>
                <a:schemeClr val="dk1"/>
              </a:buClr>
              <a:buSzPts val="1100"/>
              <a:buFont typeface="Arial"/>
              <a:buNone/>
            </a:pPr>
            <a:r>
              <a:rPr lang="en-GB" sz="2900" b="1"/>
              <a:t>Hasil</a:t>
            </a:r>
            <a:endParaRPr sz="2900" b="1"/>
          </a:p>
          <a:p>
            <a:pPr marL="0" lvl="0" indent="0" algn="l" rtl="0">
              <a:spcBef>
                <a:spcPts val="0"/>
              </a:spcBef>
              <a:spcAft>
                <a:spcPts val="0"/>
              </a:spcAft>
              <a:buNone/>
            </a:pPr>
            <a:endParaRPr/>
          </a:p>
        </p:txBody>
      </p:sp>
      <p:sp>
        <p:nvSpPr>
          <p:cNvPr id="214" name="Google Shape;214;p3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GB" sz="1400">
                <a:solidFill>
                  <a:schemeClr val="dk1"/>
                </a:solidFill>
              </a:rPr>
              <a:t>•Pada pasien alzheimer simtom psikotiknya berkembang dan menjadi sangat gelisah. Untuk mengurangi simtom tersebut perawatan pasien alzheimer ini diberikan medikasi antipsikotik</a:t>
            </a:r>
            <a:endParaRPr sz="1400">
              <a:solidFill>
                <a:schemeClr val="dk1"/>
              </a:solidFill>
            </a:endParaRPr>
          </a:p>
          <a:p>
            <a:pPr marL="0" lvl="0" indent="0" algn="just" rtl="0">
              <a:lnSpc>
                <a:spcPct val="90000"/>
              </a:lnSpc>
              <a:spcBef>
                <a:spcPts val="1000"/>
              </a:spcBef>
              <a:spcAft>
                <a:spcPts val="0"/>
              </a:spcAft>
              <a:buClr>
                <a:schemeClr val="dk1"/>
              </a:buClr>
              <a:buSzPts val="1100"/>
              <a:buFont typeface="Arial"/>
              <a:buNone/>
            </a:pPr>
            <a:r>
              <a:rPr lang="en-GB" sz="1400">
                <a:solidFill>
                  <a:schemeClr val="dk1"/>
                </a:solidFill>
              </a:rPr>
              <a:t>•Medikasi psikotik diperingatkan oleh U.S Food &amp; Drug administration bahwa bisa meningkatkan resiko kematian.</a:t>
            </a:r>
            <a:endParaRPr sz="1400">
              <a:solidFill>
                <a:schemeClr val="dk1"/>
              </a:solidFill>
            </a:endParaRPr>
          </a:p>
          <a:p>
            <a:pPr marL="0" lvl="0" indent="0" algn="just" rtl="0">
              <a:lnSpc>
                <a:spcPct val="90000"/>
              </a:lnSpc>
              <a:spcBef>
                <a:spcPts val="1000"/>
              </a:spcBef>
              <a:spcAft>
                <a:spcPts val="0"/>
              </a:spcAft>
              <a:buClr>
                <a:schemeClr val="dk1"/>
              </a:buClr>
              <a:buSzPts val="1100"/>
              <a:buFont typeface="Arial"/>
              <a:buNone/>
            </a:pPr>
            <a:r>
              <a:rPr lang="en-GB" sz="1400">
                <a:solidFill>
                  <a:schemeClr val="dk1"/>
                </a:solidFill>
              </a:rPr>
              <a:t>•Peneliti menemukan cara paling efektif dengan memberikan obat donepezil –&gt; memantine (Namenda)</a:t>
            </a:r>
            <a:endParaRPr sz="1400">
              <a:solidFill>
                <a:schemeClr val="dk1"/>
              </a:solidFill>
            </a:endParaRPr>
          </a:p>
          <a:p>
            <a:pPr marL="0" lvl="0" indent="0" algn="l" rtl="0">
              <a:spcBef>
                <a:spcPts val="0"/>
              </a:spcBef>
              <a:spcAft>
                <a:spcPts val="1600"/>
              </a:spcAft>
              <a:buNone/>
            </a:pPr>
            <a:endParaRPr sz="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Deteksi</a:t>
            </a:r>
            <a:r>
              <a:rPr lang="en-US" dirty="0" smtClean="0"/>
              <a:t> </a:t>
            </a:r>
            <a:r>
              <a:rPr lang="en-US" dirty="0" err="1" smtClean="0"/>
              <a:t>dini</a:t>
            </a:r>
            <a:endParaRPr lang="en-US" dirty="0"/>
          </a:p>
        </p:txBody>
      </p:sp>
      <p:sp>
        <p:nvSpPr>
          <p:cNvPr id="219" name="Google Shape;219;p38"/>
          <p:cNvSpPr txBox="1">
            <a:spLocks noGrp="1"/>
          </p:cNvSpPr>
          <p:nvPr>
            <p:ph type="body" idx="1"/>
          </p:nvPr>
        </p:nvSpPr>
        <p:spPr>
          <a:prstGeom prst="rect">
            <a:avLst/>
          </a:prstGeom>
        </p:spPr>
        <p:txBody>
          <a:bodyPr spcFirstLastPara="1" wrap="square" lIns="91425" tIns="91425" rIns="91425" bIns="91425" anchor="t" anchorCtr="0">
            <a:noAutofit/>
          </a:bodyPr>
          <a:lstStyle/>
          <a:p>
            <a:pPr marL="412750" lvl="0" indent="-285750" algn="just" rtl="0">
              <a:spcBef>
                <a:spcPts val="0"/>
              </a:spcBef>
              <a:spcAft>
                <a:spcPts val="0"/>
              </a:spcAft>
              <a:buClr>
                <a:srgbClr val="000000"/>
              </a:buClr>
              <a:buSzPts val="1600"/>
              <a:buFontTx/>
              <a:buChar char="-"/>
            </a:pPr>
            <a:r>
              <a:rPr lang="en-GB" sz="1400" dirty="0" err="1" smtClean="0">
                <a:solidFill>
                  <a:schemeClr val="tx1"/>
                </a:solidFill>
              </a:rPr>
              <a:t>peneliti-peneliti</a:t>
            </a:r>
            <a:r>
              <a:rPr lang="en-GB" sz="1400" dirty="0" smtClean="0">
                <a:solidFill>
                  <a:schemeClr val="tx1"/>
                </a:solidFill>
              </a:rPr>
              <a:t> </a:t>
            </a:r>
            <a:r>
              <a:rPr lang="en-GB" sz="1400" dirty="0" err="1">
                <a:solidFill>
                  <a:schemeClr val="tx1"/>
                </a:solidFill>
              </a:rPr>
              <a:t>percaya</a:t>
            </a:r>
            <a:r>
              <a:rPr lang="en-GB" sz="1400" dirty="0">
                <a:solidFill>
                  <a:schemeClr val="tx1"/>
                </a:solidFill>
              </a:rPr>
              <a:t> </a:t>
            </a:r>
            <a:r>
              <a:rPr lang="en-GB" sz="1400" dirty="0" err="1">
                <a:solidFill>
                  <a:schemeClr val="tx1"/>
                </a:solidFill>
              </a:rPr>
              <a:t>bahwa</a:t>
            </a:r>
            <a:r>
              <a:rPr lang="en-GB" sz="1400" dirty="0">
                <a:solidFill>
                  <a:schemeClr val="tx1"/>
                </a:solidFill>
              </a:rPr>
              <a:t> </a:t>
            </a:r>
            <a:r>
              <a:rPr lang="en-GB" sz="1400" dirty="0" err="1">
                <a:solidFill>
                  <a:schemeClr val="tx1"/>
                </a:solidFill>
              </a:rPr>
              <a:t>tanda-tanda</a:t>
            </a:r>
            <a:r>
              <a:rPr lang="en-GB" sz="1400" dirty="0">
                <a:solidFill>
                  <a:schemeClr val="tx1"/>
                </a:solidFill>
              </a:rPr>
              <a:t> </a:t>
            </a:r>
            <a:r>
              <a:rPr lang="en-GB" sz="1400" dirty="0" err="1">
                <a:solidFill>
                  <a:schemeClr val="tx1"/>
                </a:solidFill>
              </a:rPr>
              <a:t>penyakit</a:t>
            </a:r>
            <a:r>
              <a:rPr lang="en-GB" sz="1400" dirty="0">
                <a:solidFill>
                  <a:schemeClr val="tx1"/>
                </a:solidFill>
              </a:rPr>
              <a:t> </a:t>
            </a:r>
            <a:r>
              <a:rPr lang="en-GB" sz="1400" dirty="0" err="1">
                <a:solidFill>
                  <a:schemeClr val="tx1"/>
                </a:solidFill>
              </a:rPr>
              <a:t>alzheimer</a:t>
            </a:r>
            <a:r>
              <a:rPr lang="en-GB" sz="1400" dirty="0">
                <a:solidFill>
                  <a:schemeClr val="tx1"/>
                </a:solidFill>
              </a:rPr>
              <a:t> </a:t>
            </a:r>
            <a:r>
              <a:rPr lang="en-GB" sz="1400" dirty="0" err="1">
                <a:solidFill>
                  <a:schemeClr val="tx1"/>
                </a:solidFill>
              </a:rPr>
              <a:t>dapat</a:t>
            </a:r>
            <a:r>
              <a:rPr lang="en-GB" sz="1400" dirty="0">
                <a:solidFill>
                  <a:schemeClr val="tx1"/>
                </a:solidFill>
              </a:rPr>
              <a:t> </a:t>
            </a:r>
            <a:r>
              <a:rPr lang="en-GB" sz="1400" dirty="0" err="1">
                <a:solidFill>
                  <a:schemeClr val="tx1"/>
                </a:solidFill>
              </a:rPr>
              <a:t>terdeteksi</a:t>
            </a:r>
            <a:r>
              <a:rPr lang="en-GB" sz="1400" dirty="0">
                <a:solidFill>
                  <a:schemeClr val="tx1"/>
                </a:solidFill>
              </a:rPr>
              <a:t> </a:t>
            </a:r>
            <a:r>
              <a:rPr lang="en-GB" sz="1400" dirty="0" err="1">
                <a:solidFill>
                  <a:schemeClr val="tx1"/>
                </a:solidFill>
              </a:rPr>
              <a:t>jauh</a:t>
            </a:r>
            <a:r>
              <a:rPr lang="en-GB" sz="1400" dirty="0">
                <a:solidFill>
                  <a:schemeClr val="tx1"/>
                </a:solidFill>
              </a:rPr>
              <a:t> </a:t>
            </a:r>
            <a:r>
              <a:rPr lang="en-GB" sz="1400" dirty="0" err="1">
                <a:solidFill>
                  <a:schemeClr val="tx1"/>
                </a:solidFill>
              </a:rPr>
              <a:t>sebelum</a:t>
            </a:r>
            <a:r>
              <a:rPr lang="en-GB" sz="1400" dirty="0">
                <a:solidFill>
                  <a:schemeClr val="tx1"/>
                </a:solidFill>
              </a:rPr>
              <a:t> </a:t>
            </a:r>
            <a:r>
              <a:rPr lang="en-GB" sz="1400" dirty="0" err="1">
                <a:solidFill>
                  <a:schemeClr val="tx1"/>
                </a:solidFill>
              </a:rPr>
              <a:t>simtom</a:t>
            </a:r>
            <a:r>
              <a:rPr lang="en-GB" sz="1400" dirty="0">
                <a:solidFill>
                  <a:schemeClr val="tx1"/>
                </a:solidFill>
              </a:rPr>
              <a:t> </a:t>
            </a:r>
            <a:r>
              <a:rPr lang="en-GB" sz="1400" dirty="0" err="1">
                <a:solidFill>
                  <a:schemeClr val="tx1"/>
                </a:solidFill>
              </a:rPr>
              <a:t>klinis</a:t>
            </a:r>
            <a:r>
              <a:rPr lang="en-GB" sz="1400" dirty="0">
                <a:solidFill>
                  <a:schemeClr val="tx1"/>
                </a:solidFill>
              </a:rPr>
              <a:t> </a:t>
            </a:r>
            <a:r>
              <a:rPr lang="en-GB" sz="1400" dirty="0" err="1" smtClean="0">
                <a:solidFill>
                  <a:schemeClr val="tx1"/>
                </a:solidFill>
              </a:rPr>
              <a:t>muncul</a:t>
            </a:r>
            <a:endParaRPr lang="en-GB" sz="1400" dirty="0" smtClean="0">
              <a:solidFill>
                <a:schemeClr val="tx1"/>
              </a:solidFill>
            </a:endParaRPr>
          </a:p>
          <a:p>
            <a:pPr marL="412750" lvl="0" indent="-285750" algn="just" rtl="0">
              <a:spcBef>
                <a:spcPts val="0"/>
              </a:spcBef>
              <a:spcAft>
                <a:spcPts val="0"/>
              </a:spcAft>
              <a:buClr>
                <a:srgbClr val="000000"/>
              </a:buClr>
              <a:buSzPts val="1600"/>
              <a:buFontTx/>
              <a:buChar char="-"/>
            </a:pPr>
            <a:r>
              <a:rPr lang="en-GB" sz="1400" dirty="0" smtClean="0">
                <a:solidFill>
                  <a:schemeClr val="tx1"/>
                </a:solidFill>
              </a:rPr>
              <a:t>Orang yang </a:t>
            </a:r>
            <a:r>
              <a:rPr lang="en-GB" sz="1400" dirty="0" err="1" smtClean="0">
                <a:solidFill>
                  <a:schemeClr val="tx1"/>
                </a:solidFill>
              </a:rPr>
              <a:t>berisiko</a:t>
            </a:r>
            <a:r>
              <a:rPr lang="en-GB" sz="1400" dirty="0" smtClean="0">
                <a:solidFill>
                  <a:schemeClr val="tx1"/>
                </a:solidFill>
              </a:rPr>
              <a:t> </a:t>
            </a:r>
            <a:r>
              <a:rPr lang="en-GB" sz="1400" dirty="0" err="1" smtClean="0">
                <a:solidFill>
                  <a:schemeClr val="tx1"/>
                </a:solidFill>
              </a:rPr>
              <a:t>tinggi</a:t>
            </a:r>
            <a:r>
              <a:rPr lang="en-GB" sz="1400" dirty="0" smtClean="0">
                <a:solidFill>
                  <a:schemeClr val="tx1"/>
                </a:solidFill>
              </a:rPr>
              <a:t> </a:t>
            </a:r>
            <a:r>
              <a:rPr lang="en-GB" sz="1400" dirty="0" err="1" smtClean="0">
                <a:solidFill>
                  <a:schemeClr val="tx1"/>
                </a:solidFill>
              </a:rPr>
              <a:t>terkena</a:t>
            </a:r>
            <a:r>
              <a:rPr lang="en-GB" sz="1400" dirty="0" smtClean="0">
                <a:solidFill>
                  <a:schemeClr val="tx1"/>
                </a:solidFill>
              </a:rPr>
              <a:t> </a:t>
            </a:r>
            <a:r>
              <a:rPr lang="en-GB" sz="1400" dirty="0" err="1" smtClean="0">
                <a:solidFill>
                  <a:schemeClr val="tx1"/>
                </a:solidFill>
              </a:rPr>
              <a:t>penyakit</a:t>
            </a:r>
            <a:r>
              <a:rPr lang="en-GB" sz="1400" dirty="0" smtClean="0">
                <a:solidFill>
                  <a:schemeClr val="tx1"/>
                </a:solidFill>
              </a:rPr>
              <a:t> Alzheimer </a:t>
            </a:r>
            <a:r>
              <a:rPr lang="en-GB" sz="1400" dirty="0" err="1" smtClean="0">
                <a:solidFill>
                  <a:schemeClr val="tx1"/>
                </a:solidFill>
              </a:rPr>
              <a:t>adalah</a:t>
            </a:r>
            <a:r>
              <a:rPr lang="en-GB" sz="1400" dirty="0" smtClean="0">
                <a:solidFill>
                  <a:schemeClr val="tx1"/>
                </a:solidFill>
              </a:rPr>
              <a:t> orang yang </a:t>
            </a:r>
            <a:r>
              <a:rPr lang="en-GB" sz="1400" dirty="0" err="1" smtClean="0">
                <a:solidFill>
                  <a:schemeClr val="tx1"/>
                </a:solidFill>
              </a:rPr>
              <a:t>memiliki</a:t>
            </a:r>
            <a:r>
              <a:rPr lang="en-GB" sz="1400" dirty="0" smtClean="0">
                <a:solidFill>
                  <a:schemeClr val="tx1"/>
                </a:solidFill>
              </a:rPr>
              <a:t> </a:t>
            </a:r>
            <a:r>
              <a:rPr lang="en-GB" sz="1400" dirty="0" err="1" smtClean="0">
                <a:solidFill>
                  <a:schemeClr val="tx1"/>
                </a:solidFill>
              </a:rPr>
              <a:t>alel</a:t>
            </a:r>
            <a:r>
              <a:rPr lang="en-GB" sz="1400" dirty="0" smtClean="0">
                <a:solidFill>
                  <a:schemeClr val="tx1"/>
                </a:solidFill>
              </a:rPr>
              <a:t> APOE-E4 </a:t>
            </a:r>
            <a:r>
              <a:rPr lang="en-GB" sz="1400" dirty="0" err="1" smtClean="0">
                <a:solidFill>
                  <a:schemeClr val="tx1"/>
                </a:solidFill>
              </a:rPr>
              <a:t>dan</a:t>
            </a:r>
            <a:r>
              <a:rPr lang="en-GB" sz="1400" dirty="0" smtClean="0">
                <a:solidFill>
                  <a:schemeClr val="tx1"/>
                </a:solidFill>
              </a:rPr>
              <a:t> orang yang </a:t>
            </a:r>
            <a:r>
              <a:rPr lang="en-GB" sz="1400" dirty="0" err="1" smtClean="0">
                <a:solidFill>
                  <a:schemeClr val="tx1"/>
                </a:solidFill>
              </a:rPr>
              <a:t>memiliki</a:t>
            </a:r>
            <a:r>
              <a:rPr lang="en-GB" sz="1400" dirty="0" smtClean="0">
                <a:solidFill>
                  <a:schemeClr val="tx1"/>
                </a:solidFill>
              </a:rPr>
              <a:t> </a:t>
            </a:r>
            <a:r>
              <a:rPr lang="en-GB" sz="1400" dirty="0" err="1" smtClean="0">
                <a:solidFill>
                  <a:schemeClr val="tx1"/>
                </a:solidFill>
              </a:rPr>
              <a:t>kognitif</a:t>
            </a:r>
            <a:r>
              <a:rPr lang="en-GB" sz="1400" dirty="0" smtClean="0">
                <a:solidFill>
                  <a:schemeClr val="tx1"/>
                </a:solidFill>
              </a:rPr>
              <a:t> minor.</a:t>
            </a:r>
          </a:p>
          <a:p>
            <a:pPr marL="412750" lvl="0" indent="-285750" algn="just" rtl="0">
              <a:spcBef>
                <a:spcPts val="0"/>
              </a:spcBef>
              <a:spcAft>
                <a:spcPts val="0"/>
              </a:spcAft>
              <a:buClr>
                <a:srgbClr val="000000"/>
              </a:buClr>
              <a:buSzPts val="1600"/>
              <a:buFontTx/>
              <a:buChar char="-"/>
            </a:pPr>
            <a:r>
              <a:rPr lang="en-GB" sz="1400" dirty="0" err="1" smtClean="0">
                <a:solidFill>
                  <a:schemeClr val="tx1"/>
                </a:solidFill>
              </a:rPr>
              <a:t>Penderita</a:t>
            </a:r>
            <a:r>
              <a:rPr lang="en-GB" sz="1400" dirty="0" smtClean="0">
                <a:solidFill>
                  <a:schemeClr val="tx1"/>
                </a:solidFill>
              </a:rPr>
              <a:t> M</a:t>
            </a:r>
            <a:r>
              <a:rPr lang="en-GB" sz="1400" dirty="0" smtClean="0">
                <a:solidFill>
                  <a:schemeClr val="tx1"/>
                </a:solidFill>
              </a:rPr>
              <a:t>ild Cognitive Impairment (MCI) </a:t>
            </a:r>
            <a:r>
              <a:rPr lang="en-GB" sz="1400" dirty="0" err="1" smtClean="0">
                <a:solidFill>
                  <a:schemeClr val="tx1"/>
                </a:solidFill>
              </a:rPr>
              <a:t>sama</a:t>
            </a:r>
            <a:r>
              <a:rPr lang="en-GB" sz="1400" dirty="0" smtClean="0">
                <a:solidFill>
                  <a:schemeClr val="tx1"/>
                </a:solidFill>
              </a:rPr>
              <a:t> </a:t>
            </a:r>
            <a:r>
              <a:rPr lang="en-GB" sz="1400" dirty="0" err="1" smtClean="0">
                <a:solidFill>
                  <a:schemeClr val="tx1"/>
                </a:solidFill>
              </a:rPr>
              <a:t>seperti</a:t>
            </a:r>
            <a:r>
              <a:rPr lang="en-GB" sz="1400" dirty="0" smtClean="0">
                <a:solidFill>
                  <a:schemeClr val="tx1"/>
                </a:solidFill>
              </a:rPr>
              <a:t> </a:t>
            </a:r>
            <a:r>
              <a:rPr lang="en-GB" sz="1400" dirty="0" err="1" smtClean="0">
                <a:solidFill>
                  <a:schemeClr val="tx1"/>
                </a:solidFill>
              </a:rPr>
              <a:t>penyakit</a:t>
            </a:r>
            <a:r>
              <a:rPr lang="en-GB" sz="1400" dirty="0" smtClean="0">
                <a:solidFill>
                  <a:schemeClr val="tx1"/>
                </a:solidFill>
              </a:rPr>
              <a:t> Alzheimer </a:t>
            </a:r>
            <a:r>
              <a:rPr lang="en-GB" sz="1400" dirty="0" err="1" smtClean="0">
                <a:solidFill>
                  <a:schemeClr val="tx1"/>
                </a:solidFill>
              </a:rPr>
              <a:t>memiliki</a:t>
            </a:r>
            <a:r>
              <a:rPr lang="en-GB" sz="1400" dirty="0" smtClean="0">
                <a:solidFill>
                  <a:schemeClr val="tx1"/>
                </a:solidFill>
              </a:rPr>
              <a:t> </a:t>
            </a:r>
            <a:r>
              <a:rPr lang="en-GB" sz="1400" dirty="0" err="1" smtClean="0">
                <a:solidFill>
                  <a:schemeClr val="tx1"/>
                </a:solidFill>
              </a:rPr>
              <a:t>atrofi</a:t>
            </a:r>
            <a:r>
              <a:rPr lang="en-GB" sz="1400" dirty="0">
                <a:solidFill>
                  <a:schemeClr val="tx1"/>
                </a:solidFill>
              </a:rPr>
              <a:t> </a:t>
            </a:r>
            <a:r>
              <a:rPr lang="en-GB" sz="1400" dirty="0" err="1" smtClean="0">
                <a:solidFill>
                  <a:schemeClr val="tx1"/>
                </a:solidFill>
              </a:rPr>
              <a:t>pada</a:t>
            </a:r>
            <a:r>
              <a:rPr lang="en-GB" sz="1400" dirty="0" smtClean="0">
                <a:solidFill>
                  <a:schemeClr val="tx1"/>
                </a:solidFill>
              </a:rPr>
              <a:t> </a:t>
            </a:r>
            <a:r>
              <a:rPr lang="en-GB" sz="1400" dirty="0" err="1" smtClean="0">
                <a:solidFill>
                  <a:schemeClr val="tx1"/>
                </a:solidFill>
              </a:rPr>
              <a:t>hipokampus</a:t>
            </a:r>
            <a:r>
              <a:rPr lang="en-GB" sz="1400" dirty="0" smtClean="0">
                <a:solidFill>
                  <a:schemeClr val="tx1"/>
                </a:solidFill>
              </a:rPr>
              <a:t>.</a:t>
            </a:r>
          </a:p>
          <a:p>
            <a:pPr marL="412750" lvl="0" indent="-285750" algn="just" rtl="0">
              <a:spcBef>
                <a:spcPts val="0"/>
              </a:spcBef>
              <a:spcAft>
                <a:spcPts val="0"/>
              </a:spcAft>
              <a:buClr>
                <a:srgbClr val="000000"/>
              </a:buClr>
              <a:buSzPts val="1600"/>
              <a:buFontTx/>
              <a:buChar char="-"/>
            </a:pPr>
            <a:r>
              <a:rPr lang="en-GB" sz="1400" dirty="0" err="1" smtClean="0">
                <a:solidFill>
                  <a:schemeClr val="tx1"/>
                </a:solidFill>
              </a:rPr>
              <a:t>Atrofi</a:t>
            </a:r>
            <a:r>
              <a:rPr lang="en-GB" sz="1400" dirty="0" smtClean="0">
                <a:solidFill>
                  <a:schemeClr val="tx1"/>
                </a:solidFill>
              </a:rPr>
              <a:t> </a:t>
            </a:r>
            <a:r>
              <a:rPr lang="en-GB" sz="1400" dirty="0" err="1" smtClean="0">
                <a:solidFill>
                  <a:schemeClr val="tx1"/>
                </a:solidFill>
              </a:rPr>
              <a:t>pada</a:t>
            </a:r>
            <a:r>
              <a:rPr lang="en-GB" sz="1400" dirty="0" smtClean="0">
                <a:solidFill>
                  <a:schemeClr val="tx1"/>
                </a:solidFill>
              </a:rPr>
              <a:t> </a:t>
            </a:r>
            <a:r>
              <a:rPr lang="en-GB" sz="1400" dirty="0" err="1" smtClean="0">
                <a:solidFill>
                  <a:schemeClr val="tx1"/>
                </a:solidFill>
              </a:rPr>
              <a:t>hipokampus</a:t>
            </a:r>
            <a:r>
              <a:rPr lang="en-GB" sz="1400" dirty="0" smtClean="0">
                <a:solidFill>
                  <a:schemeClr val="tx1"/>
                </a:solidFill>
              </a:rPr>
              <a:t> </a:t>
            </a:r>
            <a:r>
              <a:rPr lang="en-GB" sz="1400" dirty="0" err="1" smtClean="0">
                <a:solidFill>
                  <a:schemeClr val="tx1"/>
                </a:solidFill>
              </a:rPr>
              <a:t>sebagai</a:t>
            </a:r>
            <a:r>
              <a:rPr lang="en-GB" sz="1400" dirty="0" smtClean="0">
                <a:solidFill>
                  <a:schemeClr val="tx1"/>
                </a:solidFill>
              </a:rPr>
              <a:t> </a:t>
            </a:r>
            <a:r>
              <a:rPr lang="en-GB" sz="1400" dirty="0" err="1" smtClean="0">
                <a:solidFill>
                  <a:schemeClr val="tx1"/>
                </a:solidFill>
              </a:rPr>
              <a:t>awal</a:t>
            </a:r>
            <a:r>
              <a:rPr lang="en-GB" sz="1400" dirty="0" smtClean="0">
                <a:solidFill>
                  <a:schemeClr val="tx1"/>
                </a:solidFill>
              </a:rPr>
              <a:t> </a:t>
            </a:r>
            <a:r>
              <a:rPr lang="en-GB" sz="1400" dirty="0" err="1" smtClean="0">
                <a:solidFill>
                  <a:schemeClr val="tx1"/>
                </a:solidFill>
              </a:rPr>
              <a:t>tanda</a:t>
            </a:r>
            <a:r>
              <a:rPr lang="en-GB" sz="1400" dirty="0" smtClean="0">
                <a:solidFill>
                  <a:schemeClr val="tx1"/>
                </a:solidFill>
              </a:rPr>
              <a:t> </a:t>
            </a:r>
            <a:r>
              <a:rPr lang="en-GB" sz="1400" dirty="0" err="1" smtClean="0">
                <a:solidFill>
                  <a:schemeClr val="tx1"/>
                </a:solidFill>
              </a:rPr>
              <a:t>penyakit</a:t>
            </a:r>
            <a:r>
              <a:rPr lang="en-GB" sz="1400" dirty="0" smtClean="0">
                <a:solidFill>
                  <a:schemeClr val="tx1"/>
                </a:solidFill>
              </a:rPr>
              <a:t>.</a:t>
            </a:r>
            <a:endParaRPr lang="en-GB" sz="1400" dirty="0" smtClean="0">
              <a:solidFill>
                <a:schemeClr val="tx1"/>
              </a:solidFill>
            </a:endParaRPr>
          </a:p>
          <a:p>
            <a:pPr marL="412750" lvl="0" indent="-285750" algn="just" rtl="0">
              <a:spcBef>
                <a:spcPts val="0"/>
              </a:spcBef>
              <a:spcAft>
                <a:spcPts val="0"/>
              </a:spcAft>
              <a:buClr>
                <a:srgbClr val="000000"/>
              </a:buClr>
              <a:buSzPts val="1600"/>
              <a:buFontTx/>
              <a:buChar char="-"/>
            </a:pPr>
            <a:endParaRPr lang="en-GB" sz="1400" dirty="0">
              <a:solidFill>
                <a:schemeClr val="tx1"/>
              </a:solidFill>
            </a:endParaRPr>
          </a:p>
          <a:p>
            <a:pPr marL="457200" lvl="0" indent="-330200" algn="just" rtl="0">
              <a:spcBef>
                <a:spcPts val="0"/>
              </a:spcBef>
              <a:spcAft>
                <a:spcPts val="0"/>
              </a:spcAft>
              <a:buClr>
                <a:srgbClr val="000000"/>
              </a:buClr>
              <a:buSzPts val="1600"/>
              <a:buChar char="-"/>
            </a:pPr>
            <a:endParaRPr sz="1400" dirty="0">
              <a:solidFill>
                <a:schemeClr val="tx1"/>
              </a:solidFill>
            </a:endParaRPr>
          </a:p>
          <a:p>
            <a:pPr marL="0" lvl="0" indent="0" algn="l" rtl="0">
              <a:spcBef>
                <a:spcPts val="1600"/>
              </a:spcBef>
              <a:spcAft>
                <a:spcPts val="1600"/>
              </a:spcAft>
              <a:buNone/>
            </a:pPr>
            <a:endParaRPr sz="1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57200" lvl="0" indent="-330200"/>
            <a:r>
              <a:rPr lang="en-GB" sz="3200" b="1" dirty="0" err="1" smtClean="0">
                <a:solidFill>
                  <a:srgbClr val="FFFFFF"/>
                </a:solidFill>
              </a:rPr>
              <a:t>Pengasuh</a:t>
            </a:r>
            <a:r>
              <a:rPr lang="en-GB" sz="3200" b="1" dirty="0">
                <a:solidFill>
                  <a:srgbClr val="FFFFFF"/>
                </a:solidFill>
              </a:rPr>
              <a:t> </a:t>
            </a:r>
            <a:r>
              <a:rPr lang="en-GB" sz="3200" b="1" dirty="0" err="1" smtClean="0">
                <a:solidFill>
                  <a:srgbClr val="FFFFFF"/>
                </a:solidFill>
              </a:rPr>
              <a:t>Pasien</a:t>
            </a:r>
            <a:r>
              <a:rPr lang="en-GB" sz="3200" b="1" dirty="0" smtClean="0">
                <a:solidFill>
                  <a:srgbClr val="FFFFFF"/>
                </a:solidFill>
              </a:rPr>
              <a:t/>
            </a:r>
            <a:br>
              <a:rPr lang="en-GB" sz="3200" b="1" dirty="0" smtClean="0">
                <a:solidFill>
                  <a:srgbClr val="FFFFFF"/>
                </a:solidFill>
              </a:rPr>
            </a:br>
            <a:r>
              <a:rPr lang="en-GB" sz="3200" b="1" dirty="0" smtClean="0">
                <a:solidFill>
                  <a:srgbClr val="FFFFFF"/>
                </a:solidFill>
              </a:rPr>
              <a:t>Alzheimer</a:t>
            </a:r>
            <a:r>
              <a:rPr lang="en-GB" sz="3200" b="1" dirty="0">
                <a:solidFill>
                  <a:srgbClr val="FFFFFF"/>
                </a:solidFill>
              </a:rPr>
              <a:t/>
            </a:r>
            <a:br>
              <a:rPr lang="en-GB" sz="3200" b="1" dirty="0">
                <a:solidFill>
                  <a:srgbClr val="FFFFFF"/>
                </a:solidFill>
              </a:rPr>
            </a:br>
            <a:r>
              <a:rPr lang="en-GB" dirty="0">
                <a:solidFill>
                  <a:srgbClr val="000000"/>
                </a:solidFill>
              </a:rPr>
              <a:t/>
            </a:r>
            <a:br>
              <a:rPr lang="en-GB" dirty="0">
                <a:solidFill>
                  <a:srgbClr val="000000"/>
                </a:solidFill>
              </a:rPr>
            </a:br>
            <a:endParaRPr lang="en-US" dirty="0"/>
          </a:p>
        </p:txBody>
      </p:sp>
      <p:sp>
        <p:nvSpPr>
          <p:cNvPr id="6" name="Text Placeholder 5"/>
          <p:cNvSpPr>
            <a:spLocks noGrp="1"/>
          </p:cNvSpPr>
          <p:nvPr>
            <p:ph type="body" idx="1"/>
          </p:nvPr>
        </p:nvSpPr>
        <p:spPr/>
        <p:txBody>
          <a:bodyPr/>
          <a:lstStyle/>
          <a:p>
            <a:r>
              <a:rPr lang="en-GB" dirty="0" err="1">
                <a:solidFill>
                  <a:srgbClr val="000000"/>
                </a:solidFill>
              </a:rPr>
              <a:t>Sebagian</a:t>
            </a:r>
            <a:r>
              <a:rPr lang="en-GB" dirty="0">
                <a:solidFill>
                  <a:srgbClr val="000000"/>
                </a:solidFill>
              </a:rPr>
              <a:t> </a:t>
            </a:r>
            <a:r>
              <a:rPr lang="en-GB" dirty="0" err="1">
                <a:solidFill>
                  <a:srgbClr val="000000"/>
                </a:solidFill>
              </a:rPr>
              <a:t>pengasuh</a:t>
            </a:r>
            <a:r>
              <a:rPr lang="en-GB" dirty="0">
                <a:solidFill>
                  <a:srgbClr val="000000"/>
                </a:solidFill>
              </a:rPr>
              <a:t> yang </a:t>
            </a:r>
            <a:r>
              <a:rPr lang="en-GB" dirty="0" err="1">
                <a:solidFill>
                  <a:srgbClr val="000000"/>
                </a:solidFill>
              </a:rPr>
              <a:t>merawat</a:t>
            </a:r>
            <a:r>
              <a:rPr lang="en-GB" dirty="0">
                <a:solidFill>
                  <a:srgbClr val="000000"/>
                </a:solidFill>
              </a:rPr>
              <a:t> </a:t>
            </a:r>
            <a:r>
              <a:rPr lang="en-GB" dirty="0" err="1">
                <a:solidFill>
                  <a:srgbClr val="000000"/>
                </a:solidFill>
              </a:rPr>
              <a:t>pasien</a:t>
            </a:r>
            <a:r>
              <a:rPr lang="en-GB" dirty="0">
                <a:solidFill>
                  <a:srgbClr val="000000"/>
                </a:solidFill>
              </a:rPr>
              <a:t> </a:t>
            </a:r>
            <a:r>
              <a:rPr lang="en-GB" dirty="0" err="1">
                <a:solidFill>
                  <a:srgbClr val="000000"/>
                </a:solidFill>
              </a:rPr>
              <a:t>alzheimer</a:t>
            </a:r>
            <a:r>
              <a:rPr lang="en-GB" dirty="0">
                <a:solidFill>
                  <a:srgbClr val="000000"/>
                </a:solidFill>
              </a:rPr>
              <a:t> </a:t>
            </a:r>
            <a:r>
              <a:rPr lang="en-GB" dirty="0" err="1">
                <a:solidFill>
                  <a:srgbClr val="000000"/>
                </a:solidFill>
              </a:rPr>
              <a:t>adalah</a:t>
            </a:r>
            <a:r>
              <a:rPr lang="en-GB" dirty="0">
                <a:solidFill>
                  <a:srgbClr val="000000"/>
                </a:solidFill>
              </a:rPr>
              <a:t> </a:t>
            </a:r>
            <a:r>
              <a:rPr lang="en-GB" dirty="0" err="1">
                <a:solidFill>
                  <a:srgbClr val="000000"/>
                </a:solidFill>
              </a:rPr>
              <a:t>anggota</a:t>
            </a:r>
            <a:r>
              <a:rPr lang="en-GB" dirty="0">
                <a:solidFill>
                  <a:srgbClr val="000000"/>
                </a:solidFill>
              </a:rPr>
              <a:t> </a:t>
            </a:r>
            <a:r>
              <a:rPr lang="en-GB" dirty="0" err="1">
                <a:solidFill>
                  <a:srgbClr val="000000"/>
                </a:solidFill>
              </a:rPr>
              <a:t>keluarga</a:t>
            </a:r>
            <a:r>
              <a:rPr lang="en-GB" dirty="0">
                <a:solidFill>
                  <a:srgbClr val="000000"/>
                </a:solidFill>
              </a:rPr>
              <a:t> </a:t>
            </a:r>
            <a:endParaRPr lang="en-GB" dirty="0" smtClean="0">
              <a:solidFill>
                <a:srgbClr val="000000"/>
              </a:solidFill>
            </a:endParaRPr>
          </a:p>
          <a:p>
            <a:r>
              <a:rPr lang="en-GB" dirty="0" err="1" smtClean="0">
                <a:solidFill>
                  <a:srgbClr val="000000"/>
                </a:solidFill>
              </a:rPr>
              <a:t>Pengasuh</a:t>
            </a:r>
            <a:r>
              <a:rPr lang="en-GB" dirty="0" smtClean="0">
                <a:solidFill>
                  <a:srgbClr val="000000"/>
                </a:solidFill>
              </a:rPr>
              <a:t> </a:t>
            </a:r>
            <a:r>
              <a:rPr lang="en-GB" dirty="0">
                <a:solidFill>
                  <a:srgbClr val="000000"/>
                </a:solidFill>
              </a:rPr>
              <a:t>yang </a:t>
            </a:r>
            <a:r>
              <a:rPr lang="en-GB" dirty="0" err="1">
                <a:solidFill>
                  <a:srgbClr val="000000"/>
                </a:solidFill>
              </a:rPr>
              <a:t>mempunyai</a:t>
            </a:r>
            <a:r>
              <a:rPr lang="en-GB" dirty="0">
                <a:solidFill>
                  <a:srgbClr val="000000"/>
                </a:solidFill>
              </a:rPr>
              <a:t> </a:t>
            </a:r>
            <a:r>
              <a:rPr lang="en-GB" dirty="0" err="1">
                <a:solidFill>
                  <a:srgbClr val="000000"/>
                </a:solidFill>
              </a:rPr>
              <a:t>ikatan</a:t>
            </a:r>
            <a:r>
              <a:rPr lang="en-GB" dirty="0">
                <a:solidFill>
                  <a:srgbClr val="000000"/>
                </a:solidFill>
              </a:rPr>
              <a:t> </a:t>
            </a:r>
            <a:r>
              <a:rPr lang="en-GB" dirty="0" err="1">
                <a:solidFill>
                  <a:srgbClr val="000000"/>
                </a:solidFill>
              </a:rPr>
              <a:t>hubungan</a:t>
            </a:r>
            <a:r>
              <a:rPr lang="en-GB" dirty="0">
                <a:solidFill>
                  <a:srgbClr val="000000"/>
                </a:solidFill>
              </a:rPr>
              <a:t> yang </a:t>
            </a:r>
            <a:r>
              <a:rPr lang="en-GB" dirty="0" err="1">
                <a:solidFill>
                  <a:srgbClr val="000000"/>
                </a:solidFill>
              </a:rPr>
              <a:t>kuat</a:t>
            </a:r>
            <a:r>
              <a:rPr lang="en-GB" dirty="0">
                <a:solidFill>
                  <a:srgbClr val="000000"/>
                </a:solidFill>
              </a:rPr>
              <a:t> </a:t>
            </a:r>
            <a:r>
              <a:rPr lang="en-GB" dirty="0" err="1">
                <a:solidFill>
                  <a:srgbClr val="000000"/>
                </a:solidFill>
              </a:rPr>
              <a:t>biasanya</a:t>
            </a:r>
            <a:r>
              <a:rPr lang="en-GB" dirty="0">
                <a:solidFill>
                  <a:srgbClr val="000000"/>
                </a:solidFill>
              </a:rPr>
              <a:t> </a:t>
            </a:r>
            <a:r>
              <a:rPr lang="en-GB" dirty="0" err="1">
                <a:solidFill>
                  <a:srgbClr val="000000"/>
                </a:solidFill>
              </a:rPr>
              <a:t>mengalami</a:t>
            </a:r>
            <a:r>
              <a:rPr lang="en-GB" dirty="0">
                <a:solidFill>
                  <a:srgbClr val="000000"/>
                </a:solidFill>
              </a:rPr>
              <a:t> </a:t>
            </a:r>
            <a:r>
              <a:rPr lang="en-GB" dirty="0" err="1">
                <a:solidFill>
                  <a:srgbClr val="000000"/>
                </a:solidFill>
              </a:rPr>
              <a:t>depresi</a:t>
            </a:r>
            <a:r>
              <a:rPr lang="en-GB" dirty="0">
                <a:solidFill>
                  <a:srgbClr val="000000"/>
                </a:solidFill>
              </a:rPr>
              <a:t> </a:t>
            </a:r>
            <a:r>
              <a:rPr lang="en-GB" dirty="0" err="1">
                <a:solidFill>
                  <a:srgbClr val="000000"/>
                </a:solidFill>
              </a:rPr>
              <a:t>atau</a:t>
            </a:r>
            <a:r>
              <a:rPr lang="en-GB" dirty="0">
                <a:solidFill>
                  <a:srgbClr val="000000"/>
                </a:solidFill>
              </a:rPr>
              <a:t> </a:t>
            </a:r>
            <a:r>
              <a:rPr lang="en-GB" dirty="0" err="1">
                <a:solidFill>
                  <a:srgbClr val="000000"/>
                </a:solidFill>
              </a:rPr>
              <a:t>kelelahan</a:t>
            </a:r>
            <a:r>
              <a:rPr lang="en-GB" dirty="0">
                <a:solidFill>
                  <a:srgbClr val="000000"/>
                </a:solidFill>
              </a:rPr>
              <a:t> </a:t>
            </a:r>
            <a:r>
              <a:rPr lang="en-GB" dirty="0" err="1">
                <a:solidFill>
                  <a:srgbClr val="000000"/>
                </a:solidFill>
              </a:rPr>
              <a:t>dan</a:t>
            </a:r>
            <a:r>
              <a:rPr lang="en-GB" dirty="0">
                <a:solidFill>
                  <a:srgbClr val="000000"/>
                </a:solidFill>
              </a:rPr>
              <a:t> </a:t>
            </a:r>
            <a:r>
              <a:rPr lang="en-GB" dirty="0" err="1">
                <a:solidFill>
                  <a:srgbClr val="000000"/>
                </a:solidFill>
              </a:rPr>
              <a:t>cenderung</a:t>
            </a:r>
            <a:r>
              <a:rPr lang="en-GB" dirty="0">
                <a:solidFill>
                  <a:srgbClr val="000000"/>
                </a:solidFill>
              </a:rPr>
              <a:t> </a:t>
            </a:r>
            <a:r>
              <a:rPr lang="en-GB" dirty="0" err="1">
                <a:solidFill>
                  <a:srgbClr val="000000"/>
                </a:solidFill>
              </a:rPr>
              <a:t>mengkonsumsi</a:t>
            </a:r>
            <a:r>
              <a:rPr lang="en-GB" dirty="0">
                <a:solidFill>
                  <a:srgbClr val="000000"/>
                </a:solidFill>
              </a:rPr>
              <a:t> </a:t>
            </a:r>
            <a:r>
              <a:rPr lang="en-GB" dirty="0" err="1">
                <a:solidFill>
                  <a:srgbClr val="000000"/>
                </a:solidFill>
              </a:rPr>
              <a:t>obat</a:t>
            </a:r>
            <a:r>
              <a:rPr lang="en-GB" dirty="0">
                <a:solidFill>
                  <a:srgbClr val="000000"/>
                </a:solidFill>
              </a:rPr>
              <a:t> </a:t>
            </a:r>
            <a:r>
              <a:rPr lang="en-GB" dirty="0" err="1">
                <a:solidFill>
                  <a:srgbClr val="000000"/>
                </a:solidFill>
              </a:rPr>
              <a:t>setelah</a:t>
            </a:r>
            <a:r>
              <a:rPr lang="en-GB" dirty="0">
                <a:solidFill>
                  <a:srgbClr val="000000"/>
                </a:solidFill>
              </a:rPr>
              <a:t> </a:t>
            </a:r>
            <a:r>
              <a:rPr lang="en-GB" dirty="0" err="1">
                <a:solidFill>
                  <a:srgbClr val="000000"/>
                </a:solidFill>
              </a:rPr>
              <a:t>mendapatkan</a:t>
            </a:r>
            <a:r>
              <a:rPr lang="en-GB" dirty="0">
                <a:solidFill>
                  <a:srgbClr val="000000"/>
                </a:solidFill>
              </a:rPr>
              <a:t> </a:t>
            </a:r>
            <a:r>
              <a:rPr lang="en-GB" dirty="0" err="1">
                <a:solidFill>
                  <a:srgbClr val="000000"/>
                </a:solidFill>
              </a:rPr>
              <a:t>gejala</a:t>
            </a:r>
            <a:r>
              <a:rPr lang="en-GB" dirty="0">
                <a:solidFill>
                  <a:srgbClr val="000000"/>
                </a:solidFill>
              </a:rPr>
              <a:t> stress </a:t>
            </a:r>
            <a:r>
              <a:rPr lang="en-GB" dirty="0" err="1">
                <a:solidFill>
                  <a:srgbClr val="000000"/>
                </a:solidFill>
              </a:rPr>
              <a:t>dan</a:t>
            </a:r>
            <a:r>
              <a:rPr lang="en-GB" dirty="0">
                <a:solidFill>
                  <a:srgbClr val="000000"/>
                </a:solidFill>
              </a:rPr>
              <a:t> </a:t>
            </a:r>
            <a:r>
              <a:rPr lang="en-GB" dirty="0" err="1">
                <a:solidFill>
                  <a:srgbClr val="000000"/>
                </a:solidFill>
              </a:rPr>
              <a:t>kesehatan</a:t>
            </a:r>
            <a:r>
              <a:rPr lang="en-GB" dirty="0">
                <a:solidFill>
                  <a:srgbClr val="000000"/>
                </a:solidFill>
              </a:rPr>
              <a:t> yang </a:t>
            </a:r>
            <a:r>
              <a:rPr lang="en-GB" dirty="0" err="1" smtClean="0">
                <a:solidFill>
                  <a:srgbClr val="000000"/>
                </a:solidFill>
              </a:rPr>
              <a:t>buruk</a:t>
            </a:r>
            <a:endParaRPr lang="en-GB" dirty="0" smtClean="0">
              <a:solidFill>
                <a:srgbClr val="000000"/>
              </a:solidFill>
            </a:endParaRPr>
          </a:p>
          <a:p>
            <a:r>
              <a:rPr lang="en-GB" dirty="0" err="1" smtClean="0">
                <a:solidFill>
                  <a:srgbClr val="000000"/>
                </a:solidFill>
              </a:rPr>
              <a:t>Pemberian</a:t>
            </a:r>
            <a:r>
              <a:rPr lang="en-GB" dirty="0" smtClean="0">
                <a:solidFill>
                  <a:srgbClr val="000000"/>
                </a:solidFill>
              </a:rPr>
              <a:t> </a:t>
            </a:r>
            <a:r>
              <a:rPr lang="en-GB" dirty="0" err="1">
                <a:solidFill>
                  <a:srgbClr val="000000"/>
                </a:solidFill>
              </a:rPr>
              <a:t>konseling</a:t>
            </a:r>
            <a:r>
              <a:rPr lang="en-GB" dirty="0">
                <a:solidFill>
                  <a:srgbClr val="000000"/>
                </a:solidFill>
              </a:rPr>
              <a:t> </a:t>
            </a:r>
            <a:r>
              <a:rPr lang="en-GB" dirty="0" err="1">
                <a:solidFill>
                  <a:srgbClr val="000000"/>
                </a:solidFill>
              </a:rPr>
              <a:t>kepada</a:t>
            </a:r>
            <a:r>
              <a:rPr lang="en-GB" dirty="0">
                <a:solidFill>
                  <a:srgbClr val="000000"/>
                </a:solidFill>
              </a:rPr>
              <a:t> </a:t>
            </a:r>
            <a:r>
              <a:rPr lang="en-GB" dirty="0" err="1">
                <a:solidFill>
                  <a:srgbClr val="000000"/>
                </a:solidFill>
              </a:rPr>
              <a:t>pengasuh</a:t>
            </a:r>
            <a:r>
              <a:rPr lang="en-GB" dirty="0">
                <a:solidFill>
                  <a:srgbClr val="000000"/>
                </a:solidFill>
              </a:rPr>
              <a:t> </a:t>
            </a:r>
            <a:r>
              <a:rPr lang="en-GB" dirty="0" err="1">
                <a:solidFill>
                  <a:srgbClr val="000000"/>
                </a:solidFill>
              </a:rPr>
              <a:t>adalah</a:t>
            </a:r>
            <a:r>
              <a:rPr lang="en-GB" dirty="0">
                <a:solidFill>
                  <a:srgbClr val="000000"/>
                </a:solidFill>
              </a:rPr>
              <a:t> yang paling </a:t>
            </a:r>
            <a:r>
              <a:rPr lang="en-GB" dirty="0" err="1">
                <a:solidFill>
                  <a:srgbClr val="000000"/>
                </a:solidFill>
              </a:rPr>
              <a:t>bermanfaat</a:t>
            </a:r>
            <a:r>
              <a:rPr lang="en-GB" dirty="0">
                <a:solidFill>
                  <a:srgbClr val="000000"/>
                </a:solidFill>
              </a:rPr>
              <a:t> </a:t>
            </a:r>
            <a:r>
              <a:rPr lang="en-GB" dirty="0" err="1">
                <a:solidFill>
                  <a:srgbClr val="000000"/>
                </a:solidFill>
              </a:rPr>
              <a:t>bagi</a:t>
            </a:r>
            <a:r>
              <a:rPr lang="en-GB" dirty="0">
                <a:solidFill>
                  <a:srgbClr val="000000"/>
                </a:solidFill>
              </a:rPr>
              <a:t> </a:t>
            </a:r>
            <a:r>
              <a:rPr lang="en-GB" dirty="0" err="1" smtClean="0">
                <a:solidFill>
                  <a:srgbClr val="000000"/>
                </a:solidFill>
              </a:rPr>
              <a:t>pengasuh</a:t>
            </a:r>
            <a:r>
              <a:rPr lang="en-GB" dirty="0" smtClean="0">
                <a:solidFill>
                  <a:srgbClr val="000000"/>
                </a:solidFill>
              </a:rPr>
              <a:t> yang </a:t>
            </a:r>
            <a:r>
              <a:rPr lang="en-GB" dirty="0" err="1" smtClean="0">
                <a:solidFill>
                  <a:srgbClr val="000000"/>
                </a:solidFill>
              </a:rPr>
              <a:t>mengalami</a:t>
            </a:r>
            <a:r>
              <a:rPr lang="en-GB" dirty="0" smtClean="0">
                <a:solidFill>
                  <a:srgbClr val="000000"/>
                </a:solidFill>
              </a:rPr>
              <a:t> </a:t>
            </a:r>
            <a:r>
              <a:rPr lang="en-GB" dirty="0" err="1" smtClean="0">
                <a:solidFill>
                  <a:srgbClr val="000000"/>
                </a:solidFill>
              </a:rPr>
              <a:t>hal</a:t>
            </a:r>
            <a:r>
              <a:rPr lang="en-GB" dirty="0" smtClean="0">
                <a:solidFill>
                  <a:srgbClr val="000000"/>
                </a:solidFill>
              </a:rPr>
              <a:t> </a:t>
            </a:r>
            <a:r>
              <a:rPr lang="en-GB" dirty="0" err="1" smtClean="0">
                <a:solidFill>
                  <a:srgbClr val="000000"/>
                </a:solidFill>
              </a:rPr>
              <a:t>tersebut</a:t>
            </a:r>
            <a:endParaRPr lang="en-US" dirty="0"/>
          </a:p>
        </p:txBody>
      </p:sp>
    </p:spTree>
    <p:extLst>
      <p:ext uri="{BB962C8B-B14F-4D97-AF65-F5344CB8AC3E}">
        <p14:creationId xmlns:p14="http://schemas.microsoft.com/office/powerpoint/2010/main" val="366866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1509400"/>
            <a:ext cx="85206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900" b="1" dirty="0" err="1"/>
              <a:t>Gangguan</a:t>
            </a:r>
            <a:r>
              <a:rPr lang="en-GB" sz="3900" b="1" dirty="0"/>
              <a:t> </a:t>
            </a:r>
            <a:r>
              <a:rPr lang="en-GB" sz="3900" b="1" dirty="0" err="1"/>
              <a:t>Neurokognitif</a:t>
            </a:r>
            <a:r>
              <a:rPr lang="en-GB" sz="3900" b="1" dirty="0"/>
              <a:t> </a:t>
            </a:r>
            <a:r>
              <a:rPr lang="en-GB" sz="3900" b="1" dirty="0" err="1"/>
              <a:t>Akibat</a:t>
            </a:r>
            <a:r>
              <a:rPr lang="en-GB" sz="3900" b="1" dirty="0"/>
              <a:t> </a:t>
            </a:r>
            <a:r>
              <a:rPr lang="en-GB" sz="3900" b="1" dirty="0" err="1"/>
              <a:t>Infeksi</a:t>
            </a:r>
            <a:r>
              <a:rPr lang="en-GB" sz="3900" b="1" dirty="0"/>
              <a:t> HIV </a:t>
            </a:r>
            <a:r>
              <a:rPr lang="en-GB" sz="3900" b="1" dirty="0" err="1"/>
              <a:t>atau</a:t>
            </a:r>
            <a:r>
              <a:rPr lang="en-GB" sz="3900" b="1" dirty="0"/>
              <a:t> </a:t>
            </a:r>
            <a:r>
              <a:rPr lang="en-GB" sz="3900" b="1" dirty="0" err="1"/>
              <a:t>Masalah</a:t>
            </a:r>
            <a:r>
              <a:rPr lang="en-GB" sz="3900" b="1" dirty="0"/>
              <a:t> </a:t>
            </a:r>
            <a:r>
              <a:rPr lang="en-GB" sz="3900" b="1" dirty="0" err="1"/>
              <a:t>Vaskular</a:t>
            </a:r>
            <a:endParaRPr sz="3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a:t>Gangguan neurokognitif yang terkait dengan Virus HIV-1</a:t>
            </a:r>
            <a:endParaRPr sz="2100"/>
          </a:p>
        </p:txBody>
      </p:sp>
      <p:sp>
        <p:nvSpPr>
          <p:cNvPr id="231" name="Google Shape;231;p4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GB" sz="1900">
                <a:solidFill>
                  <a:schemeClr val="dk1"/>
                </a:solidFill>
              </a:rPr>
              <a:t>HIV –&gt; AIDS</a:t>
            </a:r>
            <a:endParaRPr sz="1900">
              <a:solidFill>
                <a:schemeClr val="dk1"/>
              </a:solidFill>
            </a:endParaRPr>
          </a:p>
          <a:p>
            <a:pPr marL="457200" lvl="0" indent="-323850" algn="just" rtl="0">
              <a:spcBef>
                <a:spcPts val="1000"/>
              </a:spcBef>
              <a:spcAft>
                <a:spcPts val="0"/>
              </a:spcAft>
              <a:buClr>
                <a:schemeClr val="dk1"/>
              </a:buClr>
              <a:buSzPts val="1500"/>
              <a:buChar char="●"/>
            </a:pPr>
            <a:r>
              <a:rPr lang="en-GB" sz="1500">
                <a:solidFill>
                  <a:schemeClr val="dk1"/>
                </a:solidFill>
              </a:rPr>
              <a:t>Selain HIV bisa menghancurkan tubuh, HIV  mampu menginduksi penyakit neurologis yang berakibat pada masalah neurokognitif, karena sistem kekebalan tubuh yang melemah, dan HIV juga bisa merusak otak secara langsung yang berakibat fatal.</a:t>
            </a:r>
            <a:endParaRPr sz="1500">
              <a:solidFill>
                <a:schemeClr val="dk1"/>
              </a:solidFill>
            </a:endParaRPr>
          </a:p>
          <a:p>
            <a:pPr marL="0" lvl="0" indent="0" algn="just" rtl="0">
              <a:spcBef>
                <a:spcPts val="100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1600"/>
              </a:spcAft>
              <a:buNone/>
            </a:pP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rPr>
              <a:t>Kerusakan Otak Pada Orang Dewasa  </a:t>
            </a:r>
            <a:endParaRPr sz="2400">
              <a:solidFill>
                <a:srgbClr val="FFFFFF"/>
              </a:solidFill>
            </a:endParaRPr>
          </a:p>
        </p:txBody>
      </p:sp>
      <p:sp>
        <p:nvSpPr>
          <p:cNvPr id="77" name="Google Shape;77;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b="1">
                <a:solidFill>
                  <a:srgbClr val="000000"/>
                </a:solidFill>
                <a:latin typeface="Arial"/>
                <a:ea typeface="Arial"/>
                <a:cs typeface="Arial"/>
                <a:sym typeface="Arial"/>
              </a:rPr>
              <a:t>Tanda-tanda Klinis Kerusakan Otak</a:t>
            </a:r>
            <a:endParaRPr b="1">
              <a:solidFill>
                <a:srgbClr val="000000"/>
              </a:solidFill>
              <a:latin typeface="Arial"/>
              <a:ea typeface="Arial"/>
              <a:cs typeface="Arial"/>
              <a:sym typeface="Arial"/>
            </a:endParaRPr>
          </a:p>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Menyadari kemampuan yang tidak dapat dilakukannya lagi</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Anosognosia, kehilangan kapasitas untuk menilai diri secara realistis</a:t>
            </a:r>
            <a:endParaRPr>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lnSpc>
                <a:spcPct val="90000"/>
              </a:lnSpc>
              <a:spcBef>
                <a:spcPts val="1600"/>
              </a:spcBef>
              <a:spcAft>
                <a:spcPts val="0"/>
              </a:spcAft>
              <a:buNone/>
            </a:pPr>
            <a:r>
              <a:rPr lang="en-GB" b="1">
                <a:solidFill>
                  <a:srgbClr val="000000"/>
                </a:solidFill>
                <a:latin typeface="Arial"/>
                <a:ea typeface="Arial"/>
                <a:cs typeface="Arial"/>
                <a:sym typeface="Arial"/>
              </a:rPr>
              <a:t>Kerusakan Menyebar versus Terfokus</a:t>
            </a:r>
            <a:endParaRPr b="1">
              <a:solidFill>
                <a:srgbClr val="000000"/>
              </a:solidFill>
              <a:latin typeface="Arial"/>
              <a:ea typeface="Arial"/>
              <a:cs typeface="Arial"/>
              <a:sym typeface="Arial"/>
            </a:endParaRPr>
          </a:p>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Perhatian terganggu akibat kerusakan ringan atau yang sedang menyebar, seperti yang terjadi saat kekurangan oksigen atau konsumsi racun.</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Pada penyebaran terfokus, kerusakan terjadi pada daerah yang terbatas dalam perubahan struktur otak.</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Lokasi dan tingkat kerusakan menentukan masalah apa yang akan terjadi.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900" b="1"/>
              <a:t>Gangguan neurokognitif yang Berhubungan dengan Penyakit Vaskular</a:t>
            </a:r>
            <a:endParaRPr sz="300"/>
          </a:p>
        </p:txBody>
      </p:sp>
      <p:sp>
        <p:nvSpPr>
          <p:cNvPr id="237" name="Google Shape;237;p4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GB" sz="1600">
                <a:solidFill>
                  <a:schemeClr val="dk1"/>
                </a:solidFill>
              </a:rPr>
              <a:t>•Gangguan neurokognitif yang terkait dengan vascular sering kali dilibatkan dengan penyakit Alzheimer karena mempunyai kesamaan gambaran klinis demensia progresif  dan peningkatan insidensi serta tingkat prevalensi dengan usia lanjut</a:t>
            </a:r>
            <a:endParaRPr sz="1600">
              <a:solidFill>
                <a:schemeClr val="dk1"/>
              </a:solidFill>
            </a:endParaRPr>
          </a:p>
          <a:p>
            <a:pPr marL="0" lvl="0" indent="0" algn="just" rtl="0">
              <a:lnSpc>
                <a:spcPct val="90000"/>
              </a:lnSpc>
              <a:spcBef>
                <a:spcPts val="1000"/>
              </a:spcBef>
              <a:spcAft>
                <a:spcPts val="0"/>
              </a:spcAft>
              <a:buClr>
                <a:schemeClr val="dk1"/>
              </a:buClr>
              <a:buSzPts val="1100"/>
              <a:buFont typeface="Arial"/>
              <a:buNone/>
            </a:pPr>
            <a:r>
              <a:rPr lang="en-GB" sz="1600">
                <a:solidFill>
                  <a:schemeClr val="dk1"/>
                </a:solidFill>
              </a:rPr>
              <a:t>•Kerusakan kognitif vaskular cenderung terjadi setelah usia 50 tahun dan lebih banyak pria yang mengalami daripada wanita.</a:t>
            </a:r>
            <a:endParaRPr sz="1600">
              <a:solidFill>
                <a:schemeClr val="dk1"/>
              </a:solidFill>
            </a:endParaRPr>
          </a:p>
          <a:p>
            <a:pPr marL="0" lvl="0" indent="0" algn="l" rtl="0">
              <a:lnSpc>
                <a:spcPct val="90000"/>
              </a:lnSpc>
              <a:spcBef>
                <a:spcPts val="1000"/>
              </a:spcBef>
              <a:spcAft>
                <a:spcPts val="0"/>
              </a:spcAft>
              <a:buNone/>
            </a:pPr>
            <a:endParaRPr sz="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311700" y="688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FFFF"/>
                </a:solidFill>
                <a:latin typeface="Arial"/>
                <a:ea typeface="Arial"/>
                <a:cs typeface="Arial"/>
                <a:sym typeface="Arial"/>
              </a:rPr>
              <a:t>Gangguan Amnestik</a:t>
            </a:r>
            <a:endParaRPr>
              <a:solidFill>
                <a:srgbClr val="FFFFFF"/>
              </a:solidFill>
            </a:endParaRPr>
          </a:p>
        </p:txBody>
      </p:sp>
      <p:sp>
        <p:nvSpPr>
          <p:cNvPr id="243" name="Google Shape;243;p42"/>
          <p:cNvSpPr txBox="1">
            <a:spLocks noGrp="1"/>
          </p:cNvSpPr>
          <p:nvPr>
            <p:ph type="body" idx="1"/>
          </p:nvPr>
        </p:nvSpPr>
        <p:spPr>
          <a:xfrm>
            <a:off x="0" y="1085475"/>
            <a:ext cx="9001200" cy="39981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lang="en-GB" sz="1600" dirty="0" smtClean="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smtClean="0">
                <a:solidFill>
                  <a:srgbClr val="000000"/>
                </a:solidFill>
                <a:latin typeface="Times New Roman"/>
                <a:ea typeface="Times New Roman"/>
                <a:cs typeface="Times New Roman"/>
                <a:sym typeface="Times New Roman"/>
              </a:rPr>
              <a:t>-</a:t>
            </a:r>
            <a:r>
              <a:rPr lang="en-GB" sz="1600" dirty="0" err="1" smtClean="0">
                <a:solidFill>
                  <a:srgbClr val="000000"/>
                </a:solidFill>
                <a:latin typeface="Times New Roman"/>
                <a:ea typeface="Times New Roman"/>
                <a:cs typeface="Times New Roman"/>
                <a:sym typeface="Times New Roman"/>
              </a:rPr>
              <a:t>Gangguan</a:t>
            </a:r>
            <a:r>
              <a:rPr lang="en-GB" sz="1600" dirty="0" smtClean="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atau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kondisi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dimana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penderita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kehilangan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ingatan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atau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memori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secara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spesifik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individu</a:t>
            </a:r>
            <a:r>
              <a:rPr lang="en-GB" sz="1600" dirty="0">
                <a:solidFill>
                  <a:srgbClr val="000000"/>
                </a:solidFill>
                <a:latin typeface="Times New Roman"/>
                <a:ea typeface="Times New Roman"/>
                <a:cs typeface="Times New Roman"/>
                <a:sym typeface="Times New Roman"/>
              </a:rPr>
              <a:t> yang </a:t>
            </a:r>
            <a:r>
              <a:rPr lang="en-GB" sz="1600" dirty="0" err="1">
                <a:solidFill>
                  <a:srgbClr val="000000"/>
                </a:solidFill>
                <a:latin typeface="Times New Roman"/>
                <a:ea typeface="Times New Roman"/>
                <a:cs typeface="Times New Roman"/>
                <a:sym typeface="Times New Roman"/>
              </a:rPr>
              <a:t>mengalami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gangguan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tidak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dapat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mengingat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kejadian</a:t>
            </a:r>
            <a:r>
              <a:rPr lang="en-GB" sz="1600" dirty="0">
                <a:solidFill>
                  <a:srgbClr val="000000"/>
                </a:solidFill>
                <a:latin typeface="Times New Roman"/>
                <a:ea typeface="Times New Roman"/>
                <a:cs typeface="Times New Roman"/>
                <a:sym typeface="Times New Roman"/>
              </a:rPr>
              <a:t> yang </a:t>
            </a:r>
            <a:r>
              <a:rPr lang="en-GB" sz="1600" dirty="0" err="1">
                <a:solidFill>
                  <a:srgbClr val="000000"/>
                </a:solidFill>
                <a:latin typeface="Times New Roman"/>
                <a:ea typeface="Times New Roman"/>
                <a:cs typeface="Times New Roman"/>
                <a:sym typeface="Times New Roman"/>
              </a:rPr>
              <a:t>baru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saja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terjadi</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-DSM IV </a:t>
            </a:r>
            <a:r>
              <a:rPr lang="en-GB" sz="1600" dirty="0" err="1">
                <a:solidFill>
                  <a:srgbClr val="000000"/>
                </a:solidFill>
                <a:latin typeface="Times New Roman"/>
                <a:ea typeface="Times New Roman"/>
                <a:cs typeface="Times New Roman"/>
                <a:sym typeface="Times New Roman"/>
              </a:rPr>
              <a:t>menyebut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ini</a:t>
            </a:r>
            <a:r>
              <a:rPr lang="en-GB" sz="1600" dirty="0">
                <a:solidFill>
                  <a:srgbClr val="000000"/>
                </a:solidFill>
                <a:latin typeface="Times New Roman"/>
                <a:ea typeface="Times New Roman"/>
                <a:cs typeface="Times New Roman"/>
                <a:sym typeface="Times New Roman"/>
              </a:rPr>
              <a:t> </a:t>
            </a:r>
            <a:r>
              <a:rPr lang="en-GB" sz="1600" i="1" dirty="0">
                <a:solidFill>
                  <a:srgbClr val="000000"/>
                </a:solidFill>
                <a:latin typeface="Times New Roman"/>
                <a:ea typeface="Times New Roman"/>
                <a:cs typeface="Times New Roman"/>
                <a:sym typeface="Times New Roman"/>
              </a:rPr>
              <a:t>amnestic disorder </a:t>
            </a:r>
            <a:r>
              <a:rPr lang="en-GB" sz="1600" dirty="0" err="1">
                <a:solidFill>
                  <a:srgbClr val="000000"/>
                </a:solidFill>
                <a:latin typeface="Times New Roman"/>
                <a:ea typeface="Times New Roman"/>
                <a:cs typeface="Times New Roman"/>
                <a:sym typeface="Times New Roman"/>
              </a:rPr>
              <a:t>sedangkan</a:t>
            </a:r>
            <a:r>
              <a:rPr lang="en-GB" sz="1600" dirty="0">
                <a:solidFill>
                  <a:srgbClr val="000000"/>
                </a:solidFill>
                <a:latin typeface="Times New Roman"/>
                <a:ea typeface="Times New Roman"/>
                <a:cs typeface="Times New Roman"/>
                <a:sym typeface="Times New Roman"/>
              </a:rPr>
              <a:t> DSM V </a:t>
            </a:r>
            <a:r>
              <a:rPr lang="en-GB" sz="1600" dirty="0" err="1">
                <a:solidFill>
                  <a:srgbClr val="000000"/>
                </a:solidFill>
                <a:latin typeface="Times New Roman"/>
                <a:ea typeface="Times New Roman"/>
                <a:cs typeface="Times New Roman"/>
                <a:sym typeface="Times New Roman"/>
              </a:rPr>
              <a:t>gangguan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neurokognitif</a:t>
            </a:r>
            <a:r>
              <a:rPr lang="en-GB" sz="1600" dirty="0">
                <a:solidFill>
                  <a:srgbClr val="000000"/>
                </a:solidFill>
                <a:latin typeface="Times New Roman"/>
                <a:ea typeface="Times New Roman"/>
                <a:cs typeface="Times New Roman"/>
                <a:sym typeface="Times New Roman"/>
              </a:rPr>
              <a:t> mayor.</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a:t>
            </a:r>
            <a:r>
              <a:rPr lang="en-GB" sz="1600" dirty="0" err="1">
                <a:solidFill>
                  <a:srgbClr val="000000"/>
                </a:solidFill>
                <a:latin typeface="Times New Roman"/>
                <a:ea typeface="Times New Roman"/>
                <a:cs typeface="Times New Roman"/>
                <a:sym typeface="Times New Roman"/>
              </a:rPr>
              <a:t>Penderita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gangguan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masih</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dapat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memfungsikan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kognitif</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secara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keseluruhan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dengan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baik</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a:t>
            </a:r>
            <a:r>
              <a:rPr lang="en-GB" sz="1600" dirty="0" err="1">
                <a:solidFill>
                  <a:srgbClr val="000000"/>
                </a:solidFill>
                <a:latin typeface="Times New Roman"/>
                <a:ea typeface="Times New Roman"/>
                <a:cs typeface="Times New Roman"/>
                <a:sym typeface="Times New Roman"/>
              </a:rPr>
              <a:t>Penyebab</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dari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gangguan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amnestik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yaitu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kecelakaan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cedera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pada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kepala</a:t>
            </a:r>
            <a:r>
              <a:rPr lang="en-GB" sz="1600" dirty="0">
                <a:solidFill>
                  <a:srgbClr val="000000"/>
                </a:solidFill>
                <a:latin typeface="Times New Roman"/>
                <a:ea typeface="Times New Roman"/>
                <a:cs typeface="Times New Roman"/>
                <a:sym typeface="Times New Roman"/>
              </a:rPr>
              <a:t>, stroke </a:t>
            </a:r>
            <a:r>
              <a:rPr lang="en-GB" sz="1600" dirty="0" err="1">
                <a:solidFill>
                  <a:srgbClr val="000000"/>
                </a:solidFill>
                <a:latin typeface="Times New Roman"/>
                <a:ea typeface="Times New Roman"/>
                <a:cs typeface="Times New Roman"/>
                <a:sym typeface="Times New Roman"/>
              </a:rPr>
              <a:t>dan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tumor</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-Treatment :</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1.Bekerja </a:t>
            </a:r>
            <a:r>
              <a:rPr lang="en-GB" sz="1600" dirty="0" err="1">
                <a:solidFill>
                  <a:srgbClr val="000000"/>
                </a:solidFill>
                <a:latin typeface="Times New Roman"/>
                <a:ea typeface="Times New Roman"/>
                <a:cs typeface="Times New Roman"/>
                <a:sym typeface="Times New Roman"/>
              </a:rPr>
              <a:t>sama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dengan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terapis</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okupasional</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untuk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mendapatkan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ingatan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baru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menggantikan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ingatan</a:t>
            </a:r>
            <a:r>
              <a:rPr lang="en-GB" sz="1600" dirty="0">
                <a:solidFill>
                  <a:srgbClr val="000000"/>
                </a:solidFill>
                <a:latin typeface="Times New Roman"/>
                <a:ea typeface="Times New Roman"/>
                <a:cs typeface="Times New Roman"/>
                <a:sym typeface="Times New Roman"/>
              </a:rPr>
              <a:t> lama, </a:t>
            </a:r>
            <a:r>
              <a:rPr lang="en-GB" sz="1600" dirty="0" err="1">
                <a:solidFill>
                  <a:srgbClr val="000000"/>
                </a:solidFill>
                <a:latin typeface="Times New Roman"/>
                <a:ea typeface="Times New Roman"/>
                <a:cs typeface="Times New Roman"/>
                <a:sym typeface="Times New Roman"/>
              </a:rPr>
              <a:t>atau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menggunakan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ingatan</a:t>
            </a:r>
            <a:r>
              <a:rPr lang="en-GB" sz="1600" dirty="0">
                <a:solidFill>
                  <a:srgbClr val="000000"/>
                </a:solidFill>
                <a:latin typeface="Times New Roman"/>
                <a:ea typeface="Times New Roman"/>
                <a:cs typeface="Times New Roman"/>
                <a:sym typeface="Times New Roman"/>
              </a:rPr>
              <a:t> yang </a:t>
            </a:r>
            <a:r>
              <a:rPr lang="en-GB" sz="1600" dirty="0" err="1">
                <a:solidFill>
                  <a:srgbClr val="000000"/>
                </a:solidFill>
                <a:latin typeface="Times New Roman"/>
                <a:ea typeface="Times New Roman"/>
                <a:cs typeface="Times New Roman"/>
                <a:sym typeface="Times New Roman"/>
              </a:rPr>
              <a:t>masih</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ada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sebagai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dasar</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untuk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menggali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informasi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baru</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2.Mempelajari </a:t>
            </a:r>
            <a:r>
              <a:rPr lang="en-GB" sz="1600" dirty="0" err="1">
                <a:solidFill>
                  <a:srgbClr val="000000"/>
                </a:solidFill>
                <a:latin typeface="Times New Roman"/>
                <a:ea typeface="Times New Roman"/>
                <a:cs typeface="Times New Roman"/>
                <a:sym typeface="Times New Roman"/>
              </a:rPr>
              <a:t>strategi</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menyusun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informasi</a:t>
            </a:r>
            <a:r>
              <a:rPr lang="en-GB" sz="1600" dirty="0">
                <a:solidFill>
                  <a:srgbClr val="000000"/>
                </a:solidFill>
                <a:latin typeface="Times New Roman"/>
                <a:ea typeface="Times New Roman"/>
                <a:cs typeface="Times New Roman"/>
                <a:sym typeface="Times New Roman"/>
              </a:rPr>
              <a:t> yang </a:t>
            </a:r>
            <a:r>
              <a:rPr lang="en-GB" sz="1600" dirty="0" err="1">
                <a:solidFill>
                  <a:srgbClr val="000000"/>
                </a:solidFill>
                <a:latin typeface="Times New Roman"/>
                <a:ea typeface="Times New Roman"/>
                <a:cs typeface="Times New Roman"/>
                <a:sym typeface="Times New Roman"/>
              </a:rPr>
              <a:t>didapat</a:t>
            </a:r>
            <a:r>
              <a:rPr lang="en-GB" sz="1600" dirty="0">
                <a:solidFill>
                  <a:srgbClr val="000000"/>
                </a:solidFill>
                <a:latin typeface="Times New Roman"/>
                <a:ea typeface="Times New Roman"/>
                <a:cs typeface="Times New Roman"/>
                <a:sym typeface="Times New Roman"/>
              </a:rPr>
              <a:t>, agar </a:t>
            </a:r>
            <a:r>
              <a:rPr lang="en-GB" sz="1600" dirty="0" err="1">
                <a:solidFill>
                  <a:srgbClr val="000000"/>
                </a:solidFill>
                <a:latin typeface="Times New Roman"/>
                <a:ea typeface="Times New Roman"/>
                <a:cs typeface="Times New Roman"/>
                <a:sym typeface="Times New Roman"/>
              </a:rPr>
              <a:t>pasien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dapat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menyimpannya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dengan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baik</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3.Menggunakan </a:t>
            </a:r>
            <a:r>
              <a:rPr lang="en-GB" sz="1600" dirty="0" err="1">
                <a:solidFill>
                  <a:srgbClr val="000000"/>
                </a:solidFill>
                <a:latin typeface="Times New Roman"/>
                <a:ea typeface="Times New Roman"/>
                <a:cs typeface="Times New Roman"/>
                <a:sym typeface="Times New Roman"/>
              </a:rPr>
              <a:t>alat</a:t>
            </a:r>
            <a:r>
              <a:rPr lang="en-GB" sz="1600" dirty="0">
                <a:solidFill>
                  <a:srgbClr val="000000"/>
                </a:solidFill>
                <a:latin typeface="Times New Roman"/>
                <a:ea typeface="Times New Roman"/>
                <a:cs typeface="Times New Roman"/>
                <a:sym typeface="Times New Roman"/>
              </a:rPr>
              <a:t> bantu </a:t>
            </a:r>
            <a:r>
              <a:rPr lang="en-GB" sz="1600" dirty="0" err="1">
                <a:solidFill>
                  <a:srgbClr val="000000"/>
                </a:solidFill>
                <a:latin typeface="Times New Roman"/>
                <a:ea typeface="Times New Roman"/>
                <a:cs typeface="Times New Roman"/>
                <a:sym typeface="Times New Roman"/>
              </a:rPr>
              <a:t>seperti</a:t>
            </a:r>
            <a:r>
              <a:rPr lang="en-GB" sz="1600" dirty="0">
                <a:solidFill>
                  <a:srgbClr val="000000"/>
                </a:solidFill>
                <a:latin typeface="Times New Roman"/>
                <a:ea typeface="Times New Roman"/>
                <a:cs typeface="Times New Roman"/>
                <a:sym typeface="Times New Roman"/>
              </a:rPr>
              <a:t> </a:t>
            </a:r>
            <a:r>
              <a:rPr lang="en-GB" sz="1600" i="1" dirty="0">
                <a:solidFill>
                  <a:srgbClr val="000000"/>
                </a:solidFill>
                <a:latin typeface="Times New Roman"/>
                <a:ea typeface="Times New Roman"/>
                <a:cs typeface="Times New Roman"/>
                <a:sym typeface="Times New Roman"/>
              </a:rPr>
              <a:t>gadget </a:t>
            </a:r>
            <a:r>
              <a:rPr lang="en-GB" sz="1600" dirty="0" err="1">
                <a:solidFill>
                  <a:srgbClr val="000000"/>
                </a:solidFill>
                <a:latin typeface="Times New Roman"/>
                <a:ea typeface="Times New Roman"/>
                <a:cs typeface="Times New Roman"/>
                <a:sym typeface="Times New Roman"/>
              </a:rPr>
              <a:t>atau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buku</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catatan</a:t>
            </a:r>
            <a:r>
              <a:rPr lang="en-GB" sz="1600" i="1"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untuk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membuat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catatan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harian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pengingat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sebagainya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Menyimpan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daftar</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kontak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beserta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foto</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pemilik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kontak</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juga</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mungkin</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dapat</a:t>
            </a:r>
            <a:r>
              <a:rPr lang="en-GB" sz="1600" dirty="0">
                <a:solidFill>
                  <a:srgbClr val="000000"/>
                </a:solidFill>
                <a:latin typeface="Times New Roman"/>
                <a:ea typeface="Times New Roman"/>
                <a:cs typeface="Times New Roman"/>
                <a:sym typeface="Times New Roman"/>
              </a:rPr>
              <a:t> </a:t>
            </a:r>
            <a:r>
              <a:rPr lang="en-GB" sz="1600" dirty="0" err="1">
                <a:solidFill>
                  <a:srgbClr val="000000"/>
                </a:solidFill>
                <a:latin typeface="Times New Roman"/>
                <a:ea typeface="Times New Roman"/>
                <a:cs typeface="Times New Roman"/>
                <a:sym typeface="Times New Roman"/>
              </a:rPr>
              <a:t>membantu</a:t>
            </a:r>
            <a:r>
              <a:rPr lang="en-GB"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None/>
            </a:pPr>
            <a:r>
              <a:rPr lang="en-GB" sz="1600" dirty="0">
                <a:solidFill>
                  <a:srgbClr val="000000"/>
                </a:solidFill>
                <a:latin typeface="Times New Roman"/>
                <a:ea typeface="Times New Roman"/>
                <a:cs typeface="Times New Roman"/>
                <a:sym typeface="Times New Roman"/>
              </a:rPr>
              <a:t> </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1600" dirty="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FFFF"/>
                </a:solidFill>
                <a:latin typeface="Arial"/>
                <a:ea typeface="Arial"/>
                <a:cs typeface="Arial"/>
                <a:sym typeface="Arial"/>
              </a:rPr>
              <a:t>Wernicke-Korsakoff syndrome (WKS)</a:t>
            </a:r>
            <a:endParaRPr>
              <a:solidFill>
                <a:srgbClr val="FFFFFF"/>
              </a:solidFill>
            </a:endParaRPr>
          </a:p>
        </p:txBody>
      </p:sp>
      <p:sp>
        <p:nvSpPr>
          <p:cNvPr id="249" name="Google Shape;249;p43"/>
          <p:cNvSpPr txBox="1">
            <a:spLocks noGrp="1"/>
          </p:cNvSpPr>
          <p:nvPr>
            <p:ph type="body" idx="1"/>
          </p:nvPr>
        </p:nvSpPr>
        <p:spPr>
          <a:xfrm>
            <a:off x="95125" y="1223550"/>
            <a:ext cx="8948400" cy="3836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GB" sz="1400">
                <a:solidFill>
                  <a:srgbClr val="000000"/>
                </a:solidFill>
                <a:latin typeface="Arial"/>
                <a:ea typeface="Arial"/>
                <a:cs typeface="Arial"/>
                <a:sym typeface="Arial"/>
              </a:rPr>
              <a:t>-Gangguan amnestik yang disebabkan karena kekurangan vitamin B1(tiamin), individu yang tekena gangguan ini bisa kembali pulih secara cepat bila langsung terdeteksi sejak dini.</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-Vitamin B1 atau tiamin adalah salah satu vitamin yang berguna dalam merubah karbohidrat menjadi energi untuk tubuh, terutama otak dan sistem saraf. Vitamin B1 dapat dijumpai dalam berbagai makanan, seperti sereal, daging sapi, kacang-kacangan, dan telur.</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-Symptom : Amnesia, halusinasi, Kesulitan memahami informasi, cerita yang berlebihan.</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-Penyebab dari gangguan WKS ini yaitu alkoholik kronis dan diet secara tidak sehat.</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-Treatment</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1.Pemberian vitamin B1 dengan penyuntikan</a:t>
            </a:r>
            <a:endParaRPr sz="1400">
              <a:solidFill>
                <a:srgbClr val="000000"/>
              </a:solidFill>
              <a:latin typeface="Arial"/>
              <a:ea typeface="Arial"/>
              <a:cs typeface="Arial"/>
              <a:sym typeface="Arial"/>
            </a:endParaRPr>
          </a:p>
          <a:p>
            <a:pPr marL="0" lvl="0" indent="0" algn="l" rtl="0">
              <a:spcBef>
                <a:spcPts val="1000"/>
              </a:spcBef>
              <a:spcAft>
                <a:spcPts val="0"/>
              </a:spcAft>
              <a:buNone/>
            </a:pPr>
            <a:r>
              <a:rPr lang="en-GB" sz="1400">
                <a:solidFill>
                  <a:srgbClr val="000000"/>
                </a:solidFill>
                <a:latin typeface="Arial"/>
                <a:ea typeface="Arial"/>
                <a:cs typeface="Arial"/>
                <a:sym typeface="Arial"/>
              </a:rPr>
              <a:t>2.Pengaturan pola makan yang memperkaya vitamin B1 </a:t>
            </a:r>
            <a:endParaRPr sz="1400">
              <a:solidFill>
                <a:srgbClr val="000000"/>
              </a:solidFill>
              <a:latin typeface="Arial"/>
              <a:ea typeface="Arial"/>
              <a:cs typeface="Arial"/>
              <a:sym typeface="Arial"/>
            </a:endParaRPr>
          </a:p>
          <a:p>
            <a:pPr marL="0" lvl="0" indent="0" algn="l" rtl="0">
              <a:spcBef>
                <a:spcPts val="0"/>
              </a:spcBef>
              <a:spcAft>
                <a:spcPts val="1600"/>
              </a:spcAft>
              <a:buNone/>
            </a:pP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100900" y="4693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FFFF"/>
                </a:solidFill>
                <a:latin typeface="Arial"/>
                <a:ea typeface="Arial"/>
                <a:cs typeface="Arial"/>
                <a:sym typeface="Arial"/>
              </a:rPr>
              <a:t>Traumatic Brain Injury (TBI)</a:t>
            </a:r>
            <a:endParaRPr>
              <a:solidFill>
                <a:srgbClr val="FFFFFF"/>
              </a:solidFill>
            </a:endParaRPr>
          </a:p>
        </p:txBody>
      </p:sp>
      <p:sp>
        <p:nvSpPr>
          <p:cNvPr id="255" name="Google Shape;255;p44"/>
          <p:cNvSpPr txBox="1">
            <a:spLocks noGrp="1"/>
          </p:cNvSpPr>
          <p:nvPr>
            <p:ph type="body" idx="1"/>
          </p:nvPr>
        </p:nvSpPr>
        <p:spPr>
          <a:xfrm>
            <a:off x="100900" y="1326525"/>
            <a:ext cx="8974200" cy="38169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-Gangguan ini merupakan gangguan yang menyebabkan kerusakan jaringan pada otak dan tulang otak.</a:t>
            </a:r>
            <a:endParaRPr sz="1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-Penyebab dari gangguan ini yaitu kecelekaan yang kontak langsung dengan kepala, benturan atau pukulan langsung ke kepala, luka tembak, atau goyangan kepala yang keras.</a:t>
            </a:r>
            <a:endParaRPr sz="1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-Di Amerika TBI umum terjadi pada personel militer yang disebabkan ledakan bom.</a:t>
            </a:r>
            <a:endParaRPr sz="1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-Treatment dari TBI yaitu :</a:t>
            </a:r>
            <a:endParaRPr sz="1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1.Terapi berbicara dan berbahasa.</a:t>
            </a:r>
            <a:endParaRPr sz="1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sz="1800">
                <a:solidFill>
                  <a:srgbClr val="000000"/>
                </a:solidFill>
                <a:latin typeface="Arial"/>
                <a:ea typeface="Arial"/>
                <a:cs typeface="Arial"/>
                <a:sym typeface="Arial"/>
              </a:rPr>
              <a:t>2.Perawatan dan rehabilitasi secara medis.</a:t>
            </a:r>
            <a:endParaRPr sz="1800">
              <a:solidFill>
                <a:srgbClr val="000000"/>
              </a:solidFill>
              <a:latin typeface="Arial"/>
              <a:ea typeface="Arial"/>
              <a:cs typeface="Arial"/>
              <a:sym typeface="Arial"/>
            </a:endParaRPr>
          </a:p>
          <a:p>
            <a:pPr marL="0" lvl="0" indent="0" algn="l" rtl="0">
              <a:spcBef>
                <a:spcPts val="0"/>
              </a:spcBef>
              <a:spcAft>
                <a:spcPts val="1600"/>
              </a:spcAft>
              <a:buNone/>
            </a:pPr>
            <a:endParaRPr sz="1800"/>
          </a:p>
        </p:txBody>
      </p:sp>
      <p:pic>
        <p:nvPicPr>
          <p:cNvPr id="256" name="Google Shape;256;p44"/>
          <p:cNvPicPr preferRelativeResize="0"/>
          <p:nvPr/>
        </p:nvPicPr>
        <p:blipFill>
          <a:blip r:embed="rId3">
            <a:alphaModFix/>
          </a:blip>
          <a:stretch>
            <a:fillRect/>
          </a:stretch>
        </p:blipFill>
        <p:spPr>
          <a:xfrm>
            <a:off x="5449425" y="3390050"/>
            <a:ext cx="2720375" cy="1753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FFFF"/>
                </a:solidFill>
                <a:latin typeface="Arial"/>
                <a:ea typeface="Arial"/>
                <a:cs typeface="Arial"/>
                <a:sym typeface="Arial"/>
              </a:rPr>
              <a:t>Gambaran Klinis</a:t>
            </a:r>
            <a:endParaRPr b="1">
              <a:solidFill>
                <a:srgbClr val="FFFFFF"/>
              </a:solidFill>
              <a:latin typeface="Arial"/>
              <a:ea typeface="Arial"/>
              <a:cs typeface="Arial"/>
              <a:sym typeface="Arial"/>
            </a:endParaRPr>
          </a:p>
          <a:p>
            <a:pPr marL="0" lvl="0" indent="0" algn="ctr" rtl="0">
              <a:spcBef>
                <a:spcPts val="0"/>
              </a:spcBef>
              <a:spcAft>
                <a:spcPts val="0"/>
              </a:spcAft>
              <a:buNone/>
            </a:pPr>
            <a:endParaRPr>
              <a:solidFill>
                <a:srgbClr val="FFFFFF"/>
              </a:solidFill>
            </a:endParaRPr>
          </a:p>
        </p:txBody>
      </p:sp>
      <p:sp>
        <p:nvSpPr>
          <p:cNvPr id="262" name="Google Shape;262;p45"/>
          <p:cNvSpPr txBox="1">
            <a:spLocks noGrp="1"/>
          </p:cNvSpPr>
          <p:nvPr>
            <p:ph type="body" idx="1"/>
          </p:nvPr>
        </p:nvSpPr>
        <p:spPr>
          <a:xfrm>
            <a:off x="111425" y="1326525"/>
            <a:ext cx="4357800" cy="38169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GB" sz="1400" dirty="0">
                <a:solidFill>
                  <a:srgbClr val="000000"/>
                </a:solidFill>
                <a:latin typeface="Arial"/>
                <a:ea typeface="Arial"/>
                <a:cs typeface="Arial"/>
                <a:sym typeface="Arial"/>
              </a:rPr>
              <a:t>-</a:t>
            </a:r>
            <a:r>
              <a:rPr lang="en-GB" sz="1400" b="1" dirty="0">
                <a:solidFill>
                  <a:srgbClr val="000000"/>
                </a:solidFill>
                <a:latin typeface="Arial"/>
                <a:ea typeface="Arial"/>
                <a:cs typeface="Arial"/>
                <a:sym typeface="Arial"/>
              </a:rPr>
              <a:t>Retrograde Amnesia</a:t>
            </a:r>
            <a:endParaRPr sz="1400" b="1" dirty="0">
              <a:solidFill>
                <a:srgbClr val="000000"/>
              </a:solidFill>
              <a:latin typeface="Arial"/>
              <a:ea typeface="Arial"/>
              <a:cs typeface="Arial"/>
              <a:sym typeface="Arial"/>
            </a:endParaRPr>
          </a:p>
          <a:p>
            <a:pPr marL="0" lvl="0" indent="0" algn="l" rtl="0">
              <a:lnSpc>
                <a:spcPct val="150000"/>
              </a:lnSpc>
              <a:spcBef>
                <a:spcPts val="1000"/>
              </a:spcBef>
              <a:spcAft>
                <a:spcPts val="0"/>
              </a:spcAft>
              <a:buNone/>
            </a:pPr>
            <a:r>
              <a:rPr lang="en-GB" sz="1400" dirty="0" err="1">
                <a:solidFill>
                  <a:srgbClr val="000000"/>
                </a:solidFill>
                <a:latin typeface="Arial"/>
                <a:ea typeface="Arial"/>
                <a:cs typeface="Arial"/>
                <a:sym typeface="Arial"/>
              </a:rPr>
              <a:t>Keadaan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dimana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ketidakmampuan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seseorang</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mengingat</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kejadian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sebelum</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terjadinya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cedera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atau</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keadaan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dimana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seseorang</a:t>
            </a:r>
            <a:r>
              <a:rPr lang="en-GB" sz="1400" dirty="0">
                <a:solidFill>
                  <a:srgbClr val="000000"/>
                </a:solidFill>
                <a:latin typeface="Arial"/>
                <a:ea typeface="Arial"/>
                <a:cs typeface="Arial"/>
                <a:sym typeface="Arial"/>
              </a:rPr>
              <a:t> yang </a:t>
            </a:r>
            <a:r>
              <a:rPr lang="en-GB" sz="1400" dirty="0" err="1">
                <a:solidFill>
                  <a:srgbClr val="000000"/>
                </a:solidFill>
                <a:latin typeface="Arial"/>
                <a:ea typeface="Arial"/>
                <a:cs typeface="Arial"/>
                <a:sym typeface="Arial"/>
              </a:rPr>
              <a:t>kesulitan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untuk</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memperoleh</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kembali</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ingatan</a:t>
            </a:r>
            <a:r>
              <a:rPr lang="en-GB" sz="1400" dirty="0">
                <a:solidFill>
                  <a:srgbClr val="000000"/>
                </a:solidFill>
                <a:latin typeface="Arial"/>
                <a:ea typeface="Arial"/>
                <a:cs typeface="Arial"/>
                <a:sym typeface="Arial"/>
              </a:rPr>
              <a:t> di masa </a:t>
            </a:r>
            <a:r>
              <a:rPr lang="en-GB" sz="1400" dirty="0" err="1">
                <a:solidFill>
                  <a:srgbClr val="000000"/>
                </a:solidFill>
                <a:latin typeface="Arial"/>
                <a:ea typeface="Arial"/>
                <a:cs typeface="Arial"/>
                <a:sym typeface="Arial"/>
              </a:rPr>
              <a:t>lalu</a:t>
            </a:r>
            <a:r>
              <a:rPr lang="en-GB" sz="1400" dirty="0">
                <a:solidFill>
                  <a:srgbClr val="000000"/>
                </a:solidFill>
                <a:latin typeface="Arial"/>
                <a:ea typeface="Arial"/>
                <a:cs typeface="Arial"/>
                <a:sym typeface="Arial"/>
              </a:rPr>
              <a:t>.</a:t>
            </a:r>
            <a:endParaRPr sz="1400" dirty="0">
              <a:solidFill>
                <a:srgbClr val="000000"/>
              </a:solidFill>
              <a:latin typeface="Arial"/>
              <a:ea typeface="Arial"/>
              <a:cs typeface="Arial"/>
              <a:sym typeface="Arial"/>
            </a:endParaRPr>
          </a:p>
          <a:p>
            <a:pPr marL="0" lvl="0" indent="0" algn="l" rtl="0">
              <a:lnSpc>
                <a:spcPct val="150000"/>
              </a:lnSpc>
              <a:spcBef>
                <a:spcPts val="1000"/>
              </a:spcBef>
              <a:spcAft>
                <a:spcPts val="0"/>
              </a:spcAft>
              <a:buNone/>
            </a:pPr>
            <a:r>
              <a:rPr lang="en-GB" sz="1400" dirty="0">
                <a:solidFill>
                  <a:srgbClr val="000000"/>
                </a:solidFill>
                <a:latin typeface="Arial"/>
                <a:ea typeface="Arial"/>
                <a:cs typeface="Arial"/>
                <a:sym typeface="Arial"/>
              </a:rPr>
              <a:t>-</a:t>
            </a:r>
            <a:r>
              <a:rPr lang="en-GB" sz="1400" b="1" dirty="0">
                <a:solidFill>
                  <a:srgbClr val="000000"/>
                </a:solidFill>
                <a:latin typeface="Arial"/>
                <a:ea typeface="Arial"/>
                <a:cs typeface="Arial"/>
                <a:sym typeface="Arial"/>
              </a:rPr>
              <a:t>Anterograde Amnesia</a:t>
            </a:r>
            <a:endParaRPr sz="1400" b="1" dirty="0">
              <a:solidFill>
                <a:srgbClr val="000000"/>
              </a:solidFill>
              <a:latin typeface="Arial"/>
              <a:ea typeface="Arial"/>
              <a:cs typeface="Arial"/>
              <a:sym typeface="Arial"/>
            </a:endParaRPr>
          </a:p>
          <a:p>
            <a:pPr marL="0" lvl="0" indent="0" algn="l" rtl="0">
              <a:lnSpc>
                <a:spcPct val="150000"/>
              </a:lnSpc>
              <a:spcBef>
                <a:spcPts val="1000"/>
              </a:spcBef>
              <a:spcAft>
                <a:spcPts val="0"/>
              </a:spcAft>
              <a:buNone/>
            </a:pP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keadaan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dimana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individu</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hanya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bisa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mengingat</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kejadian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dan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peristiwa</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sebelum</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mengalami</a:t>
            </a:r>
            <a:r>
              <a:rPr lang="en-GB" sz="1400" dirty="0">
                <a:solidFill>
                  <a:srgbClr val="000000"/>
                </a:solidFill>
                <a:latin typeface="Arial"/>
                <a:ea typeface="Arial"/>
                <a:cs typeface="Arial"/>
                <a:sym typeface="Arial"/>
              </a:rPr>
              <a:t> amnesia, </a:t>
            </a:r>
            <a:r>
              <a:rPr lang="en-GB" sz="1400" dirty="0" err="1">
                <a:solidFill>
                  <a:srgbClr val="000000"/>
                </a:solidFill>
                <a:latin typeface="Arial"/>
                <a:ea typeface="Arial"/>
                <a:cs typeface="Arial"/>
                <a:sym typeface="Arial"/>
              </a:rPr>
              <a:t>individu</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akan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kesulitan</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belajar</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informasi</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baru</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setelah</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timbulnya</a:t>
            </a:r>
            <a:r>
              <a:rPr lang="en-GB" sz="1400" dirty="0">
                <a:solidFill>
                  <a:srgbClr val="000000"/>
                </a:solidFill>
                <a:latin typeface="Arial"/>
                <a:ea typeface="Arial"/>
                <a:cs typeface="Arial"/>
                <a:sym typeface="Arial"/>
              </a:rPr>
              <a:t> amnesia.</a:t>
            </a:r>
            <a:endParaRPr sz="1400" dirty="0">
              <a:solidFill>
                <a:srgbClr val="000000"/>
              </a:solidFill>
              <a:latin typeface="Arial"/>
              <a:ea typeface="Arial"/>
              <a:cs typeface="Arial"/>
              <a:sym typeface="Arial"/>
            </a:endParaRPr>
          </a:p>
          <a:p>
            <a:pPr marL="0" lvl="0" indent="0" algn="l" rtl="0">
              <a:lnSpc>
                <a:spcPct val="150000"/>
              </a:lnSpc>
              <a:spcBef>
                <a:spcPts val="0"/>
              </a:spcBef>
              <a:spcAft>
                <a:spcPts val="1600"/>
              </a:spcAft>
              <a:buNone/>
            </a:pPr>
            <a:endParaRPr sz="1400" dirty="0"/>
          </a:p>
        </p:txBody>
      </p:sp>
      <p:sp>
        <p:nvSpPr>
          <p:cNvPr id="263" name="Google Shape;263;p45"/>
          <p:cNvSpPr txBox="1">
            <a:spLocks noGrp="1"/>
          </p:cNvSpPr>
          <p:nvPr>
            <p:ph type="body" idx="2"/>
          </p:nvPr>
        </p:nvSpPr>
        <p:spPr>
          <a:xfrm>
            <a:off x="4653225" y="1368700"/>
            <a:ext cx="4400700" cy="38730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Gegar Otak</a:t>
            </a:r>
            <a:endParaRPr b="1">
              <a:solidFill>
                <a:srgbClr val="000000"/>
              </a:solidFill>
              <a:latin typeface="Arial"/>
              <a:ea typeface="Arial"/>
              <a:cs typeface="Arial"/>
              <a:sym typeface="Arial"/>
            </a:endParaRPr>
          </a:p>
          <a:p>
            <a:pPr marL="0" lvl="0" indent="0" algn="l" rtl="0">
              <a:lnSpc>
                <a:spcPct val="150000"/>
              </a:lnSpc>
              <a:spcBef>
                <a:spcPts val="1000"/>
              </a:spcBef>
              <a:spcAft>
                <a:spcPts val="0"/>
              </a:spcAft>
              <a:buNone/>
            </a:pPr>
            <a:r>
              <a:rPr lang="en-GB">
                <a:solidFill>
                  <a:srgbClr val="000000"/>
                </a:solidFill>
                <a:latin typeface="Arial"/>
                <a:ea typeface="Arial"/>
                <a:cs typeface="Arial"/>
                <a:sym typeface="Arial"/>
              </a:rPr>
              <a:t>Suatu kondisi dimana otak mengalami cedera ringan yang mengganggu fungsi otak secara sementara. Individu yang mengalami gegar otak akan mengalami dan terlihat seperti orang linglung, tidak dapat mengingat yang baru saja dialami dan bermasalah pada koordinasi otot.</a:t>
            </a:r>
            <a:endParaRPr>
              <a:solidFill>
                <a:srgbClr val="000000"/>
              </a:solidFill>
              <a:latin typeface="Arial"/>
              <a:ea typeface="Arial"/>
              <a:cs typeface="Arial"/>
              <a:sym typeface="Arial"/>
            </a:endParaRPr>
          </a:p>
          <a:p>
            <a:pPr marL="0" lvl="0" indent="0" algn="l" rtl="0">
              <a:lnSpc>
                <a:spcPct val="150000"/>
              </a:lnSpc>
              <a:spcBef>
                <a:spcPts val="1000"/>
              </a:spcBef>
              <a:spcAft>
                <a:spcPts val="0"/>
              </a:spcAft>
              <a:buNone/>
            </a:pPr>
            <a:r>
              <a:rPr lang="en-GB">
                <a:solidFill>
                  <a:srgbClr val="000000"/>
                </a:solidFill>
                <a:latin typeface="Arial"/>
                <a:ea typeface="Arial"/>
                <a:cs typeface="Arial"/>
                <a:sym typeface="Arial"/>
              </a:rPr>
              <a:t>Orang yang tidak sadarkan diri akibat cedera kepala akan mengalami tahap kelesuan dan kebingungan, kesadaran ini akan selesai dalam hitungan menit, berjam-jam bahkan berhari-hari.</a:t>
            </a:r>
            <a:endParaRPr>
              <a:solidFill>
                <a:srgbClr val="000000"/>
              </a:solidFill>
              <a:latin typeface="Arial"/>
              <a:ea typeface="Arial"/>
              <a:cs typeface="Arial"/>
              <a:sym typeface="Arial"/>
            </a:endParaRPr>
          </a:p>
          <a:p>
            <a:pPr marL="0" lvl="0" indent="0" algn="l" rtl="0">
              <a:lnSpc>
                <a:spcPct val="150000"/>
              </a:lnSpc>
              <a:spcBef>
                <a:spcPts val="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143075" y="19527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err="1"/>
              <a:t>Informasi</a:t>
            </a:r>
            <a:r>
              <a:rPr lang="en-GB" dirty="0"/>
              <a:t> </a:t>
            </a:r>
            <a:r>
              <a:rPr lang="en-GB" dirty="0" err="1"/>
              <a:t>Tambahan</a:t>
            </a:r>
            <a:endParaRPr dirty="0"/>
          </a:p>
        </p:txBody>
      </p:sp>
      <p:sp>
        <p:nvSpPr>
          <p:cNvPr id="269" name="Google Shape;269;p46"/>
          <p:cNvSpPr txBox="1">
            <a:spLocks noGrp="1"/>
          </p:cNvSpPr>
          <p:nvPr>
            <p:ph type="body" idx="1"/>
          </p:nvPr>
        </p:nvSpPr>
        <p:spPr>
          <a:xfrm>
            <a:off x="143075" y="1358150"/>
            <a:ext cx="3999900" cy="36492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GB" sz="1600">
                <a:solidFill>
                  <a:srgbClr val="000000"/>
                </a:solidFill>
                <a:latin typeface="Arial"/>
                <a:ea typeface="Arial"/>
                <a:cs typeface="Arial"/>
                <a:sym typeface="Arial"/>
              </a:rPr>
              <a:t>Untuk mencegah dan mengurangi penyakit-penyakit tadi banyak cabang olahraga memberikan regulasi wajib menggunakan pelindung kepala atau helm dalam rangka mengurangi reksiko terjadinya kecelakaan pada otak, karena kepala seorang atlet rawan sekali berbenturan bila tidak dilindungin dengan helm.</a:t>
            </a:r>
            <a:endParaRPr sz="1600">
              <a:solidFill>
                <a:srgbClr val="000000"/>
              </a:solidFill>
              <a:latin typeface="Arial"/>
              <a:ea typeface="Arial"/>
              <a:cs typeface="Arial"/>
              <a:sym typeface="Arial"/>
            </a:endParaRPr>
          </a:p>
          <a:p>
            <a:pPr marL="0" lvl="0" indent="0" algn="l" rtl="0">
              <a:spcBef>
                <a:spcPts val="0"/>
              </a:spcBef>
              <a:spcAft>
                <a:spcPts val="1600"/>
              </a:spcAft>
              <a:buNone/>
            </a:pPr>
            <a:endParaRPr sz="1600"/>
          </a:p>
        </p:txBody>
      </p:sp>
      <p:sp>
        <p:nvSpPr>
          <p:cNvPr id="270" name="Google Shape;270;p46"/>
          <p:cNvSpPr txBox="1">
            <a:spLocks noGrp="1"/>
          </p:cNvSpPr>
          <p:nvPr>
            <p:ph type="body" idx="2"/>
          </p:nvPr>
        </p:nvSpPr>
        <p:spPr>
          <a:xfrm>
            <a:off x="4052450" y="1294900"/>
            <a:ext cx="5022600" cy="378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1" name="Google Shape;271;p46"/>
          <p:cNvPicPr preferRelativeResize="0"/>
          <p:nvPr/>
        </p:nvPicPr>
        <p:blipFill>
          <a:blip r:embed="rId3">
            <a:alphaModFix/>
          </a:blip>
          <a:stretch>
            <a:fillRect/>
          </a:stretch>
        </p:blipFill>
        <p:spPr>
          <a:xfrm>
            <a:off x="4511875" y="1358150"/>
            <a:ext cx="2645025" cy="1514400"/>
          </a:xfrm>
          <a:prstGeom prst="rect">
            <a:avLst/>
          </a:prstGeom>
          <a:noFill/>
          <a:ln>
            <a:noFill/>
          </a:ln>
        </p:spPr>
      </p:pic>
      <p:pic>
        <p:nvPicPr>
          <p:cNvPr id="272" name="Google Shape;272;p46"/>
          <p:cNvPicPr preferRelativeResize="0"/>
          <p:nvPr/>
        </p:nvPicPr>
        <p:blipFill>
          <a:blip r:embed="rId4">
            <a:alphaModFix/>
          </a:blip>
          <a:stretch>
            <a:fillRect/>
          </a:stretch>
        </p:blipFill>
        <p:spPr>
          <a:xfrm>
            <a:off x="6156125" y="2993425"/>
            <a:ext cx="2735550" cy="177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11699" y="1505700"/>
            <a:ext cx="8655655" cy="3076200"/>
          </a:xfrm>
        </p:spPr>
        <p:txBody>
          <a:bodyPr/>
          <a:lstStyle/>
          <a:p>
            <a:pPr marL="146050" indent="0" algn="ctr">
              <a:buNone/>
            </a:pPr>
            <a:endParaRPr lang="en-US" sz="4800" dirty="0">
              <a:solidFill>
                <a:schemeClr val="accent1"/>
              </a:solidFill>
              <a:latin typeface="+mj-lt"/>
            </a:endParaRPr>
          </a:p>
          <a:p>
            <a:pPr marL="146050" indent="0" algn="ctr">
              <a:buNone/>
            </a:pPr>
            <a:r>
              <a:rPr lang="en-US" sz="4800" dirty="0" err="1" smtClean="0">
                <a:solidFill>
                  <a:schemeClr val="accent1"/>
                </a:solidFill>
                <a:latin typeface="+mj-lt"/>
              </a:rPr>
              <a:t>Terima</a:t>
            </a:r>
            <a:r>
              <a:rPr lang="en-US" sz="4800" dirty="0" smtClean="0">
                <a:solidFill>
                  <a:schemeClr val="accent1"/>
                </a:solidFill>
                <a:latin typeface="+mj-lt"/>
              </a:rPr>
              <a:t> </a:t>
            </a:r>
            <a:r>
              <a:rPr lang="en-US" sz="4800" dirty="0" err="1" smtClean="0">
                <a:solidFill>
                  <a:schemeClr val="accent1"/>
                </a:solidFill>
                <a:latin typeface="+mj-lt"/>
              </a:rPr>
              <a:t>Kasih</a:t>
            </a:r>
            <a:r>
              <a:rPr lang="en-US" sz="4800" dirty="0" smtClean="0">
                <a:solidFill>
                  <a:schemeClr val="accent1"/>
                </a:solidFill>
                <a:latin typeface="+mj-lt"/>
              </a:rPr>
              <a:t>…</a:t>
            </a:r>
          </a:p>
        </p:txBody>
      </p:sp>
    </p:spTree>
    <p:extLst>
      <p:ext uri="{BB962C8B-B14F-4D97-AF65-F5344CB8AC3E}">
        <p14:creationId xmlns:p14="http://schemas.microsoft.com/office/powerpoint/2010/main" val="338070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25975" y="500925"/>
            <a:ext cx="40728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rPr>
              <a:t>Interaksi Neurokognitif/</a:t>
            </a:r>
            <a:endParaRPr sz="2400">
              <a:solidFill>
                <a:srgbClr val="FFFFFF"/>
              </a:solidFill>
            </a:endParaRPr>
          </a:p>
          <a:p>
            <a:pPr marL="0" lvl="0" indent="0" algn="l" rtl="0">
              <a:spcBef>
                <a:spcPts val="0"/>
              </a:spcBef>
              <a:spcAft>
                <a:spcPts val="0"/>
              </a:spcAft>
              <a:buNone/>
            </a:pPr>
            <a:r>
              <a:rPr lang="en-GB" sz="2400">
                <a:solidFill>
                  <a:srgbClr val="FFFFFF"/>
                </a:solidFill>
              </a:rPr>
              <a:t>Psikopatologi </a:t>
            </a:r>
            <a:endParaRPr sz="2400">
              <a:solidFill>
                <a:srgbClr val="FFFFFF"/>
              </a:solidFill>
            </a:endParaRPr>
          </a:p>
        </p:txBody>
      </p:sp>
      <p:sp>
        <p:nvSpPr>
          <p:cNvPr id="83" name="Google Shape;83;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Sebagian besar tidak menunjukkan gejala psikopatologis.</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Banyak penderita yang menunjukkan defisit ringan pada proses kognitif.</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Gejala psikopatologis yang menyertai gangguan otak tidak selalu dapat diprediksi dan mencerminkan nuansa individu pada usianya dan kepribadian sebelumnya.</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Gangguan psikologis belum tentu terjadi karena kerusakan otak.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rPr>
              <a:t>Delirium</a:t>
            </a:r>
            <a:endParaRPr sz="2400">
              <a:solidFill>
                <a:srgbClr val="FFFFFF"/>
              </a:solidFill>
            </a:endParaRPr>
          </a:p>
        </p:txBody>
      </p:sp>
      <p:sp>
        <p:nvSpPr>
          <p:cNvPr id="89" name="Google Shape;89;p17"/>
          <p:cNvSpPr txBox="1">
            <a:spLocks noGrp="1"/>
          </p:cNvSpPr>
          <p:nvPr>
            <p:ph type="body" idx="1"/>
          </p:nvPr>
        </p:nvSpPr>
        <p:spPr>
          <a:xfrm>
            <a:off x="4572000" y="49550"/>
            <a:ext cx="4166400" cy="4098600"/>
          </a:xfrm>
          <a:prstGeom prst="rect">
            <a:avLst/>
          </a:prstGeom>
        </p:spPr>
        <p:txBody>
          <a:bodyPr spcFirstLastPara="1" wrap="square" lIns="91425" tIns="91425" rIns="91425" bIns="91425" anchor="t" anchorCtr="0">
            <a:noAutofit/>
          </a:bodyPr>
          <a:lstStyle/>
          <a:p>
            <a:pPr marL="342900" lvl="0" indent="0" algn="l" rtl="0">
              <a:lnSpc>
                <a:spcPct val="100000"/>
              </a:lnSpc>
              <a:spcBef>
                <a:spcPts val="1000"/>
              </a:spcBef>
              <a:spcAft>
                <a:spcPts val="0"/>
              </a:spcAft>
              <a:buNone/>
            </a:pPr>
            <a:r>
              <a:rPr lang="en-GB" b="1">
                <a:solidFill>
                  <a:srgbClr val="000000"/>
                </a:solidFill>
                <a:latin typeface="Arial"/>
                <a:ea typeface="Arial"/>
                <a:cs typeface="Arial"/>
                <a:sym typeface="Arial"/>
              </a:rPr>
              <a:t>Kriteria Diagnostik</a:t>
            </a:r>
            <a:endParaRPr b="1">
              <a:solidFill>
                <a:srgbClr val="000000"/>
              </a:solidFill>
              <a:latin typeface="Arial"/>
              <a:ea typeface="Arial"/>
              <a:cs typeface="Arial"/>
              <a:sym typeface="Arial"/>
            </a:endParaRPr>
          </a:p>
          <a:p>
            <a:pPr marL="342900" lvl="0" indent="0" algn="l" rtl="0">
              <a:lnSpc>
                <a:spcPct val="100000"/>
              </a:lnSpc>
              <a:spcBef>
                <a:spcPts val="1000"/>
              </a:spcBef>
              <a:spcAft>
                <a:spcPts val="0"/>
              </a:spcAft>
              <a:buNone/>
            </a:pPr>
            <a:r>
              <a:rPr lang="en-GB">
                <a:solidFill>
                  <a:srgbClr val="000000"/>
                </a:solidFill>
                <a:latin typeface="Arial"/>
                <a:ea typeface="Arial"/>
                <a:cs typeface="Arial"/>
                <a:sym typeface="Arial"/>
              </a:rPr>
              <a:t>A. Gangguan dalam perhatian dan kesadaran.</a:t>
            </a:r>
            <a:endParaRPr>
              <a:solidFill>
                <a:srgbClr val="000000"/>
              </a:solidFill>
              <a:latin typeface="Arial"/>
              <a:ea typeface="Arial"/>
              <a:cs typeface="Arial"/>
              <a:sym typeface="Arial"/>
            </a:endParaRPr>
          </a:p>
          <a:p>
            <a:pPr marL="342900" lvl="0" indent="0" algn="l" rtl="0">
              <a:lnSpc>
                <a:spcPct val="100000"/>
              </a:lnSpc>
              <a:spcBef>
                <a:spcPts val="1000"/>
              </a:spcBef>
              <a:spcAft>
                <a:spcPts val="0"/>
              </a:spcAft>
              <a:buNone/>
            </a:pPr>
            <a:r>
              <a:rPr lang="en-GB">
                <a:solidFill>
                  <a:srgbClr val="000000"/>
                </a:solidFill>
                <a:latin typeface="Arial"/>
                <a:ea typeface="Arial"/>
                <a:cs typeface="Arial"/>
                <a:sym typeface="Arial"/>
              </a:rPr>
              <a:t>B. Gangguan berkembang dalam periode waktu yang singkat (biasanya berjam-jam hingga beberapa hari).</a:t>
            </a:r>
            <a:endParaRPr>
              <a:solidFill>
                <a:srgbClr val="000000"/>
              </a:solidFill>
              <a:latin typeface="Arial"/>
              <a:ea typeface="Arial"/>
              <a:cs typeface="Arial"/>
              <a:sym typeface="Arial"/>
            </a:endParaRPr>
          </a:p>
          <a:p>
            <a:pPr marL="342900" lvl="0" indent="0" algn="l" rtl="0">
              <a:lnSpc>
                <a:spcPct val="100000"/>
              </a:lnSpc>
              <a:spcBef>
                <a:spcPts val="1000"/>
              </a:spcBef>
              <a:spcAft>
                <a:spcPts val="0"/>
              </a:spcAft>
              <a:buNone/>
            </a:pPr>
            <a:r>
              <a:rPr lang="en-GB">
                <a:solidFill>
                  <a:srgbClr val="000000"/>
                </a:solidFill>
                <a:latin typeface="Arial"/>
                <a:ea typeface="Arial"/>
                <a:cs typeface="Arial"/>
                <a:sym typeface="Arial"/>
              </a:rPr>
              <a:t>C. Gangguan tambahan dalam kognisi (contoh, Defisit memori, disorientasi, bahasa, kemampuan visual spasial, atau persepsi).</a:t>
            </a:r>
            <a:endParaRPr>
              <a:solidFill>
                <a:srgbClr val="000000"/>
              </a:solidFill>
              <a:latin typeface="Arial"/>
              <a:ea typeface="Arial"/>
              <a:cs typeface="Arial"/>
              <a:sym typeface="Arial"/>
            </a:endParaRPr>
          </a:p>
          <a:p>
            <a:pPr marL="342900" lvl="0" indent="0" algn="l" rtl="0">
              <a:lnSpc>
                <a:spcPct val="100000"/>
              </a:lnSpc>
              <a:spcBef>
                <a:spcPts val="1000"/>
              </a:spcBef>
              <a:spcAft>
                <a:spcPts val="0"/>
              </a:spcAft>
              <a:buNone/>
            </a:pPr>
            <a:r>
              <a:rPr lang="en-GB">
                <a:solidFill>
                  <a:srgbClr val="000000"/>
                </a:solidFill>
                <a:latin typeface="Arial"/>
                <a:ea typeface="Arial"/>
                <a:cs typeface="Arial"/>
                <a:sym typeface="Arial"/>
              </a:rPr>
              <a:t>D. Gangguan dalam Kriteria A dan C tidak lebih baik dijelaskan oleh gangguan neurokognitif yang sudah ada, atau berkembang.</a:t>
            </a:r>
            <a:endParaRPr>
              <a:solidFill>
                <a:srgbClr val="000000"/>
              </a:solidFill>
              <a:latin typeface="Arial"/>
              <a:ea typeface="Arial"/>
              <a:cs typeface="Arial"/>
              <a:sym typeface="Arial"/>
            </a:endParaRPr>
          </a:p>
          <a:p>
            <a:pPr marL="342900" lvl="0" indent="0" algn="l" rtl="0">
              <a:lnSpc>
                <a:spcPct val="100000"/>
              </a:lnSpc>
              <a:spcBef>
                <a:spcPts val="1000"/>
              </a:spcBef>
              <a:spcAft>
                <a:spcPts val="0"/>
              </a:spcAft>
              <a:buNone/>
            </a:pPr>
            <a:r>
              <a:rPr lang="en-GB">
                <a:solidFill>
                  <a:srgbClr val="000000"/>
                </a:solidFill>
                <a:latin typeface="Arial"/>
                <a:ea typeface="Arial"/>
                <a:cs typeface="Arial"/>
                <a:sym typeface="Arial"/>
              </a:rPr>
              <a:t>E. Ada bukti dari sejarah, pemeriksaan fisik, atau temuan laboratorium bahwa gangguan tersebut merupakan konsekuensi fisiologis langsung dari kondisi medis lain, keracunan atau putus obat (yaitu, karena penyalahgunaan obat atau karena obat yang dikonsumsi), atau paparan terhadap racun, atau karena berbagai etiologi.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Adalah keadaan kegagalan otak akut yang terletak di antara terjaga normal dan pingsan (koma).</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Ditandai oleh kebingungan, konsentrasi terganggu, dan disfungsi kognitif (DSM-V). Kriteria DSM-IV TR melibatkan gangguan kesadaran (</a:t>
            </a:r>
            <a:r>
              <a:rPr lang="en-GB" i="1">
                <a:solidFill>
                  <a:srgbClr val="000000"/>
                </a:solidFill>
                <a:latin typeface="Arial"/>
                <a:ea typeface="Arial"/>
                <a:cs typeface="Arial"/>
                <a:sym typeface="Arial"/>
              </a:rPr>
              <a:t>consciousness</a:t>
            </a:r>
            <a:r>
              <a:rPr lang="en-GB">
                <a:solidFill>
                  <a:srgbClr val="000000"/>
                </a:solidFill>
                <a:latin typeface="Arial"/>
                <a:ea typeface="Arial"/>
                <a:cs typeface="Arial"/>
                <a:sym typeface="Arial"/>
              </a:rPr>
              <a:t>), sementara pada DSM-V berubah menjadi </a:t>
            </a:r>
            <a:r>
              <a:rPr lang="en-GB" i="1">
                <a:solidFill>
                  <a:srgbClr val="000000"/>
                </a:solidFill>
                <a:latin typeface="Arial"/>
                <a:ea typeface="Arial"/>
                <a:cs typeface="Arial"/>
                <a:sym typeface="Arial"/>
              </a:rPr>
              <a:t>awareness</a:t>
            </a:r>
            <a:r>
              <a:rPr lang="en-GB">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Delirium merupakan kondisi dengan </a:t>
            </a:r>
            <a:r>
              <a:rPr lang="en-GB" i="1">
                <a:solidFill>
                  <a:srgbClr val="000000"/>
                </a:solidFill>
                <a:latin typeface="Arial"/>
                <a:ea typeface="Arial"/>
                <a:cs typeface="Arial"/>
                <a:sym typeface="Arial"/>
              </a:rPr>
              <a:t>onset </a:t>
            </a:r>
            <a:r>
              <a:rPr lang="en-GB">
                <a:solidFill>
                  <a:srgbClr val="000000"/>
                </a:solidFill>
                <a:latin typeface="Arial"/>
                <a:ea typeface="Arial"/>
                <a:cs typeface="Arial"/>
                <a:sym typeface="Arial"/>
              </a:rPr>
              <a:t>mendadak yang melibatkan kondisi kesadaran tereduksi  yang berfluktuasi.</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Delirium juga melibatkan gangguan memori, perhatian, pemikiran yang tidak terorganisasi, halusinasi, dan delusi.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b="1">
                <a:solidFill>
                  <a:srgbClr val="000000"/>
                </a:solidFill>
                <a:latin typeface="Arial"/>
                <a:ea typeface="Arial"/>
                <a:cs typeface="Arial"/>
                <a:sym typeface="Arial"/>
              </a:rPr>
              <a:t>Prevalensi Delirium</a:t>
            </a:r>
            <a:endParaRPr b="1">
              <a:solidFill>
                <a:srgbClr val="000000"/>
              </a:solidFill>
              <a:latin typeface="Arial"/>
              <a:ea typeface="Arial"/>
              <a:cs typeface="Arial"/>
              <a:sym typeface="Arial"/>
            </a:endParaRPr>
          </a:p>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Pasien yang menjalani operasi jantung berpotensi besar mengalami delirium.</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Delirium merupakan tanda prognosis buruk</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Delirium berkorelasi dengan penurunan kognitif.</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None/>
            </a:pPr>
            <a:endParaRPr>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GB" b="1">
                <a:solidFill>
                  <a:srgbClr val="000000"/>
                </a:solidFill>
                <a:latin typeface="Arial"/>
                <a:ea typeface="Arial"/>
                <a:cs typeface="Arial"/>
                <a:sym typeface="Arial"/>
              </a:rPr>
              <a:t>Perawatan dan Hasil</a:t>
            </a:r>
            <a:endParaRPr b="1">
              <a:solidFill>
                <a:srgbClr val="000000"/>
              </a:solidFill>
              <a:latin typeface="Arial"/>
              <a:ea typeface="Arial"/>
              <a:cs typeface="Arial"/>
              <a:sym typeface="Arial"/>
            </a:endParaRPr>
          </a:p>
          <a:p>
            <a:pPr marL="457200" lvl="0" indent="-311150" algn="l" rtl="0">
              <a:lnSpc>
                <a:spcPct val="90000"/>
              </a:lnSpc>
              <a:spcBef>
                <a:spcPts val="1000"/>
              </a:spcBef>
              <a:spcAft>
                <a:spcPts val="0"/>
              </a:spcAft>
              <a:buClr>
                <a:srgbClr val="000000"/>
              </a:buClr>
              <a:buSzPts val="1300"/>
              <a:buFont typeface="Arial"/>
              <a:buChar char="●"/>
            </a:pPr>
            <a:r>
              <a:rPr lang="en-GB">
                <a:solidFill>
                  <a:srgbClr val="000000"/>
                </a:solidFill>
                <a:latin typeface="Arial"/>
                <a:ea typeface="Arial"/>
                <a:cs typeface="Arial"/>
                <a:sym typeface="Arial"/>
              </a:rPr>
              <a:t>Obat-obatan, seperti Neuroleptik dan Benzodiazepin (untuk delirium karena alkohol atau putus obat).</a:t>
            </a:r>
            <a:endParaRPr>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Manipulasi lingkungan, seperti penerangan yang baik, kalender dan jam yang terlihat jelas.</a:t>
            </a:r>
            <a:endParaRPr/>
          </a:p>
          <a:p>
            <a:pPr marL="0" lvl="0" indent="0" algn="l" rtl="0">
              <a:lnSpc>
                <a:spcPct val="90000"/>
              </a:lnSpc>
              <a:spcBef>
                <a:spcPts val="1000"/>
              </a:spcBef>
              <a:spcAft>
                <a:spcPts val="0"/>
              </a:spcAft>
              <a:buNone/>
            </a:pPr>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Gangguan Neurokognitif Mayor</a:t>
            </a:r>
            <a:endParaRPr/>
          </a:p>
        </p:txBody>
      </p:sp>
      <p:pic>
        <p:nvPicPr>
          <p:cNvPr id="107" name="Google Shape;107;p20"/>
          <p:cNvPicPr preferRelativeResize="0"/>
          <p:nvPr/>
        </p:nvPicPr>
        <p:blipFill>
          <a:blip r:embed="rId3">
            <a:alphaModFix/>
          </a:blip>
          <a:stretch>
            <a:fillRect/>
          </a:stretch>
        </p:blipFill>
        <p:spPr>
          <a:xfrm>
            <a:off x="5804438" y="2865238"/>
            <a:ext cx="2619375" cy="1743075"/>
          </a:xfrm>
          <a:prstGeom prst="rect">
            <a:avLst/>
          </a:prstGeom>
          <a:noFill/>
          <a:ln>
            <a:noFill/>
          </a:ln>
        </p:spPr>
      </p:pic>
      <p:pic>
        <p:nvPicPr>
          <p:cNvPr id="108" name="Google Shape;108;p20"/>
          <p:cNvPicPr preferRelativeResize="0"/>
          <p:nvPr/>
        </p:nvPicPr>
        <p:blipFill>
          <a:blip r:embed="rId4">
            <a:alphaModFix/>
          </a:blip>
          <a:stretch>
            <a:fillRect/>
          </a:stretch>
        </p:blipFill>
        <p:spPr>
          <a:xfrm>
            <a:off x="311663" y="282975"/>
            <a:ext cx="2847975"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DSM IV-TR Criteria for Dementia of the Alzheimer’s Type</a:t>
            </a:r>
            <a:endParaRPr sz="2400"/>
          </a:p>
        </p:txBody>
      </p:sp>
      <p:sp>
        <p:nvSpPr>
          <p:cNvPr id="114" name="Google Shape;114;p21"/>
          <p:cNvSpPr txBox="1">
            <a:spLocks noGrp="1"/>
          </p:cNvSpPr>
          <p:nvPr>
            <p:ph type="body" idx="1"/>
          </p:nvPr>
        </p:nvSpPr>
        <p:spPr>
          <a:xfrm>
            <a:off x="4279500" y="0"/>
            <a:ext cx="4864500" cy="4837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GB" sz="1000">
                <a:solidFill>
                  <a:schemeClr val="dk1"/>
                </a:solidFill>
              </a:rPr>
              <a:t>A. Perkembangan beberapa defisit kognitif dimanifestasikan oleh:</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(1) Gangguan memori (gangguan kemampuan untuk mempelajari informasi baru atau mengingat informasi   yang dipelajari sebelumnya)</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(2) Satu (atau lebih) dari gangguan kognitif berikut:</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(a) Afasia (gangguan bahasa)</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(b) Apraksia (gangguan kemampuan untuk melakukan aktivitas motorik meskipun fungsi   motorik  utuh)</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(c) Agnosia (kegagalan untuk mengenali atau mengidentifikasi objek meskipun fungsi sensorik   yang  utuh)</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(d) Gangguan dalam fungsi eksekutif (mis., perencanaan, pengorganisasian, pengurutan,  abstraksi)</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B. Defisit kognitif pada Kriteria  A1 dan A2 masing-masing menyebabkan penurunan yang signifikan dalam fungsi  atau pekerjaan dan mewakili penurunan yang signifikan dari tingkat fungsi  sebelumnya.</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C. Ditandai dengan onset bertahap dan penurunan kognitif yang berkelanjutan.</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D. Defisit kognitif pada Kriteria A1 dan A2 bukan karena hal-hal berikut:</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(1) kondisi sistem saraf pusat lainnya yang menyebabkan defisit progresif dalam memori dan kognisi (mis., Penyakit  serebrovaskular, penyakit Parkinson, penyakit Huntington, subdural hematoma, hidrosefalus   tekanan normal, tumor otak)</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(2) kondisi sistemik yang diketahui menyebabkan demensia (mis., Hipotiroidisme, kekurangan vitamin B12   atau  asam folat, defisiensi niasin, hiperkalsemia, neurosifilis, infeksi HIV)</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  (3) kondisi yang diinduksi zat</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E. Defisit tidak terjadi secara eksklusif selama delirium.</a:t>
            </a:r>
            <a:endParaRPr sz="1000">
              <a:solidFill>
                <a:schemeClr val="dk1"/>
              </a:solidFill>
            </a:endParaRPr>
          </a:p>
          <a:p>
            <a:pPr marL="0" lvl="0" indent="0" algn="l" rtl="0">
              <a:spcBef>
                <a:spcPts val="300"/>
              </a:spcBef>
              <a:spcAft>
                <a:spcPts val="0"/>
              </a:spcAft>
              <a:buClr>
                <a:schemeClr val="dk1"/>
              </a:buClr>
              <a:buSzPts val="1100"/>
              <a:buFont typeface="Arial"/>
              <a:buNone/>
            </a:pPr>
            <a:r>
              <a:rPr lang="en-GB" sz="1000">
                <a:solidFill>
                  <a:schemeClr val="dk1"/>
                </a:solidFill>
              </a:rPr>
              <a:t>F. Gangguan tidak diperhitungkan dengan lebih baik oleh gangguan Axis 1lainnya (mis., Gangguan Depresif Utama, Skizofrenia).</a:t>
            </a:r>
            <a:endParaRPr sz="1000">
              <a:solidFill>
                <a:schemeClr val="dk1"/>
              </a:solidFill>
            </a:endParaRPr>
          </a:p>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3343</Words>
  <Application>Microsoft Office PowerPoint</Application>
  <PresentationFormat>On-screen Show (16:9)</PresentationFormat>
  <Paragraphs>236</Paragraphs>
  <Slides>36</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Merriweather</vt:lpstr>
      <vt:lpstr>Times New Roman</vt:lpstr>
      <vt:lpstr>Arial</vt:lpstr>
      <vt:lpstr>Roboto</vt:lpstr>
      <vt:lpstr>Paradigm</vt:lpstr>
      <vt:lpstr>Gangguan Neurokognitif</vt:lpstr>
      <vt:lpstr>Perbedaan Antara DSM-IV TR &amp; DSM-V</vt:lpstr>
      <vt:lpstr>Kerusakan Otak Pada Orang Dewasa  </vt:lpstr>
      <vt:lpstr>Interaksi Neurokognitif/ Psikopatologi </vt:lpstr>
      <vt:lpstr>Delirium</vt:lpstr>
      <vt:lpstr>PowerPoint Presentation</vt:lpstr>
      <vt:lpstr>PowerPoint Presentation</vt:lpstr>
      <vt:lpstr>Gangguan Neurokognitif Mayor</vt:lpstr>
      <vt:lpstr>DSM IV-TR Criteria for Dementia of the Alzheimer’s Type</vt:lpstr>
      <vt:lpstr>DSM IV-TR Criteria for Vascular Dementia</vt:lpstr>
      <vt:lpstr>DSM IV-TR Criteria for  Dementia Due to Other General Medical Conditions </vt:lpstr>
      <vt:lpstr>DSM IV-TR Criteria for Substance-Induced Persisting Dementia </vt:lpstr>
      <vt:lpstr>DSM IV-TR Criteria for  Dementia Due to Multiple Etiologies </vt:lpstr>
      <vt:lpstr>DSM V Criteria for Major Neurocognitive Disorder</vt:lpstr>
      <vt:lpstr>Gangguan Neurokognitif Mayor</vt:lpstr>
      <vt:lpstr>PowerPoint Presentation</vt:lpstr>
      <vt:lpstr>Penyakit Parkinson</vt:lpstr>
      <vt:lpstr>Penyakit Huntington</vt:lpstr>
      <vt:lpstr>Penyakit Alzheimer</vt:lpstr>
      <vt:lpstr>Gambaran Klinis</vt:lpstr>
      <vt:lpstr>Prevalensi</vt:lpstr>
      <vt:lpstr>Faktor Penyebab</vt:lpstr>
      <vt:lpstr>Depresi Meningkatkan Risiko Penyakit Alzheimer Neuropatologi</vt:lpstr>
      <vt:lpstr>Neuropatologi</vt:lpstr>
      <vt:lpstr>Perawatan  dan  Hasil </vt:lpstr>
      <vt:lpstr>Deteksi dini</vt:lpstr>
      <vt:lpstr>Pengasuh Pasien Alzheimer  </vt:lpstr>
      <vt:lpstr>Gangguan Neurokognitif Akibat Infeksi HIV atau Masalah Vaskular</vt:lpstr>
      <vt:lpstr>Gangguan neurokognitif yang terkait dengan Virus HIV-1</vt:lpstr>
      <vt:lpstr>Gangguan neurokognitif yang Berhubungan dengan Penyakit Vaskular</vt:lpstr>
      <vt:lpstr>Gangguan Amnestik</vt:lpstr>
      <vt:lpstr>Wernicke-Korsakoff syndrome (WKS)</vt:lpstr>
      <vt:lpstr>Traumatic Brain Injury (TBI)</vt:lpstr>
      <vt:lpstr>Gambaran Klinis </vt:lpstr>
      <vt:lpstr>Informasi Tambahan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Gangguan Neurokognitif</dc:title>
  <dc:creator>j</dc:creator>
  <cp:lastModifiedBy>User</cp:lastModifiedBy>
  <cp:revision>9</cp:revision>
  <dcterms:modified xsi:type="dcterms:W3CDTF">2020-04-29T01:35:09Z</dcterms:modified>
</cp:coreProperties>
</file>