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7F6DD4-B8B7-488D-9DAA-081ACB80C175}" type="datetimeFigureOut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D3020B-EB8F-4D41-A30A-6DDB1060792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800600" cy="1146175"/>
          </a:xfrm>
        </p:spPr>
        <p:txBody>
          <a:bodyPr anchor="ctr"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Entrepreneurship and Leadership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48006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Yohannah P.Y Huwae</a:t>
            </a:r>
          </a:p>
          <a:p>
            <a:r>
              <a:rPr lang="en-US" sz="2800" dirty="0" smtClean="0"/>
              <a:t>Niken Larasati</a:t>
            </a:r>
          </a:p>
          <a:p>
            <a:r>
              <a:rPr lang="en-US" sz="2800" dirty="0" smtClean="0"/>
              <a:t>Clara Triana Saragih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8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A Definition of Leadership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811337"/>
            <a:ext cx="8153400" cy="1863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Gardner berfokus pada bagaimana entrepreneur memotivasi orang lain, sehingga hal ini merujuk kepada sosok kepemimpinan.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28600" y="4876800"/>
            <a:ext cx="8915400" cy="166528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Pemimpin </a:t>
            </a:r>
            <a:r>
              <a:rPr lang="en-US" dirty="0"/>
              <a:t>adalah mereka </a:t>
            </a:r>
            <a:r>
              <a:rPr lang="en-US" dirty="0" smtClean="0"/>
              <a:t>yang dapat menjadi contoh baik dari perilaku</a:t>
            </a:r>
            <a:r>
              <a:rPr lang="en-US" dirty="0"/>
              <a:t>, pikiran, </a:t>
            </a:r>
            <a:r>
              <a:rPr lang="en-US" dirty="0" smtClean="0"/>
              <a:t>dan</a:t>
            </a:r>
            <a:r>
              <a:rPr lang="en-US" dirty="0"/>
              <a:t> </a:t>
            </a:r>
            <a:r>
              <a:rPr lang="en-US" dirty="0" smtClean="0"/>
              <a:t>perasaan bagi sesamanya baik eksternal maupun internal.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86200" y="2819400"/>
            <a:ext cx="838200" cy="2286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leadership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Penelitian leadership diperkenalkan oleh House (1977) tentang teori leadership yang memfokuskan pada </a:t>
            </a:r>
            <a:r>
              <a:rPr lang="en-US" sz="3000" i="1" dirty="0" smtClean="0">
                <a:latin typeface="Calibri" panose="020F0502020204030204" pitchFamily="34" charset="0"/>
              </a:rPr>
              <a:t>charismatic </a:t>
            </a:r>
            <a:r>
              <a:rPr lang="en-US" sz="3000" dirty="0" smtClean="0">
                <a:latin typeface="Calibri" panose="020F0502020204030204" pitchFamily="34" charset="0"/>
              </a:rPr>
              <a:t>dan </a:t>
            </a:r>
            <a:r>
              <a:rPr lang="en-US" sz="3000" i="1" dirty="0" smtClean="0">
                <a:latin typeface="Calibri" panose="020F0502020204030204" pitchFamily="34" charset="0"/>
              </a:rPr>
              <a:t>visionary leadership</a:t>
            </a:r>
            <a:r>
              <a:rPr lang="en-US" sz="3000" i="1" dirty="0" smtClean="0">
                <a:latin typeface="Calibri" panose="020F0502020204030204" pitchFamily="34" charset="0"/>
              </a:rPr>
              <a:t>.</a:t>
            </a:r>
            <a:endParaRPr lang="en-US" sz="3000" dirty="0" smtClean="0">
              <a:latin typeface="Calibri" panose="020F0502020204030204" pitchFamily="34" charset="0"/>
            </a:endParaRPr>
          </a:p>
          <a:p>
            <a:r>
              <a:rPr lang="en-US" sz="3000" dirty="0">
                <a:latin typeface="Comic Sans MS" panose="030F0702030302020204" pitchFamily="66" charset="0"/>
              </a:rPr>
              <a:t>Bass (1985) menjelaskan bahwa teori leadership memiliki 3 kategori dari perilaku seorang pemimpin, yaitu: </a:t>
            </a:r>
          </a:p>
          <a:p>
            <a:endParaRPr lang="en-US" sz="3000" dirty="0">
              <a:latin typeface="Calibri" panose="020F0502020204030204" pitchFamily="34" charset="0"/>
            </a:endParaRP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  <a:p>
            <a:endParaRPr lang="en-US" sz="3000" dirty="0" smtClean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81200" y="5472363"/>
            <a:ext cx="2819400" cy="11430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Transformational leadership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81800" y="5472363"/>
            <a:ext cx="2205789" cy="114299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Transactional leadership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2400" y="5472362"/>
            <a:ext cx="3124200" cy="11430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Laissez faire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leadership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>
            <a:normAutofit/>
          </a:bodyPr>
          <a:lstStyle/>
          <a:p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Antonakis </a:t>
            </a:r>
            <a:r>
              <a:rPr lang="en-US" sz="3000" dirty="0">
                <a:latin typeface="Comic Sans MS" panose="030F0702030302020204" pitchFamily="66" charset="0"/>
              </a:rPr>
              <a:t>dan House (2002, 2004) menjelaskan </a:t>
            </a:r>
            <a:r>
              <a:rPr lang="en-US" sz="3000" dirty="0" err="1">
                <a:latin typeface="Comic Sans MS" panose="030F0702030302020204" pitchFamily="66" charset="0"/>
              </a:rPr>
              <a:t>ada</a:t>
            </a:r>
            <a:r>
              <a:rPr lang="en-US" sz="3000" dirty="0">
                <a:latin typeface="Comic Sans MS" panose="030F0702030302020204" pitchFamily="66" charset="0"/>
              </a:rPr>
              <a:t> </a:t>
            </a:r>
            <a:r>
              <a:rPr lang="en-US" sz="3000" dirty="0" err="1">
                <a:latin typeface="Comic Sans MS" panose="030F0702030302020204" pitchFamily="66" charset="0"/>
              </a:rPr>
              <a:t>tahap</a:t>
            </a:r>
            <a:r>
              <a:rPr lang="en-US" sz="3000" dirty="0">
                <a:latin typeface="Comic Sans MS" panose="030F0702030302020204" pitchFamily="66" charset="0"/>
              </a:rPr>
              <a:t> </a:t>
            </a:r>
            <a:r>
              <a:rPr lang="en-US" sz="3000" dirty="0" err="1">
                <a:latin typeface="Comic Sans MS" panose="030F0702030302020204" pitchFamily="66" charset="0"/>
              </a:rPr>
              <a:t>selanjutnya</a:t>
            </a:r>
            <a:r>
              <a:rPr lang="en-US" sz="3000" dirty="0">
                <a:latin typeface="Comic Sans MS" panose="030F0702030302020204" pitchFamily="66" charset="0"/>
              </a:rPr>
              <a:t>, yaitu </a:t>
            </a:r>
            <a:r>
              <a:rPr lang="en-US" sz="3000" i="1" dirty="0">
                <a:latin typeface="Comic Sans MS" panose="030F0702030302020204" pitchFamily="66" charset="0"/>
              </a:rPr>
              <a:t>instrumental </a:t>
            </a:r>
            <a:r>
              <a:rPr lang="en-US" sz="3000" i="1" dirty="0" smtClean="0">
                <a:latin typeface="Comic Sans MS" panose="030F0702030302020204" pitchFamily="66" charset="0"/>
              </a:rPr>
              <a:t>leadership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0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9705" y="2776246"/>
            <a:ext cx="8229600" cy="4081754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8284" y="2397682"/>
            <a:ext cx="2895600" cy="16355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Tergantung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kepada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keahlian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pemimpin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bidang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tertentu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60483" y="5129825"/>
            <a:ext cx="3170959" cy="154168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Menunjukan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baik dan 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meyakinkan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bahwa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terealisasikan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5652" y="4021215"/>
            <a:ext cx="2764620" cy="141535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Seorang pemimpin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jujur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dan 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diandalkan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dirty="0" smtClean="0">
                <a:latin typeface="Comic Sans MS" panose="030F0702030302020204" pitchFamily="66" charset="0"/>
              </a:rPr>
              <a:t>Antonakis dan Atwater (2002) </a:t>
            </a:r>
            <a:r>
              <a:rPr lang="en-US" sz="3000" dirty="0" err="1" smtClean="0">
                <a:latin typeface="Comic Sans MS" panose="030F0702030302020204" pitchFamily="66" charset="0"/>
              </a:rPr>
              <a:t>kepercayaan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 err="1" smtClean="0">
                <a:latin typeface="Comic Sans MS" panose="030F0702030302020204" pitchFamily="66" charset="0"/>
              </a:rPr>
              <a:t>terhadap</a:t>
            </a:r>
            <a:r>
              <a:rPr lang="en-US" sz="3000" dirty="0" smtClean="0">
                <a:latin typeface="Comic Sans MS" panose="030F0702030302020204" pitchFamily="66" charset="0"/>
              </a:rPr>
              <a:t> pemimpin </a:t>
            </a:r>
            <a:r>
              <a:rPr lang="en-US" sz="3000" dirty="0" err="1" smtClean="0">
                <a:latin typeface="Comic Sans MS" panose="030F0702030302020204" pitchFamily="66" charset="0"/>
              </a:rPr>
              <a:t>tergantung</a:t>
            </a:r>
            <a:r>
              <a:rPr lang="en-US" sz="3000" dirty="0" smtClean="0">
                <a:latin typeface="Comic Sans MS" panose="030F0702030302020204" pitchFamily="66" charset="0"/>
              </a:rPr>
              <a:t> </a:t>
            </a:r>
            <a:r>
              <a:rPr lang="en-US" sz="3000" dirty="0" err="1" smtClean="0">
                <a:latin typeface="Comic Sans MS" panose="030F0702030302020204" pitchFamily="66" charset="0"/>
              </a:rPr>
              <a:t>dalam</a:t>
            </a:r>
            <a:r>
              <a:rPr lang="en-US" sz="3000" dirty="0" smtClean="0">
                <a:latin typeface="Comic Sans MS" panose="030F0702030302020204" pitchFamily="66" charset="0"/>
              </a:rPr>
              <a:t> 3 hal, yaitu:</a:t>
            </a:r>
          </a:p>
          <a:p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2545408"/>
            <a:ext cx="2895600" cy="1635565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Tergantung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kepada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keahlian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pemimpin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bidang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tertentu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28259" y="2545408"/>
            <a:ext cx="3170959" cy="154168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Menunjukan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nilai-nilai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baik dan 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meyakinkan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bahwa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tersersebut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terealisasikan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95600" y="4193005"/>
            <a:ext cx="3065318" cy="156775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Seorang pemimpin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jujur</a:t>
            </a:r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dan dapat </a:t>
            </a:r>
            <a:r>
              <a:rPr lang="en-US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diandalkan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Untuk</a:t>
            </a:r>
            <a:r>
              <a:rPr lang="en-US" dirty="0" smtClean="0">
                <a:latin typeface="Comic Sans MS" panose="030F0702030302020204" pitchFamily="66" charset="0"/>
              </a:rPr>
              <a:t> memiliki </a:t>
            </a:r>
            <a:r>
              <a:rPr lang="en-US" dirty="0" err="1" smtClean="0">
                <a:latin typeface="Comic Sans MS" panose="030F0702030302020204" pitchFamily="66" charset="0"/>
              </a:rPr>
              <a:t>sebuah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visi</a:t>
            </a:r>
            <a:r>
              <a:rPr lang="en-US" dirty="0" smtClean="0">
                <a:latin typeface="Comic Sans MS" panose="030F0702030302020204" pitchFamily="66" charset="0"/>
              </a:rPr>
              <a:t>, seorang pemimpin </a:t>
            </a:r>
            <a:r>
              <a:rPr lang="en-US" dirty="0" err="1" smtClean="0">
                <a:latin typeface="Comic Sans MS" panose="030F0702030302020204" pitchFamily="66" charset="0"/>
              </a:rPr>
              <a:t>harus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paham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terhadap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sistem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kerjanya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Pemimpin </a:t>
            </a:r>
            <a:r>
              <a:rPr lang="en-US" dirty="0" err="1" smtClean="0">
                <a:latin typeface="Comic Sans MS" panose="030F0702030302020204" pitchFamily="66" charset="0"/>
              </a:rPr>
              <a:t>karismatik</a:t>
            </a:r>
            <a:r>
              <a:rPr lang="en-US" dirty="0" smtClean="0">
                <a:latin typeface="Comic Sans MS" panose="030F0702030302020204" pitchFamily="66" charset="0"/>
              </a:rPr>
              <a:t> adalah </a:t>
            </a:r>
            <a:r>
              <a:rPr lang="en-US" dirty="0" err="1" smtClean="0">
                <a:latin typeface="Comic Sans MS" panose="030F0702030302020204" pitchFamily="66" charset="0"/>
              </a:rPr>
              <a:t>tipe</a:t>
            </a:r>
            <a:r>
              <a:rPr lang="en-US" dirty="0" smtClean="0">
                <a:latin typeface="Comic Sans MS" panose="030F0702030302020204" pitchFamily="66" charset="0"/>
              </a:rPr>
              <a:t> seorang yang </a:t>
            </a:r>
            <a:r>
              <a:rPr lang="en-US" dirty="0" err="1" smtClean="0">
                <a:latin typeface="Comic Sans MS" panose="030F0702030302020204" pitchFamily="66" charset="0"/>
              </a:rPr>
              <a:t>yakin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terhadap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dirinya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sendiri</a:t>
            </a:r>
            <a:r>
              <a:rPr lang="en-US" dirty="0" smtClean="0">
                <a:latin typeface="Comic Sans MS" panose="030F0702030302020204" pitchFamily="66" charset="0"/>
              </a:rPr>
              <a:t> dan  </a:t>
            </a:r>
            <a:r>
              <a:rPr lang="en-US" dirty="0" err="1" smtClean="0">
                <a:latin typeface="Comic Sans MS" panose="030F0702030302020204" pitchFamily="66" charset="0"/>
              </a:rPr>
              <a:t>pengikutnya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serta</a:t>
            </a:r>
            <a:r>
              <a:rPr lang="en-US" dirty="0" smtClean="0">
                <a:latin typeface="Comic Sans MS" panose="030F0702030302020204" pitchFamily="66" charset="0"/>
              </a:rPr>
              <a:t> memiliki </a:t>
            </a:r>
            <a:r>
              <a:rPr lang="en-US" dirty="0" err="1" smtClean="0">
                <a:latin typeface="Comic Sans MS" panose="030F0702030302020204" pitchFamily="66" charset="0"/>
              </a:rPr>
              <a:t>ekspetasi</a:t>
            </a:r>
            <a:r>
              <a:rPr lang="en-US" dirty="0" smtClean="0">
                <a:latin typeface="Comic Sans MS" panose="030F0702030302020204" pitchFamily="66" charset="0"/>
              </a:rPr>
              <a:t> yang </a:t>
            </a:r>
            <a:r>
              <a:rPr lang="en-US" dirty="0" err="1" smtClean="0">
                <a:latin typeface="Comic Sans MS" panose="030F0702030302020204" pitchFamily="66" charset="0"/>
              </a:rPr>
              <a:t>tinggi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untuk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dirinya</a:t>
            </a:r>
            <a:r>
              <a:rPr lang="en-US" dirty="0" smtClean="0">
                <a:latin typeface="Comic Sans MS" panose="030F0702030302020204" pitchFamily="66" charset="0"/>
              </a:rPr>
              <a:t> dan </a:t>
            </a:r>
            <a:r>
              <a:rPr lang="en-US" dirty="0" err="1" smtClean="0">
                <a:latin typeface="Comic Sans MS" panose="030F0702030302020204" pitchFamily="66" charset="0"/>
              </a:rPr>
              <a:t>pengikutnya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Conger dan </a:t>
            </a:r>
            <a:r>
              <a:rPr lang="en-US" dirty="0" err="1" smtClean="0">
                <a:latin typeface="Comic Sans MS" panose="030F0702030302020204" pitchFamily="66" charset="0"/>
              </a:rPr>
              <a:t>Kanungo</a:t>
            </a:r>
            <a:r>
              <a:rPr lang="en-US" dirty="0" smtClean="0">
                <a:latin typeface="Comic Sans MS" panose="030F0702030302020204" pitchFamily="66" charset="0"/>
              </a:rPr>
              <a:t> (1998) menjelaskan 3 proses </a:t>
            </a:r>
            <a:r>
              <a:rPr lang="en-US" dirty="0" err="1" smtClean="0">
                <a:latin typeface="Comic Sans MS" panose="030F0702030302020204" pitchFamily="66" charset="0"/>
              </a:rPr>
              <a:t>identifikasi</a:t>
            </a:r>
            <a:r>
              <a:rPr lang="en-US" dirty="0" smtClean="0">
                <a:latin typeface="Comic Sans MS" panose="030F0702030302020204" pitchFamily="66" charset="0"/>
              </a:rPr>
              <a:t>, yaitu: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3733800"/>
            <a:ext cx="3581400" cy="1700463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Seorang pemimpin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pengikutnya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mengayomi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memberikan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argumen</a:t>
            </a:r>
            <a:r>
              <a:rPr lang="en-US" dirty="0" smtClean="0">
                <a:solidFill>
                  <a:schemeClr val="tx1"/>
                </a:solidFill>
              </a:rPr>
              <a:t> yang  </a:t>
            </a:r>
            <a:r>
              <a:rPr lang="en-US" dirty="0" err="1" smtClean="0">
                <a:solidFill>
                  <a:schemeClr val="tx1"/>
                </a:solidFill>
              </a:rPr>
              <a:t>kreatif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0" y="3733800"/>
            <a:ext cx="2971800" cy="1574131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Seorang pemimpin dapat </a:t>
            </a:r>
            <a:r>
              <a:rPr lang="en-US" dirty="0" err="1" smtClean="0">
                <a:solidFill>
                  <a:schemeClr val="tx1"/>
                </a:solidFill>
              </a:rPr>
              <a:t>menyampaikan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visi</a:t>
            </a:r>
            <a:r>
              <a:rPr lang="en-US" dirty="0" smtClean="0">
                <a:solidFill>
                  <a:schemeClr val="tx1"/>
                </a:solidFill>
              </a:rPr>
              <a:t> kepada </a:t>
            </a:r>
            <a:r>
              <a:rPr lang="en-US" dirty="0" err="1" smtClean="0">
                <a:solidFill>
                  <a:schemeClr val="tx1"/>
                </a:solidFill>
              </a:rPr>
              <a:t>pengikutnya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76600" y="5133109"/>
            <a:ext cx="3124200" cy="15240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Pemimpin memiliki aura yang </a:t>
            </a:r>
            <a:r>
              <a:rPr lang="en-US" dirty="0" err="1" smtClean="0">
                <a:solidFill>
                  <a:schemeClr val="tx1"/>
                </a:solidFill>
              </a:rPr>
              <a:t>percaya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dan dapat </a:t>
            </a:r>
            <a:r>
              <a:rPr lang="en-US" dirty="0" err="1" smtClean="0">
                <a:solidFill>
                  <a:schemeClr val="tx1"/>
                </a:solidFill>
              </a:rPr>
              <a:t>meyakinkan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pengikutnya</a:t>
            </a:r>
            <a:r>
              <a:rPr lang="en-US" dirty="0" smtClean="0">
                <a:solidFill>
                  <a:schemeClr val="tx1"/>
                </a:solidFill>
              </a:rPr>
              <a:t> dapat </a:t>
            </a:r>
            <a:r>
              <a:rPr lang="en-US" dirty="0" err="1" smtClean="0">
                <a:solidFill>
                  <a:schemeClr val="tx1"/>
                </a:solidFill>
              </a:rPr>
              <a:t>melalukan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hal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620688"/>
          <a:ext cx="8568952" cy="5472608"/>
        </p:xfrm>
        <a:graphic>
          <a:graphicData uri="http://schemas.openxmlformats.org/drawingml/2006/table">
            <a:tbl>
              <a:tblPr/>
              <a:tblGrid>
                <a:gridCol w="1440160"/>
                <a:gridCol w="1967281"/>
                <a:gridCol w="1753156"/>
                <a:gridCol w="1608155"/>
                <a:gridCol w="1800200"/>
              </a:tblGrid>
              <a:tr h="655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Context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Traits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Entrepreneurial Task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Leadership Behavior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Phase 0: Precreation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Openness to experience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Conscientiousness (achievement motivation)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General intelligence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Self-efficacy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Locus of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Internal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Opportunity evaluation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Planning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Team building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External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Opportunity recognition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identification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access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“Leadership of External Constituents” Transactional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-Deal making: contingent rewards and sanction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Transformation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-intellectual stimulation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-idealized influencing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-inspirational motivation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66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772750"/>
          <a:ext cx="8712967" cy="5968619"/>
        </p:xfrm>
        <a:graphic>
          <a:graphicData uri="http://schemas.openxmlformats.org/drawingml/2006/table">
            <a:tbl>
              <a:tblPr/>
              <a:tblGrid>
                <a:gridCol w="1728192"/>
                <a:gridCol w="1944216"/>
                <a:gridCol w="1656184"/>
                <a:gridCol w="1515182"/>
                <a:gridCol w="1869193"/>
              </a:tblGrid>
              <a:tr h="58519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Phase 1: Start-up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Conscientiousness (achievement motivation)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General intelligence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Self-efficacy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Locus of control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Extraversion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Risk taking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Planning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Motivation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Team building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building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access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mobilization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Legitimization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“Leadership in” Instrumental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-strategy formulation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-strategy implementation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Transactional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-contingent rewards and sanctions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Transformational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-inspirational motivation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-intellectual stimulation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-idealized influencing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-individualized consideration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159042"/>
          <a:ext cx="8712968" cy="605663"/>
        </p:xfrm>
        <a:graphic>
          <a:graphicData uri="http://schemas.openxmlformats.org/drawingml/2006/table">
            <a:tbl>
              <a:tblPr/>
              <a:tblGrid>
                <a:gridCol w="1728192"/>
                <a:gridCol w="1944216"/>
                <a:gridCol w="1574922"/>
                <a:gridCol w="1593430"/>
                <a:gridCol w="1872208"/>
              </a:tblGrid>
              <a:tr h="5760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Context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Traits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Entrepreneurial Task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Leadership Behavior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4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124744"/>
          <a:ext cx="8568951" cy="5328592"/>
        </p:xfrm>
        <a:graphic>
          <a:graphicData uri="http://schemas.openxmlformats.org/drawingml/2006/table">
            <a:tbl>
              <a:tblPr/>
              <a:tblGrid>
                <a:gridCol w="1654284"/>
                <a:gridCol w="1753156"/>
                <a:gridCol w="1489104"/>
                <a:gridCol w="1584176"/>
                <a:gridCol w="2088231"/>
              </a:tblGrid>
              <a:tr h="53285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Phase 2: Consolidation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Need for power greater than achievement motivation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Need for power greater than need for affiliation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Extraversion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General intelligence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Self-efficacy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Locus of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Planning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Motivation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Coordination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Delegation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Resource consolidation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Environmental monitoring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Competitive response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“Leadership of: Distant leadership”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Instrumental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-environmental monitoring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-strategy implementation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Transformational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-idealized influence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-symbolic communication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-vision communication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476672"/>
          <a:ext cx="8568952" cy="655517"/>
        </p:xfrm>
        <a:graphic>
          <a:graphicData uri="http://schemas.openxmlformats.org/drawingml/2006/table">
            <a:tbl>
              <a:tblPr/>
              <a:tblGrid>
                <a:gridCol w="1654285"/>
                <a:gridCol w="1753156"/>
                <a:gridCol w="1753156"/>
                <a:gridCol w="1320123"/>
                <a:gridCol w="2088232"/>
              </a:tblGrid>
              <a:tr h="655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Context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Traits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Entrepreneurial Task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 pitchFamily="18" charset="0"/>
                          <a:ea typeface="PMingLiU"/>
                          <a:cs typeface="Times New Roman" pitchFamily="18" charset="0"/>
                        </a:rPr>
                        <a:t>Leadership Behavior</a:t>
                      </a:r>
                      <a:endParaRPr lang="en-US" sz="1800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5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227</TotalTime>
  <Words>467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Entrepreneurship and Leadership</vt:lpstr>
      <vt:lpstr>A Definition of Leadership</vt:lpstr>
      <vt:lpstr>Contemporary leadership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Entrepreneurship And Leadership Research</dc:title>
  <dc:creator>hana</dc:creator>
  <cp:lastModifiedBy>hana</cp:lastModifiedBy>
  <cp:revision>15</cp:revision>
  <dcterms:created xsi:type="dcterms:W3CDTF">2018-03-01T05:20:43Z</dcterms:created>
  <dcterms:modified xsi:type="dcterms:W3CDTF">2018-03-02T15:27:53Z</dcterms:modified>
</cp:coreProperties>
</file>