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354E-94B1-457A-B948-74269CB8C381}" type="datetimeFigureOut">
              <a:rPr lang="id-ID" smtClean="0"/>
              <a:t>16/02/2018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10FAE-11E7-4604-AA65-0B849A25A04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85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Entrepreneurs </a:t>
            </a:r>
            <a:r>
              <a:rPr lang="en-US" dirty="0" err="1" smtClean="0"/>
              <a:t>melakukan</a:t>
            </a:r>
            <a:r>
              <a:rPr lang="en-US" dirty="0" smtClean="0"/>
              <a:t> ---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status quo</a:t>
            </a:r>
            <a:r>
              <a:rPr lang="en-US" dirty="0" smtClean="0"/>
              <a:t>, </a:t>
            </a:r>
            <a:r>
              <a:rPr lang="en-US" dirty="0" err="1" smtClean="0"/>
              <a:t>menentang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ha yang </a:t>
            </a:r>
            <a:r>
              <a:rPr lang="en-US" dirty="0" err="1" smtClean="0"/>
              <a:t>menurut</a:t>
            </a:r>
            <a:r>
              <a:rPr lang="en-US" dirty="0" smtClean="0"/>
              <a:t> orang </a:t>
            </a:r>
            <a:r>
              <a:rPr lang="en-US" dirty="0" err="1" smtClean="0"/>
              <a:t>bodoh</a:t>
            </a:r>
            <a:r>
              <a:rPr lang="en-US" dirty="0" smtClean="0"/>
              <a:t>, </a:t>
            </a:r>
            <a:r>
              <a:rPr lang="en-US" dirty="0" err="1" smtClean="0"/>
              <a:t>gila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impossible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0FAE-11E7-4604-AA65-0B849A25A04D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95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Entrepreneurial motivation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021" y="4480561"/>
            <a:ext cx="10607040" cy="2377439"/>
          </a:xfrm>
        </p:spPr>
        <p:txBody>
          <a:bodyPr>
            <a:normAutofit/>
          </a:bodyPr>
          <a:lstStyle/>
          <a:p>
            <a:r>
              <a:rPr lang="id-ID" sz="2400" dirty="0" smtClean="0"/>
              <a:t>Aditya Ardhi Nugraha</a:t>
            </a:r>
          </a:p>
          <a:p>
            <a:r>
              <a:rPr lang="id-ID" sz="2400" dirty="0" smtClean="0"/>
              <a:t>Karina  Rahayu</a:t>
            </a:r>
          </a:p>
          <a:p>
            <a:r>
              <a:rPr lang="id-ID" sz="2400" dirty="0" smtClean="0"/>
              <a:t>Mellisa Octav Mariana</a:t>
            </a:r>
          </a:p>
          <a:p>
            <a:r>
              <a:rPr lang="id-ID" sz="2400" dirty="0" smtClean="0"/>
              <a:t>Shella Rizqi El Layli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730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45" y="0"/>
            <a:ext cx="8098455" cy="400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94" y="284176"/>
            <a:ext cx="9784080" cy="150876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80" y="2184413"/>
            <a:ext cx="11632019" cy="45307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endParaRPr lang="id-ID" dirty="0" smtClean="0"/>
          </a:p>
          <a:p>
            <a:pPr>
              <a:buFont typeface="Wingdings" panose="05000000000000000000" pitchFamily="2" charset="2"/>
              <a:buChar char="à"/>
            </a:pPr>
            <a:endParaRPr lang="id-ID" dirty="0"/>
          </a:p>
          <a:p>
            <a:pPr>
              <a:buFont typeface="Wingdings" panose="05000000000000000000" pitchFamily="2" charset="2"/>
              <a:buChar char="à"/>
            </a:pPr>
            <a:r>
              <a:rPr lang="id-ID" sz="3300" dirty="0" smtClean="0"/>
              <a:t>Tenacity</a:t>
            </a:r>
            <a:r>
              <a:rPr lang="id-ID" dirty="0" smtClean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endParaRPr lang="id-ID" dirty="0"/>
          </a:p>
          <a:p>
            <a:pPr>
              <a:buFont typeface="Wingdings" panose="05000000000000000000" pitchFamily="2" charset="2"/>
              <a:buChar char="à"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Terdapat satu </a:t>
            </a:r>
            <a:r>
              <a:rPr lang="id-ID" dirty="0" smtClean="0"/>
              <a:t>sifat </a:t>
            </a:r>
            <a:r>
              <a:rPr lang="id-ID" dirty="0"/>
              <a:t>yang dimiliki oleh entrepreneur yang sukses , yaitu </a:t>
            </a:r>
            <a:r>
              <a:rPr lang="id-ID" dirty="0" smtClean="0"/>
              <a:t>tidak </a:t>
            </a:r>
            <a:r>
              <a:rPr lang="id-ID" dirty="0"/>
              <a:t>akan menyerah </a:t>
            </a:r>
            <a:r>
              <a:rPr lang="id-ID" dirty="0" smtClean="0"/>
              <a:t>ketika </a:t>
            </a:r>
            <a:r>
              <a:rPr lang="id-ID" dirty="0"/>
              <a:t>usahanya berjalan dengan </a:t>
            </a:r>
            <a:r>
              <a:rPr lang="id-ID" dirty="0" smtClean="0"/>
              <a:t>tidak </a:t>
            </a:r>
            <a:r>
              <a:rPr lang="id-ID" dirty="0"/>
              <a:t>baik. </a:t>
            </a:r>
            <a:r>
              <a:rPr lang="id-ID" dirty="0" smtClean="0"/>
              <a:t>Mereka </a:t>
            </a:r>
            <a:r>
              <a:rPr lang="id-ID" dirty="0"/>
              <a:t>akan lebih ulet dan gigih bila mengalami hal </a:t>
            </a:r>
            <a:r>
              <a:rPr lang="id-ID" dirty="0" smtClean="0"/>
              <a:t>tersebut.</a:t>
            </a:r>
          </a:p>
          <a:p>
            <a:r>
              <a:rPr lang="id-ID" dirty="0" smtClean="0"/>
              <a:t>Para </a:t>
            </a:r>
            <a:r>
              <a:rPr lang="id-ID" dirty="0"/>
              <a:t>entrepreneur yang sukses, akan lebih keras lagi dalam </a:t>
            </a:r>
            <a:r>
              <a:rPr lang="id-ID" dirty="0" smtClean="0"/>
              <a:t>meningkatkan </a:t>
            </a:r>
            <a:r>
              <a:rPr lang="id-ID" dirty="0"/>
              <a:t>kemampuannya setelah mengalami kegagalan.</a:t>
            </a:r>
          </a:p>
          <a:p>
            <a:r>
              <a:rPr lang="id-ID" dirty="0" smtClean="0"/>
              <a:t>Para </a:t>
            </a:r>
            <a:r>
              <a:rPr lang="id-ID" dirty="0"/>
              <a:t>entrepreneur juga beranggapan kalo dia lebih berkerja keras lagi </a:t>
            </a:r>
            <a:r>
              <a:rPr lang="id-ID" dirty="0" smtClean="0"/>
              <a:t>maka </a:t>
            </a:r>
            <a:r>
              <a:rPr lang="id-ID" dirty="0"/>
              <a:t>mereka akan lebih mudah meraih kesuksesan.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489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Situationally Specific Motivators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342900" y="2299063"/>
            <a:ext cx="3239589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Situationally </a:t>
            </a:r>
            <a:r>
              <a:rPr lang="en-US" sz="2000" dirty="0" err="1" smtClean="0"/>
              <a:t>Spesific</a:t>
            </a:r>
            <a:r>
              <a:rPr lang="en-US" sz="2000" dirty="0" smtClean="0"/>
              <a:t> Self-Efficacy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/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01699" y="2299063"/>
            <a:ext cx="3342955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2000" dirty="0" smtClean="0"/>
              <a:t>Situationally </a:t>
            </a:r>
            <a:r>
              <a:rPr lang="en-US" sz="2000" dirty="0"/>
              <a:t>Specific Goals</a:t>
            </a: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2000" dirty="0" err="1"/>
              <a:t>Tujuan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/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perusahaannya</a:t>
            </a:r>
            <a:r>
              <a:rPr lang="en-US" sz="2000" dirty="0"/>
              <a:t> </a:t>
            </a:r>
            <a:r>
              <a:rPr lang="en-US" sz="2000" dirty="0" err="1"/>
              <a:t>mengarah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</a:p>
          <a:p>
            <a:endParaRPr lang="id-ID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8763864" y="2299063"/>
            <a:ext cx="3239589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Situationally Specific Vision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visi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motivasi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usahannya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03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Relationship Between General Traits and Situationally Specific Motivation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16" y="2063931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</a:t>
            </a:r>
            <a:r>
              <a:rPr lang="en-US" sz="2800" dirty="0" err="1"/>
              <a:t>mediasi</a:t>
            </a:r>
            <a:r>
              <a:rPr lang="en-US" sz="2800" dirty="0"/>
              <a:t> Baum </a:t>
            </a:r>
            <a:r>
              <a:rPr lang="en-US" sz="2800" dirty="0" err="1"/>
              <a:t>dkk</a:t>
            </a:r>
            <a:r>
              <a:rPr lang="en-US" sz="2800" dirty="0"/>
              <a:t> (2011)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:</a:t>
            </a:r>
          </a:p>
          <a:p>
            <a:r>
              <a:rPr lang="en-US" sz="2800" dirty="0"/>
              <a:t>Variable </a:t>
            </a:r>
            <a:r>
              <a:rPr lang="en-US" sz="2800" dirty="0" err="1"/>
              <a:t>umum</a:t>
            </a:r>
            <a:r>
              <a:rPr lang="en-US" sz="2800" dirty="0"/>
              <a:t>, </a:t>
            </a:r>
            <a:r>
              <a:rPr lang="en-US" sz="2800" dirty="0" err="1"/>
              <a:t>sifat</a:t>
            </a:r>
            <a:r>
              <a:rPr lang="en-US" sz="2800" dirty="0"/>
              <a:t> (</a:t>
            </a:r>
            <a:r>
              <a:rPr lang="en-US" sz="2800" dirty="0" err="1"/>
              <a:t>kegigihan</a:t>
            </a:r>
            <a:r>
              <a:rPr lang="en-US" sz="2800" dirty="0"/>
              <a:t>, </a:t>
            </a:r>
            <a:r>
              <a:rPr lang="en-US" sz="2800" dirty="0" err="1"/>
              <a:t>proaktif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semangat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).</a:t>
            </a:r>
          </a:p>
          <a:p>
            <a:r>
              <a:rPr lang="en-US" sz="2800" dirty="0"/>
              <a:t>Variable </a:t>
            </a:r>
            <a:r>
              <a:rPr lang="en-US" sz="2800" dirty="0" err="1"/>
              <a:t>kognitif</a:t>
            </a:r>
            <a:r>
              <a:rPr lang="en-US" sz="2800" dirty="0"/>
              <a:t>, </a:t>
            </a:r>
            <a:r>
              <a:rPr lang="en-US" sz="2800" dirty="0" err="1"/>
              <a:t>kompetisi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(</a:t>
            </a:r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 err="1"/>
              <a:t>Kedua</a:t>
            </a:r>
            <a:r>
              <a:rPr lang="en-US" sz="2800" dirty="0"/>
              <a:t> variable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3333750"/>
            <a:ext cx="23145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18" y="2037805"/>
            <a:ext cx="10989081" cy="4206240"/>
          </a:xfrm>
        </p:spPr>
        <p:txBody>
          <a:bodyPr>
            <a:normAutofit/>
          </a:bodyPr>
          <a:lstStyle/>
          <a:p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beroprasi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pengaruhnya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variable-variable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Model </a:t>
            </a:r>
            <a:r>
              <a:rPr lang="en-US" sz="2400" dirty="0" err="1"/>
              <a:t>mediasi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didukung</a:t>
            </a:r>
            <a:r>
              <a:rPr lang="en-US" sz="2400" dirty="0"/>
              <a:t> Baum </a:t>
            </a:r>
            <a:r>
              <a:rPr lang="en-US" sz="2400" dirty="0" err="1"/>
              <a:t>dan</a:t>
            </a:r>
            <a:r>
              <a:rPr lang="en-US" sz="2400" dirty="0"/>
              <a:t> Locke (2004), </a:t>
            </a:r>
            <a:r>
              <a:rPr lang="en-US" sz="2400" dirty="0" err="1"/>
              <a:t>gairah</a:t>
            </a:r>
            <a:r>
              <a:rPr lang="en-US" sz="2400" dirty="0"/>
              <a:t>, </a:t>
            </a:r>
            <a:r>
              <a:rPr lang="en-US" sz="2400" dirty="0" err="1"/>
              <a:t>keuletan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(variable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)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pertmbuhan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pengaruhnya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, self-efficacy,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Ketiga</a:t>
            </a:r>
            <a:r>
              <a:rPr lang="en-US" sz="2400" dirty="0"/>
              <a:t> variable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variable </a:t>
            </a:r>
            <a:r>
              <a:rPr lang="en-US" sz="2400" dirty="0" err="1"/>
              <a:t>spesifik</a:t>
            </a:r>
            <a:r>
              <a:rPr lang="en-US" sz="2400" dirty="0"/>
              <a:t>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227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539530"/>
            <a:ext cx="4511040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93049"/>
            <a:ext cx="7680960" cy="5065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komentator</a:t>
            </a:r>
            <a:r>
              <a:rPr lang="en-US" sz="2400" dirty="0"/>
              <a:t> </a:t>
            </a:r>
            <a:r>
              <a:rPr lang="en-US" sz="2400" dirty="0" err="1"/>
              <a:t>kewirausahaan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kali </a:t>
            </a:r>
            <a:r>
              <a:rPr lang="en-US" sz="2400" dirty="0" err="1"/>
              <a:t>dikecewakan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ciri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kecuali</a:t>
            </a:r>
            <a:r>
              <a:rPr lang="en-US" sz="2400" dirty="0"/>
              <a:t> variable </a:t>
            </a:r>
            <a:r>
              <a:rPr lang="en-US" sz="2400" dirty="0" err="1"/>
              <a:t>mediasi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diikut</a:t>
            </a:r>
            <a:r>
              <a:rPr lang="en-US" sz="2400" dirty="0"/>
              <a:t> </a:t>
            </a:r>
            <a:r>
              <a:rPr lang="en-US" sz="2400" dirty="0" err="1"/>
              <a:t>sertakan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modal, </a:t>
            </a:r>
            <a:r>
              <a:rPr lang="en-US" sz="2400" dirty="0" err="1"/>
              <a:t>mengorganisir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 </a:t>
            </a:r>
            <a:r>
              <a:rPr lang="en-US" sz="2400" dirty="0" err="1"/>
              <a:t>menjual</a:t>
            </a:r>
            <a:r>
              <a:rPr lang="en-US" sz="2400" dirty="0"/>
              <a:t>, </a:t>
            </a:r>
            <a:r>
              <a:rPr lang="en-US" sz="2400" dirty="0" err="1"/>
              <a:t>memasarkan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disertakan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12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10" y="427591"/>
            <a:ext cx="9784080" cy="150876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6" y="2847703"/>
            <a:ext cx="11913326" cy="4545874"/>
          </a:xfrm>
        </p:spPr>
        <p:txBody>
          <a:bodyPr>
            <a:normAutofit/>
          </a:bodyPr>
          <a:lstStyle/>
          <a:p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tumpang</a:t>
            </a:r>
            <a:r>
              <a:rPr lang="en-US" sz="2800" dirty="0"/>
              <a:t> </a:t>
            </a:r>
            <a:r>
              <a:rPr lang="en-US" sz="2800" dirty="0" err="1"/>
              <a:t>tindih</a:t>
            </a:r>
            <a:r>
              <a:rPr lang="en-US" sz="2800" dirty="0"/>
              <a:t> </a:t>
            </a:r>
            <a:r>
              <a:rPr lang="en-US" sz="2800" dirty="0" err="1"/>
              <a:t>konseptual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(</a:t>
            </a:r>
            <a:r>
              <a:rPr lang="en-US" sz="2800" dirty="0" err="1"/>
              <a:t>motivasi</a:t>
            </a:r>
            <a:r>
              <a:rPr lang="en-US" sz="2800" dirty="0"/>
              <a:t> </a:t>
            </a:r>
            <a:r>
              <a:rPr lang="en-US" sz="2800" dirty="0" err="1"/>
              <a:t>berprestasi</a:t>
            </a:r>
            <a:r>
              <a:rPr lang="en-US" sz="2800" dirty="0"/>
              <a:t>, </a:t>
            </a:r>
            <a:r>
              <a:rPr lang="en-US" sz="2800" dirty="0" err="1"/>
              <a:t>dorongan</a:t>
            </a:r>
            <a:r>
              <a:rPr lang="en-US" sz="2800" dirty="0"/>
              <a:t>, </a:t>
            </a:r>
            <a:r>
              <a:rPr lang="en-US" sz="2800" dirty="0" err="1"/>
              <a:t>gairah</a:t>
            </a:r>
            <a:r>
              <a:rPr lang="en-US" sz="2800" dirty="0"/>
              <a:t>), </a:t>
            </a:r>
            <a:r>
              <a:rPr lang="en-US" sz="2800" dirty="0" err="1"/>
              <a:t>jadi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dipelajari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lanjut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ciri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varians</a:t>
            </a:r>
            <a:r>
              <a:rPr lang="en-US" sz="2800" dirty="0"/>
              <a:t> </a:t>
            </a:r>
            <a:r>
              <a:rPr lang="en-US" sz="2800" dirty="0" err="1"/>
              <a:t>independen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(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menyukai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,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otomatis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bersamaan</a:t>
            </a:r>
            <a:r>
              <a:rPr lang="en-US" sz="2800" dirty="0"/>
              <a:t>. Ada </a:t>
            </a:r>
            <a:r>
              <a:rPr lang="en-US" sz="2800" dirty="0" err="1"/>
              <a:t>nobifurcation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keduanya</a:t>
            </a:r>
            <a:r>
              <a:rPr lang="en-US" sz="2800" dirty="0"/>
              <a:t>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berhasil</a:t>
            </a:r>
            <a:r>
              <a:rPr lang="en-US" sz="2800" dirty="0"/>
              <a:t>,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berhasil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bangga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dibayar</a:t>
            </a:r>
            <a:r>
              <a:rPr lang="en-US" sz="2800" dirty="0"/>
              <a:t> </a:t>
            </a:r>
            <a:r>
              <a:rPr lang="en-US" sz="2800" dirty="0" err="1"/>
              <a:t>mahal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. </a:t>
            </a:r>
          </a:p>
          <a:p>
            <a:endParaRPr lang="en-US" sz="2400" dirty="0"/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51" y="34767"/>
            <a:ext cx="2657155" cy="24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09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Motivasi memberikan energi, mengarahkan, dan mendukung tindakan yang ingin dilakukan.</a:t>
            </a:r>
          </a:p>
          <a:p>
            <a:r>
              <a:rPr lang="id-ID" sz="2400" dirty="0" smtClean="0"/>
              <a:t>Dalam setiap tindakan, motivasi (keinginan) dan kognisi (pengetahuan dan kepercayaan) selalu berjalan bersamaan.</a:t>
            </a:r>
          </a:p>
          <a:p>
            <a:r>
              <a:rPr lang="id-ID" sz="2400" dirty="0" smtClean="0"/>
              <a:t>Motivasi kewirausahaan melibatkan motivasi yang bertujuan untuk memiliki peluang bisnis.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3" y="4533383"/>
            <a:ext cx="3717966" cy="2324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709" y="4533383"/>
            <a:ext cx="3611076" cy="23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Entrepreneurship motivation models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Expectancy theory</a:t>
            </a:r>
          </a:p>
          <a:p>
            <a:r>
              <a:rPr lang="id-ID" sz="2800" dirty="0" smtClean="0"/>
              <a:t>Goal theory</a:t>
            </a:r>
          </a:p>
          <a:p>
            <a:r>
              <a:rPr lang="id-ID" sz="2800" dirty="0" smtClean="0"/>
              <a:t>Social-cognitive theory</a:t>
            </a:r>
            <a:endParaRPr lang="id-ID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17" y="4114800"/>
            <a:ext cx="5018042" cy="2623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136" y="4114799"/>
            <a:ext cx="4372865" cy="26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Entrepreneurship motivation factors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154" y="2651760"/>
            <a:ext cx="9784080" cy="420624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Situational factors 		</a:t>
            </a:r>
          </a:p>
          <a:p>
            <a:r>
              <a:rPr lang="id-ID" sz="3200" dirty="0" smtClean="0"/>
              <a:t>vision 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28" y="2372992"/>
            <a:ext cx="6437811" cy="44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0" y="1985554"/>
            <a:ext cx="11599817" cy="468956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Motivational Traits, Value, and Motives</a:t>
            </a:r>
            <a:endParaRPr lang="id-ID" sz="2400" dirty="0" smtClean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2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+mj-lt"/>
              </a:rPr>
              <a:t>Independence</a:t>
            </a:r>
            <a:endParaRPr lang="en-US" sz="24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Entrepreneur </a:t>
            </a:r>
            <a:r>
              <a:rPr lang="en-US" sz="2400" dirty="0" err="1">
                <a:latin typeface="+mj-lt"/>
              </a:rPr>
              <a:t>mampu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menjalankan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perusahaannya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baik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perusahaan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sudah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sebelumnya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mereka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dirikan</a:t>
            </a:r>
            <a:endParaRPr lang="en-US" sz="24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Mereka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ingin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membuat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keputusan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sendiri</a:t>
            </a:r>
            <a:endParaRPr lang="en-US" sz="24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Entrepreneurs </a:t>
            </a:r>
            <a:r>
              <a:rPr lang="en-US" sz="2400" dirty="0" err="1">
                <a:latin typeface="+mj-lt"/>
              </a:rPr>
              <a:t>melakukan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hal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belum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pernah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dilakukan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oranglain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sebelumnya</a:t>
            </a:r>
            <a:r>
              <a:rPr lang="en-US" sz="2400" dirty="0">
                <a:latin typeface="+mj-lt"/>
              </a:rPr>
              <a:t>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Mereka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menjadi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pemikir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independen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mengandalkan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keputusan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sendiri</a:t>
            </a:r>
            <a:endParaRPr lang="en-US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id-ID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4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8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General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Self-Confidence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Confidence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bisa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berasal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kesadaran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kemampuan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kognitifnya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Banyak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entrepreneur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sukses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kemampuan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kuat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Confidence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penting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entrepreneurship,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menjalankan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memulai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usaha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menjadikannya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sukses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itu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membutuhkan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usaha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 	</a:t>
            </a:r>
          </a:p>
          <a:p>
            <a:endParaRPr lang="id-ID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0"/>
            <a:ext cx="5007429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94" y="2080319"/>
            <a:ext cx="8724852" cy="4206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8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Achievement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Keinginan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mencapai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standard yang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tinggi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McClelland (1961)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ada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metode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achievement motivation: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Teknik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projective : Thematic Apperception Test (TAT)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Menjawab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pertanyaan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motivasi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mereka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Self-report </a:t>
            </a:r>
            <a:r>
              <a:rPr lang="en-US" sz="2800" i="1" dirty="0" err="1">
                <a:latin typeface="+mj-lt"/>
                <a:cs typeface="Times New Roman" panose="02020603050405020304" pitchFamily="18" charset="0"/>
              </a:rPr>
              <a:t>personaly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 test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id-ID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6" y="2478738"/>
            <a:ext cx="3188935" cy="40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+mj-lt"/>
              </a:rPr>
              <a:t>Drive</a:t>
            </a:r>
            <a:r>
              <a:rPr lang="en-US" sz="2800" dirty="0">
                <a:latin typeface="+mj-lt"/>
              </a:rPr>
              <a:t>: Proactivity, Ambition, and </a:t>
            </a:r>
            <a:r>
              <a:rPr lang="en-US" sz="2800" dirty="0" smtClean="0">
                <a:latin typeface="+mj-lt"/>
              </a:rPr>
              <a:t>Energy</a:t>
            </a:r>
            <a:endParaRPr lang="id-ID" sz="28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Proactivity : Entrepreneur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puas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hanya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duduk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bermimpi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mereka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cenderung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proactive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ketimbang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passive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Ambition : Entrepreneur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keinginan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kuat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mencapai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meningkatkan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sesuatu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Energy : Entrepreneur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energy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stamina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mengelola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tuntutan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id-ID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 </a:t>
            </a:r>
            <a:r>
              <a:rPr lang="id-ID" dirty="0" smtClean="0"/>
              <a:t>Egoistic Passion</a:t>
            </a:r>
            <a:endParaRPr lang="id-ID" dirty="0"/>
          </a:p>
          <a:p>
            <a:r>
              <a:rPr lang="id-ID" dirty="0" smtClean="0"/>
              <a:t>Egoisme </a:t>
            </a:r>
            <a:r>
              <a:rPr lang="id-ID" dirty="0"/>
              <a:t>adalah </a:t>
            </a:r>
            <a:r>
              <a:rPr lang="id-ID" dirty="0" smtClean="0"/>
              <a:t>melakukan </a:t>
            </a:r>
            <a:r>
              <a:rPr lang="id-ID" dirty="0"/>
              <a:t>hal yang sesuai dengan minat. </a:t>
            </a:r>
            <a:endParaRPr lang="id-ID" dirty="0" smtClean="0"/>
          </a:p>
          <a:p>
            <a:r>
              <a:rPr lang="id-ID" dirty="0" smtClean="0"/>
              <a:t>Para </a:t>
            </a:r>
            <a:r>
              <a:rPr lang="id-ID" dirty="0"/>
              <a:t>entrepreneur mencintai pekerjaan mereka. Mereka </a:t>
            </a:r>
            <a:r>
              <a:rPr lang="id-ID" dirty="0" smtClean="0"/>
              <a:t>selalu memprioritaskan </a:t>
            </a:r>
            <a:r>
              <a:rPr lang="id-ID" dirty="0"/>
              <a:t>pekerjaan mereka diatas lainnya dan mereka merasa </a:t>
            </a:r>
            <a:r>
              <a:rPr lang="id-ID" dirty="0" smtClean="0"/>
              <a:t> senang </a:t>
            </a:r>
            <a:r>
              <a:rPr lang="id-ID" dirty="0"/>
              <a:t>atau </a:t>
            </a:r>
            <a:r>
              <a:rPr lang="id-ID" dirty="0" smtClean="0"/>
              <a:t>menikmati pekerjaannya </a:t>
            </a:r>
            <a:r>
              <a:rPr lang="id-ID" dirty="0"/>
              <a:t>tersebut.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5894" y="4456578"/>
            <a:ext cx="4269194" cy="2401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3" y="4456578"/>
            <a:ext cx="2909888" cy="24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138</TotalTime>
  <Words>727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Times New Roman</vt:lpstr>
      <vt:lpstr>Wingdings</vt:lpstr>
      <vt:lpstr>Banded</vt:lpstr>
      <vt:lpstr>Entrepreneurial motivation</vt:lpstr>
      <vt:lpstr>PowerPoint Presentation</vt:lpstr>
      <vt:lpstr>Entrepreneurship motivation models</vt:lpstr>
      <vt:lpstr>Entrepreneurship motivation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Situationally Specific Motivators</vt:lpstr>
      <vt:lpstr>The Relationship Between General Traits and Situationally Specific Motivation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Entrepreneurial motivation</dc:title>
  <dc:creator>User</dc:creator>
  <cp:lastModifiedBy>User</cp:lastModifiedBy>
  <cp:revision>11</cp:revision>
  <dcterms:created xsi:type="dcterms:W3CDTF">2018-02-16T12:21:49Z</dcterms:created>
  <dcterms:modified xsi:type="dcterms:W3CDTF">2018-02-16T14:40:47Z</dcterms:modified>
</cp:coreProperties>
</file>