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7" r:id="rId3"/>
    <p:sldId id="267" r:id="rId4"/>
    <p:sldId id="258" r:id="rId5"/>
    <p:sldId id="265" r:id="rId6"/>
    <p:sldId id="259" r:id="rId7"/>
    <p:sldId id="260" r:id="rId8"/>
    <p:sldId id="266" r:id="rId9"/>
    <p:sldId id="261" r:id="rId10"/>
    <p:sldId id="262" r:id="rId11"/>
    <p:sldId id="268" r:id="rId12"/>
    <p:sldId id="269" r:id="rId13"/>
    <p:sldId id="263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7ACC2-BEFB-51BF-125F-0D109BC8CE94}" v="1299" dt="2019-09-17T10:21:39.311"/>
    <p1510:client id="{B1B7C2D3-9AFD-A3F6-244C-25DE6C7D0B9F}" v="59" dt="2019-09-17T09:26:37.036"/>
    <p1510:client id="{D82653DB-27A3-9E0B-2434-7F968D5BFEFB}" v="1733" dt="2019-09-17T15:04:50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2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5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9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6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80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CHAPTER 11 : PHYSICAL AND COGNITIVE DEVELOPMENT IN ADOLESCENT 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6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5 : HOW DO ADOLESCENTS’ THINKING AND USE OF LANGUAGE DIFFER FROM YOUNGER CHILDREN’S? 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/>
              <a:t>Aspects of </a:t>
            </a:r>
            <a:r>
              <a:rPr lang="en-US" err="1"/>
              <a:t>Cogntive</a:t>
            </a:r>
            <a:r>
              <a:rPr lang="en-US"/>
              <a:t> Maturation</a:t>
            </a:r>
          </a:p>
          <a:p>
            <a:pPr marL="0" indent="0">
              <a:buNone/>
            </a:pPr>
            <a:r>
              <a:rPr lang="en-US" err="1"/>
              <a:t>Perkembangan</a:t>
            </a:r>
            <a:r>
              <a:rPr lang="en-US"/>
              <a:t> </a:t>
            </a:r>
            <a:r>
              <a:rPr lang="en-US" err="1"/>
              <a:t>kognitif</a:t>
            </a:r>
            <a:r>
              <a:rPr lang="en-US"/>
              <a:t> </a:t>
            </a:r>
            <a:r>
              <a:rPr lang="en-US" err="1"/>
              <a:t>remaja</a:t>
            </a:r>
            <a:r>
              <a:rPr lang="en-US"/>
              <a:t> </a:t>
            </a:r>
            <a:r>
              <a:rPr lang="en-US" err="1"/>
              <a:t>belom</a:t>
            </a:r>
            <a:r>
              <a:rPr lang="en-US"/>
              <a:t> </a:t>
            </a:r>
            <a:r>
              <a:rPr lang="en-US" err="1"/>
              <a:t>terlalu</a:t>
            </a:r>
            <a:r>
              <a:rPr lang="en-US"/>
              <a:t> </a:t>
            </a:r>
            <a:r>
              <a:rPr lang="en-US" err="1"/>
              <a:t>sempurna</a:t>
            </a:r>
            <a:r>
              <a:rPr lang="en-US"/>
              <a:t>, </a:t>
            </a:r>
            <a:r>
              <a:rPr lang="en-US" err="1"/>
              <a:t>selain</a:t>
            </a:r>
            <a:r>
              <a:rPr lang="en-US"/>
              <a:t> </a:t>
            </a:r>
            <a:r>
              <a:rPr lang="en-US" err="1"/>
              <a:t>belum</a:t>
            </a:r>
            <a:r>
              <a:rPr lang="en-US"/>
              <a:t> </a:t>
            </a:r>
            <a:r>
              <a:rPr lang="en-US" err="1"/>
              <a:t>matang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beberapa</a:t>
            </a:r>
            <a:r>
              <a:rPr lang="en-US"/>
              <a:t> </a:t>
            </a:r>
            <a:r>
              <a:rPr lang="en-US" err="1"/>
              <a:t>hal</a:t>
            </a:r>
            <a:r>
              <a:rPr lang="en-US"/>
              <a:t>, </a:t>
            </a:r>
            <a:r>
              <a:rPr lang="en-US" err="1"/>
              <a:t>tetapi</a:t>
            </a:r>
            <a:r>
              <a:rPr lang="en-US"/>
              <a:t>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berpikir</a:t>
            </a:r>
            <a:r>
              <a:rPr lang="en-US"/>
              <a:t> </a:t>
            </a:r>
            <a:r>
              <a:rPr lang="en-US" err="1"/>
              <a:t>secara</a:t>
            </a:r>
            <a:r>
              <a:rPr lang="en-US"/>
              <a:t> </a:t>
            </a:r>
            <a:r>
              <a:rPr lang="en-US" err="1"/>
              <a:t>abstrak</a:t>
            </a:r>
            <a:r>
              <a:rPr lang="en-US"/>
              <a:t> </a:t>
            </a:r>
            <a:r>
              <a:rPr lang="en-US" err="1"/>
              <a:t>dan</a:t>
            </a:r>
            <a:r>
              <a:rPr lang="en-US"/>
              <a:t>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merencanakan</a:t>
            </a:r>
            <a:r>
              <a:rPr lang="en-US"/>
              <a:t> </a:t>
            </a:r>
            <a:r>
              <a:rPr lang="en-US" err="1"/>
              <a:t>realistis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masa</a:t>
            </a:r>
            <a:r>
              <a:rPr lang="en-US"/>
              <a:t> </a:t>
            </a:r>
            <a:r>
              <a:rPr lang="en-US" err="1"/>
              <a:t>depan</a:t>
            </a:r>
            <a:r>
              <a:rPr lang="en-US"/>
              <a:t>. </a:t>
            </a:r>
          </a:p>
          <a:p>
            <a:pPr marL="457200" indent="-457200">
              <a:buAutoNum type="arabicPeriod"/>
            </a:pPr>
            <a:r>
              <a:rPr lang="en-US"/>
              <a:t>Preoperational stage</a:t>
            </a:r>
          </a:p>
          <a:p>
            <a:pPr marL="457200" indent="-457200">
              <a:buAutoNum type="arabicPeriod"/>
            </a:pPr>
            <a:r>
              <a:rPr lang="en-US"/>
              <a:t>Concrete stage</a:t>
            </a:r>
          </a:p>
          <a:p>
            <a:pPr marL="457200" indent="-457200">
              <a:buAutoNum type="arabicPeriod"/>
            </a:pPr>
            <a:r>
              <a:rPr lang="en-US" err="1"/>
              <a:t>Sytematic</a:t>
            </a:r>
            <a:r>
              <a:rPr lang="en-US"/>
              <a:t> stage</a:t>
            </a:r>
          </a:p>
          <a:p>
            <a:pPr marL="457200" indent="-457200">
              <a:buAutoNum type="arabicPeriod"/>
            </a:pPr>
            <a:r>
              <a:rPr lang="en-US"/>
              <a:t>Formal operation (deductive- </a:t>
            </a:r>
            <a:r>
              <a:rPr lang="en-US" err="1"/>
              <a:t>hypotesis</a:t>
            </a:r>
            <a:r>
              <a:rPr lang="en-US"/>
              <a:t>)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9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5 : HOW DO ADOLESCENTS’ THINKING AND USE OF LANGUAGE DIFFER FROM YOUNGER CHILDREN’S</a:t>
            </a:r>
            <a:r>
              <a:rPr lang="en-ID" sz="540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/>
              <a:t>Changes in Information Processing </a:t>
            </a:r>
          </a:p>
          <a:p>
            <a:pPr marL="0" indent="0">
              <a:buNone/>
            </a:pPr>
            <a:r>
              <a:rPr lang="en-US" err="1"/>
              <a:t>Remaja</a:t>
            </a:r>
            <a:r>
              <a:rPr lang="en-US"/>
              <a:t>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mengubah</a:t>
            </a:r>
            <a:r>
              <a:rPr lang="en-US"/>
              <a:t> proses </a:t>
            </a:r>
            <a:r>
              <a:rPr lang="en-US" err="1"/>
              <a:t>informasi</a:t>
            </a:r>
            <a:r>
              <a:rPr lang="en-US"/>
              <a:t> </a:t>
            </a:r>
            <a:r>
              <a:rPr lang="en-US" err="1"/>
              <a:t>dan</a:t>
            </a:r>
            <a:r>
              <a:rPr lang="en-US"/>
              <a:t>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membantu</a:t>
            </a:r>
            <a:r>
              <a:rPr lang="en-US"/>
              <a:t> proses </a:t>
            </a:r>
            <a:r>
              <a:rPr lang="en-US" err="1"/>
              <a:t>kognitif</a:t>
            </a:r>
            <a:r>
              <a:rPr lang="en-US"/>
              <a:t> </a:t>
            </a:r>
            <a:r>
              <a:rPr lang="en-US" err="1"/>
              <a:t>remaja</a:t>
            </a:r>
            <a:r>
              <a:rPr lang="en-US"/>
              <a:t>. </a:t>
            </a:r>
            <a:r>
              <a:rPr lang="en-US" err="1"/>
              <a:t>Terbagi</a:t>
            </a:r>
            <a:r>
              <a:rPr lang="en-US"/>
              <a:t> </a:t>
            </a:r>
            <a:r>
              <a:rPr lang="en-US" err="1"/>
              <a:t>menjadi</a:t>
            </a:r>
            <a:r>
              <a:rPr lang="en-US"/>
              <a:t> </a:t>
            </a:r>
            <a:r>
              <a:rPr lang="en-US" err="1"/>
              <a:t>dua</a:t>
            </a:r>
            <a:r>
              <a:rPr lang="en-US"/>
              <a:t> </a:t>
            </a:r>
            <a:r>
              <a:rPr lang="en-US" err="1"/>
              <a:t>kategori</a:t>
            </a:r>
            <a:r>
              <a:rPr lang="en-US"/>
              <a:t> </a:t>
            </a:r>
            <a:r>
              <a:rPr lang="en-US" err="1"/>
              <a:t>perubahan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kognisi</a:t>
            </a:r>
            <a:r>
              <a:rPr lang="en-US"/>
              <a:t> </a:t>
            </a:r>
            <a:r>
              <a:rPr lang="en-US" err="1"/>
              <a:t>remaja</a:t>
            </a:r>
            <a:r>
              <a:rPr lang="en-US"/>
              <a:t>:</a:t>
            </a:r>
          </a:p>
          <a:p>
            <a:pPr marL="457200" indent="-457200">
              <a:buAutoNum type="arabicPeriod"/>
            </a:pPr>
            <a:r>
              <a:rPr lang="en-US" err="1"/>
              <a:t>Perubahan</a:t>
            </a:r>
            <a:r>
              <a:rPr lang="en-US"/>
              <a:t> </a:t>
            </a:r>
            <a:r>
              <a:rPr lang="en-US" err="1"/>
              <a:t>struktural</a:t>
            </a:r>
            <a:endParaRPr lang="en-US"/>
          </a:p>
          <a:p>
            <a:pPr>
              <a:buFont typeface="Wingdings" pitchFamily="2" charset="2"/>
              <a:buChar char="§"/>
            </a:pPr>
            <a:r>
              <a:rPr lang="en-US" err="1"/>
              <a:t>Perubahan</a:t>
            </a:r>
            <a:r>
              <a:rPr lang="en-US"/>
              <a:t> </a:t>
            </a:r>
            <a:r>
              <a:rPr lang="en-US" err="1"/>
              <a:t>kapasistas</a:t>
            </a:r>
            <a:r>
              <a:rPr lang="en-US"/>
              <a:t> </a:t>
            </a:r>
            <a:r>
              <a:rPr lang="en-US" err="1"/>
              <a:t>memori</a:t>
            </a:r>
            <a:r>
              <a:rPr lang="en-US"/>
              <a:t> yang </a:t>
            </a:r>
            <a:r>
              <a:rPr lang="en-US" err="1"/>
              <a:t>bekerja</a:t>
            </a:r>
            <a:endParaRPr lang="en-US"/>
          </a:p>
          <a:p>
            <a:pPr>
              <a:buFont typeface="Wingdings" pitchFamily="2" charset="2"/>
              <a:buChar char="§"/>
            </a:pPr>
            <a:r>
              <a:rPr lang="en-US" err="1"/>
              <a:t>Meningkatnya</a:t>
            </a:r>
            <a:r>
              <a:rPr lang="en-US"/>
              <a:t> </a:t>
            </a:r>
            <a:r>
              <a:rPr lang="en-US" err="1"/>
              <a:t>jumlah</a:t>
            </a:r>
            <a:r>
              <a:rPr lang="en-US"/>
              <a:t> </a:t>
            </a:r>
            <a:r>
              <a:rPr lang="en-US" err="1"/>
              <a:t>pengetahuan</a:t>
            </a:r>
            <a:r>
              <a:rPr lang="en-US"/>
              <a:t> yang </a:t>
            </a:r>
            <a:r>
              <a:rPr lang="en-US" err="1"/>
              <a:t>tersimpan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memori</a:t>
            </a:r>
            <a:r>
              <a:rPr lang="en-US"/>
              <a:t> </a:t>
            </a:r>
            <a:r>
              <a:rPr lang="en-US" err="1"/>
              <a:t>jangka</a:t>
            </a:r>
            <a:r>
              <a:rPr lang="en-US"/>
              <a:t> </a:t>
            </a:r>
            <a:r>
              <a:rPr lang="en-US" err="1"/>
              <a:t>panjang</a:t>
            </a:r>
            <a:endParaRPr lang="en-US"/>
          </a:p>
          <a:p>
            <a:pPr>
              <a:buFontTx/>
              <a:buChar char="-"/>
            </a:pPr>
            <a:r>
              <a:rPr lang="en-US"/>
              <a:t>Declarative knowledge</a:t>
            </a:r>
          </a:p>
          <a:p>
            <a:pPr>
              <a:buFontTx/>
              <a:buChar char="-"/>
            </a:pPr>
            <a:r>
              <a:rPr lang="en-US"/>
              <a:t>Procedural knowledge</a:t>
            </a:r>
          </a:p>
          <a:p>
            <a:pPr>
              <a:buFontTx/>
              <a:buChar char="-"/>
            </a:pPr>
            <a:r>
              <a:rPr lang="en-US"/>
              <a:t>Conceptual knowledge </a:t>
            </a:r>
          </a:p>
          <a:p>
            <a:pPr marL="0" indent="0">
              <a:buNone/>
            </a:pPr>
            <a:r>
              <a:rPr lang="en-US"/>
              <a:t>2. </a:t>
            </a:r>
            <a:r>
              <a:rPr lang="en-US" err="1"/>
              <a:t>Perubahan</a:t>
            </a:r>
            <a:r>
              <a:rPr lang="en-US"/>
              <a:t> </a:t>
            </a:r>
            <a:r>
              <a:rPr lang="en-US" err="1"/>
              <a:t>fungsional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2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91" y="219457"/>
            <a:ext cx="9720072" cy="1499616"/>
          </a:xfrm>
        </p:spPr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HOW DO ADOLESCENTS’ THINKING AND USE OF LANGUAGE DIFFER FROM YOUNGER CHILDREN’S?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37360"/>
            <a:ext cx="9720073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/>
              <a:t>Language Development </a:t>
            </a:r>
          </a:p>
          <a:p>
            <a:pPr marL="0" indent="0">
              <a:buNone/>
            </a:pPr>
            <a:r>
              <a:rPr lang="en-US" sz="2400" err="1"/>
              <a:t>Usia</a:t>
            </a:r>
            <a:r>
              <a:rPr lang="en-US" sz="2400"/>
              <a:t> 16-18 </a:t>
            </a:r>
            <a:r>
              <a:rPr lang="en-US" sz="2400" err="1"/>
              <a:t>tahun</a:t>
            </a:r>
            <a:r>
              <a:rPr lang="en-US" sz="2400"/>
              <a:t> rata-rata </a:t>
            </a:r>
            <a:r>
              <a:rPr lang="en-US" sz="2400" err="1"/>
              <a:t>remaja</a:t>
            </a:r>
            <a:r>
              <a:rPr lang="en-US" sz="2400"/>
              <a:t> </a:t>
            </a:r>
            <a:r>
              <a:rPr lang="en-US" sz="2400" err="1"/>
              <a:t>tahu</a:t>
            </a:r>
            <a:r>
              <a:rPr lang="en-US" sz="2400"/>
              <a:t> </a:t>
            </a:r>
            <a:r>
              <a:rPr lang="en-US" sz="2400" err="1"/>
              <a:t>tentang</a:t>
            </a:r>
            <a:r>
              <a:rPr lang="en-US" sz="2400"/>
              <a:t> 800 kata </a:t>
            </a:r>
            <a:r>
              <a:rPr lang="en-US" sz="2400" err="1"/>
              <a:t>dengan</a:t>
            </a:r>
            <a:r>
              <a:rPr lang="en-US" sz="2400"/>
              <a:t> </a:t>
            </a:r>
            <a:r>
              <a:rPr lang="en-US" sz="2400" err="1"/>
              <a:t>memvariasikan</a:t>
            </a:r>
            <a:r>
              <a:rPr lang="en-US" sz="2400"/>
              <a:t> </a:t>
            </a:r>
            <a:r>
              <a:rPr lang="en-US" sz="2400" err="1"/>
              <a:t>simbol</a:t>
            </a:r>
            <a:r>
              <a:rPr lang="en-US" sz="2400"/>
              <a:t> yang </a:t>
            </a:r>
            <a:r>
              <a:rPr lang="en-US" sz="2400" err="1"/>
              <a:t>memiliki</a:t>
            </a:r>
            <a:r>
              <a:rPr lang="en-US" sz="2400"/>
              <a:t> </a:t>
            </a:r>
            <a:r>
              <a:rPr lang="en-US" sz="2400" err="1"/>
              <a:t>banyak</a:t>
            </a:r>
            <a:r>
              <a:rPr lang="en-US" sz="2400"/>
              <a:t> </a:t>
            </a:r>
            <a:r>
              <a:rPr lang="en-US" sz="2400" err="1"/>
              <a:t>makna</a:t>
            </a:r>
            <a:r>
              <a:rPr lang="en-US" sz="2400"/>
              <a:t> </a:t>
            </a:r>
            <a:r>
              <a:rPr lang="en-US" sz="2400" err="1"/>
              <a:t>dan</a:t>
            </a:r>
            <a:r>
              <a:rPr lang="en-US" sz="2400"/>
              <a:t> </a:t>
            </a:r>
            <a:r>
              <a:rPr lang="en-US" sz="2400" err="1"/>
              <a:t>mempermainkan</a:t>
            </a:r>
            <a:r>
              <a:rPr lang="en-US" sz="2400"/>
              <a:t> kata-kata. </a:t>
            </a:r>
            <a:r>
              <a:rPr lang="en-US" sz="2400" err="1"/>
              <a:t>Biasanya</a:t>
            </a:r>
            <a:r>
              <a:rPr lang="en-US" sz="2400"/>
              <a:t> </a:t>
            </a:r>
            <a:r>
              <a:rPr lang="en-US" sz="2400" err="1"/>
              <a:t>kosa</a:t>
            </a:r>
            <a:r>
              <a:rPr lang="en-US" sz="2400"/>
              <a:t> kata </a:t>
            </a:r>
            <a:r>
              <a:rPr lang="en-US" sz="2400" err="1"/>
              <a:t>dapat</a:t>
            </a:r>
            <a:r>
              <a:rPr lang="en-US" sz="2400"/>
              <a:t> </a:t>
            </a:r>
            <a:r>
              <a:rPr lang="en-US" sz="2400" err="1"/>
              <a:t>berbeda</a:t>
            </a:r>
            <a:r>
              <a:rPr lang="en-US" sz="2400"/>
              <a:t> </a:t>
            </a:r>
            <a:r>
              <a:rPr lang="en-US" sz="2400" err="1"/>
              <a:t>dari</a:t>
            </a:r>
            <a:r>
              <a:rPr lang="en-US" sz="2400"/>
              <a:t> gender, </a:t>
            </a:r>
            <a:r>
              <a:rPr lang="en-US" sz="2400" err="1"/>
              <a:t>etnik</a:t>
            </a:r>
            <a:r>
              <a:rPr lang="en-US" sz="2400"/>
              <a:t>, </a:t>
            </a:r>
            <a:r>
              <a:rPr lang="en-US" sz="2400" err="1"/>
              <a:t>umur</a:t>
            </a:r>
            <a:r>
              <a:rPr lang="en-US" sz="2400"/>
              <a:t>, </a:t>
            </a:r>
            <a:r>
              <a:rPr lang="en-US" sz="2400" err="1"/>
              <a:t>wilayah</a:t>
            </a:r>
            <a:r>
              <a:rPr lang="en-US" sz="2400"/>
              <a:t> </a:t>
            </a:r>
            <a:r>
              <a:rPr lang="en-US" sz="2400" err="1"/>
              <a:t>geografis</a:t>
            </a:r>
            <a:r>
              <a:rPr lang="en-US" sz="2400"/>
              <a:t>. </a:t>
            </a:r>
          </a:p>
          <a:p>
            <a:pPr marL="0" indent="0">
              <a:buNone/>
            </a:pPr>
            <a:r>
              <a:rPr lang="en-US" sz="2400" err="1"/>
              <a:t>Remaja</a:t>
            </a:r>
            <a:r>
              <a:rPr lang="en-US" sz="2400"/>
              <a:t> </a:t>
            </a:r>
            <a:r>
              <a:rPr lang="en-US" sz="2400" err="1"/>
              <a:t>memiliki</a:t>
            </a:r>
            <a:r>
              <a:rPr lang="en-US" sz="2400"/>
              <a:t> </a:t>
            </a:r>
            <a:r>
              <a:rPr lang="en-US" sz="2400" err="1"/>
              <a:t>dialectnya</a:t>
            </a:r>
            <a:r>
              <a:rPr lang="en-US" sz="2400"/>
              <a:t> </a:t>
            </a:r>
            <a:r>
              <a:rPr lang="en-US" sz="2400" err="1"/>
              <a:t>sendiri</a:t>
            </a:r>
            <a:r>
              <a:rPr lang="en-US" sz="2400"/>
              <a:t> </a:t>
            </a:r>
            <a:r>
              <a:rPr lang="en-US" sz="2400" err="1"/>
              <a:t>sebagai</a:t>
            </a:r>
            <a:r>
              <a:rPr lang="en-US" sz="2400"/>
              <a:t> </a:t>
            </a:r>
            <a:r>
              <a:rPr lang="en-US" sz="2400" err="1"/>
              <a:t>kode</a:t>
            </a:r>
            <a:r>
              <a:rPr lang="en-US" sz="2400"/>
              <a:t> yang </a:t>
            </a:r>
            <a:r>
              <a:rPr lang="en-US" sz="2400" err="1"/>
              <a:t>berfungsi</a:t>
            </a:r>
            <a:r>
              <a:rPr lang="en-US" sz="2400"/>
              <a:t> </a:t>
            </a:r>
            <a:r>
              <a:rPr lang="en-US" sz="2400" err="1"/>
              <a:t>untuk</a:t>
            </a:r>
            <a:r>
              <a:rPr lang="en-US" sz="2400"/>
              <a:t> </a:t>
            </a:r>
            <a:r>
              <a:rPr lang="en-US" sz="2400" err="1"/>
              <a:t>memperkuat</a:t>
            </a:r>
            <a:r>
              <a:rPr lang="en-US" sz="2400"/>
              <a:t> </a:t>
            </a:r>
            <a:r>
              <a:rPr lang="en-US" sz="2400" err="1"/>
              <a:t>identitas</a:t>
            </a:r>
            <a:r>
              <a:rPr lang="en-US" sz="2400"/>
              <a:t> </a:t>
            </a:r>
            <a:r>
              <a:rPr lang="en-US" sz="2400" err="1"/>
              <a:t>sekelompok</a:t>
            </a:r>
            <a:r>
              <a:rPr lang="en-US" sz="2400"/>
              <a:t> </a:t>
            </a:r>
            <a:r>
              <a:rPr lang="en-US" sz="2400" err="1"/>
              <a:t>dan</a:t>
            </a:r>
            <a:r>
              <a:rPr lang="en-US" sz="2400"/>
              <a:t> </a:t>
            </a:r>
            <a:r>
              <a:rPr lang="en-US" sz="2400" err="1"/>
              <a:t>menutup</a:t>
            </a:r>
            <a:r>
              <a:rPr lang="en-US" sz="2400"/>
              <a:t> orang </a:t>
            </a:r>
            <a:r>
              <a:rPr lang="en-US" sz="2400" err="1"/>
              <a:t>luar</a:t>
            </a:r>
            <a:r>
              <a:rPr lang="en-US" sz="2400"/>
              <a:t> (</a:t>
            </a:r>
            <a:r>
              <a:rPr lang="en-US" sz="2400" err="1"/>
              <a:t>dewasa</a:t>
            </a:r>
            <a:r>
              <a:rPr lang="en-US" sz="2400"/>
              <a:t>).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6 : On what basis do adolescents make moral judgements?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D" sz="2000">
                <a:latin typeface="Calibri" panose="020F0502020204030204" pitchFamily="34" charset="0"/>
                <a:cs typeface="Calibri" panose="020F0502020204030204" pitchFamily="34" charset="0"/>
              </a:rPr>
              <a:t> Moral Reasoning : Kohlberg’s Theory </a:t>
            </a:r>
          </a:p>
          <a:p>
            <a:pPr marL="0" indent="0">
              <a:buNone/>
            </a:pP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level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kognitif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alasan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kompleks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isu-isu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moral yang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err="1">
                <a:latin typeface="Calibri" panose="020F0502020204030204" pitchFamily="34" charset="0"/>
                <a:cs typeface="Calibri" panose="020F0502020204030204" pitchFamily="34" charset="0"/>
              </a:rPr>
              <a:t>disekitarnya</a:t>
            </a:r>
            <a:r>
              <a:rPr lang="en-ID" sz="20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ID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000">
                <a:latin typeface="Calibri" panose="020F0502020204030204" pitchFamily="34" charset="0"/>
                <a:cs typeface="Calibri" panose="020F0502020204030204" pitchFamily="34" charset="0"/>
              </a:rPr>
              <a:t> Heinz Dilemma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000">
                <a:latin typeface="Calibri" panose="020F0502020204030204" pitchFamily="34" charset="0"/>
                <a:cs typeface="Calibri" panose="020F0502020204030204" pitchFamily="34" charset="0"/>
              </a:rPr>
              <a:t> Kohlberg’s Levels and Stages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000">
                <a:latin typeface="Calibri" panose="020F0502020204030204" pitchFamily="34" charset="0"/>
                <a:cs typeface="Calibri" panose="020F0502020204030204" pitchFamily="34" charset="0"/>
              </a:rPr>
              <a:t> Evaluating Kohlberg’s Theory 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ID" sz="2000">
                <a:latin typeface="Calibri" panose="020F0502020204030204" pitchFamily="34" charset="0"/>
                <a:cs typeface="Calibri" panose="020F0502020204030204" pitchFamily="34" charset="0"/>
              </a:rPr>
              <a:t>	- Influence of Parents, Peers, and Culture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000">
                <a:latin typeface="Calibri" panose="020F0502020204030204" pitchFamily="34" charset="0"/>
                <a:cs typeface="Calibri" panose="020F0502020204030204" pitchFamily="34" charset="0"/>
              </a:rPr>
              <a:t> An Ethic of Care : Gilligan’s Theory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000">
                <a:latin typeface="Calibri" panose="020F0502020204030204" pitchFamily="34" charset="0"/>
                <a:cs typeface="Calibri" panose="020F0502020204030204" pitchFamily="34" charset="0"/>
              </a:rPr>
              <a:t> Prosocial </a:t>
            </a:r>
            <a:r>
              <a:rPr lang="en-ID" sz="2000" err="1"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n-ID" sz="2000">
                <a:latin typeface="Calibri" panose="020F0502020204030204" pitchFamily="34" charset="0"/>
                <a:cs typeface="Calibri" panose="020F0502020204030204" pitchFamily="34" charset="0"/>
              </a:rPr>
              <a:t> and Volunteer Activity </a:t>
            </a:r>
          </a:p>
        </p:txBody>
      </p:sp>
    </p:spTree>
    <p:extLst>
      <p:ext uri="{BB962C8B-B14F-4D97-AF65-F5344CB8AC3E}">
        <p14:creationId xmlns:p14="http://schemas.microsoft.com/office/powerpoint/2010/main" val="262021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7 : WHAT INFLUENCES AFFECT ADOLESCENT’S SCHOOL SUCCESS AND THEIR EDUCATIONAL AND VOCATIONAL PLANNING AND PREPARATION? 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/>
              <a:t>Influences on school achievement </a:t>
            </a:r>
          </a:p>
          <a:p>
            <a:pPr marL="0" indent="0">
              <a:buNone/>
            </a:pPr>
            <a:r>
              <a:rPr lang="en-US" b="1" err="1"/>
              <a:t>Efikasi</a:t>
            </a:r>
            <a:r>
              <a:rPr lang="en-US" b="1"/>
              <a:t> </a:t>
            </a:r>
            <a:r>
              <a:rPr lang="en-US" b="1" err="1"/>
              <a:t>diri</a:t>
            </a:r>
            <a:r>
              <a:rPr lang="en-US" b="1"/>
              <a:t> </a:t>
            </a:r>
            <a:r>
              <a:rPr lang="en-US" b="1" err="1"/>
              <a:t>dan</a:t>
            </a:r>
            <a:r>
              <a:rPr lang="en-US" b="1"/>
              <a:t> </a:t>
            </a:r>
            <a:r>
              <a:rPr lang="en-US" b="1" err="1"/>
              <a:t>Motivasi</a:t>
            </a:r>
            <a:r>
              <a:rPr lang="en-US" b="1"/>
              <a:t> </a:t>
            </a:r>
            <a:r>
              <a:rPr lang="en-US" b="1" err="1"/>
              <a:t>murid</a:t>
            </a:r>
            <a:endParaRPr lang="en-US" b="1"/>
          </a:p>
          <a:p>
            <a:pPr marL="0" indent="0">
              <a:buNone/>
            </a:pPr>
            <a:r>
              <a:rPr lang="en-US"/>
              <a:t>          Di </a:t>
            </a:r>
            <a:r>
              <a:rPr lang="en-US" err="1"/>
              <a:t>kota</a:t>
            </a:r>
            <a:r>
              <a:rPr lang="en-US"/>
              <a:t> </a:t>
            </a:r>
            <a:r>
              <a:rPr lang="en-US" err="1"/>
              <a:t>barat</a:t>
            </a:r>
            <a:r>
              <a:rPr lang="en-US"/>
              <a:t>, </a:t>
            </a:r>
            <a:r>
              <a:rPr lang="en-US" err="1"/>
              <a:t>asumsi</a:t>
            </a:r>
            <a:r>
              <a:rPr lang="en-US"/>
              <a:t> </a:t>
            </a:r>
            <a:r>
              <a:rPr lang="en-US" err="1"/>
              <a:t>siswa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pendidikan</a:t>
            </a:r>
            <a:r>
              <a:rPr lang="en-US"/>
              <a:t>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termotivasi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belajar</a:t>
            </a:r>
            <a:r>
              <a:rPr lang="en-US"/>
              <a:t>, </a:t>
            </a:r>
            <a:r>
              <a:rPr lang="en-US" err="1"/>
              <a:t>sayangnya</a:t>
            </a:r>
            <a:r>
              <a:rPr lang="en-US"/>
              <a:t> </a:t>
            </a:r>
            <a:r>
              <a:rPr lang="en-US" err="1"/>
              <a:t>murid</a:t>
            </a:r>
            <a:r>
              <a:rPr lang="en-US"/>
              <a:t> U.S </a:t>
            </a:r>
            <a:r>
              <a:rPr lang="en-US" err="1"/>
              <a:t>ketika</a:t>
            </a:r>
            <a:r>
              <a:rPr lang="en-US"/>
              <a:t> </a:t>
            </a:r>
            <a:r>
              <a:rPr lang="en-US" err="1"/>
              <a:t>memasuki</a:t>
            </a:r>
            <a:r>
              <a:rPr lang="en-US"/>
              <a:t> SMA </a:t>
            </a:r>
            <a:r>
              <a:rPr lang="en-US" err="1"/>
              <a:t>menurun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motivasi</a:t>
            </a:r>
            <a:r>
              <a:rPr lang="en-US"/>
              <a:t> </a:t>
            </a:r>
            <a:r>
              <a:rPr lang="en-US" err="1"/>
              <a:t>belajar</a:t>
            </a:r>
            <a:endParaRPr lang="en-US"/>
          </a:p>
          <a:p>
            <a:pPr marL="0" indent="0">
              <a:buNone/>
            </a:pPr>
            <a:r>
              <a:rPr lang="en-US" b="1" err="1"/>
              <a:t>Pentingya</a:t>
            </a:r>
            <a:r>
              <a:rPr lang="en-US" b="1"/>
              <a:t> </a:t>
            </a:r>
            <a:r>
              <a:rPr lang="en-US" b="1" err="1"/>
              <a:t>Sosial</a:t>
            </a:r>
            <a:r>
              <a:rPr lang="en-US" b="1"/>
              <a:t> </a:t>
            </a:r>
            <a:r>
              <a:rPr lang="en-US" b="1" err="1"/>
              <a:t>Ekonomi</a:t>
            </a:r>
            <a:r>
              <a:rPr lang="en-US" b="1"/>
              <a:t> </a:t>
            </a:r>
            <a:r>
              <a:rPr lang="en-US" b="1" err="1"/>
              <a:t>dan</a:t>
            </a:r>
            <a:r>
              <a:rPr lang="en-US" b="1"/>
              <a:t> </a:t>
            </a:r>
            <a:r>
              <a:rPr lang="en-US" b="1" err="1"/>
              <a:t>Karakteristik</a:t>
            </a:r>
            <a:r>
              <a:rPr lang="en-US" b="1"/>
              <a:t> </a:t>
            </a:r>
            <a:r>
              <a:rPr lang="en-US" b="1" err="1"/>
              <a:t>Keluarga</a:t>
            </a:r>
            <a:endParaRPr lang="en-US" b="1"/>
          </a:p>
          <a:p>
            <a:pPr marL="0" indent="0">
              <a:buNone/>
            </a:pPr>
            <a:r>
              <a:rPr lang="en-US" b="1"/>
              <a:t>          </a:t>
            </a:r>
            <a:r>
              <a:rPr lang="en-US" err="1"/>
              <a:t>Siswa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memiliki</a:t>
            </a:r>
            <a:r>
              <a:rPr lang="en-US"/>
              <a:t> </a:t>
            </a:r>
            <a:r>
              <a:rPr lang="en-US" err="1"/>
              <a:t>setidaknya</a:t>
            </a:r>
            <a:r>
              <a:rPr lang="en-US"/>
              <a:t> </a:t>
            </a:r>
            <a:r>
              <a:rPr lang="en-US" err="1"/>
              <a:t>satu</a:t>
            </a:r>
            <a:r>
              <a:rPr lang="en-US"/>
              <a:t> orang </a:t>
            </a:r>
            <a:r>
              <a:rPr lang="en-US" err="1"/>
              <a:t>tua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pendidikan</a:t>
            </a:r>
            <a:r>
              <a:rPr lang="en-US"/>
              <a:t> </a:t>
            </a:r>
            <a:r>
              <a:rPr lang="en-US" err="1"/>
              <a:t>setelah</a:t>
            </a:r>
            <a:r>
              <a:rPr lang="en-US"/>
              <a:t> SMA </a:t>
            </a:r>
            <a:r>
              <a:rPr lang="en-US" err="1"/>
              <a:t>dan</a:t>
            </a:r>
            <a:r>
              <a:rPr lang="en-US"/>
              <a:t> </a:t>
            </a:r>
            <a:r>
              <a:rPr lang="en-US" err="1"/>
              <a:t>memiliki</a:t>
            </a:r>
            <a:r>
              <a:rPr lang="en-US"/>
              <a:t> orang </a:t>
            </a:r>
            <a:r>
              <a:rPr lang="en-US" err="1"/>
              <a:t>tua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status yang </a:t>
            </a:r>
            <a:r>
              <a:rPr lang="en-US" err="1"/>
              <a:t>tinggi</a:t>
            </a:r>
            <a:r>
              <a:rPr lang="en-US"/>
              <a:t> </a:t>
            </a:r>
            <a:r>
              <a:rPr lang="en-US" err="1"/>
              <a:t>biasanya</a:t>
            </a:r>
            <a:r>
              <a:rPr lang="en-US"/>
              <a:t> </a:t>
            </a:r>
            <a:r>
              <a:rPr lang="en-US" err="1"/>
              <a:t>memiliki</a:t>
            </a:r>
            <a:r>
              <a:rPr lang="en-US"/>
              <a:t> </a:t>
            </a:r>
            <a:r>
              <a:rPr lang="en-US" err="1"/>
              <a:t>kinerja</a:t>
            </a:r>
            <a:r>
              <a:rPr lang="en-US"/>
              <a:t> yang </a:t>
            </a:r>
            <a:r>
              <a:rPr lang="en-US" err="1"/>
              <a:t>lebih</a:t>
            </a:r>
            <a:r>
              <a:rPr lang="en-US"/>
              <a:t> </a:t>
            </a:r>
            <a:r>
              <a:rPr lang="en-US" err="1"/>
              <a:t>baik</a:t>
            </a:r>
            <a:r>
              <a:rPr lang="en-US"/>
              <a:t>. </a:t>
            </a:r>
            <a:endParaRPr lang="en-US" b="1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7 : WHAT INFLUENCES AFFECT ADOLESCENT’S SCHOOL SUCCESS AND THEIR EDUCATIONAL AND VOCATIONAL PLANNING AND PREPARATION?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16183"/>
            <a:ext cx="9720073" cy="4193177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b="1"/>
              <a:t>Gender 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Apa yang </a:t>
            </a:r>
            <a:r>
              <a:rPr lang="en-US" err="1"/>
              <a:t>menyebabkan</a:t>
            </a:r>
            <a:r>
              <a:rPr lang="en-US"/>
              <a:t> </a:t>
            </a:r>
            <a:r>
              <a:rPr lang="en-US" err="1"/>
              <a:t>perbedaan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gender?</a:t>
            </a:r>
          </a:p>
          <a:p>
            <a:r>
              <a:rPr lang="en-US"/>
              <a:t>-</a:t>
            </a:r>
            <a:r>
              <a:rPr lang="en-US" err="1"/>
              <a:t>Interaksi</a:t>
            </a:r>
            <a:r>
              <a:rPr lang="en-US"/>
              <a:t> </a:t>
            </a:r>
            <a:r>
              <a:rPr lang="en-US" err="1"/>
              <a:t>Biologi</a:t>
            </a:r>
            <a:r>
              <a:rPr lang="en-US"/>
              <a:t>  -</a:t>
            </a:r>
            <a:r>
              <a:rPr lang="en-US" err="1"/>
              <a:t>Lingkungan</a:t>
            </a:r>
            <a:r>
              <a:rPr lang="en-US"/>
              <a:t> (</a:t>
            </a:r>
            <a:r>
              <a:rPr lang="en-US" err="1"/>
              <a:t>pengaruh</a:t>
            </a:r>
            <a:r>
              <a:rPr lang="en-US"/>
              <a:t> </a:t>
            </a:r>
            <a:r>
              <a:rPr lang="en-US" err="1"/>
              <a:t>minat,pengaruh</a:t>
            </a:r>
            <a:r>
              <a:rPr lang="en-US"/>
              <a:t> </a:t>
            </a:r>
            <a:r>
              <a:rPr lang="en-US" err="1"/>
              <a:t>sekolah</a:t>
            </a:r>
            <a:r>
              <a:rPr lang="en-US"/>
              <a:t>, </a:t>
            </a:r>
            <a:r>
              <a:rPr lang="en-US" err="1"/>
              <a:t>peran</a:t>
            </a:r>
            <a:r>
              <a:rPr lang="en-US"/>
              <a:t> </a:t>
            </a:r>
            <a:r>
              <a:rPr lang="en-US" err="1"/>
              <a:t>laki-laki</a:t>
            </a:r>
            <a:r>
              <a:rPr lang="en-US"/>
              <a:t> </a:t>
            </a:r>
          </a:p>
          <a:p>
            <a:r>
              <a:rPr lang="en-US"/>
              <a:t>                                             dan </a:t>
            </a:r>
            <a:r>
              <a:rPr lang="en-US" err="1"/>
              <a:t>perempuan</a:t>
            </a:r>
            <a:r>
              <a:rPr lang="en-US"/>
              <a:t>, </a:t>
            </a:r>
            <a:r>
              <a:rPr lang="en-US" err="1"/>
              <a:t>serta</a:t>
            </a:r>
            <a:r>
              <a:rPr lang="en-US"/>
              <a:t> </a:t>
            </a:r>
            <a:r>
              <a:rPr lang="en-US" err="1"/>
              <a:t>pengaruh</a:t>
            </a:r>
            <a:r>
              <a:rPr lang="en-US"/>
              <a:t> </a:t>
            </a:r>
            <a:r>
              <a:rPr lang="en-US" err="1"/>
              <a:t>budaya</a:t>
            </a:r>
            <a:r>
              <a:rPr lang="en-US"/>
              <a:t>)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017" y="2329303"/>
            <a:ext cx="2529295" cy="21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8" y="2329303"/>
            <a:ext cx="2940779" cy="197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37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9DC33-F98A-4CD2-8551-47E2820D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ID" sz="3200">
                <a:latin typeface="Calibri"/>
                <a:cs typeface="Calibri"/>
              </a:rPr>
              <a:t>GUIDEPOST 7 : WHAT INFLUENCES AFFECT ADOLESCENT’S SCHOOL SUCCESS AND THEIR EDUCATIONAL AND VOCATIONAL PLANNING AND PREPARATION? </a:t>
            </a:r>
            <a:endParaRPr lang="en-US" sz="3200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548AC3-AA19-4AF7-A913-41FF9174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v"/>
            </a:pPr>
            <a:r>
              <a:rPr lang="en-US" b="1" dirty="0" err="1"/>
              <a:t>Pengaruh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Gaya Parenting                           </a:t>
            </a:r>
            <a:r>
              <a:rPr lang="en-US" b="1" dirty="0" err="1"/>
              <a:t>Etnis</a:t>
            </a:r>
            <a:r>
              <a:rPr lang="en-US" b="1" dirty="0"/>
              <a:t>                 Teman </a:t>
            </a:r>
            <a:r>
              <a:rPr lang="en-US" b="1" dirty="0" err="1"/>
              <a:t>Sebaya</a:t>
            </a:r>
            <a:r>
              <a:rPr lang="en-US" b="1" dirty="0"/>
              <a:t>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 err="1"/>
              <a:t>Pengasuhan</a:t>
            </a:r>
            <a:r>
              <a:rPr lang="en-US" dirty="0"/>
              <a:t> </a:t>
            </a:r>
            <a:r>
              <a:rPr lang="en-US" dirty="0" err="1"/>
              <a:t>Otoritatif</a:t>
            </a:r>
            <a:r>
              <a:rPr lang="en-US" dirty="0"/>
              <a:t> </a:t>
            </a:r>
          </a:p>
        </p:txBody>
      </p:sp>
      <p:pic>
        <p:nvPicPr>
          <p:cNvPr id="4" name="Picture 4" descr="A close up of a mans face&#10;&#10;Description generated with high confidence">
            <a:extLst>
              <a:ext uri="{FF2B5EF4-FFF2-40B4-BE49-F238E27FC236}">
                <a16:creationId xmlns:a16="http://schemas.microsoft.com/office/drawing/2014/main" xmlns="" id="{31E55A1B-1857-4E7C-8A96-E93F1896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57" y="3271927"/>
            <a:ext cx="2495550" cy="1866900"/>
          </a:xfrm>
          <a:prstGeom prst="rect">
            <a:avLst/>
          </a:prstGeom>
        </p:spPr>
      </p:pic>
      <p:pic>
        <p:nvPicPr>
          <p:cNvPr id="5" name="Picture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9B8C7439-14B4-4772-B823-1916DF122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66" y="3434521"/>
            <a:ext cx="2743200" cy="13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55221-467F-4EB3-8D9F-2F06FDDC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ID" sz="3200">
                <a:latin typeface="Calibri"/>
                <a:cs typeface="Calibri"/>
              </a:rPr>
              <a:t>GUIDEPOST 7 : WHAT INFLUENCES AFFECT ADOLESCENT’S SCHOOL SUCCESS AND THEIR EDUCATIONAL AND VOCATIONAL PLANNING AND PREPARATION? </a:t>
            </a:r>
            <a:endParaRPr lang="en-US" sz="3200">
              <a:latin typeface="Calibri"/>
              <a:ea typeface="+mj-lt"/>
              <a:cs typeface="+mj-lt"/>
            </a:endParaRPr>
          </a:p>
          <a:p>
            <a:endParaRPr lang="en-US" sz="32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7C4BAA-43A9-4635-BA0F-23D8CFAB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93" y="2286000"/>
            <a:ext cx="11847921" cy="4325284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v"/>
            </a:pPr>
            <a:r>
              <a:rPr lang="en-US"/>
              <a:t>The School</a:t>
            </a:r>
          </a:p>
          <a:p>
            <a:pPr marL="0" indent="0">
              <a:buNone/>
            </a:pPr>
            <a:r>
              <a:rPr lang="en-US"/>
              <a:t>Kualitas yang dimiliki oleh sekolah mempunyai pengaruh yang kuat pada pencapaian siswanya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Selain itu,kepercayaan dan perhatian yang dimiliki seorang guru akan meningkatkan kepercayaan diri siswanya. </a:t>
            </a:r>
          </a:p>
        </p:txBody>
      </p:sp>
      <p:pic>
        <p:nvPicPr>
          <p:cNvPr id="4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56F27060-0BBF-48ED-BBFD-38A64996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25" y="3535913"/>
            <a:ext cx="3979653" cy="1755870"/>
          </a:xfrm>
          <a:prstGeom prst="rect">
            <a:avLst/>
          </a:prstGeom>
        </p:spPr>
      </p:pic>
      <p:pic>
        <p:nvPicPr>
          <p:cNvPr id="6" name="Picture 6" descr="A group of people standing around a table&#10;&#10;Description generated with very high confidence">
            <a:extLst>
              <a:ext uri="{FF2B5EF4-FFF2-40B4-BE49-F238E27FC236}">
                <a16:creationId xmlns:a16="http://schemas.microsoft.com/office/drawing/2014/main" xmlns="" id="{3495AA53-2664-4F4B-9919-5E746BAC8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702" y="3276152"/>
            <a:ext cx="3620218" cy="22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8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B50FF-13DE-4356-9D44-35349079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ID" sz="3200">
                <a:latin typeface="Calibri"/>
                <a:cs typeface="Calibri"/>
              </a:rPr>
              <a:t>GUIDEPOST 7 : WHAT INFLUENCES AFFECT ADOLESCENT’S SCHOOL SUCCESS AND THEIR EDUCATIONAL AND VOCATIONAL PLANNING AND PREPARATION? </a:t>
            </a:r>
            <a:endParaRPr lang="en-US" sz="3200">
              <a:latin typeface="Calibri"/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94D630-32B6-419C-B372-00DBD7D0D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82793"/>
            <a:ext cx="9720073" cy="4972265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342900" indent="-342900">
              <a:buFont typeface="Wingdings" panose="020B0602020104020603" pitchFamily="34" charset="0"/>
              <a:buChar char="v"/>
            </a:pPr>
            <a:r>
              <a:rPr lang="en-US"/>
              <a:t>Dropping Out of High School</a:t>
            </a:r>
          </a:p>
          <a:p>
            <a:pPr marL="0" indent="0">
              <a:buNone/>
            </a:pPr>
            <a:r>
              <a:rPr lang="en-US"/>
              <a:t>Pada tahun 2004-2005 sebanyak 3,8% anak di U.S mengalami DO, biasanya terjadi pada siswa yang berasal dari keluarga berekonomi rendah.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Faktor-faktor yang sering terjadi:</a:t>
            </a:r>
          </a:p>
          <a:p>
            <a:pPr marL="0" indent="0">
              <a:buNone/>
            </a:pPr>
            <a:r>
              <a:rPr lang="en-US"/>
              <a:t>1. Guru berekspetasi tinggi pada muridnya</a:t>
            </a:r>
          </a:p>
          <a:p>
            <a:pPr marL="0" indent="0">
              <a:buNone/>
            </a:pPr>
            <a:r>
              <a:rPr lang="en-US"/>
              <a:t>2. Perlakuan guru yang berbeda dari anak anak yang berasal dari keluarga yang berpendapatan tinggi.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40780-3E3D-438E-8B3C-DF8779B4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ID" sz="3200" dirty="0">
                <a:latin typeface="Calibri"/>
                <a:cs typeface="Calibri"/>
              </a:rPr>
              <a:t>GUIDEPOST 7 : WHAT INFLUENCES AFFECT ADOLESCENT’S SCHOOL SUCCESS AND THEIR EDUCATIONAL AND VOCATIONAL PLANNING AND PREPARATION? </a:t>
            </a:r>
            <a:endParaRPr lang="en-US" sz="3200" dirty="0">
              <a:latin typeface="Calibri"/>
              <a:ea typeface="+mj-lt"/>
              <a:cs typeface="+mj-lt"/>
            </a:endParaRPr>
          </a:p>
          <a:p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BA8917-A840-4F1C-851E-DAEF6525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7812"/>
            <a:ext cx="9720073" cy="441154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Preparing for Higher Education or Vacations</a:t>
            </a:r>
          </a:p>
          <a:p>
            <a:endParaRPr lang="en-US"/>
          </a:p>
        </p:txBody>
      </p:sp>
      <p:pic>
        <p:nvPicPr>
          <p:cNvPr id="4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47602377-A01F-47EA-817E-ADDD6EBF1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72" y="2964343"/>
            <a:ext cx="3143250" cy="2525203"/>
          </a:xfrm>
          <a:prstGeom prst="rect">
            <a:avLst/>
          </a:prstGeom>
        </p:spPr>
      </p:pic>
      <p:pic>
        <p:nvPicPr>
          <p:cNvPr id="8" name="Picture 8" descr="A person standing in front of a table&#10;&#10;Description generated with high confidence">
            <a:extLst>
              <a:ext uri="{FF2B5EF4-FFF2-40B4-BE49-F238E27FC236}">
                <a16:creationId xmlns:a16="http://schemas.microsoft.com/office/drawing/2014/main" xmlns="" id="{E4558DC7-3818-4BFB-961F-F780D70D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94" y="3091321"/>
            <a:ext cx="2743200" cy="26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1 : what is adolescence, when does it begin and end, and what opportunities and risks does it entail?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Remaja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Masyarakat</a:t>
            </a:r>
            <a:r>
              <a:rPr lang="en-US"/>
              <a:t> </a:t>
            </a:r>
            <a:r>
              <a:rPr lang="en-US" err="1"/>
              <a:t>Tradisional</a:t>
            </a:r>
            <a:r>
              <a:rPr lang="en-US"/>
              <a:t> </a:t>
            </a:r>
            <a:r>
              <a:rPr lang="en-US" err="1"/>
              <a:t>vs</a:t>
            </a:r>
            <a:r>
              <a:rPr lang="en-US"/>
              <a:t> </a:t>
            </a:r>
            <a:r>
              <a:rPr lang="en-US" err="1"/>
              <a:t>Masyarakat</a:t>
            </a:r>
            <a:r>
              <a:rPr lang="en-US"/>
              <a:t> Modern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512277" y="2719755"/>
            <a:ext cx="726831" cy="633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https://tse3.mm.bing.net/th?id=OIP.JsYVAj7iOL025oOajRHsiAHaEs&amp;pid=Api&amp;P=0&amp;w=283&amp;h=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21" y="3818792"/>
            <a:ext cx="2695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95" y="3830150"/>
            <a:ext cx="3208536" cy="170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8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E4F5F-75E6-411F-86D8-58B680F6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087468" cy="1499616"/>
          </a:xfrm>
        </p:spPr>
        <p:txBody>
          <a:bodyPr>
            <a:noAutofit/>
          </a:bodyPr>
          <a:lstStyle/>
          <a:p>
            <a:r>
              <a:rPr lang="en-ID" sz="3200" dirty="0">
                <a:latin typeface="Calibri"/>
                <a:cs typeface="Calibri"/>
              </a:rPr>
              <a:t>GUIDEPOST 7 : WHAT INFLUENCES AFFECT ADOLESCENT’S SCHOOL SUCCESS AND THEIR EDUCATIONAL AND VOCATIONAL PLANNING AND PREPARATION? </a:t>
            </a:r>
            <a:endParaRPr lang="en-ID" sz="3200" dirty="0">
              <a:ea typeface="+mj-lt"/>
              <a:cs typeface="+mj-lt"/>
            </a:endParaRPr>
          </a:p>
          <a:p>
            <a:endParaRPr lang="en-ID" sz="3200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3EED2-6F9A-4009-AADC-C654E02F5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Influences on Students Aspiration</a:t>
            </a:r>
          </a:p>
          <a:p>
            <a:pPr marL="0" indent="0">
              <a:buNone/>
            </a:pP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dan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karir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gender dan </a:t>
            </a:r>
            <a:r>
              <a:rPr lang="en-US" dirty="0" err="1"/>
              <a:t>genderstreotype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 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ambil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 descr="A close up of a person&#10;&#10;Description generated with very high confidence">
            <a:extLst>
              <a:ext uri="{FF2B5EF4-FFF2-40B4-BE49-F238E27FC236}">
                <a16:creationId xmlns:a16="http://schemas.microsoft.com/office/drawing/2014/main" xmlns="" id="{64595D2B-15D0-4386-BF58-D6FE4A4F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89" y="4503258"/>
            <a:ext cx="2343150" cy="1762125"/>
          </a:xfrm>
          <a:prstGeom prst="rect">
            <a:avLst/>
          </a:prstGeom>
        </p:spPr>
      </p:pic>
      <p:pic>
        <p:nvPicPr>
          <p:cNvPr id="8" name="Picture 8" descr="A picture containing indoor, window, table&#10;&#10;Description generated with high confidence">
            <a:extLst>
              <a:ext uri="{FF2B5EF4-FFF2-40B4-BE49-F238E27FC236}">
                <a16:creationId xmlns:a16="http://schemas.microsoft.com/office/drawing/2014/main" xmlns="" id="{16446D86-F988-4AF7-B9F0-322022E7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726" y="4450601"/>
            <a:ext cx="2667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6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5C921-F561-4558-A9D8-0ADC7370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>
                <a:latin typeface="Calibri"/>
                <a:cs typeface="Calibri"/>
              </a:rPr>
              <a:t>GUIDEPOST 7 : WHAT INFLUENCES AFFECT ADOLESCENT’S SCHOOL SUCCESS AND THEIR EDUCATIONAL AND VOCATIONAL PLANNING AND PREPARATION? </a:t>
            </a:r>
            <a:endParaRPr lang="en-US" sz="3200">
              <a:latin typeface="Calibri"/>
              <a:ea typeface="+mj-lt"/>
              <a:cs typeface="+mj-lt"/>
            </a:endParaRPr>
          </a:p>
          <a:p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A6B759-6E17-488A-9CE4-CEBD5B85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70" y="1710907"/>
            <a:ext cx="10381431" cy="5144792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Guiding Students Not Bound for College </a:t>
            </a:r>
          </a:p>
          <a:p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negara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 </a:t>
            </a:r>
          </a:p>
          <a:p>
            <a:pPr marL="0" indent="0">
              <a:buNone/>
            </a:pPr>
            <a:r>
              <a:rPr lang="en-US" dirty="0"/>
              <a:t>Jerman,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,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diajak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di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.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di Amerika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lulus. Hal </a:t>
            </a:r>
            <a:r>
              <a:rPr lang="en-US" dirty="0" err="1"/>
              <a:t>ini</a:t>
            </a:r>
            <a:r>
              <a:rPr lang="en-US" dirty="0"/>
              <a:t> </a:t>
            </a:r>
            <a:r>
              <a:rPr lang="en-US" dirty="0" err="1"/>
              <a:t>megakibatkan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tau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pasar </a:t>
            </a:r>
            <a:r>
              <a:rPr lang="en-US" dirty="0" err="1"/>
              <a:t>perusahaan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4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94E80-EC9B-4135-8E9F-BBB521B1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145932"/>
            <a:ext cx="9720072" cy="938900"/>
          </a:xfrm>
        </p:spPr>
        <p:txBody>
          <a:bodyPr>
            <a:normAutofit fontScale="90000"/>
          </a:bodyPr>
          <a:lstStyle/>
          <a:p>
            <a:r>
              <a:rPr lang="en-ID" sz="3200" dirty="0">
                <a:latin typeface="Calibri"/>
                <a:cs typeface="Calibri"/>
              </a:rPr>
              <a:t>GUIDEPOST 7 : WHAT INFLUENCES AFFECT ADOLESCENT’S SCHOOL SUCCESS AND THEIR EDUCATIONAL AND VOCATIONAL PLANNING AND PREPARATION? </a:t>
            </a:r>
            <a:endParaRPr lang="en-US" sz="3200">
              <a:latin typeface="Calibri"/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C50648-7033-4CA7-B133-6AF92676A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Adolescents in the Workplace</a:t>
            </a:r>
          </a:p>
          <a:p>
            <a:r>
              <a:rPr lang="en-US" dirty="0" err="1"/>
              <a:t>Remaja</a:t>
            </a:r>
            <a:r>
              <a:rPr lang="en-US" dirty="0"/>
              <a:t> di U.S </a:t>
            </a:r>
            <a:r>
              <a:rPr lang="en-US" dirty="0" err="1"/>
              <a:t>sekitar</a:t>
            </a:r>
            <a:r>
              <a:rPr lang="en-US" dirty="0"/>
              <a:t> 80-90%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retail </a:t>
            </a:r>
            <a:r>
              <a:rPr lang="en-US" dirty="0" err="1"/>
              <a:t>atau</a:t>
            </a:r>
            <a:r>
              <a:rPr lang="en-US" dirty="0"/>
              <a:t> service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yang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:</a:t>
            </a:r>
          </a:p>
          <a:p>
            <a:r>
              <a:rPr lang="en-US" dirty="0"/>
              <a:t>1.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jalur</a:t>
            </a:r>
            <a:r>
              <a:rPr lang="en-US" dirty="0"/>
              <a:t> 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</a:p>
          <a:p>
            <a:r>
              <a:rPr lang="en-US" dirty="0"/>
              <a:t>2. </a:t>
            </a:r>
            <a:r>
              <a:rPr lang="en-US" dirty="0" err="1"/>
              <a:t>mereka</a:t>
            </a:r>
            <a:r>
              <a:rPr lang="en-US" dirty="0"/>
              <a:t> yang enjoy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perkerjaanya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hobi</a:t>
            </a:r>
          </a:p>
        </p:txBody>
      </p:sp>
    </p:spTree>
    <p:extLst>
      <p:ext uri="{BB962C8B-B14F-4D97-AF65-F5344CB8AC3E}">
        <p14:creationId xmlns:p14="http://schemas.microsoft.com/office/powerpoint/2010/main" val="317254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1 : what is adolescence, when does it begin and end, and what opportunities and risks does it entail?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Masa</a:t>
            </a:r>
            <a:r>
              <a:rPr lang="en-US"/>
              <a:t> </a:t>
            </a:r>
            <a:r>
              <a:rPr lang="en-US" err="1"/>
              <a:t>remaja</a:t>
            </a:r>
            <a:r>
              <a:rPr lang="en-US"/>
              <a:t> </a:t>
            </a:r>
            <a:r>
              <a:rPr lang="en-US" err="1"/>
              <a:t>banyak</a:t>
            </a:r>
            <a:r>
              <a:rPr lang="en-US"/>
              <a:t> </a:t>
            </a:r>
            <a:r>
              <a:rPr lang="en-US" err="1"/>
              <a:t>memberi</a:t>
            </a:r>
            <a:r>
              <a:rPr lang="en-US"/>
              <a:t> </a:t>
            </a:r>
            <a:r>
              <a:rPr lang="en-US" err="1"/>
              <a:t>peluang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pertumbuhan</a:t>
            </a:r>
            <a:r>
              <a:rPr lang="en-US"/>
              <a:t>, </a:t>
            </a:r>
            <a:r>
              <a:rPr lang="en-US" err="1"/>
              <a:t>tidak</a:t>
            </a:r>
            <a:r>
              <a:rPr lang="en-US"/>
              <a:t> </a:t>
            </a:r>
            <a:r>
              <a:rPr lang="en-US" err="1"/>
              <a:t>hanya</a:t>
            </a:r>
            <a:r>
              <a:rPr lang="en-US"/>
              <a:t> </a:t>
            </a:r>
            <a:r>
              <a:rPr lang="en-US" err="1"/>
              <a:t>fisik</a:t>
            </a:r>
            <a:r>
              <a:rPr lang="en-US"/>
              <a:t> </a:t>
            </a:r>
            <a:r>
              <a:rPr lang="en-US" err="1"/>
              <a:t>tetapi</a:t>
            </a:r>
            <a:r>
              <a:rPr lang="en-US"/>
              <a:t> </a:t>
            </a:r>
            <a:r>
              <a:rPr lang="en-US" err="1"/>
              <a:t>kognitif</a:t>
            </a:r>
            <a:r>
              <a:rPr lang="en-US"/>
              <a:t> </a:t>
            </a:r>
            <a:r>
              <a:rPr lang="en-US" err="1"/>
              <a:t>dan</a:t>
            </a:r>
            <a:r>
              <a:rPr lang="en-US"/>
              <a:t> </a:t>
            </a:r>
            <a:r>
              <a:rPr lang="en-US" err="1"/>
              <a:t>harga</a:t>
            </a:r>
            <a:r>
              <a:rPr lang="en-US"/>
              <a:t> </a:t>
            </a:r>
            <a:r>
              <a:rPr lang="en-US" err="1"/>
              <a:t>diri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err="1"/>
              <a:t>Kurangnya</a:t>
            </a:r>
            <a:r>
              <a:rPr lang="en-US"/>
              <a:t> support:              </a:t>
            </a:r>
          </a:p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9" y="4254633"/>
            <a:ext cx="1840524" cy="15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40" y="4150004"/>
            <a:ext cx="1877275" cy="172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093677" y="4689028"/>
            <a:ext cx="1348154" cy="933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84" y="4431797"/>
            <a:ext cx="233399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ttps://satelitpost.com/wp-content/uploads/2018/02/kecelakaan-mobil-e15183253177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620" y="4500250"/>
            <a:ext cx="2482117" cy="137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5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2 : WHAT PHYSICAL CHANGES DO ADOLENCENCE, AND HOW DO THESE CHANGES AFFECT THEIR PSYCHOLOGICALLY? 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How Puberty Begins : Hormonal changes </a:t>
            </a:r>
          </a:p>
          <a:p>
            <a:pPr marL="0" indent="0">
              <a:buNone/>
            </a:pPr>
            <a:r>
              <a:rPr lang="en-US" b="1"/>
              <a:t>! </a:t>
            </a:r>
            <a:r>
              <a:rPr lang="en-US" b="1" err="1"/>
              <a:t>Adrenarche</a:t>
            </a:r>
            <a:r>
              <a:rPr lang="en-US"/>
              <a:t> 	: </a:t>
            </a:r>
            <a:r>
              <a:rPr lang="en-US" err="1"/>
              <a:t>pematangan</a:t>
            </a:r>
            <a:r>
              <a:rPr lang="en-US"/>
              <a:t> </a:t>
            </a:r>
            <a:r>
              <a:rPr lang="en-US" err="1"/>
              <a:t>kelenjar</a:t>
            </a:r>
            <a:r>
              <a:rPr lang="en-US"/>
              <a:t> adrenalin</a:t>
            </a:r>
          </a:p>
          <a:p>
            <a:pPr marL="0" indent="0">
              <a:buNone/>
            </a:pPr>
            <a:r>
              <a:rPr lang="en-US" b="1"/>
              <a:t>! </a:t>
            </a:r>
            <a:r>
              <a:rPr lang="en-US" b="1" err="1"/>
              <a:t>Gonadarche</a:t>
            </a:r>
            <a:r>
              <a:rPr lang="en-US" b="1"/>
              <a:t> </a:t>
            </a:r>
            <a:r>
              <a:rPr lang="en-US"/>
              <a:t>	: </a:t>
            </a:r>
            <a:r>
              <a:rPr lang="en-US" err="1"/>
              <a:t>pematangan</a:t>
            </a:r>
            <a:r>
              <a:rPr lang="en-US"/>
              <a:t> testis </a:t>
            </a:r>
            <a:r>
              <a:rPr lang="en-US" err="1"/>
              <a:t>atau</a:t>
            </a:r>
            <a:r>
              <a:rPr lang="en-US"/>
              <a:t> </a:t>
            </a:r>
            <a:r>
              <a:rPr lang="en-US" err="1"/>
              <a:t>ovarium</a:t>
            </a:r>
            <a:r>
              <a:rPr lang="en-US"/>
              <a:t>. </a:t>
            </a:r>
            <a:endParaRPr lang="en-ID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Timing, Signs, and Sequence of Puberty and Sexual Maturity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- Primary and Secondary sex characteristics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! 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Primary Sex Characteristics	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organ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reproduksi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! 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Secondary Sex Characteristics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: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tanda-tanda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- Signs of Puberty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- The Adolescent Growth Spurt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3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2 : WHAT PHYSICAL CHANGES DO ADOLENCENCE, AND HOW DO THESE CHANGES AFFECT THEIR PSYCHOLOGICALLY? (cont.)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- Signs of Sexual Maturity : Sperm Production and Menstruation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Spermarche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: kali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ejakulasi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laki-laki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Menarche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: kali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menstruasi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perempuan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- Influences on and Effects of Timing of Puberty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3 : what brain developments occur during adolescence, and how do they affect behaviour?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/>
              <a:t>The </a:t>
            </a:r>
            <a:r>
              <a:rPr lang="en-US" err="1"/>
              <a:t>Adolescene</a:t>
            </a:r>
            <a:r>
              <a:rPr lang="en-US"/>
              <a:t> Brain</a:t>
            </a:r>
          </a:p>
          <a:p>
            <a:pPr marL="0" indent="0">
              <a:buNone/>
            </a:pPr>
            <a:r>
              <a:rPr lang="en-US" err="1"/>
              <a:t>Otak</a:t>
            </a:r>
            <a:r>
              <a:rPr lang="en-US"/>
              <a:t> </a:t>
            </a:r>
            <a:r>
              <a:rPr lang="en-US" err="1"/>
              <a:t>remaja</a:t>
            </a:r>
            <a:r>
              <a:rPr lang="en-US"/>
              <a:t> </a:t>
            </a:r>
            <a:r>
              <a:rPr lang="en-US" err="1"/>
              <a:t>selalu</a:t>
            </a:r>
            <a:r>
              <a:rPr lang="en-US"/>
              <a:t> </a:t>
            </a:r>
            <a:r>
              <a:rPr lang="en-US" err="1"/>
              <a:t>mengalami</a:t>
            </a:r>
            <a:r>
              <a:rPr lang="en-US"/>
              <a:t> proses </a:t>
            </a:r>
            <a:r>
              <a:rPr lang="en-US" err="1"/>
              <a:t>perkembangan</a:t>
            </a:r>
            <a:r>
              <a:rPr lang="en-US"/>
              <a:t>, </a:t>
            </a:r>
            <a:r>
              <a:rPr lang="en-US" err="1"/>
              <a:t>seperti</a:t>
            </a:r>
            <a:r>
              <a:rPr lang="en-US"/>
              <a:t> </a:t>
            </a:r>
            <a:r>
              <a:rPr lang="en-US" err="1"/>
              <a:t>perubahan</a:t>
            </a:r>
            <a:r>
              <a:rPr lang="en-US"/>
              <a:t> </a:t>
            </a:r>
            <a:r>
              <a:rPr lang="en-US" err="1"/>
              <a:t>emosi</a:t>
            </a:r>
            <a:r>
              <a:rPr lang="en-US"/>
              <a:t>, </a:t>
            </a:r>
            <a:r>
              <a:rPr lang="en-US" err="1"/>
              <a:t>judgement</a:t>
            </a:r>
            <a:r>
              <a:rPr lang="en-US"/>
              <a:t>, </a:t>
            </a:r>
            <a:r>
              <a:rPr lang="en-US" err="1"/>
              <a:t>organisasi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perilaku</a:t>
            </a:r>
            <a:r>
              <a:rPr lang="en-US"/>
              <a:t> </a:t>
            </a:r>
            <a:r>
              <a:rPr lang="en-US" err="1"/>
              <a:t>dan</a:t>
            </a:r>
            <a:r>
              <a:rPr lang="en-US"/>
              <a:t> </a:t>
            </a:r>
            <a:r>
              <a:rPr lang="en-US" err="1"/>
              <a:t>kontrol</a:t>
            </a:r>
            <a:r>
              <a:rPr lang="en-US"/>
              <a:t> </a:t>
            </a:r>
            <a:r>
              <a:rPr lang="en-US" err="1"/>
              <a:t>diri</a:t>
            </a:r>
            <a:r>
              <a:rPr lang="en-US"/>
              <a:t>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Dalam</a:t>
            </a:r>
            <a:r>
              <a:rPr lang="en-US"/>
              <a:t> proses di </a:t>
            </a:r>
            <a:r>
              <a:rPr lang="en-US" err="1"/>
              <a:t>lobus</a:t>
            </a:r>
            <a:r>
              <a:rPr lang="en-US"/>
              <a:t> frontal </a:t>
            </a:r>
            <a:r>
              <a:rPr lang="en-US" err="1"/>
              <a:t>terhubung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motivasi</a:t>
            </a:r>
            <a:r>
              <a:rPr lang="en-US"/>
              <a:t>, </a:t>
            </a:r>
            <a:r>
              <a:rPr lang="en-US" err="1"/>
              <a:t>implusif</a:t>
            </a:r>
            <a:r>
              <a:rPr lang="en-US"/>
              <a:t>, </a:t>
            </a:r>
            <a:r>
              <a:rPr lang="en-US" err="1"/>
              <a:t>dan</a:t>
            </a:r>
            <a:r>
              <a:rPr lang="en-US"/>
              <a:t> </a:t>
            </a:r>
            <a:r>
              <a:rPr lang="en-US" err="1"/>
              <a:t>kecendurangan</a:t>
            </a:r>
            <a:r>
              <a:rPr lang="en-US"/>
              <a:t> </a:t>
            </a:r>
            <a:r>
              <a:rPr lang="en-US" err="1"/>
              <a:t>remaja</a:t>
            </a:r>
            <a:r>
              <a:rPr lang="en-US"/>
              <a:t> </a:t>
            </a:r>
            <a:r>
              <a:rPr lang="en-US" err="1"/>
              <a:t>terhadap</a:t>
            </a:r>
            <a:r>
              <a:rPr lang="en-US"/>
              <a:t> </a:t>
            </a:r>
            <a:r>
              <a:rPr lang="en-US" err="1"/>
              <a:t>pengambilan</a:t>
            </a:r>
            <a:r>
              <a:rPr lang="en-US"/>
              <a:t> </a:t>
            </a:r>
            <a:r>
              <a:rPr lang="en-US" err="1"/>
              <a:t>risiko</a:t>
            </a:r>
            <a:r>
              <a:rPr lang="en-US"/>
              <a:t>. </a:t>
            </a:r>
          </a:p>
          <a:p>
            <a:pPr marL="0" indent="0">
              <a:buNone/>
            </a:pPr>
            <a:r>
              <a:rPr lang="en-US"/>
              <a:t>Proses </a:t>
            </a:r>
            <a:r>
              <a:rPr lang="en-US" err="1"/>
              <a:t>emosi</a:t>
            </a:r>
            <a:r>
              <a:rPr lang="en-US"/>
              <a:t> </a:t>
            </a:r>
            <a:r>
              <a:rPr lang="en-US" err="1"/>
              <a:t>remaja</a:t>
            </a:r>
            <a:r>
              <a:rPr lang="en-US"/>
              <a:t> </a:t>
            </a:r>
            <a:r>
              <a:rPr lang="en-US" err="1"/>
              <a:t>awal</a:t>
            </a:r>
            <a:r>
              <a:rPr lang="en-US"/>
              <a:t> (11-13 </a:t>
            </a:r>
            <a:r>
              <a:rPr lang="en-US" err="1"/>
              <a:t>tahun</a:t>
            </a:r>
            <a:r>
              <a:rPr lang="en-US"/>
              <a:t>) </a:t>
            </a:r>
            <a:r>
              <a:rPr lang="en-US" err="1"/>
              <a:t>diatur</a:t>
            </a:r>
            <a:r>
              <a:rPr lang="en-US"/>
              <a:t> </a:t>
            </a:r>
            <a:r>
              <a:rPr lang="en-US" err="1"/>
              <a:t>oleh</a:t>
            </a:r>
            <a:r>
              <a:rPr lang="en-US"/>
              <a:t> </a:t>
            </a:r>
            <a:r>
              <a:rPr lang="en-US" err="1"/>
              <a:t>lobus</a:t>
            </a:r>
            <a:r>
              <a:rPr lang="en-US"/>
              <a:t> temporal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amigdala</a:t>
            </a:r>
            <a:r>
              <a:rPr lang="en-US"/>
              <a:t> yang </a:t>
            </a:r>
            <a:r>
              <a:rPr lang="en-US" err="1"/>
              <a:t>terlibat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reaksi</a:t>
            </a:r>
            <a:r>
              <a:rPr lang="en-US"/>
              <a:t> </a:t>
            </a:r>
            <a:r>
              <a:rPr lang="en-US" err="1"/>
              <a:t>emosional</a:t>
            </a:r>
            <a:r>
              <a:rPr lang="en-US"/>
              <a:t>. </a:t>
            </a:r>
            <a:r>
              <a:rPr lang="en-US" err="1"/>
              <a:t>Sedangkan</a:t>
            </a:r>
            <a:r>
              <a:rPr lang="en-US"/>
              <a:t> </a:t>
            </a:r>
            <a:r>
              <a:rPr lang="en-US" err="1"/>
              <a:t>remaja</a:t>
            </a:r>
            <a:r>
              <a:rPr lang="en-US"/>
              <a:t> yang </a:t>
            </a:r>
            <a:r>
              <a:rPr lang="en-US" err="1"/>
              <a:t>berusia</a:t>
            </a:r>
            <a:r>
              <a:rPr lang="en-US"/>
              <a:t> (14-17 </a:t>
            </a:r>
            <a:r>
              <a:rPr lang="en-US" err="1"/>
              <a:t>tahun</a:t>
            </a:r>
            <a:r>
              <a:rPr lang="en-US"/>
              <a:t>) </a:t>
            </a:r>
            <a:r>
              <a:rPr lang="en-US" err="1"/>
              <a:t>sudah</a:t>
            </a:r>
            <a:r>
              <a:rPr lang="en-US"/>
              <a:t> </a:t>
            </a:r>
            <a:r>
              <a:rPr lang="en-US" err="1"/>
              <a:t>menggunakan</a:t>
            </a:r>
            <a:r>
              <a:rPr lang="en-US"/>
              <a:t> </a:t>
            </a:r>
            <a:r>
              <a:rPr lang="en-US" err="1"/>
              <a:t>lobus</a:t>
            </a:r>
            <a:r>
              <a:rPr lang="en-US"/>
              <a:t> frontal.</a:t>
            </a:r>
          </a:p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88" y="3164132"/>
            <a:ext cx="2076451" cy="145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9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4 : WHAT ARE SOME COMMON HEALTH PROBLEMS IN ADOLESCENCE, AND HOW CAN THER BE PREVENTED? 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Physical and Mental Health </a:t>
            </a:r>
          </a:p>
          <a:p>
            <a:pPr marL="0" indent="0">
              <a:buNone/>
            </a:pP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Remaja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berasal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endParaRPr lang="en-ID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Remaja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berasal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makmur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aktif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Physical Activity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Sleep Needs and Problems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Nutrition and Eating Disorders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- Obesity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- Body Image and Eating Disorders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- Anorexia Nervosa </a:t>
            </a:r>
          </a:p>
          <a:p>
            <a:pPr marL="0" indent="0">
              <a:buNone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	- Bulimia Nervosa </a:t>
            </a:r>
          </a:p>
          <a:p>
            <a:pPr marL="0" indent="0"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60" y="3423774"/>
            <a:ext cx="2529840" cy="1694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12905" r="51039" b="8326"/>
          <a:stretch/>
        </p:blipFill>
        <p:spPr>
          <a:xfrm>
            <a:off x="8218950" y="3519568"/>
            <a:ext cx="1641093" cy="319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60" y="5314925"/>
            <a:ext cx="2565810" cy="15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4 : WHAT ARE SOME COMMON HEALTH PROBLEMS IN ADOLESCENCE, AND HOW CAN THER BE PREVENTED? (CONT.)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Treatment and Outcomes of Eating Disorders </a:t>
            </a:r>
            <a:endParaRPr lang="en-US"/>
          </a:p>
          <a:p>
            <a:pPr marL="0" indent="0">
              <a:buNone/>
            </a:pP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penderita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>
                <a:latin typeface="Calibri" panose="020F0502020204030204" pitchFamily="34" charset="0"/>
                <a:cs typeface="Calibri" panose="020F0502020204030204" pitchFamily="34" charset="0"/>
              </a:rPr>
              <a:t>anorexia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>
                <a:latin typeface="Calibri" panose="020F0502020204030204" pitchFamily="34" charset="0"/>
                <a:cs typeface="Calibri" panose="020F0502020204030204" pitchFamily="34" charset="0"/>
              </a:rPr>
              <a:t>bulimia,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membutuhkan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perlakuan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Perlakuan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memilik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keinginan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lagi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berat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lagi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perlakuan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ID" b="1" i="1">
                <a:latin typeface="Calibri" panose="020F0502020204030204" pitchFamily="34" charset="0"/>
                <a:cs typeface="Calibri" panose="020F0502020204030204" pitchFamily="34" charset="0"/>
              </a:rPr>
              <a:t>family therapy </a:t>
            </a:r>
            <a:r>
              <a:rPr lang="en-ID" b="1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>
                <a:latin typeface="Calibri" panose="020F0502020204030204" pitchFamily="34" charset="0"/>
                <a:cs typeface="Calibri" panose="020F0502020204030204" pitchFamily="34" charset="0"/>
              </a:rPr>
              <a:t>cognitive </a:t>
            </a:r>
            <a:r>
              <a:rPr lang="en-ID" b="1" i="1" err="1">
                <a:latin typeface="Calibri" panose="020F0502020204030204" pitchFamily="34" charset="0"/>
                <a:cs typeface="Calibri" panose="020F0502020204030204" pitchFamily="34" charset="0"/>
              </a:rPr>
              <a:t>behavioral</a:t>
            </a:r>
            <a:r>
              <a:rPr lang="en-ID" b="1" i="1">
                <a:latin typeface="Calibri" panose="020F0502020204030204" pitchFamily="34" charset="0"/>
                <a:cs typeface="Calibri" panose="020F0502020204030204" pitchFamily="34" charset="0"/>
              </a:rPr>
              <a:t> therapy. </a:t>
            </a:r>
            <a:r>
              <a:rPr lang="en-ID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7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>
                <a:latin typeface="Calibri" panose="020F0502020204030204" pitchFamily="34" charset="0"/>
                <a:cs typeface="Calibri" panose="020F0502020204030204" pitchFamily="34" charset="0"/>
              </a:rPr>
              <a:t>GUIDEPOST 4 : WHAT ARE SOME COMMON HEALTH PROBLEMS IN ADOLESCENCE, AND HOW CAN THER BE PREVENTED? (Cont.)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D"/>
              <a:t> Use and Abuse of Drugs </a:t>
            </a:r>
          </a:p>
          <a:p>
            <a:pPr marL="0" indent="0">
              <a:buNone/>
            </a:pPr>
            <a:r>
              <a:rPr lang="en-ID"/>
              <a:t>	- Trends in Drug Use </a:t>
            </a:r>
          </a:p>
          <a:p>
            <a:pPr marL="0" indent="0">
              <a:buNone/>
            </a:pPr>
            <a:r>
              <a:rPr lang="en-ID"/>
              <a:t>	- Alcohol, Marijuana, and Tobacco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/>
              <a:t> Depression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/>
              <a:t> Death in Adolescence </a:t>
            </a:r>
          </a:p>
          <a:p>
            <a:pPr marL="0" indent="0">
              <a:buNone/>
            </a:pPr>
            <a:r>
              <a:rPr lang="en-ID"/>
              <a:t>	- Deaths from Vehicle Accidents and </a:t>
            </a:r>
            <a:r>
              <a:rPr lang="en-ID" err="1"/>
              <a:t>Fireharm</a:t>
            </a:r>
            <a:r>
              <a:rPr lang="en-ID"/>
              <a:t> </a:t>
            </a:r>
          </a:p>
          <a:p>
            <a:pPr marL="0" indent="0">
              <a:buNone/>
            </a:pPr>
            <a:r>
              <a:rPr lang="en-ID"/>
              <a:t>	- Suicide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48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</TotalTime>
  <Words>917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Tw Cen MT</vt:lpstr>
      <vt:lpstr>Tw Cen MT Condensed</vt:lpstr>
      <vt:lpstr>Wingdings</vt:lpstr>
      <vt:lpstr>Wingdings 3</vt:lpstr>
      <vt:lpstr>Integral</vt:lpstr>
      <vt:lpstr>CHAPTER 11 : PHYSICAL AND COGNITIVE DEVELOPMENT IN ADOLESCENT </vt:lpstr>
      <vt:lpstr>Guidepost 1 : what is adolescence, when does it begin and end, and what opportunities and risks does it entail?</vt:lpstr>
      <vt:lpstr>Guidepost 1 : what is adolescence, when does it begin and end, and what opportunities and risks does it entail?</vt:lpstr>
      <vt:lpstr>GUIDEPOST 2 : WHAT PHYSICAL CHANGES DO ADOLENCENCE, AND HOW DO THESE CHANGES AFFECT THEIR PSYCHOLOGICALLY? </vt:lpstr>
      <vt:lpstr>GUIDEPOST 2 : WHAT PHYSICAL CHANGES DO ADOLENCENCE, AND HOW DO THESE CHANGES AFFECT THEIR PSYCHOLOGICALLY? (cont.)</vt:lpstr>
      <vt:lpstr>Guidepost 3 : what brain developments occur during adolescence, and how do they affect behaviour?</vt:lpstr>
      <vt:lpstr>GUIDEPOST 4 : WHAT ARE SOME COMMON HEALTH PROBLEMS IN ADOLESCENCE, AND HOW CAN THER BE PREVENTED? </vt:lpstr>
      <vt:lpstr>GUIDEPOST 4 : WHAT ARE SOME COMMON HEALTH PROBLEMS IN ADOLESCENCE, AND HOW CAN THER BE PREVENTED? (CONT.)</vt:lpstr>
      <vt:lpstr>GUIDEPOST 4 : WHAT ARE SOME COMMON HEALTH PROBLEMS IN ADOLESCENCE, AND HOW CAN THER BE PREVENTED? (Cont.) </vt:lpstr>
      <vt:lpstr>GUIDEPOST 5 : HOW DO ADOLESCENTS’ THINKING AND USE OF LANGUAGE DIFFER FROM YOUNGER CHILDREN’S? </vt:lpstr>
      <vt:lpstr>GUIDEPOST 5 : HOW DO ADOLESCENTS’ THINKING AND USE OF LANGUAGE DIFFER FROM YOUNGER CHILDREN’S? </vt:lpstr>
      <vt:lpstr>HOW DO ADOLESCENTS’ THINKING AND USE OF LANGUAGE DIFFER FROM YOUNGER CHILDREN’S? </vt:lpstr>
      <vt:lpstr>GUIDEPOST 6 : On what basis do adolescents make moral judgements? </vt:lpstr>
      <vt:lpstr>GUIDEPOST 7 : WHAT INFLUENCES AFFECT ADOLESCENT’S SCHOOL SUCCESS AND THEIR EDUCATIONAL AND VOCATIONAL PLANNING AND PREPARATION? </vt:lpstr>
      <vt:lpstr>GUIDEPOST 7 : WHAT INFLUENCES AFFECT ADOLESCENT’S SCHOOL SUCCESS AND THEIR EDUCATIONAL AND VOCATIONAL PLANNING AND PREPARATION? </vt:lpstr>
      <vt:lpstr>GUIDEPOST 7 : WHAT INFLUENCES AFFECT ADOLESCENT’S SCHOOL SUCCESS AND THEIR EDUCATIONAL AND VOCATIONAL PLANNING AND PREPARATION?  </vt:lpstr>
      <vt:lpstr>GUIDEPOST 7 : WHAT INFLUENCES AFFECT ADOLESCENT’S SCHOOL SUCCESS AND THEIR EDUCATIONAL AND VOCATIONAL PLANNING AND PREPARATION?  </vt:lpstr>
      <vt:lpstr>GUIDEPOST 7 : WHAT INFLUENCES AFFECT ADOLESCENT’S SCHOOL SUCCESS AND THEIR EDUCATIONAL AND VOCATIONAL PLANNING AND PREPARATION?  </vt:lpstr>
      <vt:lpstr>GUIDEPOST 7 : WHAT INFLUENCES AFFECT ADOLESCENT’S SCHOOL SUCCESS AND THEIR EDUCATIONAL AND VOCATIONAL PLANNING AND PREPARATION?  </vt:lpstr>
      <vt:lpstr>GUIDEPOST 7 : WHAT INFLUENCES AFFECT ADOLESCENT’S SCHOOL SUCCESS AND THEIR EDUCATIONAL AND VOCATIONAL PLANNING AND PREPARATION?  </vt:lpstr>
      <vt:lpstr>GUIDEPOST 7 : WHAT INFLUENCES AFFECT ADOLESCENT’S SCHOOL SUCCESS AND THEIR EDUCATIONAL AND VOCATIONAL PLANNING AND PREPARATION?  </vt:lpstr>
      <vt:lpstr>GUIDEPOST 7 : WHAT INFLUENCES AFFECT ADOLESCENT’S SCHOOL SUCCESS AND THEIR EDUCATIONAL AND VOCATIONAL PLANNING AND PREPARATION?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: PHYSICAL AND COGNITIVE DEVELOPMENT IN ADOLESCENT</dc:title>
  <cp:lastModifiedBy>Gita Soerjoatmodjo</cp:lastModifiedBy>
  <cp:revision>267</cp:revision>
  <dcterms:created xsi:type="dcterms:W3CDTF">2019-09-16T07:01:32Z</dcterms:created>
  <dcterms:modified xsi:type="dcterms:W3CDTF">2019-12-02T05:52:59Z</dcterms:modified>
</cp:coreProperties>
</file>