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1" r:id="rId3"/>
    <p:sldId id="282" r:id="rId4"/>
    <p:sldId id="283" r:id="rId5"/>
    <p:sldId id="284" r:id="rId6"/>
    <p:sldId id="285" r:id="rId7"/>
    <p:sldId id="270" r:id="rId8"/>
    <p:sldId id="271" r:id="rId9"/>
    <p:sldId id="272" r:id="rId10"/>
    <p:sldId id="273" r:id="rId11"/>
    <p:sldId id="274" r:id="rId12"/>
    <p:sldId id="275" r:id="rId13"/>
    <p:sldId id="276" r:id="rId14"/>
    <p:sldId id="277" r:id="rId15"/>
    <p:sldId id="278" r:id="rId16"/>
    <p:sldId id="279" r:id="rId17"/>
    <p:sldId id="280" r:id="rId18"/>
    <p:sldId id="289" r:id="rId19"/>
    <p:sldId id="290" r:id="rId20"/>
    <p:sldId id="291" r:id="rId21"/>
    <p:sldId id="292" r:id="rId22"/>
    <p:sldId id="288" r:id="rId23"/>
    <p:sldId id="261" r:id="rId24"/>
    <p:sldId id="260" r:id="rId25"/>
    <p:sldId id="262" r:id="rId26"/>
    <p:sldId id="263" r:id="rId27"/>
    <p:sldId id="258" r:id="rId28"/>
    <p:sldId id="257" r:id="rId29"/>
    <p:sldId id="264" r:id="rId30"/>
    <p:sldId id="265" r:id="rId31"/>
    <p:sldId id="266" r:id="rId32"/>
    <p:sldId id="267" r:id="rId33"/>
    <p:sldId id="268" r:id="rId34"/>
    <p:sldId id="269"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189378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0761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42537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D1EE6C5-62D1-456F-937C-4B45256B29B4}" type="slidenum">
              <a:rPr lang="en-US"/>
              <a:pPr/>
              <a:t>‹#›</a:t>
            </a:fld>
            <a:endParaRPr lang="en-US"/>
          </a:p>
        </p:txBody>
      </p:sp>
    </p:spTree>
    <p:extLst>
      <p:ext uri="{BB962C8B-B14F-4D97-AF65-F5344CB8AC3E}">
        <p14:creationId xmlns:p14="http://schemas.microsoft.com/office/powerpoint/2010/main" val="3571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6B442C1-F33B-43EE-95D7-69738BE06070}" type="slidenum">
              <a:rPr lang="en-US"/>
              <a:pPr/>
              <a:t>‹#›</a:t>
            </a:fld>
            <a:endParaRPr lang="en-US"/>
          </a:p>
        </p:txBody>
      </p:sp>
    </p:spTree>
    <p:extLst>
      <p:ext uri="{BB962C8B-B14F-4D97-AF65-F5344CB8AC3E}">
        <p14:creationId xmlns:p14="http://schemas.microsoft.com/office/powerpoint/2010/main" val="229371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F8D42B8-9DC9-4C48-82A5-484722D7E62E}" type="slidenum">
              <a:rPr lang="en-US"/>
              <a:pPr/>
              <a:t>‹#›</a:t>
            </a:fld>
            <a:endParaRPr lang="en-US"/>
          </a:p>
        </p:txBody>
      </p:sp>
    </p:spTree>
    <p:extLst>
      <p:ext uri="{BB962C8B-B14F-4D97-AF65-F5344CB8AC3E}">
        <p14:creationId xmlns:p14="http://schemas.microsoft.com/office/powerpoint/2010/main" val="162652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9001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15778-ABD0-4915-AC10-8BFCDFE2D01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126353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15778-ABD0-4915-AC10-8BFCDFE2D01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174246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15778-ABD0-4915-AC10-8BFCDFE2D016}"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24618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15778-ABD0-4915-AC10-8BFCDFE2D016}"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9345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15778-ABD0-4915-AC10-8BFCDFE2D016}"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364655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5778-ABD0-4915-AC10-8BFCDFE2D01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312765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5778-ABD0-4915-AC10-8BFCDFE2D01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t>‹#›</a:t>
            </a:fld>
            <a:endParaRPr lang="en-US"/>
          </a:p>
        </p:txBody>
      </p:sp>
    </p:spTree>
    <p:extLst>
      <p:ext uri="{BB962C8B-B14F-4D97-AF65-F5344CB8AC3E}">
        <p14:creationId xmlns:p14="http://schemas.microsoft.com/office/powerpoint/2010/main" val="276827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5778-ABD0-4915-AC10-8BFCDFE2D016}" type="datetimeFigureOut">
              <a:rPr lang="en-US" smtClean="0"/>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688A1-CB5C-47A5-ADFA-D8AFFB345B20}" type="slidenum">
              <a:rPr lang="en-US" smtClean="0"/>
              <a:t>‹#›</a:t>
            </a:fld>
            <a:endParaRPr lang="en-US"/>
          </a:p>
        </p:txBody>
      </p:sp>
    </p:spTree>
    <p:extLst>
      <p:ext uri="{BB962C8B-B14F-4D97-AF65-F5344CB8AC3E}">
        <p14:creationId xmlns:p14="http://schemas.microsoft.com/office/powerpoint/2010/main" val="237097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rot="21053684">
            <a:off x="1112952" y="2969612"/>
            <a:ext cx="7772400" cy="1202169"/>
          </a:xfrm>
        </p:spPr>
        <p:txBody>
          <a:bodyPr>
            <a:normAutofit/>
          </a:bodyPr>
          <a:lstStyle/>
          <a:p>
            <a:r>
              <a:rPr lang="en-US" dirty="0" smtClean="0">
                <a:solidFill>
                  <a:schemeClr val="bg1"/>
                </a:solidFill>
              </a:rPr>
              <a:t>Adult Lifestyles</a:t>
            </a:r>
            <a:br>
              <a:rPr lang="en-US" dirty="0" smtClean="0">
                <a:solidFill>
                  <a:schemeClr val="bg1"/>
                </a:solidFill>
              </a:rPr>
            </a:br>
            <a:r>
              <a:rPr lang="en-US" sz="1800" dirty="0" smtClean="0">
                <a:solidFill>
                  <a:schemeClr val="bg1"/>
                </a:solidFill>
              </a:rPr>
              <a:t>Chapter 9</a:t>
            </a:r>
            <a:endParaRPr lang="en-US" dirty="0">
              <a:solidFill>
                <a:schemeClr val="bg1"/>
              </a:solidFill>
            </a:endParaRPr>
          </a:p>
        </p:txBody>
      </p:sp>
      <p:sp>
        <p:nvSpPr>
          <p:cNvPr id="5" name="TextBox 4"/>
          <p:cNvSpPr txBox="1"/>
          <p:nvPr/>
        </p:nvSpPr>
        <p:spPr>
          <a:xfrm rot="20888293">
            <a:off x="3180735" y="4142838"/>
            <a:ext cx="2679323" cy="1754326"/>
          </a:xfrm>
          <a:prstGeom prst="rect">
            <a:avLst/>
          </a:prstGeom>
          <a:noFill/>
        </p:spPr>
        <p:txBody>
          <a:bodyPr wrap="none" rtlCol="0">
            <a:spAutoFit/>
          </a:bodyPr>
          <a:lstStyle/>
          <a:p>
            <a:r>
              <a:rPr lang="en-US" dirty="0" err="1" smtClean="0">
                <a:solidFill>
                  <a:schemeClr val="bg1"/>
                </a:solidFill>
              </a:rPr>
              <a:t>Kelompok</a:t>
            </a:r>
            <a:r>
              <a:rPr lang="en-US" dirty="0" smtClean="0">
                <a:solidFill>
                  <a:schemeClr val="bg1"/>
                </a:solidFill>
              </a:rPr>
              <a:t> 5 :</a:t>
            </a:r>
          </a:p>
          <a:p>
            <a:pPr marL="342900" indent="-342900">
              <a:buAutoNum type="arabicPeriod"/>
            </a:pPr>
            <a:r>
              <a:rPr lang="en-US" dirty="0" err="1" smtClean="0">
                <a:solidFill>
                  <a:schemeClr val="bg1"/>
                </a:solidFill>
              </a:rPr>
              <a:t>Anggraini</a:t>
            </a:r>
            <a:r>
              <a:rPr lang="en-US" dirty="0" smtClean="0">
                <a:solidFill>
                  <a:schemeClr val="bg1"/>
                </a:solidFill>
              </a:rPr>
              <a:t> </a:t>
            </a:r>
            <a:r>
              <a:rPr lang="en-US" dirty="0" err="1" smtClean="0">
                <a:solidFill>
                  <a:schemeClr val="bg1"/>
                </a:solidFill>
              </a:rPr>
              <a:t>Fajriati</a:t>
            </a:r>
            <a:r>
              <a:rPr lang="en-US" dirty="0" smtClean="0">
                <a:solidFill>
                  <a:schemeClr val="bg1"/>
                </a:solidFill>
              </a:rPr>
              <a:t> </a:t>
            </a:r>
            <a:r>
              <a:rPr lang="en-US" dirty="0" err="1" smtClean="0">
                <a:solidFill>
                  <a:schemeClr val="bg1"/>
                </a:solidFill>
              </a:rPr>
              <a:t>Syarif</a:t>
            </a:r>
            <a:endParaRPr lang="en-US" dirty="0" smtClean="0">
              <a:solidFill>
                <a:schemeClr val="bg1"/>
              </a:solidFill>
            </a:endParaRPr>
          </a:p>
          <a:p>
            <a:pPr marL="342900" indent="-342900">
              <a:buAutoNum type="arabicPeriod"/>
            </a:pPr>
            <a:r>
              <a:rPr lang="en-US" dirty="0" err="1" smtClean="0">
                <a:solidFill>
                  <a:schemeClr val="bg1"/>
                </a:solidFill>
              </a:rPr>
              <a:t>Annisa</a:t>
            </a:r>
            <a:r>
              <a:rPr lang="en-US" dirty="0" smtClean="0">
                <a:solidFill>
                  <a:schemeClr val="bg1"/>
                </a:solidFill>
              </a:rPr>
              <a:t> </a:t>
            </a:r>
            <a:r>
              <a:rPr lang="en-US" dirty="0" err="1" smtClean="0">
                <a:solidFill>
                  <a:schemeClr val="bg1"/>
                </a:solidFill>
              </a:rPr>
              <a:t>Aprilia</a:t>
            </a:r>
            <a:endParaRPr lang="en-US" dirty="0" smtClean="0">
              <a:solidFill>
                <a:schemeClr val="bg1"/>
              </a:solidFill>
            </a:endParaRPr>
          </a:p>
          <a:p>
            <a:pPr marL="342900" indent="-342900">
              <a:buAutoNum type="arabicPeriod"/>
            </a:pPr>
            <a:r>
              <a:rPr lang="en-US" dirty="0" err="1" smtClean="0">
                <a:solidFill>
                  <a:schemeClr val="bg1"/>
                </a:solidFill>
              </a:rPr>
              <a:t>Putri</a:t>
            </a:r>
            <a:r>
              <a:rPr lang="en-US" dirty="0" smtClean="0">
                <a:solidFill>
                  <a:schemeClr val="bg1"/>
                </a:solidFill>
              </a:rPr>
              <a:t> </a:t>
            </a:r>
            <a:r>
              <a:rPr lang="en-US" dirty="0" err="1" smtClean="0">
                <a:solidFill>
                  <a:schemeClr val="bg1"/>
                </a:solidFill>
              </a:rPr>
              <a:t>Nathasya</a:t>
            </a:r>
            <a:endParaRPr lang="en-US" dirty="0" smtClean="0">
              <a:solidFill>
                <a:schemeClr val="bg1"/>
              </a:solidFill>
            </a:endParaRPr>
          </a:p>
          <a:p>
            <a:pPr marL="342900" indent="-342900">
              <a:buAutoNum type="arabicPeriod"/>
            </a:pPr>
            <a:r>
              <a:rPr lang="en-US" dirty="0" err="1" smtClean="0">
                <a:solidFill>
                  <a:schemeClr val="bg1"/>
                </a:solidFill>
              </a:rPr>
              <a:t>Riesta</a:t>
            </a:r>
            <a:r>
              <a:rPr lang="en-US" dirty="0" smtClean="0">
                <a:solidFill>
                  <a:schemeClr val="bg1"/>
                </a:solidFill>
              </a:rPr>
              <a:t> </a:t>
            </a:r>
            <a:r>
              <a:rPr lang="en-US" dirty="0" err="1" smtClean="0">
                <a:solidFill>
                  <a:schemeClr val="bg1"/>
                </a:solidFill>
              </a:rPr>
              <a:t>Vidya</a:t>
            </a:r>
            <a:r>
              <a:rPr lang="en-US" dirty="0" smtClean="0">
                <a:solidFill>
                  <a:schemeClr val="bg1"/>
                </a:solidFill>
              </a:rPr>
              <a:t> </a:t>
            </a:r>
            <a:r>
              <a:rPr lang="en-US" dirty="0" err="1" smtClean="0">
                <a:solidFill>
                  <a:schemeClr val="bg1"/>
                </a:solidFill>
              </a:rPr>
              <a:t>Putri</a:t>
            </a:r>
            <a:r>
              <a:rPr lang="en-US" dirty="0" smtClean="0">
                <a:solidFill>
                  <a:schemeClr val="bg1"/>
                </a:solidFill>
              </a:rPr>
              <a:t> P.</a:t>
            </a:r>
          </a:p>
          <a:p>
            <a:pPr marL="342900" indent="-342900">
              <a:buAutoNum type="arabicPeriod"/>
            </a:pPr>
            <a:r>
              <a:rPr lang="en-US" dirty="0" smtClean="0">
                <a:solidFill>
                  <a:schemeClr val="bg1"/>
                </a:solidFill>
              </a:rPr>
              <a:t>Sheila </a:t>
            </a:r>
            <a:r>
              <a:rPr lang="en-US" dirty="0" err="1" smtClean="0">
                <a:solidFill>
                  <a:schemeClr val="bg1"/>
                </a:solidFill>
              </a:rPr>
              <a:t>Salihatunnisa</a:t>
            </a:r>
            <a:endParaRPr lang="en-US" dirty="0" smtClean="0">
              <a:solidFill>
                <a:schemeClr val="bg1"/>
              </a:solidFill>
            </a:endParaRPr>
          </a:p>
        </p:txBody>
      </p:sp>
    </p:spTree>
    <p:extLst>
      <p:ext uri="{BB962C8B-B14F-4D97-AF65-F5344CB8AC3E}">
        <p14:creationId xmlns:p14="http://schemas.microsoft.com/office/powerpoint/2010/main" val="8470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 y="0"/>
            <a:ext cx="9101664" cy="6858000"/>
          </a:xfrm>
          <a:prstGeom prst="rect">
            <a:avLst/>
          </a:prstGeom>
        </p:spPr>
      </p:pic>
      <p:sp>
        <p:nvSpPr>
          <p:cNvPr id="3" name="Content Placeholder 2"/>
          <p:cNvSpPr>
            <a:spLocks noGrp="1"/>
          </p:cNvSpPr>
          <p:nvPr>
            <p:ph idx="1"/>
          </p:nvPr>
        </p:nvSpPr>
        <p:spPr>
          <a:xfrm>
            <a:off x="457200" y="428604"/>
            <a:ext cx="8229600" cy="5697559"/>
          </a:xfrm>
        </p:spPr>
        <p:txBody>
          <a:bodyPr/>
          <a:lstStyle/>
          <a:p>
            <a:pPr>
              <a:buNone/>
            </a:pPr>
            <a:r>
              <a:rPr lang="id-ID" dirty="0" smtClean="0">
                <a:solidFill>
                  <a:srgbClr val="FF0000"/>
                </a:solidFill>
              </a:rPr>
              <a:t>Pernikahan muda, kehamilan pranikah, tingkat pendidikan dan penghasilan yang rendah</a:t>
            </a:r>
          </a:p>
          <a:p>
            <a:pPr>
              <a:buNone/>
            </a:pPr>
            <a:endParaRPr lang="id-ID" dirty="0">
              <a:solidFill>
                <a:srgbClr val="FF0000"/>
              </a:solidFill>
            </a:endParaRPr>
          </a:p>
          <a:p>
            <a:pPr>
              <a:buNone/>
            </a:pPr>
            <a:endParaRPr lang="id-ID" dirty="0">
              <a:solidFill>
                <a:srgbClr val="FF0000"/>
              </a:solidFill>
            </a:endParaRPr>
          </a:p>
        </p:txBody>
      </p:sp>
      <p:sp>
        <p:nvSpPr>
          <p:cNvPr id="4" name="Cloud 3"/>
          <p:cNvSpPr/>
          <p:nvPr/>
        </p:nvSpPr>
        <p:spPr>
          <a:xfrm>
            <a:off x="152150" y="1556327"/>
            <a:ext cx="4071966" cy="300039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buFontTx/>
              <a:buChar char="-"/>
            </a:pPr>
            <a:r>
              <a:rPr lang="id-ID" sz="2400" dirty="0" smtClean="0"/>
              <a:t>The Timing of Divorce</a:t>
            </a:r>
          </a:p>
          <a:p>
            <a:pPr algn="ctr">
              <a:buFontTx/>
              <a:buChar char="-"/>
            </a:pPr>
            <a:r>
              <a:rPr lang="id-ID" sz="2400" dirty="0" smtClean="0"/>
              <a:t> </a:t>
            </a:r>
            <a:r>
              <a:rPr lang="id-ID" sz="2400" dirty="0"/>
              <a:t>T</a:t>
            </a:r>
            <a:r>
              <a:rPr lang="id-ID" sz="2400" dirty="0" smtClean="0"/>
              <a:t>he </a:t>
            </a:r>
            <a:r>
              <a:rPr lang="id-ID" sz="2400" dirty="0"/>
              <a:t>S</a:t>
            </a:r>
            <a:r>
              <a:rPr lang="id-ID" sz="2400" dirty="0" smtClean="0"/>
              <a:t>tresses of Divorce</a:t>
            </a:r>
          </a:p>
          <a:p>
            <a:pPr algn="ctr">
              <a:buFontTx/>
              <a:buChar char="-"/>
            </a:pPr>
            <a:r>
              <a:rPr lang="id-ID" sz="2400" dirty="0" smtClean="0"/>
              <a:t> Coping with </a:t>
            </a:r>
            <a:r>
              <a:rPr lang="id-ID" sz="2400" dirty="0"/>
              <a:t>D</a:t>
            </a:r>
            <a:r>
              <a:rPr lang="id-ID" sz="2400" dirty="0" smtClean="0"/>
              <a:t>ivorce </a:t>
            </a:r>
            <a:endParaRPr lang="id-ID" sz="2400" dirty="0"/>
          </a:p>
        </p:txBody>
      </p:sp>
      <p:pic>
        <p:nvPicPr>
          <p:cNvPr id="5" name="Picture 4" descr="6c1e3eeee75b3063a4f5af9a8fac22a0.jpg"/>
          <p:cNvPicPr>
            <a:picLocks noChangeAspect="1"/>
          </p:cNvPicPr>
          <p:nvPr/>
        </p:nvPicPr>
        <p:blipFill>
          <a:blip r:embed="rId3"/>
          <a:stretch>
            <a:fillRect/>
          </a:stretch>
        </p:blipFill>
        <p:spPr>
          <a:xfrm rot="1196344">
            <a:off x="3958037" y="2939518"/>
            <a:ext cx="4776099" cy="3028028"/>
          </a:xfrm>
          <a:prstGeom prst="rect">
            <a:avLst/>
          </a:prstGeom>
        </p:spPr>
      </p:pic>
    </p:spTree>
    <p:extLst>
      <p:ext uri="{BB962C8B-B14F-4D97-AF65-F5344CB8AC3E}">
        <p14:creationId xmlns:p14="http://schemas.microsoft.com/office/powerpoint/2010/main" val="249325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 y="0"/>
            <a:ext cx="9101664" cy="6858000"/>
          </a:xfrm>
          <a:prstGeom prst="rect">
            <a:avLst/>
          </a:prstGeom>
        </p:spPr>
      </p:pic>
      <p:sp>
        <p:nvSpPr>
          <p:cNvPr id="2" name="Title 1"/>
          <p:cNvSpPr>
            <a:spLocks noGrp="1"/>
          </p:cNvSpPr>
          <p:nvPr>
            <p:ph type="title"/>
          </p:nvPr>
        </p:nvSpPr>
        <p:spPr/>
        <p:txBody>
          <a:bodyPr/>
          <a:lstStyle/>
          <a:p>
            <a:r>
              <a:rPr lang="id-ID" dirty="0" smtClean="0"/>
              <a:t>Coping with Divorce</a:t>
            </a:r>
            <a:endParaRPr lang="id-ID" dirty="0"/>
          </a:p>
        </p:txBody>
      </p:sp>
      <p:sp>
        <p:nvSpPr>
          <p:cNvPr id="3" name="Content Placeholder 2"/>
          <p:cNvSpPr>
            <a:spLocks noGrp="1"/>
          </p:cNvSpPr>
          <p:nvPr>
            <p:ph idx="1"/>
          </p:nvPr>
        </p:nvSpPr>
        <p:spPr>
          <a:xfrm>
            <a:off x="0" y="1714488"/>
            <a:ext cx="5286380" cy="4525963"/>
          </a:xfrm>
        </p:spPr>
        <p:txBody>
          <a:bodyPr/>
          <a:lstStyle/>
          <a:p>
            <a:pPr>
              <a:buFont typeface="Wingdings" pitchFamily="2" charset="2"/>
              <a:buChar char="Ø"/>
            </a:pPr>
            <a:r>
              <a:rPr lang="id-ID" dirty="0" smtClean="0">
                <a:solidFill>
                  <a:srgbClr val="FF0000"/>
                </a:solidFill>
              </a:rPr>
              <a:t> Kematangan Sosial</a:t>
            </a:r>
          </a:p>
          <a:p>
            <a:pPr>
              <a:buFont typeface="Wingdings" pitchFamily="2" charset="2"/>
              <a:buChar char="Ø"/>
            </a:pPr>
            <a:r>
              <a:rPr lang="id-ID" dirty="0">
                <a:solidFill>
                  <a:srgbClr val="FF0000"/>
                </a:solidFill>
              </a:rPr>
              <a:t> </a:t>
            </a:r>
            <a:r>
              <a:rPr lang="id-ID" dirty="0" smtClean="0">
                <a:solidFill>
                  <a:srgbClr val="FF0000"/>
                </a:solidFill>
              </a:rPr>
              <a:t>Otonomi</a:t>
            </a:r>
          </a:p>
          <a:p>
            <a:pPr>
              <a:buFont typeface="Wingdings" pitchFamily="2" charset="2"/>
              <a:buChar char="Ø"/>
            </a:pPr>
            <a:r>
              <a:rPr lang="id-ID" dirty="0">
                <a:solidFill>
                  <a:srgbClr val="FF0000"/>
                </a:solidFill>
              </a:rPr>
              <a:t> </a:t>
            </a:r>
            <a:r>
              <a:rPr lang="id-ID" dirty="0" smtClean="0">
                <a:solidFill>
                  <a:srgbClr val="FF0000"/>
                </a:solidFill>
              </a:rPr>
              <a:t>Religiusitas</a:t>
            </a:r>
          </a:p>
          <a:p>
            <a:pPr>
              <a:buFont typeface="Wingdings" pitchFamily="2" charset="2"/>
              <a:buChar char="Ø"/>
            </a:pPr>
            <a:r>
              <a:rPr lang="id-ID" dirty="0">
                <a:solidFill>
                  <a:srgbClr val="FF0000"/>
                </a:solidFill>
              </a:rPr>
              <a:t> </a:t>
            </a:r>
            <a:r>
              <a:rPr lang="id-ID" dirty="0" smtClean="0">
                <a:solidFill>
                  <a:srgbClr val="FF0000"/>
                </a:solidFill>
              </a:rPr>
              <a:t>Kerja</a:t>
            </a:r>
          </a:p>
          <a:p>
            <a:pPr>
              <a:buFont typeface="Wingdings" pitchFamily="2" charset="2"/>
              <a:buChar char="Ø"/>
            </a:pPr>
            <a:r>
              <a:rPr lang="id-ID" dirty="0">
                <a:solidFill>
                  <a:srgbClr val="FF0000"/>
                </a:solidFill>
              </a:rPr>
              <a:t> </a:t>
            </a:r>
            <a:r>
              <a:rPr lang="id-ID" dirty="0" smtClean="0">
                <a:solidFill>
                  <a:srgbClr val="FF0000"/>
                </a:solidFill>
              </a:rPr>
              <a:t>Dukungan Sosial</a:t>
            </a:r>
          </a:p>
          <a:p>
            <a:pPr>
              <a:buFont typeface="Wingdings" pitchFamily="2" charset="2"/>
              <a:buChar char="Ø"/>
            </a:pPr>
            <a:r>
              <a:rPr lang="id-ID" dirty="0">
                <a:solidFill>
                  <a:srgbClr val="FF0000"/>
                </a:solidFill>
              </a:rPr>
              <a:t> </a:t>
            </a:r>
            <a:r>
              <a:rPr lang="id-ID" dirty="0" smtClean="0">
                <a:solidFill>
                  <a:srgbClr val="FF0000"/>
                </a:solidFill>
              </a:rPr>
              <a:t>Hubungan Intim yang Baru</a:t>
            </a:r>
          </a:p>
        </p:txBody>
      </p:sp>
      <p:pic>
        <p:nvPicPr>
          <p:cNvPr id="4" name="Picture 3" descr="how_to_make_a_trial_separation_work_and_not_always_end_in_divorce.jpg"/>
          <p:cNvPicPr>
            <a:picLocks noChangeAspect="1"/>
          </p:cNvPicPr>
          <p:nvPr/>
        </p:nvPicPr>
        <p:blipFill>
          <a:blip r:embed="rId3" cstate="print"/>
          <a:stretch>
            <a:fillRect/>
          </a:stretch>
        </p:blipFill>
        <p:spPr>
          <a:xfrm rot="315641">
            <a:off x="4310508" y="1421682"/>
            <a:ext cx="4682361" cy="3511771"/>
          </a:xfrm>
          <a:prstGeom prst="rect">
            <a:avLst/>
          </a:prstGeom>
        </p:spPr>
      </p:pic>
    </p:spTree>
    <p:extLst>
      <p:ext uri="{BB962C8B-B14F-4D97-AF65-F5344CB8AC3E}">
        <p14:creationId xmlns:p14="http://schemas.microsoft.com/office/powerpoint/2010/main" val="151449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d-ID" dirty="0" smtClean="0"/>
              <a:t>Strategies Divorced</a:t>
            </a:r>
            <a:endParaRPr lang="id-ID" dirty="0"/>
          </a:p>
        </p:txBody>
      </p:sp>
      <p:sp>
        <p:nvSpPr>
          <p:cNvPr id="3" name="Content Placeholder 2"/>
          <p:cNvSpPr>
            <a:spLocks noGrp="1"/>
          </p:cNvSpPr>
          <p:nvPr>
            <p:ph idx="1"/>
          </p:nvPr>
        </p:nvSpPr>
        <p:spPr/>
        <p:txBody>
          <a:bodyPr>
            <a:normAutofit/>
          </a:bodyPr>
          <a:lstStyle/>
          <a:p>
            <a:r>
              <a:rPr lang="id-ID" dirty="0" smtClean="0"/>
              <a:t>Melihat perceraian sebagai kesempatan pribadi</a:t>
            </a:r>
          </a:p>
          <a:p>
            <a:r>
              <a:rPr lang="id-ID" dirty="0" smtClean="0"/>
              <a:t>Berpikir hati – hati tentang pilihan</a:t>
            </a:r>
          </a:p>
          <a:p>
            <a:r>
              <a:rPr lang="id-ID" dirty="0" smtClean="0"/>
              <a:t>Fokus pada masa depan</a:t>
            </a:r>
          </a:p>
          <a:p>
            <a:r>
              <a:rPr lang="id-ID" dirty="0" smtClean="0"/>
              <a:t>Menggunakan kekuatan</a:t>
            </a:r>
          </a:p>
          <a:p>
            <a:r>
              <a:rPr lang="id-ID" dirty="0" smtClean="0"/>
              <a:t>Tidak berpikir menjadi sukses dan bahagia pada setiap hal yang dikerjakan</a:t>
            </a:r>
          </a:p>
          <a:p>
            <a:r>
              <a:rPr lang="id-ID" dirty="0" smtClean="0"/>
              <a:t>Tidak terjebak pada satu jalan</a:t>
            </a:r>
            <a:endParaRPr lang="id-ID" dirty="0"/>
          </a:p>
        </p:txBody>
      </p:sp>
    </p:spTree>
    <p:extLst>
      <p:ext uri="{BB962C8B-B14F-4D97-AF65-F5344CB8AC3E}">
        <p14:creationId xmlns:p14="http://schemas.microsoft.com/office/powerpoint/2010/main" val="270099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8596" y="2000240"/>
            <a:ext cx="8229600" cy="235744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d-ID"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Remarried</a:t>
            </a:r>
            <a:r>
              <a:rPr lang="id-ID"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adults</a:t>
            </a:r>
            <a:endParaRPr lang="id-ID"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8606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428605"/>
            <a:ext cx="8229600" cy="3286148"/>
          </a:xfrm>
        </p:spPr>
        <p:txBody>
          <a:bodyPr/>
          <a:lstStyle/>
          <a:p>
            <a:pPr>
              <a:buNone/>
            </a:pPr>
            <a:r>
              <a:rPr lang="id-ID" dirty="0" smtClean="0"/>
              <a:t>Rata – rata orang dewasa yang bercerai akan menikah kembali setelah 4 tahun perceraiannya.  Mengapa orang dewasa yang menikah lagi merasa sulit? Banyak yang menikah bukan karena cinta tapi untuk alasan keuangan dan agar tidak kesepian. </a:t>
            </a:r>
            <a:endParaRPr lang="id-ID" dirty="0"/>
          </a:p>
        </p:txBody>
      </p:sp>
      <p:pic>
        <p:nvPicPr>
          <p:cNvPr id="4" name="Picture 3" descr="83111828.jpg"/>
          <p:cNvPicPr>
            <a:picLocks noChangeAspect="1"/>
          </p:cNvPicPr>
          <p:nvPr/>
        </p:nvPicPr>
        <p:blipFill>
          <a:blip r:embed="rId3"/>
          <a:stretch>
            <a:fillRect/>
          </a:stretch>
        </p:blipFill>
        <p:spPr>
          <a:xfrm>
            <a:off x="0" y="3429000"/>
            <a:ext cx="9144000" cy="3429000"/>
          </a:xfrm>
          <a:prstGeom prst="rect">
            <a:avLst/>
          </a:prstGeom>
        </p:spPr>
      </p:pic>
    </p:spTree>
    <p:extLst>
      <p:ext uri="{BB962C8B-B14F-4D97-AF65-F5344CB8AC3E}">
        <p14:creationId xmlns:p14="http://schemas.microsoft.com/office/powerpoint/2010/main" val="389813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d-ID" dirty="0" smtClean="0"/>
              <a:t>Strategies Rema</a:t>
            </a:r>
            <a:r>
              <a:rPr lang="en-US" dirty="0" smtClean="0"/>
              <a:t>r</a:t>
            </a:r>
            <a:r>
              <a:rPr lang="id-ID" dirty="0" smtClean="0"/>
              <a:t>ried</a:t>
            </a:r>
            <a:endParaRPr lang="id-ID" dirty="0"/>
          </a:p>
        </p:txBody>
      </p:sp>
      <p:sp>
        <p:nvSpPr>
          <p:cNvPr id="3" name="Content Placeholder 2"/>
          <p:cNvSpPr>
            <a:spLocks noGrp="1"/>
          </p:cNvSpPr>
          <p:nvPr>
            <p:ph idx="1"/>
          </p:nvPr>
        </p:nvSpPr>
        <p:spPr>
          <a:xfrm>
            <a:off x="457200" y="1600200"/>
            <a:ext cx="4257676" cy="4525963"/>
          </a:xfrm>
        </p:spPr>
        <p:txBody>
          <a:bodyPr>
            <a:normAutofit fontScale="85000" lnSpcReduction="10000"/>
          </a:bodyPr>
          <a:lstStyle/>
          <a:p>
            <a:r>
              <a:rPr lang="id-ID" dirty="0" smtClean="0"/>
              <a:t>Memiliki pemikiran realistis</a:t>
            </a:r>
          </a:p>
          <a:p>
            <a:r>
              <a:rPr lang="id-ID" dirty="0" smtClean="0"/>
              <a:t>Membangun hubungan positif dengan keluarga</a:t>
            </a:r>
          </a:p>
          <a:p>
            <a:r>
              <a:rPr lang="id-ID" dirty="0" smtClean="0"/>
              <a:t>Mempunyai waktu sendiri</a:t>
            </a:r>
          </a:p>
          <a:p>
            <a:r>
              <a:rPr lang="id-ID" dirty="0" smtClean="0"/>
              <a:t>Belajar dari pernikahan pertama</a:t>
            </a:r>
          </a:p>
          <a:p>
            <a:r>
              <a:rPr lang="id-ID" dirty="0" smtClean="0"/>
              <a:t>Jangan memikirkan mendapatkan cinta secara instan dari anak tiri</a:t>
            </a:r>
            <a:endParaRPr lang="id-ID" dirty="0"/>
          </a:p>
        </p:txBody>
      </p:sp>
      <p:pic>
        <p:nvPicPr>
          <p:cNvPr id="4" name="Picture 3" descr="iStock_000027168788_Small.jpg"/>
          <p:cNvPicPr>
            <a:picLocks noChangeAspect="1"/>
          </p:cNvPicPr>
          <p:nvPr/>
        </p:nvPicPr>
        <p:blipFill>
          <a:blip r:embed="rId3"/>
          <a:stretch>
            <a:fillRect/>
          </a:stretch>
        </p:blipFill>
        <p:spPr>
          <a:xfrm>
            <a:off x="4714876" y="1428712"/>
            <a:ext cx="4429124" cy="5429288"/>
          </a:xfrm>
          <a:prstGeom prst="rect">
            <a:avLst/>
          </a:prstGeom>
        </p:spPr>
      </p:pic>
    </p:spTree>
    <p:extLst>
      <p:ext uri="{BB962C8B-B14F-4D97-AF65-F5344CB8AC3E}">
        <p14:creationId xmlns:p14="http://schemas.microsoft.com/office/powerpoint/2010/main" val="1491154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chul__kiss_me_bride_by_amywestern-d8r8vp3.jpg"/>
          <p:cNvPicPr>
            <a:picLocks noChangeAspect="1"/>
          </p:cNvPicPr>
          <p:nvPr/>
        </p:nvPicPr>
        <p:blipFill>
          <a:blip r:embed="rId2"/>
          <a:stretch>
            <a:fillRect/>
          </a:stretch>
        </p:blipFill>
        <p:spPr>
          <a:xfrm>
            <a:off x="4286248" y="0"/>
            <a:ext cx="4857752" cy="6858000"/>
          </a:xfrm>
          <a:prstGeom prst="rect">
            <a:avLst/>
          </a:prstGeom>
        </p:spPr>
      </p:pic>
      <p:pic>
        <p:nvPicPr>
          <p:cNvPr id="4" name="Picture 3" descr="realize-lesbian.jpeg"/>
          <p:cNvPicPr>
            <a:picLocks noChangeAspect="1"/>
          </p:cNvPicPr>
          <p:nvPr/>
        </p:nvPicPr>
        <p:blipFill>
          <a:blip r:embed="rId3"/>
          <a:stretch>
            <a:fillRect/>
          </a:stretch>
        </p:blipFill>
        <p:spPr>
          <a:xfrm>
            <a:off x="0" y="0"/>
            <a:ext cx="4857752" cy="6858000"/>
          </a:xfrm>
          <a:prstGeom prst="rect">
            <a:avLst/>
          </a:prstGeom>
        </p:spPr>
      </p:pic>
      <p:sp>
        <p:nvSpPr>
          <p:cNvPr id="2" name="Title 1"/>
          <p:cNvSpPr>
            <a:spLocks noGrp="1"/>
          </p:cNvSpPr>
          <p:nvPr>
            <p:ph type="title"/>
          </p:nvPr>
        </p:nvSpPr>
        <p:spPr>
          <a:xfrm>
            <a:off x="642910" y="5214926"/>
            <a:ext cx="8229600" cy="164307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Gay and Lesbian Relationship</a:t>
            </a:r>
            <a:endParaRPr lang="id-ID"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2683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0"/>
            <a:ext cx="8229600" cy="3143272"/>
          </a:xfrm>
        </p:spPr>
        <p:txBody>
          <a:bodyPr/>
          <a:lstStyle/>
          <a:p>
            <a:pPr>
              <a:buNone/>
            </a:pPr>
            <a:r>
              <a:rPr lang="id-ID" dirty="0" smtClean="0"/>
              <a:t>Pasangan gay dan lesbian perlu menemukan keseimbangan keromantisan cinta, kasih sayang, otonomi dan kesetaraan yang dapat diterima oleh kedua pasangan. Gay dan lesbian </a:t>
            </a:r>
            <a:r>
              <a:rPr lang="en-US" dirty="0" err="1" smtClean="0"/>
              <a:t>ingin</a:t>
            </a:r>
            <a:r>
              <a:rPr lang="en-US" dirty="0" smtClean="0"/>
              <a:t> </a:t>
            </a:r>
            <a:r>
              <a:rPr lang="id-ID" dirty="0" smtClean="0"/>
              <a:t>menciptakan keluarga yang </a:t>
            </a:r>
            <a:r>
              <a:rPr lang="en-US" dirty="0" err="1" smtClean="0"/>
              <a:t>memiliki</a:t>
            </a:r>
            <a:r>
              <a:rPr lang="en-US" dirty="0" smtClean="0"/>
              <a:t> </a:t>
            </a:r>
            <a:r>
              <a:rPr lang="en-US" dirty="0" err="1" smtClean="0"/>
              <a:t>keturunan</a:t>
            </a:r>
            <a:r>
              <a:rPr lang="id-ID" dirty="0" smtClean="0"/>
              <a:t>.</a:t>
            </a:r>
            <a:endParaRPr lang="id-ID" dirty="0"/>
          </a:p>
        </p:txBody>
      </p:sp>
      <p:pic>
        <p:nvPicPr>
          <p:cNvPr id="4" name="Picture 3" descr="73a8bd85488aee611bb7db3af14cd27e.jpg"/>
          <p:cNvPicPr>
            <a:picLocks noChangeAspect="1"/>
          </p:cNvPicPr>
          <p:nvPr/>
        </p:nvPicPr>
        <p:blipFill>
          <a:blip r:embed="rId2"/>
          <a:stretch>
            <a:fillRect/>
          </a:stretch>
        </p:blipFill>
        <p:spPr>
          <a:xfrm>
            <a:off x="5143504" y="3276618"/>
            <a:ext cx="3581382" cy="3581382"/>
          </a:xfrm>
          <a:prstGeom prst="rect">
            <a:avLst/>
          </a:prstGeom>
        </p:spPr>
      </p:pic>
      <p:pic>
        <p:nvPicPr>
          <p:cNvPr id="5" name="Picture 4" descr="Uq4edq9J.jpeg"/>
          <p:cNvPicPr>
            <a:picLocks noChangeAspect="1"/>
          </p:cNvPicPr>
          <p:nvPr/>
        </p:nvPicPr>
        <p:blipFill>
          <a:blip r:embed="rId3"/>
          <a:stretch>
            <a:fillRect/>
          </a:stretch>
        </p:blipFill>
        <p:spPr>
          <a:xfrm rot="19849627">
            <a:off x="2179543" y="3345893"/>
            <a:ext cx="2975606" cy="2975606"/>
          </a:xfrm>
          <a:prstGeom prst="rect">
            <a:avLst/>
          </a:prstGeom>
        </p:spPr>
      </p:pic>
    </p:spTree>
    <p:extLst>
      <p:ext uri="{BB962C8B-B14F-4D97-AF65-F5344CB8AC3E}">
        <p14:creationId xmlns:p14="http://schemas.microsoft.com/office/powerpoint/2010/main" val="1158849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Leaving Home</a:t>
            </a:r>
            <a:endParaRPr lang="en-US" b="1" dirty="0"/>
          </a:p>
        </p:txBody>
      </p:sp>
      <p:sp>
        <p:nvSpPr>
          <p:cNvPr id="4" name="Content Placeholder 3"/>
          <p:cNvSpPr>
            <a:spLocks noGrp="1"/>
          </p:cNvSpPr>
          <p:nvPr>
            <p:ph idx="1"/>
          </p:nvPr>
        </p:nvSpPr>
        <p:spPr/>
        <p:txBody>
          <a:bodyPr/>
          <a:lstStyle/>
          <a:p>
            <a:r>
              <a:rPr lang="en-US" dirty="0" err="1" smtClean="0"/>
              <a:t>Meninggalkan</a:t>
            </a:r>
            <a:r>
              <a:rPr lang="en-US" dirty="0" smtClean="0"/>
              <a:t> </a:t>
            </a:r>
            <a:r>
              <a:rPr lang="en-US" dirty="0" err="1" smtClean="0"/>
              <a:t>rumah</a:t>
            </a:r>
            <a:r>
              <a:rPr lang="en-US" dirty="0" smtClean="0"/>
              <a:t> dan </a:t>
            </a:r>
            <a:r>
              <a:rPr lang="en-US" dirty="0" err="1" smtClean="0"/>
              <a:t>menjadi</a:t>
            </a:r>
            <a:r>
              <a:rPr lang="en-US" dirty="0" smtClean="0"/>
              <a:t> </a:t>
            </a:r>
            <a:r>
              <a:rPr lang="en-US" dirty="0" err="1" smtClean="0"/>
              <a:t>dewasa</a:t>
            </a:r>
            <a:r>
              <a:rPr lang="en-US" dirty="0" smtClean="0"/>
              <a:t> </a:t>
            </a:r>
            <a:r>
              <a:rPr lang="en-US" dirty="0" err="1" smtClean="0"/>
              <a:t>lajang</a:t>
            </a:r>
            <a:r>
              <a:rPr lang="en-US" dirty="0" smtClean="0"/>
              <a:t> </a:t>
            </a:r>
            <a:r>
              <a:rPr lang="en-US" dirty="0" err="1" smtClean="0"/>
              <a:t>adalah</a:t>
            </a:r>
            <a:r>
              <a:rPr lang="en-US" dirty="0" smtClean="0"/>
              <a:t> </a:t>
            </a:r>
            <a:r>
              <a:rPr lang="en-US" dirty="0" err="1" smtClean="0"/>
              <a:t>tahap</a:t>
            </a:r>
            <a:r>
              <a:rPr lang="en-US" dirty="0" smtClean="0"/>
              <a:t> </a:t>
            </a:r>
            <a:r>
              <a:rPr lang="en-US" dirty="0" err="1" smtClean="0"/>
              <a:t>pertama</a:t>
            </a:r>
            <a:r>
              <a:rPr lang="en-US" dirty="0" smtClean="0"/>
              <a:t> </a:t>
            </a:r>
            <a:r>
              <a:rPr lang="en-US" dirty="0" err="1" smtClean="0"/>
              <a:t>proses</a:t>
            </a:r>
            <a:r>
              <a:rPr lang="en-US" dirty="0" smtClean="0"/>
              <a:t> </a:t>
            </a:r>
            <a:r>
              <a:rPr lang="en-US" dirty="0" err="1" smtClean="0"/>
              <a:t>dimana</a:t>
            </a:r>
            <a:r>
              <a:rPr lang="en-US" dirty="0" smtClean="0"/>
              <a:t> </a:t>
            </a:r>
            <a:r>
              <a:rPr lang="en-US" dirty="0" err="1" smtClean="0"/>
              <a:t>pemuda</a:t>
            </a:r>
            <a:r>
              <a:rPr lang="en-US" dirty="0" smtClean="0"/>
              <a:t> </a:t>
            </a:r>
            <a:r>
              <a:rPr lang="en-US" dirty="0" err="1" smtClean="0"/>
              <a:t>pindah</a:t>
            </a:r>
            <a:r>
              <a:rPr lang="en-US" dirty="0" smtClean="0"/>
              <a:t> </a:t>
            </a:r>
            <a:r>
              <a:rPr lang="en-US" dirty="0" err="1" smtClean="0"/>
              <a:t>ke</a:t>
            </a:r>
            <a:r>
              <a:rPr lang="en-US" dirty="0" smtClean="0"/>
              <a:t> </a:t>
            </a:r>
            <a:r>
              <a:rPr lang="en-US" dirty="0" err="1" smtClean="0"/>
              <a:t>masa</a:t>
            </a:r>
            <a:r>
              <a:rPr lang="en-US" dirty="0" smtClean="0"/>
              <a:t> </a:t>
            </a:r>
            <a:r>
              <a:rPr lang="en-US" dirty="0" err="1" smtClean="0"/>
              <a:t>dewasa</a:t>
            </a:r>
            <a:r>
              <a:rPr lang="en-US" dirty="0" smtClean="0"/>
              <a:t> dan </a:t>
            </a:r>
            <a:r>
              <a:rPr lang="en-US" dirty="0" err="1" smtClean="0"/>
              <a:t>keluar</a:t>
            </a:r>
            <a:r>
              <a:rPr lang="en-US" dirty="0" smtClean="0"/>
              <a:t> </a:t>
            </a:r>
            <a:r>
              <a:rPr lang="en-US" dirty="0" err="1" smtClean="0"/>
              <a:t>dari</a:t>
            </a:r>
            <a:r>
              <a:rPr lang="en-US" dirty="0" smtClean="0"/>
              <a:t> </a:t>
            </a:r>
            <a:r>
              <a:rPr lang="en-US" dirty="0" err="1" smtClean="0"/>
              <a:t>keluarga</a:t>
            </a:r>
            <a:r>
              <a:rPr lang="en-US" dirty="0" smtClean="0"/>
              <a:t> </a:t>
            </a:r>
            <a:r>
              <a:rPr lang="en-US" dirty="0" err="1" smtClean="0"/>
              <a:t>asal</a:t>
            </a:r>
            <a:r>
              <a:rPr lang="en-US" dirty="0" smtClean="0"/>
              <a:t> </a:t>
            </a:r>
            <a:r>
              <a:rPr lang="en-US" dirty="0" err="1" smtClean="0"/>
              <a:t>mereka</a:t>
            </a:r>
            <a:r>
              <a:rPr lang="en-US" dirty="0" smtClean="0"/>
              <a:t>.</a:t>
            </a:r>
            <a:endParaRPr lang="en-US" dirty="0"/>
          </a:p>
        </p:txBody>
      </p:sp>
      <p:pic>
        <p:nvPicPr>
          <p:cNvPr id="5" name="Picture 4" descr="leav.jpg"/>
          <p:cNvPicPr>
            <a:picLocks noChangeAspect="1"/>
          </p:cNvPicPr>
          <p:nvPr/>
        </p:nvPicPr>
        <p:blipFill>
          <a:blip r:embed="rId2"/>
          <a:stretch>
            <a:fillRect/>
          </a:stretch>
        </p:blipFill>
        <p:spPr>
          <a:xfrm>
            <a:off x="3810000" y="3810000"/>
            <a:ext cx="4648200" cy="2209800"/>
          </a:xfrm>
          <a:prstGeom prst="rect">
            <a:avLst/>
          </a:prstGeom>
        </p:spPr>
      </p:pic>
    </p:spTree>
    <p:extLst>
      <p:ext uri="{BB962C8B-B14F-4D97-AF65-F5344CB8AC3E}">
        <p14:creationId xmlns:p14="http://schemas.microsoft.com/office/powerpoint/2010/main" val="5252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lstStyle/>
          <a:p>
            <a:r>
              <a:rPr lang="en-US" b="1" dirty="0" smtClean="0"/>
              <a:t>The New Couple</a:t>
            </a:r>
            <a:endParaRPr lang="en-US" b="1" dirty="0"/>
          </a:p>
        </p:txBody>
      </p:sp>
      <p:sp>
        <p:nvSpPr>
          <p:cNvPr id="3" name="Content Placeholder 2"/>
          <p:cNvSpPr>
            <a:spLocks noGrp="1"/>
          </p:cNvSpPr>
          <p:nvPr>
            <p:ph idx="1"/>
          </p:nvPr>
        </p:nvSpPr>
        <p:spPr/>
        <p:txBody>
          <a:bodyPr/>
          <a:lstStyle/>
          <a:p>
            <a:r>
              <a:rPr lang="en-US" dirty="0"/>
              <a:t>P</a:t>
            </a:r>
            <a:r>
              <a:rPr lang="id-ID" dirty="0" smtClean="0"/>
              <a:t>asangan baru adalah tahap kedua dalam siklus kehidupan keluarga . pernikahan biasanya digambarkan sebagai penyatuan dua individu tetapi juga melibatkan penyatuan dua seluruh sistem keluarga</a:t>
            </a:r>
            <a:r>
              <a:rPr lang="en-US" dirty="0" smtClean="0"/>
              <a:t>.</a:t>
            </a:r>
            <a:endParaRPr lang="en-US" dirty="0"/>
          </a:p>
        </p:txBody>
      </p:sp>
    </p:spTree>
    <p:extLst>
      <p:ext uri="{BB962C8B-B14F-4D97-AF65-F5344CB8AC3E}">
        <p14:creationId xmlns:p14="http://schemas.microsoft.com/office/powerpoint/2010/main" val="394594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 y="0"/>
            <a:ext cx="9141542" cy="6858000"/>
          </a:xfrm>
          <a:prstGeom prst="rect">
            <a:avLst/>
          </a:prstGeom>
        </p:spPr>
      </p:pic>
      <p:sp>
        <p:nvSpPr>
          <p:cNvPr id="3074" name="Rectangle 2"/>
          <p:cNvSpPr>
            <a:spLocks noChangeArrowheads="1"/>
          </p:cNvSpPr>
          <p:nvPr>
            <p:ph type="title"/>
          </p:nvPr>
        </p:nvSpPr>
        <p:spPr>
          <a:xfrm>
            <a:off x="457200" y="274638"/>
            <a:ext cx="5791200" cy="1020762"/>
          </a:xfrm>
        </p:spPr>
        <p:txBody>
          <a:bodyPr>
            <a:normAutofit fontScale="90000"/>
          </a:bodyPr>
          <a:lstStyle/>
          <a:p>
            <a:r>
              <a:rPr lang="en-US" sz="3600" dirty="0" err="1"/>
              <a:t>Keragaman</a:t>
            </a:r>
            <a:r>
              <a:rPr lang="en-US" sz="3600" dirty="0"/>
              <a:t> </a:t>
            </a:r>
            <a:r>
              <a:rPr lang="en-US" sz="3600" dirty="0" err="1"/>
              <a:t>gaya</a:t>
            </a:r>
            <a:r>
              <a:rPr lang="en-US" sz="3600" dirty="0"/>
              <a:t> </a:t>
            </a:r>
            <a:r>
              <a:rPr lang="en-US" sz="3600" dirty="0" err="1"/>
              <a:t>hidup</a:t>
            </a:r>
            <a:r>
              <a:rPr lang="en-US" sz="3600" dirty="0"/>
              <a:t> </a:t>
            </a:r>
            <a:r>
              <a:rPr lang="en-US" sz="3600" dirty="0" err="1"/>
              <a:t>dewasa</a:t>
            </a:r>
            <a:endParaRPr lang="en-US" altLang="en-US" sz="3600" dirty="0"/>
          </a:p>
        </p:txBody>
      </p:sp>
      <p:sp>
        <p:nvSpPr>
          <p:cNvPr id="3075" name="Rectangle 3"/>
          <p:cNvSpPr>
            <a:spLocks noChangeArrowheads="1"/>
          </p:cNvSpPr>
          <p:nvPr>
            <p:ph idx="1"/>
          </p:nvPr>
        </p:nvSpPr>
        <p:spPr>
          <a:xfrm>
            <a:off x="457200" y="1600201"/>
            <a:ext cx="5638800" cy="3048000"/>
          </a:xfrm>
        </p:spPr>
        <p:txBody>
          <a:bodyPr/>
          <a:lstStyle/>
          <a:p>
            <a:pPr marL="0" indent="0">
              <a:buFontTx/>
              <a:buNone/>
            </a:pPr>
            <a:r>
              <a:rPr lang="en-US" sz="2000" dirty="0"/>
              <a:t>Orang </a:t>
            </a:r>
            <a:r>
              <a:rPr lang="en-US" sz="2000" dirty="0" err="1"/>
              <a:t>dewasa</a:t>
            </a:r>
            <a:r>
              <a:rPr lang="en-US" sz="2000" dirty="0"/>
              <a:t> </a:t>
            </a:r>
            <a:r>
              <a:rPr lang="en-US" sz="2000" dirty="0" smtClean="0"/>
              <a:t>di </a:t>
            </a:r>
            <a:r>
              <a:rPr lang="en-US" sz="2000" dirty="0" err="1" smtClean="0"/>
              <a:t>Amerika</a:t>
            </a:r>
            <a:r>
              <a:rPr lang="en-US" sz="2000" dirty="0" smtClean="0"/>
              <a:t> </a:t>
            </a:r>
            <a:r>
              <a:rPr lang="en-US" sz="2000" dirty="0" err="1"/>
              <a:t>Serikat</a:t>
            </a:r>
            <a:r>
              <a:rPr lang="en-US" sz="2000" dirty="0"/>
              <a:t> </a:t>
            </a:r>
            <a:r>
              <a:rPr lang="en-US" sz="2000" dirty="0" err="1"/>
              <a:t>memiliki</a:t>
            </a:r>
            <a:r>
              <a:rPr lang="en-US" sz="2000" dirty="0"/>
              <a:t> </a:t>
            </a:r>
            <a:r>
              <a:rPr lang="en-US" sz="2000" dirty="0" err="1"/>
              <a:t>banyak</a:t>
            </a:r>
            <a:r>
              <a:rPr lang="en-US" sz="2000" dirty="0"/>
              <a:t> </a:t>
            </a:r>
            <a:r>
              <a:rPr lang="en-US" sz="2000" dirty="0" err="1"/>
              <a:t>gaya</a:t>
            </a:r>
            <a:r>
              <a:rPr lang="en-US" sz="2000" dirty="0"/>
              <a:t> </a:t>
            </a:r>
            <a:r>
              <a:rPr lang="en-US" sz="2000" dirty="0" err="1"/>
              <a:t>hidup</a:t>
            </a:r>
            <a:r>
              <a:rPr lang="en-US" sz="2000" dirty="0"/>
              <a:t> </a:t>
            </a:r>
            <a:r>
              <a:rPr lang="en-US" sz="2000" dirty="0" err="1"/>
              <a:t>dan</a:t>
            </a:r>
            <a:r>
              <a:rPr lang="en-US" sz="2000" dirty="0"/>
              <a:t> </a:t>
            </a:r>
            <a:r>
              <a:rPr lang="en-US" sz="2000" dirty="0" err="1"/>
              <a:t>mereka</a:t>
            </a:r>
            <a:r>
              <a:rPr lang="en-US" sz="2000" dirty="0"/>
              <a:t> </a:t>
            </a:r>
            <a:r>
              <a:rPr lang="en-US" sz="2000" dirty="0" err="1"/>
              <a:t>hidup</a:t>
            </a:r>
            <a:r>
              <a:rPr lang="en-US" sz="2000" dirty="0"/>
              <a:t> </a:t>
            </a:r>
            <a:r>
              <a:rPr lang="en-US" sz="2000" dirty="0" err="1"/>
              <a:t>sendiri</a:t>
            </a:r>
            <a:r>
              <a:rPr lang="en-US" sz="2000" dirty="0"/>
              <a:t>, </a:t>
            </a:r>
            <a:r>
              <a:rPr lang="en-US" sz="2000" dirty="0" err="1"/>
              <a:t>berhubungan</a:t>
            </a:r>
            <a:r>
              <a:rPr lang="en-US" sz="2000" dirty="0"/>
              <a:t> </a:t>
            </a:r>
            <a:r>
              <a:rPr lang="en-US" sz="2000" dirty="0" err="1"/>
              <a:t>seks</a:t>
            </a:r>
            <a:r>
              <a:rPr lang="en-US" sz="2000" dirty="0"/>
              <a:t>, </a:t>
            </a:r>
            <a:r>
              <a:rPr lang="en-US" sz="2000" dirty="0" err="1"/>
              <a:t>menikah</a:t>
            </a:r>
            <a:r>
              <a:rPr lang="en-US" sz="2000" dirty="0"/>
              <a:t>, </a:t>
            </a:r>
            <a:r>
              <a:rPr lang="en-US" sz="2000" dirty="0" err="1"/>
              <a:t>bercerai</a:t>
            </a:r>
            <a:r>
              <a:rPr lang="en-US" sz="2000" dirty="0"/>
              <a:t>, </a:t>
            </a:r>
            <a:r>
              <a:rPr lang="en-US" sz="2000" dirty="0" err="1"/>
              <a:t>menikah</a:t>
            </a:r>
            <a:r>
              <a:rPr lang="en-US" sz="2000" dirty="0"/>
              <a:t> </a:t>
            </a:r>
            <a:r>
              <a:rPr lang="en-US" sz="2000" dirty="0" err="1"/>
              <a:t>lagi</a:t>
            </a:r>
            <a:r>
              <a:rPr lang="en-US" sz="2000" dirty="0"/>
              <a:t>, </a:t>
            </a:r>
            <a:r>
              <a:rPr lang="en-US" sz="2000" dirty="0" err="1"/>
              <a:t>atau</a:t>
            </a:r>
            <a:r>
              <a:rPr lang="en-US" sz="2000" dirty="0"/>
              <a:t> </a:t>
            </a:r>
            <a:r>
              <a:rPr lang="en-US" sz="2000" dirty="0" err="1" smtClean="0"/>
              <a:t>hidup</a:t>
            </a:r>
            <a:r>
              <a:rPr lang="en-US" sz="2000" dirty="0" smtClean="0"/>
              <a:t> </a:t>
            </a:r>
            <a:r>
              <a:rPr lang="en-US" sz="2000" dirty="0" err="1"/>
              <a:t>dengan</a:t>
            </a:r>
            <a:r>
              <a:rPr lang="en-US" sz="2000" dirty="0"/>
              <a:t> </a:t>
            </a:r>
            <a:r>
              <a:rPr lang="en-US" sz="2000" dirty="0" err="1"/>
              <a:t>seseorang</a:t>
            </a:r>
            <a:r>
              <a:rPr lang="en-US" sz="2000" dirty="0"/>
              <a:t> </a:t>
            </a:r>
            <a:r>
              <a:rPr lang="en-US" sz="2000" dirty="0" err="1"/>
              <a:t>dari</a:t>
            </a:r>
            <a:r>
              <a:rPr lang="en-US" sz="2000" dirty="0"/>
              <a:t> </a:t>
            </a:r>
            <a:r>
              <a:rPr lang="en-US" sz="2000" dirty="0" err="1"/>
              <a:t>jenis</a:t>
            </a:r>
            <a:r>
              <a:rPr lang="en-US" sz="2000" dirty="0"/>
              <a:t> </a:t>
            </a:r>
            <a:r>
              <a:rPr lang="en-US" sz="2000" dirty="0" err="1"/>
              <a:t>kelamin</a:t>
            </a:r>
            <a:r>
              <a:rPr lang="en-US" sz="2000" dirty="0"/>
              <a:t> yang </a:t>
            </a:r>
            <a:r>
              <a:rPr lang="en-US" sz="2000" dirty="0" err="1"/>
              <a:t>sama</a:t>
            </a:r>
            <a:r>
              <a:rPr lang="en-US" sz="2000" dirty="0"/>
              <a:t>.</a:t>
            </a:r>
          </a:p>
          <a:p>
            <a:pPr marL="0" indent="0">
              <a:buFontTx/>
              <a:buNone/>
            </a:pPr>
            <a:endParaRPr lang="en-US" altLang="en-US" sz="1400" dirty="0"/>
          </a:p>
          <a:p>
            <a:pPr marL="0" indent="0">
              <a:buFontTx/>
              <a:buNone/>
            </a:pPr>
            <a:endParaRPr lang="en-US" altLang="en-US" sz="1400" dirty="0"/>
          </a:p>
        </p:txBody>
      </p:sp>
    </p:spTree>
    <p:extLst>
      <p:ext uri="{BB962C8B-B14F-4D97-AF65-F5344CB8AC3E}">
        <p14:creationId xmlns:p14="http://schemas.microsoft.com/office/powerpoint/2010/main" val="189684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t>Becoming a Family with Children</a:t>
            </a:r>
            <a:endParaRPr lang="en-US" b="1" dirty="0"/>
          </a:p>
        </p:txBody>
      </p:sp>
      <p:sp>
        <p:nvSpPr>
          <p:cNvPr id="3" name="Content Placeholder 2"/>
          <p:cNvSpPr>
            <a:spLocks noGrp="1"/>
          </p:cNvSpPr>
          <p:nvPr>
            <p:ph idx="1"/>
          </p:nvPr>
        </p:nvSpPr>
        <p:spPr/>
        <p:txBody>
          <a:bodyPr/>
          <a:lstStyle/>
          <a:p>
            <a:r>
              <a:rPr lang="en-US" dirty="0" err="1" smtClean="0"/>
              <a:t>Menjadi</a:t>
            </a:r>
            <a:r>
              <a:rPr lang="en-US" dirty="0" smtClean="0"/>
              <a:t> </a:t>
            </a:r>
            <a:r>
              <a:rPr lang="en-US" dirty="0" err="1" smtClean="0"/>
              <a:t>orangtua</a:t>
            </a:r>
            <a:r>
              <a:rPr lang="en-US" dirty="0" smtClean="0"/>
              <a:t> </a:t>
            </a:r>
            <a:r>
              <a:rPr lang="en-US" dirty="0" err="1" smtClean="0"/>
              <a:t>bagi</a:t>
            </a:r>
            <a:r>
              <a:rPr lang="en-US" dirty="0" smtClean="0"/>
              <a:t> </a:t>
            </a:r>
            <a:r>
              <a:rPr lang="en-US" dirty="0" err="1" smtClean="0"/>
              <a:t>anak-anak</a:t>
            </a:r>
            <a:r>
              <a:rPr lang="en-US" dirty="0" smtClean="0"/>
              <a:t> </a:t>
            </a:r>
            <a:r>
              <a:rPr lang="en-US" dirty="0" err="1" smtClean="0"/>
              <a:t>dalam</a:t>
            </a:r>
            <a:r>
              <a:rPr lang="en-US" dirty="0" smtClean="0"/>
              <a:t> </a:t>
            </a:r>
            <a:r>
              <a:rPr lang="en-US" dirty="0" err="1" smtClean="0"/>
              <a:t>keluarga</a:t>
            </a:r>
            <a:r>
              <a:rPr lang="en-US" dirty="0" smtClean="0"/>
              <a:t> </a:t>
            </a:r>
            <a:r>
              <a:rPr lang="en-US" dirty="0" err="1" smtClean="0"/>
              <a:t>adalah</a:t>
            </a:r>
            <a:r>
              <a:rPr lang="en-US" dirty="0" smtClean="0"/>
              <a:t> </a:t>
            </a:r>
            <a:r>
              <a:rPr lang="en-US" dirty="0" err="1" smtClean="0"/>
              <a:t>tahap</a:t>
            </a:r>
            <a:r>
              <a:rPr lang="en-US" dirty="0" smtClean="0"/>
              <a:t> </a:t>
            </a:r>
            <a:r>
              <a:rPr lang="en-US" dirty="0" err="1" smtClean="0"/>
              <a:t>ketiga</a:t>
            </a:r>
            <a:r>
              <a:rPr lang="en-US" dirty="0" smtClean="0"/>
              <a:t> </a:t>
            </a:r>
            <a:r>
              <a:rPr lang="en-US" dirty="0" err="1" smtClean="0"/>
              <a:t>dalam</a:t>
            </a:r>
            <a:r>
              <a:rPr lang="en-US" dirty="0" smtClean="0"/>
              <a:t> </a:t>
            </a:r>
            <a:r>
              <a:rPr lang="en-US" dirty="0" err="1" smtClean="0"/>
              <a:t>siklus</a:t>
            </a:r>
            <a:r>
              <a:rPr lang="en-US" dirty="0" smtClean="0"/>
              <a:t> </a:t>
            </a:r>
            <a:r>
              <a:rPr lang="en-US" dirty="0" err="1" smtClean="0"/>
              <a:t>kehidupan</a:t>
            </a:r>
            <a:r>
              <a:rPr lang="en-US" dirty="0" smtClean="0"/>
              <a:t> </a:t>
            </a:r>
            <a:r>
              <a:rPr lang="en-US" dirty="0" err="1" smtClean="0"/>
              <a:t>keluarga</a:t>
            </a:r>
            <a:r>
              <a:rPr lang="en-US" dirty="0" smtClean="0"/>
              <a:t>, </a:t>
            </a:r>
            <a:r>
              <a:rPr lang="en-US" dirty="0" err="1" smtClean="0"/>
              <a:t>dimana</a:t>
            </a:r>
            <a:r>
              <a:rPr lang="en-US" dirty="0" smtClean="0"/>
              <a:t> </a:t>
            </a:r>
            <a:r>
              <a:rPr lang="en-US" dirty="0" err="1" smtClean="0"/>
              <a:t>orang</a:t>
            </a:r>
            <a:r>
              <a:rPr lang="en-US" dirty="0" smtClean="0"/>
              <a:t> </a:t>
            </a:r>
            <a:r>
              <a:rPr lang="en-US" dirty="0" err="1" smtClean="0"/>
              <a:t>dewasa</a:t>
            </a:r>
            <a:r>
              <a:rPr lang="en-US" dirty="0" smtClean="0"/>
              <a:t> </a:t>
            </a:r>
            <a:r>
              <a:rPr lang="en-US" dirty="0" err="1" smtClean="0"/>
              <a:t>naik</a:t>
            </a:r>
            <a:r>
              <a:rPr lang="en-US" dirty="0" smtClean="0"/>
              <a:t> </a:t>
            </a:r>
            <a:r>
              <a:rPr lang="en-US" dirty="0" err="1" smtClean="0"/>
              <a:t>satu</a:t>
            </a:r>
            <a:r>
              <a:rPr lang="en-US" dirty="0" smtClean="0"/>
              <a:t> </a:t>
            </a:r>
            <a:r>
              <a:rPr lang="en-US" dirty="0" err="1" smtClean="0"/>
              <a:t>generasi</a:t>
            </a:r>
            <a:r>
              <a:rPr lang="en-US" dirty="0" smtClean="0"/>
              <a:t> </a:t>
            </a:r>
            <a:r>
              <a:rPr lang="en-US" dirty="0" err="1" smtClean="0"/>
              <a:t>menjadi</a:t>
            </a:r>
            <a:r>
              <a:rPr lang="en-US" dirty="0" smtClean="0"/>
              <a:t> </a:t>
            </a:r>
            <a:r>
              <a:rPr lang="en-US" dirty="0" err="1" smtClean="0"/>
              <a:t>pengasuh</a:t>
            </a:r>
            <a:r>
              <a:rPr lang="en-US" dirty="0" smtClean="0"/>
              <a:t> </a:t>
            </a:r>
            <a:r>
              <a:rPr lang="en-US" dirty="0" err="1" smtClean="0"/>
              <a:t>ke</a:t>
            </a:r>
            <a:r>
              <a:rPr lang="en-US" dirty="0" smtClean="0"/>
              <a:t> </a:t>
            </a:r>
            <a:r>
              <a:rPr lang="en-US" dirty="0" err="1" smtClean="0"/>
              <a:t>generasi</a:t>
            </a:r>
            <a:r>
              <a:rPr lang="en-US" dirty="0" smtClean="0"/>
              <a:t> </a:t>
            </a:r>
            <a:r>
              <a:rPr lang="en-US" dirty="0" err="1" smtClean="0"/>
              <a:t>berikutnya</a:t>
            </a:r>
            <a:r>
              <a:rPr lang="en-US" dirty="0" smtClean="0"/>
              <a:t>, dan </a:t>
            </a:r>
            <a:r>
              <a:rPr lang="en-US" dirty="0" err="1" smtClean="0"/>
              <a:t>orang</a:t>
            </a:r>
            <a:r>
              <a:rPr lang="en-US" dirty="0" smtClean="0"/>
              <a:t> </a:t>
            </a:r>
            <a:r>
              <a:rPr lang="en-US" dirty="0" err="1" smtClean="0"/>
              <a:t>tua</a:t>
            </a:r>
            <a:r>
              <a:rPr lang="en-US" dirty="0" smtClean="0"/>
              <a:t> </a:t>
            </a:r>
            <a:r>
              <a:rPr lang="en-US" dirty="0" err="1" smtClean="0"/>
              <a:t>melibatkan</a:t>
            </a:r>
            <a:r>
              <a:rPr lang="en-US" dirty="0" smtClean="0"/>
              <a:t> </a:t>
            </a:r>
            <a:r>
              <a:rPr lang="en-US" dirty="0" err="1" smtClean="0"/>
              <a:t>banyak</a:t>
            </a:r>
            <a:r>
              <a:rPr lang="en-US" dirty="0" smtClean="0"/>
              <a:t> </a:t>
            </a:r>
            <a:r>
              <a:rPr lang="en-US" dirty="0" err="1" smtClean="0"/>
              <a:t>penyesuaian</a:t>
            </a:r>
            <a:r>
              <a:rPr lang="en-US" dirty="0" smtClean="0"/>
              <a:t>.</a:t>
            </a:r>
            <a:endParaRPr lang="en-US" dirty="0"/>
          </a:p>
        </p:txBody>
      </p:sp>
      <p:pic>
        <p:nvPicPr>
          <p:cNvPr id="4" name="Picture 3" descr="family.jpg"/>
          <p:cNvPicPr>
            <a:picLocks noChangeAspect="1"/>
          </p:cNvPicPr>
          <p:nvPr/>
        </p:nvPicPr>
        <p:blipFill>
          <a:blip r:embed="rId3"/>
          <a:stretch>
            <a:fillRect/>
          </a:stretch>
        </p:blipFill>
        <p:spPr>
          <a:xfrm>
            <a:off x="4724400" y="4191000"/>
            <a:ext cx="3962400" cy="2438400"/>
          </a:xfrm>
          <a:prstGeom prst="rect">
            <a:avLst/>
          </a:prstGeom>
        </p:spPr>
      </p:pic>
    </p:spTree>
    <p:extLst>
      <p:ext uri="{BB962C8B-B14F-4D97-AF65-F5344CB8AC3E}">
        <p14:creationId xmlns:p14="http://schemas.microsoft.com/office/powerpoint/2010/main" val="333266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b="1" dirty="0" smtClean="0">
                <a:solidFill>
                  <a:schemeClr val="bg1"/>
                </a:solidFill>
              </a:rPr>
              <a:t>The Family with Adolescents</a:t>
            </a:r>
            <a:endParaRPr lang="en-US" b="1" dirty="0">
              <a:solidFill>
                <a:schemeClr val="bg1"/>
              </a:solidFill>
            </a:endParaRPr>
          </a:p>
        </p:txBody>
      </p:sp>
      <p:sp>
        <p:nvSpPr>
          <p:cNvPr id="3" name="Content Placeholder 2"/>
          <p:cNvSpPr>
            <a:spLocks noGrp="1"/>
          </p:cNvSpPr>
          <p:nvPr>
            <p:ph idx="1"/>
          </p:nvPr>
        </p:nvSpPr>
        <p:spPr/>
        <p:txBody>
          <a:bodyPr/>
          <a:lstStyle/>
          <a:p>
            <a:r>
              <a:rPr lang="en-US" dirty="0" err="1" smtClean="0">
                <a:solidFill>
                  <a:srgbClr val="FFFF00"/>
                </a:solidFill>
              </a:rPr>
              <a:t>Keluarga</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remaja</a:t>
            </a:r>
            <a:r>
              <a:rPr lang="en-US" dirty="0" smtClean="0">
                <a:solidFill>
                  <a:srgbClr val="FFFF00"/>
                </a:solidFill>
              </a:rPr>
              <a:t> </a:t>
            </a:r>
            <a:r>
              <a:rPr lang="en-US" dirty="0" err="1" smtClean="0">
                <a:solidFill>
                  <a:srgbClr val="FFFF00"/>
                </a:solidFill>
              </a:rPr>
              <a:t>adalah</a:t>
            </a:r>
            <a:r>
              <a:rPr lang="en-US" dirty="0" smtClean="0">
                <a:solidFill>
                  <a:srgbClr val="FFFF00"/>
                </a:solidFill>
              </a:rPr>
              <a:t> </a:t>
            </a:r>
            <a:r>
              <a:rPr lang="en-US" dirty="0" err="1" smtClean="0">
                <a:solidFill>
                  <a:srgbClr val="FFFF00"/>
                </a:solidFill>
              </a:rPr>
              <a:t>tahap</a:t>
            </a:r>
            <a:r>
              <a:rPr lang="en-US" dirty="0" smtClean="0">
                <a:solidFill>
                  <a:srgbClr val="FFFF00"/>
                </a:solidFill>
              </a:rPr>
              <a:t> </a:t>
            </a:r>
            <a:r>
              <a:rPr lang="en-US" dirty="0" err="1" smtClean="0">
                <a:solidFill>
                  <a:srgbClr val="FFFF00"/>
                </a:solidFill>
              </a:rPr>
              <a:t>keempat</a:t>
            </a:r>
            <a:r>
              <a:rPr lang="en-US" dirty="0" smtClean="0">
                <a:solidFill>
                  <a:srgbClr val="FFFF00"/>
                </a:solidFill>
              </a:rPr>
              <a:t> </a:t>
            </a:r>
            <a:r>
              <a:rPr lang="en-US" dirty="0" err="1" smtClean="0">
                <a:solidFill>
                  <a:srgbClr val="FFFF00"/>
                </a:solidFill>
              </a:rPr>
              <a:t>dalam</a:t>
            </a:r>
            <a:r>
              <a:rPr lang="en-US" dirty="0" smtClean="0">
                <a:solidFill>
                  <a:srgbClr val="FFFF00"/>
                </a:solidFill>
              </a:rPr>
              <a:t> </a:t>
            </a:r>
            <a:r>
              <a:rPr lang="en-US" dirty="0" err="1" smtClean="0">
                <a:solidFill>
                  <a:srgbClr val="FFFF00"/>
                </a:solidFill>
              </a:rPr>
              <a:t>siklus</a:t>
            </a:r>
            <a:r>
              <a:rPr lang="en-US" dirty="0" smtClean="0">
                <a:solidFill>
                  <a:srgbClr val="FFFF00"/>
                </a:solidFill>
              </a:rPr>
              <a:t> </a:t>
            </a:r>
            <a:r>
              <a:rPr lang="en-US" dirty="0" err="1" smtClean="0">
                <a:solidFill>
                  <a:srgbClr val="FFFF00"/>
                </a:solidFill>
              </a:rPr>
              <a:t>kehidupan</a:t>
            </a:r>
            <a:r>
              <a:rPr lang="en-US" dirty="0" smtClean="0">
                <a:solidFill>
                  <a:srgbClr val="FFFF00"/>
                </a:solidFill>
              </a:rPr>
              <a:t> </a:t>
            </a:r>
            <a:r>
              <a:rPr lang="en-US" dirty="0" err="1" smtClean="0">
                <a:solidFill>
                  <a:srgbClr val="FFFF00"/>
                </a:solidFill>
              </a:rPr>
              <a:t>keluarga</a:t>
            </a:r>
            <a:r>
              <a:rPr lang="en-US" dirty="0" smtClean="0">
                <a:solidFill>
                  <a:srgbClr val="FFFF00"/>
                </a:solidFill>
              </a:rPr>
              <a:t>. </a:t>
            </a:r>
            <a:r>
              <a:rPr lang="en-US" dirty="0" err="1" smtClean="0">
                <a:solidFill>
                  <a:srgbClr val="FFFF00"/>
                </a:solidFill>
              </a:rPr>
              <a:t>Hubungan</a:t>
            </a:r>
            <a:r>
              <a:rPr lang="en-US" dirty="0" smtClean="0">
                <a:solidFill>
                  <a:srgbClr val="FFFF00"/>
                </a:solidFill>
              </a:rPr>
              <a:t> </a:t>
            </a:r>
            <a:r>
              <a:rPr lang="en-US" dirty="0" err="1" smtClean="0">
                <a:solidFill>
                  <a:srgbClr val="FFFF00"/>
                </a:solidFill>
              </a:rPr>
              <a:t>orang</a:t>
            </a:r>
            <a:r>
              <a:rPr lang="en-US" dirty="0" smtClean="0">
                <a:solidFill>
                  <a:srgbClr val="FFFF00"/>
                </a:solidFill>
              </a:rPr>
              <a:t> </a:t>
            </a:r>
            <a:r>
              <a:rPr lang="en-US" dirty="0" err="1" smtClean="0">
                <a:solidFill>
                  <a:srgbClr val="FFFF00"/>
                </a:solidFill>
              </a:rPr>
              <a:t>tua</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remaja</a:t>
            </a:r>
            <a:r>
              <a:rPr lang="en-US" dirty="0" smtClean="0">
                <a:solidFill>
                  <a:srgbClr val="FFFF00"/>
                </a:solidFill>
              </a:rPr>
              <a:t> </a:t>
            </a:r>
            <a:r>
              <a:rPr lang="en-US" dirty="0" err="1" smtClean="0">
                <a:solidFill>
                  <a:srgbClr val="FFFF00"/>
                </a:solidFill>
              </a:rPr>
              <a:t>menekankan</a:t>
            </a:r>
            <a:r>
              <a:rPr lang="en-US" dirty="0" smtClean="0">
                <a:solidFill>
                  <a:srgbClr val="FFFF00"/>
                </a:solidFill>
              </a:rPr>
              <a:t> </a:t>
            </a:r>
            <a:r>
              <a:rPr lang="en-US" dirty="0" err="1" smtClean="0">
                <a:solidFill>
                  <a:srgbClr val="FFFF00"/>
                </a:solidFill>
              </a:rPr>
              <a:t>bahwa</a:t>
            </a:r>
            <a:r>
              <a:rPr lang="en-US" dirty="0" smtClean="0">
                <a:solidFill>
                  <a:srgbClr val="FFFF00"/>
                </a:solidFill>
              </a:rPr>
              <a:t> </a:t>
            </a:r>
            <a:r>
              <a:rPr lang="en-US" dirty="0" err="1" smtClean="0">
                <a:solidFill>
                  <a:srgbClr val="FFFF00"/>
                </a:solidFill>
              </a:rPr>
              <a:t>sebagian</a:t>
            </a:r>
            <a:r>
              <a:rPr lang="en-US" dirty="0" smtClean="0">
                <a:solidFill>
                  <a:srgbClr val="FFFF00"/>
                </a:solidFill>
              </a:rPr>
              <a:t> </a:t>
            </a:r>
            <a:r>
              <a:rPr lang="en-US" dirty="0" err="1" smtClean="0">
                <a:solidFill>
                  <a:srgbClr val="FFFF00"/>
                </a:solidFill>
              </a:rPr>
              <a:t>besar</a:t>
            </a:r>
            <a:r>
              <a:rPr lang="en-US" dirty="0" smtClean="0">
                <a:solidFill>
                  <a:srgbClr val="FFFF00"/>
                </a:solidFill>
              </a:rPr>
              <a:t> </a:t>
            </a:r>
            <a:r>
              <a:rPr lang="en-US" dirty="0" err="1" smtClean="0">
                <a:solidFill>
                  <a:srgbClr val="FFFF00"/>
                </a:solidFill>
              </a:rPr>
              <a:t>konflik</a:t>
            </a:r>
            <a:r>
              <a:rPr lang="en-US" dirty="0" smtClean="0">
                <a:solidFill>
                  <a:srgbClr val="FFFF00"/>
                </a:solidFill>
              </a:rPr>
              <a:t> </a:t>
            </a:r>
            <a:r>
              <a:rPr lang="en-US" dirty="0" err="1" smtClean="0">
                <a:solidFill>
                  <a:srgbClr val="FFFF00"/>
                </a:solidFill>
              </a:rPr>
              <a:t>orang</a:t>
            </a:r>
            <a:r>
              <a:rPr lang="en-US" dirty="0" smtClean="0">
                <a:solidFill>
                  <a:srgbClr val="FFFF00"/>
                </a:solidFill>
              </a:rPr>
              <a:t> </a:t>
            </a:r>
            <a:r>
              <a:rPr lang="en-US" dirty="0" err="1" smtClean="0">
                <a:solidFill>
                  <a:srgbClr val="FFFF00"/>
                </a:solidFill>
              </a:rPr>
              <a:t>tua</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remaja</a:t>
            </a:r>
            <a:r>
              <a:rPr lang="en-US" dirty="0" smtClean="0">
                <a:solidFill>
                  <a:srgbClr val="FFFF00"/>
                </a:solidFill>
              </a:rPr>
              <a:t> </a:t>
            </a:r>
            <a:r>
              <a:rPr lang="en-US" dirty="0" err="1" smtClean="0">
                <a:solidFill>
                  <a:srgbClr val="FFFF00"/>
                </a:solidFill>
              </a:rPr>
              <a:t>lebih</a:t>
            </a:r>
            <a:r>
              <a:rPr lang="en-US" dirty="0" smtClean="0">
                <a:solidFill>
                  <a:srgbClr val="FFFF00"/>
                </a:solidFill>
              </a:rPr>
              <a:t> </a:t>
            </a:r>
            <a:r>
              <a:rPr lang="en-US" dirty="0" err="1" smtClean="0">
                <a:solidFill>
                  <a:srgbClr val="FFFF00"/>
                </a:solidFill>
              </a:rPr>
              <a:t>moderat</a:t>
            </a:r>
            <a:r>
              <a:rPr lang="en-US" dirty="0" smtClean="0">
                <a:solidFill>
                  <a:srgbClr val="FFFF00"/>
                </a:solidFill>
              </a:rPr>
              <a:t> </a:t>
            </a:r>
            <a:r>
              <a:rPr lang="en-US" dirty="0" err="1" smtClean="0">
                <a:solidFill>
                  <a:srgbClr val="FFFF00"/>
                </a:solidFill>
              </a:rPr>
              <a:t>daripada</a:t>
            </a:r>
            <a:r>
              <a:rPr lang="en-US" dirty="0" smtClean="0">
                <a:solidFill>
                  <a:srgbClr val="FFFF00"/>
                </a:solidFill>
              </a:rPr>
              <a:t> </a:t>
            </a:r>
            <a:r>
              <a:rPr lang="en-US" dirty="0" err="1" smtClean="0">
                <a:solidFill>
                  <a:srgbClr val="FFFF00"/>
                </a:solidFill>
              </a:rPr>
              <a:t>intens</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33466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n-US" dirty="0" err="1" smtClean="0"/>
              <a:t>Adjusment</a:t>
            </a:r>
            <a:r>
              <a:rPr lang="en-US" dirty="0" smtClean="0"/>
              <a:t> Strategies for Parenting Adolescents</a:t>
            </a:r>
            <a:endParaRPr lang="en-US" dirty="0"/>
          </a:p>
        </p:txBody>
      </p:sp>
      <p:sp>
        <p:nvSpPr>
          <p:cNvPr id="5" name="TextBox 4"/>
          <p:cNvSpPr txBox="1"/>
          <p:nvPr/>
        </p:nvSpPr>
        <p:spPr>
          <a:xfrm>
            <a:off x="880829" y="2177845"/>
            <a:ext cx="7382342" cy="646331"/>
          </a:xfrm>
          <a:prstGeom prst="rect">
            <a:avLst/>
          </a:prstGeom>
          <a:noFill/>
        </p:spPr>
        <p:txBody>
          <a:bodyPr wrap="none" rtlCol="0">
            <a:spAutoFit/>
          </a:bodyPr>
          <a:lstStyle/>
          <a:p>
            <a:r>
              <a:rPr lang="en-US" dirty="0" smtClean="0"/>
              <a:t>1.  Show them warmth and respect, and avoid the tendency to be controlling </a:t>
            </a:r>
          </a:p>
          <a:p>
            <a:pPr marL="236538" indent="-236538"/>
            <a:r>
              <a:rPr lang="en-US" dirty="0" smtClean="0"/>
              <a:t>	 and too permissive</a:t>
            </a:r>
            <a:endParaRPr lang="en-US" dirty="0"/>
          </a:p>
        </p:txBody>
      </p:sp>
      <p:sp>
        <p:nvSpPr>
          <p:cNvPr id="6" name="TextBox 5"/>
          <p:cNvSpPr txBox="1"/>
          <p:nvPr/>
        </p:nvSpPr>
        <p:spPr>
          <a:xfrm>
            <a:off x="866081" y="2824176"/>
            <a:ext cx="4513480" cy="369332"/>
          </a:xfrm>
          <a:prstGeom prst="rect">
            <a:avLst/>
          </a:prstGeom>
          <a:noFill/>
        </p:spPr>
        <p:txBody>
          <a:bodyPr wrap="none" rtlCol="0">
            <a:spAutoFit/>
          </a:bodyPr>
          <a:lstStyle/>
          <a:p>
            <a:r>
              <a:rPr lang="en-US" dirty="0" smtClean="0"/>
              <a:t>2.  Demonstrate sustained interest in their live</a:t>
            </a:r>
            <a:endParaRPr lang="en-US" dirty="0"/>
          </a:p>
        </p:txBody>
      </p:sp>
      <p:sp>
        <p:nvSpPr>
          <p:cNvPr id="7" name="TextBox 6"/>
          <p:cNvSpPr txBox="1"/>
          <p:nvPr/>
        </p:nvSpPr>
        <p:spPr>
          <a:xfrm>
            <a:off x="866081" y="3244335"/>
            <a:ext cx="7417543" cy="369332"/>
          </a:xfrm>
          <a:prstGeom prst="rect">
            <a:avLst/>
          </a:prstGeom>
          <a:noFill/>
        </p:spPr>
        <p:txBody>
          <a:bodyPr wrap="none" rtlCol="0">
            <a:spAutoFit/>
          </a:bodyPr>
          <a:lstStyle/>
          <a:p>
            <a:r>
              <a:rPr lang="en-US" dirty="0" smtClean="0"/>
              <a:t>3.  Understand and adapt to their cognitive and </a:t>
            </a:r>
            <a:r>
              <a:rPr lang="en-US" dirty="0" err="1" smtClean="0"/>
              <a:t>socioemotional</a:t>
            </a:r>
            <a:r>
              <a:rPr lang="en-US" dirty="0" smtClean="0"/>
              <a:t> development</a:t>
            </a:r>
            <a:endParaRPr lang="en-US" dirty="0"/>
          </a:p>
        </p:txBody>
      </p:sp>
      <p:sp>
        <p:nvSpPr>
          <p:cNvPr id="8" name="TextBox 7"/>
          <p:cNvSpPr txBox="1"/>
          <p:nvPr/>
        </p:nvSpPr>
        <p:spPr>
          <a:xfrm>
            <a:off x="883681" y="3625957"/>
            <a:ext cx="7489038" cy="369332"/>
          </a:xfrm>
          <a:prstGeom prst="rect">
            <a:avLst/>
          </a:prstGeom>
          <a:noFill/>
        </p:spPr>
        <p:txBody>
          <a:bodyPr wrap="none" rtlCol="0">
            <a:spAutoFit/>
          </a:bodyPr>
          <a:lstStyle/>
          <a:p>
            <a:r>
              <a:rPr lang="en-US" dirty="0" smtClean="0"/>
              <a:t>4.  Communicate expectations for high standards of conduct and achievement</a:t>
            </a:r>
            <a:endParaRPr lang="en-US" dirty="0"/>
          </a:p>
        </p:txBody>
      </p:sp>
      <p:sp>
        <p:nvSpPr>
          <p:cNvPr id="9" name="TextBox 8"/>
          <p:cNvSpPr txBox="1"/>
          <p:nvPr/>
        </p:nvSpPr>
        <p:spPr>
          <a:xfrm>
            <a:off x="866081" y="4008792"/>
            <a:ext cx="6401091" cy="369332"/>
          </a:xfrm>
          <a:prstGeom prst="rect">
            <a:avLst/>
          </a:prstGeom>
          <a:noFill/>
        </p:spPr>
        <p:txBody>
          <a:bodyPr wrap="square" rtlCol="0">
            <a:spAutoFit/>
          </a:bodyPr>
          <a:lstStyle/>
          <a:p>
            <a:r>
              <a:rPr lang="en-US" dirty="0" smtClean="0"/>
              <a:t>5. Display constructive ways of dealing with problems and conflict</a:t>
            </a:r>
            <a:endParaRPr lang="en-US" dirty="0"/>
          </a:p>
        </p:txBody>
      </p:sp>
      <p:sp>
        <p:nvSpPr>
          <p:cNvPr id="10" name="TextBox 9"/>
          <p:cNvSpPr txBox="1"/>
          <p:nvPr/>
        </p:nvSpPr>
        <p:spPr>
          <a:xfrm>
            <a:off x="866081" y="4432824"/>
            <a:ext cx="6254042" cy="369332"/>
          </a:xfrm>
          <a:prstGeom prst="rect">
            <a:avLst/>
          </a:prstGeom>
          <a:noFill/>
        </p:spPr>
        <p:txBody>
          <a:bodyPr wrap="square" rtlCol="0">
            <a:spAutoFit/>
          </a:bodyPr>
          <a:lstStyle/>
          <a:p>
            <a:r>
              <a:rPr lang="en-US" dirty="0" smtClean="0"/>
              <a:t>6.  Understand that adolescents don’t become adults overnights</a:t>
            </a:r>
            <a:endParaRPr lang="en-US" dirty="0"/>
          </a:p>
        </p:txBody>
      </p:sp>
    </p:spTree>
    <p:extLst>
      <p:ext uri="{BB962C8B-B14F-4D97-AF65-F5344CB8AC3E}">
        <p14:creationId xmlns:p14="http://schemas.microsoft.com/office/powerpoint/2010/main" val="158997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Midlife Families</a:t>
            </a:r>
            <a:endParaRPr lang="en-US" dirty="0"/>
          </a:p>
        </p:txBody>
      </p:sp>
      <p:sp>
        <p:nvSpPr>
          <p:cNvPr id="4" name="Rectangle 3"/>
          <p:cNvSpPr/>
          <p:nvPr/>
        </p:nvSpPr>
        <p:spPr>
          <a:xfrm>
            <a:off x="533400" y="1718187"/>
            <a:ext cx="2819400" cy="236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The fifth stage in the family life cycle, a time of launching children, linking generation, and adapting to midlife changes</a:t>
            </a:r>
            <a:endParaRPr lang="en-US" dirty="0"/>
          </a:p>
        </p:txBody>
      </p:sp>
      <p:sp>
        <p:nvSpPr>
          <p:cNvPr id="5" name="Oval 4"/>
          <p:cNvSpPr/>
          <p:nvPr/>
        </p:nvSpPr>
        <p:spPr>
          <a:xfrm>
            <a:off x="3810000" y="1832487"/>
            <a:ext cx="48768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Empty nest syndrome </a:t>
            </a:r>
            <a:r>
              <a:rPr lang="en-US" dirty="0" smtClean="0"/>
              <a:t>a decrease in marital satisfaction and increase in feelings of emptiness brought about by the children’s departure</a:t>
            </a:r>
          </a:p>
        </p:txBody>
      </p:sp>
      <p:sp>
        <p:nvSpPr>
          <p:cNvPr id="6" name="Rectangle 5"/>
          <p:cNvSpPr/>
          <p:nvPr/>
        </p:nvSpPr>
        <p:spPr>
          <a:xfrm>
            <a:off x="2476500" y="4800600"/>
            <a:ext cx="4191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Intergenerational Relationship</a:t>
            </a:r>
            <a:endParaRPr lang="en-US" dirty="0"/>
          </a:p>
        </p:txBody>
      </p:sp>
    </p:spTree>
    <p:extLst>
      <p:ext uri="{BB962C8B-B14F-4D97-AF65-F5344CB8AC3E}">
        <p14:creationId xmlns:p14="http://schemas.microsoft.com/office/powerpoint/2010/main" val="212496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9826" y="228600"/>
            <a:ext cx="8229600" cy="1143000"/>
          </a:xfrm>
        </p:spPr>
        <p:txBody>
          <a:bodyPr/>
          <a:lstStyle/>
          <a:p>
            <a:r>
              <a:rPr lang="en-US" dirty="0" smtClean="0"/>
              <a:t>Families in Later Life</a:t>
            </a:r>
            <a:endParaRPr lang="en-US" dirty="0"/>
          </a:p>
        </p:txBody>
      </p:sp>
      <p:sp>
        <p:nvSpPr>
          <p:cNvPr id="4" name="Rounded Rectangle 3"/>
          <p:cNvSpPr/>
          <p:nvPr/>
        </p:nvSpPr>
        <p:spPr>
          <a:xfrm>
            <a:off x="2209800" y="1295400"/>
            <a:ext cx="4038600"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Family in later life the sixth and final stage in the family life cycle, involving retirement and, in many families, </a:t>
            </a:r>
            <a:r>
              <a:rPr lang="en-US" dirty="0" err="1" smtClean="0"/>
              <a:t>grandparenting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876" y="3657599"/>
            <a:ext cx="6667500" cy="2524125"/>
          </a:xfrm>
          <a:prstGeom prst="rect">
            <a:avLst/>
          </a:prstGeom>
          <a:effectLst>
            <a:softEdge rad="63500"/>
          </a:effectLst>
        </p:spPr>
      </p:pic>
    </p:spTree>
    <p:extLst>
      <p:ext uri="{BB962C8B-B14F-4D97-AF65-F5344CB8AC3E}">
        <p14:creationId xmlns:p14="http://schemas.microsoft.com/office/powerpoint/2010/main" val="1333783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dirty="0" smtClean="0"/>
              <a:t>Parenting</a:t>
            </a:r>
            <a:endParaRPr lang="en-US" dirty="0"/>
          </a:p>
        </p:txBody>
      </p:sp>
      <p:sp>
        <p:nvSpPr>
          <p:cNvPr id="5" name="Rounded Rectangle 4"/>
          <p:cNvSpPr/>
          <p:nvPr/>
        </p:nvSpPr>
        <p:spPr>
          <a:xfrm>
            <a:off x="228600" y="2445775"/>
            <a:ext cx="5410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Kelahiran</a:t>
            </a:r>
            <a:r>
              <a:rPr lang="en-US" dirty="0"/>
              <a:t> </a:t>
            </a:r>
            <a:r>
              <a:rPr lang="en-US" dirty="0" err="1"/>
              <a:t>anak</a:t>
            </a:r>
            <a:r>
              <a:rPr lang="en-US" dirty="0"/>
              <a:t> </a:t>
            </a:r>
            <a:r>
              <a:rPr lang="en-US" dirty="0" err="1"/>
              <a:t>akan</a:t>
            </a:r>
            <a:r>
              <a:rPr lang="en-US" dirty="0"/>
              <a:t> </a:t>
            </a:r>
            <a:r>
              <a:rPr lang="en-US" dirty="0" err="1"/>
              <a:t>menyelamatkan</a:t>
            </a:r>
            <a:r>
              <a:rPr lang="en-US" dirty="0"/>
              <a:t> </a:t>
            </a:r>
            <a:r>
              <a:rPr lang="en-US" dirty="0" err="1" smtClean="0"/>
              <a:t>pernikahan</a:t>
            </a:r>
            <a:endParaRPr lang="en-US" dirty="0"/>
          </a:p>
        </p:txBody>
      </p:sp>
      <p:sp>
        <p:nvSpPr>
          <p:cNvPr id="6" name="Rounded Rectangle 5"/>
          <p:cNvSpPr/>
          <p:nvPr/>
        </p:nvSpPr>
        <p:spPr>
          <a:xfrm>
            <a:off x="1644445" y="3111909"/>
            <a:ext cx="7315200" cy="6341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Anak</a:t>
            </a:r>
            <a:r>
              <a:rPr lang="en-US" dirty="0" smtClean="0"/>
              <a:t> </a:t>
            </a:r>
            <a:r>
              <a:rPr lang="en-US" dirty="0" err="1" smtClean="0"/>
              <a:t>akan</a:t>
            </a:r>
            <a:r>
              <a:rPr lang="en-US" dirty="0" smtClean="0"/>
              <a:t> </a:t>
            </a:r>
            <a:r>
              <a:rPr lang="en-US" dirty="0" err="1" smtClean="0"/>
              <a:t>berpikir</a:t>
            </a:r>
            <a:r>
              <a:rPr lang="en-US" dirty="0" smtClean="0"/>
              <a:t>, </a:t>
            </a:r>
            <a:r>
              <a:rPr lang="en-US" dirty="0" err="1" smtClean="0"/>
              <a:t>merasakan</a:t>
            </a:r>
            <a:r>
              <a:rPr lang="en-US" dirty="0" smtClean="0"/>
              <a:t> </a:t>
            </a:r>
            <a:r>
              <a:rPr lang="en-US" dirty="0" err="1" smtClean="0"/>
              <a:t>dan</a:t>
            </a:r>
            <a:r>
              <a:rPr lang="en-US" dirty="0" smtClean="0"/>
              <a:t> </a:t>
            </a:r>
            <a:r>
              <a:rPr lang="en-US" dirty="0" err="1" smtClean="0"/>
              <a:t>berperilaku</a:t>
            </a:r>
            <a:r>
              <a:rPr lang="en-US" dirty="0" smtClean="0"/>
              <a:t> </a:t>
            </a:r>
            <a:r>
              <a:rPr lang="en-US" dirty="0" err="1" smtClean="0"/>
              <a:t>seperti</a:t>
            </a:r>
            <a:r>
              <a:rPr lang="en-US" dirty="0" smtClean="0"/>
              <a:t> orang </a:t>
            </a:r>
            <a:r>
              <a:rPr lang="en-US" dirty="0" err="1" smtClean="0"/>
              <a:t>tua</a:t>
            </a:r>
            <a:r>
              <a:rPr lang="en-US" dirty="0" smtClean="0"/>
              <a:t> </a:t>
            </a:r>
            <a:r>
              <a:rPr lang="en-US" dirty="0" err="1" smtClean="0"/>
              <a:t>mereka</a:t>
            </a:r>
            <a:r>
              <a:rPr lang="en-US" dirty="0" smtClean="0"/>
              <a:t> di </a:t>
            </a:r>
            <a:r>
              <a:rPr lang="en-US" dirty="0" err="1" smtClean="0"/>
              <a:t>masa</a:t>
            </a:r>
            <a:r>
              <a:rPr lang="en-US" dirty="0" smtClean="0"/>
              <a:t> </a:t>
            </a:r>
            <a:r>
              <a:rPr lang="en-US" dirty="0" err="1" smtClean="0"/>
              <a:t>kecil</a:t>
            </a:r>
            <a:endParaRPr lang="en-US" dirty="0"/>
          </a:p>
        </p:txBody>
      </p:sp>
      <p:sp>
        <p:nvSpPr>
          <p:cNvPr id="7" name="Rounded Rectangle 6"/>
          <p:cNvSpPr/>
          <p:nvPr/>
        </p:nvSpPr>
        <p:spPr>
          <a:xfrm>
            <a:off x="263014" y="4034913"/>
            <a:ext cx="45720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t>Anak</a:t>
            </a:r>
            <a:r>
              <a:rPr lang="en-US" dirty="0"/>
              <a:t> </a:t>
            </a:r>
            <a:r>
              <a:rPr lang="en-US" dirty="0" err="1"/>
              <a:t>akan</a:t>
            </a:r>
            <a:r>
              <a:rPr lang="en-US" dirty="0"/>
              <a:t> </a:t>
            </a:r>
            <a:r>
              <a:rPr lang="en-US" dirty="0" err="1"/>
              <a:t>menjaga</a:t>
            </a:r>
            <a:r>
              <a:rPr lang="en-US" dirty="0"/>
              <a:t> orang </a:t>
            </a:r>
            <a:r>
              <a:rPr lang="en-US" dirty="0" err="1"/>
              <a:t>tua</a:t>
            </a:r>
            <a:r>
              <a:rPr lang="en-US" dirty="0"/>
              <a:t> di </a:t>
            </a:r>
            <a:r>
              <a:rPr lang="en-US" dirty="0" err="1"/>
              <a:t>usia</a:t>
            </a:r>
            <a:r>
              <a:rPr lang="en-US" dirty="0"/>
              <a:t> </a:t>
            </a:r>
            <a:r>
              <a:rPr lang="en-US" dirty="0" err="1" smtClean="0"/>
              <a:t>tua</a:t>
            </a:r>
            <a:endParaRPr lang="en-US" dirty="0"/>
          </a:p>
        </p:txBody>
      </p:sp>
      <p:sp>
        <p:nvSpPr>
          <p:cNvPr id="8" name="Rounded Rectangle 7"/>
          <p:cNvSpPr/>
          <p:nvPr/>
        </p:nvSpPr>
        <p:spPr>
          <a:xfrm>
            <a:off x="1873045" y="4953000"/>
            <a:ext cx="7086600" cy="609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Orangtua</a:t>
            </a:r>
            <a:r>
              <a:rPr lang="en-US" dirty="0"/>
              <a:t> </a:t>
            </a:r>
            <a:r>
              <a:rPr lang="en-US" dirty="0" err="1"/>
              <a:t>dapat</a:t>
            </a:r>
            <a:r>
              <a:rPr lang="en-US" dirty="0"/>
              <a:t> </a:t>
            </a:r>
            <a:r>
              <a:rPr lang="en-US" dirty="0" err="1"/>
              <a:t>mengaharapkan</a:t>
            </a:r>
            <a:r>
              <a:rPr lang="en-US" dirty="0"/>
              <a:t> rasa </a:t>
            </a:r>
            <a:r>
              <a:rPr lang="en-US" dirty="0" err="1"/>
              <a:t>hormat</a:t>
            </a:r>
            <a:r>
              <a:rPr lang="en-US" dirty="0"/>
              <a:t> </a:t>
            </a:r>
            <a:r>
              <a:rPr lang="en-US" dirty="0" err="1"/>
              <a:t>dan</a:t>
            </a:r>
            <a:r>
              <a:rPr lang="en-US" dirty="0"/>
              <a:t> </a:t>
            </a:r>
            <a:r>
              <a:rPr lang="en-US" dirty="0" err="1"/>
              <a:t>kepatuhan</a:t>
            </a:r>
            <a:r>
              <a:rPr lang="en-US" dirty="0"/>
              <a:t> </a:t>
            </a:r>
            <a:r>
              <a:rPr lang="en-US" dirty="0" err="1"/>
              <a:t>dari</a:t>
            </a:r>
            <a:r>
              <a:rPr lang="en-US" dirty="0"/>
              <a:t> </a:t>
            </a:r>
            <a:r>
              <a:rPr lang="en-US" dirty="0" err="1"/>
              <a:t>anak</a:t>
            </a:r>
            <a:r>
              <a:rPr lang="en-US" dirty="0"/>
              <a:t> </a:t>
            </a:r>
            <a:r>
              <a:rPr lang="en-US" dirty="0" err="1" smtClean="0"/>
              <a:t>mereka</a:t>
            </a:r>
            <a:endParaRPr lang="en-US" dirty="0"/>
          </a:p>
        </p:txBody>
      </p:sp>
      <p:sp>
        <p:nvSpPr>
          <p:cNvPr id="9" name="Rounded Rectangle 8"/>
          <p:cNvSpPr/>
          <p:nvPr/>
        </p:nvSpPr>
        <p:spPr>
          <a:xfrm>
            <a:off x="371168" y="5791200"/>
            <a:ext cx="67056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Memiliki</a:t>
            </a:r>
            <a:r>
              <a:rPr lang="en-US" dirty="0"/>
              <a:t> </a:t>
            </a:r>
            <a:r>
              <a:rPr lang="en-US" dirty="0" err="1"/>
              <a:t>anak</a:t>
            </a:r>
            <a:r>
              <a:rPr lang="en-US" dirty="0"/>
              <a:t> </a:t>
            </a:r>
            <a:r>
              <a:rPr lang="en-US" dirty="0" err="1"/>
              <a:t>berarti</a:t>
            </a:r>
            <a:r>
              <a:rPr lang="en-US" dirty="0"/>
              <a:t> orang </a:t>
            </a:r>
            <a:r>
              <a:rPr lang="en-US" dirty="0" err="1"/>
              <a:t>tua</a:t>
            </a:r>
            <a:r>
              <a:rPr lang="en-US" dirty="0"/>
              <a:t> </a:t>
            </a:r>
            <a:r>
              <a:rPr lang="en-US" dirty="0" err="1"/>
              <a:t>akan</a:t>
            </a:r>
            <a:r>
              <a:rPr lang="en-US" dirty="0"/>
              <a:t> </a:t>
            </a:r>
            <a:r>
              <a:rPr lang="en-US" dirty="0" err="1"/>
              <a:t>selalu</a:t>
            </a:r>
            <a:r>
              <a:rPr lang="en-US" dirty="0"/>
              <a:t> </a:t>
            </a:r>
            <a:r>
              <a:rPr lang="en-US" dirty="0" err="1"/>
              <a:t>memiliki</a:t>
            </a:r>
            <a:r>
              <a:rPr lang="en-US" dirty="0"/>
              <a:t> </a:t>
            </a:r>
            <a:r>
              <a:rPr lang="en-US" dirty="0" err="1"/>
              <a:t>seseorang</a:t>
            </a:r>
            <a:r>
              <a:rPr lang="en-US" dirty="0"/>
              <a:t> yang </a:t>
            </a:r>
            <a:r>
              <a:rPr lang="en-US" dirty="0" err="1"/>
              <a:t>mencintai</a:t>
            </a:r>
            <a:r>
              <a:rPr lang="en-US" dirty="0"/>
              <a:t> </a:t>
            </a:r>
            <a:r>
              <a:rPr lang="en-US" dirty="0" err="1"/>
              <a:t>mereka</a:t>
            </a:r>
            <a:r>
              <a:rPr lang="en-US" dirty="0"/>
              <a:t> </a:t>
            </a:r>
            <a:r>
              <a:rPr lang="en-US" dirty="0" err="1"/>
              <a:t>dan</a:t>
            </a:r>
            <a:r>
              <a:rPr lang="en-US" dirty="0"/>
              <a:t> </a:t>
            </a:r>
            <a:r>
              <a:rPr lang="en-US" dirty="0" err="1"/>
              <a:t>sahabat</a:t>
            </a:r>
            <a:r>
              <a:rPr lang="en-US" dirty="0"/>
              <a:t> </a:t>
            </a:r>
            <a:r>
              <a:rPr lang="en-US" dirty="0" err="1"/>
              <a:t>mereka</a:t>
            </a:r>
            <a:r>
              <a:rPr lang="en-US" dirty="0" smtClean="0"/>
              <a:t>.</a:t>
            </a:r>
            <a:endParaRPr lang="en-US" dirty="0"/>
          </a:p>
        </p:txBody>
      </p:sp>
    </p:spTree>
    <p:extLst>
      <p:ext uri="{BB962C8B-B14F-4D97-AF65-F5344CB8AC3E}">
        <p14:creationId xmlns:p14="http://schemas.microsoft.com/office/powerpoint/2010/main" val="2275079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4" name="Rounded Rectangle 3"/>
          <p:cNvSpPr/>
          <p:nvPr/>
        </p:nvSpPr>
        <p:spPr>
          <a:xfrm>
            <a:off x="716526" y="1027471"/>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Memiliki</a:t>
            </a:r>
            <a:r>
              <a:rPr lang="en-US" dirty="0"/>
              <a:t> </a:t>
            </a:r>
            <a:r>
              <a:rPr lang="en-US" dirty="0" err="1"/>
              <a:t>anak</a:t>
            </a:r>
            <a:r>
              <a:rPr lang="en-US" dirty="0"/>
              <a:t> </a:t>
            </a:r>
            <a:r>
              <a:rPr lang="en-US" dirty="0" err="1"/>
              <a:t>memberikan</a:t>
            </a:r>
            <a:r>
              <a:rPr lang="en-US" dirty="0"/>
              <a:t> orang </a:t>
            </a:r>
            <a:r>
              <a:rPr lang="en-US" dirty="0" err="1"/>
              <a:t>tua</a:t>
            </a:r>
            <a:r>
              <a:rPr lang="en-US" dirty="0"/>
              <a:t> ‘</a:t>
            </a:r>
            <a:r>
              <a:rPr lang="en-US" dirty="0" err="1"/>
              <a:t>kesempatan</a:t>
            </a:r>
            <a:r>
              <a:rPr lang="en-US" dirty="0"/>
              <a:t> </a:t>
            </a:r>
            <a:r>
              <a:rPr lang="en-US" dirty="0" err="1"/>
              <a:t>kedua</a:t>
            </a:r>
            <a:r>
              <a:rPr lang="en-US" dirty="0"/>
              <a:t>’ </a:t>
            </a:r>
            <a:r>
              <a:rPr lang="en-US" dirty="0" err="1"/>
              <a:t>untuk</a:t>
            </a:r>
            <a:r>
              <a:rPr lang="en-US" dirty="0"/>
              <a:t> </a:t>
            </a:r>
            <a:r>
              <a:rPr lang="en-US" dirty="0" err="1"/>
              <a:t>mencapai</a:t>
            </a:r>
            <a:r>
              <a:rPr lang="en-US" dirty="0"/>
              <a:t> </a:t>
            </a:r>
            <a:r>
              <a:rPr lang="en-US" dirty="0" err="1"/>
              <a:t>apa</a:t>
            </a:r>
            <a:r>
              <a:rPr lang="en-US" dirty="0"/>
              <a:t> yang </a:t>
            </a:r>
            <a:r>
              <a:rPr lang="en-US" dirty="0" err="1"/>
              <a:t>harus</a:t>
            </a:r>
            <a:r>
              <a:rPr lang="en-US" dirty="0"/>
              <a:t> </a:t>
            </a:r>
            <a:r>
              <a:rPr lang="en-US" dirty="0" err="1"/>
              <a:t>mereka</a:t>
            </a:r>
            <a:r>
              <a:rPr lang="en-US" dirty="0"/>
              <a:t> </a:t>
            </a:r>
            <a:r>
              <a:rPr lang="en-US" dirty="0" err="1"/>
              <a:t>capai</a:t>
            </a:r>
            <a:r>
              <a:rPr lang="en-US" dirty="0" smtClean="0"/>
              <a:t>.</a:t>
            </a:r>
            <a:endParaRPr lang="en-US" dirty="0"/>
          </a:p>
        </p:txBody>
      </p:sp>
      <p:sp>
        <p:nvSpPr>
          <p:cNvPr id="5" name="Rounded Rectangle 4"/>
          <p:cNvSpPr/>
          <p:nvPr/>
        </p:nvSpPr>
        <p:spPr>
          <a:xfrm>
            <a:off x="1066800" y="2209800"/>
            <a:ext cx="73152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Jika</a:t>
            </a:r>
            <a:r>
              <a:rPr lang="en-US" dirty="0"/>
              <a:t> orang </a:t>
            </a:r>
            <a:r>
              <a:rPr lang="en-US" dirty="0" err="1"/>
              <a:t>tua</a:t>
            </a:r>
            <a:r>
              <a:rPr lang="en-US" dirty="0"/>
              <a:t>  </a:t>
            </a:r>
            <a:r>
              <a:rPr lang="en-US" dirty="0" err="1"/>
              <a:t>dapat</a:t>
            </a:r>
            <a:r>
              <a:rPr lang="en-US" dirty="0"/>
              <a:t> </a:t>
            </a:r>
            <a:r>
              <a:rPr lang="en-US" dirty="0" err="1"/>
              <a:t>belajar</a:t>
            </a:r>
            <a:r>
              <a:rPr lang="en-US" dirty="0"/>
              <a:t> </a:t>
            </a:r>
            <a:r>
              <a:rPr lang="en-US" dirty="0" err="1"/>
              <a:t>teknik</a:t>
            </a:r>
            <a:r>
              <a:rPr lang="en-US" dirty="0"/>
              <a:t> yang </a:t>
            </a:r>
            <a:r>
              <a:rPr lang="en-US" dirty="0" err="1"/>
              <a:t>benar</a:t>
            </a:r>
            <a:r>
              <a:rPr lang="en-US" dirty="0"/>
              <a:t>, </a:t>
            </a:r>
            <a:r>
              <a:rPr lang="en-US" dirty="0" err="1"/>
              <a:t>mereka</a:t>
            </a:r>
            <a:r>
              <a:rPr lang="en-US" dirty="0"/>
              <a:t> </a:t>
            </a:r>
            <a:r>
              <a:rPr lang="en-US" dirty="0" err="1"/>
              <a:t>dapat</a:t>
            </a:r>
            <a:r>
              <a:rPr lang="en-US" dirty="0"/>
              <a:t> </a:t>
            </a:r>
            <a:r>
              <a:rPr lang="en-US" dirty="0" err="1"/>
              <a:t>membentuk</a:t>
            </a:r>
            <a:r>
              <a:rPr lang="en-US" dirty="0"/>
              <a:t> </a:t>
            </a:r>
            <a:r>
              <a:rPr lang="en-US" dirty="0" err="1"/>
              <a:t>anak</a:t>
            </a:r>
            <a:r>
              <a:rPr lang="en-US" dirty="0"/>
              <a:t> </a:t>
            </a:r>
            <a:r>
              <a:rPr lang="en-US" dirty="0" err="1"/>
              <a:t>mereka</a:t>
            </a:r>
            <a:r>
              <a:rPr lang="en-US" dirty="0"/>
              <a:t> </a:t>
            </a:r>
            <a:r>
              <a:rPr lang="en-US" dirty="0" err="1"/>
              <a:t>seperti</a:t>
            </a:r>
            <a:r>
              <a:rPr lang="en-US" dirty="0"/>
              <a:t> yang </a:t>
            </a:r>
            <a:r>
              <a:rPr lang="en-US" dirty="0" err="1"/>
              <a:t>mereka</a:t>
            </a:r>
            <a:r>
              <a:rPr lang="en-US" dirty="0"/>
              <a:t> </a:t>
            </a:r>
            <a:r>
              <a:rPr lang="en-US" dirty="0" err="1"/>
              <a:t>mau</a:t>
            </a:r>
            <a:r>
              <a:rPr lang="en-US" dirty="0" smtClean="0"/>
              <a:t>.</a:t>
            </a:r>
            <a:endParaRPr lang="en-US" dirty="0"/>
          </a:p>
        </p:txBody>
      </p:sp>
      <p:sp>
        <p:nvSpPr>
          <p:cNvPr id="6" name="Rounded Rectangle 5"/>
          <p:cNvSpPr/>
          <p:nvPr/>
        </p:nvSpPr>
        <p:spPr>
          <a:xfrm>
            <a:off x="1066800" y="3429000"/>
            <a:ext cx="38862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err="1" smtClean="0"/>
              <a:t>kesalahan</a:t>
            </a:r>
            <a:r>
              <a:rPr lang="en-US" dirty="0" smtClean="0"/>
              <a:t> </a:t>
            </a:r>
            <a:r>
              <a:rPr lang="en-US" dirty="0"/>
              <a:t>orang </a:t>
            </a:r>
            <a:r>
              <a:rPr lang="en-US" dirty="0" err="1"/>
              <a:t>tua</a:t>
            </a:r>
            <a:r>
              <a:rPr lang="en-US" dirty="0"/>
              <a:t> </a:t>
            </a:r>
            <a:r>
              <a:rPr lang="en-US" dirty="0" err="1"/>
              <a:t>jika</a:t>
            </a:r>
            <a:r>
              <a:rPr lang="en-US" dirty="0"/>
              <a:t> </a:t>
            </a:r>
            <a:r>
              <a:rPr lang="en-US" dirty="0" err="1"/>
              <a:t>anak</a:t>
            </a:r>
            <a:r>
              <a:rPr lang="en-US" dirty="0"/>
              <a:t> </a:t>
            </a:r>
            <a:r>
              <a:rPr lang="en-US" dirty="0" err="1"/>
              <a:t>gagal</a:t>
            </a:r>
            <a:endParaRPr lang="en-US" dirty="0"/>
          </a:p>
        </p:txBody>
      </p:sp>
      <p:sp>
        <p:nvSpPr>
          <p:cNvPr id="7" name="Rounded Rectangle 6"/>
          <p:cNvSpPr/>
          <p:nvPr/>
        </p:nvSpPr>
        <p:spPr>
          <a:xfrm>
            <a:off x="2819400" y="4296697"/>
            <a:ext cx="5486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err="1"/>
              <a:t>Ibu</a:t>
            </a:r>
            <a:r>
              <a:rPr lang="en-US" dirty="0"/>
              <a:t> </a:t>
            </a:r>
            <a:r>
              <a:rPr lang="en-US" dirty="0" err="1"/>
              <a:t>tentunya</a:t>
            </a:r>
            <a:r>
              <a:rPr lang="en-US" dirty="0"/>
              <a:t> orang </a:t>
            </a:r>
            <a:r>
              <a:rPr lang="en-US" dirty="0" err="1"/>
              <a:t>tua</a:t>
            </a:r>
            <a:r>
              <a:rPr lang="en-US" dirty="0"/>
              <a:t> yang </a:t>
            </a:r>
            <a:r>
              <a:rPr lang="en-US" dirty="0" err="1"/>
              <a:t>lebih</a:t>
            </a:r>
            <a:r>
              <a:rPr lang="en-US" dirty="0"/>
              <a:t> </a:t>
            </a:r>
            <a:r>
              <a:rPr lang="en-US" dirty="0" err="1"/>
              <a:t>baik</a:t>
            </a:r>
            <a:r>
              <a:rPr lang="en-US" dirty="0"/>
              <a:t> </a:t>
            </a:r>
            <a:r>
              <a:rPr lang="en-US" dirty="0" err="1"/>
              <a:t>daripada</a:t>
            </a:r>
            <a:r>
              <a:rPr lang="en-US" dirty="0"/>
              <a:t> ayah</a:t>
            </a:r>
          </a:p>
        </p:txBody>
      </p:sp>
      <p:sp>
        <p:nvSpPr>
          <p:cNvPr id="8" name="Rounded Rectangle 7"/>
          <p:cNvSpPr/>
          <p:nvPr/>
        </p:nvSpPr>
        <p:spPr>
          <a:xfrm>
            <a:off x="914400" y="5257800"/>
            <a:ext cx="6157452"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Parenting </a:t>
            </a:r>
            <a:r>
              <a:rPr lang="en-US" dirty="0"/>
              <a:t> </a:t>
            </a:r>
            <a:r>
              <a:rPr lang="en-US" dirty="0" err="1"/>
              <a:t>adalah</a:t>
            </a:r>
            <a:r>
              <a:rPr lang="en-US" dirty="0"/>
              <a:t> </a:t>
            </a:r>
            <a:r>
              <a:rPr lang="en-US" dirty="0" err="1"/>
              <a:t>insting</a:t>
            </a:r>
            <a:r>
              <a:rPr lang="en-US" dirty="0"/>
              <a:t> </a:t>
            </a:r>
            <a:r>
              <a:rPr lang="en-US" dirty="0" err="1"/>
              <a:t>dan</a:t>
            </a:r>
            <a:r>
              <a:rPr lang="en-US" dirty="0"/>
              <a:t> </a:t>
            </a:r>
            <a:r>
              <a:rPr lang="en-US" dirty="0" err="1"/>
              <a:t>tidak</a:t>
            </a:r>
            <a:r>
              <a:rPr lang="en-US" dirty="0"/>
              <a:t> </a:t>
            </a:r>
            <a:r>
              <a:rPr lang="en-US" dirty="0" err="1"/>
              <a:t>membutuhkan</a:t>
            </a:r>
            <a:r>
              <a:rPr lang="en-US" dirty="0"/>
              <a:t> </a:t>
            </a:r>
            <a:r>
              <a:rPr lang="en-US" dirty="0" err="1"/>
              <a:t>pelatihan</a:t>
            </a:r>
            <a:r>
              <a:rPr lang="en-US" dirty="0" smtClean="0"/>
              <a:t>.</a:t>
            </a:r>
            <a:endParaRPr lang="en-US" i="1" dirty="0"/>
          </a:p>
        </p:txBody>
      </p:sp>
    </p:spTree>
    <p:extLst>
      <p:ext uri="{BB962C8B-B14F-4D97-AF65-F5344CB8AC3E}">
        <p14:creationId xmlns:p14="http://schemas.microsoft.com/office/powerpoint/2010/main" val="365329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Timing of Parenthood</a:t>
            </a:r>
            <a:endParaRPr lang="en-US" dirty="0"/>
          </a:p>
        </p:txBody>
      </p:sp>
      <p:sp>
        <p:nvSpPr>
          <p:cNvPr id="4" name="Rounded Rectangle 3"/>
          <p:cNvSpPr/>
          <p:nvPr/>
        </p:nvSpPr>
        <p:spPr>
          <a:xfrm>
            <a:off x="1295400" y="1600200"/>
            <a:ext cx="66294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Many U.S. adults are marrying later and having children later. There are different advantages to having children younger or later. There is controversy over when the best age is for women to have children.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3962400"/>
            <a:ext cx="3657600" cy="24357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118847"/>
            <a:ext cx="3423776" cy="2279291"/>
          </a:xfrm>
          <a:prstGeom prst="rect">
            <a:avLst/>
          </a:prstGeom>
        </p:spPr>
      </p:pic>
    </p:spTree>
    <p:extLst>
      <p:ext uri="{BB962C8B-B14F-4D97-AF65-F5344CB8AC3E}">
        <p14:creationId xmlns:p14="http://schemas.microsoft.com/office/powerpoint/2010/main" val="2591341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Parenting Styles</a:t>
            </a:r>
            <a:endParaRPr lang="en-US" dirty="0"/>
          </a:p>
        </p:txBody>
      </p:sp>
      <p:sp>
        <p:nvSpPr>
          <p:cNvPr id="4" name="Oval 3"/>
          <p:cNvSpPr/>
          <p:nvPr/>
        </p:nvSpPr>
        <p:spPr>
          <a:xfrm>
            <a:off x="838200" y="1676400"/>
            <a:ext cx="31242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Authotarian</a:t>
            </a:r>
            <a:r>
              <a:rPr lang="en-US" dirty="0" smtClean="0"/>
              <a:t> Parenting</a:t>
            </a:r>
            <a:endParaRPr lang="en-US" dirty="0"/>
          </a:p>
        </p:txBody>
      </p:sp>
      <p:sp>
        <p:nvSpPr>
          <p:cNvPr id="5" name="Oval 4"/>
          <p:cNvSpPr/>
          <p:nvPr/>
        </p:nvSpPr>
        <p:spPr>
          <a:xfrm>
            <a:off x="4894006" y="3746090"/>
            <a:ext cx="3124200"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Indulgent Parenting</a:t>
            </a:r>
            <a:endParaRPr lang="en-US" dirty="0"/>
          </a:p>
        </p:txBody>
      </p:sp>
      <p:sp>
        <p:nvSpPr>
          <p:cNvPr id="6" name="Oval 5"/>
          <p:cNvSpPr/>
          <p:nvPr/>
        </p:nvSpPr>
        <p:spPr>
          <a:xfrm>
            <a:off x="990600" y="3581400"/>
            <a:ext cx="3124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Neglectful Parenting</a:t>
            </a:r>
            <a:endParaRPr lang="en-US" dirty="0"/>
          </a:p>
        </p:txBody>
      </p:sp>
      <p:sp>
        <p:nvSpPr>
          <p:cNvPr id="7" name="Oval 6"/>
          <p:cNvSpPr/>
          <p:nvPr/>
        </p:nvSpPr>
        <p:spPr>
          <a:xfrm>
            <a:off x="4876800" y="1676400"/>
            <a:ext cx="31242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Authoritative Parenting</a:t>
            </a:r>
            <a:endParaRPr lang="en-US" dirty="0"/>
          </a:p>
        </p:txBody>
      </p:sp>
    </p:spTree>
    <p:extLst>
      <p:ext uri="{BB962C8B-B14F-4D97-AF65-F5344CB8AC3E}">
        <p14:creationId xmlns:p14="http://schemas.microsoft.com/office/powerpoint/2010/main" val="3027077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2"/>
            <a:ext cx="9144000" cy="6857999"/>
          </a:xfrm>
          <a:prstGeom prst="rect">
            <a:avLst/>
          </a:prstGeom>
        </p:spPr>
      </p:pic>
      <p:sp>
        <p:nvSpPr>
          <p:cNvPr id="2" name="Title 1"/>
          <p:cNvSpPr>
            <a:spLocks noGrp="1"/>
          </p:cNvSpPr>
          <p:nvPr>
            <p:ph type="title"/>
          </p:nvPr>
        </p:nvSpPr>
        <p:spPr>
          <a:xfrm>
            <a:off x="1447800" y="457200"/>
            <a:ext cx="6990735" cy="1066800"/>
          </a:xfrm>
        </p:spPr>
        <p:txBody>
          <a:bodyPr>
            <a:normAutofit fontScale="90000"/>
          </a:bodyPr>
          <a:lstStyle/>
          <a:p>
            <a:r>
              <a:rPr lang="en-US" b="1" dirty="0" err="1" smtClean="0"/>
              <a:t>Adjusment</a:t>
            </a:r>
            <a:r>
              <a:rPr lang="en-US" b="1" dirty="0" smtClean="0"/>
              <a:t> Strategies For Effective Parenting</a:t>
            </a:r>
            <a:endParaRPr lang="en-US" b="1" dirty="0"/>
          </a:p>
        </p:txBody>
      </p:sp>
      <p:sp>
        <p:nvSpPr>
          <p:cNvPr id="4" name="Rounded Rectangle 3"/>
          <p:cNvSpPr/>
          <p:nvPr/>
        </p:nvSpPr>
        <p:spPr>
          <a:xfrm>
            <a:off x="2667000" y="1828800"/>
            <a:ext cx="4419600" cy="609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Use Authoritative Parenting</a:t>
            </a:r>
            <a:endParaRPr lang="en-US" dirty="0"/>
          </a:p>
        </p:txBody>
      </p:sp>
      <p:sp>
        <p:nvSpPr>
          <p:cNvPr id="5" name="Rounded Rectangle 4"/>
          <p:cNvSpPr/>
          <p:nvPr/>
        </p:nvSpPr>
        <p:spPr>
          <a:xfrm>
            <a:off x="1880419" y="2843980"/>
            <a:ext cx="5690419" cy="609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Understand that parenting takes time </a:t>
            </a:r>
            <a:r>
              <a:rPr lang="en-US" dirty="0" err="1" smtClean="0"/>
              <a:t>dan</a:t>
            </a:r>
            <a:r>
              <a:rPr lang="en-US" dirty="0" smtClean="0"/>
              <a:t> effort</a:t>
            </a:r>
            <a:endParaRPr lang="en-US" dirty="0"/>
          </a:p>
        </p:txBody>
      </p:sp>
      <p:sp>
        <p:nvSpPr>
          <p:cNvPr id="6" name="Rounded Rectangle 5"/>
          <p:cNvSpPr/>
          <p:nvPr/>
        </p:nvSpPr>
        <p:spPr>
          <a:xfrm>
            <a:off x="2667000" y="3733800"/>
            <a:ext cx="38100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Be a good manager</a:t>
            </a:r>
            <a:endParaRPr lang="en-US" dirty="0"/>
          </a:p>
        </p:txBody>
      </p:sp>
      <p:sp>
        <p:nvSpPr>
          <p:cNvPr id="7" name="Rounded Rectangle 6"/>
          <p:cNvSpPr/>
          <p:nvPr/>
        </p:nvSpPr>
        <p:spPr>
          <a:xfrm>
            <a:off x="1295400" y="4724400"/>
            <a:ext cx="5995219"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Don’t use physical punishment in disciplining children</a:t>
            </a:r>
            <a:endParaRPr lang="en-US" dirty="0"/>
          </a:p>
        </p:txBody>
      </p:sp>
    </p:spTree>
    <p:extLst>
      <p:ext uri="{BB962C8B-B14F-4D97-AF65-F5344CB8AC3E}">
        <p14:creationId xmlns:p14="http://schemas.microsoft.com/office/powerpoint/2010/main" val="4179905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tx2">
            <a:lumMod val="20000"/>
            <a:lumOff val="80000"/>
            <a:alpha val="72000"/>
          </a:schemeClr>
        </a:solidFill>
        <a:effectLst/>
      </p:bgPr>
    </p:bg>
    <p:spTree>
      <p:nvGrpSpPr>
        <p:cNvPr id="1" name=""/>
        <p:cNvGrpSpPr/>
        <p:nvPr/>
      </p:nvGrpSpPr>
      <p:grpSpPr>
        <a:xfrm>
          <a:off x="0" y="0"/>
          <a:ext cx="0" cy="0"/>
          <a:chOff x="0" y="0"/>
          <a:chExt cx="0" cy="0"/>
        </a:xfrm>
      </p:grpSpPr>
      <p:sp>
        <p:nvSpPr>
          <p:cNvPr id="4098" name="Rectangle 2"/>
          <p:cNvSpPr>
            <a:spLocks noChangeArrowheads="1"/>
          </p:cNvSpPr>
          <p:nvPr>
            <p:ph type="title"/>
          </p:nvPr>
        </p:nvSpPr>
        <p:spPr/>
        <p:txBody>
          <a:bodyPr/>
          <a:lstStyle/>
          <a:p>
            <a:r>
              <a:rPr lang="en-US" sz="3600"/>
              <a:t>Dewasa lajang yang tinggal sendiri</a:t>
            </a:r>
            <a:endParaRPr lang="en-US" altLang="en-US" sz="3600"/>
          </a:p>
        </p:txBody>
      </p:sp>
      <p:sp>
        <p:nvSpPr>
          <p:cNvPr id="4099" name="Rectangle 3"/>
          <p:cNvSpPr>
            <a:spLocks noChangeArrowheads="1"/>
          </p:cNvSpPr>
          <p:nvPr>
            <p:ph sz="half" idx="1"/>
          </p:nvPr>
        </p:nvSpPr>
        <p:spPr>
          <a:xfrm>
            <a:off x="1222375" y="1601788"/>
            <a:ext cx="7216775" cy="598487"/>
          </a:xfrm>
        </p:spPr>
        <p:txBody>
          <a:bodyPr/>
          <a:lstStyle/>
          <a:p>
            <a:pPr marL="0" indent="0">
              <a:buFontTx/>
              <a:buNone/>
            </a:pPr>
            <a:r>
              <a:rPr lang="en-US" sz="1400"/>
              <a:t>Terjadi peningkatan dramatis dalam persentase orang dewasa yang hidup sendiri.</a:t>
            </a:r>
          </a:p>
          <a:p>
            <a:pPr marL="0" indent="0">
              <a:buFontTx/>
              <a:buNone/>
            </a:pPr>
            <a:endParaRPr lang="en-US" altLang="en-US" sz="1400"/>
          </a:p>
          <a:p>
            <a:pPr marL="0" indent="0">
              <a:buFontTx/>
              <a:buNone/>
            </a:pPr>
            <a:endParaRPr lang="en-US" altLang="en-US" sz="1400"/>
          </a:p>
        </p:txBody>
      </p:sp>
      <p:pic>
        <p:nvPicPr>
          <p:cNvPr id="4100" name="Picture 4" descr="Screenshot_2015-12-11-19-12-5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5400000">
            <a:off x="2801937" y="1214438"/>
            <a:ext cx="3724275" cy="6242050"/>
          </a:xfrm>
          <a:noFill/>
          <a:ln/>
        </p:spPr>
      </p:pic>
    </p:spTree>
    <p:extLst>
      <p:ext uri="{BB962C8B-B14F-4D97-AF65-F5344CB8AC3E}">
        <p14:creationId xmlns:p14="http://schemas.microsoft.com/office/powerpoint/2010/main" val="1689633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smtClean="0"/>
              <a:t>Working Parents</a:t>
            </a:r>
            <a:endParaRPr lang="en-US" dirty="0"/>
          </a:p>
        </p:txBody>
      </p:sp>
      <p:sp>
        <p:nvSpPr>
          <p:cNvPr id="7" name="Rounded Rectangle 6"/>
          <p:cNvSpPr/>
          <p:nvPr/>
        </p:nvSpPr>
        <p:spPr>
          <a:xfrm>
            <a:off x="1143000" y="2807110"/>
            <a:ext cx="2590801"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t>Positive</a:t>
            </a:r>
            <a:r>
              <a:rPr lang="en-US" dirty="0" smtClean="0"/>
              <a:t> </a:t>
            </a:r>
            <a:endParaRPr lang="en-US" dirty="0"/>
          </a:p>
        </p:txBody>
      </p:sp>
      <p:sp>
        <p:nvSpPr>
          <p:cNvPr id="8" name="Rounded Rectangle 7"/>
          <p:cNvSpPr/>
          <p:nvPr/>
        </p:nvSpPr>
        <p:spPr>
          <a:xfrm>
            <a:off x="5029200" y="2807110"/>
            <a:ext cx="2743200" cy="15362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smtClean="0"/>
              <a:t>Negative</a:t>
            </a:r>
            <a:r>
              <a:rPr lang="en-US" dirty="0" smtClean="0"/>
              <a:t> </a:t>
            </a:r>
            <a:endParaRPr lang="en-US" dirty="0"/>
          </a:p>
        </p:txBody>
      </p:sp>
      <p:sp>
        <p:nvSpPr>
          <p:cNvPr id="9" name="Down Arrow 8"/>
          <p:cNvSpPr/>
          <p:nvPr/>
        </p:nvSpPr>
        <p:spPr>
          <a:xfrm>
            <a:off x="3927987" y="1790700"/>
            <a:ext cx="685800" cy="8382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4260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lackadder ITC" pitchFamily="82" charset="0"/>
              </a:rPr>
              <a:t>Children in Divorced Families</a:t>
            </a:r>
            <a:endParaRPr lang="en-US" sz="6000" dirty="0">
              <a:latin typeface="Blackadder ITC" pitchFamily="82" charset="0"/>
            </a:endParaRPr>
          </a:p>
        </p:txBody>
      </p:sp>
      <p:sp>
        <p:nvSpPr>
          <p:cNvPr id="3" name="Content Placeholder 2"/>
          <p:cNvSpPr>
            <a:spLocks noGrp="1"/>
          </p:cNvSpPr>
          <p:nvPr>
            <p:ph idx="1"/>
          </p:nvPr>
        </p:nvSpPr>
        <p:spPr>
          <a:xfrm>
            <a:off x="685800" y="2057400"/>
            <a:ext cx="8001000" cy="4068763"/>
          </a:xfrm>
        </p:spPr>
        <p:txBody>
          <a:bodyPr/>
          <a:lstStyle/>
          <a:p>
            <a:endParaRPr lang="en-US" dirty="0"/>
          </a:p>
        </p:txBody>
      </p:sp>
    </p:spTree>
    <p:extLst>
      <p:ext uri="{BB962C8B-B14F-4D97-AF65-F5344CB8AC3E}">
        <p14:creationId xmlns:p14="http://schemas.microsoft.com/office/powerpoint/2010/main" val="1972991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74"/>
            <a:ext cx="9144000" cy="6835877"/>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r>
              <a:rPr lang="en-US" b="1" dirty="0" smtClean="0">
                <a:latin typeface="Arabic Typesetting" pitchFamily="66" charset="-78"/>
                <a:cs typeface="Arabic Typesetting" pitchFamily="66" charset="-78"/>
              </a:rPr>
              <a:t>Adjustment Strategies For Communication with Children About Divorce</a:t>
            </a:r>
            <a:endParaRPr lang="en-US" b="1" dirty="0">
              <a:latin typeface="Arabic Typesetting" pitchFamily="66" charset="-78"/>
              <a:cs typeface="Arabic Typesetting" pitchFamily="66" charset="-78"/>
            </a:endParaRPr>
          </a:p>
        </p:txBody>
      </p:sp>
      <p:sp>
        <p:nvSpPr>
          <p:cNvPr id="5" name="Rectangle 4"/>
          <p:cNvSpPr/>
          <p:nvPr/>
        </p:nvSpPr>
        <p:spPr>
          <a:xfrm>
            <a:off x="381000" y="1789471"/>
            <a:ext cx="85344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Explain the separation in a sensitive way</a:t>
            </a:r>
            <a:endParaRPr lang="en-US" sz="3200" dirty="0"/>
          </a:p>
        </p:txBody>
      </p:sp>
      <p:sp>
        <p:nvSpPr>
          <p:cNvPr id="6" name="Rectangle 5"/>
          <p:cNvSpPr/>
          <p:nvPr/>
        </p:nvSpPr>
        <p:spPr>
          <a:xfrm>
            <a:off x="597310" y="2791132"/>
            <a:ext cx="8096865"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Explain that the separation is not child’s fault</a:t>
            </a:r>
            <a:endParaRPr lang="en-US" sz="3200" dirty="0"/>
          </a:p>
        </p:txBody>
      </p:sp>
      <p:sp>
        <p:nvSpPr>
          <p:cNvPr id="7" name="Rectangle 6"/>
          <p:cNvSpPr/>
          <p:nvPr/>
        </p:nvSpPr>
        <p:spPr>
          <a:xfrm>
            <a:off x="781665" y="3657600"/>
            <a:ext cx="775273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Explain that it may takes time to feel better</a:t>
            </a:r>
            <a:endParaRPr lang="en-US" sz="3200" dirty="0"/>
          </a:p>
        </p:txBody>
      </p:sp>
      <p:sp>
        <p:nvSpPr>
          <p:cNvPr id="8" name="Rectangle 7"/>
          <p:cNvSpPr/>
          <p:nvPr/>
        </p:nvSpPr>
        <p:spPr>
          <a:xfrm>
            <a:off x="990599" y="4572000"/>
            <a:ext cx="739140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t>Keep the door open for further discussion</a:t>
            </a:r>
            <a:endParaRPr lang="en-US" sz="3200" dirty="0"/>
          </a:p>
        </p:txBody>
      </p:sp>
      <p:sp>
        <p:nvSpPr>
          <p:cNvPr id="9" name="Rectangle 8"/>
          <p:cNvSpPr/>
          <p:nvPr/>
        </p:nvSpPr>
        <p:spPr>
          <a:xfrm>
            <a:off x="1181099" y="5334000"/>
            <a:ext cx="7010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Provide as much continuity as possible</a:t>
            </a:r>
            <a:endParaRPr lang="en-US" sz="3200" dirty="0"/>
          </a:p>
        </p:txBody>
      </p:sp>
      <p:sp>
        <p:nvSpPr>
          <p:cNvPr id="10" name="Rectangle 9"/>
          <p:cNvSpPr/>
          <p:nvPr/>
        </p:nvSpPr>
        <p:spPr>
          <a:xfrm>
            <a:off x="1573161" y="6096000"/>
            <a:ext cx="63246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t>Provide support for your children</a:t>
            </a:r>
            <a:endParaRPr lang="en-US" sz="3200" dirty="0"/>
          </a:p>
        </p:txBody>
      </p:sp>
    </p:spTree>
    <p:extLst>
      <p:ext uri="{BB962C8B-B14F-4D97-AF65-F5344CB8AC3E}">
        <p14:creationId xmlns:p14="http://schemas.microsoft.com/office/powerpoint/2010/main" val="4285802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516"/>
          <a:stretch/>
        </p:blipFill>
        <p:spPr>
          <a:xfrm>
            <a:off x="0" y="0"/>
            <a:ext cx="9144000" cy="6858000"/>
          </a:xfrm>
          <a:prstGeom prst="rect">
            <a:avLst/>
          </a:prstGeom>
        </p:spPr>
      </p:pic>
      <p:sp>
        <p:nvSpPr>
          <p:cNvPr id="2" name="Title 1"/>
          <p:cNvSpPr>
            <a:spLocks noGrp="1"/>
          </p:cNvSpPr>
          <p:nvPr>
            <p:ph type="title"/>
          </p:nvPr>
        </p:nvSpPr>
        <p:spPr>
          <a:xfrm>
            <a:off x="228600" y="1219200"/>
            <a:ext cx="6934200" cy="457200"/>
          </a:xfrm>
        </p:spPr>
        <p:txBody>
          <a:bodyPr>
            <a:noAutofit/>
          </a:bodyPr>
          <a:lstStyle/>
          <a:p>
            <a:r>
              <a:rPr lang="en-US" sz="3200" dirty="0" smtClean="0"/>
              <a:t>Ethnicity and Parenting </a:t>
            </a:r>
            <a:endParaRPr lang="en-US" sz="3200" dirty="0"/>
          </a:p>
        </p:txBody>
      </p:sp>
      <p:sp>
        <p:nvSpPr>
          <p:cNvPr id="3" name="Content Placeholder 2"/>
          <p:cNvSpPr>
            <a:spLocks noGrp="1"/>
          </p:cNvSpPr>
          <p:nvPr>
            <p:ph idx="1"/>
          </p:nvPr>
        </p:nvSpPr>
        <p:spPr>
          <a:xfrm>
            <a:off x="1295400" y="2209800"/>
            <a:ext cx="4953000" cy="3200400"/>
          </a:xfrm>
        </p:spPr>
        <p:txBody>
          <a:bodyPr>
            <a:normAutofit lnSpcReduction="10000"/>
          </a:bodyPr>
          <a:lstStyle/>
          <a:p>
            <a:pPr marL="0" indent="0">
              <a:buNone/>
            </a:pPr>
            <a:r>
              <a:rPr lang="en-US" sz="3600" dirty="0" smtClean="0">
                <a:latin typeface="Arabic Typesetting" pitchFamily="66" charset="-78"/>
                <a:cs typeface="Arabic Typesetting" pitchFamily="66" charset="-78"/>
              </a:rPr>
              <a:t>	African American and Latino children are more likely than white American children to live in single-parent families and larger families and to have extended family connections</a:t>
            </a:r>
            <a:r>
              <a:rPr lang="en-US" dirty="0" smtClean="0"/>
              <a:t>.</a:t>
            </a:r>
            <a:endParaRPr lang="en-US" dirty="0"/>
          </a:p>
        </p:txBody>
      </p:sp>
    </p:spTree>
    <p:extLst>
      <p:ext uri="{BB962C8B-B14F-4D97-AF65-F5344CB8AC3E}">
        <p14:creationId xmlns:p14="http://schemas.microsoft.com/office/powerpoint/2010/main" val="3642342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dirty="0" smtClean="0"/>
              <a:t>Child Abuse</a:t>
            </a:r>
            <a:endParaRPr lang="en-US" dirty="0"/>
          </a:p>
        </p:txBody>
      </p:sp>
      <p:sp>
        <p:nvSpPr>
          <p:cNvPr id="4" name="Oval 3"/>
          <p:cNvSpPr/>
          <p:nvPr/>
        </p:nvSpPr>
        <p:spPr>
          <a:xfrm>
            <a:off x="1219200" y="1676400"/>
            <a:ext cx="2346222" cy="212745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abic Typesetting" pitchFamily="66" charset="-78"/>
                <a:cs typeface="Arabic Typesetting" pitchFamily="66" charset="-78"/>
              </a:rPr>
              <a:t>Physical abuse</a:t>
            </a:r>
          </a:p>
          <a:p>
            <a:pPr algn="ctr"/>
            <a:endParaRPr lang="en-US" dirty="0"/>
          </a:p>
        </p:txBody>
      </p:sp>
      <p:sp>
        <p:nvSpPr>
          <p:cNvPr id="5" name="Oval 4"/>
          <p:cNvSpPr/>
          <p:nvPr/>
        </p:nvSpPr>
        <p:spPr>
          <a:xfrm>
            <a:off x="5410200" y="1784555"/>
            <a:ext cx="2324101" cy="21274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a:latin typeface="Arabic Typesetting" pitchFamily="66" charset="-78"/>
                <a:cs typeface="Arabic Typesetting" pitchFamily="66" charset="-78"/>
              </a:rPr>
              <a:t>Sexual abuse</a:t>
            </a:r>
          </a:p>
          <a:p>
            <a:pPr algn="ctr"/>
            <a:endParaRPr lang="en-US" dirty="0"/>
          </a:p>
        </p:txBody>
      </p:sp>
      <p:sp>
        <p:nvSpPr>
          <p:cNvPr id="6" name="Oval 5"/>
          <p:cNvSpPr/>
          <p:nvPr/>
        </p:nvSpPr>
        <p:spPr>
          <a:xfrm>
            <a:off x="1905000" y="3956255"/>
            <a:ext cx="2374490" cy="2057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a:latin typeface="Arabic Typesetting" pitchFamily="66" charset="-78"/>
                <a:cs typeface="Arabic Typesetting" pitchFamily="66" charset="-78"/>
              </a:rPr>
              <a:t>Child neglect</a:t>
            </a:r>
          </a:p>
        </p:txBody>
      </p:sp>
      <p:sp>
        <p:nvSpPr>
          <p:cNvPr id="7" name="Oval 6"/>
          <p:cNvSpPr/>
          <p:nvPr/>
        </p:nvSpPr>
        <p:spPr>
          <a:xfrm>
            <a:off x="4495185" y="3956254"/>
            <a:ext cx="2324101" cy="2057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err="1" smtClean="0">
                <a:latin typeface="Arabic Typesetting" pitchFamily="66" charset="-78"/>
                <a:cs typeface="Arabic Typesetting" pitchFamily="66" charset="-78"/>
              </a:rPr>
              <a:t>Emotionl</a:t>
            </a:r>
            <a:r>
              <a:rPr lang="en-US" sz="4000" dirty="0" smtClean="0">
                <a:latin typeface="Arabic Typesetting" pitchFamily="66" charset="-78"/>
                <a:cs typeface="Arabic Typesetting" pitchFamily="66" charset="-78"/>
              </a:rPr>
              <a:t> </a:t>
            </a:r>
            <a:r>
              <a:rPr lang="en-US" sz="4000" dirty="0">
                <a:latin typeface="Arabic Typesetting" pitchFamily="66" charset="-78"/>
                <a:cs typeface="Arabic Typesetting" pitchFamily="66" charset="-78"/>
              </a:rPr>
              <a:t>abuse </a:t>
            </a:r>
          </a:p>
        </p:txBody>
      </p:sp>
    </p:spTree>
    <p:extLst>
      <p:ext uri="{BB962C8B-B14F-4D97-AF65-F5344CB8AC3E}">
        <p14:creationId xmlns:p14="http://schemas.microsoft.com/office/powerpoint/2010/main" val="3241979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371600"/>
            <a:ext cx="6464953" cy="3843338"/>
          </a:xfrm>
          <a:prstGeom prst="rect">
            <a:avLst/>
          </a:prstGeom>
        </p:spPr>
      </p:pic>
    </p:spTree>
    <p:extLst>
      <p:ext uri="{BB962C8B-B14F-4D97-AF65-F5344CB8AC3E}">
        <p14:creationId xmlns:p14="http://schemas.microsoft.com/office/powerpoint/2010/main" val="203561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122" name="Rectangle 2"/>
          <p:cNvSpPr>
            <a:spLocks noChangeArrowheads="1"/>
          </p:cNvSpPr>
          <p:nvPr>
            <p:ph type="title"/>
          </p:nvPr>
        </p:nvSpPr>
        <p:spPr/>
        <p:txBody>
          <a:bodyPr/>
          <a:lstStyle/>
          <a:p>
            <a:r>
              <a:rPr lang="en-US" sz="3600"/>
              <a:t>Cohabiting Adults</a:t>
            </a:r>
            <a:endParaRPr lang="en-US" altLang="en-US" sz="3600"/>
          </a:p>
        </p:txBody>
      </p:sp>
      <p:sp>
        <p:nvSpPr>
          <p:cNvPr id="5123" name="Rectangle 3"/>
          <p:cNvSpPr>
            <a:spLocks noChangeArrowheads="1"/>
          </p:cNvSpPr>
          <p:nvPr>
            <p:ph sz="quarter" idx="2"/>
          </p:nvPr>
        </p:nvSpPr>
        <p:spPr>
          <a:xfrm>
            <a:off x="4648200" y="1184275"/>
            <a:ext cx="4038600" cy="768350"/>
          </a:xfrm>
        </p:spPr>
        <p:txBody>
          <a:bodyPr/>
          <a:lstStyle/>
          <a:p>
            <a:pPr marL="0" indent="0">
              <a:buFontTx/>
              <a:buNone/>
            </a:pPr>
            <a:r>
              <a:rPr lang="en-US" sz="1400"/>
              <a:t>Persentase pria dan wanita Amerika Serikat pernah menikah pada saat usia mereka telah mencapai tertentu.</a:t>
            </a:r>
          </a:p>
          <a:p>
            <a:pPr marL="0" indent="0">
              <a:buFontTx/>
              <a:buNone/>
            </a:pPr>
            <a:endParaRPr lang="en-US" altLang="en-US" sz="1400"/>
          </a:p>
        </p:txBody>
      </p:sp>
      <p:pic>
        <p:nvPicPr>
          <p:cNvPr id="5124" name="Picture 4" descr="Screenshot_2015-12-11-19-13-29"/>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rot="16200000">
            <a:off x="5457031" y="1405732"/>
            <a:ext cx="2420937" cy="4038600"/>
          </a:xfrm>
          <a:noFill/>
          <a:ln/>
        </p:spPr>
      </p:pic>
      <p:sp>
        <p:nvSpPr>
          <p:cNvPr id="5125" name="Rectangle 5"/>
          <p:cNvSpPr>
            <a:spLocks noChangeArrowheads="1"/>
          </p:cNvSpPr>
          <p:nvPr>
            <p:ph sz="quarter" idx="1"/>
          </p:nvPr>
        </p:nvSpPr>
        <p:spPr>
          <a:xfrm>
            <a:off x="457200" y="1184275"/>
            <a:ext cx="4038600" cy="768350"/>
          </a:xfrm>
        </p:spPr>
        <p:txBody>
          <a:bodyPr/>
          <a:lstStyle/>
          <a:p>
            <a:pPr marL="0" indent="0">
              <a:buFontTx/>
              <a:buNone/>
            </a:pPr>
            <a:r>
              <a:rPr lang="en-US" sz="1400"/>
              <a:t>Sejak tahun 1970 terjadi peningkatan dramatis jumlah orang dewasa yang belum menikah hidup bersama di Amerika Serikat.</a:t>
            </a:r>
          </a:p>
          <a:p>
            <a:pPr marL="0" indent="0">
              <a:buFontTx/>
              <a:buNone/>
            </a:pPr>
            <a:endParaRPr lang="en-US" sz="1400"/>
          </a:p>
          <a:p>
            <a:pPr marL="0" indent="0">
              <a:buFontTx/>
              <a:buNone/>
            </a:pPr>
            <a:endParaRPr lang="en-US" sz="1400"/>
          </a:p>
          <a:p>
            <a:pPr marL="0" indent="0">
              <a:buFontTx/>
              <a:buNone/>
            </a:pPr>
            <a:endParaRPr lang="en-US" altLang="en-US" sz="1400"/>
          </a:p>
        </p:txBody>
      </p:sp>
      <p:pic>
        <p:nvPicPr>
          <p:cNvPr id="5126" name="Picture 6" descr="Screenshot_2015-12-11-19-13-18"/>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rot="10800000">
            <a:off x="457200" y="1952625"/>
            <a:ext cx="2835275" cy="4727575"/>
          </a:xfrm>
          <a:noFill/>
          <a:ln/>
        </p:spPr>
      </p:pic>
    </p:spTree>
    <p:extLst>
      <p:ext uri="{BB962C8B-B14F-4D97-AF65-F5344CB8AC3E}">
        <p14:creationId xmlns:p14="http://schemas.microsoft.com/office/powerpoint/2010/main" val="400394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146" name="Rectangle 2"/>
          <p:cNvSpPr>
            <a:spLocks noChangeArrowheads="1"/>
          </p:cNvSpPr>
          <p:nvPr>
            <p:ph type="title"/>
          </p:nvPr>
        </p:nvSpPr>
        <p:spPr/>
        <p:txBody>
          <a:bodyPr/>
          <a:lstStyle/>
          <a:p>
            <a:r>
              <a:rPr lang="en-US" sz="3600"/>
              <a:t>Married Adults</a:t>
            </a:r>
            <a:endParaRPr lang="en-US" altLang="en-US" sz="3600"/>
          </a:p>
        </p:txBody>
      </p:sp>
      <p:sp>
        <p:nvSpPr>
          <p:cNvPr id="6147" name="Rectangle 3"/>
          <p:cNvSpPr>
            <a:spLocks noChangeArrowheads="1"/>
          </p:cNvSpPr>
          <p:nvPr>
            <p:ph type="body" sz="half" idx="1"/>
          </p:nvPr>
        </p:nvSpPr>
        <p:spPr>
          <a:xfrm>
            <a:off x="703263" y="1601788"/>
            <a:ext cx="7983537" cy="630237"/>
          </a:xfrm>
        </p:spPr>
        <p:txBody>
          <a:bodyPr/>
          <a:lstStyle/>
          <a:p>
            <a:pPr marL="0" indent="0">
              <a:buFontTx/>
              <a:buNone/>
            </a:pPr>
            <a:r>
              <a:rPr lang="en-US" sz="1400"/>
              <a:t>Persentase orang dewasa Amerika Serikat yang menikah dari tahun 1970 - 2002.</a:t>
            </a:r>
          </a:p>
          <a:p>
            <a:pPr marL="0" indent="0">
              <a:buFontTx/>
              <a:buNone/>
            </a:pPr>
            <a:endParaRPr lang="en-US" altLang="en-US" sz="1400"/>
          </a:p>
        </p:txBody>
      </p:sp>
      <p:pic>
        <p:nvPicPr>
          <p:cNvPr id="6148" name="Picture 4" descr="Screenshot_2015-12-11-19-14-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16200000">
            <a:off x="2501901" y="431800"/>
            <a:ext cx="3592512" cy="7189787"/>
          </a:xfrm>
          <a:noFill/>
          <a:ln/>
        </p:spPr>
      </p:pic>
    </p:spTree>
    <p:extLst>
      <p:ext uri="{BB962C8B-B14F-4D97-AF65-F5344CB8AC3E}">
        <p14:creationId xmlns:p14="http://schemas.microsoft.com/office/powerpoint/2010/main" val="65941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Rectangle 2"/>
          <p:cNvSpPr>
            <a:spLocks noChangeArrowheads="1"/>
          </p:cNvSpPr>
          <p:nvPr>
            <p:ph/>
          </p:nvPr>
        </p:nvSpPr>
        <p:spPr>
          <a:xfrm>
            <a:off x="1219200" y="761999"/>
            <a:ext cx="7010400" cy="4876801"/>
          </a:xfrm>
        </p:spPr>
        <p:txBody>
          <a:bodyPr>
            <a:normAutofit fontScale="85000" lnSpcReduction="10000"/>
          </a:bodyPr>
          <a:lstStyle/>
          <a:p>
            <a:pPr marL="0" indent="0">
              <a:buFontTx/>
              <a:buNone/>
            </a:pPr>
            <a:endParaRPr lang="en-US" sz="1400" dirty="0" smtClean="0"/>
          </a:p>
          <a:p>
            <a:pPr marL="0" indent="0">
              <a:buFontTx/>
              <a:buNone/>
            </a:pPr>
            <a:endParaRPr lang="en-US" sz="1400" dirty="0"/>
          </a:p>
          <a:p>
            <a:pPr marL="0" indent="0">
              <a:buFontTx/>
              <a:buNone/>
            </a:pPr>
            <a:r>
              <a:rPr lang="en-US" sz="1900" dirty="0" err="1" smtClean="0"/>
              <a:t>Bagaimana</a:t>
            </a:r>
            <a:r>
              <a:rPr lang="en-US" sz="1900" dirty="0" smtClean="0"/>
              <a:t> </a:t>
            </a:r>
            <a:r>
              <a:rPr lang="en-US" sz="1900" dirty="0"/>
              <a:t>orang </a:t>
            </a:r>
            <a:r>
              <a:rPr lang="en-US" sz="1900" dirty="0" err="1"/>
              <a:t>memilihi</a:t>
            </a:r>
            <a:r>
              <a:rPr lang="en-US" sz="1900" dirty="0"/>
              <a:t> </a:t>
            </a:r>
            <a:r>
              <a:rPr lang="en-US" sz="1900" dirty="0" err="1"/>
              <a:t>pasangan</a:t>
            </a:r>
            <a:r>
              <a:rPr lang="en-US" sz="1900" dirty="0"/>
              <a:t> </a:t>
            </a:r>
            <a:r>
              <a:rPr lang="en-US" sz="1900" dirty="0" err="1"/>
              <a:t>dan</a:t>
            </a:r>
            <a:r>
              <a:rPr lang="en-US" sz="1900" dirty="0"/>
              <a:t> </a:t>
            </a:r>
            <a:r>
              <a:rPr lang="en-US" sz="1900" dirty="0" err="1"/>
              <a:t>kemudian</a:t>
            </a:r>
            <a:r>
              <a:rPr lang="en-US" sz="1900" dirty="0"/>
              <a:t> </a:t>
            </a:r>
            <a:r>
              <a:rPr lang="en-US" sz="1900" dirty="0" err="1"/>
              <a:t>mengeksplori</a:t>
            </a:r>
            <a:r>
              <a:rPr lang="en-US" sz="1900" dirty="0"/>
              <a:t> </a:t>
            </a:r>
            <a:r>
              <a:rPr lang="en-US" sz="1900" dirty="0" err="1"/>
              <a:t>harapan</a:t>
            </a:r>
            <a:r>
              <a:rPr lang="en-US" sz="1900" dirty="0"/>
              <a:t> </a:t>
            </a:r>
            <a:r>
              <a:rPr lang="en-US" sz="1900" dirty="0" err="1"/>
              <a:t>mereka</a:t>
            </a:r>
            <a:r>
              <a:rPr lang="en-US" sz="1900" dirty="0"/>
              <a:t> </a:t>
            </a:r>
            <a:r>
              <a:rPr lang="en-US" sz="1900" dirty="0" err="1"/>
              <a:t>untuk</a:t>
            </a:r>
            <a:r>
              <a:rPr lang="en-US" sz="1900" dirty="0"/>
              <a:t> </a:t>
            </a:r>
            <a:r>
              <a:rPr lang="en-US" sz="1900" dirty="0" err="1"/>
              <a:t>menikah</a:t>
            </a:r>
            <a:r>
              <a:rPr lang="en-US" sz="1900" dirty="0"/>
              <a:t> </a:t>
            </a:r>
            <a:r>
              <a:rPr lang="en-US" sz="1900" dirty="0" err="1"/>
              <a:t>dan</a:t>
            </a:r>
            <a:r>
              <a:rPr lang="en-US" sz="1900" dirty="0"/>
              <a:t> </a:t>
            </a:r>
            <a:r>
              <a:rPr lang="en-US" sz="1900" dirty="0" err="1"/>
              <a:t>pengalaman</a:t>
            </a:r>
            <a:r>
              <a:rPr lang="en-US" sz="1900" dirty="0"/>
              <a:t> </a:t>
            </a:r>
            <a:r>
              <a:rPr lang="en-US" sz="1900" dirty="0" err="1"/>
              <a:t>mereka</a:t>
            </a:r>
            <a:r>
              <a:rPr lang="en-US" sz="1900" dirty="0"/>
              <a:t> yang </a:t>
            </a:r>
            <a:r>
              <a:rPr lang="en-US" sz="1900" dirty="0" err="1"/>
              <a:t>sebenernya</a:t>
            </a:r>
            <a:r>
              <a:rPr lang="en-US" sz="1900" dirty="0"/>
              <a:t>. </a:t>
            </a:r>
            <a:r>
              <a:rPr lang="en-US" sz="1900" dirty="0" err="1"/>
              <a:t>Individu</a:t>
            </a:r>
            <a:r>
              <a:rPr lang="en-US" sz="1900" dirty="0"/>
              <a:t> </a:t>
            </a:r>
            <a:r>
              <a:rPr lang="en-US" sz="1900" dirty="0" err="1"/>
              <a:t>menghadapi</a:t>
            </a:r>
            <a:r>
              <a:rPr lang="en-US" sz="1900" dirty="0"/>
              <a:t> </a:t>
            </a:r>
            <a:r>
              <a:rPr lang="en-US" sz="1900" dirty="0" err="1"/>
              <a:t>penantang</a:t>
            </a:r>
            <a:r>
              <a:rPr lang="en-US" sz="1900" dirty="0"/>
              <a:t> </a:t>
            </a:r>
            <a:r>
              <a:rPr lang="en-US" sz="1900" dirty="0" err="1"/>
              <a:t>bervariasi</a:t>
            </a:r>
            <a:r>
              <a:rPr lang="en-US" sz="1900" dirty="0"/>
              <a:t> </a:t>
            </a:r>
            <a:r>
              <a:rPr lang="en-US" sz="1900" dirty="0" err="1"/>
              <a:t>pernikahan</a:t>
            </a:r>
            <a:r>
              <a:rPr lang="en-US" sz="1900" dirty="0"/>
              <a:t> ?</a:t>
            </a:r>
          </a:p>
          <a:p>
            <a:pPr>
              <a:buFontTx/>
              <a:buAutoNum type="arabicPeriod"/>
            </a:pPr>
            <a:r>
              <a:rPr lang="en-US" sz="1900" dirty="0" err="1"/>
              <a:t>Mencari</a:t>
            </a:r>
            <a:r>
              <a:rPr lang="en-US" sz="1900" dirty="0"/>
              <a:t> </a:t>
            </a:r>
            <a:r>
              <a:rPr lang="en-US" sz="1900" dirty="0" err="1"/>
              <a:t>parner</a:t>
            </a:r>
            <a:endParaRPr lang="en-US" sz="1900" dirty="0"/>
          </a:p>
          <a:p>
            <a:pPr>
              <a:buFontTx/>
              <a:buAutoNum type="arabicPeriod"/>
            </a:pPr>
            <a:r>
              <a:rPr lang="en-US" sz="1900" dirty="0" err="1"/>
              <a:t>Harapan</a:t>
            </a:r>
            <a:r>
              <a:rPr lang="en-US" sz="1900" dirty="0"/>
              <a:t> </a:t>
            </a:r>
            <a:r>
              <a:rPr lang="en-US" sz="1900" dirty="0" err="1"/>
              <a:t>materi</a:t>
            </a:r>
            <a:r>
              <a:rPr lang="en-US" sz="1900" dirty="0"/>
              <a:t> </a:t>
            </a:r>
            <a:r>
              <a:rPr lang="en-US" sz="1900" dirty="0" err="1"/>
              <a:t>dan</a:t>
            </a:r>
            <a:r>
              <a:rPr lang="en-US" sz="1900" dirty="0"/>
              <a:t> </a:t>
            </a:r>
            <a:r>
              <a:rPr lang="en-US" sz="1900" dirty="0" err="1"/>
              <a:t>mitos</a:t>
            </a:r>
            <a:endParaRPr lang="en-US" sz="1900" dirty="0"/>
          </a:p>
          <a:p>
            <a:pPr>
              <a:buFontTx/>
              <a:buAutoNum type="arabicPeriod"/>
            </a:pPr>
            <a:r>
              <a:rPr lang="en-US" sz="1900" dirty="0" err="1"/>
              <a:t>Apa</a:t>
            </a:r>
            <a:r>
              <a:rPr lang="en-US" sz="1900" dirty="0"/>
              <a:t> yang </a:t>
            </a:r>
            <a:r>
              <a:rPr lang="en-US" sz="1900" dirty="0" err="1"/>
              <a:t>membuat</a:t>
            </a:r>
            <a:r>
              <a:rPr lang="en-US" sz="1900" dirty="0"/>
              <a:t> </a:t>
            </a:r>
            <a:r>
              <a:rPr lang="en-US" sz="1900" dirty="0" err="1"/>
              <a:t>pernikahan</a:t>
            </a:r>
            <a:endParaRPr lang="en-US" sz="1900" dirty="0"/>
          </a:p>
          <a:p>
            <a:pPr marL="0" indent="0">
              <a:buFontTx/>
              <a:buNone/>
            </a:pPr>
            <a:endParaRPr lang="en-US" altLang="en-US" sz="1900" dirty="0"/>
          </a:p>
          <a:p>
            <a:pPr marL="0" indent="0">
              <a:buFontTx/>
              <a:buNone/>
            </a:pPr>
            <a:endParaRPr lang="en-US" sz="1900" dirty="0"/>
          </a:p>
          <a:p>
            <a:pPr marL="0" indent="0">
              <a:buFontTx/>
              <a:buNone/>
            </a:pPr>
            <a:r>
              <a:rPr lang="en-US" sz="1900" dirty="0" err="1" smtClean="0"/>
              <a:t>Penyesuaian</a:t>
            </a:r>
            <a:r>
              <a:rPr lang="en-US" sz="1900" dirty="0" smtClean="0"/>
              <a:t> </a:t>
            </a:r>
            <a:r>
              <a:rPr lang="en-US" sz="1900" dirty="0" err="1"/>
              <a:t>untuk</a:t>
            </a:r>
            <a:r>
              <a:rPr lang="en-US" sz="1900" dirty="0"/>
              <a:t> </a:t>
            </a:r>
            <a:r>
              <a:rPr lang="en-US" sz="1900" dirty="0" err="1"/>
              <a:t>membuat</a:t>
            </a:r>
            <a:r>
              <a:rPr lang="en-US" sz="1900" dirty="0"/>
              <a:t> </a:t>
            </a:r>
            <a:r>
              <a:rPr lang="en-US" sz="1900" dirty="0" err="1"/>
              <a:t>pernikahan</a:t>
            </a:r>
            <a:r>
              <a:rPr lang="en-US" sz="1900" dirty="0"/>
              <a:t> </a:t>
            </a:r>
            <a:r>
              <a:rPr lang="en-US" sz="1900" dirty="0" err="1"/>
              <a:t>lancar</a:t>
            </a:r>
            <a:r>
              <a:rPr lang="en-US" sz="1900" dirty="0"/>
              <a:t>, </a:t>
            </a:r>
            <a:r>
              <a:rPr lang="en-US" sz="1900" dirty="0" err="1"/>
              <a:t>berdasarkan</a:t>
            </a:r>
            <a:r>
              <a:rPr lang="en-US" sz="1900" dirty="0"/>
              <a:t> </a:t>
            </a:r>
            <a:r>
              <a:rPr lang="en-US" sz="1900" dirty="0" err="1"/>
              <a:t>penelitian</a:t>
            </a:r>
            <a:r>
              <a:rPr lang="en-US" sz="1900" dirty="0"/>
              <a:t> John </a:t>
            </a:r>
            <a:r>
              <a:rPr lang="en-US" sz="1900" dirty="0" err="1"/>
              <a:t>Gottman</a:t>
            </a:r>
            <a:r>
              <a:rPr lang="en-US" sz="1900" dirty="0"/>
              <a:t>, </a:t>
            </a:r>
            <a:r>
              <a:rPr lang="en-US" sz="1900" dirty="0" err="1"/>
              <a:t>tujuan</a:t>
            </a:r>
            <a:r>
              <a:rPr lang="en-US" sz="1900" dirty="0"/>
              <a:t> </a:t>
            </a:r>
            <a:r>
              <a:rPr lang="en-US" sz="1900" dirty="0" err="1"/>
              <a:t>prinsip</a:t>
            </a:r>
            <a:r>
              <a:rPr lang="en-US" sz="1900" dirty="0"/>
              <a:t> orang-orang </a:t>
            </a:r>
            <a:r>
              <a:rPr lang="en-US" sz="1900" dirty="0" err="1"/>
              <a:t>pernikahan</a:t>
            </a:r>
            <a:r>
              <a:rPr lang="en-US" sz="1900" dirty="0"/>
              <a:t> yang </a:t>
            </a:r>
            <a:r>
              <a:rPr lang="en-US" sz="1900" dirty="0" err="1"/>
              <a:t>berhasil</a:t>
            </a:r>
            <a:r>
              <a:rPr lang="en-US" sz="1900" dirty="0"/>
              <a:t> :</a:t>
            </a:r>
          </a:p>
          <a:p>
            <a:pPr marL="0" indent="0">
              <a:buFontTx/>
              <a:buNone/>
            </a:pPr>
            <a:r>
              <a:rPr lang="en-US" sz="1900" dirty="0"/>
              <a:t>1.    </a:t>
            </a:r>
            <a:r>
              <a:rPr lang="en-US" sz="1900" dirty="0" err="1"/>
              <a:t>Menetapkan</a:t>
            </a:r>
            <a:r>
              <a:rPr lang="en-US" sz="1900" dirty="0"/>
              <a:t> </a:t>
            </a:r>
            <a:r>
              <a:rPr lang="en-US" sz="1900" dirty="0" err="1"/>
              <a:t>peta</a:t>
            </a:r>
            <a:r>
              <a:rPr lang="en-US" sz="1900" dirty="0"/>
              <a:t> </a:t>
            </a:r>
            <a:r>
              <a:rPr lang="en-US" sz="1900" dirty="0" err="1"/>
              <a:t>cinta</a:t>
            </a:r>
            <a:endParaRPr lang="en-US" sz="1900" dirty="0"/>
          </a:p>
          <a:p>
            <a:pPr marL="0" indent="0">
              <a:buFontTx/>
              <a:buNone/>
            </a:pPr>
            <a:r>
              <a:rPr lang="en-US" sz="1900" dirty="0"/>
              <a:t>2.    Nurture </a:t>
            </a:r>
            <a:r>
              <a:rPr lang="en-US" sz="1900" dirty="0" err="1"/>
              <a:t>fandness</a:t>
            </a:r>
            <a:r>
              <a:rPr lang="en-US" sz="1900" dirty="0"/>
              <a:t> </a:t>
            </a:r>
            <a:r>
              <a:rPr lang="en-US" sz="1900" dirty="0" err="1"/>
              <a:t>dan</a:t>
            </a:r>
            <a:r>
              <a:rPr lang="en-US" sz="1900" dirty="0"/>
              <a:t> </a:t>
            </a:r>
            <a:r>
              <a:rPr lang="en-US" sz="1900" dirty="0" err="1"/>
              <a:t>kekaguman</a:t>
            </a:r>
            <a:endParaRPr lang="en-US" sz="1900" dirty="0"/>
          </a:p>
          <a:p>
            <a:pPr marL="0" indent="0">
              <a:buFontTx/>
              <a:buNone/>
            </a:pPr>
            <a:r>
              <a:rPr lang="en-US" sz="1900" dirty="0"/>
              <a:t>3.    </a:t>
            </a:r>
            <a:r>
              <a:rPr lang="en-US" sz="1900" dirty="0" err="1"/>
              <a:t>Putar</a:t>
            </a:r>
            <a:r>
              <a:rPr lang="en-US" sz="1900" dirty="0"/>
              <a:t> </a:t>
            </a:r>
            <a:r>
              <a:rPr lang="en-US" sz="1900" dirty="0" err="1"/>
              <a:t>ke</a:t>
            </a:r>
            <a:r>
              <a:rPr lang="en-US" sz="1900" dirty="0"/>
              <a:t> </a:t>
            </a:r>
            <a:r>
              <a:rPr lang="en-US" sz="1900" dirty="0" err="1"/>
              <a:t>arah</a:t>
            </a:r>
            <a:r>
              <a:rPr lang="en-US" sz="1900" dirty="0"/>
              <a:t> </a:t>
            </a:r>
            <a:r>
              <a:rPr lang="en-US" sz="1900" dirty="0" err="1"/>
              <a:t>satu</a:t>
            </a:r>
            <a:r>
              <a:rPr lang="en-US" sz="1900" dirty="0"/>
              <a:t> </a:t>
            </a:r>
            <a:r>
              <a:rPr lang="en-US" sz="1900" dirty="0" err="1"/>
              <a:t>sama</a:t>
            </a:r>
            <a:r>
              <a:rPr lang="en-US" sz="1900" dirty="0"/>
              <a:t> lain, </a:t>
            </a:r>
            <a:r>
              <a:rPr lang="en-US" sz="1900" dirty="0" err="1"/>
              <a:t>bukan</a:t>
            </a:r>
            <a:r>
              <a:rPr lang="en-US" sz="1900" dirty="0"/>
              <a:t> </a:t>
            </a:r>
            <a:r>
              <a:rPr lang="en-US" sz="1900" dirty="0" err="1"/>
              <a:t>diri</a:t>
            </a:r>
            <a:r>
              <a:rPr lang="en-US" sz="1900" dirty="0"/>
              <a:t> </a:t>
            </a:r>
            <a:r>
              <a:rPr lang="en-US" sz="1900" dirty="0" err="1"/>
              <a:t>sendiri</a:t>
            </a:r>
            <a:endParaRPr lang="en-US" sz="1900" dirty="0"/>
          </a:p>
          <a:p>
            <a:pPr marL="0" indent="0">
              <a:buFontTx/>
              <a:buNone/>
            </a:pPr>
            <a:r>
              <a:rPr lang="en-US" sz="1900" dirty="0"/>
              <a:t>4.    </a:t>
            </a:r>
            <a:r>
              <a:rPr lang="en-US" sz="1900" dirty="0" err="1"/>
              <a:t>Biarkan</a:t>
            </a:r>
            <a:r>
              <a:rPr lang="en-US" sz="1900" dirty="0"/>
              <a:t> </a:t>
            </a:r>
            <a:r>
              <a:rPr lang="en-US" sz="1900" dirty="0" err="1"/>
              <a:t>pasangan</a:t>
            </a:r>
            <a:r>
              <a:rPr lang="en-US" sz="1900" dirty="0"/>
              <a:t> </a:t>
            </a:r>
            <a:r>
              <a:rPr lang="en-US" sz="1900" dirty="0" err="1"/>
              <a:t>anda</a:t>
            </a:r>
            <a:r>
              <a:rPr lang="en-US" sz="1900" dirty="0"/>
              <a:t> </a:t>
            </a:r>
            <a:r>
              <a:rPr lang="en-US" sz="1900" dirty="0" err="1"/>
              <a:t>mempengaruhi</a:t>
            </a:r>
            <a:r>
              <a:rPr lang="en-US" sz="1900" dirty="0"/>
              <a:t> </a:t>
            </a:r>
            <a:r>
              <a:rPr lang="en-US" sz="1900" dirty="0" err="1"/>
              <a:t>anda</a:t>
            </a:r>
            <a:endParaRPr lang="en-US" sz="1900" dirty="0"/>
          </a:p>
          <a:p>
            <a:pPr marL="0" indent="0">
              <a:buFontTx/>
              <a:buNone/>
            </a:pPr>
            <a:r>
              <a:rPr lang="en-US" sz="1900" dirty="0"/>
              <a:t>5.    </a:t>
            </a:r>
            <a:r>
              <a:rPr lang="en-US" sz="1900" dirty="0" err="1"/>
              <a:t>Menyelesaikan</a:t>
            </a:r>
            <a:r>
              <a:rPr lang="en-US" sz="1900" dirty="0"/>
              <a:t> </a:t>
            </a:r>
            <a:r>
              <a:rPr lang="en-US" sz="1900" dirty="0" err="1"/>
              <a:t>konflik</a:t>
            </a:r>
            <a:endParaRPr lang="en-US" sz="1900" dirty="0"/>
          </a:p>
          <a:p>
            <a:pPr marL="0" indent="0">
              <a:buFontTx/>
              <a:buNone/>
            </a:pPr>
            <a:r>
              <a:rPr lang="en-US" sz="1900" dirty="0"/>
              <a:t>6.    </a:t>
            </a:r>
            <a:r>
              <a:rPr lang="en-US" sz="1900" dirty="0" err="1"/>
              <a:t>Mengatasi</a:t>
            </a:r>
            <a:r>
              <a:rPr lang="en-US" sz="1900" dirty="0"/>
              <a:t> </a:t>
            </a:r>
            <a:r>
              <a:rPr lang="en-US" sz="1900" dirty="0" err="1"/>
              <a:t>kemacetan</a:t>
            </a:r>
            <a:endParaRPr lang="en-US" sz="1900" dirty="0"/>
          </a:p>
          <a:p>
            <a:pPr marL="0" indent="0">
              <a:buFontTx/>
              <a:buNone/>
            </a:pPr>
            <a:r>
              <a:rPr lang="en-US" sz="1900" dirty="0"/>
              <a:t>7.    </a:t>
            </a:r>
            <a:r>
              <a:rPr lang="en-US" sz="1900" dirty="0" err="1"/>
              <a:t>Membuat</a:t>
            </a:r>
            <a:r>
              <a:rPr lang="en-US" sz="1900" dirty="0"/>
              <a:t> </a:t>
            </a:r>
            <a:r>
              <a:rPr lang="en-US" sz="1900" dirty="0" err="1"/>
              <a:t>makna</a:t>
            </a:r>
            <a:r>
              <a:rPr lang="en-US" sz="1900" dirty="0"/>
              <a:t> </a:t>
            </a:r>
            <a:r>
              <a:rPr lang="en-US" sz="1900" dirty="0" err="1"/>
              <a:t>bersama</a:t>
            </a:r>
            <a:endParaRPr lang="en-US" sz="1900" dirty="0"/>
          </a:p>
          <a:p>
            <a:pPr marL="0" indent="0">
              <a:buFontTx/>
              <a:buNone/>
            </a:pPr>
            <a:endParaRPr lang="en-US" altLang="en-US" sz="1400" dirty="0"/>
          </a:p>
        </p:txBody>
      </p:sp>
    </p:spTree>
    <p:extLst>
      <p:ext uri="{BB962C8B-B14F-4D97-AF65-F5344CB8AC3E}">
        <p14:creationId xmlns:p14="http://schemas.microsoft.com/office/powerpoint/2010/main" val="363642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3400420" cy="1143000"/>
          </a:xfrm>
        </p:spPr>
        <p:txBody>
          <a:bodyPr>
            <a:normAutofit fontScale="90000"/>
          </a:bodyPr>
          <a:lstStyle/>
          <a:p>
            <a:r>
              <a:rPr lang="en-US" dirty="0" smtClean="0"/>
              <a:t>Dealing with Conflict</a:t>
            </a:r>
            <a:endParaRPr lang="en-US" dirty="0"/>
          </a:p>
        </p:txBody>
      </p:sp>
      <p:sp>
        <p:nvSpPr>
          <p:cNvPr id="3" name="Content Placeholder 2"/>
          <p:cNvSpPr>
            <a:spLocks noGrp="1"/>
          </p:cNvSpPr>
          <p:nvPr>
            <p:ph idx="1"/>
          </p:nvPr>
        </p:nvSpPr>
        <p:spPr>
          <a:xfrm>
            <a:off x="0" y="1643050"/>
            <a:ext cx="4214810" cy="4525963"/>
          </a:xfrm>
        </p:spPr>
        <p:txBody>
          <a:bodyPr>
            <a:normAutofit fontScale="77500" lnSpcReduction="20000"/>
          </a:bodyPr>
          <a:lstStyle/>
          <a:p>
            <a:pPr>
              <a:buNone/>
            </a:pPr>
            <a:r>
              <a:rPr lang="en-US" dirty="0" err="1" smtClean="0"/>
              <a:t>Melakukan</a:t>
            </a:r>
            <a:r>
              <a:rPr lang="en-US" dirty="0" smtClean="0"/>
              <a:t> </a:t>
            </a:r>
            <a:r>
              <a:rPr lang="en-US" dirty="0" err="1" smtClean="0"/>
              <a:t>pendekatan</a:t>
            </a:r>
            <a:r>
              <a:rPr lang="en-US" dirty="0" smtClean="0"/>
              <a:t> </a:t>
            </a:r>
            <a:r>
              <a:rPr lang="en-US" dirty="0" err="1" smtClean="0"/>
              <a:t>secara</a:t>
            </a:r>
            <a:r>
              <a:rPr lang="en-US" dirty="0" smtClean="0"/>
              <a:t> </a:t>
            </a:r>
            <a:r>
              <a:rPr lang="en-US" dirty="0" err="1" smtClean="0"/>
              <a:t>lembut</a:t>
            </a:r>
            <a:r>
              <a:rPr lang="en-US" dirty="0" smtClean="0"/>
              <a:t>, </a:t>
            </a:r>
            <a:r>
              <a:rPr lang="en-US" dirty="0" err="1" smtClean="0"/>
              <a:t>terinovasi</a:t>
            </a:r>
            <a:r>
              <a:rPr lang="en-US" dirty="0" smtClean="0"/>
              <a:t> </a:t>
            </a:r>
            <a:r>
              <a:rPr lang="en-US" dirty="0" err="1" smtClean="0"/>
              <a:t>untuk</a:t>
            </a:r>
            <a:r>
              <a:rPr lang="en-US" dirty="0" smtClean="0"/>
              <a:t> </a:t>
            </a:r>
            <a:r>
              <a:rPr lang="en-US" dirty="0" err="1" smtClean="0"/>
              <a:t>memperbaiki</a:t>
            </a:r>
            <a:r>
              <a:rPr lang="en-US" dirty="0" smtClean="0"/>
              <a:t> </a:t>
            </a:r>
            <a:r>
              <a:rPr lang="en-US" dirty="0" err="1" smtClean="0"/>
              <a:t>hubungan</a:t>
            </a:r>
            <a:r>
              <a:rPr lang="en-US" dirty="0" smtClean="0"/>
              <a:t>, </a:t>
            </a:r>
            <a:r>
              <a:rPr lang="en-US" dirty="0" err="1" smtClean="0"/>
              <a:t>mengatur</a:t>
            </a:r>
            <a:r>
              <a:rPr lang="en-US" dirty="0" smtClean="0"/>
              <a:t> </a:t>
            </a:r>
            <a:r>
              <a:rPr lang="en-US" dirty="0" err="1" smtClean="0"/>
              <a:t>emosi</a:t>
            </a:r>
            <a:r>
              <a:rPr lang="en-US" dirty="0" smtClean="0"/>
              <a:t>, </a:t>
            </a:r>
            <a:r>
              <a:rPr lang="en-US" dirty="0" err="1" smtClean="0"/>
              <a:t>membuat</a:t>
            </a:r>
            <a:r>
              <a:rPr lang="en-US" dirty="0" smtClean="0"/>
              <a:t> </a:t>
            </a:r>
            <a:r>
              <a:rPr lang="en-US" dirty="0" err="1" smtClean="0"/>
              <a:t>kompromi</a:t>
            </a:r>
            <a:r>
              <a:rPr lang="en-US" dirty="0" smtClean="0"/>
              <a:t> </a:t>
            </a:r>
            <a:r>
              <a:rPr lang="en-US" dirty="0" err="1" smtClean="0"/>
              <a:t>dan</a:t>
            </a:r>
            <a:r>
              <a:rPr lang="en-US" dirty="0" smtClean="0"/>
              <a:t> </a:t>
            </a:r>
            <a:r>
              <a:rPr lang="en-US" dirty="0" err="1" smtClean="0"/>
              <a:t>toleran</a:t>
            </a:r>
            <a:r>
              <a:rPr lang="en-US" dirty="0" smtClean="0"/>
              <a:t> </a:t>
            </a:r>
            <a:r>
              <a:rPr lang="en-US" dirty="0" err="1" smtClean="0"/>
              <a:t>terhadap</a:t>
            </a:r>
            <a:r>
              <a:rPr lang="en-US" dirty="0" smtClean="0"/>
              <a:t> </a:t>
            </a:r>
            <a:r>
              <a:rPr lang="en-US" dirty="0" err="1" smtClean="0"/>
              <a:t>kesalahan</a:t>
            </a:r>
            <a:r>
              <a:rPr lang="en-US" dirty="0" smtClean="0"/>
              <a:t> </a:t>
            </a:r>
            <a:r>
              <a:rPr lang="en-US" dirty="0" err="1" smtClean="0"/>
              <a:t>masing</a:t>
            </a:r>
            <a:r>
              <a:rPr lang="en-US" dirty="0" smtClean="0"/>
              <a:t> – </a:t>
            </a:r>
            <a:r>
              <a:rPr lang="en-US" dirty="0" err="1" smtClean="0"/>
              <a:t>masing</a:t>
            </a:r>
            <a:r>
              <a:rPr lang="en-US" dirty="0" smtClean="0"/>
              <a:t>. </a:t>
            </a:r>
          </a:p>
          <a:p>
            <a:pPr>
              <a:buNone/>
            </a:pPr>
            <a:endParaRPr lang="en-US" dirty="0" smtClean="0"/>
          </a:p>
          <a:p>
            <a:pPr>
              <a:buNone/>
            </a:pPr>
            <a:r>
              <a:rPr lang="en-US" b="1" dirty="0" err="1" smtClean="0"/>
              <a:t>Resolusi</a:t>
            </a:r>
            <a:r>
              <a:rPr lang="en-US" b="1" dirty="0" smtClean="0"/>
              <a:t> </a:t>
            </a:r>
            <a:r>
              <a:rPr lang="en-US" b="1" dirty="0" err="1" smtClean="0"/>
              <a:t>konflik</a:t>
            </a:r>
            <a:r>
              <a:rPr lang="en-US" b="1" dirty="0" smtClean="0"/>
              <a:t> </a:t>
            </a:r>
            <a:r>
              <a:rPr lang="en-US" b="1" dirty="0" err="1" smtClean="0"/>
              <a:t>bukan</a:t>
            </a:r>
            <a:r>
              <a:rPr lang="en-US" b="1" dirty="0" smtClean="0"/>
              <a:t> </a:t>
            </a:r>
            <a:r>
              <a:rPr lang="en-US" b="1" dirty="0" err="1" smtClean="0"/>
              <a:t>tentang</a:t>
            </a:r>
            <a:r>
              <a:rPr lang="en-US" b="1" dirty="0" smtClean="0"/>
              <a:t> </a:t>
            </a:r>
            <a:r>
              <a:rPr lang="en-US" b="1" dirty="0" err="1" smtClean="0"/>
              <a:t>satu</a:t>
            </a:r>
            <a:r>
              <a:rPr lang="en-US" b="1" dirty="0" smtClean="0"/>
              <a:t> </a:t>
            </a:r>
            <a:r>
              <a:rPr lang="en-US" b="1" dirty="0" err="1" smtClean="0"/>
              <a:t>orang</a:t>
            </a:r>
            <a:r>
              <a:rPr lang="en-US" b="1" dirty="0" smtClean="0"/>
              <a:t> yang </a:t>
            </a:r>
            <a:r>
              <a:rPr lang="en-US" b="1" dirty="0" err="1" smtClean="0"/>
              <a:t>membuat</a:t>
            </a:r>
            <a:r>
              <a:rPr lang="en-US" b="1" dirty="0" smtClean="0"/>
              <a:t> </a:t>
            </a:r>
            <a:r>
              <a:rPr lang="en-US" b="1" dirty="0" err="1" smtClean="0"/>
              <a:t>perubahan</a:t>
            </a:r>
            <a:r>
              <a:rPr lang="en-US" b="1" dirty="0" smtClean="0"/>
              <a:t> </a:t>
            </a:r>
            <a:r>
              <a:rPr lang="en-US" b="1" dirty="0" err="1" smtClean="0"/>
              <a:t>tetapi</a:t>
            </a:r>
            <a:r>
              <a:rPr lang="en-US" b="1" dirty="0" smtClean="0"/>
              <a:t> </a:t>
            </a:r>
            <a:r>
              <a:rPr lang="en-US" b="1" dirty="0" err="1" smtClean="0"/>
              <a:t>tentang</a:t>
            </a:r>
            <a:r>
              <a:rPr lang="en-US" b="1" dirty="0" smtClean="0"/>
              <a:t> </a:t>
            </a:r>
            <a:r>
              <a:rPr lang="en-US" b="1" dirty="0" err="1" smtClean="0"/>
              <a:t>negosiasi</a:t>
            </a:r>
            <a:r>
              <a:rPr lang="en-US" b="1" dirty="0" smtClean="0"/>
              <a:t> </a:t>
            </a:r>
            <a:r>
              <a:rPr lang="en-US" b="1" dirty="0" err="1" smtClean="0"/>
              <a:t>satu</a:t>
            </a:r>
            <a:r>
              <a:rPr lang="en-US" b="1" dirty="0" smtClean="0"/>
              <a:t> </a:t>
            </a:r>
            <a:r>
              <a:rPr lang="en-US" b="1" dirty="0" err="1" smtClean="0"/>
              <a:t>sama</a:t>
            </a:r>
            <a:r>
              <a:rPr lang="en-US" b="1" dirty="0" smtClean="0"/>
              <a:t> </a:t>
            </a:r>
            <a:r>
              <a:rPr lang="en-US" b="1" dirty="0" err="1" smtClean="0"/>
              <a:t>lainnya</a:t>
            </a:r>
            <a:r>
              <a:rPr lang="en-US" b="1" dirty="0" smtClean="0"/>
              <a:t>.</a:t>
            </a:r>
            <a:endParaRPr lang="en-US" b="1" dirty="0"/>
          </a:p>
        </p:txBody>
      </p:sp>
      <p:pic>
        <p:nvPicPr>
          <p:cNvPr id="4" name="Picture 3" descr="forehead-kiss.jpg"/>
          <p:cNvPicPr>
            <a:picLocks noChangeAspect="1"/>
          </p:cNvPicPr>
          <p:nvPr/>
        </p:nvPicPr>
        <p:blipFill>
          <a:blip r:embed="rId3"/>
          <a:stretch>
            <a:fillRect/>
          </a:stretch>
        </p:blipFill>
        <p:spPr>
          <a:xfrm rot="1111022">
            <a:off x="4793697" y="710945"/>
            <a:ext cx="3582492" cy="2790038"/>
          </a:xfrm>
          <a:prstGeom prst="rect">
            <a:avLst/>
          </a:prstGeom>
        </p:spPr>
      </p:pic>
      <p:pic>
        <p:nvPicPr>
          <p:cNvPr id="2050" name="Picture 2" descr="F:\BlackBerry\pictures\wpid-promesa-de-mec3b1ique-jpg.jpg"/>
          <p:cNvPicPr>
            <a:picLocks noChangeAspect="1" noChangeArrowheads="1"/>
          </p:cNvPicPr>
          <p:nvPr/>
        </p:nvPicPr>
        <p:blipFill>
          <a:blip r:embed="rId4"/>
          <a:srcRect/>
          <a:stretch>
            <a:fillRect/>
          </a:stretch>
        </p:blipFill>
        <p:spPr bwMode="auto">
          <a:xfrm>
            <a:off x="4500562" y="3643314"/>
            <a:ext cx="4122306" cy="2743207"/>
          </a:xfrm>
          <a:prstGeom prst="rect">
            <a:avLst/>
          </a:prstGeom>
          <a:noFill/>
        </p:spPr>
      </p:pic>
    </p:spTree>
    <p:extLst>
      <p:ext uri="{BB962C8B-B14F-4D97-AF65-F5344CB8AC3E}">
        <p14:creationId xmlns:p14="http://schemas.microsoft.com/office/powerpoint/2010/main" val="935739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The Benefits of Good Marriage</a:t>
            </a:r>
            <a:endParaRPr lang="en-US" dirty="0"/>
          </a:p>
        </p:txBody>
      </p:sp>
      <p:sp>
        <p:nvSpPr>
          <p:cNvPr id="3" name="Content Placeholder 2"/>
          <p:cNvSpPr>
            <a:spLocks noGrp="1"/>
          </p:cNvSpPr>
          <p:nvPr>
            <p:ph idx="1"/>
          </p:nvPr>
        </p:nvSpPr>
        <p:spPr>
          <a:xfrm>
            <a:off x="0" y="1643050"/>
            <a:ext cx="4686304" cy="4525963"/>
          </a:xfrm>
        </p:spPr>
        <p:txBody>
          <a:bodyPr>
            <a:normAutofit fontScale="85000" lnSpcReduction="10000"/>
          </a:bodyPr>
          <a:lstStyle/>
          <a:p>
            <a:pPr>
              <a:buNone/>
            </a:pPr>
            <a:r>
              <a:rPr lang="en-US" dirty="0" err="1" smtClean="0"/>
              <a:t>Satu</a:t>
            </a:r>
            <a:r>
              <a:rPr lang="en-US" dirty="0" smtClean="0"/>
              <a:t> </a:t>
            </a:r>
            <a:r>
              <a:rPr lang="en-US" dirty="0" err="1" smtClean="0"/>
              <a:t>studi</a:t>
            </a:r>
            <a:r>
              <a:rPr lang="en-US" dirty="0" smtClean="0"/>
              <a:t> </a:t>
            </a:r>
            <a:r>
              <a:rPr lang="en-US" dirty="0" err="1" smtClean="0"/>
              <a:t>baru</a:t>
            </a:r>
            <a:r>
              <a:rPr lang="en-US" dirty="0" smtClean="0"/>
              <a:t> </a:t>
            </a:r>
            <a:r>
              <a:rPr lang="en-US" dirty="0" err="1" smtClean="0"/>
              <a:t>menemukan</a:t>
            </a:r>
            <a:r>
              <a:rPr lang="en-US" dirty="0" smtClean="0"/>
              <a:t> </a:t>
            </a:r>
            <a:r>
              <a:rPr lang="en-US" dirty="0" err="1" smtClean="0"/>
              <a:t>bahwa</a:t>
            </a:r>
            <a:r>
              <a:rPr lang="en-US" dirty="0" smtClean="0"/>
              <a:t> </a:t>
            </a:r>
            <a:r>
              <a:rPr lang="en-US" dirty="0" err="1" smtClean="0"/>
              <a:t>wanita</a:t>
            </a:r>
            <a:r>
              <a:rPr lang="en-US" dirty="0" smtClean="0"/>
              <a:t> yang </a:t>
            </a:r>
            <a:r>
              <a:rPr lang="en-US" dirty="0" err="1" smtClean="0"/>
              <a:t>berada</a:t>
            </a:r>
            <a:r>
              <a:rPr lang="en-US" dirty="0" smtClean="0"/>
              <a:t> </a:t>
            </a:r>
            <a:r>
              <a:rPr lang="en-US" dirty="0" err="1" smtClean="0"/>
              <a:t>di</a:t>
            </a:r>
            <a:r>
              <a:rPr lang="en-US" dirty="0" smtClean="0"/>
              <a:t> </a:t>
            </a:r>
            <a:r>
              <a:rPr lang="en-US" dirty="0" err="1" smtClean="0"/>
              <a:t>pernikahan</a:t>
            </a:r>
            <a:r>
              <a:rPr lang="en-US" dirty="0" smtClean="0"/>
              <a:t> yang </a:t>
            </a:r>
            <a:r>
              <a:rPr lang="en-US" dirty="0" err="1" smtClean="0"/>
              <a:t>bahagia</a:t>
            </a:r>
            <a:r>
              <a:rPr lang="en-US" dirty="0" smtClean="0"/>
              <a:t> </a:t>
            </a:r>
            <a:r>
              <a:rPr lang="en-US" dirty="0" err="1" smtClean="0"/>
              <a:t>akan</a:t>
            </a:r>
            <a:r>
              <a:rPr lang="en-US" dirty="0" smtClean="0"/>
              <a:t> </a:t>
            </a:r>
            <a:r>
              <a:rPr lang="en-US" dirty="0" err="1" smtClean="0"/>
              <a:t>lebih</a:t>
            </a:r>
            <a:r>
              <a:rPr lang="en-US" dirty="0" smtClean="0"/>
              <a:t> </a:t>
            </a:r>
            <a:r>
              <a:rPr lang="en-US" dirty="0" err="1" smtClean="0"/>
              <a:t>sehat</a:t>
            </a:r>
            <a:r>
              <a:rPr lang="en-US" dirty="0" smtClean="0"/>
              <a:t> </a:t>
            </a:r>
            <a:r>
              <a:rPr lang="en-US" dirty="0" err="1" smtClean="0"/>
              <a:t>daripada</a:t>
            </a:r>
            <a:r>
              <a:rPr lang="en-US" dirty="0" smtClean="0"/>
              <a:t> </a:t>
            </a:r>
            <a:r>
              <a:rPr lang="en-US" dirty="0" err="1" smtClean="0"/>
              <a:t>wanita</a:t>
            </a:r>
            <a:r>
              <a:rPr lang="en-US" dirty="0" smtClean="0"/>
              <a:t> yang </a:t>
            </a:r>
            <a:r>
              <a:rPr lang="en-US" dirty="0" err="1" smtClean="0"/>
              <a:t>belum</a:t>
            </a:r>
            <a:r>
              <a:rPr lang="en-US" dirty="0" smtClean="0"/>
              <a:t> </a:t>
            </a:r>
            <a:r>
              <a:rPr lang="en-US" dirty="0" err="1" smtClean="0"/>
              <a:t>menikah</a:t>
            </a:r>
            <a:r>
              <a:rPr lang="en-US" dirty="0" smtClean="0"/>
              <a:t> </a:t>
            </a:r>
            <a:r>
              <a:rPr lang="en-US" dirty="0" err="1" smtClean="0"/>
              <a:t>atau</a:t>
            </a:r>
            <a:r>
              <a:rPr lang="en-US" dirty="0" smtClean="0"/>
              <a:t> </a:t>
            </a:r>
            <a:r>
              <a:rPr lang="en-US" dirty="0" err="1" smtClean="0"/>
              <a:t>wanita</a:t>
            </a:r>
            <a:r>
              <a:rPr lang="en-US" dirty="0" smtClean="0"/>
              <a:t> yang </a:t>
            </a:r>
            <a:r>
              <a:rPr lang="en-US" dirty="0" err="1" smtClean="0"/>
              <a:t>pernikahannya</a:t>
            </a:r>
            <a:r>
              <a:rPr lang="en-US" dirty="0" smtClean="0"/>
              <a:t> </a:t>
            </a:r>
            <a:r>
              <a:rPr lang="en-US" dirty="0" err="1" smtClean="0"/>
              <a:t>tidak</a:t>
            </a:r>
            <a:r>
              <a:rPr lang="en-US" dirty="0" smtClean="0"/>
              <a:t> </a:t>
            </a:r>
            <a:r>
              <a:rPr lang="en-US" dirty="0" err="1" smtClean="0"/>
              <a:t>bahagia</a:t>
            </a:r>
            <a:r>
              <a:rPr lang="en-US" dirty="0" smtClean="0"/>
              <a:t>.</a:t>
            </a:r>
          </a:p>
          <a:p>
            <a:pPr>
              <a:buNone/>
            </a:pPr>
            <a:r>
              <a:rPr lang="en-US" dirty="0" err="1" smtClean="0"/>
              <a:t>Orang</a:t>
            </a:r>
            <a:r>
              <a:rPr lang="en-US" dirty="0" smtClean="0"/>
              <a:t> – </a:t>
            </a:r>
            <a:r>
              <a:rPr lang="en-US" dirty="0" err="1" smtClean="0"/>
              <a:t>orang</a:t>
            </a:r>
            <a:r>
              <a:rPr lang="en-US" dirty="0" smtClean="0"/>
              <a:t> yang </a:t>
            </a:r>
            <a:r>
              <a:rPr lang="en-US" dirty="0" err="1" smtClean="0"/>
              <a:t>berada</a:t>
            </a:r>
            <a:r>
              <a:rPr lang="en-US" dirty="0" smtClean="0"/>
              <a:t> </a:t>
            </a:r>
            <a:r>
              <a:rPr lang="en-US" dirty="0" err="1" smtClean="0"/>
              <a:t>di</a:t>
            </a:r>
            <a:r>
              <a:rPr lang="en-US" dirty="0" smtClean="0"/>
              <a:t> </a:t>
            </a:r>
            <a:r>
              <a:rPr lang="en-US" dirty="0" err="1" smtClean="0"/>
              <a:t>pernikahan</a:t>
            </a:r>
            <a:r>
              <a:rPr lang="en-US" dirty="0" smtClean="0"/>
              <a:t> yang </a:t>
            </a:r>
            <a:r>
              <a:rPr lang="en-US" dirty="0" err="1" smtClean="0"/>
              <a:t>bahagia</a:t>
            </a:r>
            <a:r>
              <a:rPr lang="en-US" dirty="0" smtClean="0"/>
              <a:t> </a:t>
            </a:r>
            <a:r>
              <a:rPr lang="en-US" dirty="0" err="1" smtClean="0"/>
              <a:t>merasa</a:t>
            </a:r>
            <a:r>
              <a:rPr lang="en-US" dirty="0" smtClean="0"/>
              <a:t> </a:t>
            </a:r>
            <a:r>
              <a:rPr lang="en-US" dirty="0" err="1" smtClean="0"/>
              <a:t>lebih</a:t>
            </a:r>
            <a:r>
              <a:rPr lang="en-US" dirty="0" smtClean="0"/>
              <a:t> </a:t>
            </a:r>
            <a:r>
              <a:rPr lang="en-US" dirty="0" err="1" smtClean="0"/>
              <a:t>sehat</a:t>
            </a:r>
            <a:r>
              <a:rPr lang="en-US" dirty="0" smtClean="0"/>
              <a:t> </a:t>
            </a:r>
            <a:r>
              <a:rPr lang="en-US" dirty="0" err="1" smtClean="0"/>
              <a:t>secara</a:t>
            </a:r>
            <a:r>
              <a:rPr lang="en-US" dirty="0" smtClean="0"/>
              <a:t> </a:t>
            </a:r>
            <a:r>
              <a:rPr lang="en-US" dirty="0" err="1" smtClean="0"/>
              <a:t>fisik</a:t>
            </a:r>
            <a:r>
              <a:rPr lang="en-US" dirty="0" smtClean="0"/>
              <a:t> </a:t>
            </a:r>
            <a:r>
              <a:rPr lang="en-US" dirty="0" err="1" smtClean="0"/>
              <a:t>maupun</a:t>
            </a:r>
            <a:r>
              <a:rPr lang="en-US" dirty="0" smtClean="0"/>
              <a:t> </a:t>
            </a:r>
            <a:r>
              <a:rPr lang="en-US" dirty="0" err="1" smtClean="0"/>
              <a:t>emosionalnya</a:t>
            </a:r>
            <a:r>
              <a:rPr lang="en-US" dirty="0" smtClean="0"/>
              <a:t>.</a:t>
            </a:r>
          </a:p>
        </p:txBody>
      </p:sp>
      <p:pic>
        <p:nvPicPr>
          <p:cNvPr id="1026" name="Picture 2" descr="F:\BlackBerry\pictures\pasangan-romantis2-770x433.jpg"/>
          <p:cNvPicPr>
            <a:picLocks noChangeAspect="1" noChangeArrowheads="1"/>
          </p:cNvPicPr>
          <p:nvPr/>
        </p:nvPicPr>
        <p:blipFill>
          <a:blip r:embed="rId3"/>
          <a:srcRect/>
          <a:stretch>
            <a:fillRect/>
          </a:stretch>
        </p:blipFill>
        <p:spPr bwMode="auto">
          <a:xfrm>
            <a:off x="4643439" y="1357298"/>
            <a:ext cx="4500562" cy="5214974"/>
          </a:xfrm>
          <a:prstGeom prst="rect">
            <a:avLst/>
          </a:prstGeom>
          <a:noFill/>
        </p:spPr>
      </p:pic>
    </p:spTree>
    <p:extLst>
      <p:ext uri="{BB962C8B-B14F-4D97-AF65-F5344CB8AC3E}">
        <p14:creationId xmlns:p14="http://schemas.microsoft.com/office/powerpoint/2010/main" val="2094309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85786" y="1857364"/>
            <a:ext cx="7772400" cy="2684471"/>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d-ID"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Divorced adults</a:t>
            </a:r>
            <a:endParaRPr lang="id-ID"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8521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1030</Words>
  <Application>Microsoft Office PowerPoint</Application>
  <PresentationFormat>On-screen Show (4:3)</PresentationFormat>
  <Paragraphs>132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Adult Lifestyles Chapter 9</vt:lpstr>
      <vt:lpstr>Keragaman gaya hidup dewasa</vt:lpstr>
      <vt:lpstr>Dewasa lajang yang tinggal sendiri</vt:lpstr>
      <vt:lpstr>Cohabiting Adults</vt:lpstr>
      <vt:lpstr>Married Adults</vt:lpstr>
      <vt:lpstr>PowerPoint Presentation</vt:lpstr>
      <vt:lpstr>Dealing with Conflict</vt:lpstr>
      <vt:lpstr>The Benefits of Good Marriage</vt:lpstr>
      <vt:lpstr>Divorced adults</vt:lpstr>
      <vt:lpstr>PowerPoint Presentation</vt:lpstr>
      <vt:lpstr>Coping with Divorce</vt:lpstr>
      <vt:lpstr>Strategies Divorced</vt:lpstr>
      <vt:lpstr>Remarried adults</vt:lpstr>
      <vt:lpstr>PowerPoint Presentation</vt:lpstr>
      <vt:lpstr>Strategies Remarried</vt:lpstr>
      <vt:lpstr>Gay and Lesbian Relationship</vt:lpstr>
      <vt:lpstr>PowerPoint Presentation</vt:lpstr>
      <vt:lpstr>Leaving Home</vt:lpstr>
      <vt:lpstr>The New Couple</vt:lpstr>
      <vt:lpstr>Becoming a Family with Children</vt:lpstr>
      <vt:lpstr>The Family with Adolescents</vt:lpstr>
      <vt:lpstr>Adjusment Strategies for Parenting Adolescents</vt:lpstr>
      <vt:lpstr>Midlife Families</vt:lpstr>
      <vt:lpstr>Families in Later Life</vt:lpstr>
      <vt:lpstr>Parenting</vt:lpstr>
      <vt:lpstr>PowerPoint Presentation</vt:lpstr>
      <vt:lpstr>Timing of Parenthood</vt:lpstr>
      <vt:lpstr>Parenting Styles</vt:lpstr>
      <vt:lpstr>Adjusment Strategies For Effective Parenting</vt:lpstr>
      <vt:lpstr>Working Parents</vt:lpstr>
      <vt:lpstr>Children in Divorced Families</vt:lpstr>
      <vt:lpstr>Adjustment Strategies For Communication with Children About Divorce</vt:lpstr>
      <vt:lpstr>Ethnicity and Parenting </vt:lpstr>
      <vt:lpstr>Child Abuse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dc:creator>
  <cp:lastModifiedBy>Sheila</cp:lastModifiedBy>
  <cp:revision>32</cp:revision>
  <dcterms:created xsi:type="dcterms:W3CDTF">2015-12-10T12:36:21Z</dcterms:created>
  <dcterms:modified xsi:type="dcterms:W3CDTF">2015-12-14T14:50:04Z</dcterms:modified>
</cp:coreProperties>
</file>