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92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6D9CD-84DC-42ED-B417-A00111F3F310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B822306-4C7F-46A4-A0BB-A91E0A1C1B3A}">
      <dgm:prSet phldrT="[Text]" custT="1"/>
      <dgm:spPr/>
      <dgm:t>
        <a:bodyPr/>
        <a:lstStyle/>
        <a:p>
          <a:r>
            <a:rPr lang="en-US" sz="3200" dirty="0" smtClean="0">
              <a:latin typeface="Andalus" pitchFamily="18" charset="-78"/>
              <a:cs typeface="Andalus" pitchFamily="18" charset="-78"/>
            </a:rPr>
            <a:t>Nonverbal interpersonal communication</a:t>
          </a:r>
          <a:endParaRPr lang="en-US" sz="3200" dirty="0">
            <a:latin typeface="Andalus" pitchFamily="18" charset="-78"/>
            <a:cs typeface="Andalus" pitchFamily="18" charset="-78"/>
          </a:endParaRPr>
        </a:p>
      </dgm:t>
    </dgm:pt>
    <dgm:pt modelId="{3950774F-0715-4DBD-8A32-02B94AE136F1}" type="parTrans" cxnId="{7857132D-79F2-4B39-A338-6370CAD78EA0}">
      <dgm:prSet/>
      <dgm:spPr/>
      <dgm:t>
        <a:bodyPr/>
        <a:lstStyle/>
        <a:p>
          <a:endParaRPr lang="en-US"/>
        </a:p>
      </dgm:t>
    </dgm:pt>
    <dgm:pt modelId="{296F91C0-1913-4AD9-B485-8D790DF8A198}" type="sibTrans" cxnId="{7857132D-79F2-4B39-A338-6370CAD78EA0}">
      <dgm:prSet/>
      <dgm:spPr/>
      <dgm:t>
        <a:bodyPr/>
        <a:lstStyle/>
        <a:p>
          <a:endParaRPr lang="en-US"/>
        </a:p>
      </dgm:t>
    </dgm:pt>
    <dgm:pt modelId="{959D2574-38F2-4214-BC2E-3C1F08B3B2AE}">
      <dgm:prSet phldrT="[Text]"/>
      <dgm:spPr/>
      <dgm:t>
        <a:bodyPr/>
        <a:lstStyle/>
        <a:p>
          <a:r>
            <a:rPr lang="en-US" dirty="0" smtClean="0">
              <a:latin typeface="Andalus" pitchFamily="18" charset="-78"/>
              <a:cs typeface="Andalus" pitchFamily="18" charset="-78"/>
            </a:rPr>
            <a:t>Dimensions of nonverbal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communcation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9480B60C-BABE-4204-90A9-D0C332199C92}" type="parTrans" cxnId="{73CB8E6F-71C0-4B36-96E3-BC314170D240}">
      <dgm:prSet/>
      <dgm:spPr/>
      <dgm:t>
        <a:bodyPr/>
        <a:lstStyle/>
        <a:p>
          <a:endParaRPr lang="en-US"/>
        </a:p>
      </dgm:t>
    </dgm:pt>
    <dgm:pt modelId="{86C08D20-6535-456E-AE01-D4EFC8AB2D60}" type="sibTrans" cxnId="{73CB8E6F-71C0-4B36-96E3-BC314170D240}">
      <dgm:prSet/>
      <dgm:spPr/>
      <dgm:t>
        <a:bodyPr/>
        <a:lstStyle/>
        <a:p>
          <a:endParaRPr lang="en-US"/>
        </a:p>
      </dgm:t>
    </dgm:pt>
    <dgm:pt modelId="{34DAB1F0-6FB0-4A17-8A30-EAF44F79B44A}">
      <dgm:prSet phldrT="[Text]" custT="1"/>
      <dgm:spPr/>
      <dgm:t>
        <a:bodyPr/>
        <a:lstStyle/>
        <a:p>
          <a:r>
            <a:rPr lang="en-US" sz="2000" dirty="0" smtClean="0">
              <a:latin typeface="Andalus" pitchFamily="18" charset="-78"/>
              <a:cs typeface="Andalus" pitchFamily="18" charset="-78"/>
            </a:rPr>
            <a:t>Body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communcation</a:t>
          </a:r>
          <a:endParaRPr lang="en-US" sz="2000" dirty="0">
            <a:latin typeface="Andalus" pitchFamily="18" charset="-78"/>
            <a:cs typeface="Andalus" pitchFamily="18" charset="-78"/>
          </a:endParaRPr>
        </a:p>
      </dgm:t>
    </dgm:pt>
    <dgm:pt modelId="{524E958F-3FBF-4313-AEDC-CBA7EC3DD1ED}" type="parTrans" cxnId="{48D77A28-B795-404F-A7CA-F8CBE853B562}">
      <dgm:prSet/>
      <dgm:spPr/>
      <dgm:t>
        <a:bodyPr/>
        <a:lstStyle/>
        <a:p>
          <a:endParaRPr lang="en-US"/>
        </a:p>
      </dgm:t>
    </dgm:pt>
    <dgm:pt modelId="{FB788AB8-C430-4B88-9B60-BF7FB693F28D}" type="sibTrans" cxnId="{48D77A28-B795-404F-A7CA-F8CBE853B562}">
      <dgm:prSet/>
      <dgm:spPr/>
      <dgm:t>
        <a:bodyPr/>
        <a:lstStyle/>
        <a:p>
          <a:endParaRPr lang="en-US"/>
        </a:p>
      </dgm:t>
    </dgm:pt>
    <dgm:pt modelId="{1C20CFC9-5F67-4DB3-B663-D54457600C4F}">
      <dgm:prSet phldrT="[Text]" custT="1"/>
      <dgm:spPr/>
      <dgm:t>
        <a:bodyPr/>
        <a:lstStyle/>
        <a:p>
          <a:r>
            <a:rPr lang="en-US" sz="2000" dirty="0" err="1" smtClean="0">
              <a:latin typeface="Andalus" pitchFamily="18" charset="-78"/>
              <a:cs typeface="Andalus" pitchFamily="18" charset="-78"/>
            </a:rPr>
            <a:t>Silencenand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paralanguage</a:t>
          </a:r>
          <a:endParaRPr lang="en-US" sz="2000" dirty="0">
            <a:latin typeface="Andalus" pitchFamily="18" charset="-78"/>
            <a:cs typeface="Andalus" pitchFamily="18" charset="-78"/>
          </a:endParaRPr>
        </a:p>
      </dgm:t>
    </dgm:pt>
    <dgm:pt modelId="{33ADD176-435B-4152-AA3B-322CE67061E9}" type="parTrans" cxnId="{C53EDBB5-EA65-44FF-B15A-A0998B1E0003}">
      <dgm:prSet/>
      <dgm:spPr/>
      <dgm:t>
        <a:bodyPr/>
        <a:lstStyle/>
        <a:p>
          <a:endParaRPr lang="en-US"/>
        </a:p>
      </dgm:t>
    </dgm:pt>
    <dgm:pt modelId="{A6CB8231-62CF-481A-B227-DE6A22E22937}" type="sibTrans" cxnId="{C53EDBB5-EA65-44FF-B15A-A0998B1E0003}">
      <dgm:prSet/>
      <dgm:spPr/>
      <dgm:t>
        <a:bodyPr/>
        <a:lstStyle/>
        <a:p>
          <a:endParaRPr lang="en-US"/>
        </a:p>
      </dgm:t>
    </dgm:pt>
    <dgm:pt modelId="{A2A65A29-9FD4-4BE3-9911-E162EF982860}">
      <dgm:prSet custT="1"/>
      <dgm:spPr/>
      <dgm:t>
        <a:bodyPr/>
        <a:lstStyle/>
        <a:p>
          <a:r>
            <a:rPr lang="en-US" sz="2000" dirty="0" smtClean="0">
              <a:latin typeface="Andalus" pitchFamily="18" charset="-78"/>
              <a:cs typeface="Andalus" pitchFamily="18" charset="-78"/>
            </a:rPr>
            <a:t>Spatial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communcation</a:t>
          </a:r>
          <a:endParaRPr lang="en-US" sz="2000" dirty="0">
            <a:latin typeface="Andalus" pitchFamily="18" charset="-78"/>
            <a:cs typeface="Andalus" pitchFamily="18" charset="-78"/>
          </a:endParaRPr>
        </a:p>
      </dgm:t>
    </dgm:pt>
    <dgm:pt modelId="{F90202E3-A6CD-459C-AFF1-9977456279A7}" type="parTrans" cxnId="{2DD70CA0-4472-41D8-8692-889205F7B51D}">
      <dgm:prSet/>
      <dgm:spPr/>
      <dgm:t>
        <a:bodyPr/>
        <a:lstStyle/>
        <a:p>
          <a:endParaRPr lang="en-US"/>
        </a:p>
      </dgm:t>
    </dgm:pt>
    <dgm:pt modelId="{8182B419-026B-422F-A9B5-EE79C9C2EE2C}" type="sibTrans" cxnId="{2DD70CA0-4472-41D8-8692-889205F7B51D}">
      <dgm:prSet/>
      <dgm:spPr/>
      <dgm:t>
        <a:bodyPr/>
        <a:lstStyle/>
        <a:p>
          <a:endParaRPr lang="en-US"/>
        </a:p>
      </dgm:t>
    </dgm:pt>
    <dgm:pt modelId="{F94CBD2D-6197-4EC5-8EE3-0AE3539BCFB8}" type="pres">
      <dgm:prSet presAssocID="{A956D9CD-84DC-42ED-B417-A00111F3F3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3EDBD7-8D9C-4E42-B4B3-CA549EBC667E}" type="pres">
      <dgm:prSet presAssocID="{9B822306-4C7F-46A4-A0BB-A91E0A1C1B3A}" presName="hierRoot1" presStyleCnt="0">
        <dgm:presLayoutVars>
          <dgm:hierBranch val="init"/>
        </dgm:presLayoutVars>
      </dgm:prSet>
      <dgm:spPr/>
    </dgm:pt>
    <dgm:pt modelId="{2667D7C8-D967-48BC-BFEF-8A9D903438A8}" type="pres">
      <dgm:prSet presAssocID="{9B822306-4C7F-46A4-A0BB-A91E0A1C1B3A}" presName="rootComposite1" presStyleCnt="0"/>
      <dgm:spPr/>
    </dgm:pt>
    <dgm:pt modelId="{A4CD0338-4BD4-4385-9029-907CF457C60B}" type="pres">
      <dgm:prSet presAssocID="{9B822306-4C7F-46A4-A0BB-A91E0A1C1B3A}" presName="rootText1" presStyleLbl="node0" presStyleIdx="0" presStyleCnt="1" custScaleX="370784" custScaleY="137399" custLinFactNeighborX="1243" custLinFactNeighborY="-169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2203E8-7D30-47BA-8D5D-3ADBB2BADE8F}" type="pres">
      <dgm:prSet presAssocID="{9B822306-4C7F-46A4-A0BB-A91E0A1C1B3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45A3BF8-7661-4AC3-8548-5039DE00C979}" type="pres">
      <dgm:prSet presAssocID="{9B822306-4C7F-46A4-A0BB-A91E0A1C1B3A}" presName="hierChild2" presStyleCnt="0"/>
      <dgm:spPr/>
    </dgm:pt>
    <dgm:pt modelId="{894AEA8D-7E1E-4FFB-AD64-03794BB02A87}" type="pres">
      <dgm:prSet presAssocID="{9480B60C-BABE-4204-90A9-D0C332199C92}" presName="Name37" presStyleLbl="parChTrans1D2" presStyleIdx="0" presStyleCnt="4"/>
      <dgm:spPr/>
      <dgm:t>
        <a:bodyPr/>
        <a:lstStyle/>
        <a:p>
          <a:endParaRPr lang="en-US"/>
        </a:p>
      </dgm:t>
    </dgm:pt>
    <dgm:pt modelId="{94094A9A-BF92-43B0-B0CC-4D08E2097F4D}" type="pres">
      <dgm:prSet presAssocID="{959D2574-38F2-4214-BC2E-3C1F08B3B2AE}" presName="hierRoot2" presStyleCnt="0">
        <dgm:presLayoutVars>
          <dgm:hierBranch val="init"/>
        </dgm:presLayoutVars>
      </dgm:prSet>
      <dgm:spPr/>
    </dgm:pt>
    <dgm:pt modelId="{1596CB6A-FB8B-412F-B0D1-9B073662948B}" type="pres">
      <dgm:prSet presAssocID="{959D2574-38F2-4214-BC2E-3C1F08B3B2AE}" presName="rootComposite" presStyleCnt="0"/>
      <dgm:spPr/>
    </dgm:pt>
    <dgm:pt modelId="{06EF3A4F-DF16-4080-9A8E-07C9B95761A8}" type="pres">
      <dgm:prSet presAssocID="{959D2574-38F2-4214-BC2E-3C1F08B3B2AE}" presName="rootText" presStyleLbl="node2" presStyleIdx="0" presStyleCnt="4" custScaleX="115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77E833-C7EC-4127-9AD1-3F46B3BE2023}" type="pres">
      <dgm:prSet presAssocID="{959D2574-38F2-4214-BC2E-3C1F08B3B2AE}" presName="rootConnector" presStyleLbl="node2" presStyleIdx="0" presStyleCnt="4"/>
      <dgm:spPr/>
      <dgm:t>
        <a:bodyPr/>
        <a:lstStyle/>
        <a:p>
          <a:endParaRPr lang="en-US"/>
        </a:p>
      </dgm:t>
    </dgm:pt>
    <dgm:pt modelId="{75019010-A33E-4675-B737-61E9B9388BA7}" type="pres">
      <dgm:prSet presAssocID="{959D2574-38F2-4214-BC2E-3C1F08B3B2AE}" presName="hierChild4" presStyleCnt="0"/>
      <dgm:spPr/>
    </dgm:pt>
    <dgm:pt modelId="{86575954-F78E-48DA-8126-3F71A5EA2076}" type="pres">
      <dgm:prSet presAssocID="{959D2574-38F2-4214-BC2E-3C1F08B3B2AE}" presName="hierChild5" presStyleCnt="0"/>
      <dgm:spPr/>
    </dgm:pt>
    <dgm:pt modelId="{FE4D07DD-3C48-4659-833A-131BBDE7CC14}" type="pres">
      <dgm:prSet presAssocID="{524E958F-3FBF-4313-AEDC-CBA7EC3DD1E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4E0F8DC-A79F-44CB-A3E6-1DB32B8A3687}" type="pres">
      <dgm:prSet presAssocID="{34DAB1F0-6FB0-4A17-8A30-EAF44F79B44A}" presName="hierRoot2" presStyleCnt="0">
        <dgm:presLayoutVars>
          <dgm:hierBranch val="init"/>
        </dgm:presLayoutVars>
      </dgm:prSet>
      <dgm:spPr/>
    </dgm:pt>
    <dgm:pt modelId="{FFEAA9CB-5DA6-4CB7-B28E-777568B9B8A6}" type="pres">
      <dgm:prSet presAssocID="{34DAB1F0-6FB0-4A17-8A30-EAF44F79B44A}" presName="rootComposite" presStyleCnt="0"/>
      <dgm:spPr/>
    </dgm:pt>
    <dgm:pt modelId="{3C077DFC-6127-4CA2-9296-749B972ECFA7}" type="pres">
      <dgm:prSet presAssocID="{34DAB1F0-6FB0-4A17-8A30-EAF44F79B44A}" presName="rootText" presStyleLbl="node2" presStyleIdx="1" presStyleCnt="4" custLinFactNeighborX="-1374" custLinFactNeighborY="562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CBF89A-D72E-4892-8C40-D0754F0DCF1B}" type="pres">
      <dgm:prSet presAssocID="{34DAB1F0-6FB0-4A17-8A30-EAF44F79B44A}" presName="rootConnector" presStyleLbl="node2" presStyleIdx="1" presStyleCnt="4"/>
      <dgm:spPr/>
      <dgm:t>
        <a:bodyPr/>
        <a:lstStyle/>
        <a:p>
          <a:endParaRPr lang="en-US"/>
        </a:p>
      </dgm:t>
    </dgm:pt>
    <dgm:pt modelId="{011C1915-70BA-4D23-9945-C4C7E0C7F6DD}" type="pres">
      <dgm:prSet presAssocID="{34DAB1F0-6FB0-4A17-8A30-EAF44F79B44A}" presName="hierChild4" presStyleCnt="0"/>
      <dgm:spPr/>
    </dgm:pt>
    <dgm:pt modelId="{B7083F63-4CFE-48EE-A413-C9A429FFDC84}" type="pres">
      <dgm:prSet presAssocID="{34DAB1F0-6FB0-4A17-8A30-EAF44F79B44A}" presName="hierChild5" presStyleCnt="0"/>
      <dgm:spPr/>
    </dgm:pt>
    <dgm:pt modelId="{0F86C689-EC17-4EC5-B44A-44FA31D09976}" type="pres">
      <dgm:prSet presAssocID="{F90202E3-A6CD-459C-AFF1-9977456279A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DDD767B9-35DE-4060-899F-E8F2607236B6}" type="pres">
      <dgm:prSet presAssocID="{A2A65A29-9FD4-4BE3-9911-E162EF982860}" presName="hierRoot2" presStyleCnt="0">
        <dgm:presLayoutVars>
          <dgm:hierBranch val="init"/>
        </dgm:presLayoutVars>
      </dgm:prSet>
      <dgm:spPr/>
    </dgm:pt>
    <dgm:pt modelId="{2997F3AA-A704-46E5-B32A-D34C6EC1377B}" type="pres">
      <dgm:prSet presAssocID="{A2A65A29-9FD4-4BE3-9911-E162EF982860}" presName="rootComposite" presStyleCnt="0"/>
      <dgm:spPr/>
    </dgm:pt>
    <dgm:pt modelId="{B50C659D-0667-478D-A0C7-87018339E098}" type="pres">
      <dgm:prSet presAssocID="{A2A65A29-9FD4-4BE3-9911-E162EF982860}" presName="rootText" presStyleLbl="node2" presStyleIdx="2" presStyleCnt="4" custLinFactY="4193" custLinFactNeighborX="9478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F6F332-3CBD-4AA1-A0AA-A5C0617A2E00}" type="pres">
      <dgm:prSet presAssocID="{A2A65A29-9FD4-4BE3-9911-E162EF982860}" presName="rootConnector" presStyleLbl="node2" presStyleIdx="2" presStyleCnt="4"/>
      <dgm:spPr/>
      <dgm:t>
        <a:bodyPr/>
        <a:lstStyle/>
        <a:p>
          <a:endParaRPr lang="en-US"/>
        </a:p>
      </dgm:t>
    </dgm:pt>
    <dgm:pt modelId="{51971A68-411D-4FD9-91AC-10CCE1075EDC}" type="pres">
      <dgm:prSet presAssocID="{A2A65A29-9FD4-4BE3-9911-E162EF982860}" presName="hierChild4" presStyleCnt="0"/>
      <dgm:spPr/>
    </dgm:pt>
    <dgm:pt modelId="{5584A3D5-B3AE-4E85-828C-173BAAD3A62F}" type="pres">
      <dgm:prSet presAssocID="{A2A65A29-9FD4-4BE3-9911-E162EF982860}" presName="hierChild5" presStyleCnt="0"/>
      <dgm:spPr/>
    </dgm:pt>
    <dgm:pt modelId="{5E99D186-48F5-492D-A18C-372B73F2D4A2}" type="pres">
      <dgm:prSet presAssocID="{33ADD176-435B-4152-AA3B-322CE67061E9}" presName="Name37" presStyleLbl="parChTrans1D2" presStyleIdx="3" presStyleCnt="4"/>
      <dgm:spPr/>
      <dgm:t>
        <a:bodyPr/>
        <a:lstStyle/>
        <a:p>
          <a:endParaRPr lang="en-US"/>
        </a:p>
      </dgm:t>
    </dgm:pt>
    <dgm:pt modelId="{259CDEFB-A881-4D76-9254-BE99195A3C55}" type="pres">
      <dgm:prSet presAssocID="{1C20CFC9-5F67-4DB3-B663-D54457600C4F}" presName="hierRoot2" presStyleCnt="0">
        <dgm:presLayoutVars>
          <dgm:hierBranch val="init"/>
        </dgm:presLayoutVars>
      </dgm:prSet>
      <dgm:spPr/>
    </dgm:pt>
    <dgm:pt modelId="{40FA71F0-4073-4C3B-BBEA-3135C863FAF9}" type="pres">
      <dgm:prSet presAssocID="{1C20CFC9-5F67-4DB3-B663-D54457600C4F}" presName="rootComposite" presStyleCnt="0"/>
      <dgm:spPr/>
    </dgm:pt>
    <dgm:pt modelId="{6E20204F-E71D-4487-BB1D-6CA8B3BB6D8D}" type="pres">
      <dgm:prSet presAssocID="{1C20CFC9-5F67-4DB3-B663-D54457600C4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07D2A1-D57B-4AB1-AAED-27431B0EE5C6}" type="pres">
      <dgm:prSet presAssocID="{1C20CFC9-5F67-4DB3-B663-D54457600C4F}" presName="rootConnector" presStyleLbl="node2" presStyleIdx="3" presStyleCnt="4"/>
      <dgm:spPr/>
      <dgm:t>
        <a:bodyPr/>
        <a:lstStyle/>
        <a:p>
          <a:endParaRPr lang="en-US"/>
        </a:p>
      </dgm:t>
    </dgm:pt>
    <dgm:pt modelId="{E6752BD0-685B-46E4-AF97-C4D251B3417C}" type="pres">
      <dgm:prSet presAssocID="{1C20CFC9-5F67-4DB3-B663-D54457600C4F}" presName="hierChild4" presStyleCnt="0"/>
      <dgm:spPr/>
    </dgm:pt>
    <dgm:pt modelId="{62A7FAAE-24D5-42C7-B606-20C6CCA79D98}" type="pres">
      <dgm:prSet presAssocID="{1C20CFC9-5F67-4DB3-B663-D54457600C4F}" presName="hierChild5" presStyleCnt="0"/>
      <dgm:spPr/>
    </dgm:pt>
    <dgm:pt modelId="{2C45AFC6-6649-4401-B95E-00BF529AB8B7}" type="pres">
      <dgm:prSet presAssocID="{9B822306-4C7F-46A4-A0BB-A91E0A1C1B3A}" presName="hierChild3" presStyleCnt="0"/>
      <dgm:spPr/>
    </dgm:pt>
  </dgm:ptLst>
  <dgm:cxnLst>
    <dgm:cxn modelId="{15A2AEC6-389B-4D1E-9FF7-02B349FA7739}" type="presOf" srcId="{1C20CFC9-5F67-4DB3-B663-D54457600C4F}" destId="{6E20204F-E71D-4487-BB1D-6CA8B3BB6D8D}" srcOrd="0" destOrd="0" presId="urn:microsoft.com/office/officeart/2005/8/layout/orgChart1"/>
    <dgm:cxn modelId="{2DD70CA0-4472-41D8-8692-889205F7B51D}" srcId="{9B822306-4C7F-46A4-A0BB-A91E0A1C1B3A}" destId="{A2A65A29-9FD4-4BE3-9911-E162EF982860}" srcOrd="2" destOrd="0" parTransId="{F90202E3-A6CD-459C-AFF1-9977456279A7}" sibTransId="{8182B419-026B-422F-A9B5-EE79C9C2EE2C}"/>
    <dgm:cxn modelId="{8632B461-C02F-4431-BB3C-84401567B803}" type="presOf" srcId="{9480B60C-BABE-4204-90A9-D0C332199C92}" destId="{894AEA8D-7E1E-4FFB-AD64-03794BB02A87}" srcOrd="0" destOrd="0" presId="urn:microsoft.com/office/officeart/2005/8/layout/orgChart1"/>
    <dgm:cxn modelId="{7857132D-79F2-4B39-A338-6370CAD78EA0}" srcId="{A956D9CD-84DC-42ED-B417-A00111F3F310}" destId="{9B822306-4C7F-46A4-A0BB-A91E0A1C1B3A}" srcOrd="0" destOrd="0" parTransId="{3950774F-0715-4DBD-8A32-02B94AE136F1}" sibTransId="{296F91C0-1913-4AD9-B485-8D790DF8A198}"/>
    <dgm:cxn modelId="{48D77A28-B795-404F-A7CA-F8CBE853B562}" srcId="{9B822306-4C7F-46A4-A0BB-A91E0A1C1B3A}" destId="{34DAB1F0-6FB0-4A17-8A30-EAF44F79B44A}" srcOrd="1" destOrd="0" parTransId="{524E958F-3FBF-4313-AEDC-CBA7EC3DD1ED}" sibTransId="{FB788AB8-C430-4B88-9B60-BF7FB693F28D}"/>
    <dgm:cxn modelId="{43D0A7AD-2E6D-4852-9AF6-59967E1ACE3E}" type="presOf" srcId="{524E958F-3FBF-4313-AEDC-CBA7EC3DD1ED}" destId="{FE4D07DD-3C48-4659-833A-131BBDE7CC14}" srcOrd="0" destOrd="0" presId="urn:microsoft.com/office/officeart/2005/8/layout/orgChart1"/>
    <dgm:cxn modelId="{AD5E5BDC-6FEE-4719-9A24-D914BBA99A7A}" type="presOf" srcId="{34DAB1F0-6FB0-4A17-8A30-EAF44F79B44A}" destId="{83CBF89A-D72E-4892-8C40-D0754F0DCF1B}" srcOrd="1" destOrd="0" presId="urn:microsoft.com/office/officeart/2005/8/layout/orgChart1"/>
    <dgm:cxn modelId="{73CB8E6F-71C0-4B36-96E3-BC314170D240}" srcId="{9B822306-4C7F-46A4-A0BB-A91E0A1C1B3A}" destId="{959D2574-38F2-4214-BC2E-3C1F08B3B2AE}" srcOrd="0" destOrd="0" parTransId="{9480B60C-BABE-4204-90A9-D0C332199C92}" sibTransId="{86C08D20-6535-456E-AE01-D4EFC8AB2D60}"/>
    <dgm:cxn modelId="{C53EDBB5-EA65-44FF-B15A-A0998B1E0003}" srcId="{9B822306-4C7F-46A4-A0BB-A91E0A1C1B3A}" destId="{1C20CFC9-5F67-4DB3-B663-D54457600C4F}" srcOrd="3" destOrd="0" parTransId="{33ADD176-435B-4152-AA3B-322CE67061E9}" sibTransId="{A6CB8231-62CF-481A-B227-DE6A22E22937}"/>
    <dgm:cxn modelId="{0FE9E5C7-4EA5-4A1B-8877-D534D65C9ED3}" type="presOf" srcId="{A2A65A29-9FD4-4BE3-9911-E162EF982860}" destId="{B50C659D-0667-478D-A0C7-87018339E098}" srcOrd="0" destOrd="0" presId="urn:microsoft.com/office/officeart/2005/8/layout/orgChart1"/>
    <dgm:cxn modelId="{9B4EBBC9-7B24-4CA8-9C1F-00EDA6285EDA}" type="presOf" srcId="{A956D9CD-84DC-42ED-B417-A00111F3F310}" destId="{F94CBD2D-6197-4EC5-8EE3-0AE3539BCFB8}" srcOrd="0" destOrd="0" presId="urn:microsoft.com/office/officeart/2005/8/layout/orgChart1"/>
    <dgm:cxn modelId="{26546811-40E1-4BE7-B31E-C6EA1D4A0AA8}" type="presOf" srcId="{9B822306-4C7F-46A4-A0BB-A91E0A1C1B3A}" destId="{F92203E8-7D30-47BA-8D5D-3ADBB2BADE8F}" srcOrd="1" destOrd="0" presId="urn:microsoft.com/office/officeart/2005/8/layout/orgChart1"/>
    <dgm:cxn modelId="{4BAF1F80-8D17-4D33-A51A-B7D8C41005EE}" type="presOf" srcId="{F90202E3-A6CD-459C-AFF1-9977456279A7}" destId="{0F86C689-EC17-4EC5-B44A-44FA31D09976}" srcOrd="0" destOrd="0" presId="urn:microsoft.com/office/officeart/2005/8/layout/orgChart1"/>
    <dgm:cxn modelId="{0AFE1E5F-CF85-493C-955D-340621623665}" type="presOf" srcId="{1C20CFC9-5F67-4DB3-B663-D54457600C4F}" destId="{E907D2A1-D57B-4AB1-AAED-27431B0EE5C6}" srcOrd="1" destOrd="0" presId="urn:microsoft.com/office/officeart/2005/8/layout/orgChart1"/>
    <dgm:cxn modelId="{F9896F9C-97E7-445C-AB5C-84A32D031132}" type="presOf" srcId="{34DAB1F0-6FB0-4A17-8A30-EAF44F79B44A}" destId="{3C077DFC-6127-4CA2-9296-749B972ECFA7}" srcOrd="0" destOrd="0" presId="urn:microsoft.com/office/officeart/2005/8/layout/orgChart1"/>
    <dgm:cxn modelId="{571F7131-ED8D-4BA6-9E2A-93DAE85A8C70}" type="presOf" srcId="{9B822306-4C7F-46A4-A0BB-A91E0A1C1B3A}" destId="{A4CD0338-4BD4-4385-9029-907CF457C60B}" srcOrd="0" destOrd="0" presId="urn:microsoft.com/office/officeart/2005/8/layout/orgChart1"/>
    <dgm:cxn modelId="{8542ED49-A005-4774-BD2A-9DF231379305}" type="presOf" srcId="{959D2574-38F2-4214-BC2E-3C1F08B3B2AE}" destId="{E877E833-C7EC-4127-9AD1-3F46B3BE2023}" srcOrd="1" destOrd="0" presId="urn:microsoft.com/office/officeart/2005/8/layout/orgChart1"/>
    <dgm:cxn modelId="{CD518241-F766-445D-B9A4-2497875F88C3}" type="presOf" srcId="{959D2574-38F2-4214-BC2E-3C1F08B3B2AE}" destId="{06EF3A4F-DF16-4080-9A8E-07C9B95761A8}" srcOrd="0" destOrd="0" presId="urn:microsoft.com/office/officeart/2005/8/layout/orgChart1"/>
    <dgm:cxn modelId="{47F59A25-DFDF-4B1D-9E5B-6279CEF187B5}" type="presOf" srcId="{A2A65A29-9FD4-4BE3-9911-E162EF982860}" destId="{5EF6F332-3CBD-4AA1-A0AA-A5C0617A2E00}" srcOrd="1" destOrd="0" presId="urn:microsoft.com/office/officeart/2005/8/layout/orgChart1"/>
    <dgm:cxn modelId="{8B6EB852-A3D4-46B0-86E5-2E4614074543}" type="presOf" srcId="{33ADD176-435B-4152-AA3B-322CE67061E9}" destId="{5E99D186-48F5-492D-A18C-372B73F2D4A2}" srcOrd="0" destOrd="0" presId="urn:microsoft.com/office/officeart/2005/8/layout/orgChart1"/>
    <dgm:cxn modelId="{21AA6EE3-5C1C-4FFD-8E62-0B6A94E56717}" type="presParOf" srcId="{F94CBD2D-6197-4EC5-8EE3-0AE3539BCFB8}" destId="{513EDBD7-8D9C-4E42-B4B3-CA549EBC667E}" srcOrd="0" destOrd="0" presId="urn:microsoft.com/office/officeart/2005/8/layout/orgChart1"/>
    <dgm:cxn modelId="{9E4295CC-6945-49A0-AA7C-0BD77ABA3D73}" type="presParOf" srcId="{513EDBD7-8D9C-4E42-B4B3-CA549EBC667E}" destId="{2667D7C8-D967-48BC-BFEF-8A9D903438A8}" srcOrd="0" destOrd="0" presId="urn:microsoft.com/office/officeart/2005/8/layout/orgChart1"/>
    <dgm:cxn modelId="{F981CA30-1B42-44DF-B54A-AF9D41ECCB24}" type="presParOf" srcId="{2667D7C8-D967-48BC-BFEF-8A9D903438A8}" destId="{A4CD0338-4BD4-4385-9029-907CF457C60B}" srcOrd="0" destOrd="0" presId="urn:microsoft.com/office/officeart/2005/8/layout/orgChart1"/>
    <dgm:cxn modelId="{69C9024C-45B6-4668-B369-DD0C54D077FB}" type="presParOf" srcId="{2667D7C8-D967-48BC-BFEF-8A9D903438A8}" destId="{F92203E8-7D30-47BA-8D5D-3ADBB2BADE8F}" srcOrd="1" destOrd="0" presId="urn:microsoft.com/office/officeart/2005/8/layout/orgChart1"/>
    <dgm:cxn modelId="{488CB37B-3B52-408C-ABED-78E3FFCF1638}" type="presParOf" srcId="{513EDBD7-8D9C-4E42-B4B3-CA549EBC667E}" destId="{F45A3BF8-7661-4AC3-8548-5039DE00C979}" srcOrd="1" destOrd="0" presId="urn:microsoft.com/office/officeart/2005/8/layout/orgChart1"/>
    <dgm:cxn modelId="{2BFEC000-9565-4842-B108-890197173548}" type="presParOf" srcId="{F45A3BF8-7661-4AC3-8548-5039DE00C979}" destId="{894AEA8D-7E1E-4FFB-AD64-03794BB02A87}" srcOrd="0" destOrd="0" presId="urn:microsoft.com/office/officeart/2005/8/layout/orgChart1"/>
    <dgm:cxn modelId="{8EE0A5A6-F199-4E72-A888-35E040F6203B}" type="presParOf" srcId="{F45A3BF8-7661-4AC3-8548-5039DE00C979}" destId="{94094A9A-BF92-43B0-B0CC-4D08E2097F4D}" srcOrd="1" destOrd="0" presId="urn:microsoft.com/office/officeart/2005/8/layout/orgChart1"/>
    <dgm:cxn modelId="{44D01702-D2AC-4E7B-B516-0CB9FC0F4827}" type="presParOf" srcId="{94094A9A-BF92-43B0-B0CC-4D08E2097F4D}" destId="{1596CB6A-FB8B-412F-B0D1-9B073662948B}" srcOrd="0" destOrd="0" presId="urn:microsoft.com/office/officeart/2005/8/layout/orgChart1"/>
    <dgm:cxn modelId="{71C7055F-BBDB-4EEB-827F-9318D1749B9F}" type="presParOf" srcId="{1596CB6A-FB8B-412F-B0D1-9B073662948B}" destId="{06EF3A4F-DF16-4080-9A8E-07C9B95761A8}" srcOrd="0" destOrd="0" presId="urn:microsoft.com/office/officeart/2005/8/layout/orgChart1"/>
    <dgm:cxn modelId="{F7C254B4-658F-4FEB-B964-5A2E21000E22}" type="presParOf" srcId="{1596CB6A-FB8B-412F-B0D1-9B073662948B}" destId="{E877E833-C7EC-4127-9AD1-3F46B3BE2023}" srcOrd="1" destOrd="0" presId="urn:microsoft.com/office/officeart/2005/8/layout/orgChart1"/>
    <dgm:cxn modelId="{A3028D75-0203-46E2-B0B6-071706744439}" type="presParOf" srcId="{94094A9A-BF92-43B0-B0CC-4D08E2097F4D}" destId="{75019010-A33E-4675-B737-61E9B9388BA7}" srcOrd="1" destOrd="0" presId="urn:microsoft.com/office/officeart/2005/8/layout/orgChart1"/>
    <dgm:cxn modelId="{3CE02191-2617-471E-8C93-8613572E5E18}" type="presParOf" srcId="{94094A9A-BF92-43B0-B0CC-4D08E2097F4D}" destId="{86575954-F78E-48DA-8126-3F71A5EA2076}" srcOrd="2" destOrd="0" presId="urn:microsoft.com/office/officeart/2005/8/layout/orgChart1"/>
    <dgm:cxn modelId="{1A287FA7-203C-4459-B32D-2E65C5C5A6EA}" type="presParOf" srcId="{F45A3BF8-7661-4AC3-8548-5039DE00C979}" destId="{FE4D07DD-3C48-4659-833A-131BBDE7CC14}" srcOrd="2" destOrd="0" presId="urn:microsoft.com/office/officeart/2005/8/layout/orgChart1"/>
    <dgm:cxn modelId="{4470AA9C-468F-499C-AE33-BAF7917E63D0}" type="presParOf" srcId="{F45A3BF8-7661-4AC3-8548-5039DE00C979}" destId="{A4E0F8DC-A79F-44CB-A3E6-1DB32B8A3687}" srcOrd="3" destOrd="0" presId="urn:microsoft.com/office/officeart/2005/8/layout/orgChart1"/>
    <dgm:cxn modelId="{3858DC03-88F7-44BF-BF56-0EB53645ABD3}" type="presParOf" srcId="{A4E0F8DC-A79F-44CB-A3E6-1DB32B8A3687}" destId="{FFEAA9CB-5DA6-4CB7-B28E-777568B9B8A6}" srcOrd="0" destOrd="0" presId="urn:microsoft.com/office/officeart/2005/8/layout/orgChart1"/>
    <dgm:cxn modelId="{2C8FF498-C770-476A-98A2-B52DDF96EBDE}" type="presParOf" srcId="{FFEAA9CB-5DA6-4CB7-B28E-777568B9B8A6}" destId="{3C077DFC-6127-4CA2-9296-749B972ECFA7}" srcOrd="0" destOrd="0" presId="urn:microsoft.com/office/officeart/2005/8/layout/orgChart1"/>
    <dgm:cxn modelId="{2B89AF45-8ACD-4A17-892B-4CDAE19EF240}" type="presParOf" srcId="{FFEAA9CB-5DA6-4CB7-B28E-777568B9B8A6}" destId="{83CBF89A-D72E-4892-8C40-D0754F0DCF1B}" srcOrd="1" destOrd="0" presId="urn:microsoft.com/office/officeart/2005/8/layout/orgChart1"/>
    <dgm:cxn modelId="{91010F31-91B4-488C-8892-DC1D6A0D1878}" type="presParOf" srcId="{A4E0F8DC-A79F-44CB-A3E6-1DB32B8A3687}" destId="{011C1915-70BA-4D23-9945-C4C7E0C7F6DD}" srcOrd="1" destOrd="0" presId="urn:microsoft.com/office/officeart/2005/8/layout/orgChart1"/>
    <dgm:cxn modelId="{8BA7C51E-78D4-4628-9D6E-1D8D0F87133B}" type="presParOf" srcId="{A4E0F8DC-A79F-44CB-A3E6-1DB32B8A3687}" destId="{B7083F63-4CFE-48EE-A413-C9A429FFDC84}" srcOrd="2" destOrd="0" presId="urn:microsoft.com/office/officeart/2005/8/layout/orgChart1"/>
    <dgm:cxn modelId="{D06A25C8-C49C-4CD6-803A-82FD360E9EDA}" type="presParOf" srcId="{F45A3BF8-7661-4AC3-8548-5039DE00C979}" destId="{0F86C689-EC17-4EC5-B44A-44FA31D09976}" srcOrd="4" destOrd="0" presId="urn:microsoft.com/office/officeart/2005/8/layout/orgChart1"/>
    <dgm:cxn modelId="{A849BE70-C840-4FF1-BEEC-4DF7C2AAE4B0}" type="presParOf" srcId="{F45A3BF8-7661-4AC3-8548-5039DE00C979}" destId="{DDD767B9-35DE-4060-899F-E8F2607236B6}" srcOrd="5" destOrd="0" presId="urn:microsoft.com/office/officeart/2005/8/layout/orgChart1"/>
    <dgm:cxn modelId="{6FB39415-C9E4-46D8-A83F-5CF1BCD010AF}" type="presParOf" srcId="{DDD767B9-35DE-4060-899F-E8F2607236B6}" destId="{2997F3AA-A704-46E5-B32A-D34C6EC1377B}" srcOrd="0" destOrd="0" presId="urn:microsoft.com/office/officeart/2005/8/layout/orgChart1"/>
    <dgm:cxn modelId="{E792C83B-FF01-4289-A840-68F3CD7BD3A6}" type="presParOf" srcId="{2997F3AA-A704-46E5-B32A-D34C6EC1377B}" destId="{B50C659D-0667-478D-A0C7-87018339E098}" srcOrd="0" destOrd="0" presId="urn:microsoft.com/office/officeart/2005/8/layout/orgChart1"/>
    <dgm:cxn modelId="{E019F701-8DD3-4B1C-9773-8F4A34B5B68D}" type="presParOf" srcId="{2997F3AA-A704-46E5-B32A-D34C6EC1377B}" destId="{5EF6F332-3CBD-4AA1-A0AA-A5C0617A2E00}" srcOrd="1" destOrd="0" presId="urn:microsoft.com/office/officeart/2005/8/layout/orgChart1"/>
    <dgm:cxn modelId="{EF75BA5B-637C-4A66-A68B-31307D64FA0C}" type="presParOf" srcId="{DDD767B9-35DE-4060-899F-E8F2607236B6}" destId="{51971A68-411D-4FD9-91AC-10CCE1075EDC}" srcOrd="1" destOrd="0" presId="urn:microsoft.com/office/officeart/2005/8/layout/orgChart1"/>
    <dgm:cxn modelId="{D1856692-3F23-43A7-8459-8C1DD5B5544E}" type="presParOf" srcId="{DDD767B9-35DE-4060-899F-E8F2607236B6}" destId="{5584A3D5-B3AE-4E85-828C-173BAAD3A62F}" srcOrd="2" destOrd="0" presId="urn:microsoft.com/office/officeart/2005/8/layout/orgChart1"/>
    <dgm:cxn modelId="{6EE93800-42CA-496C-9FA7-82807BED8259}" type="presParOf" srcId="{F45A3BF8-7661-4AC3-8548-5039DE00C979}" destId="{5E99D186-48F5-492D-A18C-372B73F2D4A2}" srcOrd="6" destOrd="0" presId="urn:microsoft.com/office/officeart/2005/8/layout/orgChart1"/>
    <dgm:cxn modelId="{A44E7875-BA7E-48D4-8A7C-052E52B9D577}" type="presParOf" srcId="{F45A3BF8-7661-4AC3-8548-5039DE00C979}" destId="{259CDEFB-A881-4D76-9254-BE99195A3C55}" srcOrd="7" destOrd="0" presId="urn:microsoft.com/office/officeart/2005/8/layout/orgChart1"/>
    <dgm:cxn modelId="{CF085B11-EF74-4492-9995-7D8AA322A7FA}" type="presParOf" srcId="{259CDEFB-A881-4D76-9254-BE99195A3C55}" destId="{40FA71F0-4073-4C3B-BBEA-3135C863FAF9}" srcOrd="0" destOrd="0" presId="urn:microsoft.com/office/officeart/2005/8/layout/orgChart1"/>
    <dgm:cxn modelId="{B957F78D-13DA-4BBC-B12C-86F99C1DC480}" type="presParOf" srcId="{40FA71F0-4073-4C3B-BBEA-3135C863FAF9}" destId="{6E20204F-E71D-4487-BB1D-6CA8B3BB6D8D}" srcOrd="0" destOrd="0" presId="urn:microsoft.com/office/officeart/2005/8/layout/orgChart1"/>
    <dgm:cxn modelId="{254BB426-A4BA-4765-B10D-C296C34CEE06}" type="presParOf" srcId="{40FA71F0-4073-4C3B-BBEA-3135C863FAF9}" destId="{E907D2A1-D57B-4AB1-AAED-27431B0EE5C6}" srcOrd="1" destOrd="0" presId="urn:microsoft.com/office/officeart/2005/8/layout/orgChart1"/>
    <dgm:cxn modelId="{A8A1B75E-3235-49E8-97A4-01C3ED52A92F}" type="presParOf" srcId="{259CDEFB-A881-4D76-9254-BE99195A3C55}" destId="{E6752BD0-685B-46E4-AF97-C4D251B3417C}" srcOrd="1" destOrd="0" presId="urn:microsoft.com/office/officeart/2005/8/layout/orgChart1"/>
    <dgm:cxn modelId="{07F7BF7E-D7E0-4623-9889-C13C73552F06}" type="presParOf" srcId="{259CDEFB-A881-4D76-9254-BE99195A3C55}" destId="{62A7FAAE-24D5-42C7-B606-20C6CCA79D98}" srcOrd="2" destOrd="0" presId="urn:microsoft.com/office/officeart/2005/8/layout/orgChart1"/>
    <dgm:cxn modelId="{FDBF243D-C650-4130-BD6C-41F0C40A8AEA}" type="presParOf" srcId="{513EDBD7-8D9C-4E42-B4B3-CA549EBC667E}" destId="{2C45AFC6-6649-4401-B95E-00BF529AB8B7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3E00F-C65E-4025-BC2F-B486B0FE7E9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1CE9-3AD1-4BCF-BD24-955C71B365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71E8-5DC1-4B62-973F-10085AA35F1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FF62D94-F6DB-40C0-B866-9D882910F707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BDF091-86BC-43DF-97ED-F387B452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effectively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 2 chapter 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3505200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Aggung</a:t>
            </a: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nisrina</a:t>
            </a: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imsaskia</a:t>
            </a:r>
            <a:endParaRPr lang="en-US" dirty="0" smtClean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joshua</a:t>
            </a: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vitry</a:t>
            </a: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ramadian</a:t>
            </a:r>
            <a:endParaRPr lang="en-US" dirty="0" smtClean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Nurullita</a:t>
            </a: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oktavia</a:t>
            </a:r>
            <a:endParaRPr lang="en-US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Speaking Skills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556792"/>
            <a:ext cx="8640960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id-ID" sz="3200" dirty="0" smtClean="0"/>
              <a:t>Semakin konkret pilihan kata kita, semakin orang akan mengerti artinya.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id-ID" sz="3200" dirty="0" smtClean="0"/>
              <a:t>Semakin abstrak kata yang kita gunakan, semakin banyak peluang untuk penafsiran bervariasi.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4167" y="4509120"/>
            <a:ext cx="4464496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3200" dirty="0" smtClean="0"/>
              <a:t>Pembicara yang baik menggunakan pesan verbal dan nonverbal secara konsisten.</a:t>
            </a:r>
            <a:endParaRPr lang="id-ID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3564" y="4258953"/>
            <a:ext cx="3600400" cy="240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25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780928"/>
            <a:ext cx="7416824" cy="2520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Listening Skills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90034" y="1499300"/>
            <a:ext cx="879246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3200" b="1" dirty="0" smtClean="0"/>
              <a:t>Hearing</a:t>
            </a:r>
            <a:r>
              <a:rPr lang="id-ID" sz="3200" dirty="0" smtClean="0"/>
              <a:t> / pendengaran adalah proses sensorik fisiologis yang sensasi pendengaran  diterima untuk telinga dan diteruskan ke otak.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5149" y="5157192"/>
            <a:ext cx="879246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3200" b="1" dirty="0" smtClean="0"/>
              <a:t>Listening</a:t>
            </a:r>
            <a:r>
              <a:rPr lang="id-ID" sz="3200" dirty="0" smtClean="0"/>
              <a:t> / mendengarkan adalah proses psikologis dalam menafsirkan dan memahami apa yang seseorang katakan.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14003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Adjustment Strategies for Becoming a Better Listener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3"/>
            <a:ext cx="8784976" cy="27363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Dont hog the conversation.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Pay careful attention to the person who is talking.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Use reflective skills.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Actively synthesize the themes and patterns you hear.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Give feedback in a competent manner.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4073899"/>
            <a:ext cx="3933825" cy="2762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073900"/>
            <a:ext cx="4320480" cy="27713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8500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Self-Disclosure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645697"/>
          </a:xfrm>
        </p:spPr>
        <p:txBody>
          <a:bodyPr/>
          <a:lstStyle/>
          <a:p>
            <a:r>
              <a:rPr lang="id-ID" dirty="0" smtClean="0"/>
              <a:t>The Johari Window</a:t>
            </a: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9391677"/>
              </p:ext>
            </p:extLst>
          </p:nvPr>
        </p:nvGraphicFramePr>
        <p:xfrm>
          <a:off x="971600" y="2564904"/>
          <a:ext cx="7560840" cy="374441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75847"/>
                <a:gridCol w="2731379"/>
                <a:gridCol w="2753614"/>
              </a:tblGrid>
              <a:tr h="1014465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Known</a:t>
                      </a:r>
                      <a:r>
                        <a:rPr lang="id-ID" baseline="0" dirty="0" smtClean="0"/>
                        <a:t> to self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Not known to self</a:t>
                      </a:r>
                      <a:endParaRPr lang="id-ID" dirty="0"/>
                    </a:p>
                  </a:txBody>
                  <a:tcPr/>
                </a:tc>
              </a:tr>
              <a:tr h="124631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Known to</a:t>
                      </a:r>
                      <a:r>
                        <a:rPr lang="id-ID" baseline="0" dirty="0" smtClean="0"/>
                        <a:t> others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Open </a:t>
                      </a:r>
                    </a:p>
                    <a:p>
                      <a:pPr algn="ctr"/>
                      <a:r>
                        <a:rPr lang="id-ID" dirty="0" smtClean="0"/>
                        <a:t>Self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Blind </a:t>
                      </a:r>
                    </a:p>
                    <a:p>
                      <a:pPr algn="ctr"/>
                      <a:r>
                        <a:rPr lang="id-ID" dirty="0" smtClean="0"/>
                        <a:t>Self</a:t>
                      </a:r>
                      <a:endParaRPr lang="id-ID" dirty="0"/>
                    </a:p>
                  </a:txBody>
                  <a:tcPr/>
                </a:tc>
              </a:tr>
              <a:tr h="148363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Not</a:t>
                      </a:r>
                      <a:r>
                        <a:rPr lang="id-ID" baseline="0" dirty="0" smtClean="0"/>
                        <a:t> known to others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Hidden</a:t>
                      </a:r>
                    </a:p>
                    <a:p>
                      <a:pPr algn="ctr"/>
                      <a:r>
                        <a:rPr lang="id-ID" dirty="0" smtClean="0"/>
                        <a:t>Self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Unknown</a:t>
                      </a:r>
                    </a:p>
                    <a:p>
                      <a:pPr algn="ctr"/>
                      <a:r>
                        <a:rPr lang="id-ID" dirty="0" smtClean="0"/>
                        <a:t>Self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46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Self-Disclosure in Relationship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2892023"/>
              </p:ext>
            </p:extLst>
          </p:nvPr>
        </p:nvGraphicFramePr>
        <p:xfrm>
          <a:off x="323528" y="1772816"/>
          <a:ext cx="8568952" cy="4536504"/>
        </p:xfrm>
        <a:graphic>
          <a:graphicData uri="http://schemas.openxmlformats.org/drawingml/2006/table">
            <a:tbl>
              <a:tblPr lastCol="1">
                <a:tableStyleId>{5C22544A-7EE6-4342-B048-85BDC9FD1C3A}</a:tableStyleId>
              </a:tblPr>
              <a:tblGrid>
                <a:gridCol w="2035157"/>
                <a:gridCol w="6533795"/>
              </a:tblGrid>
              <a:tr h="1107780">
                <a:tc>
                  <a:txBody>
                    <a:bodyPr/>
                    <a:lstStyle/>
                    <a:p>
                      <a:r>
                        <a:rPr lang="id-ID" dirty="0" smtClean="0"/>
                        <a:t>Indifference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Ketika dalam beberapa situasi kita mengungkapkan diri kita sendiri, orang lain tidak peduli kepada kita dan tidak menunjukkan minat untuk mengenal kita.</a:t>
                      </a:r>
                      <a:endParaRPr lang="id-ID" dirty="0"/>
                    </a:p>
                  </a:txBody>
                  <a:tcPr/>
                </a:tc>
              </a:tr>
              <a:tr h="828138">
                <a:tc>
                  <a:txBody>
                    <a:bodyPr/>
                    <a:lstStyle/>
                    <a:p>
                      <a:r>
                        <a:rPr lang="id-ID" dirty="0" smtClean="0"/>
                        <a:t>Rejection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Ketika kita mengungkapkan informasi tentang diri kita </a:t>
                      </a:r>
                      <a:r>
                        <a:rPr lang="id-ID" baseline="0" dirty="0" smtClean="0"/>
                        <a:t> kepada orang</a:t>
                      </a:r>
                      <a:r>
                        <a:rPr lang="id-ID" dirty="0" smtClean="0"/>
                        <a:t> lain, mereka mungkin menolak kita.</a:t>
                      </a:r>
                      <a:endParaRPr lang="id-ID" dirty="0"/>
                    </a:p>
                  </a:txBody>
                  <a:tcPr/>
                </a:tc>
              </a:tr>
              <a:tr h="828138">
                <a:tc>
                  <a:txBody>
                    <a:bodyPr/>
                    <a:lstStyle/>
                    <a:p>
                      <a:r>
                        <a:rPr lang="id-ID" dirty="0" smtClean="0"/>
                        <a:t>Loss of Control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Kadang-kadang orang lain menggunakan informasi yang kita beritahu tentang diri kita sendiri untuk mengontrol kita.</a:t>
                      </a:r>
                      <a:endParaRPr lang="id-ID" dirty="0"/>
                    </a:p>
                  </a:txBody>
                  <a:tcPr/>
                </a:tc>
              </a:tr>
              <a:tr h="1772448">
                <a:tc>
                  <a:txBody>
                    <a:bodyPr/>
                    <a:lstStyle/>
                    <a:p>
                      <a:r>
                        <a:rPr lang="id-ID" dirty="0" smtClean="0"/>
                        <a:t>Betrayal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Ketika kita mengungkapkan diri, kita asumsikan, atau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bahkan secara jelas meminta</a:t>
                      </a:r>
                      <a:r>
                        <a:rPr lang="id-ID" baseline="0" dirty="0" smtClean="0"/>
                        <a:t> untuk merahasiakan informasi</a:t>
                      </a:r>
                      <a:r>
                        <a:rPr lang="id-ID" dirty="0" smtClean="0"/>
                        <a:t>. Terkadang pendengar mengkhianati kepercayaan diri kita dan mengungkapkan apa yang telah kita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katakan kepada mereka untuk orang lain.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48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Adjustment Strategies for Increasing Self-Disclosure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617" y="1556792"/>
            <a:ext cx="5604729" cy="50604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 Proceed gradually.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 Recognize that people have indifferent levels of intimacy needs.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Begin with facts.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When you are comfortable at disclosing facts, then include your thoughts.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Try here-and-now communication.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4178" y="1613489"/>
            <a:ext cx="3248577" cy="2700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3" y="4437112"/>
            <a:ext cx="2931183" cy="2257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366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362200"/>
            <a:ext cx="87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CONFLICT AND ASSERTIVENESS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648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4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manipulatif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95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terdidik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diajarkan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74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50817"/>
            <a:ext cx="8340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GENDER AND VERBAL COMMUNICATION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8584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2000"/>
            <a:ext cx="54864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Exploring interpersonal communication</a:t>
            </a:r>
            <a:br>
              <a:rPr lang="en-US" b="1" dirty="0" smtClean="0"/>
            </a:b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29718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33900" y="17526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066800" y="29718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29000" y="29718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791200" y="29718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229600" y="31242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4800" y="4038599"/>
            <a:ext cx="1524000" cy="12953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18508" y="4087090"/>
            <a:ext cx="1801091" cy="12469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Transactional Aspect of communication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91400" y="4038600"/>
            <a:ext cx="1676400" cy="12953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Defining Interpersonal Communication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87637" y="4087090"/>
            <a:ext cx="1607126" cy="12469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32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Gender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keseharian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yang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observasi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695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BEBERAPA JENIS COMMUNICATION VERBAL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RAPPORT TALK</a:t>
            </a:r>
          </a:p>
          <a:p>
            <a:r>
              <a:rPr lang="en-US" dirty="0" smtClean="0"/>
              <a:t>SELF-DISCLOSURE</a:t>
            </a:r>
          </a:p>
          <a:p>
            <a:r>
              <a:rPr lang="en-US" dirty="0" smtClean="0"/>
              <a:t>INTERRUPTIONS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07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19400" y="2917686"/>
            <a:ext cx="3257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RAPPORT TALK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079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rapport talk,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report talk 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perbincangan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3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2819400"/>
            <a:ext cx="38314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SELF DISCLOSURE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713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mengkaitkan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/>
              <a:t> </a:t>
            </a:r>
            <a:r>
              <a:rPr lang="en-US" dirty="0" err="1" smtClean="0"/>
              <a:t>keintiman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di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berbahayalah</a:t>
            </a:r>
            <a:r>
              <a:rPr lang="en-US" dirty="0" smtClean="0"/>
              <a:t> </a:t>
            </a:r>
            <a:r>
              <a:rPr lang="en-US" dirty="0" err="1" smtClean="0"/>
              <a:t>posisinya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itupun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9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menyela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84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BARRIERS TO EFFECTIVE VERBAL COMMUNICATION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JUDGING</a:t>
            </a:r>
          </a:p>
          <a:p>
            <a:r>
              <a:rPr lang="en-US" dirty="0" smtClean="0"/>
              <a:t>PROPOSING SOLUTIONS</a:t>
            </a:r>
          </a:p>
          <a:p>
            <a:r>
              <a:rPr lang="en-US" dirty="0" smtClean="0"/>
              <a:t>AVOIDING THE OTHERS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04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057400"/>
            <a:ext cx="7620000" cy="4625975"/>
          </a:xfrm>
        </p:spPr>
      </p:pic>
    </p:spTree>
    <p:extLst>
      <p:ext uri="{BB962C8B-B14F-4D97-AF65-F5344CB8AC3E}">
        <p14:creationId xmlns:p14="http://schemas.microsoft.com/office/powerpoint/2010/main" xmlns="" val="1621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-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/>
        </p:nvGraphicFramePr>
        <p:xfrm>
          <a:off x="304800" y="1371600"/>
          <a:ext cx="8610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Exploring interpersonal communication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315200" cy="31242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>
                <a:solidFill>
                  <a:schemeClr val="tx1"/>
                </a:solidFill>
              </a:rPr>
              <a:t>komunikasi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antar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komunikator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komunikan</a:t>
            </a:r>
            <a:r>
              <a:rPr lang="en-US" sz="2000" b="1" dirty="0">
                <a:solidFill>
                  <a:schemeClr val="tx1"/>
                </a:solidFill>
              </a:rPr>
              <a:t>, 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komunikasi</a:t>
            </a:r>
            <a:r>
              <a:rPr lang="en-US" sz="2000" b="1" dirty="0" smtClean="0">
                <a:solidFill>
                  <a:schemeClr val="tx1"/>
                </a:solidFill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</a:rPr>
              <a:t>jenis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ini</a:t>
            </a:r>
            <a:r>
              <a:rPr lang="en-US" sz="2000" b="1" dirty="0" smtClean="0">
                <a:solidFill>
                  <a:schemeClr val="tx1"/>
                </a:solidFill>
              </a:rPr>
              <a:t> di </a:t>
            </a:r>
            <a:r>
              <a:rPr lang="en-US" sz="2000" b="1" dirty="0" err="1" smtClean="0">
                <a:solidFill>
                  <a:schemeClr val="tx1"/>
                </a:solidFill>
              </a:rPr>
              <a:t>anggap</a:t>
            </a:r>
            <a:r>
              <a:rPr lang="en-US" sz="2000" b="1" dirty="0" smtClean="0">
                <a:solidFill>
                  <a:schemeClr val="tx1"/>
                </a:solidFill>
              </a:rPr>
              <a:t> paling </a:t>
            </a:r>
            <a:r>
              <a:rPr lang="en-US" sz="2000" b="1" dirty="0" err="1" smtClean="0">
                <a:solidFill>
                  <a:schemeClr val="tx1"/>
                </a:solidFill>
              </a:rPr>
              <a:t>efektif</a:t>
            </a:r>
            <a:r>
              <a:rPr lang="en-US" sz="2000" b="1" dirty="0">
                <a:solidFill>
                  <a:schemeClr val="tx1"/>
                </a:solidFill>
              </a:rPr>
              <a:t> 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upaya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mengubah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sikap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pendapat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perilaku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seseorang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karena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sifatnya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dialogis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berupa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percakapan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Arus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balik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bersifat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langsung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komunikator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mengetahui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tanggapan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komunikan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ketika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juga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Pada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komunikasi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dilancarkan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komunikator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mengetahui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secara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pasti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apakah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komunikasinya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positif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negatif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berhasil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tidaknya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Jika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dapat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memberikan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kesempatan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komunikan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bertanya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seluas-luasnya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4495800"/>
            <a:ext cx="53340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25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-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Box 1"/>
          <p:cNvSpPr txBox="1"/>
          <p:nvPr/>
        </p:nvSpPr>
        <p:spPr>
          <a:xfrm>
            <a:off x="0" y="838200"/>
            <a:ext cx="4648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Dimensions of nonverbal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communacation</a:t>
            </a:r>
            <a:endParaRPr lang="en-US" sz="20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2362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Detecting deception</a:t>
            </a:r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895600"/>
            <a:ext cx="3048000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Nonverbal coordination</a:t>
            </a:r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581400"/>
            <a:ext cx="5410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Culture, ethnicity, and nonverbal communication</a:t>
            </a:r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447800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Characteristics of nonverbal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communacation</a:t>
            </a:r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4267200"/>
            <a:ext cx="434340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Gender and nonverbal communication</a:t>
            </a:r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-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09800" y="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Body </a:t>
            </a:r>
            <a:r>
              <a:rPr lang="en-US" sz="3200" b="1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communicatin</a:t>
            </a:r>
            <a:endParaRPr lang="en-US" sz="32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85800"/>
            <a:ext cx="4876800" cy="12926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Gesture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adalah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gerakan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anggota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badan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tubuh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menyampaikanpesan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kepada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orang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lain.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Arti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beberapa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gerakan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sangat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bervariasi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seluruh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budaya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dunia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33600"/>
            <a:ext cx="48006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Facial expressions 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dapat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menyampaikan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keadaan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emosi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seseorang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kepada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orang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mengamatinya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29000"/>
            <a:ext cx="5029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Eye communication 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berfungsi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algn="just"/>
            <a:r>
              <a:rPr lang="en-US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mengamati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umpan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balik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en-US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memberi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giliran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percakapan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en-US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dasar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hubungan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en-US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mengimbangi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jarak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fisik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334000"/>
            <a:ext cx="51816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Touch communication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mempunyai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sangat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kuat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komunikasi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interpersonal,termasuk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ekspresi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seksualitas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penghibur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dukungan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serta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kekuasaan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dominasi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" name="Picture 9" descr="images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0"/>
            <a:ext cx="2390775" cy="1914525"/>
          </a:xfrm>
          <a:prstGeom prst="rect">
            <a:avLst/>
          </a:prstGeom>
        </p:spPr>
      </p:pic>
      <p:pic>
        <p:nvPicPr>
          <p:cNvPr id="11" name="Picture 10" descr="images-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133600"/>
            <a:ext cx="2667000" cy="1676400"/>
          </a:xfrm>
          <a:prstGeom prst="rect">
            <a:avLst/>
          </a:prstGeom>
        </p:spPr>
      </p:pic>
      <p:pic>
        <p:nvPicPr>
          <p:cNvPr id="13" name="Picture 12" descr="images-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038600"/>
            <a:ext cx="25908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-6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67000" y="228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Spatial communication</a:t>
            </a:r>
            <a:endParaRPr lang="en-US" sz="28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3810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Prexemics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studi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tentang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fungsi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komunikatif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ruanh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terutama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bagaimana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orang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sadar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struktur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ruang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mereka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2667000"/>
          <a:ext cx="6477001" cy="34188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59000"/>
                <a:gridCol w="2293938"/>
                <a:gridCol w="20240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ndalus" pitchFamily="18" charset="-78"/>
                          <a:cs typeface="Andalus" pitchFamily="18" charset="-78"/>
                        </a:rPr>
                        <a:t>catagory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distance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Interaction</a:t>
                      </a:r>
                      <a:r>
                        <a:rPr lang="en-US" sz="1600" baseline="0" dirty="0" smtClean="0">
                          <a:latin typeface="Andalus" pitchFamily="18" charset="-78"/>
                          <a:cs typeface="Andalus" pitchFamily="18" charset="-78"/>
                        </a:rPr>
                        <a:t> activity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Intimate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-close</a:t>
                      </a:r>
                      <a:r>
                        <a:rPr lang="en-US" sz="1600" baseline="0" dirty="0" smtClean="0">
                          <a:latin typeface="Andalus" pitchFamily="18" charset="-78"/>
                          <a:cs typeface="Andalus" pitchFamily="18" charset="-78"/>
                        </a:rPr>
                        <a:t> : 0-6 inch</a:t>
                      </a:r>
                    </a:p>
                    <a:p>
                      <a:r>
                        <a:rPr lang="en-US" sz="1600" baseline="0" dirty="0" smtClean="0">
                          <a:latin typeface="Andalus" pitchFamily="18" charset="-78"/>
                          <a:cs typeface="Andalus" pitchFamily="18" charset="-78"/>
                        </a:rPr>
                        <a:t>-far: 6-18 inch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Love</a:t>
                      </a:r>
                      <a:r>
                        <a:rPr lang="en-US" sz="1600" baseline="0" dirty="0" smtClean="0">
                          <a:latin typeface="Andalus" pitchFamily="18" charset="-78"/>
                          <a:cs typeface="Andalus" pitchFamily="18" charset="-78"/>
                        </a:rPr>
                        <a:t>-making and wrestling intimate talk in </a:t>
                      </a:r>
                      <a:r>
                        <a:rPr lang="en-US" sz="1600" baseline="0" dirty="0" err="1" smtClean="0">
                          <a:latin typeface="Andalus" pitchFamily="18" charset="-78"/>
                          <a:cs typeface="Andalus" pitchFamily="18" charset="-78"/>
                        </a:rPr>
                        <a:t>oublic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personal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-close: 1,5-2,5</a:t>
                      </a:r>
                      <a:r>
                        <a:rPr lang="en-US" sz="1600" baseline="0" dirty="0" smtClean="0">
                          <a:latin typeface="Andalus" pitchFamily="18" charset="-78"/>
                          <a:cs typeface="Andalus" pitchFamily="18" charset="-78"/>
                        </a:rPr>
                        <a:t> feet</a:t>
                      </a:r>
                    </a:p>
                    <a:p>
                      <a:r>
                        <a:rPr lang="en-US" sz="1600" baseline="0" dirty="0" smtClean="0">
                          <a:latin typeface="Andalus" pitchFamily="18" charset="-78"/>
                          <a:cs typeface="Andalus" pitchFamily="18" charset="-78"/>
                        </a:rPr>
                        <a:t>-far: 2,5-4 feet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Peers, friends talk strangers, </a:t>
                      </a:r>
                      <a:r>
                        <a:rPr lang="en-US" sz="1600" dirty="0" err="1" smtClean="0">
                          <a:latin typeface="Andalus" pitchFamily="18" charset="-78"/>
                          <a:cs typeface="Andalus" pitchFamily="18" charset="-78"/>
                        </a:rPr>
                        <a:t>unequals</a:t>
                      </a:r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 talk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Social 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-close: 4-7 feet</a:t>
                      </a:r>
                    </a:p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-far: 7-12 feet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Impersonal business</a:t>
                      </a:r>
                    </a:p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Formal business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public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-close:</a:t>
                      </a:r>
                      <a:r>
                        <a:rPr lang="en-US" sz="1600" baseline="0" dirty="0" smtClean="0">
                          <a:latin typeface="Andalus" pitchFamily="18" charset="-78"/>
                          <a:cs typeface="Andalus" pitchFamily="18" charset="-78"/>
                        </a:rPr>
                        <a:t> 12-25 feet</a:t>
                      </a:r>
                    </a:p>
                    <a:p>
                      <a:r>
                        <a:rPr lang="en-US" sz="1600" baseline="0" dirty="0" smtClean="0">
                          <a:latin typeface="Andalus" pitchFamily="18" charset="-78"/>
                          <a:cs typeface="Andalus" pitchFamily="18" charset="-78"/>
                        </a:rPr>
                        <a:t>-far: 25 feet-outward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Formal presentation</a:t>
                      </a:r>
                    </a:p>
                    <a:p>
                      <a:r>
                        <a:rPr lang="en-US" sz="1600" dirty="0" smtClean="0">
                          <a:latin typeface="Andalus" pitchFamily="18" charset="-78"/>
                          <a:cs typeface="Andalus" pitchFamily="18" charset="-78"/>
                        </a:rPr>
                        <a:t>Famous person presents</a:t>
                      </a:r>
                      <a:endParaRPr lang="en-US" sz="16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7400" y="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Silence and paralanguage</a:t>
            </a:r>
            <a:endParaRPr lang="en-US" sz="32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5867400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Silence and paralanguage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kita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telah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melihat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bahwa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kita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dapat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berkomunikasi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kata-kata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perilaku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nonverbal,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seperti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sinyal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tubuh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penggunaan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ruang.kita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juga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dapat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berkomunikasi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nonverbal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melalui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penggunaan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keheningan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4603" y="3297651"/>
            <a:ext cx="6858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Silence 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menjadi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diam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pendengan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baik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terlibat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kegiatan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tertentu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seperti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Memperhatikan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orang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lain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melalui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postur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tubuh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menunjukan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bahwa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benar-benar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disana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orang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tersebut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mengamati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mata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pembicara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ekspresi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wajah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gerakan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komunikasi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berfikir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tentang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apa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orang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lain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komunikasikan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85800"/>
          <a:ext cx="7086600" cy="3860802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464560"/>
                <a:gridCol w="3622040"/>
              </a:tblGrid>
              <a:tr h="4402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paralanguage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ndalus" pitchFamily="18" charset="-78"/>
                          <a:cs typeface="Andalus" pitchFamily="18" charset="-78"/>
                        </a:rPr>
                        <a:t>Probeble</a:t>
                      </a:r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 meanings/feelings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Monotone voice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Boredom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Slow</a:t>
                      </a:r>
                      <a:r>
                        <a:rPr lang="en-US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speed, low pitch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Depression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High voice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Enthusiasm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Ascending tone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ndalus" pitchFamily="18" charset="-78"/>
                          <a:cs typeface="Andalus" pitchFamily="18" charset="-78"/>
                        </a:rPr>
                        <a:t>Anstonishment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Abrupt speech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Defensiveness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Terse speech,</a:t>
                      </a:r>
                      <a:r>
                        <a:rPr lang="en-US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loud tone 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Anger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7789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High pitch,</a:t>
                      </a:r>
                      <a:r>
                        <a:rPr lang="en-US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drawn out speech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Disbelief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228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Perbedaan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jenis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paralanguage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mereka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artikan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rasakan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4" descr="images-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724400"/>
            <a:ext cx="1905000" cy="2133600"/>
          </a:xfrm>
          <a:prstGeom prst="rect">
            <a:avLst/>
          </a:prstGeom>
        </p:spPr>
      </p:pic>
      <p:pic>
        <p:nvPicPr>
          <p:cNvPr id="6" name="Picture 5" descr="2015-12-07-17-34-48-172119577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1905000"/>
            <a:ext cx="1981200" cy="2209800"/>
          </a:xfrm>
          <a:prstGeom prst="rect">
            <a:avLst/>
          </a:prstGeom>
        </p:spPr>
      </p:pic>
      <p:pic>
        <p:nvPicPr>
          <p:cNvPr id="7" name="Picture 6" descr="images-6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72000"/>
            <a:ext cx="70866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2895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Pesan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 </a:t>
            </a:r>
            <a:r>
              <a:rPr lang="en-US" dirty="0" err="1" smtClean="0"/>
              <a:t>pemberitahuan</a:t>
            </a:r>
            <a:r>
              <a:rPr lang="en-US" dirty="0" smtClean="0"/>
              <a:t>,</a:t>
            </a:r>
            <a:r>
              <a:rPr lang="en-US" dirty="0"/>
              <a:t> kata, 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dirty="0" err="1" smtClean="0"/>
              <a:t>komunikasi</a:t>
            </a:r>
            <a:r>
              <a:rPr lang="en-US" dirty="0"/>
              <a:t> </a:t>
            </a:r>
            <a:r>
              <a:rPr lang="en-US" dirty="0" err="1"/>
              <a:t>baik</a:t>
            </a:r>
            <a:r>
              <a:rPr lang="en-US" dirty="0"/>
              <a:t> </a:t>
            </a:r>
            <a:r>
              <a:rPr lang="en-US" dirty="0" err="1"/>
              <a:t>lisan</a:t>
            </a:r>
            <a:r>
              <a:rPr lang="en-US" dirty="0"/>
              <a:t> </a:t>
            </a:r>
            <a:r>
              <a:rPr lang="en-US" dirty="0" err="1"/>
              <a:t>maupun</a:t>
            </a:r>
            <a:r>
              <a:rPr lang="en-US" dirty="0"/>
              <a:t> </a:t>
            </a:r>
            <a:r>
              <a:rPr lang="en-US" dirty="0" err="1" smtClean="0"/>
              <a:t>tertulis</a:t>
            </a:r>
            <a:r>
              <a:rPr lang="en-US" dirty="0"/>
              <a:t>, yang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 </a:t>
            </a:r>
            <a:r>
              <a:rPr lang="en-US" dirty="0" smtClean="0"/>
              <a:t>orang</a:t>
            </a:r>
            <a:r>
              <a:rPr lang="en-US" dirty="0"/>
              <a:t> </a:t>
            </a:r>
            <a:r>
              <a:rPr lang="en-US" dirty="0" err="1"/>
              <a:t>ke</a:t>
            </a:r>
            <a:r>
              <a:rPr lang="en-US" dirty="0"/>
              <a:t> orang </a:t>
            </a:r>
            <a:r>
              <a:rPr lang="en-US" dirty="0" smtClean="0"/>
              <a:t>lain.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proses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terjalin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4446010"/>
            <a:ext cx="2819400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4560309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35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TRANSACTIONAL ASPECT OF COMMUNICATION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 smtClean="0"/>
              <a:t>suatu</a:t>
            </a:r>
            <a:r>
              <a:rPr lang="en-US" sz="2400" b="1" dirty="0" smtClean="0"/>
              <a:t> proses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seseorang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beberapa</a:t>
            </a:r>
            <a:r>
              <a:rPr lang="en-US" sz="2400" b="1" dirty="0" smtClean="0"/>
              <a:t> orang,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menciptakan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agar </a:t>
            </a:r>
            <a:r>
              <a:rPr lang="en-US" sz="2400" b="1" dirty="0" err="1" smtClean="0"/>
              <a:t>terhubung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orang lain".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komunikasi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verbal yang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dimengerti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kedua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pihak.Apabila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verbal yang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dimengerti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keduanya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komunikasi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gerak-gerik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badan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menunjukkan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sikap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tertentu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misalnya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tersenyum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menggelengkan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kepala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mengangkat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bahu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50" y="5105400"/>
            <a:ext cx="75057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47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3048000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Agar </a:t>
            </a:r>
            <a:r>
              <a:rPr lang="en-US" sz="2400" dirty="0" err="1">
                <a:solidFill>
                  <a:schemeClr val="tx1"/>
                </a:solidFill>
              </a:rPr>
              <a:t>pesan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dikirim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danditerima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pengguna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satu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pengguna</a:t>
            </a:r>
            <a:r>
              <a:rPr lang="en-US" sz="2400" dirty="0">
                <a:solidFill>
                  <a:schemeClr val="tx1"/>
                </a:solidFill>
              </a:rPr>
              <a:t> lain, proses </a:t>
            </a:r>
            <a:r>
              <a:rPr lang="en-US" sz="2400" dirty="0" err="1">
                <a:solidFill>
                  <a:schemeClr val="tx1"/>
                </a:solidFill>
              </a:rPr>
              <a:t>pengiriman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memerlukan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 media </a:t>
            </a:r>
            <a:r>
              <a:rPr lang="en-US" sz="2400" dirty="0" err="1">
                <a:solidFill>
                  <a:schemeClr val="tx1"/>
                </a:solidFill>
              </a:rPr>
              <a:t>perantara</a:t>
            </a:r>
            <a:r>
              <a:rPr lang="en-US" sz="2400" dirty="0">
                <a:solidFill>
                  <a:schemeClr val="tx1"/>
                </a:solidFill>
              </a:rPr>
              <a:t> agar </a:t>
            </a:r>
            <a:r>
              <a:rPr lang="en-US" sz="2400" dirty="0" err="1">
                <a:solidFill>
                  <a:schemeClr val="tx1"/>
                </a:solidFill>
              </a:rPr>
              <a:t>pesan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dikirimkan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 smtClean="0">
                <a:solidFill>
                  <a:schemeClr val="tx1"/>
                </a:solidFill>
              </a:rPr>
              <a:t>sumber</a:t>
            </a:r>
            <a:r>
              <a:rPr lang="en-US" sz="2400" dirty="0">
                <a:solidFill>
                  <a:schemeClr val="tx1"/>
                </a:solidFill>
              </a:rPr>
              <a:t> (</a:t>
            </a:r>
            <a:r>
              <a:rPr lang="en-US" sz="2400" i="1" dirty="0">
                <a:solidFill>
                  <a:schemeClr val="tx1"/>
                </a:solidFill>
              </a:rPr>
              <a:t>source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diterima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penerima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i="1" dirty="0">
                <a:solidFill>
                  <a:schemeClr val="tx1"/>
                </a:solidFill>
              </a:rPr>
              <a:t>receiver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proses </a:t>
            </a:r>
            <a:r>
              <a:rPr lang="en-US" sz="2400" dirty="0" err="1">
                <a:solidFill>
                  <a:schemeClr val="tx1"/>
                </a:solidFill>
              </a:rPr>
              <a:t>pengiriman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dikemas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mungkin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mengatasi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gangguan</a:t>
            </a:r>
            <a:r>
              <a:rPr lang="en-US" sz="2400" dirty="0">
                <a:solidFill>
                  <a:schemeClr val="tx1"/>
                </a:solidFill>
              </a:rPr>
              <a:t> yang </a:t>
            </a:r>
            <a:r>
              <a:rPr lang="en-US" sz="2400" dirty="0" err="1">
                <a:solidFill>
                  <a:schemeClr val="tx1"/>
                </a:solidFill>
              </a:rPr>
              <a:t>muncul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transmisi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pesan</a:t>
            </a:r>
            <a:r>
              <a:rPr lang="en-US" sz="2400" dirty="0">
                <a:solidFill>
                  <a:schemeClr val="tx1"/>
                </a:solidFill>
              </a:rPr>
              <a:t>, agar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mengakibatkan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perbedaan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makna</a:t>
            </a:r>
            <a:r>
              <a:rPr lang="en-US" sz="2400" dirty="0">
                <a:solidFill>
                  <a:schemeClr val="tx1"/>
                </a:solidFill>
              </a:rPr>
              <a:t> yang </a:t>
            </a:r>
            <a:r>
              <a:rPr lang="en-US" sz="2400" dirty="0" err="1">
                <a:solidFill>
                  <a:schemeClr val="tx1"/>
                </a:solidFill>
              </a:rPr>
              <a:t>diterima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penerima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4648200"/>
            <a:ext cx="4343400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43338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14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DEFINING INTERPERSONAL COMMUNICATION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Komunikasi</a:t>
            </a:r>
            <a:r>
              <a:rPr lang="en-US" dirty="0"/>
              <a:t> interpersonal </a:t>
            </a:r>
            <a:r>
              <a:rPr lang="en-US" dirty="0" err="1"/>
              <a:t>iyalah</a:t>
            </a:r>
            <a:r>
              <a:rPr lang="en-US" dirty="0"/>
              <a:t> 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orang-orang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,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pesertanya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orang lain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verbal </a:t>
            </a:r>
            <a:r>
              <a:rPr lang="en-US" dirty="0" err="1"/>
              <a:t>ataupun</a:t>
            </a:r>
            <a:r>
              <a:rPr lang="en-US" dirty="0"/>
              <a:t> nonverbal. </a:t>
            </a:r>
            <a:r>
              <a:rPr lang="en-US" dirty="0" err="1"/>
              <a:t>Komunikasi</a:t>
            </a:r>
            <a:r>
              <a:rPr lang="en-US" dirty="0"/>
              <a:t> interpersonal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iyalah</a:t>
            </a:r>
            <a:r>
              <a:rPr lang="en-US" dirty="0"/>
              <a:t> 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orang,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4492336"/>
            <a:ext cx="3193366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4618" y="4399372"/>
            <a:ext cx="3352800" cy="224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35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Verbal Interpersonal Communication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28" y="1775191"/>
            <a:ext cx="4320480" cy="1797825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id-ID" dirty="0" smtClean="0"/>
              <a:t>Speaking Skills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id-ID" dirty="0" smtClean="0"/>
              <a:t>Listening Skills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id-ID" dirty="0" smtClean="0"/>
              <a:t>Self-disclosure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912" y="3770168"/>
            <a:ext cx="4896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sz="3200" dirty="0" smtClean="0"/>
              <a:t>Conflict and Assertiveness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3200" dirty="0" smtClean="0"/>
              <a:t>Gender and Verbal Communication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3200" dirty="0" smtClean="0"/>
              <a:t>Barriers to Effective Verbal Communication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30705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2038" y="2708920"/>
            <a:ext cx="35814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Speaking Skills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75556" y="1768459"/>
            <a:ext cx="194421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Denotasi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54735" y="1768458"/>
            <a:ext cx="194421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Konotasi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87524" y="3773301"/>
            <a:ext cx="252028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Makna kata objektif</a:t>
            </a:r>
            <a:endParaRPr lang="id-ID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966703" y="3773301"/>
            <a:ext cx="252028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Makna kata subjektif</a:t>
            </a:r>
            <a:endParaRPr lang="id-ID" sz="3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47664" y="249289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226843" y="249289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25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228</TotalTime>
  <Words>1019</Words>
  <Application>Microsoft Office PowerPoint</Application>
  <PresentationFormat>On-screen Show (4:3)</PresentationFormat>
  <Paragraphs>169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Communicating effectively</vt:lpstr>
      <vt:lpstr>Slide 2</vt:lpstr>
      <vt:lpstr>Exploring interpersonal communication</vt:lpstr>
      <vt:lpstr>Messages</vt:lpstr>
      <vt:lpstr>THE TRANSACTIONAL ASPECT OF COMMUNICATION</vt:lpstr>
      <vt:lpstr>CONTEXT</vt:lpstr>
      <vt:lpstr>DEFINING INTERPERSONAL COMMUNICATION </vt:lpstr>
      <vt:lpstr>Verbal Interpersonal Communication</vt:lpstr>
      <vt:lpstr>Speaking Skills</vt:lpstr>
      <vt:lpstr>Speaking Skills</vt:lpstr>
      <vt:lpstr>Listening Skills</vt:lpstr>
      <vt:lpstr>Adjustment Strategies for Becoming a Better Listener</vt:lpstr>
      <vt:lpstr>Self-Disclosure</vt:lpstr>
      <vt:lpstr>Self-Disclosure in Relationship</vt:lpstr>
      <vt:lpstr>Adjustment Strategies for Increasing Self-Disclosure</vt:lpstr>
      <vt:lpstr>Slide 16</vt:lpstr>
      <vt:lpstr>Slide 17</vt:lpstr>
      <vt:lpstr>Slide 18</vt:lpstr>
      <vt:lpstr>Slide 19</vt:lpstr>
      <vt:lpstr>Slide 20</vt:lpstr>
      <vt:lpstr>BEBERAPA JENIS COMMUNICATION VERBAL</vt:lpstr>
      <vt:lpstr>Slide 22</vt:lpstr>
      <vt:lpstr>Slide 23</vt:lpstr>
      <vt:lpstr>Slide 24</vt:lpstr>
      <vt:lpstr>Slide 25</vt:lpstr>
      <vt:lpstr>INTERRUPTIONS</vt:lpstr>
      <vt:lpstr>BARRIERS TO EFFECTIVE VERBAL COMMUNICATION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interpersonal communication</dc:title>
  <dc:creator>user</dc:creator>
  <cp:lastModifiedBy>Sendy</cp:lastModifiedBy>
  <cp:revision>13</cp:revision>
  <dcterms:created xsi:type="dcterms:W3CDTF">2015-12-06T08:31:22Z</dcterms:created>
  <dcterms:modified xsi:type="dcterms:W3CDTF">2015-12-07T12:54:24Z</dcterms:modified>
</cp:coreProperties>
</file>