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83" r:id="rId16"/>
    <p:sldId id="270" r:id="rId17"/>
    <p:sldId id="281" r:id="rId18"/>
    <p:sldId id="282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846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671"/>
  </p:normalViewPr>
  <p:slideViewPr>
    <p:cSldViewPr>
      <p:cViewPr>
        <p:scale>
          <a:sx n="98" d="100"/>
          <a:sy n="98" d="100"/>
        </p:scale>
        <p:origin x="488" y="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69A-53E1-4161-B7D6-C56DD9C57A21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FB95-313D-4479-AD97-D710B1B451D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66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69A-53E1-4161-B7D6-C56DD9C57A21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FB95-313D-4479-AD97-D710B1B45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84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69A-53E1-4161-B7D6-C56DD9C57A21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FB95-313D-4479-AD97-D710B1B45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5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69A-53E1-4161-B7D6-C56DD9C57A21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FB95-313D-4479-AD97-D710B1B45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4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69A-53E1-4161-B7D6-C56DD9C57A21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FB95-313D-4479-AD97-D710B1B451D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01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69A-53E1-4161-B7D6-C56DD9C57A21}" type="datetimeFigureOut">
              <a:rPr lang="en-US" smtClean="0"/>
              <a:t>10/6/16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FB95-313D-4479-AD97-D710B1B45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5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69A-53E1-4161-B7D6-C56DD9C57A21}" type="datetimeFigureOut">
              <a:rPr lang="en-US" smtClean="0"/>
              <a:t>10/6/16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FB95-313D-4479-AD97-D710B1B45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3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69A-53E1-4161-B7D6-C56DD9C57A21}" type="datetimeFigureOut">
              <a:rPr lang="en-US" smtClean="0"/>
              <a:t>10/6/16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FB95-313D-4479-AD97-D710B1B45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2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69A-53E1-4161-B7D6-C56DD9C57A21}" type="datetimeFigureOut">
              <a:rPr lang="en-US" smtClean="0"/>
              <a:t>10/6/16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FB95-313D-4479-AD97-D710B1B45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5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656B69A-53E1-4161-B7D6-C56DD9C57A21}" type="datetimeFigureOut">
              <a:rPr lang="en-US" smtClean="0"/>
              <a:t>10/6/16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D7FB95-313D-4479-AD97-D710B1B45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5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B69A-53E1-4161-B7D6-C56DD9C57A21}" type="datetimeFigureOut">
              <a:rPr lang="en-US" smtClean="0"/>
              <a:t>10/6/16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7FB95-313D-4479-AD97-D710B1B45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656B69A-53E1-4161-B7D6-C56DD9C57A21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D7FB95-313D-4479-AD97-D710B1B451D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28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gif"/><Relationship Id="rId3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eg"/><Relationship Id="rId7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404664"/>
            <a:ext cx="7342584" cy="720080"/>
          </a:xfrm>
        </p:spPr>
        <p:txBody>
          <a:bodyPr>
            <a:normAutofit fontScale="90000"/>
          </a:bodyPr>
          <a:lstStyle/>
          <a:p>
            <a:pPr algn="r"/>
            <a:r>
              <a:rPr lang="id-ID" sz="6700" dirty="0">
                <a:solidFill>
                  <a:schemeClr val="bg1"/>
                </a:solidFill>
              </a:rPr>
              <a:t>SEXUALITY</a:t>
            </a:r>
            <a:r>
              <a:rPr lang="id-ID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5864696" cy="2304256"/>
          </a:xfrm>
        </p:spPr>
        <p:txBody>
          <a:bodyPr/>
          <a:lstStyle/>
          <a:p>
            <a:r>
              <a:rPr lang="id-ID" dirty="0">
                <a:solidFill>
                  <a:schemeClr val="bg1"/>
                </a:solidFill>
              </a:rPr>
              <a:t>Abellia Septine M</a:t>
            </a:r>
          </a:p>
          <a:p>
            <a:r>
              <a:rPr lang="id-ID" dirty="0">
                <a:solidFill>
                  <a:schemeClr val="bg1"/>
                </a:solidFill>
              </a:rPr>
              <a:t>Anisa Indraini</a:t>
            </a:r>
          </a:p>
          <a:p>
            <a:r>
              <a:rPr lang="id-ID" dirty="0">
                <a:solidFill>
                  <a:schemeClr val="bg1"/>
                </a:solidFill>
              </a:rPr>
              <a:t>Clara Triana Saragih </a:t>
            </a:r>
          </a:p>
        </p:txBody>
      </p:sp>
    </p:spTree>
    <p:extLst>
      <p:ext uri="{BB962C8B-B14F-4D97-AF65-F5344CB8AC3E}">
        <p14:creationId xmlns:p14="http://schemas.microsoft.com/office/powerpoint/2010/main" val="155479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60648"/>
            <a:ext cx="7543801" cy="5608446"/>
          </a:xfrm>
        </p:spPr>
        <p:txBody>
          <a:bodyPr>
            <a:normAutofit/>
          </a:bodyPr>
          <a:lstStyle/>
          <a:p>
            <a:pPr lvl="8" algn="r"/>
            <a:endParaRPr lang="id-ID" sz="3800" dirty="0">
              <a:solidFill>
                <a:schemeClr val="tx1"/>
              </a:solidFill>
            </a:endParaRPr>
          </a:p>
          <a:p>
            <a:pPr lvl="8" algn="r"/>
            <a:r>
              <a:rPr lang="id-ID" sz="3800" dirty="0">
                <a:solidFill>
                  <a:schemeClr val="tx1"/>
                </a:solidFill>
              </a:rPr>
              <a:t>SEXUAL MYTS</a:t>
            </a:r>
          </a:p>
          <a:p>
            <a:pPr marL="1471400" lvl="8" indent="0">
              <a:buNone/>
            </a:pPr>
            <a:endParaRPr lang="id-ID" sz="3800" dirty="0"/>
          </a:p>
          <a:p>
            <a:pPr marL="1471400" lvl="8" indent="0">
              <a:buNone/>
            </a:pPr>
            <a:endParaRPr lang="id-ID" sz="3800" dirty="0">
              <a:solidFill>
                <a:schemeClr val="tx1"/>
              </a:solidFill>
            </a:endParaRPr>
          </a:p>
          <a:p>
            <a:pPr marL="1471400" lvl="8" indent="0">
              <a:buNone/>
            </a:pPr>
            <a:r>
              <a:rPr lang="id-ID" sz="4000" dirty="0">
                <a:solidFill>
                  <a:schemeClr val="tx1"/>
                </a:solidFill>
              </a:rPr>
              <a:t>Pria perlu penis besar untuk memuaskaan seoraang wanita.</a:t>
            </a:r>
            <a:endParaRPr lang="id-ID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00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9320"/>
          </a:xfrm>
          <a:blipFill>
            <a:blip r:embed="rId2"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r>
              <a:rPr lang="id-ID" dirty="0"/>
              <a:t>		</a:t>
            </a:r>
            <a:r>
              <a:rPr lang="id-ID" dirty="0">
                <a:solidFill>
                  <a:schemeClr val="tx1"/>
                </a:solidFill>
              </a:rPr>
              <a:t>	   Sex Education</a:t>
            </a:r>
            <a:br>
              <a:rPr lang="id-ID" dirty="0">
                <a:solidFill>
                  <a:schemeClr val="tx1"/>
                </a:solidFill>
              </a:rPr>
            </a:br>
            <a:r>
              <a:rPr lang="id-ID" sz="4900" dirty="0">
                <a:solidFill>
                  <a:schemeClr val="tx1"/>
                </a:solidFill>
              </a:rPr>
              <a:t/>
            </a:r>
            <a:br>
              <a:rPr lang="id-ID" sz="4900" dirty="0">
                <a:solidFill>
                  <a:schemeClr val="tx1"/>
                </a:solidFill>
              </a:rPr>
            </a:br>
            <a:r>
              <a:rPr lang="id-ID" sz="4900" dirty="0">
                <a:solidFill>
                  <a:schemeClr val="tx1"/>
                </a:solidFill>
              </a:rPr>
              <a:t>• 93% dari Amerika mendukung pengajaran pendidikan seks di SMA &amp; SMP.</a:t>
            </a:r>
            <a:br>
              <a:rPr lang="id-ID" sz="4900" dirty="0">
                <a:solidFill>
                  <a:schemeClr val="tx1"/>
                </a:solidFill>
              </a:rPr>
            </a:br>
            <a:r>
              <a:rPr lang="id-ID" sz="4900" dirty="0">
                <a:solidFill>
                  <a:schemeClr val="tx1"/>
                </a:solidFill>
              </a:rPr>
              <a:t>• Orang Amerika berpikir bahwa remaja harus diberikan informasi untuk melindungi diri dari kehamilan yang diinginkan.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47037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Kontrasepsi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845734"/>
            <a:ext cx="8856984" cy="4023360"/>
          </a:xfrm>
        </p:spPr>
        <p:txBody>
          <a:bodyPr/>
          <a:lstStyle/>
          <a:p>
            <a:r>
              <a:rPr lang="id-ID" dirty="0"/>
              <a:t>Pilihan kontrasepsi utama :</a:t>
            </a:r>
          </a:p>
          <a:p>
            <a:pPr marL="0" indent="0">
              <a:buNone/>
            </a:pPr>
            <a:r>
              <a:rPr lang="id-ID" dirty="0"/>
              <a:t>        Kontrasepsi Oral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636911"/>
            <a:ext cx="2736303" cy="3340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894476"/>
            <a:ext cx="3353345" cy="29746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47866" y="2348880"/>
            <a:ext cx="25922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Kondom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2" y="2894476"/>
            <a:ext cx="2561254" cy="29746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16216" y="2204864"/>
            <a:ext cx="241724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Diafragma</a:t>
            </a:r>
          </a:p>
        </p:txBody>
      </p:sp>
    </p:spTree>
    <p:extLst>
      <p:ext uri="{BB962C8B-B14F-4D97-AF65-F5344CB8AC3E}">
        <p14:creationId xmlns:p14="http://schemas.microsoft.com/office/powerpoint/2010/main" val="100853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Kontrasepsi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3672407" cy="1800201"/>
          </a:xfrm>
        </p:spPr>
      </p:pic>
      <p:sp>
        <p:nvSpPr>
          <p:cNvPr id="5" name="Rectangle 4"/>
          <p:cNvSpPr/>
          <p:nvPr/>
        </p:nvSpPr>
        <p:spPr>
          <a:xfrm>
            <a:off x="611559" y="1881377"/>
            <a:ext cx="3672407" cy="467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Spermisida</a:t>
            </a:r>
            <a:r>
              <a:rPr lang="id-ID" dirty="0">
                <a:solidFill>
                  <a:schemeClr val="bg1"/>
                </a:solidFill>
              </a:rPr>
              <a:t>a</a:t>
            </a:r>
            <a:endParaRPr lang="id-ID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92896"/>
            <a:ext cx="3960440" cy="17819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80112" y="1881378"/>
            <a:ext cx="2232248" cy="323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IUD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4941168"/>
            <a:ext cx="3672407" cy="19168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941168"/>
            <a:ext cx="3960440" cy="19168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1559" y="4509120"/>
            <a:ext cx="3672407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Norplant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03690" y="4509120"/>
            <a:ext cx="372875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Depo-Provera</a:t>
            </a:r>
          </a:p>
        </p:txBody>
      </p:sp>
    </p:spTree>
    <p:extLst>
      <p:ext uri="{BB962C8B-B14F-4D97-AF65-F5344CB8AC3E}">
        <p14:creationId xmlns:p14="http://schemas.microsoft.com/office/powerpoint/2010/main" val="3882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Kontrasepsi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3528392" cy="2664296"/>
          </a:xfrm>
        </p:spPr>
      </p:pic>
      <p:sp>
        <p:nvSpPr>
          <p:cNvPr id="5" name="Rectangle 4"/>
          <p:cNvSpPr/>
          <p:nvPr/>
        </p:nvSpPr>
        <p:spPr>
          <a:xfrm>
            <a:off x="395536" y="1844824"/>
            <a:ext cx="334464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Ortho Evra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20888"/>
            <a:ext cx="3844528" cy="26642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88024" y="1844824"/>
            <a:ext cx="367240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Preven and Plan B</a:t>
            </a:r>
          </a:p>
        </p:txBody>
      </p:sp>
    </p:spTree>
    <p:extLst>
      <p:ext uri="{BB962C8B-B14F-4D97-AF65-F5344CB8AC3E}">
        <p14:creationId xmlns:p14="http://schemas.microsoft.com/office/powerpoint/2010/main" val="357245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Psychosexual Dysfunction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2276872"/>
            <a:ext cx="5256584" cy="1368152"/>
          </a:xfrm>
        </p:spPr>
        <p:txBody>
          <a:bodyPr/>
          <a:lstStyle/>
          <a:p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Gangguan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melibatkan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gangguan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dalam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pola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respon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seksual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baik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dalam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keinginan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kepuasan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ketidakmampuan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mencapainya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102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1328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Pengobatan Untuk </a:t>
            </a:r>
            <a:r>
              <a:rPr lang="en-GB" dirty="0">
                <a:solidFill>
                  <a:schemeClr val="bg1"/>
                </a:solidFill>
              </a:rPr>
              <a:t>Psychosexual Dysfunction</a:t>
            </a:r>
            <a:r>
              <a:rPr lang="id-ID" dirty="0">
                <a:solidFill>
                  <a:schemeClr val="bg1"/>
                </a:solidFill>
              </a:rPr>
              <a:t/>
            </a:r>
            <a:br>
              <a:rPr lang="id-ID" dirty="0">
                <a:solidFill>
                  <a:schemeClr val="bg1"/>
                </a:solidFill>
              </a:rPr>
            </a:br>
            <a:r>
              <a:rPr lang="id-ID" dirty="0">
                <a:solidFill>
                  <a:schemeClr val="bg1"/>
                </a:solidFill>
              </a:rPr>
              <a:t/>
            </a:r>
            <a:br>
              <a:rPr lang="id-ID" dirty="0">
                <a:solidFill>
                  <a:schemeClr val="bg1"/>
                </a:solidFill>
              </a:rPr>
            </a:br>
            <a:r>
              <a:rPr lang="id-ID" dirty="0">
                <a:solidFill>
                  <a:schemeClr val="bg1"/>
                </a:solidFill>
              </a:rPr>
              <a:t>• Perhatian yang besar dalam </a:t>
            </a:r>
            <a:r>
              <a:rPr lang="id-ID" dirty="0" smtClean="0">
                <a:solidFill>
                  <a:schemeClr val="bg1"/>
                </a:solidFill>
              </a:rPr>
              <a:t>membantu </a:t>
            </a:r>
            <a:r>
              <a:rPr lang="id-ID" dirty="0">
                <a:solidFill>
                  <a:schemeClr val="bg1"/>
                </a:solidFill>
              </a:rPr>
              <a:t>individu dengan disfungsi seksual telah difokuskan pada Viagra.</a:t>
            </a:r>
            <a:br>
              <a:rPr lang="id-ID" dirty="0">
                <a:solidFill>
                  <a:schemeClr val="bg1"/>
                </a:solidFill>
              </a:rPr>
            </a:br>
            <a:r>
              <a:rPr lang="id-ID" dirty="0">
                <a:solidFill>
                  <a:schemeClr val="bg1"/>
                </a:solidFill>
              </a:rPr>
              <a:t>• Bekerja memungkinkan penigkatan aliran darah ke penis, menghasilkan ereksi.</a:t>
            </a:r>
            <a:r>
              <a:rPr lang="id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4309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Gangguan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Seksual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err="1">
                <a:solidFill>
                  <a:schemeClr val="bg1"/>
                </a:solidFill>
              </a:rPr>
              <a:t>Parafilia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adalah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gangguan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psikoseksual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dimana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sumber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kepuasan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individu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adalah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objek</a:t>
            </a:r>
            <a:r>
              <a:rPr lang="en-GB" dirty="0">
                <a:solidFill>
                  <a:schemeClr val="bg1"/>
                </a:solidFill>
              </a:rPr>
              <a:t>, ritual, </a:t>
            </a:r>
            <a:r>
              <a:rPr lang="en-GB" dirty="0" err="1">
                <a:solidFill>
                  <a:schemeClr val="bg1"/>
                </a:solidFill>
              </a:rPr>
              <a:t>atau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situasi</a:t>
            </a:r>
            <a:r>
              <a:rPr lang="en-GB" dirty="0">
                <a:solidFill>
                  <a:schemeClr val="bg1"/>
                </a:solidFill>
              </a:rPr>
              <a:t> yang </a:t>
            </a:r>
            <a:r>
              <a:rPr lang="en-GB" dirty="0" err="1">
                <a:solidFill>
                  <a:schemeClr val="bg1"/>
                </a:solidFill>
              </a:rPr>
              <a:t>tidak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biasa</a:t>
            </a:r>
            <a:r>
              <a:rPr lang="en-GB" dirty="0">
                <a:solidFill>
                  <a:schemeClr val="bg1"/>
                </a:solidFill>
              </a:rPr>
              <a:t>. </a:t>
            </a:r>
            <a:r>
              <a:rPr lang="en-GB" dirty="0" err="1">
                <a:solidFill>
                  <a:schemeClr val="bg1"/>
                </a:solidFill>
              </a:rPr>
              <a:t>Banyak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pola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seksual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menyimpang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dari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apa</a:t>
            </a:r>
            <a:r>
              <a:rPr lang="en-GB" dirty="0">
                <a:solidFill>
                  <a:schemeClr val="bg1"/>
                </a:solidFill>
              </a:rPr>
              <a:t> yang </a:t>
            </a:r>
            <a:r>
              <a:rPr lang="en-GB" dirty="0" err="1">
                <a:solidFill>
                  <a:schemeClr val="bg1"/>
                </a:solidFill>
              </a:rPr>
              <a:t>kita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anggap</a:t>
            </a:r>
            <a:r>
              <a:rPr lang="en-GB" dirty="0">
                <a:solidFill>
                  <a:schemeClr val="bg1"/>
                </a:solidFill>
              </a:rPr>
              <a:t> normal. </a:t>
            </a:r>
            <a:r>
              <a:rPr lang="en-GB" dirty="0" err="1">
                <a:solidFill>
                  <a:schemeClr val="bg1"/>
                </a:solidFill>
              </a:rPr>
              <a:t>Pola-pola</a:t>
            </a:r>
            <a:r>
              <a:rPr lang="en-GB" dirty="0">
                <a:solidFill>
                  <a:schemeClr val="bg1"/>
                </a:solidFill>
              </a:rPr>
              <a:t> abnormal </a:t>
            </a:r>
            <a:r>
              <a:rPr lang="en-GB" dirty="0" err="1">
                <a:solidFill>
                  <a:schemeClr val="bg1"/>
                </a:solidFill>
              </a:rPr>
              <a:t>gairah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seksual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dari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sumber</a:t>
            </a:r>
            <a:r>
              <a:rPr lang="en-GB" dirty="0">
                <a:solidFill>
                  <a:schemeClr val="bg1"/>
                </a:solidFill>
              </a:rPr>
              <a:t> yang </a:t>
            </a:r>
            <a:r>
              <a:rPr lang="en-GB" dirty="0" err="1">
                <a:solidFill>
                  <a:schemeClr val="bg1"/>
                </a:solidFill>
              </a:rPr>
              <a:t>tidak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biasa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adalah</a:t>
            </a:r>
            <a:r>
              <a:rPr lang="en-GB" dirty="0">
                <a:solidFill>
                  <a:schemeClr val="bg1"/>
                </a:solidFill>
              </a:rPr>
              <a:t> :</a:t>
            </a:r>
          </a:p>
          <a:p>
            <a:pPr>
              <a:buFontTx/>
              <a:buChar char="-"/>
            </a:pPr>
            <a:r>
              <a:rPr lang="en-GB" dirty="0" err="1">
                <a:solidFill>
                  <a:schemeClr val="bg1"/>
                </a:solidFill>
              </a:rPr>
              <a:t>Fetisisme</a:t>
            </a:r>
            <a:r>
              <a:rPr lang="en-GB" dirty="0">
                <a:solidFill>
                  <a:schemeClr val="bg1"/>
                </a:solidFill>
              </a:rPr>
              <a:t>                              </a:t>
            </a:r>
          </a:p>
          <a:p>
            <a:pPr>
              <a:buFontTx/>
              <a:buChar char="-"/>
            </a:pPr>
            <a:r>
              <a:rPr lang="en-GB" dirty="0" err="1">
                <a:solidFill>
                  <a:schemeClr val="bg1"/>
                </a:solidFill>
              </a:rPr>
              <a:t>Transvestisme</a:t>
            </a:r>
            <a:endParaRPr lang="en-GB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Eksibisionisme</a:t>
            </a:r>
            <a:endParaRPr lang="en-GB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GB" dirty="0" err="1">
                <a:solidFill>
                  <a:schemeClr val="bg1"/>
                </a:solidFill>
              </a:rPr>
              <a:t>Voyeurisme</a:t>
            </a:r>
            <a:endParaRPr lang="en-GB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Sadisme</a:t>
            </a:r>
            <a:endParaRPr lang="en-GB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Masokisme</a:t>
            </a:r>
            <a:endParaRPr lang="en-GB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Pedofilia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1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Gangguan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Identitas</a:t>
            </a:r>
            <a:r>
              <a:rPr lang="en-GB" dirty="0">
                <a:solidFill>
                  <a:schemeClr val="bg1"/>
                </a:solidFill>
              </a:rPr>
              <a:t> Gender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>
                <a:solidFill>
                  <a:schemeClr val="bg1"/>
                </a:solidFill>
              </a:rPr>
              <a:t>Transseksualisme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adalah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gangguan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identitas</a:t>
            </a:r>
            <a:r>
              <a:rPr lang="en-GB" sz="2400" dirty="0">
                <a:solidFill>
                  <a:schemeClr val="bg1"/>
                </a:solidFill>
              </a:rPr>
              <a:t> gender </a:t>
            </a:r>
            <a:r>
              <a:rPr lang="en-GB" sz="2400" dirty="0" err="1">
                <a:solidFill>
                  <a:schemeClr val="bg1"/>
                </a:solidFill>
              </a:rPr>
              <a:t>dimana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seorang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individu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memiliki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keinginan</a:t>
            </a:r>
            <a:r>
              <a:rPr lang="en-GB" sz="2400" dirty="0">
                <a:solidFill>
                  <a:schemeClr val="bg1"/>
                </a:solidFill>
              </a:rPr>
              <a:t> yang </a:t>
            </a:r>
            <a:r>
              <a:rPr lang="en-GB" sz="2400" dirty="0" err="1">
                <a:solidFill>
                  <a:schemeClr val="bg1"/>
                </a:solidFill>
              </a:rPr>
              <a:t>besar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untuk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menjadi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anggota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dari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lawan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jenis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dan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mungkin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memutuskan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untuk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menjalani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operasi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untuk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mengubah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jenis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kelamin</a:t>
            </a:r>
            <a:r>
              <a:rPr lang="en-GB" sz="24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34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185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Biologi</a:t>
            </a:r>
            <a:r>
              <a:rPr lang="en-US" dirty="0"/>
              <a:t> of Sex</a:t>
            </a:r>
          </a:p>
        </p:txBody>
      </p:sp>
      <p:pic>
        <p:nvPicPr>
          <p:cNvPr id="4" name="Picture 3" descr="1475536404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50530"/>
            <a:ext cx="7772400" cy="4029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 smtClean="0"/>
              <a:t>Gonorrhea</a:t>
            </a:r>
            <a:r>
              <a:rPr lang="id-ID" dirty="0" smtClean="0"/>
              <a:t> 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28030"/>
            <a:ext cx="2376264" cy="1782198"/>
          </a:xfrm>
        </p:spPr>
      </p:pic>
      <p:sp>
        <p:nvSpPr>
          <p:cNvPr id="5" name="Rectangle 4"/>
          <p:cNvSpPr/>
          <p:nvPr/>
        </p:nvSpPr>
        <p:spPr>
          <a:xfrm>
            <a:off x="971600" y="1916832"/>
            <a:ext cx="280831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Bakteri </a:t>
            </a:r>
            <a:r>
              <a:rPr lang="id-ID" dirty="0" err="1" smtClean="0">
                <a:solidFill>
                  <a:schemeClr val="tx1"/>
                </a:solidFill>
              </a:rPr>
              <a:t>Gonococcus</a:t>
            </a:r>
            <a:r>
              <a:rPr lang="id-ID" dirty="0" smtClean="0">
                <a:solidFill>
                  <a:schemeClr val="tx1"/>
                </a:solidFill>
              </a:rPr>
              <a:t> </a:t>
            </a:r>
            <a:r>
              <a:rPr lang="id-ID" dirty="0">
                <a:solidFill>
                  <a:schemeClr val="tx1"/>
                </a:solidFill>
              </a:rPr>
              <a:t>Family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045510" y="3068960"/>
            <a:ext cx="74251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2428030"/>
            <a:ext cx="2686731" cy="1782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653136"/>
            <a:ext cx="2681969" cy="1656184"/>
          </a:xfrm>
          <a:prstGeom prst="rect">
            <a:avLst/>
          </a:prstGeom>
        </p:spPr>
      </p:pic>
      <p:sp>
        <p:nvSpPr>
          <p:cNvPr id="9" name="Curved Left Arrow 8"/>
          <p:cNvSpPr/>
          <p:nvPr/>
        </p:nvSpPr>
        <p:spPr>
          <a:xfrm>
            <a:off x="8244408" y="3429000"/>
            <a:ext cx="648072" cy="165618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69" y="4554194"/>
            <a:ext cx="2434719" cy="1747094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>
            <a:off x="3974683" y="5146935"/>
            <a:ext cx="742514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847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Syphilis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2564904"/>
            <a:ext cx="3229559" cy="2160240"/>
          </a:xfrm>
        </p:spPr>
      </p:pic>
      <p:sp>
        <p:nvSpPr>
          <p:cNvPr id="5" name="Rectangle 4"/>
          <p:cNvSpPr/>
          <p:nvPr/>
        </p:nvSpPr>
        <p:spPr>
          <a:xfrm>
            <a:off x="899592" y="1916832"/>
            <a:ext cx="27363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err="1" smtClean="0">
                <a:solidFill>
                  <a:schemeClr val="tx1"/>
                </a:solidFill>
              </a:rPr>
              <a:t>Treponema</a:t>
            </a:r>
            <a:r>
              <a:rPr lang="id-ID" dirty="0" smtClean="0">
                <a:solidFill>
                  <a:schemeClr val="tx1"/>
                </a:solidFill>
              </a:rPr>
              <a:t> </a:t>
            </a:r>
            <a:r>
              <a:rPr lang="id-ID" dirty="0" err="1" smtClean="0">
                <a:solidFill>
                  <a:schemeClr val="tx1"/>
                </a:solidFill>
              </a:rPr>
              <a:t>Pallidum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283968" y="3284984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019" y="2564905"/>
            <a:ext cx="3119741" cy="222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13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Clamedya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2232248" cy="19957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636912"/>
            <a:ext cx="2137380" cy="1900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67" y="2636912"/>
            <a:ext cx="2518298" cy="190029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663788" y="3440430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ight Arrow 7"/>
          <p:cNvSpPr/>
          <p:nvPr/>
        </p:nvSpPr>
        <p:spPr>
          <a:xfrm>
            <a:off x="5643597" y="3431549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5419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Genital Herpes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40968"/>
            <a:ext cx="2576462" cy="1800200"/>
          </a:xfrm>
        </p:spPr>
      </p:pic>
      <p:sp>
        <p:nvSpPr>
          <p:cNvPr id="5" name="Right Arrow 4"/>
          <p:cNvSpPr/>
          <p:nvPr/>
        </p:nvSpPr>
        <p:spPr>
          <a:xfrm>
            <a:off x="3096290" y="3573016"/>
            <a:ext cx="439961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51" y="3091217"/>
            <a:ext cx="2304256" cy="184995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233107" y="3656054"/>
            <a:ext cx="360040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368" y="2924944"/>
            <a:ext cx="186079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475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HPV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4559606" cy="32403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53444"/>
            <a:ext cx="3989040" cy="299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9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31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>
                <a:solidFill>
                  <a:schemeClr val="bg1"/>
                </a:solidFill>
              </a:rPr>
              <a:t>RAPE</a:t>
            </a:r>
            <a:r>
              <a:rPr lang="id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0024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53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>
                <a:solidFill>
                  <a:schemeClr val="bg1"/>
                </a:solidFill>
              </a:rPr>
              <a:t>PORNOGRAPHY</a:t>
            </a:r>
            <a:r>
              <a:rPr lang="id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918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2816"/>
            <a:ext cx="594351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Hormones</a:t>
            </a:r>
          </a:p>
        </p:txBody>
      </p:sp>
      <p:pic>
        <p:nvPicPr>
          <p:cNvPr id="4" name="Content Placeholder 3" descr="14755364382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844824"/>
            <a:ext cx="568863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924944"/>
            <a:ext cx="5266928" cy="18722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/>
              <a:t>Pheromones</a:t>
            </a:r>
          </a:p>
        </p:txBody>
      </p:sp>
      <p:pic>
        <p:nvPicPr>
          <p:cNvPr id="4" name="Content Placeholder 3" descr="14755364209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3024286" cy="3024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14755364072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501008"/>
            <a:ext cx="2769096" cy="30243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US" dirty="0"/>
              <a:t>Culture and Sexual Motivation</a:t>
            </a:r>
          </a:p>
        </p:txBody>
      </p:sp>
      <p:pic>
        <p:nvPicPr>
          <p:cNvPr id="4" name="Content Placeholder 3" descr="14755364327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298229"/>
            <a:ext cx="6768752" cy="3219003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and Sexual Motivation</a:t>
            </a:r>
          </a:p>
        </p:txBody>
      </p:sp>
      <p:pic>
        <p:nvPicPr>
          <p:cNvPr id="6" name="Content Placeholder 5" descr="14755364096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204864"/>
            <a:ext cx="705678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dirty="0"/>
              <a:t>Developmental Pathways</a:t>
            </a:r>
          </a:p>
        </p:txBody>
      </p:sp>
      <p:pic>
        <p:nvPicPr>
          <p:cNvPr id="4" name="Content Placeholder 3" descr="14755364163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204864"/>
            <a:ext cx="338437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4755364402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276872"/>
            <a:ext cx="3079229" cy="3096344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66132"/>
          </a:xfrm>
        </p:spPr>
        <p:txBody>
          <a:bodyPr/>
          <a:lstStyle/>
          <a:p>
            <a:pPr algn="ctr"/>
            <a:r>
              <a:rPr lang="id-ID" dirty="0"/>
              <a:t>Sexual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1202623"/>
            <a:ext cx="8528186" cy="567257"/>
          </a:xfrm>
        </p:spPr>
        <p:txBody>
          <a:bodyPr>
            <a:noAutofit/>
          </a:bodyPr>
          <a:lstStyle/>
          <a:p>
            <a:r>
              <a:rPr lang="id-ID" sz="1800" dirty="0"/>
              <a:t>Langkah-langkah mengkomunikasikan sexual secara efektif :</a:t>
            </a:r>
          </a:p>
          <a:p>
            <a:endParaRPr lang="id-ID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2936"/>
            <a:ext cx="2520280" cy="1296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38232"/>
            <a:ext cx="2520280" cy="1919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689" y="2852935"/>
            <a:ext cx="2827034" cy="1296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727" y="2852936"/>
            <a:ext cx="2376264" cy="1299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660" y="4938232"/>
            <a:ext cx="2351468" cy="19197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689" y="4938232"/>
            <a:ext cx="2827034" cy="19197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5238" y="1982969"/>
            <a:ext cx="255057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Memahami bahwa berbicara sex kepada pasangan adalah normal.</a:t>
            </a:r>
            <a:r>
              <a:rPr lang="id-ID" dirty="0"/>
              <a:t>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06727" y="1919766"/>
            <a:ext cx="2376264" cy="783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Ambil tanggung jawab untuk kebutuhan seksual anda.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689" y="1919766"/>
            <a:ext cx="2827034" cy="783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Pelajari tentang kebutuhan seksual pasaangan.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5536" y="4365104"/>
            <a:ext cx="252028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Mengkritik secara konstruktif.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06727" y="4365104"/>
            <a:ext cx="237626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Mendiskusikan kebutuhan seksual anda</a:t>
            </a:r>
            <a:r>
              <a:rPr lang="id-ID" dirty="0">
                <a:solidFill>
                  <a:schemeClr val="bg1"/>
                </a:solidFill>
              </a:rPr>
              <a:t>.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689" y="4365104"/>
            <a:ext cx="282703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Katakan tidak jika tidak, jangan menmberikan pesan campuran.</a:t>
            </a:r>
          </a:p>
        </p:txBody>
      </p:sp>
    </p:spTree>
    <p:extLst>
      <p:ext uri="{BB962C8B-B14F-4D97-AF65-F5344CB8AC3E}">
        <p14:creationId xmlns:p14="http://schemas.microsoft.com/office/powerpoint/2010/main" val="3086264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393</TotalTime>
  <Words>231</Words>
  <Application>Microsoft Macintosh PowerPoint</Application>
  <PresentationFormat>On-screen Show (4:3)</PresentationFormat>
  <Paragraphs>60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Calibri</vt:lpstr>
      <vt:lpstr>Calibri Light</vt:lpstr>
      <vt:lpstr>Retrospect</vt:lpstr>
      <vt:lpstr>SEXUALITY </vt:lpstr>
      <vt:lpstr>The Biologi of Sex</vt:lpstr>
      <vt:lpstr>Hormones</vt:lpstr>
      <vt:lpstr>Pheromones</vt:lpstr>
      <vt:lpstr>Culture and Sexual Motivation</vt:lpstr>
      <vt:lpstr>Gender and Sexual Motivation</vt:lpstr>
      <vt:lpstr>PowerPoint Presentation</vt:lpstr>
      <vt:lpstr>Developmental Pathways</vt:lpstr>
      <vt:lpstr>Sexual Communication</vt:lpstr>
      <vt:lpstr>PowerPoint Presentation</vt:lpstr>
      <vt:lpstr>      Sex Education  • 93% dari Amerika mendukung pengajaran pendidikan seks di SMA &amp; SMP. • Orang Amerika berpikir bahwa remaja harus diberikan informasi untuk melindungi diri dari kehamilan yang diinginkan. </vt:lpstr>
      <vt:lpstr>Kontrasepsi</vt:lpstr>
      <vt:lpstr>Kontrasepsi </vt:lpstr>
      <vt:lpstr>Kontrasepsi</vt:lpstr>
      <vt:lpstr>Psychosexual Dysfunction</vt:lpstr>
      <vt:lpstr>Pengobatan Untuk Psychosexual Dysfunction  • Perhatian yang besar dalam membantu individu dengan disfungsi seksual telah difokuskan pada Viagra. • Bekerja memungkinkan penigkatan aliran darah ke penis, menghasilkan ereksi. </vt:lpstr>
      <vt:lpstr>Gangguan Seksual</vt:lpstr>
      <vt:lpstr>Gangguan Identitas Gender</vt:lpstr>
      <vt:lpstr>PowerPoint Presentation</vt:lpstr>
      <vt:lpstr>Gonorrhea </vt:lpstr>
      <vt:lpstr>Syphilis </vt:lpstr>
      <vt:lpstr>Clamedya </vt:lpstr>
      <vt:lpstr>Genital Herpes </vt:lpstr>
      <vt:lpstr>HPV </vt:lpstr>
      <vt:lpstr>PowerPoint Presentation</vt:lpstr>
      <vt:lpstr>RAPE </vt:lpstr>
      <vt:lpstr>PowerPoint Presentation</vt:lpstr>
      <vt:lpstr>PORNOGRAPHY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Biologi of Sex</dc:title>
  <dc:creator>ACER</dc:creator>
  <cp:lastModifiedBy>Microsoft Office User</cp:lastModifiedBy>
  <cp:revision>20</cp:revision>
  <dcterms:created xsi:type="dcterms:W3CDTF">2016-10-04T00:02:14Z</dcterms:created>
  <dcterms:modified xsi:type="dcterms:W3CDTF">2016-10-06T14:04:05Z</dcterms:modified>
</cp:coreProperties>
</file>