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0.jpg" ContentType="image/png"/>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80" r:id="rId4"/>
    <p:sldId id="260" r:id="rId5"/>
    <p:sldId id="261" r:id="rId6"/>
    <p:sldId id="262" r:id="rId7"/>
    <p:sldId id="263" r:id="rId8"/>
    <p:sldId id="28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B202A-8611-4DDC-831D-D12EB67B6CF7}" type="doc">
      <dgm:prSet loTypeId="urn:microsoft.com/office/officeart/2005/8/layout/process4" loCatId="process" qsTypeId="urn:microsoft.com/office/officeart/2005/8/quickstyle/simple4" qsCatId="simple" csTypeId="urn:microsoft.com/office/officeart/2005/8/colors/accent1_1" csCatId="accent1" phldr="1"/>
      <dgm:spPr/>
      <dgm:t>
        <a:bodyPr/>
        <a:lstStyle/>
        <a:p>
          <a:endParaRPr lang="en-US"/>
        </a:p>
      </dgm:t>
    </dgm:pt>
    <dgm:pt modelId="{11888A7B-1E89-45E6-84F4-EF92B26189CD}">
      <dgm:prSet phldrT="[Text]"/>
      <dgm:spPr/>
      <dgm:t>
        <a:bodyPr/>
        <a:lstStyle/>
        <a:p>
          <a:r>
            <a:rPr lang="id-ID" dirty="0" smtClean="0"/>
            <a:t>Realistis</a:t>
          </a:r>
          <a:endParaRPr lang="en-US" dirty="0"/>
        </a:p>
      </dgm:t>
    </dgm:pt>
    <dgm:pt modelId="{6043087E-917B-44BC-97F8-41385FD50DC3}" type="parTrans" cxnId="{5376348D-4465-4E2E-9DB8-EA1F5276717B}">
      <dgm:prSet/>
      <dgm:spPr/>
      <dgm:t>
        <a:bodyPr/>
        <a:lstStyle/>
        <a:p>
          <a:endParaRPr lang="en-US"/>
        </a:p>
      </dgm:t>
    </dgm:pt>
    <dgm:pt modelId="{438F37F5-E676-4BB5-A241-95D895E1B43F}" type="sibTrans" cxnId="{5376348D-4465-4E2E-9DB8-EA1F5276717B}">
      <dgm:prSet/>
      <dgm:spPr/>
      <dgm:t>
        <a:bodyPr/>
        <a:lstStyle/>
        <a:p>
          <a:endParaRPr lang="en-US"/>
        </a:p>
      </dgm:t>
    </dgm:pt>
    <dgm:pt modelId="{712EDDD5-F1C9-457B-A81D-F94868058B44}">
      <dgm:prSet phldrT="[Text]"/>
      <dgm:spPr/>
      <dgm:t>
        <a:bodyPr/>
        <a:lstStyle/>
        <a:p>
          <a:r>
            <a:rPr lang="id-ID" dirty="0" smtClean="0"/>
            <a:t>Penyelidikan </a:t>
          </a:r>
          <a:endParaRPr lang="en-US" dirty="0"/>
        </a:p>
      </dgm:t>
    </dgm:pt>
    <dgm:pt modelId="{5E2CC1CB-7E12-4298-9BE5-B8F6683E4161}" type="parTrans" cxnId="{392AE56A-6939-469F-BFEC-2DEEC6ABC100}">
      <dgm:prSet/>
      <dgm:spPr/>
      <dgm:t>
        <a:bodyPr/>
        <a:lstStyle/>
        <a:p>
          <a:endParaRPr lang="en-US"/>
        </a:p>
      </dgm:t>
    </dgm:pt>
    <dgm:pt modelId="{630DB5C2-135D-425B-B7D5-1F5FFE12BF3B}" type="sibTrans" cxnId="{392AE56A-6939-469F-BFEC-2DEEC6ABC100}">
      <dgm:prSet/>
      <dgm:spPr/>
      <dgm:t>
        <a:bodyPr/>
        <a:lstStyle/>
        <a:p>
          <a:endParaRPr lang="en-US"/>
        </a:p>
      </dgm:t>
    </dgm:pt>
    <dgm:pt modelId="{356F6FEF-38C8-437A-8562-86A5ED3F5885}">
      <dgm:prSet phldrT="[Text]"/>
      <dgm:spPr/>
      <dgm:t>
        <a:bodyPr/>
        <a:lstStyle/>
        <a:p>
          <a:r>
            <a:rPr lang="id-ID" dirty="0" smtClean="0"/>
            <a:t>Artistik </a:t>
          </a:r>
          <a:endParaRPr lang="en-US" dirty="0"/>
        </a:p>
      </dgm:t>
    </dgm:pt>
    <dgm:pt modelId="{BD9B34C9-939F-47F5-A040-1B30C9EEA310}" type="parTrans" cxnId="{8247D1A2-555D-4B39-B44D-5F2B5AE64242}">
      <dgm:prSet/>
      <dgm:spPr/>
      <dgm:t>
        <a:bodyPr/>
        <a:lstStyle/>
        <a:p>
          <a:endParaRPr lang="en-US"/>
        </a:p>
      </dgm:t>
    </dgm:pt>
    <dgm:pt modelId="{665399A3-A410-4656-8F7E-3FAB641DE891}" type="sibTrans" cxnId="{8247D1A2-555D-4B39-B44D-5F2B5AE64242}">
      <dgm:prSet/>
      <dgm:spPr/>
      <dgm:t>
        <a:bodyPr/>
        <a:lstStyle/>
        <a:p>
          <a:endParaRPr lang="en-US"/>
        </a:p>
      </dgm:t>
    </dgm:pt>
    <dgm:pt modelId="{640CA9BD-09C1-4472-8DAC-0F150EC5E678}">
      <dgm:prSet phldrT="[Text]"/>
      <dgm:spPr/>
      <dgm:t>
        <a:bodyPr/>
        <a:lstStyle/>
        <a:p>
          <a:r>
            <a:rPr lang="id-ID" dirty="0" smtClean="0"/>
            <a:t>Sosial </a:t>
          </a:r>
          <a:endParaRPr lang="en-US" dirty="0"/>
        </a:p>
      </dgm:t>
    </dgm:pt>
    <dgm:pt modelId="{90609DF7-843B-4BEF-A3B5-89270E6B0951}" type="parTrans" cxnId="{957C551D-31A8-4286-A3AE-C5928DB663CE}">
      <dgm:prSet/>
      <dgm:spPr/>
      <dgm:t>
        <a:bodyPr/>
        <a:lstStyle/>
        <a:p>
          <a:endParaRPr lang="en-US"/>
        </a:p>
      </dgm:t>
    </dgm:pt>
    <dgm:pt modelId="{67B503AA-82FD-4AA4-8357-3D8B59D6160B}" type="sibTrans" cxnId="{957C551D-31A8-4286-A3AE-C5928DB663CE}">
      <dgm:prSet/>
      <dgm:spPr/>
      <dgm:t>
        <a:bodyPr/>
        <a:lstStyle/>
        <a:p>
          <a:endParaRPr lang="en-US"/>
        </a:p>
      </dgm:t>
    </dgm:pt>
    <dgm:pt modelId="{945DD694-FB56-4D9E-8341-B958A840AE17}">
      <dgm:prSet/>
      <dgm:spPr/>
      <dgm:t>
        <a:bodyPr/>
        <a:lstStyle/>
        <a:p>
          <a:r>
            <a:rPr lang="id-ID" dirty="0" smtClean="0"/>
            <a:t>Giat</a:t>
          </a:r>
          <a:endParaRPr lang="id-ID" dirty="0"/>
        </a:p>
      </dgm:t>
    </dgm:pt>
    <dgm:pt modelId="{9D0F66F1-4486-4A5D-BE63-54C0997A868D}" type="parTrans" cxnId="{61B60E8E-E74E-4BAD-B4B8-D1D742DC4F0A}">
      <dgm:prSet/>
      <dgm:spPr/>
      <dgm:t>
        <a:bodyPr/>
        <a:lstStyle/>
        <a:p>
          <a:endParaRPr lang="id-ID"/>
        </a:p>
      </dgm:t>
    </dgm:pt>
    <dgm:pt modelId="{EF0F28A9-B5E6-4DCB-8B9F-90C584941EDC}" type="sibTrans" cxnId="{61B60E8E-E74E-4BAD-B4B8-D1D742DC4F0A}">
      <dgm:prSet/>
      <dgm:spPr/>
      <dgm:t>
        <a:bodyPr/>
        <a:lstStyle/>
        <a:p>
          <a:endParaRPr lang="id-ID"/>
        </a:p>
      </dgm:t>
    </dgm:pt>
    <dgm:pt modelId="{1F9DC25B-794E-4DE1-9F17-9D80053CFC8B}">
      <dgm:prSet/>
      <dgm:spPr/>
      <dgm:t>
        <a:bodyPr/>
        <a:lstStyle/>
        <a:p>
          <a:r>
            <a:rPr lang="id-ID" dirty="0" smtClean="0"/>
            <a:t>Konvensional </a:t>
          </a:r>
          <a:endParaRPr lang="id-ID" dirty="0"/>
        </a:p>
      </dgm:t>
    </dgm:pt>
    <dgm:pt modelId="{018FAA1D-E0EE-4A8C-A745-5FE97F45B24E}" type="parTrans" cxnId="{EE7207F2-E734-4CCA-9239-776DF7A56D47}">
      <dgm:prSet/>
      <dgm:spPr/>
      <dgm:t>
        <a:bodyPr/>
        <a:lstStyle/>
        <a:p>
          <a:endParaRPr lang="id-ID"/>
        </a:p>
      </dgm:t>
    </dgm:pt>
    <dgm:pt modelId="{575D9A8A-4818-4BCA-8726-86660F6229CF}" type="sibTrans" cxnId="{EE7207F2-E734-4CCA-9239-776DF7A56D47}">
      <dgm:prSet/>
      <dgm:spPr/>
      <dgm:t>
        <a:bodyPr/>
        <a:lstStyle/>
        <a:p>
          <a:endParaRPr lang="id-ID"/>
        </a:p>
      </dgm:t>
    </dgm:pt>
    <dgm:pt modelId="{812F39FC-2D1E-4DD1-A1A6-C7F9287A4AAB}" type="pres">
      <dgm:prSet presAssocID="{2EFB202A-8611-4DDC-831D-D12EB67B6CF7}" presName="Name0" presStyleCnt="0">
        <dgm:presLayoutVars>
          <dgm:dir/>
          <dgm:animLvl val="lvl"/>
          <dgm:resizeHandles val="exact"/>
        </dgm:presLayoutVars>
      </dgm:prSet>
      <dgm:spPr/>
      <dgm:t>
        <a:bodyPr/>
        <a:lstStyle/>
        <a:p>
          <a:endParaRPr lang="id-ID"/>
        </a:p>
      </dgm:t>
    </dgm:pt>
    <dgm:pt modelId="{F4C6656E-830D-46C1-80A7-129C94D40A89}" type="pres">
      <dgm:prSet presAssocID="{1F9DC25B-794E-4DE1-9F17-9D80053CFC8B}" presName="boxAndChildren" presStyleCnt="0"/>
      <dgm:spPr/>
    </dgm:pt>
    <dgm:pt modelId="{06B7C598-4E4C-46DD-97B5-BDC81986AB98}" type="pres">
      <dgm:prSet presAssocID="{1F9DC25B-794E-4DE1-9F17-9D80053CFC8B}" presName="parentTextBox" presStyleLbl="node1" presStyleIdx="0" presStyleCnt="6" custLinFactNeighborX="-257" custLinFactNeighborY="4595"/>
      <dgm:spPr/>
      <dgm:t>
        <a:bodyPr/>
        <a:lstStyle/>
        <a:p>
          <a:endParaRPr lang="en-US"/>
        </a:p>
      </dgm:t>
    </dgm:pt>
    <dgm:pt modelId="{9E9423DF-9BBB-4E08-BFCC-4CD025DDE8D9}" type="pres">
      <dgm:prSet presAssocID="{EF0F28A9-B5E6-4DCB-8B9F-90C584941EDC}" presName="sp" presStyleCnt="0"/>
      <dgm:spPr/>
    </dgm:pt>
    <dgm:pt modelId="{455DF11D-469B-44B1-B02A-81CB8183CFC5}" type="pres">
      <dgm:prSet presAssocID="{945DD694-FB56-4D9E-8341-B958A840AE17}" presName="arrowAndChildren" presStyleCnt="0"/>
      <dgm:spPr/>
    </dgm:pt>
    <dgm:pt modelId="{DC909D92-1DA6-4ADF-97C5-5CA877043982}" type="pres">
      <dgm:prSet presAssocID="{945DD694-FB56-4D9E-8341-B958A840AE17}" presName="parentTextArrow" presStyleLbl="node1" presStyleIdx="1" presStyleCnt="6"/>
      <dgm:spPr/>
      <dgm:t>
        <a:bodyPr/>
        <a:lstStyle/>
        <a:p>
          <a:endParaRPr lang="id-ID"/>
        </a:p>
      </dgm:t>
    </dgm:pt>
    <dgm:pt modelId="{EBC40A35-42D6-484C-8C71-F935EE46B18A}" type="pres">
      <dgm:prSet presAssocID="{67B503AA-82FD-4AA4-8357-3D8B59D6160B}" presName="sp" presStyleCnt="0"/>
      <dgm:spPr/>
    </dgm:pt>
    <dgm:pt modelId="{BFCD28FB-6D15-472A-AC7F-7422D832383D}" type="pres">
      <dgm:prSet presAssocID="{640CA9BD-09C1-4472-8DAC-0F150EC5E678}" presName="arrowAndChildren" presStyleCnt="0"/>
      <dgm:spPr/>
    </dgm:pt>
    <dgm:pt modelId="{B875BDA0-CE0A-4D5A-BE49-064760DE142B}" type="pres">
      <dgm:prSet presAssocID="{640CA9BD-09C1-4472-8DAC-0F150EC5E678}" presName="parentTextArrow" presStyleLbl="node1" presStyleIdx="2" presStyleCnt="6"/>
      <dgm:spPr/>
      <dgm:t>
        <a:bodyPr/>
        <a:lstStyle/>
        <a:p>
          <a:endParaRPr lang="id-ID"/>
        </a:p>
      </dgm:t>
    </dgm:pt>
    <dgm:pt modelId="{2AB5853F-AA77-4431-82DF-105CEB2E1424}" type="pres">
      <dgm:prSet presAssocID="{665399A3-A410-4656-8F7E-3FAB641DE891}" presName="sp" presStyleCnt="0"/>
      <dgm:spPr/>
    </dgm:pt>
    <dgm:pt modelId="{EC667030-4855-4843-9717-7DF08446AEB5}" type="pres">
      <dgm:prSet presAssocID="{356F6FEF-38C8-437A-8562-86A5ED3F5885}" presName="arrowAndChildren" presStyleCnt="0"/>
      <dgm:spPr/>
    </dgm:pt>
    <dgm:pt modelId="{C830B7C4-5210-41AC-A88B-BECF7607C1E5}" type="pres">
      <dgm:prSet presAssocID="{356F6FEF-38C8-437A-8562-86A5ED3F5885}" presName="parentTextArrow" presStyleLbl="node1" presStyleIdx="3" presStyleCnt="6"/>
      <dgm:spPr/>
      <dgm:t>
        <a:bodyPr/>
        <a:lstStyle/>
        <a:p>
          <a:endParaRPr lang="id-ID"/>
        </a:p>
      </dgm:t>
    </dgm:pt>
    <dgm:pt modelId="{7FB80134-CA62-4591-A6BE-C119FEAC14B6}" type="pres">
      <dgm:prSet presAssocID="{630DB5C2-135D-425B-B7D5-1F5FFE12BF3B}" presName="sp" presStyleCnt="0"/>
      <dgm:spPr/>
    </dgm:pt>
    <dgm:pt modelId="{C4866045-B43B-429F-851C-E58098BA6DB8}" type="pres">
      <dgm:prSet presAssocID="{712EDDD5-F1C9-457B-A81D-F94868058B44}" presName="arrowAndChildren" presStyleCnt="0"/>
      <dgm:spPr/>
    </dgm:pt>
    <dgm:pt modelId="{D5473CBC-EEC3-408A-B4A6-07882F253A8B}" type="pres">
      <dgm:prSet presAssocID="{712EDDD5-F1C9-457B-A81D-F94868058B44}" presName="parentTextArrow" presStyleLbl="node1" presStyleIdx="4" presStyleCnt="6"/>
      <dgm:spPr/>
      <dgm:t>
        <a:bodyPr/>
        <a:lstStyle/>
        <a:p>
          <a:endParaRPr lang="id-ID"/>
        </a:p>
      </dgm:t>
    </dgm:pt>
    <dgm:pt modelId="{FE4F3FD3-FEDA-44E5-9944-1FF6BBD0F9E2}" type="pres">
      <dgm:prSet presAssocID="{438F37F5-E676-4BB5-A241-95D895E1B43F}" presName="sp" presStyleCnt="0"/>
      <dgm:spPr/>
    </dgm:pt>
    <dgm:pt modelId="{1C274FFF-1754-4900-887F-DFF5156E0B8D}" type="pres">
      <dgm:prSet presAssocID="{11888A7B-1E89-45E6-84F4-EF92B26189CD}" presName="arrowAndChildren" presStyleCnt="0"/>
      <dgm:spPr/>
    </dgm:pt>
    <dgm:pt modelId="{32FA43B7-34B4-4881-9A79-E3EDEC9D4CBF}" type="pres">
      <dgm:prSet presAssocID="{11888A7B-1E89-45E6-84F4-EF92B26189CD}" presName="parentTextArrow" presStyleLbl="node1" presStyleIdx="5" presStyleCnt="6" custLinFactNeighborX="0" custLinFactNeighborY="-50123"/>
      <dgm:spPr/>
      <dgm:t>
        <a:bodyPr/>
        <a:lstStyle/>
        <a:p>
          <a:endParaRPr lang="id-ID"/>
        </a:p>
      </dgm:t>
    </dgm:pt>
  </dgm:ptLst>
  <dgm:cxnLst>
    <dgm:cxn modelId="{301E2BB3-A3AD-4C71-A802-B239DCAE2E2D}" type="presOf" srcId="{11888A7B-1E89-45E6-84F4-EF92B26189CD}" destId="{32FA43B7-34B4-4881-9A79-E3EDEC9D4CBF}" srcOrd="0" destOrd="0" presId="urn:microsoft.com/office/officeart/2005/8/layout/process4"/>
    <dgm:cxn modelId="{44ED57F5-874B-4188-A019-2BEAC500A967}" type="presOf" srcId="{1F9DC25B-794E-4DE1-9F17-9D80053CFC8B}" destId="{06B7C598-4E4C-46DD-97B5-BDC81986AB98}" srcOrd="0" destOrd="0" presId="urn:microsoft.com/office/officeart/2005/8/layout/process4"/>
    <dgm:cxn modelId="{392AE56A-6939-469F-BFEC-2DEEC6ABC100}" srcId="{2EFB202A-8611-4DDC-831D-D12EB67B6CF7}" destId="{712EDDD5-F1C9-457B-A81D-F94868058B44}" srcOrd="1" destOrd="0" parTransId="{5E2CC1CB-7E12-4298-9BE5-B8F6683E4161}" sibTransId="{630DB5C2-135D-425B-B7D5-1F5FFE12BF3B}"/>
    <dgm:cxn modelId="{2BFA1DE8-E45E-4C04-8631-A4EE33F86983}" type="presOf" srcId="{945DD694-FB56-4D9E-8341-B958A840AE17}" destId="{DC909D92-1DA6-4ADF-97C5-5CA877043982}" srcOrd="0" destOrd="0" presId="urn:microsoft.com/office/officeart/2005/8/layout/process4"/>
    <dgm:cxn modelId="{70718957-EFBF-4677-8790-A0C9AAD2D8BC}" type="presOf" srcId="{356F6FEF-38C8-437A-8562-86A5ED3F5885}" destId="{C830B7C4-5210-41AC-A88B-BECF7607C1E5}" srcOrd="0" destOrd="0" presId="urn:microsoft.com/office/officeart/2005/8/layout/process4"/>
    <dgm:cxn modelId="{1BAD15E1-0EC5-41C1-8F2D-A953CB959850}" type="presOf" srcId="{712EDDD5-F1C9-457B-A81D-F94868058B44}" destId="{D5473CBC-EEC3-408A-B4A6-07882F253A8B}" srcOrd="0" destOrd="0" presId="urn:microsoft.com/office/officeart/2005/8/layout/process4"/>
    <dgm:cxn modelId="{5376348D-4465-4E2E-9DB8-EA1F5276717B}" srcId="{2EFB202A-8611-4DDC-831D-D12EB67B6CF7}" destId="{11888A7B-1E89-45E6-84F4-EF92B26189CD}" srcOrd="0" destOrd="0" parTransId="{6043087E-917B-44BC-97F8-41385FD50DC3}" sibTransId="{438F37F5-E676-4BB5-A241-95D895E1B43F}"/>
    <dgm:cxn modelId="{8247D1A2-555D-4B39-B44D-5F2B5AE64242}" srcId="{2EFB202A-8611-4DDC-831D-D12EB67B6CF7}" destId="{356F6FEF-38C8-437A-8562-86A5ED3F5885}" srcOrd="2" destOrd="0" parTransId="{BD9B34C9-939F-47F5-A040-1B30C9EEA310}" sibTransId="{665399A3-A410-4656-8F7E-3FAB641DE891}"/>
    <dgm:cxn modelId="{957C551D-31A8-4286-A3AE-C5928DB663CE}" srcId="{2EFB202A-8611-4DDC-831D-D12EB67B6CF7}" destId="{640CA9BD-09C1-4472-8DAC-0F150EC5E678}" srcOrd="3" destOrd="0" parTransId="{90609DF7-843B-4BEF-A3B5-89270E6B0951}" sibTransId="{67B503AA-82FD-4AA4-8357-3D8B59D6160B}"/>
    <dgm:cxn modelId="{61B60E8E-E74E-4BAD-B4B8-D1D742DC4F0A}" srcId="{2EFB202A-8611-4DDC-831D-D12EB67B6CF7}" destId="{945DD694-FB56-4D9E-8341-B958A840AE17}" srcOrd="4" destOrd="0" parTransId="{9D0F66F1-4486-4A5D-BE63-54C0997A868D}" sibTransId="{EF0F28A9-B5E6-4DCB-8B9F-90C584941EDC}"/>
    <dgm:cxn modelId="{EE7207F2-E734-4CCA-9239-776DF7A56D47}" srcId="{2EFB202A-8611-4DDC-831D-D12EB67B6CF7}" destId="{1F9DC25B-794E-4DE1-9F17-9D80053CFC8B}" srcOrd="5" destOrd="0" parTransId="{018FAA1D-E0EE-4A8C-A745-5FE97F45B24E}" sibTransId="{575D9A8A-4818-4BCA-8726-86660F6229CF}"/>
    <dgm:cxn modelId="{A886581C-CD46-41E8-BF32-AE2FDC6631FD}" type="presOf" srcId="{2EFB202A-8611-4DDC-831D-D12EB67B6CF7}" destId="{812F39FC-2D1E-4DD1-A1A6-C7F9287A4AAB}" srcOrd="0" destOrd="0" presId="urn:microsoft.com/office/officeart/2005/8/layout/process4"/>
    <dgm:cxn modelId="{B932159D-013D-4289-B75C-785A96D608AB}" type="presOf" srcId="{640CA9BD-09C1-4472-8DAC-0F150EC5E678}" destId="{B875BDA0-CE0A-4D5A-BE49-064760DE142B}" srcOrd="0" destOrd="0" presId="urn:microsoft.com/office/officeart/2005/8/layout/process4"/>
    <dgm:cxn modelId="{33CACB46-D67F-4501-8BE8-CA185B4A271A}" type="presParOf" srcId="{812F39FC-2D1E-4DD1-A1A6-C7F9287A4AAB}" destId="{F4C6656E-830D-46C1-80A7-129C94D40A89}" srcOrd="0" destOrd="0" presId="urn:microsoft.com/office/officeart/2005/8/layout/process4"/>
    <dgm:cxn modelId="{CD889D11-CEC8-40B4-8079-0FA0E6F7BAD9}" type="presParOf" srcId="{F4C6656E-830D-46C1-80A7-129C94D40A89}" destId="{06B7C598-4E4C-46DD-97B5-BDC81986AB98}" srcOrd="0" destOrd="0" presId="urn:microsoft.com/office/officeart/2005/8/layout/process4"/>
    <dgm:cxn modelId="{B31F8281-2BEE-4BDD-8CB3-96E59878C2AA}" type="presParOf" srcId="{812F39FC-2D1E-4DD1-A1A6-C7F9287A4AAB}" destId="{9E9423DF-9BBB-4E08-BFCC-4CD025DDE8D9}" srcOrd="1" destOrd="0" presId="urn:microsoft.com/office/officeart/2005/8/layout/process4"/>
    <dgm:cxn modelId="{F76EDD3E-CDF6-4E8D-A826-DDDF5328DC33}" type="presParOf" srcId="{812F39FC-2D1E-4DD1-A1A6-C7F9287A4AAB}" destId="{455DF11D-469B-44B1-B02A-81CB8183CFC5}" srcOrd="2" destOrd="0" presId="urn:microsoft.com/office/officeart/2005/8/layout/process4"/>
    <dgm:cxn modelId="{ECBA7A6F-4B50-45EA-B46E-F284FB037055}" type="presParOf" srcId="{455DF11D-469B-44B1-B02A-81CB8183CFC5}" destId="{DC909D92-1DA6-4ADF-97C5-5CA877043982}" srcOrd="0" destOrd="0" presId="urn:microsoft.com/office/officeart/2005/8/layout/process4"/>
    <dgm:cxn modelId="{593759F4-92F8-4034-AECE-2D93CF2F59D8}" type="presParOf" srcId="{812F39FC-2D1E-4DD1-A1A6-C7F9287A4AAB}" destId="{EBC40A35-42D6-484C-8C71-F935EE46B18A}" srcOrd="3" destOrd="0" presId="urn:microsoft.com/office/officeart/2005/8/layout/process4"/>
    <dgm:cxn modelId="{F56AC7D8-089F-4E3E-91FD-5AE71F9009C6}" type="presParOf" srcId="{812F39FC-2D1E-4DD1-A1A6-C7F9287A4AAB}" destId="{BFCD28FB-6D15-472A-AC7F-7422D832383D}" srcOrd="4" destOrd="0" presId="urn:microsoft.com/office/officeart/2005/8/layout/process4"/>
    <dgm:cxn modelId="{CE4DEE2E-2F0B-42D3-9528-ECB27661810F}" type="presParOf" srcId="{BFCD28FB-6D15-472A-AC7F-7422D832383D}" destId="{B875BDA0-CE0A-4D5A-BE49-064760DE142B}" srcOrd="0" destOrd="0" presId="urn:microsoft.com/office/officeart/2005/8/layout/process4"/>
    <dgm:cxn modelId="{295DD5CB-39A6-4DEB-9F3B-D09437F37276}" type="presParOf" srcId="{812F39FC-2D1E-4DD1-A1A6-C7F9287A4AAB}" destId="{2AB5853F-AA77-4431-82DF-105CEB2E1424}" srcOrd="5" destOrd="0" presId="urn:microsoft.com/office/officeart/2005/8/layout/process4"/>
    <dgm:cxn modelId="{7670DBEF-3B98-47C5-A970-286A2A2B3BB4}" type="presParOf" srcId="{812F39FC-2D1E-4DD1-A1A6-C7F9287A4AAB}" destId="{EC667030-4855-4843-9717-7DF08446AEB5}" srcOrd="6" destOrd="0" presId="urn:microsoft.com/office/officeart/2005/8/layout/process4"/>
    <dgm:cxn modelId="{9B6F1646-DC81-4AD6-9F40-3CE045825376}" type="presParOf" srcId="{EC667030-4855-4843-9717-7DF08446AEB5}" destId="{C830B7C4-5210-41AC-A88B-BECF7607C1E5}" srcOrd="0" destOrd="0" presId="urn:microsoft.com/office/officeart/2005/8/layout/process4"/>
    <dgm:cxn modelId="{BF2D11D4-8A92-4B0C-997C-0041FAD41D0F}" type="presParOf" srcId="{812F39FC-2D1E-4DD1-A1A6-C7F9287A4AAB}" destId="{7FB80134-CA62-4591-A6BE-C119FEAC14B6}" srcOrd="7" destOrd="0" presId="urn:microsoft.com/office/officeart/2005/8/layout/process4"/>
    <dgm:cxn modelId="{7C94C7B9-2906-44EF-9C84-616D985821BF}" type="presParOf" srcId="{812F39FC-2D1E-4DD1-A1A6-C7F9287A4AAB}" destId="{C4866045-B43B-429F-851C-E58098BA6DB8}" srcOrd="8" destOrd="0" presId="urn:microsoft.com/office/officeart/2005/8/layout/process4"/>
    <dgm:cxn modelId="{B529B74A-4637-44CF-B0DA-99C3DA18C1CA}" type="presParOf" srcId="{C4866045-B43B-429F-851C-E58098BA6DB8}" destId="{D5473CBC-EEC3-408A-B4A6-07882F253A8B}" srcOrd="0" destOrd="0" presId="urn:microsoft.com/office/officeart/2005/8/layout/process4"/>
    <dgm:cxn modelId="{7AC8C35A-DACF-4C27-B9AA-9F4EEC108812}" type="presParOf" srcId="{812F39FC-2D1E-4DD1-A1A6-C7F9287A4AAB}" destId="{FE4F3FD3-FEDA-44E5-9944-1FF6BBD0F9E2}" srcOrd="9" destOrd="0" presId="urn:microsoft.com/office/officeart/2005/8/layout/process4"/>
    <dgm:cxn modelId="{1A050D60-5800-4E99-86D4-95E776B4A21C}" type="presParOf" srcId="{812F39FC-2D1E-4DD1-A1A6-C7F9287A4AAB}" destId="{1C274FFF-1754-4900-887F-DFF5156E0B8D}" srcOrd="10" destOrd="0" presId="urn:microsoft.com/office/officeart/2005/8/layout/process4"/>
    <dgm:cxn modelId="{0EBD63EC-F83F-4671-A354-6CED30AF39C0}" type="presParOf" srcId="{1C274FFF-1754-4900-887F-DFF5156E0B8D}" destId="{32FA43B7-34B4-4881-9A79-E3EDEC9D4CB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EE3B69-1B79-405C-8919-3251A81984C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BEBE83E-7E85-4E41-898A-F1C97528DFFD}">
      <dgm:prSet phldrT="[Text]"/>
      <dgm:spPr/>
      <dgm:t>
        <a:bodyPr/>
        <a:lstStyle/>
        <a:p>
          <a:r>
            <a:rPr lang="en-US" dirty="0" smtClean="0"/>
            <a:t>The Role of Works In People’s Lives</a:t>
          </a:r>
          <a:endParaRPr lang="en-US" dirty="0"/>
        </a:p>
      </dgm:t>
    </dgm:pt>
    <dgm:pt modelId="{CBCFB961-74A1-4674-8274-647CD47CB2C8}" type="parTrans" cxnId="{C48D9B58-0213-487C-9E94-F66D3BD07E96}">
      <dgm:prSet/>
      <dgm:spPr/>
      <dgm:t>
        <a:bodyPr/>
        <a:lstStyle/>
        <a:p>
          <a:endParaRPr lang="en-US"/>
        </a:p>
      </dgm:t>
    </dgm:pt>
    <dgm:pt modelId="{928589F1-A1AA-4188-A836-F53119F74722}" type="sibTrans" cxnId="{C48D9B58-0213-487C-9E94-F66D3BD07E96}">
      <dgm:prSet/>
      <dgm:spPr/>
      <dgm:t>
        <a:bodyPr/>
        <a:lstStyle/>
        <a:p>
          <a:endParaRPr lang="en-US"/>
        </a:p>
      </dgm:t>
    </dgm:pt>
    <dgm:pt modelId="{E5C28142-6155-4D6C-818C-3A170041A2BA}">
      <dgm:prSet phldrT="[Text]"/>
      <dgm:spPr/>
      <dgm:t>
        <a:bodyPr/>
        <a:lstStyle/>
        <a:p>
          <a:r>
            <a:rPr lang="en-US" dirty="0" smtClean="0"/>
            <a:t>Work During College</a:t>
          </a:r>
          <a:endParaRPr lang="en-US" dirty="0"/>
        </a:p>
      </dgm:t>
    </dgm:pt>
    <dgm:pt modelId="{1FFC2C9C-CD79-4C03-88AD-7731789DF1A9}" type="parTrans" cxnId="{999733DE-20CC-46AE-926E-EE958B526622}">
      <dgm:prSet/>
      <dgm:spPr/>
      <dgm:t>
        <a:bodyPr/>
        <a:lstStyle/>
        <a:p>
          <a:endParaRPr lang="en-US"/>
        </a:p>
      </dgm:t>
    </dgm:pt>
    <dgm:pt modelId="{CE7F7DF9-D7A6-44EB-8A0B-0B6C28DD0DDC}" type="sibTrans" cxnId="{999733DE-20CC-46AE-926E-EE958B526622}">
      <dgm:prSet/>
      <dgm:spPr/>
      <dgm:t>
        <a:bodyPr/>
        <a:lstStyle/>
        <a:p>
          <a:endParaRPr lang="en-US"/>
        </a:p>
      </dgm:t>
    </dgm:pt>
    <dgm:pt modelId="{DCE3350A-9B7A-49B7-AAE9-175AE0B13DB0}">
      <dgm:prSet phldrT="[Text]"/>
      <dgm:spPr/>
      <dgm:t>
        <a:bodyPr/>
        <a:lstStyle/>
        <a:p>
          <a:r>
            <a:rPr lang="en-US" dirty="0" smtClean="0"/>
            <a:t>Work and Retirement</a:t>
          </a:r>
          <a:endParaRPr lang="en-US" dirty="0"/>
        </a:p>
      </dgm:t>
    </dgm:pt>
    <dgm:pt modelId="{DDB6F76A-2886-4D84-9FE0-450E6CE7F8E9}" type="parTrans" cxnId="{E915BDC0-08DD-4898-9B2B-0DBF3D7D310F}">
      <dgm:prSet/>
      <dgm:spPr/>
      <dgm:t>
        <a:bodyPr/>
        <a:lstStyle/>
        <a:p>
          <a:endParaRPr lang="en-US"/>
        </a:p>
      </dgm:t>
    </dgm:pt>
    <dgm:pt modelId="{8D411333-F153-48CB-BE67-E7EBA731775D}" type="sibTrans" cxnId="{E915BDC0-08DD-4898-9B2B-0DBF3D7D310F}">
      <dgm:prSet/>
      <dgm:spPr/>
      <dgm:t>
        <a:bodyPr/>
        <a:lstStyle/>
        <a:p>
          <a:endParaRPr lang="en-US"/>
        </a:p>
      </dgm:t>
    </dgm:pt>
    <dgm:pt modelId="{97372B42-86C0-4CC3-98D7-9C8B7B7A7B44}">
      <dgm:prSet phldrT="[Text]"/>
      <dgm:spPr/>
      <dgm:t>
        <a:bodyPr/>
        <a:lstStyle/>
        <a:p>
          <a:r>
            <a:rPr lang="en-US" dirty="0" smtClean="0"/>
            <a:t>Leisure</a:t>
          </a:r>
          <a:endParaRPr lang="en-US" dirty="0"/>
        </a:p>
      </dgm:t>
    </dgm:pt>
    <dgm:pt modelId="{4311C471-58EE-43FC-BB85-71954C417A06}" type="parTrans" cxnId="{462F189C-5DB4-4EF2-A115-4D8575A02757}">
      <dgm:prSet/>
      <dgm:spPr/>
      <dgm:t>
        <a:bodyPr/>
        <a:lstStyle/>
        <a:p>
          <a:endParaRPr lang="en-US"/>
        </a:p>
      </dgm:t>
    </dgm:pt>
    <dgm:pt modelId="{EB412AF2-984B-4055-A206-BEB4F4FA5F1A}" type="sibTrans" cxnId="{462F189C-5DB4-4EF2-A115-4D8575A02757}">
      <dgm:prSet/>
      <dgm:spPr/>
      <dgm:t>
        <a:bodyPr/>
        <a:lstStyle/>
        <a:p>
          <a:endParaRPr lang="en-US"/>
        </a:p>
      </dgm:t>
    </dgm:pt>
    <dgm:pt modelId="{692A0ECE-D33C-4C5C-90D1-B36D615075CE}" type="pres">
      <dgm:prSet presAssocID="{7FEE3B69-1B79-405C-8919-3251A81984C7}" presName="Name0" presStyleCnt="0">
        <dgm:presLayoutVars>
          <dgm:chMax val="7"/>
          <dgm:chPref val="7"/>
          <dgm:dir/>
        </dgm:presLayoutVars>
      </dgm:prSet>
      <dgm:spPr/>
      <dgm:t>
        <a:bodyPr/>
        <a:lstStyle/>
        <a:p>
          <a:endParaRPr lang="en-US"/>
        </a:p>
      </dgm:t>
    </dgm:pt>
    <dgm:pt modelId="{4D44BF69-0448-4B0F-88DC-7284204478BA}" type="pres">
      <dgm:prSet presAssocID="{7FEE3B69-1B79-405C-8919-3251A81984C7}" presName="Name1" presStyleCnt="0"/>
      <dgm:spPr/>
    </dgm:pt>
    <dgm:pt modelId="{63BE96AC-FCE3-4FBD-8B61-F980D24F643D}" type="pres">
      <dgm:prSet presAssocID="{7FEE3B69-1B79-405C-8919-3251A81984C7}" presName="cycle" presStyleCnt="0"/>
      <dgm:spPr/>
    </dgm:pt>
    <dgm:pt modelId="{4C5713B9-9128-42B6-8778-27C5CC177B6D}" type="pres">
      <dgm:prSet presAssocID="{7FEE3B69-1B79-405C-8919-3251A81984C7}" presName="srcNode" presStyleLbl="node1" presStyleIdx="0" presStyleCnt="4"/>
      <dgm:spPr/>
    </dgm:pt>
    <dgm:pt modelId="{B871F4A6-4703-481D-A07F-4D71D74971B6}" type="pres">
      <dgm:prSet presAssocID="{7FEE3B69-1B79-405C-8919-3251A81984C7}" presName="conn" presStyleLbl="parChTrans1D2" presStyleIdx="0" presStyleCnt="1"/>
      <dgm:spPr/>
      <dgm:t>
        <a:bodyPr/>
        <a:lstStyle/>
        <a:p>
          <a:endParaRPr lang="en-US"/>
        </a:p>
      </dgm:t>
    </dgm:pt>
    <dgm:pt modelId="{0E71E463-28B4-4663-8F9C-138199C9BF7B}" type="pres">
      <dgm:prSet presAssocID="{7FEE3B69-1B79-405C-8919-3251A81984C7}" presName="extraNode" presStyleLbl="node1" presStyleIdx="0" presStyleCnt="4"/>
      <dgm:spPr/>
    </dgm:pt>
    <dgm:pt modelId="{1AD1FD2F-3683-4AA0-9939-8F0AABA3257E}" type="pres">
      <dgm:prSet presAssocID="{7FEE3B69-1B79-405C-8919-3251A81984C7}" presName="dstNode" presStyleLbl="node1" presStyleIdx="0" presStyleCnt="4"/>
      <dgm:spPr/>
    </dgm:pt>
    <dgm:pt modelId="{FFBDCCA7-72BA-47C6-8C68-78306B266732}" type="pres">
      <dgm:prSet presAssocID="{ABEBE83E-7E85-4E41-898A-F1C97528DFFD}" presName="text_1" presStyleLbl="node1" presStyleIdx="0" presStyleCnt="4">
        <dgm:presLayoutVars>
          <dgm:bulletEnabled val="1"/>
        </dgm:presLayoutVars>
      </dgm:prSet>
      <dgm:spPr/>
      <dgm:t>
        <a:bodyPr/>
        <a:lstStyle/>
        <a:p>
          <a:endParaRPr lang="en-US"/>
        </a:p>
      </dgm:t>
    </dgm:pt>
    <dgm:pt modelId="{1B8FBD60-292A-4920-95E6-07527DBB538F}" type="pres">
      <dgm:prSet presAssocID="{ABEBE83E-7E85-4E41-898A-F1C97528DFFD}" presName="accent_1" presStyleCnt="0"/>
      <dgm:spPr/>
    </dgm:pt>
    <dgm:pt modelId="{76DB9841-3AF8-495C-93E8-0F89259B2D7B}" type="pres">
      <dgm:prSet presAssocID="{ABEBE83E-7E85-4E41-898A-F1C97528DFFD}" presName="accentRepeatNode" presStyleLbl="solidFgAcc1" presStyleIdx="0" presStyleCnt="4"/>
      <dgm:spPr/>
    </dgm:pt>
    <dgm:pt modelId="{79089A65-7EAB-4A77-AC84-4F138DD7F709}" type="pres">
      <dgm:prSet presAssocID="{E5C28142-6155-4D6C-818C-3A170041A2BA}" presName="text_2" presStyleLbl="node1" presStyleIdx="1" presStyleCnt="4">
        <dgm:presLayoutVars>
          <dgm:bulletEnabled val="1"/>
        </dgm:presLayoutVars>
      </dgm:prSet>
      <dgm:spPr/>
      <dgm:t>
        <a:bodyPr/>
        <a:lstStyle/>
        <a:p>
          <a:endParaRPr lang="en-US"/>
        </a:p>
      </dgm:t>
    </dgm:pt>
    <dgm:pt modelId="{CFF01DBC-0883-491E-83C6-8045E499A662}" type="pres">
      <dgm:prSet presAssocID="{E5C28142-6155-4D6C-818C-3A170041A2BA}" presName="accent_2" presStyleCnt="0"/>
      <dgm:spPr/>
    </dgm:pt>
    <dgm:pt modelId="{FC33B513-0142-4C1A-A77C-44180BC4CD88}" type="pres">
      <dgm:prSet presAssocID="{E5C28142-6155-4D6C-818C-3A170041A2BA}" presName="accentRepeatNode" presStyleLbl="solidFgAcc1" presStyleIdx="1" presStyleCnt="4"/>
      <dgm:spPr/>
    </dgm:pt>
    <dgm:pt modelId="{A02DD6D5-88C9-4CC4-AEB2-932FFBC0C4FF}" type="pres">
      <dgm:prSet presAssocID="{DCE3350A-9B7A-49B7-AAE9-175AE0B13DB0}" presName="text_3" presStyleLbl="node1" presStyleIdx="2" presStyleCnt="4">
        <dgm:presLayoutVars>
          <dgm:bulletEnabled val="1"/>
        </dgm:presLayoutVars>
      </dgm:prSet>
      <dgm:spPr/>
      <dgm:t>
        <a:bodyPr/>
        <a:lstStyle/>
        <a:p>
          <a:endParaRPr lang="en-US"/>
        </a:p>
      </dgm:t>
    </dgm:pt>
    <dgm:pt modelId="{C70F0A04-7A9A-4151-9A05-E4286D28C6FD}" type="pres">
      <dgm:prSet presAssocID="{DCE3350A-9B7A-49B7-AAE9-175AE0B13DB0}" presName="accent_3" presStyleCnt="0"/>
      <dgm:spPr/>
    </dgm:pt>
    <dgm:pt modelId="{404E47F5-5B85-4FAE-9EAE-F2C41DA4847E}" type="pres">
      <dgm:prSet presAssocID="{DCE3350A-9B7A-49B7-AAE9-175AE0B13DB0}" presName="accentRepeatNode" presStyleLbl="solidFgAcc1" presStyleIdx="2" presStyleCnt="4"/>
      <dgm:spPr/>
    </dgm:pt>
    <dgm:pt modelId="{32DAA221-0E81-48DC-8E69-5437F3EB567C}" type="pres">
      <dgm:prSet presAssocID="{97372B42-86C0-4CC3-98D7-9C8B7B7A7B44}" presName="text_4" presStyleLbl="node1" presStyleIdx="3" presStyleCnt="4">
        <dgm:presLayoutVars>
          <dgm:bulletEnabled val="1"/>
        </dgm:presLayoutVars>
      </dgm:prSet>
      <dgm:spPr/>
      <dgm:t>
        <a:bodyPr/>
        <a:lstStyle/>
        <a:p>
          <a:endParaRPr lang="en-US"/>
        </a:p>
      </dgm:t>
    </dgm:pt>
    <dgm:pt modelId="{DD9FEB20-9A0A-4E56-AD5E-9B8FBA0E0931}" type="pres">
      <dgm:prSet presAssocID="{97372B42-86C0-4CC3-98D7-9C8B7B7A7B44}" presName="accent_4" presStyleCnt="0"/>
      <dgm:spPr/>
    </dgm:pt>
    <dgm:pt modelId="{6C0002C2-A229-4A4E-A226-9A95AC1D1921}" type="pres">
      <dgm:prSet presAssocID="{97372B42-86C0-4CC3-98D7-9C8B7B7A7B44}" presName="accentRepeatNode" presStyleLbl="solidFgAcc1" presStyleIdx="3" presStyleCnt="4"/>
      <dgm:spPr/>
    </dgm:pt>
  </dgm:ptLst>
  <dgm:cxnLst>
    <dgm:cxn modelId="{6E1BB393-EA9B-492A-AB56-0906E5CECCBF}" type="presOf" srcId="{ABEBE83E-7E85-4E41-898A-F1C97528DFFD}" destId="{FFBDCCA7-72BA-47C6-8C68-78306B266732}" srcOrd="0" destOrd="0" presId="urn:microsoft.com/office/officeart/2008/layout/VerticalCurvedList"/>
    <dgm:cxn modelId="{E915BDC0-08DD-4898-9B2B-0DBF3D7D310F}" srcId="{7FEE3B69-1B79-405C-8919-3251A81984C7}" destId="{DCE3350A-9B7A-49B7-AAE9-175AE0B13DB0}" srcOrd="2" destOrd="0" parTransId="{DDB6F76A-2886-4D84-9FE0-450E6CE7F8E9}" sibTransId="{8D411333-F153-48CB-BE67-E7EBA731775D}"/>
    <dgm:cxn modelId="{CE750F96-4705-4D7B-BB16-2D341F6F55D1}" type="presOf" srcId="{7FEE3B69-1B79-405C-8919-3251A81984C7}" destId="{692A0ECE-D33C-4C5C-90D1-B36D615075CE}" srcOrd="0" destOrd="0" presId="urn:microsoft.com/office/officeart/2008/layout/VerticalCurvedList"/>
    <dgm:cxn modelId="{999733DE-20CC-46AE-926E-EE958B526622}" srcId="{7FEE3B69-1B79-405C-8919-3251A81984C7}" destId="{E5C28142-6155-4D6C-818C-3A170041A2BA}" srcOrd="1" destOrd="0" parTransId="{1FFC2C9C-CD79-4C03-88AD-7731789DF1A9}" sibTransId="{CE7F7DF9-D7A6-44EB-8A0B-0B6C28DD0DDC}"/>
    <dgm:cxn modelId="{C48D9B58-0213-487C-9E94-F66D3BD07E96}" srcId="{7FEE3B69-1B79-405C-8919-3251A81984C7}" destId="{ABEBE83E-7E85-4E41-898A-F1C97528DFFD}" srcOrd="0" destOrd="0" parTransId="{CBCFB961-74A1-4674-8274-647CD47CB2C8}" sibTransId="{928589F1-A1AA-4188-A836-F53119F74722}"/>
    <dgm:cxn modelId="{E65B4AC0-C2BF-4340-BC5C-5D069DFB1845}" type="presOf" srcId="{DCE3350A-9B7A-49B7-AAE9-175AE0B13DB0}" destId="{A02DD6D5-88C9-4CC4-AEB2-932FFBC0C4FF}" srcOrd="0" destOrd="0" presId="urn:microsoft.com/office/officeart/2008/layout/VerticalCurvedList"/>
    <dgm:cxn modelId="{94D50B2B-ADCC-4158-B1CF-DB273110C448}" type="presOf" srcId="{928589F1-A1AA-4188-A836-F53119F74722}" destId="{B871F4A6-4703-481D-A07F-4D71D74971B6}" srcOrd="0" destOrd="0" presId="urn:microsoft.com/office/officeart/2008/layout/VerticalCurvedList"/>
    <dgm:cxn modelId="{9C0FA458-EBE0-445A-BE89-B6E1A8EE9CC3}" type="presOf" srcId="{E5C28142-6155-4D6C-818C-3A170041A2BA}" destId="{79089A65-7EAB-4A77-AC84-4F138DD7F709}" srcOrd="0" destOrd="0" presId="urn:microsoft.com/office/officeart/2008/layout/VerticalCurvedList"/>
    <dgm:cxn modelId="{3018199D-CC3E-4866-8207-5B73C99624EA}" type="presOf" srcId="{97372B42-86C0-4CC3-98D7-9C8B7B7A7B44}" destId="{32DAA221-0E81-48DC-8E69-5437F3EB567C}" srcOrd="0" destOrd="0" presId="urn:microsoft.com/office/officeart/2008/layout/VerticalCurvedList"/>
    <dgm:cxn modelId="{462F189C-5DB4-4EF2-A115-4D8575A02757}" srcId="{7FEE3B69-1B79-405C-8919-3251A81984C7}" destId="{97372B42-86C0-4CC3-98D7-9C8B7B7A7B44}" srcOrd="3" destOrd="0" parTransId="{4311C471-58EE-43FC-BB85-71954C417A06}" sibTransId="{EB412AF2-984B-4055-A206-BEB4F4FA5F1A}"/>
    <dgm:cxn modelId="{FC262854-95A6-4630-B9A6-F69DD3580866}" type="presParOf" srcId="{692A0ECE-D33C-4C5C-90D1-B36D615075CE}" destId="{4D44BF69-0448-4B0F-88DC-7284204478BA}" srcOrd="0" destOrd="0" presId="urn:microsoft.com/office/officeart/2008/layout/VerticalCurvedList"/>
    <dgm:cxn modelId="{1227710D-8122-43B4-98F2-191862251394}" type="presParOf" srcId="{4D44BF69-0448-4B0F-88DC-7284204478BA}" destId="{63BE96AC-FCE3-4FBD-8B61-F980D24F643D}" srcOrd="0" destOrd="0" presId="urn:microsoft.com/office/officeart/2008/layout/VerticalCurvedList"/>
    <dgm:cxn modelId="{E766D4D1-64F4-49CE-9E2C-FFF4AE122AD5}" type="presParOf" srcId="{63BE96AC-FCE3-4FBD-8B61-F980D24F643D}" destId="{4C5713B9-9128-42B6-8778-27C5CC177B6D}" srcOrd="0" destOrd="0" presId="urn:microsoft.com/office/officeart/2008/layout/VerticalCurvedList"/>
    <dgm:cxn modelId="{0ECF4240-0E65-42AA-898C-A997A7D9D06E}" type="presParOf" srcId="{63BE96AC-FCE3-4FBD-8B61-F980D24F643D}" destId="{B871F4A6-4703-481D-A07F-4D71D74971B6}" srcOrd="1" destOrd="0" presId="urn:microsoft.com/office/officeart/2008/layout/VerticalCurvedList"/>
    <dgm:cxn modelId="{061E0D6B-2853-4D06-AADD-8A2E48E7F04E}" type="presParOf" srcId="{63BE96AC-FCE3-4FBD-8B61-F980D24F643D}" destId="{0E71E463-28B4-4663-8F9C-138199C9BF7B}" srcOrd="2" destOrd="0" presId="urn:microsoft.com/office/officeart/2008/layout/VerticalCurvedList"/>
    <dgm:cxn modelId="{EE32C065-FDEE-4E9A-A1E9-8F180737F34A}" type="presParOf" srcId="{63BE96AC-FCE3-4FBD-8B61-F980D24F643D}" destId="{1AD1FD2F-3683-4AA0-9939-8F0AABA3257E}" srcOrd="3" destOrd="0" presId="urn:microsoft.com/office/officeart/2008/layout/VerticalCurvedList"/>
    <dgm:cxn modelId="{0B6D99DE-4D18-4C6F-BD91-D5DAE296138C}" type="presParOf" srcId="{4D44BF69-0448-4B0F-88DC-7284204478BA}" destId="{FFBDCCA7-72BA-47C6-8C68-78306B266732}" srcOrd="1" destOrd="0" presId="urn:microsoft.com/office/officeart/2008/layout/VerticalCurvedList"/>
    <dgm:cxn modelId="{363997A4-F095-49DE-A3DA-9E039C5AAE75}" type="presParOf" srcId="{4D44BF69-0448-4B0F-88DC-7284204478BA}" destId="{1B8FBD60-292A-4920-95E6-07527DBB538F}" srcOrd="2" destOrd="0" presId="urn:microsoft.com/office/officeart/2008/layout/VerticalCurvedList"/>
    <dgm:cxn modelId="{E9F0C298-4D95-47E8-AF1C-A9A98D1F4E6E}" type="presParOf" srcId="{1B8FBD60-292A-4920-95E6-07527DBB538F}" destId="{76DB9841-3AF8-495C-93E8-0F89259B2D7B}" srcOrd="0" destOrd="0" presId="urn:microsoft.com/office/officeart/2008/layout/VerticalCurvedList"/>
    <dgm:cxn modelId="{045EB5F6-C226-43AB-90DA-1619DD8A3B1F}" type="presParOf" srcId="{4D44BF69-0448-4B0F-88DC-7284204478BA}" destId="{79089A65-7EAB-4A77-AC84-4F138DD7F709}" srcOrd="3" destOrd="0" presId="urn:microsoft.com/office/officeart/2008/layout/VerticalCurvedList"/>
    <dgm:cxn modelId="{E6EC58F7-C6BF-4F92-9936-09D11EE48FB2}" type="presParOf" srcId="{4D44BF69-0448-4B0F-88DC-7284204478BA}" destId="{CFF01DBC-0883-491E-83C6-8045E499A662}" srcOrd="4" destOrd="0" presId="urn:microsoft.com/office/officeart/2008/layout/VerticalCurvedList"/>
    <dgm:cxn modelId="{BCAB46D9-E92D-47E1-810C-FEBA9464BC96}" type="presParOf" srcId="{CFF01DBC-0883-491E-83C6-8045E499A662}" destId="{FC33B513-0142-4C1A-A77C-44180BC4CD88}" srcOrd="0" destOrd="0" presId="urn:microsoft.com/office/officeart/2008/layout/VerticalCurvedList"/>
    <dgm:cxn modelId="{AEA57C97-9D88-4934-8B2B-44DCAE6F59AD}" type="presParOf" srcId="{4D44BF69-0448-4B0F-88DC-7284204478BA}" destId="{A02DD6D5-88C9-4CC4-AEB2-932FFBC0C4FF}" srcOrd="5" destOrd="0" presId="urn:microsoft.com/office/officeart/2008/layout/VerticalCurvedList"/>
    <dgm:cxn modelId="{A00471B4-58DF-40E6-BEE5-B7424ADCEC44}" type="presParOf" srcId="{4D44BF69-0448-4B0F-88DC-7284204478BA}" destId="{C70F0A04-7A9A-4151-9A05-E4286D28C6FD}" srcOrd="6" destOrd="0" presId="urn:microsoft.com/office/officeart/2008/layout/VerticalCurvedList"/>
    <dgm:cxn modelId="{CAFB4074-BBD4-46E0-91B6-C9D63C56DEB3}" type="presParOf" srcId="{C70F0A04-7A9A-4151-9A05-E4286D28C6FD}" destId="{404E47F5-5B85-4FAE-9EAE-F2C41DA4847E}" srcOrd="0" destOrd="0" presId="urn:microsoft.com/office/officeart/2008/layout/VerticalCurvedList"/>
    <dgm:cxn modelId="{54F6F4B0-9E7B-49DC-A70D-66F053018D34}" type="presParOf" srcId="{4D44BF69-0448-4B0F-88DC-7284204478BA}" destId="{32DAA221-0E81-48DC-8E69-5437F3EB567C}" srcOrd="7" destOrd="0" presId="urn:microsoft.com/office/officeart/2008/layout/VerticalCurvedList"/>
    <dgm:cxn modelId="{FE8A7B85-D76E-4E7E-88D8-A9D47A4FD26A}" type="presParOf" srcId="{4D44BF69-0448-4B0F-88DC-7284204478BA}" destId="{DD9FEB20-9A0A-4E56-AD5E-9B8FBA0E0931}" srcOrd="8" destOrd="0" presId="urn:microsoft.com/office/officeart/2008/layout/VerticalCurvedList"/>
    <dgm:cxn modelId="{B824F523-2D00-482D-875A-2BCA4F74F8C7}" type="presParOf" srcId="{DD9FEB20-9A0A-4E56-AD5E-9B8FBA0E0931}" destId="{6C0002C2-A229-4A4E-A226-9A95AC1D19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7C598-4E4C-46DD-97B5-BDC81986AB98}">
      <dsp:nvSpPr>
        <dsp:cNvPr id="0" name=""/>
        <dsp:cNvSpPr/>
      </dsp:nvSpPr>
      <dsp:spPr>
        <a:xfrm>
          <a:off x="0" y="4265050"/>
          <a:ext cx="3662976" cy="55948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Konvensional </a:t>
          </a:r>
          <a:endParaRPr lang="id-ID" sz="1900" kern="1200" dirty="0"/>
        </a:p>
      </dsp:txBody>
      <dsp:txXfrm>
        <a:off x="0" y="4265050"/>
        <a:ext cx="3662976" cy="559485"/>
      </dsp:txXfrm>
    </dsp:sp>
    <dsp:sp modelId="{DC909D92-1DA6-4ADF-97C5-5CA877043982}">
      <dsp:nvSpPr>
        <dsp:cNvPr id="0" name=""/>
        <dsp:cNvSpPr/>
      </dsp:nvSpPr>
      <dsp:spPr>
        <a:xfrm rot="10800000">
          <a:off x="0" y="3410670"/>
          <a:ext cx="3662976" cy="860489"/>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Giat</a:t>
          </a:r>
          <a:endParaRPr lang="id-ID" sz="1900" kern="1200" dirty="0"/>
        </a:p>
      </dsp:txBody>
      <dsp:txXfrm rot="10800000">
        <a:off x="0" y="3410670"/>
        <a:ext cx="3662976" cy="559120"/>
      </dsp:txXfrm>
    </dsp:sp>
    <dsp:sp modelId="{B875BDA0-CE0A-4D5A-BE49-064760DE142B}">
      <dsp:nvSpPr>
        <dsp:cNvPr id="0" name=""/>
        <dsp:cNvSpPr/>
      </dsp:nvSpPr>
      <dsp:spPr>
        <a:xfrm rot="10800000">
          <a:off x="0" y="2558573"/>
          <a:ext cx="3662976" cy="860489"/>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Sosial </a:t>
          </a:r>
          <a:endParaRPr lang="en-US" sz="1900" kern="1200" dirty="0"/>
        </a:p>
      </dsp:txBody>
      <dsp:txXfrm rot="10800000">
        <a:off x="0" y="2558573"/>
        <a:ext cx="3662976" cy="559120"/>
      </dsp:txXfrm>
    </dsp:sp>
    <dsp:sp modelId="{C830B7C4-5210-41AC-A88B-BECF7607C1E5}">
      <dsp:nvSpPr>
        <dsp:cNvPr id="0" name=""/>
        <dsp:cNvSpPr/>
      </dsp:nvSpPr>
      <dsp:spPr>
        <a:xfrm rot="10800000">
          <a:off x="0" y="1706476"/>
          <a:ext cx="3662976" cy="860489"/>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Artistik </a:t>
          </a:r>
          <a:endParaRPr lang="en-US" sz="1900" kern="1200" dirty="0"/>
        </a:p>
      </dsp:txBody>
      <dsp:txXfrm rot="10800000">
        <a:off x="0" y="1706476"/>
        <a:ext cx="3662976" cy="559120"/>
      </dsp:txXfrm>
    </dsp:sp>
    <dsp:sp modelId="{D5473CBC-EEC3-408A-B4A6-07882F253A8B}">
      <dsp:nvSpPr>
        <dsp:cNvPr id="0" name=""/>
        <dsp:cNvSpPr/>
      </dsp:nvSpPr>
      <dsp:spPr>
        <a:xfrm rot="10800000">
          <a:off x="0" y="854379"/>
          <a:ext cx="3662976" cy="860489"/>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Penyelidikan </a:t>
          </a:r>
          <a:endParaRPr lang="en-US" sz="1900" kern="1200" dirty="0"/>
        </a:p>
      </dsp:txBody>
      <dsp:txXfrm rot="10800000">
        <a:off x="0" y="854379"/>
        <a:ext cx="3662976" cy="559120"/>
      </dsp:txXfrm>
    </dsp:sp>
    <dsp:sp modelId="{32FA43B7-34B4-4881-9A79-E3EDEC9D4CBF}">
      <dsp:nvSpPr>
        <dsp:cNvPr id="0" name=""/>
        <dsp:cNvSpPr/>
      </dsp:nvSpPr>
      <dsp:spPr>
        <a:xfrm rot="10800000">
          <a:off x="0" y="0"/>
          <a:ext cx="3662976" cy="860489"/>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Realistis</a:t>
          </a:r>
          <a:endParaRPr lang="en-US" sz="1900" kern="1200" dirty="0"/>
        </a:p>
      </dsp:txBody>
      <dsp:txXfrm rot="10800000">
        <a:off x="0" y="0"/>
        <a:ext cx="3662976" cy="559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1F4A6-4703-481D-A07F-4D71D74971B6}">
      <dsp:nvSpPr>
        <dsp:cNvPr id="0" name=""/>
        <dsp:cNvSpPr/>
      </dsp:nvSpPr>
      <dsp:spPr>
        <a:xfrm>
          <a:off x="-4558853" y="-699013"/>
          <a:ext cx="5430665" cy="5430665"/>
        </a:xfrm>
        <a:prstGeom prst="blockArc">
          <a:avLst>
            <a:gd name="adj1" fmla="val 18900000"/>
            <a:gd name="adj2" fmla="val 2700000"/>
            <a:gd name="adj3" fmla="val 3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BDCCA7-72BA-47C6-8C68-78306B266732}">
      <dsp:nvSpPr>
        <dsp:cNvPr id="0" name=""/>
        <dsp:cNvSpPr/>
      </dsp:nvSpPr>
      <dsp:spPr>
        <a:xfrm>
          <a:off x="456647" y="310029"/>
          <a:ext cx="3953337" cy="62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2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The Role of Works In People’s Lives</a:t>
          </a:r>
          <a:endParaRPr lang="en-US" sz="1800" kern="1200" dirty="0"/>
        </a:p>
      </dsp:txBody>
      <dsp:txXfrm>
        <a:off x="456647" y="310029"/>
        <a:ext cx="3953337" cy="620381"/>
      </dsp:txXfrm>
    </dsp:sp>
    <dsp:sp modelId="{76DB9841-3AF8-495C-93E8-0F89259B2D7B}">
      <dsp:nvSpPr>
        <dsp:cNvPr id="0" name=""/>
        <dsp:cNvSpPr/>
      </dsp:nvSpPr>
      <dsp:spPr>
        <a:xfrm>
          <a:off x="68909" y="232481"/>
          <a:ext cx="775476" cy="7754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89A65-7EAB-4A77-AC84-4F138DD7F709}">
      <dsp:nvSpPr>
        <dsp:cNvPr id="0" name=""/>
        <dsp:cNvSpPr/>
      </dsp:nvSpPr>
      <dsp:spPr>
        <a:xfrm>
          <a:off x="812325" y="1240762"/>
          <a:ext cx="3597658" cy="62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2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Work During College</a:t>
          </a:r>
          <a:endParaRPr lang="en-US" sz="1800" kern="1200" dirty="0"/>
        </a:p>
      </dsp:txBody>
      <dsp:txXfrm>
        <a:off x="812325" y="1240762"/>
        <a:ext cx="3597658" cy="620381"/>
      </dsp:txXfrm>
    </dsp:sp>
    <dsp:sp modelId="{FC33B513-0142-4C1A-A77C-44180BC4CD88}">
      <dsp:nvSpPr>
        <dsp:cNvPr id="0" name=""/>
        <dsp:cNvSpPr/>
      </dsp:nvSpPr>
      <dsp:spPr>
        <a:xfrm>
          <a:off x="424587" y="1163214"/>
          <a:ext cx="775476" cy="7754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DD6D5-88C9-4CC4-AEB2-932FFBC0C4FF}">
      <dsp:nvSpPr>
        <dsp:cNvPr id="0" name=""/>
        <dsp:cNvSpPr/>
      </dsp:nvSpPr>
      <dsp:spPr>
        <a:xfrm>
          <a:off x="812325" y="2171494"/>
          <a:ext cx="3597658" cy="62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2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Work and Retirement</a:t>
          </a:r>
          <a:endParaRPr lang="en-US" sz="1800" kern="1200" dirty="0"/>
        </a:p>
      </dsp:txBody>
      <dsp:txXfrm>
        <a:off x="812325" y="2171494"/>
        <a:ext cx="3597658" cy="620381"/>
      </dsp:txXfrm>
    </dsp:sp>
    <dsp:sp modelId="{404E47F5-5B85-4FAE-9EAE-F2C41DA4847E}">
      <dsp:nvSpPr>
        <dsp:cNvPr id="0" name=""/>
        <dsp:cNvSpPr/>
      </dsp:nvSpPr>
      <dsp:spPr>
        <a:xfrm>
          <a:off x="424587" y="2093947"/>
          <a:ext cx="775476" cy="7754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AA221-0E81-48DC-8E69-5437F3EB567C}">
      <dsp:nvSpPr>
        <dsp:cNvPr id="0" name=""/>
        <dsp:cNvSpPr/>
      </dsp:nvSpPr>
      <dsp:spPr>
        <a:xfrm>
          <a:off x="456647" y="3102227"/>
          <a:ext cx="3953337" cy="62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2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Leisure</a:t>
          </a:r>
          <a:endParaRPr lang="en-US" sz="1800" kern="1200" dirty="0"/>
        </a:p>
      </dsp:txBody>
      <dsp:txXfrm>
        <a:off x="456647" y="3102227"/>
        <a:ext cx="3953337" cy="620381"/>
      </dsp:txXfrm>
    </dsp:sp>
    <dsp:sp modelId="{6C0002C2-A229-4A4E-A226-9A95AC1D1921}">
      <dsp:nvSpPr>
        <dsp:cNvPr id="0" name=""/>
        <dsp:cNvSpPr/>
      </dsp:nvSpPr>
      <dsp:spPr>
        <a:xfrm>
          <a:off x="68909" y="3024680"/>
          <a:ext cx="775476" cy="7754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AA623-AEEE-4EBF-9E2F-8EC644250A0F}" type="datetimeFigureOut">
              <a:rPr lang="en-US" smtClean="0"/>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426D3-1089-481B-A9C6-D5F504057353}" type="slidenum">
              <a:rPr lang="en-US" smtClean="0"/>
              <a:t>‹#›</a:t>
            </a:fld>
            <a:endParaRPr lang="en-US"/>
          </a:p>
        </p:txBody>
      </p:sp>
    </p:spTree>
    <p:extLst>
      <p:ext uri="{BB962C8B-B14F-4D97-AF65-F5344CB8AC3E}">
        <p14:creationId xmlns:p14="http://schemas.microsoft.com/office/powerpoint/2010/main" val="63293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9</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1F54F-F837-44E9-9B6E-ADA5D1E0B27C}"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399929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1F54F-F837-44E9-9B6E-ADA5D1E0B27C}"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142177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1F54F-F837-44E9-9B6E-ADA5D1E0B27C}"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279739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1F54F-F837-44E9-9B6E-ADA5D1E0B27C}"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243872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1F54F-F837-44E9-9B6E-ADA5D1E0B27C}"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79174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1F54F-F837-44E9-9B6E-ADA5D1E0B27C}"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70073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1F54F-F837-44E9-9B6E-ADA5D1E0B27C}"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315534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1F54F-F837-44E9-9B6E-ADA5D1E0B27C}"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132314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1F54F-F837-44E9-9B6E-ADA5D1E0B27C}" type="datetimeFigureOut">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148017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1F54F-F837-44E9-9B6E-ADA5D1E0B27C}"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49134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1F54F-F837-44E9-9B6E-ADA5D1E0B27C}"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DD710-83A4-4D02-86B2-E6FAA5413BD1}" type="slidenum">
              <a:rPr lang="en-US" smtClean="0"/>
              <a:t>‹#›</a:t>
            </a:fld>
            <a:endParaRPr lang="en-US"/>
          </a:p>
        </p:txBody>
      </p:sp>
    </p:spTree>
    <p:extLst>
      <p:ext uri="{BB962C8B-B14F-4D97-AF65-F5344CB8AC3E}">
        <p14:creationId xmlns:p14="http://schemas.microsoft.com/office/powerpoint/2010/main" val="114670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1F54F-F837-44E9-9B6E-ADA5D1E0B27C}" type="datetimeFigureOut">
              <a:rPr lang="en-US" smtClean="0"/>
              <a:t>9/29/2016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DD710-83A4-4D02-86B2-E6FAA5413BD1}" type="slidenum">
              <a:rPr lang="en-US" smtClean="0"/>
              <a:t>‹#›</a:t>
            </a:fld>
            <a:endParaRPr lang="en-US"/>
          </a:p>
        </p:txBody>
      </p:sp>
    </p:spTree>
    <p:extLst>
      <p:ext uri="{BB962C8B-B14F-4D97-AF65-F5344CB8AC3E}">
        <p14:creationId xmlns:p14="http://schemas.microsoft.com/office/powerpoint/2010/main" val="1845904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965"/>
            <a:ext cx="7776864" cy="3494043"/>
          </a:xfrm>
        </p:spPr>
        <p:txBody>
          <a:bodyPr/>
          <a:lstStyle/>
          <a:p>
            <a:r>
              <a:rPr lang="en-ID" dirty="0" smtClean="0">
                <a:solidFill>
                  <a:schemeClr val="tx1">
                    <a:lumMod val="95000"/>
                    <a:lumOff val="5000"/>
                  </a:schemeClr>
                </a:solidFill>
              </a:rPr>
              <a:t/>
            </a:r>
            <a:br>
              <a:rPr lang="en-ID" dirty="0" smtClean="0">
                <a:solidFill>
                  <a:schemeClr val="tx1">
                    <a:lumMod val="95000"/>
                    <a:lumOff val="5000"/>
                  </a:schemeClr>
                </a:solidFill>
              </a:rPr>
            </a:br>
            <a:r>
              <a:rPr lang="en-ID" dirty="0">
                <a:solidFill>
                  <a:schemeClr val="tx1">
                    <a:lumMod val="95000"/>
                    <a:lumOff val="5000"/>
                  </a:schemeClr>
                </a:solidFill>
              </a:rPr>
              <a:t/>
            </a:r>
            <a:br>
              <a:rPr lang="en-ID" dirty="0">
                <a:solidFill>
                  <a:schemeClr val="tx1">
                    <a:lumMod val="95000"/>
                    <a:lumOff val="5000"/>
                  </a:schemeClr>
                </a:solidFill>
              </a:rPr>
            </a:br>
            <a:endParaRPr lang="en-US" dirty="0">
              <a:solidFill>
                <a:schemeClr val="tx1">
                  <a:lumMod val="95000"/>
                  <a:lumOff val="5000"/>
                </a:schemeClr>
              </a:solidFill>
            </a:endParaRPr>
          </a:p>
        </p:txBody>
      </p:sp>
      <p:sp>
        <p:nvSpPr>
          <p:cNvPr id="3" name="Subtitle 2"/>
          <p:cNvSpPr>
            <a:spLocks noGrp="1"/>
          </p:cNvSpPr>
          <p:nvPr>
            <p:ph type="subTitle" idx="1"/>
          </p:nvPr>
        </p:nvSpPr>
        <p:spPr>
          <a:xfrm>
            <a:off x="3455368" y="4641065"/>
            <a:ext cx="5688632" cy="2232248"/>
          </a:xfrm>
          <a:gradFill>
            <a:gsLst>
              <a:gs pos="0">
                <a:srgbClr val="FFEFD1"/>
              </a:gs>
              <a:gs pos="64999">
                <a:srgbClr val="F0EBD5"/>
              </a:gs>
              <a:gs pos="100000">
                <a:srgbClr val="D1C39F"/>
              </a:gs>
            </a:gsLst>
            <a:lin ang="5400000" scaled="0"/>
          </a:gradFill>
        </p:spPr>
        <p:txBody>
          <a:bodyPr>
            <a:normAutofit/>
          </a:bodyPr>
          <a:lstStyle/>
          <a:p>
            <a:endParaRPr lang="en-ID" sz="2800" dirty="0" smtClean="0">
              <a:solidFill>
                <a:schemeClr val="tx1"/>
              </a:solidFill>
            </a:endParaRPr>
          </a:p>
          <a:p>
            <a:r>
              <a:rPr lang="en-ID" sz="2800" dirty="0" err="1" smtClean="0">
                <a:solidFill>
                  <a:schemeClr val="tx1"/>
                </a:solidFill>
              </a:rPr>
              <a:t>Puti</a:t>
            </a:r>
            <a:r>
              <a:rPr lang="en-ID" sz="2800" dirty="0" smtClean="0">
                <a:solidFill>
                  <a:schemeClr val="tx1"/>
                </a:solidFill>
              </a:rPr>
              <a:t> </a:t>
            </a:r>
            <a:r>
              <a:rPr lang="en-ID" sz="2800" dirty="0" err="1" smtClean="0">
                <a:solidFill>
                  <a:schemeClr val="tx1"/>
                </a:solidFill>
              </a:rPr>
              <a:t>Fajar</a:t>
            </a:r>
            <a:r>
              <a:rPr lang="en-ID" sz="2800" dirty="0" smtClean="0">
                <a:solidFill>
                  <a:schemeClr val="tx1"/>
                </a:solidFill>
              </a:rPr>
              <a:t> Amanda </a:t>
            </a:r>
            <a:r>
              <a:rPr lang="en-ID" sz="2800" dirty="0" smtClean="0">
                <a:solidFill>
                  <a:schemeClr val="tx1"/>
                </a:solidFill>
              </a:rPr>
              <a:t>- 2015041007</a:t>
            </a:r>
            <a:endParaRPr lang="en-ID" sz="2800" dirty="0" smtClean="0">
              <a:solidFill>
                <a:schemeClr val="tx1"/>
              </a:solidFill>
            </a:endParaRPr>
          </a:p>
          <a:p>
            <a:r>
              <a:rPr lang="en-ID" sz="2800" dirty="0" err="1" smtClean="0">
                <a:solidFill>
                  <a:schemeClr val="tx1"/>
                </a:solidFill>
              </a:rPr>
              <a:t>Prissa</a:t>
            </a:r>
            <a:r>
              <a:rPr lang="en-ID" sz="2800" dirty="0" smtClean="0">
                <a:solidFill>
                  <a:schemeClr val="tx1"/>
                </a:solidFill>
              </a:rPr>
              <a:t> </a:t>
            </a:r>
            <a:r>
              <a:rPr lang="en-ID" sz="2800" dirty="0" err="1" smtClean="0">
                <a:solidFill>
                  <a:schemeClr val="tx1"/>
                </a:solidFill>
              </a:rPr>
              <a:t>Lusiani</a:t>
            </a:r>
            <a:r>
              <a:rPr lang="en-ID" sz="2800" dirty="0" smtClean="0">
                <a:solidFill>
                  <a:schemeClr val="tx1"/>
                </a:solidFill>
              </a:rPr>
              <a:t> </a:t>
            </a:r>
            <a:r>
              <a:rPr lang="en-ID" sz="2800" dirty="0" smtClean="0">
                <a:solidFill>
                  <a:schemeClr val="tx1"/>
                </a:solidFill>
              </a:rPr>
              <a:t>- 2015041041</a:t>
            </a:r>
            <a:endParaRPr lang="en-ID" sz="2800" dirty="0" smtClean="0">
              <a:solidFill>
                <a:schemeClr val="tx1"/>
              </a:solidFill>
            </a:endParaRPr>
          </a:p>
          <a:p>
            <a:r>
              <a:rPr lang="en-ID" sz="2800" dirty="0" err="1" smtClean="0">
                <a:solidFill>
                  <a:schemeClr val="tx1"/>
                </a:solidFill>
              </a:rPr>
              <a:t>Bunga</a:t>
            </a:r>
            <a:r>
              <a:rPr lang="en-ID" sz="2800" dirty="0" smtClean="0">
                <a:solidFill>
                  <a:schemeClr val="tx1"/>
                </a:solidFill>
              </a:rPr>
              <a:t> </a:t>
            </a:r>
            <a:r>
              <a:rPr lang="en-ID" sz="2800" dirty="0" err="1" smtClean="0">
                <a:solidFill>
                  <a:schemeClr val="tx1"/>
                </a:solidFill>
              </a:rPr>
              <a:t>Karuni</a:t>
            </a:r>
            <a:r>
              <a:rPr lang="en-ID" sz="2800" dirty="0" smtClean="0">
                <a:solidFill>
                  <a:schemeClr val="tx1"/>
                </a:solidFill>
              </a:rPr>
              <a:t> (FLO</a:t>
            </a:r>
            <a:r>
              <a:rPr lang="en-ID" sz="2800" dirty="0" smtClean="0">
                <a:solidFill>
                  <a:schemeClr val="tx1"/>
                </a:solidFill>
              </a:rPr>
              <a:t>) - 2016031010</a:t>
            </a:r>
            <a:endParaRPr lang="en-US" sz="2800" dirty="0">
              <a:solidFill>
                <a:schemeClr val="tx1"/>
              </a:solidFill>
            </a:endParaRPr>
          </a:p>
        </p:txBody>
      </p:sp>
      <p:sp>
        <p:nvSpPr>
          <p:cNvPr id="4" name="Rectangle 3"/>
          <p:cNvSpPr/>
          <p:nvPr/>
        </p:nvSpPr>
        <p:spPr>
          <a:xfrm>
            <a:off x="1502122" y="140677"/>
            <a:ext cx="6480720" cy="1296144"/>
          </a:xfrm>
          <a:prstGeom prst="rect">
            <a:avLst/>
          </a:prstGeom>
          <a:gradFill>
            <a:gsLst>
              <a:gs pos="0">
                <a:srgbClr val="FFEFD1"/>
              </a:gs>
              <a:gs pos="64999">
                <a:srgbClr val="F0EBD5"/>
              </a:gs>
              <a:gs pos="100000">
                <a:srgbClr val="D1C39F"/>
              </a:gs>
            </a:gsLst>
            <a:lin ang="5400000" scaled="0"/>
          </a:gradFill>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latin typeface="Arial" pitchFamily="34" charset="0"/>
              </a:rPr>
              <a:t>Achievement, Careers, and Work</a:t>
            </a:r>
          </a:p>
        </p:txBody>
      </p:sp>
    </p:spTree>
    <p:extLst>
      <p:ext uri="{BB962C8B-B14F-4D97-AF65-F5344CB8AC3E}">
        <p14:creationId xmlns:p14="http://schemas.microsoft.com/office/powerpoint/2010/main" val="1477318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63674"/>
          </a:xfrm>
        </p:spPr>
        <p:txBody>
          <a:bodyPr>
            <a:normAutofit fontScale="90000"/>
          </a:bodyPr>
          <a:lstStyle/>
          <a:p>
            <a:r>
              <a:rPr lang="id-ID" u="sng" dirty="0" smtClean="0"/>
              <a:t>Career Development Across the Life Span</a:t>
            </a:r>
            <a:endParaRPr lang="en-US" u="sng" dirty="0"/>
          </a:p>
        </p:txBody>
      </p:sp>
      <p:sp>
        <p:nvSpPr>
          <p:cNvPr id="3" name="Content Placeholder 2"/>
          <p:cNvSpPr>
            <a:spLocks noGrp="1"/>
          </p:cNvSpPr>
          <p:nvPr>
            <p:ph idx="1"/>
          </p:nvPr>
        </p:nvSpPr>
        <p:spPr>
          <a:xfrm>
            <a:off x="251520" y="5301208"/>
            <a:ext cx="7886700" cy="3612059"/>
          </a:xfrm>
        </p:spPr>
        <p:txBody>
          <a:bodyPr>
            <a:normAutofit/>
          </a:bodyPr>
          <a:lstStyle/>
          <a:p>
            <a:pPr marL="0" indent="0" algn="ctr">
              <a:buNone/>
            </a:pPr>
            <a:r>
              <a:rPr lang="id-ID" sz="2800" dirty="0" smtClean="0"/>
              <a:t>Eli Ginzberg (1972) dan Donald Super (1976) percaya bahwa seorang individu melalui beberapa tahapan dalam perkembangan karirnya</a:t>
            </a:r>
          </a:p>
          <a:p>
            <a:pPr marL="0" indent="0">
              <a:buNone/>
            </a:pPr>
            <a:endParaRPr lang="en-US" sz="2800" dirty="0"/>
          </a:p>
        </p:txBody>
      </p:sp>
    </p:spTree>
    <p:extLst>
      <p:ext uri="{BB962C8B-B14F-4D97-AF65-F5344CB8AC3E}">
        <p14:creationId xmlns:p14="http://schemas.microsoft.com/office/powerpoint/2010/main" val="37194380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5526" y="620689"/>
            <a:ext cx="3726414" cy="5556275"/>
          </a:xfrm>
        </p:spPr>
        <p:txBody>
          <a:bodyPr>
            <a:normAutofit/>
          </a:bodyPr>
          <a:lstStyle/>
          <a:p>
            <a:pPr marL="0" indent="0">
              <a:buNone/>
            </a:pPr>
            <a:r>
              <a:rPr lang="id-ID" sz="3200" dirty="0" smtClean="0"/>
              <a:t>Menurut Ginzberg terdapat 3 tahapan :</a:t>
            </a:r>
          </a:p>
          <a:p>
            <a:pPr marL="0" indent="0">
              <a:buNone/>
            </a:pPr>
            <a:endParaRPr lang="id-ID" sz="3200" dirty="0"/>
          </a:p>
          <a:p>
            <a:pPr marL="0" indent="0">
              <a:buNone/>
            </a:pPr>
            <a:endParaRPr lang="id-ID" sz="3200" dirty="0" smtClean="0"/>
          </a:p>
          <a:p>
            <a:pPr marL="0" indent="0">
              <a:buNone/>
            </a:pPr>
            <a:endParaRPr lang="id-ID" sz="3200" dirty="0"/>
          </a:p>
          <a:p>
            <a:pPr marL="0" indent="0">
              <a:buNone/>
            </a:pPr>
            <a:r>
              <a:rPr lang="id-ID" sz="3200" dirty="0" smtClean="0"/>
              <a:t>Menurut Donald Super terdapat 5 tahapan :</a:t>
            </a:r>
            <a:endParaRPr lang="en-US" sz="32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354286828"/>
              </p:ext>
            </p:extLst>
          </p:nvPr>
        </p:nvGraphicFramePr>
        <p:xfrm>
          <a:off x="4193958" y="260648"/>
          <a:ext cx="4095024" cy="2684491"/>
        </p:xfrm>
        <a:graphic>
          <a:graphicData uri="http://schemas.openxmlformats.org/drawingml/2006/table">
            <a:tbl>
              <a:tblPr firstRow="1" bandRow="1">
                <a:tableStyleId>{9D7B26C5-4107-4FEC-AEDC-1716B250A1EF}</a:tableStyleId>
              </a:tblPr>
              <a:tblGrid>
                <a:gridCol w="1772766"/>
                <a:gridCol w="2322258"/>
              </a:tblGrid>
              <a:tr h="910257">
                <a:tc>
                  <a:txBody>
                    <a:bodyPr/>
                    <a:lstStyle/>
                    <a:p>
                      <a:pPr algn="ctr"/>
                      <a:r>
                        <a:rPr lang="id-ID" dirty="0" smtClean="0"/>
                        <a:t>Kategori</a:t>
                      </a:r>
                      <a:endParaRPr lang="id-ID"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Usia</a:t>
                      </a:r>
                      <a:endParaRPr lang="id-ID"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077">
                <a:tc>
                  <a:txBody>
                    <a:bodyPr/>
                    <a:lstStyle/>
                    <a:p>
                      <a:pPr algn="ctr"/>
                      <a:r>
                        <a:rPr lang="id-ID" dirty="0" smtClean="0"/>
                        <a:t>Fantasy</a:t>
                      </a:r>
                      <a:endParaRPr lang="id-ID"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dari lahir sampai </a:t>
                      </a:r>
                      <a:r>
                        <a:rPr lang="id-ID" baseline="0" dirty="0" smtClean="0"/>
                        <a:t>11 tahun</a:t>
                      </a:r>
                      <a:endParaRPr lang="id-ID"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077">
                <a:tc>
                  <a:txBody>
                    <a:bodyPr/>
                    <a:lstStyle/>
                    <a:p>
                      <a:pPr algn="ctr"/>
                      <a:r>
                        <a:rPr lang="id-ID" dirty="0" smtClean="0"/>
                        <a:t>Tentative</a:t>
                      </a:r>
                      <a:endParaRPr lang="id-ID"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baseline="0" dirty="0" smtClean="0"/>
                        <a:t>11 sampai 17 tahun</a:t>
                      </a:r>
                      <a:endParaRPr lang="id-ID"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077">
                <a:tc>
                  <a:txBody>
                    <a:bodyPr/>
                    <a:lstStyle/>
                    <a:p>
                      <a:pPr algn="ctr"/>
                      <a:r>
                        <a:rPr lang="id-ID" dirty="0" smtClean="0"/>
                        <a:t>Realistic</a:t>
                      </a:r>
                      <a:endParaRPr lang="id-ID"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18 sampai 25 tahun</a:t>
                      </a:r>
                      <a:endParaRPr lang="id-ID"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63897615"/>
              </p:ext>
            </p:extLst>
          </p:nvPr>
        </p:nvGraphicFramePr>
        <p:xfrm>
          <a:off x="4626006" y="3140969"/>
          <a:ext cx="4374486" cy="3384155"/>
        </p:xfrm>
        <a:graphic>
          <a:graphicData uri="http://schemas.openxmlformats.org/drawingml/2006/table">
            <a:tbl>
              <a:tblPr firstRow="1" bandRow="1">
                <a:tableStyleId>{3B4B98B0-60AC-42C2-AFA5-B58CD77FA1E5}</a:tableStyleId>
              </a:tblPr>
              <a:tblGrid>
                <a:gridCol w="2009899"/>
                <a:gridCol w="2364587"/>
              </a:tblGrid>
              <a:tr h="720079">
                <a:tc>
                  <a:txBody>
                    <a:bodyPr/>
                    <a:lstStyle/>
                    <a:p>
                      <a:pPr algn="ctr"/>
                      <a:r>
                        <a:rPr lang="id-ID" dirty="0" smtClean="0"/>
                        <a:t>Kategori</a:t>
                      </a:r>
                      <a:endParaRPr lang="id-ID" dirty="0"/>
                    </a:p>
                  </a:txBody>
                  <a:tcPr marL="68580" marR="68580" anchor="ctr"/>
                </a:tc>
                <a:tc>
                  <a:txBody>
                    <a:bodyPr/>
                    <a:lstStyle/>
                    <a:p>
                      <a:pPr algn="ctr"/>
                      <a:r>
                        <a:rPr lang="id-ID" dirty="0" smtClean="0"/>
                        <a:t>Usia</a:t>
                      </a:r>
                      <a:endParaRPr lang="id-ID" dirty="0"/>
                    </a:p>
                  </a:txBody>
                  <a:tcPr marL="68580" marR="68580" anchor="ctr"/>
                </a:tc>
              </a:tr>
              <a:tr h="505999">
                <a:tc>
                  <a:txBody>
                    <a:bodyPr/>
                    <a:lstStyle/>
                    <a:p>
                      <a:pPr algn="ctr"/>
                      <a:r>
                        <a:rPr lang="id-ID" dirty="0" smtClean="0"/>
                        <a:t>Growth</a:t>
                      </a:r>
                      <a:r>
                        <a:rPr lang="id-ID" baseline="0" dirty="0" smtClean="0"/>
                        <a:t> </a:t>
                      </a:r>
                      <a:endParaRPr lang="id-ID" dirty="0"/>
                    </a:p>
                  </a:txBody>
                  <a:tcPr marL="68580" marR="68580" anchor="ctr"/>
                </a:tc>
                <a:tc>
                  <a:txBody>
                    <a:bodyPr/>
                    <a:lstStyle/>
                    <a:p>
                      <a:pPr algn="ctr"/>
                      <a:r>
                        <a:rPr lang="id-ID" dirty="0" smtClean="0"/>
                        <a:t>Dari</a:t>
                      </a:r>
                      <a:r>
                        <a:rPr lang="id-ID" baseline="0" dirty="0" smtClean="0"/>
                        <a:t> lahir sampai 14 tahun</a:t>
                      </a:r>
                      <a:endParaRPr lang="id-ID" dirty="0"/>
                    </a:p>
                  </a:txBody>
                  <a:tcPr marL="68580" marR="68580" anchor="ctr"/>
                </a:tc>
              </a:tr>
              <a:tr h="505999">
                <a:tc>
                  <a:txBody>
                    <a:bodyPr/>
                    <a:lstStyle/>
                    <a:p>
                      <a:pPr algn="ctr"/>
                      <a:r>
                        <a:rPr lang="id-ID" dirty="0" smtClean="0"/>
                        <a:t>Exploration</a:t>
                      </a:r>
                      <a:endParaRPr lang="id-ID" dirty="0"/>
                    </a:p>
                  </a:txBody>
                  <a:tcPr marL="68580" marR="68580" anchor="ctr"/>
                </a:tc>
                <a:tc>
                  <a:txBody>
                    <a:bodyPr/>
                    <a:lstStyle/>
                    <a:p>
                      <a:pPr algn="ctr"/>
                      <a:r>
                        <a:rPr lang="id-ID" dirty="0" smtClean="0"/>
                        <a:t>15 sampai 24 tahun</a:t>
                      </a:r>
                      <a:endParaRPr lang="id-ID" dirty="0"/>
                    </a:p>
                  </a:txBody>
                  <a:tcPr marL="68580" marR="68580" anchor="ctr"/>
                </a:tc>
              </a:tr>
              <a:tr h="505999">
                <a:tc>
                  <a:txBody>
                    <a:bodyPr/>
                    <a:lstStyle/>
                    <a:p>
                      <a:pPr algn="ctr"/>
                      <a:r>
                        <a:rPr lang="id-ID" dirty="0" smtClean="0"/>
                        <a:t>Establishment</a:t>
                      </a:r>
                      <a:r>
                        <a:rPr lang="id-ID" baseline="0" dirty="0" smtClean="0"/>
                        <a:t> </a:t>
                      </a:r>
                      <a:endParaRPr lang="id-ID" dirty="0"/>
                    </a:p>
                  </a:txBody>
                  <a:tcPr marL="68580" marR="68580" anchor="ctr"/>
                </a:tc>
                <a:tc>
                  <a:txBody>
                    <a:bodyPr/>
                    <a:lstStyle/>
                    <a:p>
                      <a:pPr algn="ctr"/>
                      <a:r>
                        <a:rPr lang="id-ID" dirty="0" smtClean="0"/>
                        <a:t>25 sampai 44 tahun</a:t>
                      </a:r>
                      <a:endParaRPr lang="id-ID" dirty="0"/>
                    </a:p>
                  </a:txBody>
                  <a:tcPr marL="68580" marR="68580" anchor="ctr"/>
                </a:tc>
              </a:tr>
              <a:tr h="505999">
                <a:tc>
                  <a:txBody>
                    <a:bodyPr/>
                    <a:lstStyle/>
                    <a:p>
                      <a:pPr algn="ctr"/>
                      <a:r>
                        <a:rPr lang="id-ID" dirty="0" smtClean="0"/>
                        <a:t>Maintenance </a:t>
                      </a:r>
                      <a:endParaRPr lang="id-ID" dirty="0"/>
                    </a:p>
                  </a:txBody>
                  <a:tcPr marL="68580" marR="68580" anchor="ctr"/>
                </a:tc>
                <a:tc>
                  <a:txBody>
                    <a:bodyPr/>
                    <a:lstStyle/>
                    <a:p>
                      <a:pPr algn="ctr"/>
                      <a:r>
                        <a:rPr lang="id-ID" dirty="0" smtClean="0"/>
                        <a:t>45 sampai 64 tahun</a:t>
                      </a:r>
                      <a:endParaRPr lang="id-ID" dirty="0"/>
                    </a:p>
                  </a:txBody>
                  <a:tcPr marL="68580" marR="68580" anchor="ctr"/>
                </a:tc>
              </a:tr>
              <a:tr h="505999">
                <a:tc>
                  <a:txBody>
                    <a:bodyPr/>
                    <a:lstStyle/>
                    <a:p>
                      <a:pPr algn="ctr"/>
                      <a:r>
                        <a:rPr lang="id-ID" dirty="0" smtClean="0"/>
                        <a:t>Decline </a:t>
                      </a:r>
                      <a:endParaRPr lang="id-ID" dirty="0"/>
                    </a:p>
                  </a:txBody>
                  <a:tcPr marL="68580" marR="68580" anchor="ctr"/>
                </a:tc>
                <a:tc>
                  <a:txBody>
                    <a:bodyPr/>
                    <a:lstStyle/>
                    <a:p>
                      <a:pPr algn="ctr"/>
                      <a:r>
                        <a:rPr lang="id-ID" dirty="0" smtClean="0"/>
                        <a:t>Awal usia</a:t>
                      </a:r>
                      <a:r>
                        <a:rPr lang="id-ID" baseline="0" dirty="0" smtClean="0"/>
                        <a:t> 65 tahun</a:t>
                      </a:r>
                      <a:endParaRPr lang="id-ID" dirty="0"/>
                    </a:p>
                  </a:txBody>
                  <a:tcPr marL="68580" marR="68580" anchor="ctr"/>
                </a:tc>
              </a:tr>
            </a:tbl>
          </a:graphicData>
        </a:graphic>
      </p:graphicFrame>
    </p:spTree>
    <p:extLst>
      <p:ext uri="{BB962C8B-B14F-4D97-AF65-F5344CB8AC3E}">
        <p14:creationId xmlns:p14="http://schemas.microsoft.com/office/powerpoint/2010/main" val="89560743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9099"/>
            <a:ext cx="7886700" cy="759618"/>
          </a:xfrm>
        </p:spPr>
        <p:txBody>
          <a:bodyPr>
            <a:normAutofit fontScale="90000"/>
          </a:bodyPr>
          <a:lstStyle/>
          <a:p>
            <a:r>
              <a:rPr lang="id-ID" dirty="0" smtClean="0"/>
              <a:t>Skills and Personality Traits</a:t>
            </a:r>
            <a:endParaRPr lang="en-US" dirty="0"/>
          </a:p>
        </p:txBody>
      </p:sp>
      <p:sp>
        <p:nvSpPr>
          <p:cNvPr id="5" name="Content Placeholder 3"/>
          <p:cNvSpPr>
            <a:spLocks noGrp="1"/>
          </p:cNvSpPr>
          <p:nvPr>
            <p:ph sz="half" idx="1"/>
          </p:nvPr>
        </p:nvSpPr>
        <p:spPr>
          <a:xfrm>
            <a:off x="628650" y="2636912"/>
            <a:ext cx="3771900" cy="3540051"/>
          </a:xfrm>
        </p:spPr>
        <p:txBody>
          <a:bodyPr>
            <a:normAutofit/>
          </a:bodyPr>
          <a:lstStyle/>
          <a:p>
            <a:pPr marL="0" indent="0" algn="ctr">
              <a:buNone/>
            </a:pPr>
            <a:r>
              <a:rPr lang="id-ID" sz="2800" dirty="0" smtClean="0"/>
              <a:t>Teori Personality menurut Holland’s :</a:t>
            </a:r>
            <a:endParaRPr lang="en-US" sz="2800" dirty="0"/>
          </a:p>
        </p:txBody>
      </p:sp>
      <p:graphicFrame>
        <p:nvGraphicFramePr>
          <p:cNvPr id="6" name="Content Placeholder 2" descr="Segmented process showing 4 steps arranged one below the other and three downward pointing arrows are used to indicate progression from first step to second step and second step to third step and third step to fourth step"/>
          <p:cNvGraphicFramePr>
            <a:graphicFrameLocks noGrp="1"/>
          </p:cNvGraphicFramePr>
          <p:nvPr>
            <p:ph sz="half" idx="2"/>
            <p:extLst>
              <p:ext uri="{D42A27DB-BD31-4B8C-83A1-F6EECF244321}">
                <p14:modId xmlns:p14="http://schemas.microsoft.com/office/powerpoint/2010/main" val="4140614101"/>
              </p:ext>
            </p:extLst>
          </p:nvPr>
        </p:nvGraphicFramePr>
        <p:xfrm>
          <a:off x="4743450" y="1412776"/>
          <a:ext cx="36629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409695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Knowledge, Goals, and Careers</a:t>
            </a:r>
            <a:endParaRPr lang="en-US" dirty="0"/>
          </a:p>
        </p:txBody>
      </p:sp>
      <p:sp>
        <p:nvSpPr>
          <p:cNvPr id="3" name="Text Placeholder 2"/>
          <p:cNvSpPr>
            <a:spLocks noGrp="1"/>
          </p:cNvSpPr>
          <p:nvPr>
            <p:ph type="body" idx="1"/>
          </p:nvPr>
        </p:nvSpPr>
        <p:spPr>
          <a:xfrm>
            <a:off x="777325" y="2420888"/>
            <a:ext cx="6008921" cy="1008112"/>
          </a:xfrm>
        </p:spPr>
        <p:txBody>
          <a:bodyPr/>
          <a:lstStyle/>
          <a:p>
            <a:pPr marL="342900" indent="-342900">
              <a:buFont typeface="Wingdings" panose="05000000000000000000" pitchFamily="2" charset="2"/>
              <a:buChar char="Ø"/>
            </a:pPr>
            <a:r>
              <a:rPr lang="id-ID" sz="2800" dirty="0" smtClean="0"/>
              <a:t>Memiliki</a:t>
            </a:r>
            <a:r>
              <a:rPr lang="id-ID" dirty="0" smtClean="0"/>
              <a:t> </a:t>
            </a:r>
            <a:r>
              <a:rPr lang="id-ID" sz="2800" dirty="0" smtClean="0"/>
              <a:t>pengetahuan tentang karir</a:t>
            </a:r>
            <a:endParaRPr lang="en-US" sz="2800" dirty="0"/>
          </a:p>
        </p:txBody>
      </p:sp>
      <p:sp>
        <p:nvSpPr>
          <p:cNvPr id="5" name="Text Placeholder 4"/>
          <p:cNvSpPr>
            <a:spLocks noGrp="1"/>
          </p:cNvSpPr>
          <p:nvPr>
            <p:ph type="body" sz="quarter" idx="3"/>
          </p:nvPr>
        </p:nvSpPr>
        <p:spPr>
          <a:xfrm>
            <a:off x="777326" y="3861048"/>
            <a:ext cx="4820788" cy="864096"/>
          </a:xfrm>
        </p:spPr>
        <p:txBody>
          <a:bodyPr>
            <a:normAutofit/>
          </a:bodyPr>
          <a:lstStyle/>
          <a:p>
            <a:pPr marL="342900" indent="-342900">
              <a:buFont typeface="Wingdings" panose="05000000000000000000" pitchFamily="2" charset="2"/>
              <a:buChar char="Ø"/>
            </a:pPr>
            <a:r>
              <a:rPr lang="id-ID" sz="2800" dirty="0" smtClean="0"/>
              <a:t>Menetapkan tujuan akhir</a:t>
            </a:r>
            <a:endParaRPr lang="en-US" sz="2800" dirty="0"/>
          </a:p>
        </p:txBody>
      </p:sp>
    </p:spTree>
    <p:extLst>
      <p:ext uri="{BB962C8B-B14F-4D97-AF65-F5344CB8AC3E}">
        <p14:creationId xmlns:p14="http://schemas.microsoft.com/office/powerpoint/2010/main" val="212506060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Getting a Job</a:t>
            </a:r>
            <a:endParaRPr lang="id-ID" dirty="0"/>
          </a:p>
        </p:txBody>
      </p:sp>
      <p:sp>
        <p:nvSpPr>
          <p:cNvPr id="3" name="Content Placeholder 2"/>
          <p:cNvSpPr>
            <a:spLocks noGrp="1"/>
          </p:cNvSpPr>
          <p:nvPr>
            <p:ph idx="1"/>
          </p:nvPr>
        </p:nvSpPr>
        <p:spPr>
          <a:xfrm>
            <a:off x="359532" y="1825625"/>
            <a:ext cx="8316924" cy="4771727"/>
          </a:xfrm>
        </p:spPr>
        <p:txBody>
          <a:bodyPr/>
          <a:lstStyle/>
          <a:p>
            <a:pPr>
              <a:buFont typeface="Wingdings" panose="05000000000000000000" pitchFamily="2" charset="2"/>
              <a:buChar char="Ø"/>
            </a:pPr>
            <a:r>
              <a:rPr lang="id-ID" dirty="0" smtClean="0"/>
              <a:t> </a:t>
            </a:r>
            <a:r>
              <a:rPr lang="id-ID" sz="2800" dirty="0" smtClean="0"/>
              <a:t>Menyadari apa yang diinginkan oleh atasan </a:t>
            </a:r>
          </a:p>
          <a:p>
            <a:pPr>
              <a:buFont typeface="Wingdings" panose="05000000000000000000" pitchFamily="2" charset="2"/>
              <a:buChar char="Ø"/>
            </a:pPr>
            <a:r>
              <a:rPr lang="id-ID" sz="2800" dirty="0"/>
              <a:t> </a:t>
            </a:r>
            <a:r>
              <a:rPr lang="id-ID" sz="2800" dirty="0" smtClean="0"/>
              <a:t>Melakukan pencarian pekerjaan secara menyeluruh</a:t>
            </a:r>
          </a:p>
          <a:p>
            <a:pPr>
              <a:buFont typeface="Wingdings" panose="05000000000000000000" pitchFamily="2" charset="2"/>
              <a:buChar char="Ø"/>
            </a:pPr>
            <a:r>
              <a:rPr lang="id-ID" sz="2800" dirty="0"/>
              <a:t> </a:t>
            </a:r>
            <a:r>
              <a:rPr lang="id-ID" sz="2800" dirty="0" smtClean="0"/>
              <a:t>Membuat resume : 	- Kronologi</a:t>
            </a:r>
            <a:br>
              <a:rPr lang="id-ID" sz="2800" dirty="0" smtClean="0"/>
            </a:br>
            <a:r>
              <a:rPr lang="id-ID" sz="2800" dirty="0" smtClean="0"/>
              <a:t>		          	- Fungsi</a:t>
            </a:r>
            <a:br>
              <a:rPr lang="id-ID" sz="2800" dirty="0" smtClean="0"/>
            </a:br>
            <a:r>
              <a:rPr lang="id-ID" sz="2800" dirty="0" smtClean="0"/>
              <a:t>		           	- Prestasi</a:t>
            </a:r>
          </a:p>
          <a:p>
            <a:pPr>
              <a:buFont typeface="Wingdings" panose="05000000000000000000" pitchFamily="2" charset="2"/>
              <a:buChar char="Ø"/>
            </a:pPr>
            <a:r>
              <a:rPr lang="id-ID" sz="2800" dirty="0"/>
              <a:t> </a:t>
            </a:r>
            <a:r>
              <a:rPr lang="id-ID" sz="2800" dirty="0" smtClean="0"/>
              <a:t>Belajar bagaimana caranya untuk memiliki interview pekerjaan yang hebat</a:t>
            </a:r>
            <a:endParaRPr lang="id-ID" sz="2800" dirty="0"/>
          </a:p>
        </p:txBody>
      </p:sp>
    </p:spTree>
    <p:extLst>
      <p:ext uri="{BB962C8B-B14F-4D97-AF65-F5344CB8AC3E}">
        <p14:creationId xmlns:p14="http://schemas.microsoft.com/office/powerpoint/2010/main" val="28089174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59618"/>
          </a:xfrm>
        </p:spPr>
        <p:txBody>
          <a:bodyPr>
            <a:normAutofit fontScale="90000"/>
          </a:bodyPr>
          <a:lstStyle/>
          <a:p>
            <a:r>
              <a:rPr lang="id-ID" sz="3000" dirty="0" smtClean="0"/>
              <a:t>Strategies for having a great Job Interview (Yate, 2005):</a:t>
            </a:r>
            <a:endParaRPr lang="id-ID" sz="3000" dirty="0"/>
          </a:p>
        </p:txBody>
      </p:sp>
      <p:sp>
        <p:nvSpPr>
          <p:cNvPr id="3" name="Content Placeholder 2"/>
          <p:cNvSpPr>
            <a:spLocks noGrp="1"/>
          </p:cNvSpPr>
          <p:nvPr>
            <p:ph idx="1"/>
          </p:nvPr>
        </p:nvSpPr>
        <p:spPr>
          <a:xfrm>
            <a:off x="251520" y="1556792"/>
            <a:ext cx="8640960" cy="4968552"/>
          </a:xfrm>
        </p:spPr>
        <p:txBody>
          <a:bodyPr>
            <a:normAutofit/>
          </a:bodyPr>
          <a:lstStyle/>
          <a:p>
            <a:pPr>
              <a:buFont typeface="Wingdings" panose="05000000000000000000" pitchFamily="2" charset="2"/>
              <a:buChar char="Ø"/>
            </a:pPr>
            <a:r>
              <a:rPr lang="id-ID" dirty="0" smtClean="0"/>
              <a:t> </a:t>
            </a:r>
            <a:r>
              <a:rPr lang="id-ID" sz="2400" dirty="0"/>
              <a:t>M</a:t>
            </a:r>
            <a:r>
              <a:rPr lang="id-ID" sz="2400" dirty="0" smtClean="0"/>
              <a:t>embuat resume yang sangat baik</a:t>
            </a:r>
          </a:p>
          <a:p>
            <a:pPr>
              <a:buFont typeface="Wingdings" panose="05000000000000000000" pitchFamily="2" charset="2"/>
              <a:buChar char="Ø"/>
            </a:pPr>
            <a:r>
              <a:rPr lang="en-US" sz="2400" dirty="0" smtClean="0"/>
              <a:t> </a:t>
            </a:r>
            <a:r>
              <a:rPr lang="en-US" sz="2400" dirty="0" err="1" smtClean="0"/>
              <a:t>Manfaatkan</a:t>
            </a:r>
            <a:r>
              <a:rPr lang="en-US" sz="2400" dirty="0" smtClean="0"/>
              <a:t> </a:t>
            </a:r>
            <a:r>
              <a:rPr lang="en-US" sz="2400" dirty="0" err="1" smtClean="0"/>
              <a:t>waktu</a:t>
            </a:r>
            <a:r>
              <a:rPr lang="en-US" sz="2400" dirty="0" smtClean="0"/>
              <a:t> yang </a:t>
            </a:r>
            <a:r>
              <a:rPr lang="en-US" sz="2400" dirty="0" err="1" smtClean="0"/>
              <a:t>ada</a:t>
            </a:r>
            <a:r>
              <a:rPr lang="en-US" sz="2400" dirty="0" smtClean="0"/>
              <a:t> </a:t>
            </a:r>
            <a:r>
              <a:rPr lang="en-US" sz="2400" dirty="0" err="1" smtClean="0"/>
              <a:t>saat</a:t>
            </a:r>
            <a:r>
              <a:rPr lang="en-US" sz="2400" dirty="0" smtClean="0"/>
              <a:t> interview</a:t>
            </a:r>
          </a:p>
          <a:p>
            <a:pPr>
              <a:buFont typeface="Wingdings" panose="05000000000000000000" pitchFamily="2" charset="2"/>
              <a:buChar char="Ø"/>
            </a:pPr>
            <a:r>
              <a:rPr lang="en-US" sz="2400" dirty="0"/>
              <a:t> </a:t>
            </a:r>
            <a:r>
              <a:rPr lang="id-ID" sz="2400" dirty="0" smtClean="0"/>
              <a:t>Bersiaplah untuk memberikan contoh positif dari pengalaman kerja masa lalu anda</a:t>
            </a:r>
          </a:p>
          <a:p>
            <a:pPr>
              <a:buFont typeface="Wingdings" panose="05000000000000000000" pitchFamily="2" charset="2"/>
              <a:buChar char="Ø"/>
            </a:pPr>
            <a:r>
              <a:rPr lang="id-ID" sz="2400" dirty="0"/>
              <a:t> </a:t>
            </a:r>
            <a:r>
              <a:rPr lang="id-ID" sz="2400" dirty="0" smtClean="0"/>
              <a:t>Mengantisipasi pertanyaan yang akan ditanyakan kepada anda dalam interview</a:t>
            </a:r>
          </a:p>
          <a:p>
            <a:pPr>
              <a:buFont typeface="Wingdings" panose="05000000000000000000" pitchFamily="2" charset="2"/>
              <a:buChar char="Ø"/>
            </a:pPr>
            <a:r>
              <a:rPr lang="id-ID" sz="2400" dirty="0"/>
              <a:t> </a:t>
            </a:r>
            <a:r>
              <a:rPr lang="id-ID" sz="2400" dirty="0" smtClean="0"/>
              <a:t>Menanyakan pekerjaan terkait dengan pertanyaan sendiri</a:t>
            </a:r>
          </a:p>
          <a:p>
            <a:pPr>
              <a:buFont typeface="Wingdings" panose="05000000000000000000" pitchFamily="2" charset="2"/>
              <a:buChar char="Ø"/>
            </a:pPr>
            <a:r>
              <a:rPr lang="id-ID" sz="2400" dirty="0"/>
              <a:t> </a:t>
            </a:r>
            <a:r>
              <a:rPr lang="id-ID" sz="2400" dirty="0" smtClean="0"/>
              <a:t>Tetap tenang</a:t>
            </a:r>
          </a:p>
          <a:p>
            <a:pPr>
              <a:buFont typeface="Wingdings" panose="05000000000000000000" pitchFamily="2" charset="2"/>
              <a:buChar char="Ø"/>
            </a:pPr>
            <a:r>
              <a:rPr lang="id-ID" sz="2400" dirty="0"/>
              <a:t> </a:t>
            </a:r>
            <a:r>
              <a:rPr lang="id-ID" sz="2400" dirty="0" smtClean="0"/>
              <a:t>Setelah interview selesai, memutuskan apakah anda menginginkan pekerjaan tersebut</a:t>
            </a:r>
          </a:p>
          <a:p>
            <a:pPr>
              <a:buFont typeface="Wingdings" panose="05000000000000000000" pitchFamily="2" charset="2"/>
              <a:buChar char="Ø"/>
            </a:pPr>
            <a:r>
              <a:rPr lang="id-ID" sz="2400" dirty="0"/>
              <a:t> </a:t>
            </a:r>
            <a:r>
              <a:rPr lang="id-ID" sz="2400" dirty="0" smtClean="0"/>
              <a:t>Secepatnya setelah interview, melakukan follow-up</a:t>
            </a:r>
            <a:endParaRPr lang="id-ID" sz="2400" dirty="0"/>
          </a:p>
        </p:txBody>
      </p:sp>
    </p:spTree>
    <p:extLst>
      <p:ext uri="{BB962C8B-B14F-4D97-AF65-F5344CB8AC3E}">
        <p14:creationId xmlns:p14="http://schemas.microsoft.com/office/powerpoint/2010/main" val="10015427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88840"/>
            <a:ext cx="3384376" cy="1152127"/>
          </a:xfrm>
          <a:gradFill>
            <a:gsLst>
              <a:gs pos="0">
                <a:srgbClr val="FFEFD1"/>
              </a:gs>
              <a:gs pos="64999">
                <a:srgbClr val="F0EBD5"/>
              </a:gs>
              <a:gs pos="100000">
                <a:srgbClr val="D1C39F"/>
              </a:gs>
            </a:gsLst>
            <a:lin ang="5400000" scaled="0"/>
          </a:gradFill>
        </p:spPr>
        <p:txBody>
          <a:bodyPr/>
          <a:lstStyle/>
          <a:p>
            <a:r>
              <a:rPr lang="en-US" dirty="0" smtClean="0"/>
              <a:t>Work</a:t>
            </a:r>
            <a:endParaRPr lang="en-US" dirty="0"/>
          </a:p>
        </p:txBody>
      </p:sp>
      <p:sp>
        <p:nvSpPr>
          <p:cNvPr id="3" name="Subtitle 2"/>
          <p:cNvSpPr>
            <a:spLocks noGrp="1"/>
          </p:cNvSpPr>
          <p:nvPr>
            <p:ph type="subTitle"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1820163395"/>
              </p:ext>
            </p:extLst>
          </p:nvPr>
        </p:nvGraphicFramePr>
        <p:xfrm>
          <a:off x="3347864" y="836712"/>
          <a:ext cx="4464676" cy="4032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04791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0091" y="685801"/>
            <a:ext cx="6400800" cy="1507067"/>
          </a:xfrm>
        </p:spPr>
        <p:txBody>
          <a:bodyPr>
            <a:normAutofit fontScale="90000"/>
          </a:bodyPr>
          <a:lstStyle/>
          <a:p>
            <a:pPr lvl="0"/>
            <a:r>
              <a:rPr lang="en-US" dirty="0"/>
              <a:t>The Role of Works In People’s Lives</a:t>
            </a:r>
            <a:br>
              <a:rPr lang="en-US" dirty="0"/>
            </a:br>
            <a:endParaRPr lang="en-US" dirty="0"/>
          </a:p>
        </p:txBody>
      </p:sp>
      <p:sp>
        <p:nvSpPr>
          <p:cNvPr id="4" name="Content Placeholder 3"/>
          <p:cNvSpPr>
            <a:spLocks noGrp="1"/>
          </p:cNvSpPr>
          <p:nvPr>
            <p:ph idx="1"/>
          </p:nvPr>
        </p:nvSpPr>
        <p:spPr>
          <a:xfrm>
            <a:off x="513159" y="2385812"/>
            <a:ext cx="6400800" cy="3615267"/>
          </a:xfrm>
        </p:spPr>
        <p:txBody>
          <a:bodyPr/>
          <a:lstStyle/>
          <a:p>
            <a:r>
              <a:rPr lang="en-US" dirty="0" smtClean="0"/>
              <a:t>Workaholics</a:t>
            </a:r>
          </a:p>
          <a:p>
            <a:r>
              <a:rPr lang="en-US" dirty="0" smtClean="0"/>
              <a:t>Dual-Career Couples</a:t>
            </a:r>
          </a:p>
          <a:p>
            <a:r>
              <a:rPr lang="en-US" dirty="0" smtClean="0"/>
              <a:t>Diversity in the Workplace</a:t>
            </a:r>
          </a:p>
          <a:p>
            <a:r>
              <a:rPr lang="en-US" dirty="0" smtClean="0"/>
              <a:t>Unemployment</a:t>
            </a:r>
          </a:p>
          <a:p>
            <a:endParaRPr lang="en-US" dirty="0"/>
          </a:p>
        </p:txBody>
      </p:sp>
      <p:pic>
        <p:nvPicPr>
          <p:cNvPr id="3" name="Picture 2"/>
          <p:cNvPicPr>
            <a:picLocks noChangeAspect="1"/>
          </p:cNvPicPr>
          <p:nvPr/>
        </p:nvPicPr>
        <p:blipFill>
          <a:blip r:embed="rId2"/>
          <a:stretch>
            <a:fillRect/>
          </a:stretch>
        </p:blipFill>
        <p:spPr>
          <a:xfrm>
            <a:off x="4764449" y="1514273"/>
            <a:ext cx="1964531" cy="1743075"/>
          </a:xfrm>
          <a:prstGeom prst="rect">
            <a:avLst/>
          </a:prstGeom>
        </p:spPr>
      </p:pic>
      <p:pic>
        <p:nvPicPr>
          <p:cNvPr id="6" name="Picture 5"/>
          <p:cNvPicPr>
            <a:picLocks noChangeAspect="1"/>
          </p:cNvPicPr>
          <p:nvPr/>
        </p:nvPicPr>
        <p:blipFill>
          <a:blip r:embed="rId3"/>
          <a:stretch>
            <a:fillRect/>
          </a:stretch>
        </p:blipFill>
        <p:spPr>
          <a:xfrm>
            <a:off x="3770819" y="4131904"/>
            <a:ext cx="2931941" cy="2303342"/>
          </a:xfrm>
          <a:prstGeom prst="rect">
            <a:avLst/>
          </a:prstGeom>
        </p:spPr>
      </p:pic>
      <p:pic>
        <p:nvPicPr>
          <p:cNvPr id="7" name="Picture 6"/>
          <p:cNvPicPr>
            <a:picLocks noChangeAspect="1"/>
          </p:cNvPicPr>
          <p:nvPr/>
        </p:nvPicPr>
        <p:blipFill>
          <a:blip r:embed="rId4"/>
          <a:stretch>
            <a:fillRect/>
          </a:stretch>
        </p:blipFill>
        <p:spPr>
          <a:xfrm>
            <a:off x="6838682" y="1076124"/>
            <a:ext cx="1661196" cy="2619375"/>
          </a:xfrm>
          <a:prstGeom prst="rect">
            <a:avLst/>
          </a:prstGeom>
        </p:spPr>
      </p:pic>
      <p:pic>
        <p:nvPicPr>
          <p:cNvPr id="8" name="Picture 7"/>
          <p:cNvPicPr>
            <a:picLocks noChangeAspect="1"/>
          </p:cNvPicPr>
          <p:nvPr/>
        </p:nvPicPr>
        <p:blipFill>
          <a:blip r:embed="rId5"/>
          <a:stretch>
            <a:fillRect/>
          </a:stretch>
        </p:blipFill>
        <p:spPr>
          <a:xfrm>
            <a:off x="6742090" y="4193444"/>
            <a:ext cx="2143125" cy="1600200"/>
          </a:xfrm>
          <a:prstGeom prst="rect">
            <a:avLst/>
          </a:prstGeom>
        </p:spPr>
      </p:pic>
    </p:spTree>
    <p:extLst>
      <p:ext uri="{BB962C8B-B14F-4D97-AF65-F5344CB8AC3E}">
        <p14:creationId xmlns:p14="http://schemas.microsoft.com/office/powerpoint/2010/main" val="159178752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9000" r="-5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544" y="378973"/>
            <a:ext cx="6400800" cy="1507067"/>
          </a:xfrm>
        </p:spPr>
        <p:txBody>
          <a:bodyPr/>
          <a:lstStyle/>
          <a:p>
            <a:r>
              <a:rPr lang="en-US" dirty="0" smtClean="0"/>
              <a:t>Dual-career couples</a:t>
            </a:r>
            <a:endParaRPr lang="en-US" dirty="0"/>
          </a:p>
        </p:txBody>
      </p:sp>
      <p:sp>
        <p:nvSpPr>
          <p:cNvPr id="3" name="Content Placeholder 2"/>
          <p:cNvSpPr>
            <a:spLocks noGrp="1"/>
          </p:cNvSpPr>
          <p:nvPr>
            <p:ph idx="1"/>
          </p:nvPr>
        </p:nvSpPr>
        <p:spPr>
          <a:xfrm>
            <a:off x="513159" y="1558345"/>
            <a:ext cx="8630841" cy="4584403"/>
          </a:xfrm>
        </p:spPr>
        <p:txBody>
          <a:bodyPr>
            <a:normAutofit fontScale="77500" lnSpcReduction="20000"/>
          </a:bodyPr>
          <a:lstStyle/>
          <a:p>
            <a:r>
              <a:rPr lang="en-US" i="1" dirty="0" smtClean="0">
                <a:solidFill>
                  <a:schemeClr val="tx1">
                    <a:lumMod val="95000"/>
                  </a:schemeClr>
                </a:solidFill>
              </a:rPr>
              <a:t>U.S. husbands are taking increased responsibility for maintaining the home</a:t>
            </a:r>
            <a:r>
              <a:rPr lang="en-US" dirty="0" smtClean="0">
                <a:solidFill>
                  <a:schemeClr val="tx1">
                    <a:lumMod val="95000"/>
                  </a:schemeClr>
                </a:solidFill>
              </a:rPr>
              <a:t>. Men in dual-career families do about 45% of the housework.</a:t>
            </a:r>
          </a:p>
          <a:p>
            <a:r>
              <a:rPr lang="en-US" i="1" dirty="0" smtClean="0">
                <a:solidFill>
                  <a:schemeClr val="tx1">
                    <a:lumMod val="95000"/>
                  </a:schemeClr>
                </a:solidFill>
              </a:rPr>
              <a:t>U.S. women are taking increased responsibility for breadwinning</a:t>
            </a:r>
            <a:r>
              <a:rPr lang="en-US" dirty="0" smtClean="0">
                <a:solidFill>
                  <a:schemeClr val="tx1">
                    <a:lumMod val="95000"/>
                  </a:schemeClr>
                </a:solidFill>
              </a:rPr>
              <a:t>. In about one-third of two-earner couples, wives earn as much or more than their husbands.</a:t>
            </a:r>
          </a:p>
          <a:p>
            <a:r>
              <a:rPr lang="en-US" i="1" dirty="0" smtClean="0">
                <a:solidFill>
                  <a:schemeClr val="tx1">
                    <a:lumMod val="95000"/>
                  </a:schemeClr>
                </a:solidFill>
              </a:rPr>
              <a:t>U.S. men are showing greater interest in their families and parenting</a:t>
            </a:r>
            <a:r>
              <a:rPr lang="en-US" dirty="0" smtClean="0">
                <a:solidFill>
                  <a:schemeClr val="tx1">
                    <a:lumMod val="95000"/>
                  </a:schemeClr>
                </a:solidFill>
              </a:rPr>
              <a:t>. Young adults men are reporting that family is at least as important to them as work. Among men with egalitarian attitudes toward gender roles, fatherhood is linked with a </a:t>
            </a:r>
            <a:r>
              <a:rPr lang="en-US" dirty="0" err="1" smtClean="0">
                <a:solidFill>
                  <a:schemeClr val="tx1">
                    <a:lumMod val="95000"/>
                  </a:schemeClr>
                </a:solidFill>
              </a:rPr>
              <a:t>decreas</a:t>
            </a:r>
            <a:r>
              <a:rPr lang="en-US" dirty="0" smtClean="0">
                <a:solidFill>
                  <a:schemeClr val="tx1">
                    <a:lumMod val="95000"/>
                  </a:schemeClr>
                </a:solidFill>
              </a:rPr>
              <a:t> of nine hours per week at work ; among men with more traditional  views about gender roles, fatherhood is associated with an increase of almost eleven hours per week</a:t>
            </a:r>
            <a:endParaRPr lang="en-US" dirty="0">
              <a:solidFill>
                <a:schemeClr val="tx1">
                  <a:lumMod val="95000"/>
                </a:schemeClr>
              </a:solidFill>
            </a:endParaRPr>
          </a:p>
        </p:txBody>
      </p:sp>
      <p:pic>
        <p:nvPicPr>
          <p:cNvPr id="4" name="Picture 3"/>
          <p:cNvPicPr>
            <a:picLocks noChangeAspect="1"/>
          </p:cNvPicPr>
          <p:nvPr/>
        </p:nvPicPr>
        <p:blipFill>
          <a:blip r:embed="rId3"/>
          <a:stretch>
            <a:fillRect/>
          </a:stretch>
        </p:blipFill>
        <p:spPr>
          <a:xfrm>
            <a:off x="7403351" y="0"/>
            <a:ext cx="1708957" cy="1512168"/>
          </a:xfrm>
          <a:prstGeom prst="rect">
            <a:avLst/>
          </a:prstGeom>
        </p:spPr>
      </p:pic>
    </p:spTree>
    <p:extLst>
      <p:ext uri="{BB962C8B-B14F-4D97-AF65-F5344CB8AC3E}">
        <p14:creationId xmlns:p14="http://schemas.microsoft.com/office/powerpoint/2010/main" val="371210601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159" y="4584164"/>
            <a:ext cx="6400800" cy="1507067"/>
          </a:xfrm>
        </p:spPr>
        <p:txBody>
          <a:bodyPr/>
          <a:lstStyle/>
          <a:p>
            <a:r>
              <a:rPr lang="en-US" dirty="0" smtClean="0"/>
              <a:t>Unemployment</a:t>
            </a:r>
            <a:endParaRPr lang="en-US" dirty="0"/>
          </a:p>
        </p:txBody>
      </p:sp>
      <p:sp>
        <p:nvSpPr>
          <p:cNvPr id="3" name="Content Placeholder 2"/>
          <p:cNvSpPr>
            <a:spLocks noGrp="1"/>
          </p:cNvSpPr>
          <p:nvPr>
            <p:ph idx="1"/>
          </p:nvPr>
        </p:nvSpPr>
        <p:spPr>
          <a:xfrm>
            <a:off x="0" y="1916832"/>
            <a:ext cx="5715025" cy="3816377"/>
          </a:xfrm>
        </p:spPr>
        <p:txBody>
          <a:bodyPr>
            <a:normAutofit/>
          </a:bodyPr>
          <a:lstStyle/>
          <a:p>
            <a:pPr marL="0" indent="0" algn="ctr">
              <a:buNone/>
            </a:pPr>
            <a:r>
              <a:rPr lang="en-US" sz="2800" dirty="0" smtClean="0"/>
              <a:t>Unemployment produces stress regardless of whether the job loss is temporary, cyclical, or permanent (</a:t>
            </a:r>
            <a:r>
              <a:rPr lang="en-US" sz="2800" dirty="0" err="1" smtClean="0"/>
              <a:t>Hoyer&amp;Roodin</a:t>
            </a:r>
            <a:r>
              <a:rPr lang="en-US" sz="2800" dirty="0" smtClean="0"/>
              <a:t>, 2003).</a:t>
            </a:r>
            <a:endParaRPr lang="en-US" sz="2800" dirty="0"/>
          </a:p>
        </p:txBody>
      </p:sp>
      <p:pic>
        <p:nvPicPr>
          <p:cNvPr id="4" name="Picture 3"/>
          <p:cNvPicPr>
            <a:picLocks noChangeAspect="1"/>
          </p:cNvPicPr>
          <p:nvPr/>
        </p:nvPicPr>
        <p:blipFill>
          <a:blip r:embed="rId2"/>
          <a:stretch>
            <a:fillRect/>
          </a:stretch>
        </p:blipFill>
        <p:spPr>
          <a:xfrm>
            <a:off x="5872613" y="2132856"/>
            <a:ext cx="3247084" cy="2423749"/>
          </a:xfrm>
          <a:prstGeom prst="rect">
            <a:avLst/>
          </a:prstGeom>
        </p:spPr>
      </p:pic>
    </p:spTree>
    <p:extLst>
      <p:ext uri="{BB962C8B-B14F-4D97-AF65-F5344CB8AC3E}">
        <p14:creationId xmlns:p14="http://schemas.microsoft.com/office/powerpoint/2010/main" val="34083550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sz="3600" dirty="0" smtClean="0"/>
              <a:t>Intrinsic and Extrinsic Motivation</a:t>
            </a:r>
            <a:endParaRPr lang="en-US" sz="3600" dirty="0"/>
          </a:p>
        </p:txBody>
      </p:sp>
      <p:sp>
        <p:nvSpPr>
          <p:cNvPr id="3" name="Content Placeholder 2"/>
          <p:cNvSpPr>
            <a:spLocks noGrp="1"/>
          </p:cNvSpPr>
          <p:nvPr>
            <p:ph sz="half" idx="1"/>
          </p:nvPr>
        </p:nvSpPr>
        <p:spPr>
          <a:xfrm>
            <a:off x="457200" y="1556792"/>
            <a:ext cx="4038600" cy="4896544"/>
          </a:xfrm>
          <a:gradFill>
            <a:gsLst>
              <a:gs pos="0">
                <a:srgbClr val="FFEFD1"/>
              </a:gs>
              <a:gs pos="64999">
                <a:srgbClr val="F0EBD5"/>
              </a:gs>
              <a:gs pos="100000">
                <a:srgbClr val="D1C39F"/>
              </a:gs>
            </a:gsLst>
            <a:lin ang="5400000" scaled="0"/>
          </a:gradFill>
        </p:spPr>
        <p:txBody>
          <a:bodyPr/>
          <a:lstStyle/>
          <a:p>
            <a:pPr marL="0" indent="0" algn="ctr">
              <a:buNone/>
            </a:pPr>
            <a:r>
              <a:rPr lang="en-ID" dirty="0" err="1" smtClean="0"/>
              <a:t>Intrinsik</a:t>
            </a:r>
            <a:endParaRPr lang="en-ID" dirty="0" smtClean="0"/>
          </a:p>
          <a:p>
            <a:pPr marL="0" indent="0" algn="ctr">
              <a:buNone/>
            </a:pPr>
            <a:endParaRPr lang="en-ID" dirty="0" smtClean="0"/>
          </a:p>
          <a:p>
            <a:pPr marL="0" indent="0" algn="ctr">
              <a:buNone/>
            </a:pPr>
            <a:r>
              <a:rPr lang="en-ID" sz="2000" dirty="0" err="1" smtClean="0"/>
              <a:t>Motivasi</a:t>
            </a:r>
            <a:r>
              <a:rPr lang="en-ID" sz="2000" dirty="0" smtClean="0"/>
              <a:t> yang </a:t>
            </a:r>
            <a:r>
              <a:rPr lang="en-ID" sz="2000" dirty="0" err="1" smtClean="0"/>
              <a:t>berdasarkan</a:t>
            </a:r>
            <a:r>
              <a:rPr lang="en-ID" sz="2000" dirty="0" smtClean="0"/>
              <a:t> </a:t>
            </a:r>
            <a:r>
              <a:rPr lang="en-ID" sz="2000" dirty="0" err="1" smtClean="0"/>
              <a:t>faktor</a:t>
            </a:r>
            <a:r>
              <a:rPr lang="en-ID" sz="2000" dirty="0" smtClean="0"/>
              <a:t>  internal </a:t>
            </a:r>
            <a:r>
              <a:rPr lang="en-ID" sz="2000" dirty="0" err="1" smtClean="0"/>
              <a:t>tanpa</a:t>
            </a:r>
            <a:r>
              <a:rPr lang="en-ID" sz="2000" dirty="0" smtClean="0"/>
              <a:t> </a:t>
            </a:r>
            <a:r>
              <a:rPr lang="en-ID" sz="2000" dirty="0" err="1" smtClean="0"/>
              <a:t>ada</a:t>
            </a:r>
            <a:r>
              <a:rPr lang="en-ID" sz="2000" dirty="0" smtClean="0"/>
              <a:t> </a:t>
            </a:r>
            <a:r>
              <a:rPr lang="en-ID" sz="2000" dirty="0" err="1" smtClean="0"/>
              <a:t>paksaan</a:t>
            </a:r>
            <a:r>
              <a:rPr lang="en-ID" sz="2000" dirty="0" smtClean="0"/>
              <a:t> </a:t>
            </a:r>
            <a:r>
              <a:rPr lang="en-ID" sz="2000" dirty="0" err="1" smtClean="0"/>
              <a:t>atau</a:t>
            </a:r>
            <a:r>
              <a:rPr lang="en-ID" sz="2000" dirty="0" smtClean="0"/>
              <a:t> </a:t>
            </a:r>
            <a:r>
              <a:rPr lang="en-ID" sz="2000" dirty="0" err="1" smtClean="0"/>
              <a:t>dorongan</a:t>
            </a:r>
            <a:r>
              <a:rPr lang="en-ID" sz="2000" dirty="0" smtClean="0"/>
              <a:t> </a:t>
            </a:r>
            <a:r>
              <a:rPr lang="en-ID" sz="2000" dirty="0" err="1" smtClean="0"/>
              <a:t>dari</a:t>
            </a:r>
            <a:r>
              <a:rPr lang="en-ID" sz="2000" dirty="0" smtClean="0"/>
              <a:t> orang lain </a:t>
            </a:r>
            <a:r>
              <a:rPr lang="en-ID" sz="2000" dirty="0" err="1" smtClean="0"/>
              <a:t>untuk</a:t>
            </a:r>
            <a:r>
              <a:rPr lang="en-ID" sz="2000" dirty="0" smtClean="0"/>
              <a:t> </a:t>
            </a:r>
            <a:r>
              <a:rPr lang="en-ID" sz="2000" dirty="0" err="1" smtClean="0"/>
              <a:t>menentukan</a:t>
            </a:r>
            <a:r>
              <a:rPr lang="en-ID" sz="2000" dirty="0" smtClean="0"/>
              <a:t> </a:t>
            </a:r>
            <a:r>
              <a:rPr lang="en-ID" sz="2000" dirty="0" err="1" smtClean="0"/>
              <a:t>nasib</a:t>
            </a:r>
            <a:r>
              <a:rPr lang="en-ID" sz="2000" dirty="0" smtClean="0"/>
              <a:t>, rasa </a:t>
            </a:r>
            <a:r>
              <a:rPr lang="en-ID" sz="2000" dirty="0" err="1" smtClean="0"/>
              <a:t>keingintahuan</a:t>
            </a:r>
            <a:r>
              <a:rPr lang="en-ID" sz="2000" dirty="0" smtClean="0"/>
              <a:t>, </a:t>
            </a:r>
            <a:r>
              <a:rPr lang="en-ID" sz="2000" dirty="0" err="1" smtClean="0"/>
              <a:t>tantangan</a:t>
            </a:r>
            <a:r>
              <a:rPr lang="en-ID" sz="2000" dirty="0" smtClean="0"/>
              <a:t> </a:t>
            </a:r>
            <a:r>
              <a:rPr lang="en-ID" sz="2000" dirty="0" err="1" smtClean="0"/>
              <a:t>atau</a:t>
            </a:r>
            <a:r>
              <a:rPr lang="en-ID" sz="2000" dirty="0" smtClean="0"/>
              <a:t> </a:t>
            </a:r>
            <a:r>
              <a:rPr lang="en-ID" sz="2000" dirty="0" err="1" smtClean="0"/>
              <a:t>usaha</a:t>
            </a:r>
            <a:endParaRPr lang="en-ID" sz="2000" dirty="0" smtClean="0"/>
          </a:p>
          <a:p>
            <a:pPr marL="0" indent="0" algn="ctr">
              <a:buNone/>
            </a:pPr>
            <a:endParaRPr lang="en-US" sz="2000" dirty="0"/>
          </a:p>
        </p:txBody>
      </p:sp>
      <p:sp>
        <p:nvSpPr>
          <p:cNvPr id="4" name="Content Placeholder 3"/>
          <p:cNvSpPr>
            <a:spLocks noGrp="1"/>
          </p:cNvSpPr>
          <p:nvPr>
            <p:ph sz="half" idx="2"/>
          </p:nvPr>
        </p:nvSpPr>
        <p:spPr>
          <a:xfrm>
            <a:off x="4716016" y="1556792"/>
            <a:ext cx="4038600" cy="4925144"/>
          </a:xfrm>
          <a:gradFill>
            <a:gsLst>
              <a:gs pos="0">
                <a:srgbClr val="FFEFD1"/>
              </a:gs>
              <a:gs pos="64999">
                <a:srgbClr val="F0EBD5"/>
              </a:gs>
              <a:gs pos="100000">
                <a:srgbClr val="D1C39F"/>
              </a:gs>
            </a:gsLst>
            <a:lin ang="5400000" scaled="0"/>
          </a:gradFill>
        </p:spPr>
        <p:txBody>
          <a:bodyPr/>
          <a:lstStyle/>
          <a:p>
            <a:pPr marL="0" indent="0" algn="ctr">
              <a:buNone/>
            </a:pPr>
            <a:r>
              <a:rPr lang="en-ID" dirty="0" err="1" smtClean="0"/>
              <a:t>Ekstrinsik</a:t>
            </a:r>
            <a:endParaRPr lang="en-ID" dirty="0" smtClean="0"/>
          </a:p>
          <a:p>
            <a:pPr marL="0" indent="0" algn="ctr">
              <a:buNone/>
            </a:pPr>
            <a:endParaRPr lang="en-ID" dirty="0" smtClean="0"/>
          </a:p>
          <a:p>
            <a:pPr marL="0" indent="0" algn="ctr">
              <a:buNone/>
            </a:pPr>
            <a:r>
              <a:rPr lang="en-ID" sz="2000" dirty="0" err="1" smtClean="0"/>
              <a:t>Motivasi</a:t>
            </a:r>
            <a:r>
              <a:rPr lang="en-ID" sz="2000" dirty="0" smtClean="0"/>
              <a:t> </a:t>
            </a:r>
            <a:r>
              <a:rPr lang="en-ID" sz="2000" dirty="0" err="1" smtClean="0"/>
              <a:t>berdasarkan</a:t>
            </a:r>
            <a:r>
              <a:rPr lang="en-ID" sz="2000" dirty="0" smtClean="0"/>
              <a:t> </a:t>
            </a:r>
            <a:r>
              <a:rPr lang="en-ID" sz="2000" dirty="0" err="1" smtClean="0"/>
              <a:t>pengaruh</a:t>
            </a:r>
            <a:r>
              <a:rPr lang="en-ID" sz="2000" dirty="0" smtClean="0"/>
              <a:t> </a:t>
            </a:r>
            <a:r>
              <a:rPr lang="en-ID" sz="2000" dirty="0" err="1" smtClean="0"/>
              <a:t>dari</a:t>
            </a:r>
            <a:r>
              <a:rPr lang="en-ID" sz="2000" dirty="0" smtClean="0"/>
              <a:t> </a:t>
            </a:r>
            <a:r>
              <a:rPr lang="en-ID" sz="2000" dirty="0" err="1" smtClean="0"/>
              <a:t>luar</a:t>
            </a:r>
            <a:r>
              <a:rPr lang="en-ID" sz="2000" dirty="0" smtClean="0"/>
              <a:t> </a:t>
            </a:r>
            <a:r>
              <a:rPr lang="en-ID" sz="2000" dirty="0" err="1" smtClean="0"/>
              <a:t>diri</a:t>
            </a:r>
            <a:r>
              <a:rPr lang="en-ID" sz="2000" dirty="0" smtClean="0"/>
              <a:t> </a:t>
            </a:r>
            <a:r>
              <a:rPr lang="en-ID" sz="2000" dirty="0" err="1" smtClean="0"/>
              <a:t>individu</a:t>
            </a:r>
            <a:r>
              <a:rPr lang="en-ID" sz="2000" dirty="0" smtClean="0"/>
              <a:t> </a:t>
            </a:r>
            <a:r>
              <a:rPr lang="en-ID" sz="2000" dirty="0" err="1" smtClean="0"/>
              <a:t>karena</a:t>
            </a:r>
            <a:r>
              <a:rPr lang="en-ID" sz="2000" dirty="0" smtClean="0"/>
              <a:t> </a:t>
            </a:r>
            <a:r>
              <a:rPr lang="en-ID" sz="2000" dirty="0" err="1" smtClean="0"/>
              <a:t>adanya</a:t>
            </a:r>
            <a:r>
              <a:rPr lang="en-ID" sz="2000" dirty="0" smtClean="0"/>
              <a:t> </a:t>
            </a:r>
            <a:r>
              <a:rPr lang="en-ID" sz="2000" dirty="0" err="1" smtClean="0"/>
              <a:t>unsur</a:t>
            </a:r>
            <a:r>
              <a:rPr lang="en-ID" sz="2000" dirty="0" smtClean="0"/>
              <a:t> </a:t>
            </a:r>
            <a:r>
              <a:rPr lang="en-ID" sz="2000" dirty="0" err="1" smtClean="0"/>
              <a:t>paksaan</a:t>
            </a:r>
            <a:r>
              <a:rPr lang="en-ID" sz="2000" dirty="0" smtClean="0"/>
              <a:t> </a:t>
            </a:r>
            <a:r>
              <a:rPr lang="en-ID" sz="2000" dirty="0" err="1" smtClean="0"/>
              <a:t>atau</a:t>
            </a:r>
            <a:r>
              <a:rPr lang="en-ID" sz="2000" dirty="0" smtClean="0"/>
              <a:t> </a:t>
            </a:r>
            <a:r>
              <a:rPr lang="en-ID" sz="2000" dirty="0" err="1" smtClean="0"/>
              <a:t>keinginan</a:t>
            </a:r>
            <a:r>
              <a:rPr lang="en-ID" sz="2000" dirty="0" smtClean="0"/>
              <a:t> </a:t>
            </a:r>
            <a:r>
              <a:rPr lang="en-ID" sz="2000" dirty="0" err="1" smtClean="0"/>
              <a:t>tertentu</a:t>
            </a:r>
            <a:endParaRPr lang="en-ID" sz="2000" dirty="0" smtClean="0"/>
          </a:p>
          <a:p>
            <a:pPr marL="0" indent="0" algn="ctr">
              <a:buNone/>
            </a:pPr>
            <a:endParaRPr lang="en-ID" sz="2000" dirty="0"/>
          </a:p>
          <a:p>
            <a:pPr marL="0" indent="0" algn="ctr">
              <a:buNone/>
            </a:pPr>
            <a:endParaRPr lang="en-ID" sz="2000" dirty="0" smtClean="0"/>
          </a:p>
          <a:p>
            <a:pPr marL="0" indent="0" algn="ctr">
              <a:buNone/>
            </a:pPr>
            <a:endParaRPr lang="en-ID" sz="2000" dirty="0" smtClean="0"/>
          </a:p>
          <a:p>
            <a:pPr marL="0" indent="0" algn="ctr">
              <a:buNone/>
            </a:pPr>
            <a:endParaRPr lang="en-ID" sz="2000" dirty="0"/>
          </a:p>
          <a:p>
            <a:pPr marL="0" indent="0" algn="ctr">
              <a:buNone/>
            </a:pPr>
            <a:endParaRPr lang="en-ID" sz="2000" dirty="0" smtClean="0"/>
          </a:p>
          <a:p>
            <a:pPr marL="0" indent="0" algn="ctr">
              <a:buNone/>
            </a:pPr>
            <a:endParaRPr lang="en-ID" sz="2000" dirty="0"/>
          </a:p>
          <a:p>
            <a:pPr marL="0" indent="0" algn="ctr">
              <a:buNone/>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385" y="4149080"/>
            <a:ext cx="3219822" cy="21465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4188300"/>
            <a:ext cx="864902" cy="7057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43" y="4286522"/>
            <a:ext cx="3578559" cy="2009105"/>
          </a:xfrm>
          <a:prstGeom prst="rect">
            <a:avLst/>
          </a:prstGeom>
        </p:spPr>
      </p:pic>
    </p:spTree>
    <p:extLst>
      <p:ext uri="{BB962C8B-B14F-4D97-AF65-F5344CB8AC3E}">
        <p14:creationId xmlns:p14="http://schemas.microsoft.com/office/powerpoint/2010/main" val="8975461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during college</a:t>
            </a:r>
            <a:endParaRPr lang="en-US" dirty="0"/>
          </a:p>
        </p:txBody>
      </p:sp>
      <p:pic>
        <p:nvPicPr>
          <p:cNvPr id="4" name="Content Placeholder 3"/>
          <p:cNvPicPr>
            <a:picLocks noGrp="1" noChangeAspect="1"/>
          </p:cNvPicPr>
          <p:nvPr>
            <p:ph idx="1"/>
          </p:nvPr>
        </p:nvPicPr>
        <p:blipFill>
          <a:blip r:embed="rId3"/>
          <a:stretch>
            <a:fillRect/>
          </a:stretch>
        </p:blipFill>
        <p:spPr>
          <a:xfrm>
            <a:off x="1547664" y="1402988"/>
            <a:ext cx="2604936" cy="2591577"/>
          </a:xfrm>
          <a:prstGeom prst="rect">
            <a:avLst/>
          </a:prstGeom>
        </p:spPr>
      </p:pic>
      <p:pic>
        <p:nvPicPr>
          <p:cNvPr id="5" name="Picture 4"/>
          <p:cNvPicPr>
            <a:picLocks noChangeAspect="1"/>
          </p:cNvPicPr>
          <p:nvPr/>
        </p:nvPicPr>
        <p:blipFill>
          <a:blip r:embed="rId4"/>
          <a:stretch>
            <a:fillRect/>
          </a:stretch>
        </p:blipFill>
        <p:spPr>
          <a:xfrm>
            <a:off x="6059308" y="1409793"/>
            <a:ext cx="2681133" cy="2378896"/>
          </a:xfrm>
          <a:prstGeom prst="rect">
            <a:avLst/>
          </a:prstGeom>
        </p:spPr>
      </p:pic>
      <p:pic>
        <p:nvPicPr>
          <p:cNvPr id="6" name="Picture 5"/>
          <p:cNvPicPr>
            <a:picLocks noChangeAspect="1"/>
          </p:cNvPicPr>
          <p:nvPr/>
        </p:nvPicPr>
        <p:blipFill>
          <a:blip r:embed="rId5"/>
          <a:stretch>
            <a:fillRect/>
          </a:stretch>
        </p:blipFill>
        <p:spPr>
          <a:xfrm>
            <a:off x="6372200" y="3802826"/>
            <a:ext cx="2609960" cy="1906505"/>
          </a:xfrm>
          <a:prstGeom prst="rect">
            <a:avLst/>
          </a:prstGeom>
        </p:spPr>
      </p:pic>
      <p:sp>
        <p:nvSpPr>
          <p:cNvPr id="8" name="TextBox 7"/>
          <p:cNvSpPr txBox="1"/>
          <p:nvPr/>
        </p:nvSpPr>
        <p:spPr>
          <a:xfrm>
            <a:off x="-3833" y="5445224"/>
            <a:ext cx="6220420" cy="1292662"/>
          </a:xfrm>
          <a:prstGeom prst="rect">
            <a:avLst/>
          </a:prstGeom>
          <a:noFill/>
        </p:spPr>
        <p:txBody>
          <a:bodyPr wrap="square" rtlCol="0">
            <a:spAutoFit/>
          </a:bodyPr>
          <a:lstStyle/>
          <a:p>
            <a:pPr algn="just"/>
            <a:r>
              <a:rPr lang="en-US" sz="2000" dirty="0">
                <a:solidFill>
                  <a:schemeClr val="bg1"/>
                </a:solidFill>
              </a:rPr>
              <a:t>80% of U.S. undergraduate students worked during the 1999-2000 academic year (National Center of Education </a:t>
            </a:r>
            <a:r>
              <a:rPr lang="en-US" sz="2000" dirty="0" smtClean="0">
                <a:solidFill>
                  <a:schemeClr val="bg1"/>
                </a:solidFill>
              </a:rPr>
              <a:t>Statistics</a:t>
            </a:r>
            <a:r>
              <a:rPr lang="en-US" sz="2000" dirty="0">
                <a:solidFill>
                  <a:schemeClr val="bg1"/>
                </a:solidFill>
              </a:rPr>
              <a:t>, 2002).</a:t>
            </a:r>
          </a:p>
          <a:p>
            <a:endParaRPr lang="en-US" dirty="0"/>
          </a:p>
        </p:txBody>
      </p:sp>
    </p:spTree>
    <p:extLst>
      <p:ext uri="{BB962C8B-B14F-4D97-AF65-F5344CB8AC3E}">
        <p14:creationId xmlns:p14="http://schemas.microsoft.com/office/powerpoint/2010/main" val="225644120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and retirement</a:t>
            </a:r>
          </a:p>
        </p:txBody>
      </p:sp>
      <p:pic>
        <p:nvPicPr>
          <p:cNvPr id="4" name="Content Placeholder 3"/>
          <p:cNvPicPr>
            <a:picLocks noGrp="1" noChangeAspect="1"/>
          </p:cNvPicPr>
          <p:nvPr>
            <p:ph idx="1"/>
          </p:nvPr>
        </p:nvPicPr>
        <p:blipFill>
          <a:blip r:embed="rId2"/>
          <a:stretch>
            <a:fillRect/>
          </a:stretch>
        </p:blipFill>
        <p:spPr>
          <a:xfrm>
            <a:off x="2771800" y="2132856"/>
            <a:ext cx="3571042" cy="3182388"/>
          </a:xfrm>
          <a:prstGeom prst="rect">
            <a:avLst/>
          </a:prstGeom>
        </p:spPr>
      </p:pic>
    </p:spTree>
    <p:extLst>
      <p:ext uri="{BB962C8B-B14F-4D97-AF65-F5344CB8AC3E}">
        <p14:creationId xmlns:p14="http://schemas.microsoft.com/office/powerpoint/2010/main" val="276960298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159" y="685801"/>
            <a:ext cx="6400800" cy="1507067"/>
          </a:xfrm>
        </p:spPr>
        <p:txBody>
          <a:bodyPr/>
          <a:lstStyle/>
          <a:p>
            <a:endParaRPr lang="en-US" dirty="0"/>
          </a:p>
        </p:txBody>
      </p:sp>
      <p:sp>
        <p:nvSpPr>
          <p:cNvPr id="3" name="Content Placeholder 2"/>
          <p:cNvSpPr>
            <a:spLocks noGrp="1"/>
          </p:cNvSpPr>
          <p:nvPr>
            <p:ph idx="1"/>
          </p:nvPr>
        </p:nvSpPr>
        <p:spPr>
          <a:xfrm>
            <a:off x="513159" y="685800"/>
            <a:ext cx="7781756" cy="5328158"/>
          </a:xfrm>
        </p:spPr>
        <p:txBody>
          <a:bodyPr>
            <a:normAutofit fontScale="77500" lnSpcReduction="20000"/>
          </a:bodyPr>
          <a:lstStyle/>
          <a:p>
            <a:r>
              <a:rPr lang="en-US" dirty="0" smtClean="0"/>
              <a:t>Retiring Part-Time</a:t>
            </a:r>
          </a:p>
          <a:p>
            <a:endParaRPr lang="en-US" dirty="0" smtClean="0"/>
          </a:p>
          <a:p>
            <a:pPr marL="0" indent="0">
              <a:buNone/>
            </a:pPr>
            <a:r>
              <a:rPr lang="en-US" dirty="0" smtClean="0"/>
              <a:t>80% of baby boomers said they expect to work during their retirement years (Roper </a:t>
            </a:r>
            <a:r>
              <a:rPr lang="en-US" dirty="0" err="1" smtClean="0"/>
              <a:t>Strach</a:t>
            </a:r>
            <a:r>
              <a:rPr lang="en-US" dirty="0" smtClean="0"/>
              <a:t> Worldwide, 2000)</a:t>
            </a:r>
            <a:endParaRPr lang="en-US" dirty="0"/>
          </a:p>
          <a:p>
            <a:pPr marL="457200" indent="-457200">
              <a:buAutoNum type="arabicPeriod"/>
            </a:pPr>
            <a:r>
              <a:rPr lang="en-US" dirty="0" smtClean="0"/>
              <a:t>Part-time work for interest or enjoyment 35%</a:t>
            </a:r>
          </a:p>
          <a:p>
            <a:pPr marL="457200" indent="-457200">
              <a:buAutoNum type="arabicPeriod"/>
            </a:pPr>
            <a:r>
              <a:rPr lang="en-US" dirty="0" smtClean="0"/>
              <a:t>Income 23%</a:t>
            </a:r>
          </a:p>
          <a:p>
            <a:pPr marL="457200" indent="-457200">
              <a:buAutoNum type="arabicPeriod"/>
            </a:pPr>
            <a:r>
              <a:rPr lang="en-US" dirty="0" smtClean="0"/>
              <a:t>The desire to start a business 17&amp;</a:t>
            </a:r>
          </a:p>
          <a:p>
            <a:pPr marL="457200" indent="-457200">
              <a:buAutoNum type="arabicPeriod"/>
            </a:pPr>
            <a:r>
              <a:rPr lang="en-US" dirty="0" smtClean="0"/>
              <a:t>The desire to try a different field of work 5%</a:t>
            </a:r>
          </a:p>
          <a:p>
            <a:pPr marL="0" indent="0">
              <a:buNone/>
            </a:pPr>
            <a:endParaRPr lang="en-US" dirty="0" smtClean="0"/>
          </a:p>
          <a:p>
            <a:pPr marL="0" indent="0">
              <a:buNone/>
            </a:pPr>
            <a:r>
              <a:rPr lang="en-US" dirty="0" smtClean="0"/>
              <a:t>70% of current </a:t>
            </a:r>
            <a:r>
              <a:rPr lang="en-US" dirty="0" err="1" smtClean="0"/>
              <a:t>emloyees</a:t>
            </a:r>
            <a:r>
              <a:rPr lang="en-US" dirty="0" smtClean="0"/>
              <a:t> said they expect to work for pay once their retire, mainly because they enjoy working and want to stay active and involved</a:t>
            </a:r>
          </a:p>
          <a:p>
            <a:pPr marL="0" indent="0">
              <a:buNone/>
            </a:pPr>
            <a:endParaRPr lang="en-US" dirty="0" smtClean="0"/>
          </a:p>
          <a:p>
            <a:r>
              <a:rPr lang="en-US" dirty="0" smtClean="0"/>
              <a:t>Adjusting to Retirement </a:t>
            </a:r>
          </a:p>
          <a:p>
            <a:pPr marL="0" indent="0">
              <a:buNone/>
            </a:pPr>
            <a:endParaRPr lang="en-US" dirty="0"/>
          </a:p>
        </p:txBody>
      </p:sp>
    </p:spTree>
    <p:extLst>
      <p:ext uri="{BB962C8B-B14F-4D97-AF65-F5344CB8AC3E}">
        <p14:creationId xmlns:p14="http://schemas.microsoft.com/office/powerpoint/2010/main" val="908200987"/>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9827"/>
            <a:ext cx="8229600" cy="1143000"/>
          </a:xfrm>
        </p:spPr>
        <p:txBody>
          <a:bodyPr/>
          <a:lstStyle/>
          <a:p>
            <a:r>
              <a:rPr lang="en-US" dirty="0"/>
              <a:t>L</a:t>
            </a:r>
            <a:r>
              <a:rPr lang="en-US" dirty="0" smtClean="0"/>
              <a:t>eisure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95537" y="1182827"/>
            <a:ext cx="2952328" cy="2619520"/>
          </a:xfrm>
          <a:prstGeom prst="rect">
            <a:avLst/>
          </a:prstGeom>
        </p:spPr>
      </p:pic>
      <p:pic>
        <p:nvPicPr>
          <p:cNvPr id="5" name="Picture 4"/>
          <p:cNvPicPr>
            <a:picLocks noChangeAspect="1"/>
          </p:cNvPicPr>
          <p:nvPr/>
        </p:nvPicPr>
        <p:blipFill>
          <a:blip r:embed="rId4"/>
          <a:stretch>
            <a:fillRect/>
          </a:stretch>
        </p:blipFill>
        <p:spPr>
          <a:xfrm>
            <a:off x="5352828" y="5202713"/>
            <a:ext cx="3766936" cy="1622352"/>
          </a:xfrm>
          <a:prstGeom prst="rect">
            <a:avLst/>
          </a:prstGeom>
        </p:spPr>
      </p:pic>
      <p:pic>
        <p:nvPicPr>
          <p:cNvPr id="6" name="Picture 5"/>
          <p:cNvPicPr>
            <a:picLocks noChangeAspect="1"/>
          </p:cNvPicPr>
          <p:nvPr/>
        </p:nvPicPr>
        <p:blipFill>
          <a:blip r:embed="rId5"/>
          <a:stretch>
            <a:fillRect/>
          </a:stretch>
        </p:blipFill>
        <p:spPr>
          <a:xfrm>
            <a:off x="7236296" y="1412776"/>
            <a:ext cx="1616063" cy="3101445"/>
          </a:xfrm>
          <a:prstGeom prst="rect">
            <a:avLst/>
          </a:prstGeom>
        </p:spPr>
      </p:pic>
      <p:pic>
        <p:nvPicPr>
          <p:cNvPr id="7" name="Picture 6"/>
          <p:cNvPicPr>
            <a:picLocks noChangeAspect="1"/>
          </p:cNvPicPr>
          <p:nvPr/>
        </p:nvPicPr>
        <p:blipFill>
          <a:blip r:embed="rId6"/>
          <a:stretch>
            <a:fillRect/>
          </a:stretch>
        </p:blipFill>
        <p:spPr>
          <a:xfrm>
            <a:off x="4703270" y="3315763"/>
            <a:ext cx="1928813" cy="1771650"/>
          </a:xfrm>
          <a:prstGeom prst="rect">
            <a:avLst/>
          </a:prstGeom>
        </p:spPr>
      </p:pic>
      <p:pic>
        <p:nvPicPr>
          <p:cNvPr id="8" name="Picture 7"/>
          <p:cNvPicPr>
            <a:picLocks noChangeAspect="1"/>
          </p:cNvPicPr>
          <p:nvPr/>
        </p:nvPicPr>
        <p:blipFill>
          <a:blip r:embed="rId7"/>
          <a:stretch>
            <a:fillRect/>
          </a:stretch>
        </p:blipFill>
        <p:spPr>
          <a:xfrm>
            <a:off x="1957220" y="3988396"/>
            <a:ext cx="1885950" cy="1819275"/>
          </a:xfrm>
          <a:prstGeom prst="rect">
            <a:avLst/>
          </a:prstGeom>
        </p:spPr>
      </p:pic>
      <p:pic>
        <p:nvPicPr>
          <p:cNvPr id="9" name="Picture 8"/>
          <p:cNvPicPr>
            <a:picLocks noChangeAspect="1"/>
          </p:cNvPicPr>
          <p:nvPr/>
        </p:nvPicPr>
        <p:blipFill>
          <a:blip r:embed="rId8"/>
          <a:stretch>
            <a:fillRect/>
          </a:stretch>
        </p:blipFill>
        <p:spPr>
          <a:xfrm>
            <a:off x="4499992" y="1052736"/>
            <a:ext cx="2335370" cy="2072110"/>
          </a:xfrm>
          <a:prstGeom prst="rect">
            <a:avLst/>
          </a:prstGeom>
        </p:spPr>
      </p:pic>
      <p:sp>
        <p:nvSpPr>
          <p:cNvPr id="10" name="TextBox 9"/>
          <p:cNvSpPr txBox="1"/>
          <p:nvPr/>
        </p:nvSpPr>
        <p:spPr>
          <a:xfrm>
            <a:off x="189197" y="5883301"/>
            <a:ext cx="5018314" cy="923330"/>
          </a:xfrm>
          <a:prstGeom prst="rect">
            <a:avLst/>
          </a:prstGeom>
          <a:noFill/>
        </p:spPr>
        <p:txBody>
          <a:bodyPr wrap="square" rtlCol="0">
            <a:spAutoFit/>
          </a:bodyPr>
          <a:lstStyle/>
          <a:p>
            <a:r>
              <a:rPr lang="en-US" dirty="0" smtClean="0"/>
              <a:t>As adults, we must learn not only how to work well but also how to relax and enjoy leisure. (Strain&amp; others, 2002; van </a:t>
            </a:r>
            <a:r>
              <a:rPr lang="en-US" dirty="0" err="1" smtClean="0"/>
              <a:t>Eijick</a:t>
            </a:r>
            <a:r>
              <a:rPr lang="en-US" dirty="0" smtClean="0"/>
              <a:t> &amp; Mommas, 2004)</a:t>
            </a:r>
            <a:endParaRPr lang="en-US" dirty="0"/>
          </a:p>
        </p:txBody>
      </p:sp>
    </p:spTree>
    <p:extLst>
      <p:ext uri="{BB962C8B-B14F-4D97-AF65-F5344CB8AC3E}">
        <p14:creationId xmlns:p14="http://schemas.microsoft.com/office/powerpoint/2010/main" val="2442012309"/>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00248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43408"/>
            <a:ext cx="8219256" cy="1368152"/>
          </a:xfrm>
        </p:spPr>
        <p:txBody>
          <a:bodyPr>
            <a:normAutofit/>
          </a:bodyPr>
          <a:lstStyle/>
          <a:p>
            <a:pPr algn="ctr"/>
            <a:r>
              <a:rPr lang="en-ID" sz="3600" dirty="0" smtClean="0">
                <a:solidFill>
                  <a:schemeClr val="bg1"/>
                </a:solidFill>
              </a:rPr>
              <a:t>Goal Setting, Planning, and Monitoring</a:t>
            </a:r>
            <a:endParaRPr lang="en-US" sz="3600" dirty="0">
              <a:solidFill>
                <a:schemeClr val="bg1"/>
              </a:solidFill>
            </a:endParaRPr>
          </a:p>
        </p:txBody>
      </p:sp>
      <p:sp>
        <p:nvSpPr>
          <p:cNvPr id="3" name="Content Placeholder 2"/>
          <p:cNvSpPr>
            <a:spLocks noGrp="1"/>
          </p:cNvSpPr>
          <p:nvPr>
            <p:ph idx="1"/>
          </p:nvPr>
        </p:nvSpPr>
        <p:spPr>
          <a:xfrm>
            <a:off x="5652120" y="3645024"/>
            <a:ext cx="3034680" cy="2481139"/>
          </a:xfrm>
        </p:spPr>
        <p:txBody>
          <a:bodyPr/>
          <a:lstStyle/>
          <a:p>
            <a:endParaRPr lang="en-US" dirty="0"/>
          </a:p>
        </p:txBody>
      </p:sp>
      <p:sp>
        <p:nvSpPr>
          <p:cNvPr id="4" name="Text Placeholder 3"/>
          <p:cNvSpPr>
            <a:spLocks noGrp="1"/>
          </p:cNvSpPr>
          <p:nvPr>
            <p:ph type="body" sz="half" idx="2"/>
          </p:nvPr>
        </p:nvSpPr>
        <p:spPr>
          <a:xfrm>
            <a:off x="457200" y="1700809"/>
            <a:ext cx="4258816" cy="2880319"/>
          </a:xfrm>
        </p:spPr>
        <p:txBody>
          <a:bodyPr>
            <a:normAutofit lnSpcReduction="10000"/>
          </a:bodyPr>
          <a:lstStyle/>
          <a:p>
            <a:r>
              <a:rPr lang="en-US" sz="2800" dirty="0" err="1" smtClean="0">
                <a:solidFill>
                  <a:schemeClr val="bg1"/>
                </a:solidFill>
              </a:rPr>
              <a:t>Suatu</a:t>
            </a:r>
            <a:r>
              <a:rPr lang="en-US" sz="2800" dirty="0" smtClean="0">
                <a:solidFill>
                  <a:schemeClr val="bg1"/>
                </a:solidFill>
              </a:rPr>
              <a:t> proses </a:t>
            </a:r>
            <a:r>
              <a:rPr lang="en-US" sz="2800" dirty="0" err="1" smtClean="0">
                <a:solidFill>
                  <a:schemeClr val="bg1"/>
                </a:solidFill>
              </a:rPr>
              <a:t>menetapkan</a:t>
            </a:r>
            <a:r>
              <a:rPr lang="en-US" sz="2800" dirty="0" smtClean="0">
                <a:solidFill>
                  <a:schemeClr val="bg1"/>
                </a:solidFill>
              </a:rPr>
              <a:t> </a:t>
            </a:r>
            <a:r>
              <a:rPr lang="en-US" sz="2800" dirty="0" err="1" smtClean="0">
                <a:solidFill>
                  <a:schemeClr val="bg1"/>
                </a:solidFill>
              </a:rPr>
              <a:t>sasaran</a:t>
            </a:r>
            <a:r>
              <a:rPr lang="en-US" sz="2800" dirty="0" smtClean="0">
                <a:solidFill>
                  <a:schemeClr val="bg1"/>
                </a:solidFill>
              </a:rPr>
              <a:t> </a:t>
            </a:r>
            <a:r>
              <a:rPr lang="en-US" sz="2800" dirty="0" err="1" smtClean="0">
                <a:solidFill>
                  <a:schemeClr val="bg1"/>
                </a:solidFill>
              </a:rPr>
              <a:t>utama</a:t>
            </a:r>
            <a:r>
              <a:rPr lang="en-US" sz="2800" dirty="0" smtClean="0">
                <a:solidFill>
                  <a:schemeClr val="bg1"/>
                </a:solidFill>
              </a:rPr>
              <a:t> </a:t>
            </a:r>
            <a:r>
              <a:rPr lang="en-US" sz="2800" dirty="0" err="1" smtClean="0">
                <a:solidFill>
                  <a:schemeClr val="bg1"/>
                </a:solidFill>
              </a:rPr>
              <a:t>bagi</a:t>
            </a:r>
            <a:r>
              <a:rPr lang="en-US" sz="2800" dirty="0" smtClean="0">
                <a:solidFill>
                  <a:schemeClr val="bg1"/>
                </a:solidFill>
              </a:rPr>
              <a:t> </a:t>
            </a:r>
            <a:r>
              <a:rPr lang="en-US" sz="2800" dirty="0" err="1" smtClean="0">
                <a:solidFill>
                  <a:schemeClr val="bg1"/>
                </a:solidFill>
              </a:rPr>
              <a:t>individu</a:t>
            </a:r>
            <a:r>
              <a:rPr lang="en-US" sz="2800" dirty="0" smtClean="0">
                <a:solidFill>
                  <a:schemeClr val="bg1"/>
                </a:solidFill>
              </a:rPr>
              <a:t>. </a:t>
            </a:r>
            <a:r>
              <a:rPr lang="en-US" sz="2800" dirty="0" smtClean="0">
                <a:solidFill>
                  <a:schemeClr val="bg1"/>
                </a:solidFill>
              </a:rPr>
              <a:t>Goal yang </a:t>
            </a:r>
            <a:r>
              <a:rPr lang="en-US" sz="2800" dirty="0" err="1" smtClean="0">
                <a:solidFill>
                  <a:schemeClr val="bg1"/>
                </a:solidFill>
              </a:rPr>
              <a:t>lebih</a:t>
            </a:r>
            <a:r>
              <a:rPr lang="en-US" sz="2800" dirty="0" smtClean="0">
                <a:solidFill>
                  <a:schemeClr val="bg1"/>
                </a:solidFill>
              </a:rPr>
              <a:t> </a:t>
            </a:r>
            <a:r>
              <a:rPr lang="en-US" sz="2800" dirty="0" err="1" smtClean="0">
                <a:solidFill>
                  <a:schemeClr val="bg1"/>
                </a:solidFill>
              </a:rPr>
              <a:t>terinci</a:t>
            </a:r>
            <a:r>
              <a:rPr lang="en-US" sz="2800" dirty="0" smtClean="0">
                <a:solidFill>
                  <a:schemeClr val="bg1"/>
                </a:solidFill>
              </a:rPr>
              <a:t> </a:t>
            </a:r>
            <a:r>
              <a:rPr lang="en-US" sz="2800" dirty="0" err="1" smtClean="0">
                <a:solidFill>
                  <a:schemeClr val="bg1"/>
                </a:solidFill>
              </a:rPr>
              <a:t>dan</a:t>
            </a:r>
            <a:r>
              <a:rPr lang="en-US" sz="2800" dirty="0" smtClean="0">
                <a:solidFill>
                  <a:schemeClr val="bg1"/>
                </a:solidFill>
              </a:rPr>
              <a:t> </a:t>
            </a:r>
            <a:r>
              <a:rPr lang="en-US" sz="2800" dirty="0" err="1" smtClean="0">
                <a:solidFill>
                  <a:schemeClr val="bg1"/>
                </a:solidFill>
              </a:rPr>
              <a:t>berada</a:t>
            </a:r>
            <a:r>
              <a:rPr lang="en-US" sz="2800" dirty="0" smtClean="0">
                <a:solidFill>
                  <a:schemeClr val="bg1"/>
                </a:solidFill>
              </a:rPr>
              <a:t> di </a:t>
            </a:r>
            <a:r>
              <a:rPr lang="en-US" sz="2800" dirty="0" err="1" smtClean="0">
                <a:solidFill>
                  <a:schemeClr val="bg1"/>
                </a:solidFill>
              </a:rPr>
              <a:t>bawah</a:t>
            </a:r>
            <a:r>
              <a:rPr lang="en-US" sz="2800" dirty="0" smtClean="0">
                <a:solidFill>
                  <a:schemeClr val="bg1"/>
                </a:solidFill>
              </a:rPr>
              <a:t> </a:t>
            </a:r>
            <a:r>
              <a:rPr lang="en-US" sz="2800" dirty="0" err="1" smtClean="0">
                <a:solidFill>
                  <a:schemeClr val="bg1"/>
                </a:solidFill>
              </a:rPr>
              <a:t>kendali</a:t>
            </a:r>
            <a:r>
              <a:rPr lang="en-US" sz="2800" dirty="0" smtClean="0">
                <a:solidFill>
                  <a:schemeClr val="bg1"/>
                </a:solidFill>
              </a:rPr>
              <a:t> </a:t>
            </a:r>
            <a:r>
              <a:rPr lang="en-US" sz="2800" dirty="0" err="1" smtClean="0">
                <a:solidFill>
                  <a:schemeClr val="bg1"/>
                </a:solidFill>
              </a:rPr>
              <a:t>kita</a:t>
            </a:r>
            <a:r>
              <a:rPr lang="en-US" sz="2800" dirty="0" smtClean="0">
                <a:solidFill>
                  <a:schemeClr val="bg1"/>
                </a:solidFill>
              </a:rPr>
              <a:t> </a:t>
            </a:r>
            <a:r>
              <a:rPr lang="en-US" sz="2800" dirty="0" err="1" smtClean="0">
                <a:solidFill>
                  <a:schemeClr val="bg1"/>
                </a:solidFill>
              </a:rPr>
              <a:t>cenderung</a:t>
            </a:r>
            <a:r>
              <a:rPr lang="en-US" sz="2800" dirty="0" smtClean="0">
                <a:solidFill>
                  <a:schemeClr val="bg1"/>
                </a:solidFill>
              </a:rPr>
              <a:t> </a:t>
            </a:r>
            <a:r>
              <a:rPr lang="en-US" sz="2800" dirty="0" err="1" smtClean="0">
                <a:solidFill>
                  <a:schemeClr val="bg1"/>
                </a:solidFill>
              </a:rPr>
              <a:t>memunculkan</a:t>
            </a:r>
            <a:r>
              <a:rPr lang="en-US" sz="2800" dirty="0" smtClean="0">
                <a:solidFill>
                  <a:schemeClr val="bg1"/>
                </a:solidFill>
              </a:rPr>
              <a:t> </a:t>
            </a:r>
            <a:r>
              <a:rPr lang="en-US" sz="2800" dirty="0" err="1" smtClean="0">
                <a:solidFill>
                  <a:schemeClr val="bg1"/>
                </a:solidFill>
              </a:rPr>
              <a:t>usaha</a:t>
            </a:r>
            <a:r>
              <a:rPr lang="en-US" sz="2800" dirty="0" smtClean="0">
                <a:solidFill>
                  <a:schemeClr val="bg1"/>
                </a:solidFill>
              </a:rPr>
              <a:t> yang </a:t>
            </a:r>
            <a:r>
              <a:rPr lang="en-US" sz="2800" dirty="0" err="1" smtClean="0">
                <a:solidFill>
                  <a:schemeClr val="bg1"/>
                </a:solidFill>
              </a:rPr>
              <a:t>lebih</a:t>
            </a:r>
            <a:r>
              <a:rPr lang="en-US" sz="2800" dirty="0" smtClean="0">
                <a:solidFill>
                  <a:schemeClr val="bg1"/>
                </a:solidFill>
              </a:rPr>
              <a:t> </a:t>
            </a:r>
            <a:r>
              <a:rPr lang="en-US" sz="2800" dirty="0" err="1" smtClean="0">
                <a:solidFill>
                  <a:schemeClr val="bg1"/>
                </a:solidFill>
              </a:rPr>
              <a:t>besar</a:t>
            </a:r>
            <a:endParaRPr lang="en-US" sz="2800" dirty="0" smtClean="0">
              <a:solidFill>
                <a:schemeClr val="bg1"/>
              </a:solidFill>
            </a:endParaRPr>
          </a:p>
          <a:p>
            <a:endParaRPr lang="en-US" dirty="0"/>
          </a:p>
        </p:txBody>
      </p:sp>
    </p:spTree>
    <p:extLst>
      <p:ext uri="{BB962C8B-B14F-4D97-AF65-F5344CB8AC3E}">
        <p14:creationId xmlns:p14="http://schemas.microsoft.com/office/powerpoint/2010/main" val="1603253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0"/>
            <a:ext cx="6408712" cy="1176924"/>
          </a:xfrm>
          <a:gradFill>
            <a:gsLst>
              <a:gs pos="0">
                <a:srgbClr val="FFEFD1"/>
              </a:gs>
              <a:gs pos="64999">
                <a:srgbClr val="F0EBD5"/>
              </a:gs>
              <a:gs pos="100000">
                <a:srgbClr val="D1C39F"/>
              </a:gs>
            </a:gsLst>
            <a:lin ang="5400000" scaled="0"/>
          </a:gradFill>
        </p:spPr>
        <p:txBody>
          <a:bodyPr>
            <a:normAutofit/>
          </a:bodyPr>
          <a:lstStyle/>
          <a:p>
            <a:r>
              <a:rPr lang="en-ID" sz="3600" dirty="0" smtClean="0"/>
              <a:t>Time Management</a:t>
            </a:r>
            <a:endParaRPr lang="en-US" sz="3600" dirty="0"/>
          </a:p>
        </p:txBody>
      </p:sp>
      <p:sp>
        <p:nvSpPr>
          <p:cNvPr id="4" name="Subtitle 3"/>
          <p:cNvSpPr>
            <a:spLocks noGrp="1"/>
          </p:cNvSpPr>
          <p:nvPr>
            <p:ph type="subTitle" idx="1"/>
          </p:nvPr>
        </p:nvSpPr>
        <p:spPr>
          <a:xfrm>
            <a:off x="467544" y="1700808"/>
            <a:ext cx="8352928" cy="4824536"/>
          </a:xfrm>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56792"/>
            <a:ext cx="5322844" cy="22650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149080"/>
            <a:ext cx="3456384" cy="2425950"/>
          </a:xfrm>
          <a:prstGeom prst="rect">
            <a:avLst/>
          </a:prstGeom>
        </p:spPr>
      </p:pic>
    </p:spTree>
    <p:extLst>
      <p:ext uri="{BB962C8B-B14F-4D97-AF65-F5344CB8AC3E}">
        <p14:creationId xmlns:p14="http://schemas.microsoft.com/office/powerpoint/2010/main" val="360245224"/>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772400" cy="1470025"/>
          </a:xfrm>
        </p:spPr>
        <p:txBody>
          <a:bodyPr>
            <a:normAutofit/>
          </a:bodyPr>
          <a:lstStyle/>
          <a:p>
            <a:pPr marL="571500" indent="-571500">
              <a:buFont typeface="Arial" pitchFamily="34" charset="0"/>
              <a:buChar char="•"/>
            </a:pPr>
            <a:r>
              <a:rPr lang="en-ID" sz="2800" dirty="0" smtClean="0"/>
              <a:t>Plan and Set Priorities</a:t>
            </a:r>
            <a:endParaRPr lang="en-US" sz="2800" dirty="0"/>
          </a:p>
        </p:txBody>
      </p:sp>
      <p:sp>
        <p:nvSpPr>
          <p:cNvPr id="3" name="Subtitle 2"/>
          <p:cNvSpPr>
            <a:spLocks noGrp="1"/>
          </p:cNvSpPr>
          <p:nvPr>
            <p:ph type="subTitle" idx="1"/>
          </p:nvPr>
        </p:nvSpPr>
        <p:spPr>
          <a:xfrm>
            <a:off x="1371600" y="1700808"/>
            <a:ext cx="6400800" cy="3937992"/>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924944"/>
            <a:ext cx="3816424" cy="19379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844824"/>
            <a:ext cx="4894139" cy="3960440"/>
          </a:xfrm>
          <a:prstGeom prst="rect">
            <a:avLst/>
          </a:prstGeom>
        </p:spPr>
      </p:pic>
    </p:spTree>
    <p:extLst>
      <p:ext uri="{BB962C8B-B14F-4D97-AF65-F5344CB8AC3E}">
        <p14:creationId xmlns:p14="http://schemas.microsoft.com/office/powerpoint/2010/main" val="132282012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76672"/>
            <a:ext cx="7772400" cy="1470025"/>
          </a:xfrm>
        </p:spPr>
        <p:txBody>
          <a:bodyPr>
            <a:normAutofit/>
          </a:bodyPr>
          <a:lstStyle/>
          <a:p>
            <a:pPr marL="571500" indent="-571500">
              <a:buFont typeface="Arial" pitchFamily="34" charset="0"/>
              <a:buChar char="•"/>
            </a:pPr>
            <a:r>
              <a:rPr lang="en-ID" sz="2800" dirty="0" smtClean="0"/>
              <a:t>Create and Monitor Time Plans</a:t>
            </a:r>
            <a:endParaRPr lang="en-US" sz="2800" dirty="0"/>
          </a:p>
        </p:txBody>
      </p:sp>
      <p:sp>
        <p:nvSpPr>
          <p:cNvPr id="3" name="Subtitle 2"/>
          <p:cNvSpPr>
            <a:spLocks noGrp="1"/>
          </p:cNvSpPr>
          <p:nvPr>
            <p:ph type="subTitle" idx="1"/>
          </p:nvPr>
        </p:nvSpPr>
        <p:spPr>
          <a:xfrm>
            <a:off x="467544" y="1700808"/>
            <a:ext cx="8208912" cy="4752528"/>
          </a:xfrm>
        </p:spPr>
        <p:txBody>
          <a:bodyPr>
            <a:normAutofit/>
          </a:bodyPr>
          <a:lstStyle/>
          <a:p>
            <a:pPr algn="just"/>
            <a:endParaRPr lang="en-ID" sz="2800" dirty="0" smtClean="0">
              <a:solidFill>
                <a:schemeClr val="tx1"/>
              </a:solidFill>
            </a:endParaRPr>
          </a:p>
          <a:p>
            <a:pPr algn="just"/>
            <a:r>
              <a:rPr lang="en-ID" sz="2800" dirty="0" err="1" smtClean="0">
                <a:solidFill>
                  <a:schemeClr val="tx1"/>
                </a:solidFill>
              </a:rPr>
              <a:t>Dapat</a:t>
            </a:r>
            <a:r>
              <a:rPr lang="en-ID" sz="2800" dirty="0" smtClean="0">
                <a:solidFill>
                  <a:schemeClr val="tx1"/>
                </a:solidFill>
              </a:rPr>
              <a:t> </a:t>
            </a:r>
            <a:r>
              <a:rPr lang="en-ID" sz="2800" dirty="0" err="1" smtClean="0">
                <a:solidFill>
                  <a:schemeClr val="tx1"/>
                </a:solidFill>
              </a:rPr>
              <a:t>membantu</a:t>
            </a:r>
            <a:r>
              <a:rPr lang="en-ID" sz="2800" dirty="0" smtClean="0">
                <a:solidFill>
                  <a:schemeClr val="tx1"/>
                </a:solidFill>
              </a:rPr>
              <a:t> </a:t>
            </a:r>
            <a:r>
              <a:rPr lang="en-ID" sz="2800" dirty="0" err="1" smtClean="0">
                <a:solidFill>
                  <a:schemeClr val="tx1"/>
                </a:solidFill>
              </a:rPr>
              <a:t>individu</a:t>
            </a:r>
            <a:r>
              <a:rPr lang="en-ID" sz="2800" dirty="0" smtClean="0">
                <a:solidFill>
                  <a:schemeClr val="tx1"/>
                </a:solidFill>
              </a:rPr>
              <a:t> </a:t>
            </a:r>
            <a:r>
              <a:rPr lang="en-ID" sz="2800" dirty="0" err="1" smtClean="0">
                <a:solidFill>
                  <a:schemeClr val="tx1"/>
                </a:solidFill>
              </a:rPr>
              <a:t>untuk</a:t>
            </a:r>
            <a:r>
              <a:rPr lang="en-ID" sz="2800" dirty="0" smtClean="0">
                <a:solidFill>
                  <a:schemeClr val="tx1"/>
                </a:solidFill>
              </a:rPr>
              <a:t> </a:t>
            </a:r>
            <a:r>
              <a:rPr lang="en-ID" sz="2800" dirty="0" err="1" smtClean="0">
                <a:solidFill>
                  <a:schemeClr val="tx1"/>
                </a:solidFill>
              </a:rPr>
              <a:t>terlebih</a:t>
            </a:r>
            <a:r>
              <a:rPr lang="en-ID" sz="2800" dirty="0" smtClean="0">
                <a:solidFill>
                  <a:schemeClr val="tx1"/>
                </a:solidFill>
              </a:rPr>
              <a:t> </a:t>
            </a:r>
            <a:r>
              <a:rPr lang="en-ID" sz="2800" dirty="0" err="1" smtClean="0">
                <a:solidFill>
                  <a:schemeClr val="tx1"/>
                </a:solidFill>
              </a:rPr>
              <a:t>dahulu</a:t>
            </a:r>
            <a:r>
              <a:rPr lang="en-ID" sz="2800" dirty="0" smtClean="0">
                <a:solidFill>
                  <a:schemeClr val="tx1"/>
                </a:solidFill>
              </a:rPr>
              <a:t> </a:t>
            </a:r>
            <a:r>
              <a:rPr lang="en-ID" sz="2800" dirty="0" err="1" smtClean="0">
                <a:solidFill>
                  <a:schemeClr val="tx1"/>
                </a:solidFill>
              </a:rPr>
              <a:t>membuat</a:t>
            </a:r>
            <a:r>
              <a:rPr lang="en-ID" sz="2800" dirty="0" smtClean="0">
                <a:solidFill>
                  <a:schemeClr val="tx1"/>
                </a:solidFill>
              </a:rPr>
              <a:t> </a:t>
            </a:r>
            <a:r>
              <a:rPr lang="en-ID" sz="2800" dirty="0" err="1" smtClean="0">
                <a:solidFill>
                  <a:schemeClr val="tx1"/>
                </a:solidFill>
              </a:rPr>
              <a:t>perencanaan</a:t>
            </a:r>
            <a:r>
              <a:rPr lang="en-ID" sz="2800" dirty="0" smtClean="0">
                <a:solidFill>
                  <a:schemeClr val="tx1"/>
                </a:solidFill>
              </a:rPr>
              <a:t> </a:t>
            </a:r>
            <a:r>
              <a:rPr lang="en-ID" sz="2800" dirty="0" err="1" smtClean="0">
                <a:solidFill>
                  <a:schemeClr val="tx1"/>
                </a:solidFill>
              </a:rPr>
              <a:t>waktu</a:t>
            </a:r>
            <a:r>
              <a:rPr lang="en-ID" sz="2800" dirty="0" smtClean="0">
                <a:solidFill>
                  <a:schemeClr val="tx1"/>
                </a:solidFill>
              </a:rPr>
              <a:t> </a:t>
            </a:r>
            <a:r>
              <a:rPr lang="en-ID" sz="2800" dirty="0" err="1" smtClean="0">
                <a:solidFill>
                  <a:schemeClr val="tx1"/>
                </a:solidFill>
              </a:rPr>
              <a:t>setiap</a:t>
            </a:r>
            <a:r>
              <a:rPr lang="en-ID" sz="2800" dirty="0" smtClean="0">
                <a:solidFill>
                  <a:schemeClr val="tx1"/>
                </a:solidFill>
              </a:rPr>
              <a:t> </a:t>
            </a:r>
            <a:r>
              <a:rPr lang="en-ID" sz="2800" dirty="0" err="1" smtClean="0">
                <a:solidFill>
                  <a:schemeClr val="tx1"/>
                </a:solidFill>
              </a:rPr>
              <a:t>hari</a:t>
            </a:r>
            <a:r>
              <a:rPr lang="en-ID" sz="2800" dirty="0" smtClean="0">
                <a:solidFill>
                  <a:schemeClr val="tx1"/>
                </a:solidFill>
              </a:rPr>
              <a:t> </a:t>
            </a:r>
            <a:r>
              <a:rPr lang="en-ID" sz="2800" dirty="0" err="1" smtClean="0">
                <a:solidFill>
                  <a:schemeClr val="tx1"/>
                </a:solidFill>
              </a:rPr>
              <a:t>dan</a:t>
            </a:r>
            <a:r>
              <a:rPr lang="en-ID" sz="2800" dirty="0" smtClean="0">
                <a:solidFill>
                  <a:schemeClr val="tx1"/>
                </a:solidFill>
              </a:rPr>
              <a:t> </a:t>
            </a:r>
            <a:r>
              <a:rPr lang="en-ID" sz="2800" dirty="0" err="1" smtClean="0">
                <a:solidFill>
                  <a:schemeClr val="tx1"/>
                </a:solidFill>
              </a:rPr>
              <a:t>mengevaluasinya</a:t>
            </a:r>
            <a:r>
              <a:rPr lang="en-ID" sz="2800" dirty="0" smtClean="0">
                <a:solidFill>
                  <a:schemeClr val="tx1"/>
                </a:solidFill>
              </a:rPr>
              <a:t>. Hal </a:t>
            </a:r>
            <a:r>
              <a:rPr lang="en-ID" sz="2800" dirty="0" err="1" smtClean="0">
                <a:solidFill>
                  <a:schemeClr val="tx1"/>
                </a:solidFill>
              </a:rPr>
              <a:t>tersebut</a:t>
            </a:r>
            <a:r>
              <a:rPr lang="en-ID" sz="2800" dirty="0" smtClean="0">
                <a:solidFill>
                  <a:schemeClr val="tx1"/>
                </a:solidFill>
              </a:rPr>
              <a:t> </a:t>
            </a:r>
            <a:r>
              <a:rPr lang="en-ID" sz="2800" dirty="0" err="1" smtClean="0">
                <a:solidFill>
                  <a:schemeClr val="tx1"/>
                </a:solidFill>
              </a:rPr>
              <a:t>dapat</a:t>
            </a:r>
            <a:r>
              <a:rPr lang="en-ID" sz="2800" dirty="0">
                <a:solidFill>
                  <a:schemeClr val="tx1"/>
                </a:solidFill>
              </a:rPr>
              <a:t> </a:t>
            </a:r>
            <a:r>
              <a:rPr lang="en-ID" sz="2800" dirty="0" err="1">
                <a:solidFill>
                  <a:schemeClr val="tx1"/>
                </a:solidFill>
              </a:rPr>
              <a:t>menentukan</a:t>
            </a:r>
            <a:r>
              <a:rPr lang="en-ID" sz="2800" dirty="0">
                <a:solidFill>
                  <a:schemeClr val="tx1"/>
                </a:solidFill>
              </a:rPr>
              <a:t> </a:t>
            </a:r>
            <a:r>
              <a:rPr lang="en-ID" sz="2800" dirty="0" err="1">
                <a:solidFill>
                  <a:schemeClr val="tx1"/>
                </a:solidFill>
              </a:rPr>
              <a:t>kegiatan</a:t>
            </a:r>
            <a:r>
              <a:rPr lang="en-ID" sz="2800" dirty="0">
                <a:solidFill>
                  <a:schemeClr val="tx1"/>
                </a:solidFill>
              </a:rPr>
              <a:t> </a:t>
            </a:r>
            <a:r>
              <a:rPr lang="en-ID" sz="2800" dirty="0" err="1">
                <a:solidFill>
                  <a:schemeClr val="tx1"/>
                </a:solidFill>
              </a:rPr>
              <a:t>apa</a:t>
            </a:r>
            <a:r>
              <a:rPr lang="en-ID" sz="2800" dirty="0">
                <a:solidFill>
                  <a:schemeClr val="tx1"/>
                </a:solidFill>
              </a:rPr>
              <a:t> yang paling </a:t>
            </a:r>
            <a:r>
              <a:rPr lang="en-ID" sz="2800" dirty="0" err="1">
                <a:solidFill>
                  <a:schemeClr val="tx1"/>
                </a:solidFill>
              </a:rPr>
              <a:t>penting</a:t>
            </a:r>
            <a:r>
              <a:rPr lang="en-ID" sz="2800" dirty="0">
                <a:solidFill>
                  <a:schemeClr val="tx1"/>
                </a:solidFill>
              </a:rPr>
              <a:t> agar </a:t>
            </a:r>
            <a:r>
              <a:rPr lang="en-ID" sz="2800" dirty="0" err="1">
                <a:solidFill>
                  <a:schemeClr val="tx1"/>
                </a:solidFill>
              </a:rPr>
              <a:t>dapat</a:t>
            </a:r>
            <a:r>
              <a:rPr lang="en-ID" sz="2800" dirty="0">
                <a:solidFill>
                  <a:schemeClr val="tx1"/>
                </a:solidFill>
              </a:rPr>
              <a:t> </a:t>
            </a:r>
            <a:r>
              <a:rPr lang="en-ID" sz="2800" dirty="0" err="1">
                <a:solidFill>
                  <a:schemeClr val="tx1"/>
                </a:solidFill>
              </a:rPr>
              <a:t>mengalokasikan</a:t>
            </a:r>
            <a:r>
              <a:rPr lang="en-ID" sz="2800" dirty="0">
                <a:solidFill>
                  <a:schemeClr val="tx1"/>
                </a:solidFill>
              </a:rPr>
              <a:t> </a:t>
            </a:r>
            <a:r>
              <a:rPr lang="en-ID" sz="2800" dirty="0" err="1">
                <a:solidFill>
                  <a:schemeClr val="tx1"/>
                </a:solidFill>
              </a:rPr>
              <a:t>waktu</a:t>
            </a:r>
            <a:r>
              <a:rPr lang="en-ID" sz="2800" dirty="0">
                <a:solidFill>
                  <a:schemeClr val="tx1"/>
                </a:solidFill>
              </a:rPr>
              <a:t> yang </a:t>
            </a:r>
            <a:r>
              <a:rPr lang="en-ID" sz="2800" dirty="0" err="1">
                <a:solidFill>
                  <a:schemeClr val="tx1"/>
                </a:solidFill>
              </a:rPr>
              <a:t>cukup</a:t>
            </a:r>
            <a:r>
              <a:rPr lang="en-ID" sz="2800" dirty="0">
                <a:solidFill>
                  <a:schemeClr val="tx1"/>
                </a:solidFill>
              </a:rPr>
              <a:t> </a:t>
            </a:r>
            <a:r>
              <a:rPr lang="en-ID" sz="2800" dirty="0" err="1">
                <a:solidFill>
                  <a:schemeClr val="tx1"/>
                </a:solidFill>
              </a:rPr>
              <a:t>baginya</a:t>
            </a:r>
            <a:endParaRPr lang="en-US" sz="28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15308">
            <a:off x="5868143" y="4362046"/>
            <a:ext cx="2688299" cy="2016224"/>
          </a:xfrm>
          <a:prstGeom prst="rect">
            <a:avLst/>
          </a:prstGeom>
        </p:spPr>
      </p:pic>
    </p:spTree>
    <p:extLst>
      <p:ext uri="{BB962C8B-B14F-4D97-AF65-F5344CB8AC3E}">
        <p14:creationId xmlns:p14="http://schemas.microsoft.com/office/powerpoint/2010/main" val="260652065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1470025"/>
          </a:xfrm>
        </p:spPr>
        <p:txBody>
          <a:bodyPr>
            <a:normAutofit/>
          </a:bodyPr>
          <a:lstStyle/>
          <a:p>
            <a:r>
              <a:rPr lang="en-ID" sz="3600" dirty="0" smtClean="0"/>
              <a:t>Some Obstacles to Achievement</a:t>
            </a:r>
            <a:endParaRPr lang="en-US" sz="3600" dirty="0"/>
          </a:p>
        </p:txBody>
      </p:sp>
      <p:sp>
        <p:nvSpPr>
          <p:cNvPr id="3" name="Subtitle 2"/>
          <p:cNvSpPr>
            <a:spLocks noGrp="1"/>
          </p:cNvSpPr>
          <p:nvPr>
            <p:ph type="subTitle" idx="1"/>
          </p:nvPr>
        </p:nvSpPr>
        <p:spPr>
          <a:xfrm>
            <a:off x="1259632" y="1412776"/>
            <a:ext cx="6696744" cy="3888432"/>
          </a:xfrm>
        </p:spPr>
        <p:txBody>
          <a:bodyPr>
            <a:normAutofit/>
          </a:bodyPr>
          <a:lstStyle/>
          <a:p>
            <a:pPr marL="342900" indent="-342900" algn="l">
              <a:buFont typeface="Arial" pitchFamily="34" charset="0"/>
              <a:buChar char="•"/>
            </a:pPr>
            <a:r>
              <a:rPr lang="en-ID" sz="2400" dirty="0" smtClean="0">
                <a:solidFill>
                  <a:schemeClr val="tx1"/>
                </a:solidFill>
              </a:rPr>
              <a:t>Procrastination (</a:t>
            </a:r>
            <a:r>
              <a:rPr lang="en-ID" sz="2400" dirty="0" err="1" smtClean="0">
                <a:solidFill>
                  <a:schemeClr val="tx1"/>
                </a:solidFill>
              </a:rPr>
              <a:t>Permasalahan</a:t>
            </a:r>
            <a:r>
              <a:rPr lang="en-ID" sz="2400" dirty="0" smtClean="0">
                <a:solidFill>
                  <a:schemeClr val="tx1"/>
                </a:solidFill>
              </a:rPr>
              <a:t> </a:t>
            </a:r>
            <a:r>
              <a:rPr lang="en-ID" sz="2400" dirty="0" err="1" smtClean="0">
                <a:solidFill>
                  <a:schemeClr val="tx1"/>
                </a:solidFill>
              </a:rPr>
              <a:t>dalam</a:t>
            </a:r>
            <a:r>
              <a:rPr lang="en-ID" sz="2400" dirty="0" smtClean="0">
                <a:solidFill>
                  <a:schemeClr val="tx1"/>
                </a:solidFill>
              </a:rPr>
              <a:t> </a:t>
            </a:r>
            <a:r>
              <a:rPr lang="en-ID" sz="2400" dirty="0" err="1" smtClean="0">
                <a:solidFill>
                  <a:schemeClr val="tx1"/>
                </a:solidFill>
              </a:rPr>
              <a:t>mengalosikan</a:t>
            </a:r>
            <a:r>
              <a:rPr lang="en-ID" sz="2400" dirty="0" smtClean="0">
                <a:solidFill>
                  <a:schemeClr val="tx1"/>
                </a:solidFill>
              </a:rPr>
              <a:t> </a:t>
            </a:r>
            <a:r>
              <a:rPr lang="en-ID" sz="2400" dirty="0" err="1" smtClean="0">
                <a:solidFill>
                  <a:schemeClr val="tx1"/>
                </a:solidFill>
              </a:rPr>
              <a:t>waktu</a:t>
            </a:r>
            <a:r>
              <a:rPr lang="en-ID" sz="2400" dirty="0" smtClean="0">
                <a:solidFill>
                  <a:schemeClr val="tx1"/>
                </a:solidFill>
              </a:rPr>
              <a:t>/ </a:t>
            </a:r>
            <a:r>
              <a:rPr lang="en-ID" sz="2400" dirty="0" err="1" smtClean="0">
                <a:solidFill>
                  <a:schemeClr val="tx1"/>
                </a:solidFill>
              </a:rPr>
              <a:t>menunda-nunda</a:t>
            </a:r>
            <a:r>
              <a:rPr lang="en-ID" sz="2400" dirty="0" smtClean="0">
                <a:solidFill>
                  <a:schemeClr val="tx1"/>
                </a:solidFill>
              </a:rPr>
              <a:t>)</a:t>
            </a:r>
          </a:p>
          <a:p>
            <a:pPr marL="342900" indent="-342900" algn="l">
              <a:buFont typeface="Arial" pitchFamily="34" charset="0"/>
              <a:buChar char="•"/>
            </a:pPr>
            <a:r>
              <a:rPr lang="en-ID" sz="2400" dirty="0" smtClean="0">
                <a:solidFill>
                  <a:schemeClr val="tx1"/>
                </a:solidFill>
              </a:rPr>
              <a:t>Perfectionism (</a:t>
            </a:r>
            <a:r>
              <a:rPr lang="en-ID" sz="2400" dirty="0" err="1" smtClean="0">
                <a:solidFill>
                  <a:schemeClr val="tx1"/>
                </a:solidFill>
              </a:rPr>
              <a:t>Individu</a:t>
            </a:r>
            <a:r>
              <a:rPr lang="en-ID" sz="2400" dirty="0" smtClean="0">
                <a:solidFill>
                  <a:schemeClr val="tx1"/>
                </a:solidFill>
              </a:rPr>
              <a:t> </a:t>
            </a:r>
            <a:r>
              <a:rPr lang="en-US" sz="2400" dirty="0" err="1" smtClean="0">
                <a:solidFill>
                  <a:schemeClr val="tx1"/>
                </a:solidFill>
              </a:rPr>
              <a:t>mengejar</a:t>
            </a:r>
            <a:r>
              <a:rPr lang="en-US" sz="2400" dirty="0" smtClean="0">
                <a:solidFill>
                  <a:schemeClr val="tx1"/>
                </a:solidFill>
              </a:rPr>
              <a:t> </a:t>
            </a:r>
            <a:r>
              <a:rPr lang="en-US" sz="2400" dirty="0" err="1" smtClean="0">
                <a:solidFill>
                  <a:schemeClr val="tx1"/>
                </a:solidFill>
              </a:rPr>
              <a:t>kesempurnaan</a:t>
            </a:r>
            <a:r>
              <a:rPr lang="en-US" sz="2400" dirty="0" smtClean="0">
                <a:solidFill>
                  <a:schemeClr val="tx1"/>
                </a:solidFill>
              </a:rPr>
              <a:t>)</a:t>
            </a:r>
          </a:p>
          <a:p>
            <a:pPr marL="342900" indent="-342900" algn="l">
              <a:buFont typeface="Arial" pitchFamily="34" charset="0"/>
              <a:buChar char="•"/>
            </a:pPr>
            <a:r>
              <a:rPr lang="en-ID" sz="2400" dirty="0" smtClean="0">
                <a:solidFill>
                  <a:schemeClr val="tx1"/>
                </a:solidFill>
              </a:rPr>
              <a:t>Protecting Self-Worth by Avoiding Failure</a:t>
            </a:r>
          </a:p>
          <a:p>
            <a:pPr algn="l"/>
            <a:r>
              <a:rPr lang="en-ID" sz="2400" dirty="0">
                <a:solidFill>
                  <a:schemeClr val="tx1"/>
                </a:solidFill>
              </a:rPr>
              <a:t>	</a:t>
            </a:r>
            <a:r>
              <a:rPr lang="en-ID" sz="2400" i="1" dirty="0" err="1" smtClean="0">
                <a:solidFill>
                  <a:schemeClr val="tx1"/>
                </a:solidFill>
              </a:rPr>
              <a:t>Nonperformance</a:t>
            </a:r>
            <a:endParaRPr lang="en-ID" sz="2400" i="1" dirty="0">
              <a:solidFill>
                <a:schemeClr val="tx1"/>
              </a:solidFill>
            </a:endParaRPr>
          </a:p>
          <a:p>
            <a:pPr algn="l"/>
            <a:r>
              <a:rPr lang="en-ID" sz="2400" i="1" dirty="0" smtClean="0">
                <a:solidFill>
                  <a:schemeClr val="tx1"/>
                </a:solidFill>
              </a:rPr>
              <a:t>	Sham effort</a:t>
            </a:r>
          </a:p>
          <a:p>
            <a:pPr algn="l"/>
            <a:r>
              <a:rPr lang="en-ID" sz="2400" i="1" dirty="0">
                <a:solidFill>
                  <a:schemeClr val="tx1"/>
                </a:solidFill>
              </a:rPr>
              <a:t>	</a:t>
            </a:r>
            <a:r>
              <a:rPr lang="en-ID" sz="2400" i="1" dirty="0" smtClean="0">
                <a:solidFill>
                  <a:schemeClr val="tx1"/>
                </a:solidFill>
              </a:rPr>
              <a:t>Procrastination</a:t>
            </a:r>
          </a:p>
          <a:p>
            <a:pPr algn="l"/>
            <a:r>
              <a:rPr lang="en-ID" sz="2400" i="1" dirty="0">
                <a:solidFill>
                  <a:schemeClr val="tx1"/>
                </a:solidFill>
              </a:rPr>
              <a:t>	</a:t>
            </a:r>
            <a:r>
              <a:rPr lang="en-ID" sz="2400" i="1" dirty="0" smtClean="0">
                <a:solidFill>
                  <a:schemeClr val="tx1"/>
                </a:solidFill>
              </a:rPr>
              <a:t>Setting unreachable goals</a:t>
            </a:r>
            <a:endParaRPr lang="en-US" sz="2400" i="1" dirty="0">
              <a:solidFill>
                <a:schemeClr val="tx1"/>
              </a:solidFill>
            </a:endParaRPr>
          </a:p>
        </p:txBody>
      </p:sp>
    </p:spTree>
    <p:extLst>
      <p:ext uri="{BB962C8B-B14F-4D97-AF65-F5344CB8AC3E}">
        <p14:creationId xmlns:p14="http://schemas.microsoft.com/office/powerpoint/2010/main" val="291241567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25917" y="21497"/>
            <a:ext cx="7772400" cy="1470025"/>
          </a:xfrm>
        </p:spPr>
        <p:txBody>
          <a:bodyPr>
            <a:normAutofit/>
          </a:bodyPr>
          <a:lstStyle/>
          <a:p>
            <a:r>
              <a:rPr lang="en-ID" sz="2800" dirty="0" smtClean="0"/>
              <a:t>Self-handicapping strategies</a:t>
            </a:r>
            <a:endParaRPr lang="en-US" sz="2800"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214665"/>
            <a:ext cx="2390666" cy="11521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9" y="844142"/>
            <a:ext cx="2160240" cy="18075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5924" y="3035560"/>
            <a:ext cx="3816424" cy="1462963"/>
          </a:xfrm>
          <a:prstGeom prst="rect">
            <a:avLst/>
          </a:prstGeom>
        </p:spPr>
      </p:pic>
    </p:spTree>
    <p:extLst>
      <p:ext uri="{BB962C8B-B14F-4D97-AF65-F5344CB8AC3E}">
        <p14:creationId xmlns:p14="http://schemas.microsoft.com/office/powerpoint/2010/main" val="37060425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lstStyle/>
          <a:p>
            <a:r>
              <a:rPr lang="id-ID" dirty="0" smtClean="0"/>
              <a:t>Careers and Jobs</a:t>
            </a:r>
            <a:endParaRPr lang="en-US" dirty="0"/>
          </a:p>
        </p:txBody>
      </p:sp>
      <p:sp>
        <p:nvSpPr>
          <p:cNvPr id="3" name="Subtitle 2"/>
          <p:cNvSpPr>
            <a:spLocks noGrp="1"/>
          </p:cNvSpPr>
          <p:nvPr>
            <p:ph type="subTitle" idx="1"/>
          </p:nvPr>
        </p:nvSpPr>
        <p:spPr/>
        <p:txBody>
          <a:bodyPr/>
          <a:lstStyle/>
          <a:p>
            <a:r>
              <a:rPr lang="en-US" dirty="0"/>
              <a:t>Subtitle</a:t>
            </a:r>
          </a:p>
        </p:txBody>
      </p:sp>
    </p:spTree>
    <p:extLst>
      <p:ext uri="{BB962C8B-B14F-4D97-AF65-F5344CB8AC3E}">
        <p14:creationId xmlns:p14="http://schemas.microsoft.com/office/powerpoint/2010/main" val="1121639777"/>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705</Words>
  <Application>Microsoft Office PowerPoint</Application>
  <PresentationFormat>On-screen Show (4:3)</PresentationFormat>
  <Paragraphs>121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vt:lpstr>
      <vt:lpstr>Intrinsic and Extrinsic Motivation</vt:lpstr>
      <vt:lpstr>Goal Setting, Planning, and Monitoring</vt:lpstr>
      <vt:lpstr>Time Management</vt:lpstr>
      <vt:lpstr>Plan and Set Priorities</vt:lpstr>
      <vt:lpstr>Create and Monitor Time Plans</vt:lpstr>
      <vt:lpstr>Some Obstacles to Achievement</vt:lpstr>
      <vt:lpstr>Self-handicapping strategies</vt:lpstr>
      <vt:lpstr>Careers and Jobs</vt:lpstr>
      <vt:lpstr>Career Development Across the Life Span</vt:lpstr>
      <vt:lpstr>PowerPoint Presentation</vt:lpstr>
      <vt:lpstr>Skills and Personality Traits</vt:lpstr>
      <vt:lpstr>Knowledge, Goals, and Careers</vt:lpstr>
      <vt:lpstr>Getting a Job</vt:lpstr>
      <vt:lpstr>Strategies for having a great Job Interview (Yate, 2005):</vt:lpstr>
      <vt:lpstr>Work</vt:lpstr>
      <vt:lpstr>The Role of Works In People’s Lives </vt:lpstr>
      <vt:lpstr>Dual-career couples</vt:lpstr>
      <vt:lpstr>Unemployment</vt:lpstr>
      <vt:lpstr>Working during college</vt:lpstr>
      <vt:lpstr>Work and retirement</vt:lpstr>
      <vt:lpstr>PowerPoint Presentation</vt:lpstr>
      <vt:lpstr>Leisure</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ismail - [2010]</dc:creator>
  <cp:lastModifiedBy>ismail - [2010]</cp:lastModifiedBy>
  <cp:revision>18</cp:revision>
  <dcterms:created xsi:type="dcterms:W3CDTF">2016-09-29T09:44:22Z</dcterms:created>
  <dcterms:modified xsi:type="dcterms:W3CDTF">2016-09-29T16:11:33Z</dcterms:modified>
</cp:coreProperties>
</file>