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86" r:id="rId2"/>
    <p:sldId id="294" r:id="rId3"/>
    <p:sldId id="281" r:id="rId4"/>
    <p:sldId id="282" r:id="rId5"/>
    <p:sldId id="283" r:id="rId6"/>
    <p:sldId id="284" r:id="rId7"/>
    <p:sldId id="272" r:id="rId8"/>
    <p:sldId id="273" r:id="rId9"/>
    <p:sldId id="274" r:id="rId10"/>
    <p:sldId id="275" r:id="rId11"/>
    <p:sldId id="277" r:id="rId12"/>
    <p:sldId id="278" r:id="rId13"/>
    <p:sldId id="279" r:id="rId14"/>
    <p:sldId id="280" r:id="rId15"/>
    <p:sldId id="289" r:id="rId16"/>
    <p:sldId id="290" r:id="rId17"/>
    <p:sldId id="291" r:id="rId18"/>
    <p:sldId id="292" r:id="rId19"/>
    <p:sldId id="288" r:id="rId20"/>
    <p:sldId id="261" r:id="rId21"/>
    <p:sldId id="260" r:id="rId22"/>
    <p:sldId id="262" r:id="rId23"/>
    <p:sldId id="263" r:id="rId24"/>
    <p:sldId id="258" r:id="rId25"/>
    <p:sldId id="257" r:id="rId26"/>
    <p:sldId id="264" r:id="rId27"/>
    <p:sldId id="265" r:id="rId28"/>
    <p:sldId id="266" r:id="rId29"/>
    <p:sldId id="267" r:id="rId30"/>
    <p:sldId id="268" r:id="rId31"/>
    <p:sldId id="269" r:id="rId32"/>
    <p:sldId id="295"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368" autoAdjust="0"/>
    <p:restoredTop sz="94660"/>
  </p:normalViewPr>
  <p:slideViewPr>
    <p:cSldViewPr>
      <p:cViewPr>
        <p:scale>
          <a:sx n="70" d="100"/>
          <a:sy n="70" d="100"/>
        </p:scale>
        <p:origin x="-1392" y="-5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6DA926-D20C-41B6-9F1A-9DE2817BD208}" type="datetimeFigureOut">
              <a:rPr lang="en-US" smtClean="0"/>
              <a:pPr/>
              <a:t>9/21/2016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B58001-7F78-4330-A8B8-0662C94B35A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DB58001-7F78-4330-A8B8-0662C94B35AE}" type="slidenum">
              <a:rPr lang="en-US" smtClean="0"/>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B115778-ABD0-4915-AC10-8BFCDFE2D016}" type="datetimeFigureOut">
              <a:rPr lang="en-US" smtClean="0"/>
              <a:pPr/>
              <a:t>9/21/2016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A688A1-CB5C-47A5-ADFA-D8AFFB345B20}" type="slidenum">
              <a:rPr lang="en-US" smtClean="0"/>
              <a:pPr/>
              <a:t>‹#›</a:t>
            </a:fld>
            <a:endParaRPr lang="en-US"/>
          </a:p>
        </p:txBody>
      </p:sp>
    </p:spTree>
    <p:extLst>
      <p:ext uri="{BB962C8B-B14F-4D97-AF65-F5344CB8AC3E}">
        <p14:creationId xmlns:p14="http://schemas.microsoft.com/office/powerpoint/2010/main" xmlns="" val="1893784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115778-ABD0-4915-AC10-8BFCDFE2D016}" type="datetimeFigureOut">
              <a:rPr lang="en-US" smtClean="0"/>
              <a:pPr/>
              <a:t>9/21/2016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A688A1-CB5C-47A5-ADFA-D8AFFB345B20}" type="slidenum">
              <a:rPr lang="en-US" smtClean="0"/>
              <a:pPr/>
              <a:t>‹#›</a:t>
            </a:fld>
            <a:endParaRPr lang="en-US"/>
          </a:p>
        </p:txBody>
      </p:sp>
    </p:spTree>
    <p:extLst>
      <p:ext uri="{BB962C8B-B14F-4D97-AF65-F5344CB8AC3E}">
        <p14:creationId xmlns:p14="http://schemas.microsoft.com/office/powerpoint/2010/main" xmlns="" val="2076158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115778-ABD0-4915-AC10-8BFCDFE2D016}" type="datetimeFigureOut">
              <a:rPr lang="en-US" smtClean="0"/>
              <a:pPr/>
              <a:t>9/21/2016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A688A1-CB5C-47A5-ADFA-D8AFFB345B20}" type="slidenum">
              <a:rPr lang="en-US" smtClean="0"/>
              <a:pPr/>
              <a:t>‹#›</a:t>
            </a:fld>
            <a:endParaRPr lang="en-US"/>
          </a:p>
        </p:txBody>
      </p:sp>
    </p:spTree>
    <p:extLst>
      <p:ext uri="{BB962C8B-B14F-4D97-AF65-F5344CB8AC3E}">
        <p14:creationId xmlns:p14="http://schemas.microsoft.com/office/powerpoint/2010/main" xmlns="" val="2425372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US"/>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ED1EE6C5-62D1-456F-937C-4B45256B29B4}" type="slidenum">
              <a:rPr lang="en-US"/>
              <a:pPr/>
              <a:t>‹#›</a:t>
            </a:fld>
            <a:endParaRPr lang="en-US"/>
          </a:p>
        </p:txBody>
      </p:sp>
    </p:spTree>
    <p:extLst>
      <p:ext uri="{BB962C8B-B14F-4D97-AF65-F5344CB8AC3E}">
        <p14:creationId xmlns:p14="http://schemas.microsoft.com/office/powerpoint/2010/main" xmlns="" val="35719598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46B442C1-F33B-43EE-95D7-69738BE06070}" type="slidenum">
              <a:rPr lang="en-US"/>
              <a:pPr/>
              <a:t>‹#›</a:t>
            </a:fld>
            <a:endParaRPr lang="en-US"/>
          </a:p>
        </p:txBody>
      </p:sp>
    </p:spTree>
    <p:extLst>
      <p:ext uri="{BB962C8B-B14F-4D97-AF65-F5344CB8AC3E}">
        <p14:creationId xmlns:p14="http://schemas.microsoft.com/office/powerpoint/2010/main" xmlns="" val="2293716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115778-ABD0-4915-AC10-8BFCDFE2D016}" type="datetimeFigureOut">
              <a:rPr lang="en-US" smtClean="0"/>
              <a:pPr/>
              <a:t>9/21/2016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A688A1-CB5C-47A5-ADFA-D8AFFB345B20}" type="slidenum">
              <a:rPr lang="en-US" smtClean="0"/>
              <a:pPr/>
              <a:t>‹#›</a:t>
            </a:fld>
            <a:endParaRPr lang="en-US"/>
          </a:p>
        </p:txBody>
      </p:sp>
    </p:spTree>
    <p:extLst>
      <p:ext uri="{BB962C8B-B14F-4D97-AF65-F5344CB8AC3E}">
        <p14:creationId xmlns:p14="http://schemas.microsoft.com/office/powerpoint/2010/main" xmlns="" val="290011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115778-ABD0-4915-AC10-8BFCDFE2D016}" type="datetimeFigureOut">
              <a:rPr lang="en-US" smtClean="0"/>
              <a:pPr/>
              <a:t>9/21/2016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A688A1-CB5C-47A5-ADFA-D8AFFB345B20}" type="slidenum">
              <a:rPr lang="en-US" smtClean="0"/>
              <a:pPr/>
              <a:t>‹#›</a:t>
            </a:fld>
            <a:endParaRPr lang="en-US"/>
          </a:p>
        </p:txBody>
      </p:sp>
    </p:spTree>
    <p:extLst>
      <p:ext uri="{BB962C8B-B14F-4D97-AF65-F5344CB8AC3E}">
        <p14:creationId xmlns:p14="http://schemas.microsoft.com/office/powerpoint/2010/main" xmlns="" val="1263531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B115778-ABD0-4915-AC10-8BFCDFE2D016}" type="datetimeFigureOut">
              <a:rPr lang="en-US" smtClean="0"/>
              <a:pPr/>
              <a:t>9/21/2016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A688A1-CB5C-47A5-ADFA-D8AFFB345B20}" type="slidenum">
              <a:rPr lang="en-US" smtClean="0"/>
              <a:pPr/>
              <a:t>‹#›</a:t>
            </a:fld>
            <a:endParaRPr lang="en-US"/>
          </a:p>
        </p:txBody>
      </p:sp>
    </p:spTree>
    <p:extLst>
      <p:ext uri="{BB962C8B-B14F-4D97-AF65-F5344CB8AC3E}">
        <p14:creationId xmlns:p14="http://schemas.microsoft.com/office/powerpoint/2010/main" xmlns="" val="1742463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B115778-ABD0-4915-AC10-8BFCDFE2D016}" type="datetimeFigureOut">
              <a:rPr lang="en-US" smtClean="0"/>
              <a:pPr/>
              <a:t>9/21/2016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A688A1-CB5C-47A5-ADFA-D8AFFB345B20}" type="slidenum">
              <a:rPr lang="en-US" smtClean="0"/>
              <a:pPr/>
              <a:t>‹#›</a:t>
            </a:fld>
            <a:endParaRPr lang="en-US"/>
          </a:p>
        </p:txBody>
      </p:sp>
    </p:spTree>
    <p:extLst>
      <p:ext uri="{BB962C8B-B14F-4D97-AF65-F5344CB8AC3E}">
        <p14:creationId xmlns:p14="http://schemas.microsoft.com/office/powerpoint/2010/main" xmlns="" val="2246182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B115778-ABD0-4915-AC10-8BFCDFE2D016}" type="datetimeFigureOut">
              <a:rPr lang="en-US" smtClean="0"/>
              <a:pPr/>
              <a:t>9/21/2016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A688A1-CB5C-47A5-ADFA-D8AFFB345B20}" type="slidenum">
              <a:rPr lang="en-US" smtClean="0"/>
              <a:pPr/>
              <a:t>‹#›</a:t>
            </a:fld>
            <a:endParaRPr lang="en-US"/>
          </a:p>
        </p:txBody>
      </p:sp>
    </p:spTree>
    <p:extLst>
      <p:ext uri="{BB962C8B-B14F-4D97-AF65-F5344CB8AC3E}">
        <p14:creationId xmlns:p14="http://schemas.microsoft.com/office/powerpoint/2010/main" xmlns="" val="2934519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115778-ABD0-4915-AC10-8BFCDFE2D016}" type="datetimeFigureOut">
              <a:rPr lang="en-US" smtClean="0"/>
              <a:pPr/>
              <a:t>9/21/2016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A688A1-CB5C-47A5-ADFA-D8AFFB345B20}" type="slidenum">
              <a:rPr lang="en-US" smtClean="0"/>
              <a:pPr/>
              <a:t>‹#›</a:t>
            </a:fld>
            <a:endParaRPr lang="en-US"/>
          </a:p>
        </p:txBody>
      </p:sp>
    </p:spTree>
    <p:extLst>
      <p:ext uri="{BB962C8B-B14F-4D97-AF65-F5344CB8AC3E}">
        <p14:creationId xmlns:p14="http://schemas.microsoft.com/office/powerpoint/2010/main" xmlns="" val="3646558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115778-ABD0-4915-AC10-8BFCDFE2D016}" type="datetimeFigureOut">
              <a:rPr lang="en-US" smtClean="0"/>
              <a:pPr/>
              <a:t>9/21/2016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A688A1-CB5C-47A5-ADFA-D8AFFB345B20}" type="slidenum">
              <a:rPr lang="en-US" smtClean="0"/>
              <a:pPr/>
              <a:t>‹#›</a:t>
            </a:fld>
            <a:endParaRPr lang="en-US"/>
          </a:p>
        </p:txBody>
      </p:sp>
    </p:spTree>
    <p:extLst>
      <p:ext uri="{BB962C8B-B14F-4D97-AF65-F5344CB8AC3E}">
        <p14:creationId xmlns:p14="http://schemas.microsoft.com/office/powerpoint/2010/main" xmlns="" val="3127655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115778-ABD0-4915-AC10-8BFCDFE2D016}" type="datetimeFigureOut">
              <a:rPr lang="en-US" smtClean="0"/>
              <a:pPr/>
              <a:t>9/21/2016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A688A1-CB5C-47A5-ADFA-D8AFFB345B20}" type="slidenum">
              <a:rPr lang="en-US" smtClean="0"/>
              <a:pPr/>
              <a:t>‹#›</a:t>
            </a:fld>
            <a:endParaRPr lang="en-US"/>
          </a:p>
        </p:txBody>
      </p:sp>
    </p:spTree>
    <p:extLst>
      <p:ext uri="{BB962C8B-B14F-4D97-AF65-F5344CB8AC3E}">
        <p14:creationId xmlns:p14="http://schemas.microsoft.com/office/powerpoint/2010/main" xmlns="" val="2768273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115778-ABD0-4915-AC10-8BFCDFE2D016}" type="datetimeFigureOut">
              <a:rPr lang="en-US" smtClean="0"/>
              <a:pPr/>
              <a:t>9/21/2016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A688A1-CB5C-47A5-ADFA-D8AFFB345B20}" type="slidenum">
              <a:rPr lang="en-US" smtClean="0"/>
              <a:pPr/>
              <a:t>‹#›</a:t>
            </a:fld>
            <a:endParaRPr lang="en-US"/>
          </a:p>
        </p:txBody>
      </p:sp>
    </p:spTree>
    <p:extLst>
      <p:ext uri="{BB962C8B-B14F-4D97-AF65-F5344CB8AC3E}">
        <p14:creationId xmlns:p14="http://schemas.microsoft.com/office/powerpoint/2010/main" xmlns="" val="2370977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 Id="rId9"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026" y="1218970"/>
            <a:ext cx="7739348" cy="1306634"/>
          </a:xfrm>
        </p:spPr>
        <p:txBody>
          <a:bodyPr>
            <a:normAutofit/>
          </a:bodyPr>
          <a:lstStyle/>
          <a:p>
            <a:r>
              <a:rPr lang="en-US" b="1" dirty="0" smtClean="0">
                <a:solidFill>
                  <a:schemeClr val="bg1"/>
                </a:solidFill>
              </a:rPr>
              <a:t>Adult Lifestyles</a:t>
            </a:r>
            <a:br>
              <a:rPr lang="en-US" b="1" dirty="0" smtClean="0">
                <a:solidFill>
                  <a:schemeClr val="bg1"/>
                </a:solidFill>
              </a:rPr>
            </a:br>
            <a:r>
              <a:rPr lang="en-US" sz="1800" b="1" dirty="0" smtClean="0">
                <a:solidFill>
                  <a:schemeClr val="bg1"/>
                </a:solidFill>
              </a:rPr>
              <a:t>Chapter 9</a:t>
            </a:r>
            <a:endParaRPr lang="en-US" b="1" dirty="0">
              <a:solidFill>
                <a:schemeClr val="bg1"/>
              </a:solidFill>
            </a:endParaRPr>
          </a:p>
        </p:txBody>
      </p:sp>
      <p:sp>
        <p:nvSpPr>
          <p:cNvPr id="5" name="TextBox 4"/>
          <p:cNvSpPr txBox="1"/>
          <p:nvPr/>
        </p:nvSpPr>
        <p:spPr>
          <a:xfrm>
            <a:off x="3123496" y="3380839"/>
            <a:ext cx="3582104" cy="1938992"/>
          </a:xfrm>
          <a:prstGeom prst="rect">
            <a:avLst/>
          </a:prstGeom>
          <a:noFill/>
        </p:spPr>
        <p:txBody>
          <a:bodyPr wrap="square" rtlCol="0">
            <a:spAutoFit/>
          </a:bodyPr>
          <a:lstStyle/>
          <a:p>
            <a:r>
              <a:rPr lang="en-US" sz="2400" b="1" dirty="0" err="1" smtClean="0">
                <a:solidFill>
                  <a:schemeClr val="bg1"/>
                </a:solidFill>
              </a:rPr>
              <a:t>Kelompok</a:t>
            </a:r>
            <a:r>
              <a:rPr lang="en-US" sz="2400" b="1" dirty="0" smtClean="0">
                <a:solidFill>
                  <a:schemeClr val="bg1"/>
                </a:solidFill>
              </a:rPr>
              <a:t> 5 :</a:t>
            </a:r>
          </a:p>
          <a:p>
            <a:endParaRPr lang="en-US" sz="2400" b="1" dirty="0" smtClean="0">
              <a:solidFill>
                <a:schemeClr val="bg1"/>
              </a:solidFill>
            </a:endParaRPr>
          </a:p>
          <a:p>
            <a:pPr marL="342900" indent="-342900">
              <a:buAutoNum type="arabicPeriod"/>
            </a:pPr>
            <a:r>
              <a:rPr lang="en-US" sz="2400" b="1" dirty="0" err="1" smtClean="0">
                <a:solidFill>
                  <a:schemeClr val="bg1"/>
                </a:solidFill>
              </a:rPr>
              <a:t>Lusiana</a:t>
            </a:r>
            <a:r>
              <a:rPr lang="en-US" sz="2400" b="1" dirty="0" smtClean="0">
                <a:solidFill>
                  <a:schemeClr val="bg1"/>
                </a:solidFill>
              </a:rPr>
              <a:t> </a:t>
            </a:r>
            <a:r>
              <a:rPr lang="en-US" sz="2400" b="1" dirty="0" err="1" smtClean="0">
                <a:solidFill>
                  <a:schemeClr val="bg1"/>
                </a:solidFill>
              </a:rPr>
              <a:t>Yulinda</a:t>
            </a:r>
            <a:endParaRPr lang="en-US" sz="2400" b="1" dirty="0" smtClean="0">
              <a:solidFill>
                <a:schemeClr val="bg1"/>
              </a:solidFill>
            </a:endParaRPr>
          </a:p>
          <a:p>
            <a:pPr marL="342900" indent="-342900">
              <a:buAutoNum type="arabicPeriod"/>
            </a:pPr>
            <a:r>
              <a:rPr lang="en-US" sz="2400" b="1" dirty="0" smtClean="0">
                <a:solidFill>
                  <a:schemeClr val="bg1"/>
                </a:solidFill>
              </a:rPr>
              <a:t>Maharani </a:t>
            </a:r>
            <a:r>
              <a:rPr lang="en-US" sz="2400" b="1" dirty="0" err="1" smtClean="0">
                <a:solidFill>
                  <a:schemeClr val="bg1"/>
                </a:solidFill>
              </a:rPr>
              <a:t>Savitri</a:t>
            </a:r>
            <a:endParaRPr lang="en-US" sz="2400" b="1" dirty="0" smtClean="0">
              <a:solidFill>
                <a:schemeClr val="bg1"/>
              </a:solidFill>
            </a:endParaRPr>
          </a:p>
          <a:p>
            <a:pPr marL="342900" indent="-342900">
              <a:buAutoNum type="arabicPeriod"/>
            </a:pPr>
            <a:r>
              <a:rPr lang="en-US" sz="2400" b="1" dirty="0" err="1" smtClean="0">
                <a:solidFill>
                  <a:schemeClr val="bg1"/>
                </a:solidFill>
              </a:rPr>
              <a:t>Bimo</a:t>
            </a:r>
            <a:r>
              <a:rPr lang="en-US" sz="2400" b="1" dirty="0" smtClean="0">
                <a:solidFill>
                  <a:schemeClr val="bg1"/>
                </a:solidFill>
              </a:rPr>
              <a:t> </a:t>
            </a:r>
            <a:r>
              <a:rPr lang="en-US" sz="2400" b="1" dirty="0" err="1" smtClean="0">
                <a:solidFill>
                  <a:schemeClr val="bg1"/>
                </a:solidFill>
              </a:rPr>
              <a:t>Ajie</a:t>
            </a:r>
            <a:endParaRPr lang="en-US" sz="2400" b="1" dirty="0" smtClean="0">
              <a:solidFill>
                <a:schemeClr val="bg1"/>
              </a:solidFill>
            </a:endParaRPr>
          </a:p>
        </p:txBody>
      </p:sp>
    </p:spTree>
    <p:extLst>
      <p:ext uri="{BB962C8B-B14F-4D97-AF65-F5344CB8AC3E}">
        <p14:creationId xmlns:p14="http://schemas.microsoft.com/office/powerpoint/2010/main" xmlns="" val="8470160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l="-12000" r="-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Strateg</a:t>
            </a:r>
            <a:r>
              <a:rPr lang="en-US" dirty="0" err="1" smtClean="0"/>
              <a:t>ic</a:t>
            </a:r>
            <a:r>
              <a:rPr lang="id-ID" dirty="0" smtClean="0"/>
              <a:t> Divorced</a:t>
            </a:r>
            <a:endParaRPr lang="id-ID" dirty="0"/>
          </a:p>
        </p:txBody>
      </p:sp>
      <p:sp>
        <p:nvSpPr>
          <p:cNvPr id="3" name="Content Placeholder 2"/>
          <p:cNvSpPr>
            <a:spLocks noGrp="1"/>
          </p:cNvSpPr>
          <p:nvPr>
            <p:ph idx="1"/>
          </p:nvPr>
        </p:nvSpPr>
        <p:spPr/>
        <p:txBody>
          <a:bodyPr>
            <a:normAutofit/>
          </a:bodyPr>
          <a:lstStyle/>
          <a:p>
            <a:r>
              <a:rPr lang="id-ID" sz="2400" dirty="0" smtClean="0"/>
              <a:t>Melihat perceraian sebagai kesempatan </a:t>
            </a:r>
            <a:r>
              <a:rPr lang="id-ID" sz="2400" dirty="0" smtClean="0"/>
              <a:t>pribadi</a:t>
            </a:r>
            <a:r>
              <a:rPr lang="en-US" sz="2400" dirty="0" smtClean="0"/>
              <a:t> </a:t>
            </a:r>
            <a:r>
              <a:rPr lang="en-US" sz="2400" dirty="0" err="1" smtClean="0"/>
              <a:t>untuk</a:t>
            </a:r>
            <a:r>
              <a:rPr lang="en-US" sz="2400" dirty="0" smtClean="0"/>
              <a:t> </a:t>
            </a:r>
            <a:r>
              <a:rPr lang="en-US" sz="2400" dirty="0" err="1" smtClean="0"/>
              <a:t>berkembang</a:t>
            </a:r>
            <a:r>
              <a:rPr lang="en-US" sz="2400" dirty="0" smtClean="0"/>
              <a:t>.</a:t>
            </a:r>
            <a:endParaRPr lang="id-ID" sz="2400" dirty="0" smtClean="0"/>
          </a:p>
          <a:p>
            <a:r>
              <a:rPr lang="id-ID" sz="2400" dirty="0" smtClean="0"/>
              <a:t>Berpikir hati – hati tentang </a:t>
            </a:r>
            <a:r>
              <a:rPr lang="id-ID" sz="2400" dirty="0" smtClean="0"/>
              <a:t>pilihan</a:t>
            </a:r>
            <a:r>
              <a:rPr lang="en-US" sz="2400" dirty="0" smtClean="0"/>
              <a:t> </a:t>
            </a:r>
            <a:r>
              <a:rPr lang="en-US" sz="2400" dirty="0" err="1" smtClean="0"/>
              <a:t>anda</a:t>
            </a:r>
            <a:r>
              <a:rPr lang="en-US" sz="2400" dirty="0" smtClean="0"/>
              <a:t>.</a:t>
            </a:r>
            <a:endParaRPr lang="id-ID" sz="2400" dirty="0" smtClean="0"/>
          </a:p>
          <a:p>
            <a:r>
              <a:rPr lang="id-ID" sz="2400" dirty="0" smtClean="0"/>
              <a:t>Fokus</a:t>
            </a:r>
            <a:r>
              <a:rPr lang="en-US" sz="2400" dirty="0" err="1" smtClean="0"/>
              <a:t>lah</a:t>
            </a:r>
            <a:r>
              <a:rPr lang="id-ID" sz="2400" dirty="0" smtClean="0"/>
              <a:t> </a:t>
            </a:r>
            <a:r>
              <a:rPr lang="id-ID" sz="2400" dirty="0" smtClean="0"/>
              <a:t>pada masa depan</a:t>
            </a:r>
          </a:p>
          <a:p>
            <a:r>
              <a:rPr lang="en-US" sz="2400" dirty="0" err="1" smtClean="0"/>
              <a:t>Ambillah</a:t>
            </a:r>
            <a:r>
              <a:rPr lang="en-US" sz="2400" dirty="0" smtClean="0"/>
              <a:t> </a:t>
            </a:r>
            <a:r>
              <a:rPr lang="en-US" sz="2400" dirty="0" err="1" smtClean="0"/>
              <a:t>kesempatan</a:t>
            </a:r>
            <a:r>
              <a:rPr lang="en-US" sz="2400" dirty="0" smtClean="0"/>
              <a:t> </a:t>
            </a:r>
            <a:r>
              <a:rPr lang="en-US" sz="2400" dirty="0" err="1" smtClean="0"/>
              <a:t>pada</a:t>
            </a:r>
            <a:r>
              <a:rPr lang="en-US" sz="2400" dirty="0" smtClean="0"/>
              <a:t> </a:t>
            </a:r>
            <a:r>
              <a:rPr lang="id-ID" sz="2400" dirty="0" smtClean="0"/>
              <a:t>kekuatan</a:t>
            </a:r>
            <a:r>
              <a:rPr lang="en-US" sz="2400" dirty="0" smtClean="0"/>
              <a:t> </a:t>
            </a:r>
            <a:r>
              <a:rPr lang="en-US" sz="2400" dirty="0" err="1" smtClean="0"/>
              <a:t>dan</a:t>
            </a:r>
            <a:r>
              <a:rPr lang="en-US" sz="2400" dirty="0" smtClean="0"/>
              <a:t> </a:t>
            </a:r>
            <a:r>
              <a:rPr lang="en-US" sz="2400" dirty="0" err="1" smtClean="0"/>
              <a:t>sumber</a:t>
            </a:r>
            <a:r>
              <a:rPr lang="en-US" sz="2400" dirty="0" smtClean="0"/>
              <a:t> yang </a:t>
            </a:r>
            <a:r>
              <a:rPr lang="en-US" sz="2400" dirty="0" err="1" smtClean="0"/>
              <a:t>tersedia</a:t>
            </a:r>
            <a:r>
              <a:rPr lang="en-US" sz="2400" dirty="0" smtClean="0"/>
              <a:t> </a:t>
            </a:r>
            <a:r>
              <a:rPr lang="en-US" sz="2400" dirty="0" err="1" smtClean="0"/>
              <a:t>untuk</a:t>
            </a:r>
            <a:r>
              <a:rPr lang="en-US" sz="2400" dirty="0" smtClean="0"/>
              <a:t> </a:t>
            </a:r>
            <a:r>
              <a:rPr lang="en-US" sz="2400" dirty="0" err="1" smtClean="0"/>
              <a:t>anda</a:t>
            </a:r>
            <a:r>
              <a:rPr lang="en-US" sz="2400" dirty="0" smtClean="0"/>
              <a:t>.</a:t>
            </a:r>
            <a:endParaRPr lang="id-ID" sz="2400" dirty="0" smtClean="0"/>
          </a:p>
          <a:p>
            <a:r>
              <a:rPr lang="en-US" sz="2400" dirty="0" err="1" smtClean="0"/>
              <a:t>Jangan</a:t>
            </a:r>
            <a:r>
              <a:rPr lang="en-US" sz="2400" dirty="0" smtClean="0"/>
              <a:t> </a:t>
            </a:r>
            <a:r>
              <a:rPr lang="en-US" sz="2400" dirty="0" err="1" smtClean="0"/>
              <a:t>berekspetasi</a:t>
            </a:r>
            <a:r>
              <a:rPr lang="id-ID" sz="2400" dirty="0" smtClean="0"/>
              <a:t> </a:t>
            </a:r>
            <a:r>
              <a:rPr lang="id-ID" sz="2400" dirty="0" smtClean="0"/>
              <a:t>menjadi sukses dan bahagia pada setiap hal yang </a:t>
            </a:r>
            <a:r>
              <a:rPr lang="id-ID" sz="2400" dirty="0" smtClean="0"/>
              <a:t>dikerjakan</a:t>
            </a:r>
            <a:r>
              <a:rPr lang="en-US" sz="2400" dirty="0" smtClean="0"/>
              <a:t>.</a:t>
            </a:r>
            <a:endParaRPr lang="id-ID" sz="2400" dirty="0" smtClean="0"/>
          </a:p>
          <a:p>
            <a:r>
              <a:rPr lang="en-US" sz="2400" dirty="0" err="1" smtClean="0"/>
              <a:t>Anda</a:t>
            </a:r>
            <a:r>
              <a:rPr lang="en-US" sz="2400" dirty="0" smtClean="0"/>
              <a:t> </a:t>
            </a:r>
            <a:r>
              <a:rPr lang="en-US" sz="2400" dirty="0" err="1" smtClean="0"/>
              <a:t>tidak</a:t>
            </a:r>
            <a:r>
              <a:rPr lang="en-US" sz="2400" dirty="0" smtClean="0"/>
              <a:t> </a:t>
            </a:r>
            <a:r>
              <a:rPr lang="id-ID" sz="2400" dirty="0" smtClean="0"/>
              <a:t>terjebak </a:t>
            </a:r>
            <a:r>
              <a:rPr lang="en-US" sz="2400" dirty="0" err="1" smtClean="0"/>
              <a:t>hanya</a:t>
            </a:r>
            <a:r>
              <a:rPr lang="en-US" sz="2400" dirty="0" smtClean="0"/>
              <a:t> </a:t>
            </a:r>
            <a:r>
              <a:rPr lang="id-ID" sz="2400" dirty="0" smtClean="0"/>
              <a:t>pada </a:t>
            </a:r>
            <a:r>
              <a:rPr lang="id-ID" sz="2400" dirty="0" smtClean="0"/>
              <a:t>satu </a:t>
            </a:r>
            <a:r>
              <a:rPr lang="id-ID" sz="2400" dirty="0" smtClean="0"/>
              <a:t>jalan</a:t>
            </a:r>
            <a:r>
              <a:rPr lang="en-US" sz="2400" dirty="0" smtClean="0"/>
              <a:t>.</a:t>
            </a:r>
            <a:endParaRPr lang="id-ID" sz="2400" dirty="0"/>
          </a:p>
        </p:txBody>
      </p:sp>
    </p:spTree>
    <p:extLst>
      <p:ext uri="{BB962C8B-B14F-4D97-AF65-F5344CB8AC3E}">
        <p14:creationId xmlns:p14="http://schemas.microsoft.com/office/powerpoint/2010/main" xmlns="" val="27009971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l="-1000" t="-1000" b="-13000"/>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715962"/>
          </a:xfrm>
        </p:spPr>
        <p:txBody>
          <a:bodyPr>
            <a:normAutofit fontScale="90000"/>
          </a:bodyPr>
          <a:lstStyle/>
          <a:p>
            <a:r>
              <a:rPr lang="en-US" dirty="0" smtClean="0"/>
              <a:t>Remarried Adults</a:t>
            </a:r>
            <a:endParaRPr lang="en-US" dirty="0"/>
          </a:p>
        </p:txBody>
      </p:sp>
      <p:sp>
        <p:nvSpPr>
          <p:cNvPr id="7" name="Content Placeholder 6"/>
          <p:cNvSpPr>
            <a:spLocks noGrp="1"/>
          </p:cNvSpPr>
          <p:nvPr>
            <p:ph idx="1"/>
          </p:nvPr>
        </p:nvSpPr>
        <p:spPr>
          <a:xfrm>
            <a:off x="304800" y="1219200"/>
            <a:ext cx="8534400" cy="5334000"/>
          </a:xfrm>
        </p:spPr>
        <p:txBody>
          <a:bodyPr>
            <a:normAutofit/>
          </a:bodyPr>
          <a:lstStyle/>
          <a:p>
            <a:pPr>
              <a:buNone/>
            </a:pPr>
            <a:endParaRPr lang="en-US" sz="2800" dirty="0" smtClean="0"/>
          </a:p>
          <a:p>
            <a:pPr>
              <a:buNone/>
            </a:pPr>
            <a:endParaRPr lang="en-US" sz="2800" dirty="0" smtClean="0"/>
          </a:p>
          <a:p>
            <a:pPr>
              <a:buNone/>
            </a:pPr>
            <a:endParaRPr lang="en-US" sz="2800" dirty="0" smtClean="0"/>
          </a:p>
          <a:p>
            <a:pPr>
              <a:buNone/>
            </a:pPr>
            <a:r>
              <a:rPr lang="en-US" sz="2800" dirty="0" smtClean="0"/>
              <a:t>“Many remarry not for love but financial reasons, for help rearing children, and reduce </a:t>
            </a:r>
            <a:r>
              <a:rPr lang="en-US" sz="2800" dirty="0" err="1" smtClean="0"/>
              <a:t>lonelliness</a:t>
            </a:r>
            <a:r>
              <a:rPr lang="en-US" sz="2800" dirty="0" smtClean="0"/>
              <a:t>. They also might carry into the stepfamily negative patterns that produced failure in an earlier marriage.”</a:t>
            </a:r>
            <a:endParaRPr lang="en-US" sz="2800" dirty="0"/>
          </a:p>
        </p:txBody>
      </p:sp>
    </p:spTree>
    <p:extLst>
      <p:ext uri="{BB962C8B-B14F-4D97-AF65-F5344CB8AC3E}">
        <p14:creationId xmlns:p14="http://schemas.microsoft.com/office/powerpoint/2010/main" xmlns="" val="38981386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Strategies Rema</a:t>
            </a:r>
            <a:r>
              <a:rPr lang="en-US" dirty="0" smtClean="0"/>
              <a:t>r</a:t>
            </a:r>
            <a:r>
              <a:rPr lang="id-ID" dirty="0" smtClean="0"/>
              <a:t>ried</a:t>
            </a:r>
            <a:r>
              <a:rPr lang="en-US" dirty="0" smtClean="0"/>
              <a:t> Adults</a:t>
            </a:r>
            <a:endParaRPr lang="id-ID" dirty="0"/>
          </a:p>
        </p:txBody>
      </p:sp>
      <p:sp>
        <p:nvSpPr>
          <p:cNvPr id="3" name="Content Placeholder 2"/>
          <p:cNvSpPr>
            <a:spLocks noGrp="1"/>
          </p:cNvSpPr>
          <p:nvPr>
            <p:ph idx="1"/>
          </p:nvPr>
        </p:nvSpPr>
        <p:spPr>
          <a:xfrm>
            <a:off x="457200" y="1600200"/>
            <a:ext cx="4257676" cy="4525963"/>
          </a:xfrm>
        </p:spPr>
        <p:txBody>
          <a:bodyPr>
            <a:normAutofit fontScale="85000" lnSpcReduction="10000"/>
          </a:bodyPr>
          <a:lstStyle/>
          <a:p>
            <a:r>
              <a:rPr lang="id-ID" dirty="0" smtClean="0"/>
              <a:t>Memiliki pemikiran realistis</a:t>
            </a:r>
          </a:p>
          <a:p>
            <a:r>
              <a:rPr lang="id-ID" dirty="0" smtClean="0"/>
              <a:t>Membangun hubungan positif dengan keluarga</a:t>
            </a:r>
          </a:p>
          <a:p>
            <a:r>
              <a:rPr lang="id-ID" dirty="0" smtClean="0"/>
              <a:t>Mempunyai waktu sendiri</a:t>
            </a:r>
          </a:p>
          <a:p>
            <a:r>
              <a:rPr lang="id-ID" dirty="0" smtClean="0"/>
              <a:t>Belajar dari pernikahan pertama</a:t>
            </a:r>
          </a:p>
          <a:p>
            <a:r>
              <a:rPr lang="id-ID" dirty="0" smtClean="0"/>
              <a:t>Jangan memikirkan mendapatkan cinta secara instan dari anak tiri</a:t>
            </a:r>
            <a:endParaRPr lang="id-ID" dirty="0"/>
          </a:p>
        </p:txBody>
      </p:sp>
      <p:pic>
        <p:nvPicPr>
          <p:cNvPr id="4" name="Picture 3" descr="iStock_000027168788_Small.jpg"/>
          <p:cNvPicPr>
            <a:picLocks noChangeAspect="1"/>
          </p:cNvPicPr>
          <p:nvPr/>
        </p:nvPicPr>
        <p:blipFill>
          <a:blip r:embed="rId2"/>
          <a:stretch>
            <a:fillRect/>
          </a:stretch>
        </p:blipFill>
        <p:spPr>
          <a:xfrm>
            <a:off x="4714876" y="1428712"/>
            <a:ext cx="4429124" cy="5429288"/>
          </a:xfrm>
          <a:prstGeom prst="rect">
            <a:avLst/>
          </a:prstGeom>
        </p:spPr>
      </p:pic>
    </p:spTree>
    <p:extLst>
      <p:ext uri="{BB962C8B-B14F-4D97-AF65-F5344CB8AC3E}">
        <p14:creationId xmlns:p14="http://schemas.microsoft.com/office/powerpoint/2010/main" xmlns="" val="14911545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400347" y="2967335"/>
            <a:ext cx="854722" cy="923330"/>
          </a:xfrm>
          <a:prstGeom prst="rect">
            <a:avLst/>
          </a:prstGeom>
          <a:noFill/>
        </p:spPr>
        <p:txBody>
          <a:bodyPr wrap="none" lIns="91440" tIns="45720" rIns="91440" bIns="45720">
            <a:spAutoFit/>
          </a:bodyPr>
          <a:lstStyle/>
          <a:p>
            <a:pPr algn="ctr"/>
            <a:r>
              <a:rPr lang="en-US" sz="5400" b="1"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a</a:t>
            </a:r>
            <a:r>
              <a:rPr lang="en-US" sz="54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g</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6" name="Picture 5" descr="n-fujitv-a-20151023.jpg"/>
          <p:cNvPicPr>
            <a:picLocks noChangeAspect="1"/>
          </p:cNvPicPr>
          <p:nvPr/>
        </p:nvPicPr>
        <p:blipFill>
          <a:blip r:embed="rId2"/>
          <a:stretch>
            <a:fillRect/>
          </a:stretch>
        </p:blipFill>
        <p:spPr>
          <a:xfrm>
            <a:off x="0" y="0"/>
            <a:ext cx="4952999" cy="6858000"/>
          </a:xfrm>
          <a:prstGeom prst="rect">
            <a:avLst/>
          </a:prstGeom>
        </p:spPr>
      </p:pic>
      <p:pic>
        <p:nvPicPr>
          <p:cNvPr id="7" name="Picture 6" descr="images (6).jpg"/>
          <p:cNvPicPr>
            <a:picLocks noChangeAspect="1"/>
          </p:cNvPicPr>
          <p:nvPr/>
        </p:nvPicPr>
        <p:blipFill>
          <a:blip r:embed="rId3"/>
          <a:stretch>
            <a:fillRect/>
          </a:stretch>
        </p:blipFill>
        <p:spPr>
          <a:xfrm>
            <a:off x="4953000" y="0"/>
            <a:ext cx="4191000" cy="6858000"/>
          </a:xfrm>
          <a:prstGeom prst="rect">
            <a:avLst/>
          </a:prstGeom>
        </p:spPr>
      </p:pic>
      <p:sp>
        <p:nvSpPr>
          <p:cNvPr id="9" name="Rectangle 8"/>
          <p:cNvSpPr/>
          <p:nvPr/>
        </p:nvSpPr>
        <p:spPr>
          <a:xfrm>
            <a:off x="1981200" y="5867400"/>
            <a:ext cx="6009337" cy="584775"/>
          </a:xfrm>
          <a:prstGeom prst="rect">
            <a:avLst/>
          </a:prstGeom>
          <a:noFill/>
        </p:spPr>
        <p:txBody>
          <a:bodyPr wrap="none" lIns="91440" tIns="45720" rIns="91440" bIns="45720">
            <a:spAutoFit/>
          </a:bodyPr>
          <a:lstStyle/>
          <a:p>
            <a:pPr algn="ctr"/>
            <a:r>
              <a:rPr lang="en-US" sz="3200" b="1" cap="all" spc="0" dirty="0" smtClean="0">
                <a:ln w="9000" cmpd="sng">
                  <a:solidFill>
                    <a:schemeClr val="accent4">
                      <a:shade val="50000"/>
                      <a:satMod val="120000"/>
                    </a:schemeClr>
                  </a:solidFill>
                  <a:prstDash val="solid"/>
                </a:ln>
                <a:effectLst>
                  <a:reflection blurRad="12700" stA="28000" endPos="45000" dist="1000" dir="5400000" sy="-100000" algn="bl" rotWithShape="0"/>
                </a:effectLst>
              </a:rPr>
              <a:t>Gay and lesbian relationships</a:t>
            </a:r>
            <a:endParaRPr lang="en-US" sz="3200" b="1" cap="all" spc="0" dirty="0">
              <a:ln w="9000" cmpd="sng">
                <a:solidFill>
                  <a:schemeClr val="accent4">
                    <a:shade val="50000"/>
                    <a:satMod val="120000"/>
                  </a:schemeClr>
                </a:solidFill>
                <a:prstDash val="solid"/>
              </a:ln>
              <a:effectLst>
                <a:reflection blurRad="12700" stA="28000" endPos="45000" dist="1000" dir="5400000" sy="-100000" algn="bl" rotWithShape="0"/>
              </a:effectLst>
            </a:endParaRPr>
          </a:p>
        </p:txBody>
      </p:sp>
    </p:spTree>
    <p:extLst>
      <p:ext uri="{BB962C8B-B14F-4D97-AF65-F5344CB8AC3E}">
        <p14:creationId xmlns:p14="http://schemas.microsoft.com/office/powerpoint/2010/main" xmlns="" val="12268378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381000"/>
            <a:ext cx="8229600" cy="2762272"/>
          </a:xfrm>
        </p:spPr>
        <p:txBody>
          <a:bodyPr>
            <a:normAutofit/>
          </a:bodyPr>
          <a:lstStyle/>
          <a:p>
            <a:pPr>
              <a:buNone/>
            </a:pPr>
            <a:r>
              <a:rPr lang="id-ID" sz="2800" dirty="0" smtClean="0"/>
              <a:t>Pasangan gay dan lesbian perlu menemukan keseimbangan keromantisan cinta, kasih sayang, otonomi dan kesetaraan yang dapat diterima oleh kedua pasangan. </a:t>
            </a:r>
            <a:r>
              <a:rPr lang="en-US" sz="2800" dirty="0" err="1" smtClean="0"/>
              <a:t>Pasangan</a:t>
            </a:r>
            <a:r>
              <a:rPr lang="en-US" sz="2800" dirty="0" smtClean="0"/>
              <a:t> </a:t>
            </a:r>
            <a:r>
              <a:rPr lang="en-US" sz="2800" dirty="0" smtClean="0"/>
              <a:t>g</a:t>
            </a:r>
            <a:r>
              <a:rPr lang="id-ID" sz="2800" dirty="0" smtClean="0"/>
              <a:t>ay </a:t>
            </a:r>
            <a:r>
              <a:rPr lang="id-ID" sz="2800" dirty="0" smtClean="0"/>
              <a:t>dan </a:t>
            </a:r>
            <a:r>
              <a:rPr lang="en-US" sz="2800" dirty="0" smtClean="0"/>
              <a:t>l</a:t>
            </a:r>
            <a:r>
              <a:rPr lang="id-ID" sz="2800" dirty="0" smtClean="0"/>
              <a:t>esbian </a:t>
            </a:r>
            <a:r>
              <a:rPr lang="en-US" sz="2800" dirty="0" err="1" smtClean="0"/>
              <a:t>ingin</a:t>
            </a:r>
            <a:r>
              <a:rPr lang="en-US" sz="2800" dirty="0" smtClean="0"/>
              <a:t> </a:t>
            </a:r>
            <a:r>
              <a:rPr lang="id-ID" sz="2800" dirty="0" smtClean="0"/>
              <a:t>menciptakan keluarga yang </a:t>
            </a:r>
            <a:r>
              <a:rPr lang="en-US" sz="2800" dirty="0" err="1" smtClean="0"/>
              <a:t>memiliki</a:t>
            </a:r>
            <a:r>
              <a:rPr lang="en-US" sz="2800" dirty="0" smtClean="0"/>
              <a:t> </a:t>
            </a:r>
            <a:r>
              <a:rPr lang="en-US" sz="2800" dirty="0" err="1" smtClean="0"/>
              <a:t>keturunan</a:t>
            </a:r>
            <a:r>
              <a:rPr lang="id-ID" sz="2800" dirty="0" smtClean="0"/>
              <a:t>.</a:t>
            </a:r>
            <a:endParaRPr lang="id-ID" sz="2800" dirty="0"/>
          </a:p>
        </p:txBody>
      </p:sp>
      <p:pic>
        <p:nvPicPr>
          <p:cNvPr id="4" name="Picture 3" descr="73a8bd85488aee611bb7db3af14cd27e.jpg"/>
          <p:cNvPicPr>
            <a:picLocks noChangeAspect="1"/>
          </p:cNvPicPr>
          <p:nvPr/>
        </p:nvPicPr>
        <p:blipFill>
          <a:blip r:embed="rId2"/>
          <a:stretch>
            <a:fillRect/>
          </a:stretch>
        </p:blipFill>
        <p:spPr>
          <a:xfrm>
            <a:off x="5143504" y="3276618"/>
            <a:ext cx="3581382" cy="3581382"/>
          </a:xfrm>
          <a:prstGeom prst="rect">
            <a:avLst/>
          </a:prstGeom>
        </p:spPr>
      </p:pic>
      <p:pic>
        <p:nvPicPr>
          <p:cNvPr id="5" name="Picture 4" descr="Uq4edq9J.jpeg"/>
          <p:cNvPicPr>
            <a:picLocks noChangeAspect="1"/>
          </p:cNvPicPr>
          <p:nvPr/>
        </p:nvPicPr>
        <p:blipFill>
          <a:blip r:embed="rId3"/>
          <a:stretch>
            <a:fillRect/>
          </a:stretch>
        </p:blipFill>
        <p:spPr>
          <a:xfrm rot="19849627">
            <a:off x="2179543" y="3345893"/>
            <a:ext cx="2975606" cy="2975606"/>
          </a:xfrm>
          <a:prstGeom prst="rect">
            <a:avLst/>
          </a:prstGeom>
        </p:spPr>
      </p:pic>
    </p:spTree>
    <p:extLst>
      <p:ext uri="{BB962C8B-B14F-4D97-AF65-F5344CB8AC3E}">
        <p14:creationId xmlns:p14="http://schemas.microsoft.com/office/powerpoint/2010/main" xmlns="" val="11588496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Leaving Home</a:t>
            </a:r>
            <a:endParaRPr lang="en-US" b="1" dirty="0"/>
          </a:p>
        </p:txBody>
      </p:sp>
      <p:sp>
        <p:nvSpPr>
          <p:cNvPr id="4" name="Content Placeholder 3"/>
          <p:cNvSpPr>
            <a:spLocks noGrp="1"/>
          </p:cNvSpPr>
          <p:nvPr>
            <p:ph idx="1"/>
          </p:nvPr>
        </p:nvSpPr>
        <p:spPr/>
        <p:txBody>
          <a:bodyPr>
            <a:normAutofit/>
          </a:bodyPr>
          <a:lstStyle/>
          <a:p>
            <a:pPr>
              <a:buNone/>
            </a:pPr>
            <a:r>
              <a:rPr lang="en-US" sz="2400" dirty="0" smtClean="0"/>
              <a:t>	</a:t>
            </a:r>
            <a:r>
              <a:rPr lang="en-US" sz="2400" dirty="0" smtClean="0"/>
              <a:t>“</a:t>
            </a:r>
            <a:r>
              <a:rPr lang="en-US" sz="2400" dirty="0" smtClean="0"/>
              <a:t>Leaving home and becoming a single adult is a very first stage in the family cycle, and it involves launching. Launching is a time to formulate life goals, to develop an identity, and become more independent.”</a:t>
            </a:r>
            <a:endParaRPr lang="en-US" sz="2400" dirty="0"/>
          </a:p>
        </p:txBody>
      </p:sp>
      <p:sp>
        <p:nvSpPr>
          <p:cNvPr id="18434" name="AutoShape 2" descr="Hasil gambar untuk leaving hom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36" name="AutoShape 4" descr="Hasil gambar untuk leaving hom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40" name="AutoShape 8" descr="Hasil gambar untuk leaving hom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42" name="AutoShape 10" descr="Hasil gambar untuk leaving hom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44" name="AutoShape 12" descr="Hasil gambar untuk leaving hom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 name="Picture 10" descr="download (1).png"/>
          <p:cNvPicPr>
            <a:picLocks noChangeAspect="1"/>
          </p:cNvPicPr>
          <p:nvPr/>
        </p:nvPicPr>
        <p:blipFill>
          <a:blip r:embed="rId2"/>
          <a:stretch>
            <a:fillRect/>
          </a:stretch>
        </p:blipFill>
        <p:spPr>
          <a:xfrm>
            <a:off x="2819400" y="3124200"/>
            <a:ext cx="3581400" cy="3733800"/>
          </a:xfrm>
          <a:prstGeom prst="rect">
            <a:avLst/>
          </a:prstGeom>
        </p:spPr>
      </p:pic>
    </p:spTree>
    <p:extLst>
      <p:ext uri="{BB962C8B-B14F-4D97-AF65-F5344CB8AC3E}">
        <p14:creationId xmlns:p14="http://schemas.microsoft.com/office/powerpoint/2010/main" xmlns="" val="525239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New Couple</a:t>
            </a:r>
            <a:endParaRPr lang="en-US" b="1" dirty="0"/>
          </a:p>
        </p:txBody>
      </p:sp>
      <p:sp>
        <p:nvSpPr>
          <p:cNvPr id="3" name="Content Placeholder 2"/>
          <p:cNvSpPr>
            <a:spLocks noGrp="1"/>
          </p:cNvSpPr>
          <p:nvPr>
            <p:ph idx="1"/>
          </p:nvPr>
        </p:nvSpPr>
        <p:spPr>
          <a:xfrm>
            <a:off x="304800" y="1600201"/>
            <a:ext cx="8610600" cy="2362200"/>
          </a:xfrm>
        </p:spPr>
        <p:txBody>
          <a:bodyPr/>
          <a:lstStyle/>
          <a:p>
            <a:pPr>
              <a:buNone/>
            </a:pPr>
            <a:r>
              <a:rPr lang="en-US" dirty="0" smtClean="0"/>
              <a:t>	P</a:t>
            </a:r>
            <a:r>
              <a:rPr lang="id-ID" dirty="0" smtClean="0"/>
              <a:t>ernikahan </a:t>
            </a:r>
            <a:r>
              <a:rPr lang="en-US" dirty="0" err="1" smtClean="0"/>
              <a:t>menjadi</a:t>
            </a:r>
            <a:r>
              <a:rPr lang="en-US" dirty="0" smtClean="0"/>
              <a:t> </a:t>
            </a:r>
            <a:r>
              <a:rPr lang="en-US" dirty="0" err="1" smtClean="0"/>
              <a:t>tahap</a:t>
            </a:r>
            <a:r>
              <a:rPr lang="en-US" dirty="0" smtClean="0"/>
              <a:t> </a:t>
            </a:r>
            <a:r>
              <a:rPr lang="en-US" dirty="0" err="1" smtClean="0"/>
              <a:t>kedua</a:t>
            </a:r>
            <a:r>
              <a:rPr lang="en-US" dirty="0" smtClean="0"/>
              <a:t>. </a:t>
            </a:r>
            <a:r>
              <a:rPr lang="id-ID" dirty="0" smtClean="0"/>
              <a:t>biasanya </a:t>
            </a:r>
            <a:r>
              <a:rPr lang="id-ID" dirty="0" smtClean="0"/>
              <a:t>digambarkan </a:t>
            </a:r>
            <a:r>
              <a:rPr lang="id-ID" dirty="0" smtClean="0"/>
              <a:t>sebagai</a:t>
            </a:r>
            <a:r>
              <a:rPr lang="en-US" dirty="0" smtClean="0"/>
              <a:t> </a:t>
            </a:r>
            <a:r>
              <a:rPr lang="id-ID" dirty="0" smtClean="0"/>
              <a:t>penyatuan </a:t>
            </a:r>
            <a:r>
              <a:rPr lang="id-ID" dirty="0" smtClean="0"/>
              <a:t>dua individu tetapi juga melibatkan penyatuan dua seluruh sistem keluarga</a:t>
            </a:r>
            <a:r>
              <a:rPr lang="en-US" dirty="0" smtClean="0"/>
              <a:t>.</a:t>
            </a:r>
            <a:endParaRPr lang="en-US" dirty="0"/>
          </a:p>
        </p:txBody>
      </p:sp>
      <p:pic>
        <p:nvPicPr>
          <p:cNvPr id="17410" name="Picture 2" descr="Hasil gambar untuk married tumblr"/>
          <p:cNvPicPr>
            <a:picLocks noChangeAspect="1" noChangeArrowheads="1"/>
          </p:cNvPicPr>
          <p:nvPr/>
        </p:nvPicPr>
        <p:blipFill>
          <a:blip r:embed="rId2"/>
          <a:srcRect/>
          <a:stretch>
            <a:fillRect/>
          </a:stretch>
        </p:blipFill>
        <p:spPr bwMode="auto">
          <a:xfrm>
            <a:off x="1752600" y="3733800"/>
            <a:ext cx="5943600" cy="3124200"/>
          </a:xfrm>
          <a:prstGeom prst="rect">
            <a:avLst/>
          </a:prstGeom>
          <a:noFill/>
        </p:spPr>
      </p:pic>
    </p:spTree>
    <p:extLst>
      <p:ext uri="{BB962C8B-B14F-4D97-AF65-F5344CB8AC3E}">
        <p14:creationId xmlns:p14="http://schemas.microsoft.com/office/powerpoint/2010/main" xmlns="" val="39459413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Becoming a Family with Children</a:t>
            </a:r>
            <a:endParaRPr lang="en-US" b="1" dirty="0"/>
          </a:p>
        </p:txBody>
      </p:sp>
      <p:sp>
        <p:nvSpPr>
          <p:cNvPr id="3" name="Content Placeholder 2"/>
          <p:cNvSpPr>
            <a:spLocks noGrp="1"/>
          </p:cNvSpPr>
          <p:nvPr>
            <p:ph idx="1"/>
          </p:nvPr>
        </p:nvSpPr>
        <p:spPr>
          <a:xfrm>
            <a:off x="457200" y="1676400"/>
            <a:ext cx="8229600" cy="2286001"/>
          </a:xfrm>
        </p:spPr>
        <p:txBody>
          <a:bodyPr>
            <a:normAutofit/>
          </a:bodyPr>
          <a:lstStyle/>
          <a:p>
            <a:pPr>
              <a:buNone/>
            </a:pPr>
            <a:r>
              <a:rPr lang="en-US" sz="2800" dirty="0" smtClean="0"/>
              <a:t>    </a:t>
            </a:r>
            <a:r>
              <a:rPr lang="en-US" sz="2800" dirty="0" err="1" smtClean="0"/>
              <a:t>Menjadi</a:t>
            </a:r>
            <a:r>
              <a:rPr lang="en-US" sz="2800" dirty="0" smtClean="0"/>
              <a:t> </a:t>
            </a:r>
            <a:r>
              <a:rPr lang="en-US" sz="2800" dirty="0" err="1" smtClean="0"/>
              <a:t>orangtua</a:t>
            </a:r>
            <a:r>
              <a:rPr lang="en-US" sz="2800" dirty="0" smtClean="0"/>
              <a:t> </a:t>
            </a:r>
            <a:r>
              <a:rPr lang="en-US" sz="2800" dirty="0" err="1" smtClean="0"/>
              <a:t>bagi</a:t>
            </a:r>
            <a:r>
              <a:rPr lang="en-US" sz="2800" dirty="0" smtClean="0"/>
              <a:t> </a:t>
            </a:r>
            <a:r>
              <a:rPr lang="en-US" sz="2800" dirty="0" err="1" smtClean="0"/>
              <a:t>anak-anak</a:t>
            </a:r>
            <a:r>
              <a:rPr lang="en-US" sz="2800" dirty="0" smtClean="0"/>
              <a:t> </a:t>
            </a:r>
            <a:r>
              <a:rPr lang="en-US" sz="2800" dirty="0" err="1" smtClean="0"/>
              <a:t>dalam</a:t>
            </a:r>
            <a:r>
              <a:rPr lang="en-US" sz="2800" dirty="0" smtClean="0"/>
              <a:t> </a:t>
            </a:r>
            <a:r>
              <a:rPr lang="en-US" sz="2800" dirty="0" err="1" smtClean="0"/>
              <a:t>keluarga</a:t>
            </a:r>
            <a:r>
              <a:rPr lang="en-US" sz="2800" dirty="0" smtClean="0"/>
              <a:t> </a:t>
            </a:r>
            <a:r>
              <a:rPr lang="en-US" sz="2800" dirty="0" err="1" smtClean="0"/>
              <a:t>adalah</a:t>
            </a:r>
            <a:r>
              <a:rPr lang="en-US" sz="2800" dirty="0" smtClean="0"/>
              <a:t> </a:t>
            </a:r>
            <a:r>
              <a:rPr lang="en-US" sz="2800" dirty="0" err="1" smtClean="0"/>
              <a:t>tahap</a:t>
            </a:r>
            <a:r>
              <a:rPr lang="en-US" sz="2800" dirty="0" smtClean="0"/>
              <a:t> </a:t>
            </a:r>
            <a:r>
              <a:rPr lang="en-US" sz="2800" dirty="0" err="1" smtClean="0"/>
              <a:t>ketiga</a:t>
            </a:r>
            <a:r>
              <a:rPr lang="en-US" sz="2800" dirty="0" smtClean="0"/>
              <a:t> </a:t>
            </a:r>
            <a:r>
              <a:rPr lang="en-US" sz="2800" dirty="0" err="1" smtClean="0"/>
              <a:t>dalam</a:t>
            </a:r>
            <a:r>
              <a:rPr lang="en-US" sz="2800" dirty="0" smtClean="0"/>
              <a:t> </a:t>
            </a:r>
            <a:r>
              <a:rPr lang="en-US" sz="2800" dirty="0" err="1" smtClean="0"/>
              <a:t>siklus</a:t>
            </a:r>
            <a:r>
              <a:rPr lang="en-US" sz="2800" dirty="0" smtClean="0"/>
              <a:t> </a:t>
            </a:r>
            <a:r>
              <a:rPr lang="en-US" sz="2800" dirty="0" err="1" smtClean="0"/>
              <a:t>kehidupan</a:t>
            </a:r>
            <a:r>
              <a:rPr lang="en-US" sz="2800" dirty="0" smtClean="0"/>
              <a:t> </a:t>
            </a:r>
            <a:r>
              <a:rPr lang="en-US" sz="2800" dirty="0" err="1" smtClean="0"/>
              <a:t>keluarga</a:t>
            </a:r>
            <a:r>
              <a:rPr lang="en-US" sz="2800" dirty="0" smtClean="0"/>
              <a:t>, </a:t>
            </a:r>
            <a:r>
              <a:rPr lang="en-US" sz="2800" dirty="0" err="1" smtClean="0"/>
              <a:t>dimana</a:t>
            </a:r>
            <a:r>
              <a:rPr lang="en-US" sz="2800" dirty="0" smtClean="0"/>
              <a:t> </a:t>
            </a:r>
            <a:r>
              <a:rPr lang="en-US" sz="2800" dirty="0" err="1" smtClean="0"/>
              <a:t>orang</a:t>
            </a:r>
            <a:r>
              <a:rPr lang="en-US" sz="2800" dirty="0" smtClean="0"/>
              <a:t> </a:t>
            </a:r>
            <a:r>
              <a:rPr lang="en-US" sz="2800" dirty="0" err="1" smtClean="0"/>
              <a:t>dewasa</a:t>
            </a:r>
            <a:r>
              <a:rPr lang="en-US" sz="2800" dirty="0" smtClean="0"/>
              <a:t> </a:t>
            </a:r>
            <a:r>
              <a:rPr lang="en-US" sz="2800" dirty="0" err="1" smtClean="0"/>
              <a:t>naik</a:t>
            </a:r>
            <a:r>
              <a:rPr lang="en-US" sz="2800" dirty="0" smtClean="0"/>
              <a:t> </a:t>
            </a:r>
            <a:r>
              <a:rPr lang="en-US" sz="2800" dirty="0" err="1" smtClean="0"/>
              <a:t>satu</a:t>
            </a:r>
            <a:r>
              <a:rPr lang="en-US" sz="2800" dirty="0" smtClean="0"/>
              <a:t> </a:t>
            </a:r>
            <a:r>
              <a:rPr lang="en-US" sz="2800" dirty="0" err="1" smtClean="0"/>
              <a:t>generasi</a:t>
            </a:r>
            <a:r>
              <a:rPr lang="en-US" sz="2800" dirty="0" smtClean="0"/>
              <a:t> </a:t>
            </a:r>
            <a:r>
              <a:rPr lang="en-US" sz="2800" dirty="0" err="1" smtClean="0"/>
              <a:t>menjadi</a:t>
            </a:r>
            <a:r>
              <a:rPr lang="en-US" sz="2800" dirty="0" smtClean="0"/>
              <a:t> </a:t>
            </a:r>
            <a:r>
              <a:rPr lang="en-US" sz="2800" dirty="0" err="1" smtClean="0"/>
              <a:t>pengasuh</a:t>
            </a:r>
            <a:r>
              <a:rPr lang="en-US" sz="2800" dirty="0" smtClean="0"/>
              <a:t> </a:t>
            </a:r>
            <a:r>
              <a:rPr lang="en-US" sz="2800" dirty="0" err="1" smtClean="0"/>
              <a:t>ke</a:t>
            </a:r>
            <a:r>
              <a:rPr lang="en-US" sz="2800" dirty="0" smtClean="0"/>
              <a:t> </a:t>
            </a:r>
            <a:r>
              <a:rPr lang="en-US" sz="2800" dirty="0" err="1" smtClean="0"/>
              <a:t>generasi</a:t>
            </a:r>
            <a:r>
              <a:rPr lang="en-US" sz="2800" dirty="0" smtClean="0"/>
              <a:t> </a:t>
            </a:r>
            <a:r>
              <a:rPr lang="en-US" sz="2800" dirty="0" err="1" smtClean="0"/>
              <a:t>berikutnya</a:t>
            </a:r>
            <a:r>
              <a:rPr lang="en-US" sz="2800" dirty="0" smtClean="0"/>
              <a:t>, dan </a:t>
            </a:r>
            <a:r>
              <a:rPr lang="en-US" sz="2800" dirty="0" err="1" smtClean="0"/>
              <a:t>orang</a:t>
            </a:r>
            <a:r>
              <a:rPr lang="en-US" sz="2800" dirty="0" smtClean="0"/>
              <a:t> </a:t>
            </a:r>
            <a:r>
              <a:rPr lang="en-US" sz="2800" dirty="0" err="1" smtClean="0"/>
              <a:t>tua</a:t>
            </a:r>
            <a:r>
              <a:rPr lang="en-US" sz="2800" dirty="0" smtClean="0"/>
              <a:t> </a:t>
            </a:r>
            <a:r>
              <a:rPr lang="en-US" sz="2800" dirty="0" err="1" smtClean="0"/>
              <a:t>melibatkan</a:t>
            </a:r>
            <a:r>
              <a:rPr lang="en-US" sz="2800" dirty="0" smtClean="0"/>
              <a:t> </a:t>
            </a:r>
            <a:r>
              <a:rPr lang="en-US" sz="2800" dirty="0" err="1" smtClean="0"/>
              <a:t>banyak</a:t>
            </a:r>
            <a:r>
              <a:rPr lang="en-US" sz="2800" dirty="0" smtClean="0"/>
              <a:t> </a:t>
            </a:r>
            <a:r>
              <a:rPr lang="en-US" sz="2800" dirty="0" err="1" smtClean="0"/>
              <a:t>penyesuaian</a:t>
            </a:r>
            <a:r>
              <a:rPr lang="en-US" sz="2800" dirty="0" smtClean="0"/>
              <a:t>.</a:t>
            </a:r>
            <a:endParaRPr lang="en-US" sz="2800" dirty="0"/>
          </a:p>
        </p:txBody>
      </p:sp>
      <p:pic>
        <p:nvPicPr>
          <p:cNvPr id="4" name="Picture 3" descr="family.jpg"/>
          <p:cNvPicPr>
            <a:picLocks noChangeAspect="1"/>
          </p:cNvPicPr>
          <p:nvPr/>
        </p:nvPicPr>
        <p:blipFill>
          <a:blip r:embed="rId2"/>
          <a:stretch>
            <a:fillRect/>
          </a:stretch>
        </p:blipFill>
        <p:spPr>
          <a:xfrm>
            <a:off x="2057400" y="4114800"/>
            <a:ext cx="5334000" cy="2743200"/>
          </a:xfrm>
          <a:prstGeom prst="rect">
            <a:avLst/>
          </a:prstGeom>
        </p:spPr>
      </p:pic>
    </p:spTree>
    <p:extLst>
      <p:ext uri="{BB962C8B-B14F-4D97-AF65-F5344CB8AC3E}">
        <p14:creationId xmlns:p14="http://schemas.microsoft.com/office/powerpoint/2010/main" xmlns="" val="33326656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b="1" dirty="0" smtClean="0"/>
              <a:t>The Family with Adolescents</a:t>
            </a:r>
            <a:endParaRPr lang="en-US" b="1" dirty="0"/>
          </a:p>
        </p:txBody>
      </p:sp>
      <p:sp>
        <p:nvSpPr>
          <p:cNvPr id="3" name="Content Placeholder 2"/>
          <p:cNvSpPr>
            <a:spLocks noGrp="1"/>
          </p:cNvSpPr>
          <p:nvPr>
            <p:ph idx="1"/>
          </p:nvPr>
        </p:nvSpPr>
        <p:spPr>
          <a:xfrm>
            <a:off x="457200" y="1371600"/>
            <a:ext cx="8229600" cy="2438400"/>
          </a:xfrm>
        </p:spPr>
        <p:txBody>
          <a:bodyPr>
            <a:normAutofit/>
          </a:bodyPr>
          <a:lstStyle/>
          <a:p>
            <a:r>
              <a:rPr lang="en-US" sz="2800" dirty="0" err="1" smtClean="0"/>
              <a:t>Keluarga</a:t>
            </a:r>
            <a:r>
              <a:rPr lang="en-US" sz="2800" dirty="0" smtClean="0"/>
              <a:t> </a:t>
            </a:r>
            <a:r>
              <a:rPr lang="en-US" sz="2800" dirty="0" err="1" smtClean="0"/>
              <a:t>dengan</a:t>
            </a:r>
            <a:r>
              <a:rPr lang="en-US" sz="2800" dirty="0" smtClean="0"/>
              <a:t> </a:t>
            </a:r>
            <a:r>
              <a:rPr lang="en-US" sz="2800" dirty="0" err="1" smtClean="0"/>
              <a:t>remaja</a:t>
            </a:r>
            <a:r>
              <a:rPr lang="en-US" sz="2800" dirty="0" smtClean="0"/>
              <a:t> </a:t>
            </a:r>
            <a:r>
              <a:rPr lang="en-US" sz="2800" dirty="0" err="1" smtClean="0"/>
              <a:t>adalah</a:t>
            </a:r>
            <a:r>
              <a:rPr lang="en-US" sz="2800" dirty="0" smtClean="0"/>
              <a:t> </a:t>
            </a:r>
            <a:r>
              <a:rPr lang="en-US" sz="2800" dirty="0" err="1" smtClean="0"/>
              <a:t>tahap</a:t>
            </a:r>
            <a:r>
              <a:rPr lang="en-US" sz="2800" dirty="0" smtClean="0"/>
              <a:t> </a:t>
            </a:r>
            <a:r>
              <a:rPr lang="en-US" sz="2800" dirty="0" err="1" smtClean="0"/>
              <a:t>keempat</a:t>
            </a:r>
            <a:r>
              <a:rPr lang="en-US" sz="2800" dirty="0" smtClean="0"/>
              <a:t> </a:t>
            </a:r>
            <a:r>
              <a:rPr lang="en-US" sz="2800" dirty="0" err="1" smtClean="0"/>
              <a:t>dalam</a:t>
            </a:r>
            <a:r>
              <a:rPr lang="en-US" sz="2800" dirty="0" smtClean="0"/>
              <a:t> </a:t>
            </a:r>
            <a:r>
              <a:rPr lang="en-US" sz="2800" dirty="0" err="1" smtClean="0"/>
              <a:t>siklus</a:t>
            </a:r>
            <a:r>
              <a:rPr lang="en-US" sz="2800" dirty="0" smtClean="0"/>
              <a:t> </a:t>
            </a:r>
            <a:r>
              <a:rPr lang="en-US" sz="2800" dirty="0" err="1" smtClean="0"/>
              <a:t>kehidupan</a:t>
            </a:r>
            <a:r>
              <a:rPr lang="en-US" sz="2800" dirty="0" smtClean="0"/>
              <a:t> </a:t>
            </a:r>
            <a:r>
              <a:rPr lang="en-US" sz="2800" dirty="0" err="1" smtClean="0"/>
              <a:t>keluarga</a:t>
            </a:r>
            <a:r>
              <a:rPr lang="en-US" sz="2800" dirty="0" smtClean="0"/>
              <a:t>. </a:t>
            </a:r>
            <a:r>
              <a:rPr lang="en-US" sz="2800" dirty="0" err="1" smtClean="0"/>
              <a:t>Hubungan</a:t>
            </a:r>
            <a:r>
              <a:rPr lang="en-US" sz="2800" dirty="0" smtClean="0"/>
              <a:t> </a:t>
            </a:r>
            <a:r>
              <a:rPr lang="en-US" sz="2800" dirty="0" err="1" smtClean="0"/>
              <a:t>orang</a:t>
            </a:r>
            <a:r>
              <a:rPr lang="en-US" sz="2800" dirty="0" smtClean="0"/>
              <a:t> </a:t>
            </a:r>
            <a:r>
              <a:rPr lang="en-US" sz="2800" dirty="0" err="1" smtClean="0"/>
              <a:t>tua</a:t>
            </a:r>
            <a:r>
              <a:rPr lang="en-US" sz="2800" dirty="0" smtClean="0"/>
              <a:t> </a:t>
            </a:r>
            <a:r>
              <a:rPr lang="en-US" sz="2800" dirty="0" err="1" smtClean="0"/>
              <a:t>dengan</a:t>
            </a:r>
            <a:r>
              <a:rPr lang="en-US" sz="2800" dirty="0" smtClean="0"/>
              <a:t> </a:t>
            </a:r>
            <a:r>
              <a:rPr lang="en-US" sz="2800" dirty="0" err="1" smtClean="0"/>
              <a:t>remaja</a:t>
            </a:r>
            <a:r>
              <a:rPr lang="en-US" sz="2800" dirty="0" smtClean="0"/>
              <a:t> </a:t>
            </a:r>
            <a:r>
              <a:rPr lang="en-US" sz="2800" dirty="0" err="1" smtClean="0"/>
              <a:t>menekankan</a:t>
            </a:r>
            <a:r>
              <a:rPr lang="en-US" sz="2800" dirty="0" smtClean="0"/>
              <a:t> </a:t>
            </a:r>
            <a:r>
              <a:rPr lang="en-US" sz="2800" dirty="0" err="1" smtClean="0"/>
              <a:t>bahwa</a:t>
            </a:r>
            <a:r>
              <a:rPr lang="en-US" sz="2800" dirty="0" smtClean="0"/>
              <a:t> </a:t>
            </a:r>
            <a:r>
              <a:rPr lang="en-US" sz="2800" dirty="0" err="1" smtClean="0"/>
              <a:t>sebagian</a:t>
            </a:r>
            <a:r>
              <a:rPr lang="en-US" sz="2800" dirty="0" smtClean="0"/>
              <a:t> </a:t>
            </a:r>
            <a:r>
              <a:rPr lang="en-US" sz="2800" dirty="0" err="1" smtClean="0"/>
              <a:t>besar</a:t>
            </a:r>
            <a:r>
              <a:rPr lang="en-US" sz="2800" dirty="0" smtClean="0"/>
              <a:t> </a:t>
            </a:r>
            <a:r>
              <a:rPr lang="en-US" sz="2800" dirty="0" err="1" smtClean="0"/>
              <a:t>konflik</a:t>
            </a:r>
            <a:r>
              <a:rPr lang="en-US" sz="2800" dirty="0" smtClean="0"/>
              <a:t> </a:t>
            </a:r>
            <a:r>
              <a:rPr lang="en-US" sz="2800" dirty="0" err="1" smtClean="0"/>
              <a:t>orang</a:t>
            </a:r>
            <a:r>
              <a:rPr lang="en-US" sz="2800" dirty="0" smtClean="0"/>
              <a:t> </a:t>
            </a:r>
            <a:r>
              <a:rPr lang="en-US" sz="2800" dirty="0" err="1" smtClean="0"/>
              <a:t>tua</a:t>
            </a:r>
            <a:r>
              <a:rPr lang="en-US" sz="2800" dirty="0" smtClean="0"/>
              <a:t> </a:t>
            </a:r>
            <a:r>
              <a:rPr lang="en-US" sz="2800" dirty="0" err="1" smtClean="0"/>
              <a:t>dengan</a:t>
            </a:r>
            <a:r>
              <a:rPr lang="en-US" sz="2800" dirty="0" smtClean="0"/>
              <a:t> </a:t>
            </a:r>
            <a:r>
              <a:rPr lang="en-US" sz="2800" dirty="0" err="1" smtClean="0"/>
              <a:t>remaja</a:t>
            </a:r>
            <a:r>
              <a:rPr lang="en-US" sz="2800" dirty="0" smtClean="0"/>
              <a:t> </a:t>
            </a:r>
            <a:r>
              <a:rPr lang="en-US" sz="2800" dirty="0" err="1" smtClean="0"/>
              <a:t>lebih</a:t>
            </a:r>
            <a:r>
              <a:rPr lang="en-US" sz="2800" dirty="0" smtClean="0"/>
              <a:t> </a:t>
            </a:r>
            <a:r>
              <a:rPr lang="en-US" sz="2800" dirty="0" err="1" smtClean="0"/>
              <a:t>moderat</a:t>
            </a:r>
            <a:r>
              <a:rPr lang="en-US" sz="2800" dirty="0" smtClean="0"/>
              <a:t> </a:t>
            </a:r>
            <a:r>
              <a:rPr lang="en-US" sz="2800" dirty="0" err="1" smtClean="0"/>
              <a:t>daripada</a:t>
            </a:r>
            <a:r>
              <a:rPr lang="en-US" sz="2800" dirty="0" smtClean="0"/>
              <a:t> </a:t>
            </a:r>
            <a:r>
              <a:rPr lang="en-US" sz="2800" dirty="0" err="1" smtClean="0"/>
              <a:t>intens</a:t>
            </a:r>
            <a:r>
              <a:rPr lang="en-US" sz="2800" dirty="0" smtClean="0"/>
              <a:t>.</a:t>
            </a:r>
            <a:endParaRPr lang="en-US" sz="2800" dirty="0"/>
          </a:p>
        </p:txBody>
      </p:sp>
      <p:pic>
        <p:nvPicPr>
          <p:cNvPr id="15364" name="Picture 4" descr="Hasil gambar untuk family with adolescents"/>
          <p:cNvPicPr>
            <a:picLocks noChangeAspect="1" noChangeArrowheads="1"/>
          </p:cNvPicPr>
          <p:nvPr/>
        </p:nvPicPr>
        <p:blipFill>
          <a:blip r:embed="rId2"/>
          <a:srcRect/>
          <a:stretch>
            <a:fillRect/>
          </a:stretch>
        </p:blipFill>
        <p:spPr bwMode="auto">
          <a:xfrm>
            <a:off x="2057400" y="3505200"/>
            <a:ext cx="4648200" cy="3352800"/>
          </a:xfrm>
          <a:prstGeom prst="rect">
            <a:avLst/>
          </a:prstGeom>
          <a:noFill/>
        </p:spPr>
      </p:pic>
    </p:spTree>
    <p:extLst>
      <p:ext uri="{BB962C8B-B14F-4D97-AF65-F5344CB8AC3E}">
        <p14:creationId xmlns:p14="http://schemas.microsoft.com/office/powerpoint/2010/main" xmlns="" val="33346601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r="2000" b="-2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dirty="0" err="1" smtClean="0"/>
              <a:t>Adjusment</a:t>
            </a:r>
            <a:r>
              <a:rPr lang="en-US" dirty="0" smtClean="0"/>
              <a:t> Strategies for Parenting Adolescents</a:t>
            </a:r>
            <a:endParaRPr lang="en-US" dirty="0"/>
          </a:p>
        </p:txBody>
      </p:sp>
      <p:sp>
        <p:nvSpPr>
          <p:cNvPr id="5" name="TextBox 4"/>
          <p:cNvSpPr txBox="1"/>
          <p:nvPr/>
        </p:nvSpPr>
        <p:spPr>
          <a:xfrm>
            <a:off x="880829" y="2177845"/>
            <a:ext cx="7558351" cy="646331"/>
          </a:xfrm>
          <a:prstGeom prst="rect">
            <a:avLst/>
          </a:prstGeom>
          <a:noFill/>
        </p:spPr>
        <p:txBody>
          <a:bodyPr wrap="none" rtlCol="0">
            <a:spAutoFit/>
          </a:bodyPr>
          <a:lstStyle/>
          <a:p>
            <a:r>
              <a:rPr lang="en-US" b="1" dirty="0" smtClean="0"/>
              <a:t>1.  Show them warmth and respect, and avoid the tendency to be controlling </a:t>
            </a:r>
          </a:p>
          <a:p>
            <a:pPr marL="236538" indent="-236538"/>
            <a:r>
              <a:rPr lang="en-US" b="1" dirty="0" smtClean="0"/>
              <a:t>	 and too permissive</a:t>
            </a:r>
            <a:endParaRPr lang="en-US" b="1" dirty="0"/>
          </a:p>
        </p:txBody>
      </p:sp>
      <p:sp>
        <p:nvSpPr>
          <p:cNvPr id="6" name="TextBox 5"/>
          <p:cNvSpPr txBox="1"/>
          <p:nvPr/>
        </p:nvSpPr>
        <p:spPr>
          <a:xfrm>
            <a:off x="866081" y="2824176"/>
            <a:ext cx="4597028" cy="369332"/>
          </a:xfrm>
          <a:prstGeom prst="rect">
            <a:avLst/>
          </a:prstGeom>
          <a:noFill/>
        </p:spPr>
        <p:txBody>
          <a:bodyPr wrap="none" rtlCol="0">
            <a:spAutoFit/>
          </a:bodyPr>
          <a:lstStyle/>
          <a:p>
            <a:r>
              <a:rPr lang="en-US" b="1" dirty="0" smtClean="0"/>
              <a:t>2.  Demonstrate sustained interest in their live</a:t>
            </a:r>
            <a:endParaRPr lang="en-US" b="1" dirty="0"/>
          </a:p>
        </p:txBody>
      </p:sp>
      <p:sp>
        <p:nvSpPr>
          <p:cNvPr id="7" name="TextBox 6"/>
          <p:cNvSpPr txBox="1"/>
          <p:nvPr/>
        </p:nvSpPr>
        <p:spPr>
          <a:xfrm>
            <a:off x="866081" y="3244335"/>
            <a:ext cx="7547066" cy="369332"/>
          </a:xfrm>
          <a:prstGeom prst="rect">
            <a:avLst/>
          </a:prstGeom>
          <a:noFill/>
        </p:spPr>
        <p:txBody>
          <a:bodyPr wrap="none" rtlCol="0">
            <a:spAutoFit/>
          </a:bodyPr>
          <a:lstStyle/>
          <a:p>
            <a:r>
              <a:rPr lang="en-US" b="1" dirty="0" smtClean="0"/>
              <a:t>3.  Understand and adapt to their cognitive and </a:t>
            </a:r>
            <a:r>
              <a:rPr lang="en-US" b="1" dirty="0" err="1" smtClean="0"/>
              <a:t>socioemotional</a:t>
            </a:r>
            <a:r>
              <a:rPr lang="en-US" b="1" dirty="0" smtClean="0"/>
              <a:t> development</a:t>
            </a:r>
            <a:endParaRPr lang="en-US" b="1" dirty="0"/>
          </a:p>
        </p:txBody>
      </p:sp>
      <p:sp>
        <p:nvSpPr>
          <p:cNvPr id="8" name="TextBox 7"/>
          <p:cNvSpPr txBox="1"/>
          <p:nvPr/>
        </p:nvSpPr>
        <p:spPr>
          <a:xfrm>
            <a:off x="883681" y="3625957"/>
            <a:ext cx="7606762" cy="369332"/>
          </a:xfrm>
          <a:prstGeom prst="rect">
            <a:avLst/>
          </a:prstGeom>
          <a:noFill/>
        </p:spPr>
        <p:txBody>
          <a:bodyPr wrap="none" rtlCol="0">
            <a:spAutoFit/>
          </a:bodyPr>
          <a:lstStyle/>
          <a:p>
            <a:r>
              <a:rPr lang="en-US" b="1" dirty="0" smtClean="0"/>
              <a:t>4.  Communicate expectations for high standards of conduct and achievement</a:t>
            </a:r>
            <a:endParaRPr lang="en-US" b="1" dirty="0"/>
          </a:p>
        </p:txBody>
      </p:sp>
      <p:sp>
        <p:nvSpPr>
          <p:cNvPr id="9" name="TextBox 8"/>
          <p:cNvSpPr txBox="1"/>
          <p:nvPr/>
        </p:nvSpPr>
        <p:spPr>
          <a:xfrm>
            <a:off x="866081" y="4008792"/>
            <a:ext cx="6525319" cy="369332"/>
          </a:xfrm>
          <a:prstGeom prst="rect">
            <a:avLst/>
          </a:prstGeom>
          <a:noFill/>
        </p:spPr>
        <p:txBody>
          <a:bodyPr wrap="square" rtlCol="0">
            <a:spAutoFit/>
          </a:bodyPr>
          <a:lstStyle/>
          <a:p>
            <a:r>
              <a:rPr lang="en-US" b="1" dirty="0" smtClean="0"/>
              <a:t>5. Display constructive ways of dealing with problems and conflict</a:t>
            </a:r>
            <a:endParaRPr lang="en-US" b="1" dirty="0"/>
          </a:p>
        </p:txBody>
      </p:sp>
      <p:sp>
        <p:nvSpPr>
          <p:cNvPr id="10" name="TextBox 9"/>
          <p:cNvSpPr txBox="1"/>
          <p:nvPr/>
        </p:nvSpPr>
        <p:spPr>
          <a:xfrm>
            <a:off x="914400" y="4572000"/>
            <a:ext cx="6254042" cy="369332"/>
          </a:xfrm>
          <a:prstGeom prst="rect">
            <a:avLst/>
          </a:prstGeom>
          <a:noFill/>
        </p:spPr>
        <p:txBody>
          <a:bodyPr wrap="square" rtlCol="0">
            <a:spAutoFit/>
          </a:bodyPr>
          <a:lstStyle/>
          <a:p>
            <a:r>
              <a:rPr lang="en-US" b="1" dirty="0" smtClean="0"/>
              <a:t>6.  Understand that adolescents don’t become adults overnights</a:t>
            </a:r>
            <a:endParaRPr lang="en-US" b="1" dirty="0"/>
          </a:p>
        </p:txBody>
      </p:sp>
    </p:spTree>
    <p:extLst>
      <p:ext uri="{BB962C8B-B14F-4D97-AF65-F5344CB8AC3E}">
        <p14:creationId xmlns:p14="http://schemas.microsoft.com/office/powerpoint/2010/main" xmlns="" val="15899717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Learning Goals</a:t>
            </a:r>
            <a:endParaRPr lang="en-US" dirty="0"/>
          </a:p>
        </p:txBody>
      </p:sp>
      <p:sp>
        <p:nvSpPr>
          <p:cNvPr id="3" name="Content Placeholder 2"/>
          <p:cNvSpPr>
            <a:spLocks noGrp="1"/>
          </p:cNvSpPr>
          <p:nvPr>
            <p:ph idx="1"/>
          </p:nvPr>
        </p:nvSpPr>
        <p:spPr/>
        <p:txBody>
          <a:bodyPr/>
          <a:lstStyle/>
          <a:p>
            <a:r>
              <a:rPr lang="en-US" dirty="0" smtClean="0"/>
              <a:t>The diversity of Adult Lifestyles</a:t>
            </a:r>
          </a:p>
          <a:p>
            <a:r>
              <a:rPr lang="en-US" dirty="0" smtClean="0"/>
              <a:t>The family life cycle</a:t>
            </a:r>
          </a:p>
          <a:p>
            <a:r>
              <a:rPr lang="en-US" dirty="0" smtClean="0"/>
              <a:t>Parenting</a:t>
            </a:r>
            <a:endParaRPr lang="en-US"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1000"/>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Midlife Families</a:t>
            </a:r>
            <a:endParaRPr lang="en-US" dirty="0"/>
          </a:p>
        </p:txBody>
      </p:sp>
      <p:sp>
        <p:nvSpPr>
          <p:cNvPr id="4" name="Rectangle 3"/>
          <p:cNvSpPr/>
          <p:nvPr/>
        </p:nvSpPr>
        <p:spPr>
          <a:xfrm>
            <a:off x="685800" y="4114800"/>
            <a:ext cx="2819400" cy="19812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The fifth stage in the family life cycle, a time of launching children, linking generation, and adapting to midlife changes</a:t>
            </a:r>
            <a:endParaRPr lang="en-US" dirty="0"/>
          </a:p>
        </p:txBody>
      </p:sp>
      <p:sp>
        <p:nvSpPr>
          <p:cNvPr id="5" name="Oval 4"/>
          <p:cNvSpPr/>
          <p:nvPr/>
        </p:nvSpPr>
        <p:spPr>
          <a:xfrm>
            <a:off x="4724400" y="3962400"/>
            <a:ext cx="4419600" cy="21336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dirty="0" smtClean="0"/>
              <a:t>Empty nest syndrome </a:t>
            </a:r>
            <a:r>
              <a:rPr lang="en-US" dirty="0" smtClean="0"/>
              <a:t>a decrease in marital satisfaction and increase in feelings of emptiness brought about by the children’s departure</a:t>
            </a:r>
          </a:p>
        </p:txBody>
      </p:sp>
      <p:sp>
        <p:nvSpPr>
          <p:cNvPr id="6" name="Rectangle 5"/>
          <p:cNvSpPr/>
          <p:nvPr/>
        </p:nvSpPr>
        <p:spPr>
          <a:xfrm>
            <a:off x="2590800" y="6172200"/>
            <a:ext cx="4191000" cy="5334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Intergenerational Relationship</a:t>
            </a:r>
            <a:endParaRPr lang="en-US" dirty="0"/>
          </a:p>
        </p:txBody>
      </p:sp>
    </p:spTree>
    <p:extLst>
      <p:ext uri="{BB962C8B-B14F-4D97-AF65-F5344CB8AC3E}">
        <p14:creationId xmlns:p14="http://schemas.microsoft.com/office/powerpoint/2010/main" xmlns="" val="21249674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826" y="228600"/>
            <a:ext cx="8229600" cy="1143000"/>
          </a:xfrm>
        </p:spPr>
        <p:txBody>
          <a:bodyPr/>
          <a:lstStyle/>
          <a:p>
            <a:r>
              <a:rPr lang="en-US" dirty="0" smtClean="0"/>
              <a:t>Families in Later Life</a:t>
            </a:r>
            <a:endParaRPr lang="en-US" dirty="0"/>
          </a:p>
        </p:txBody>
      </p:sp>
      <p:sp>
        <p:nvSpPr>
          <p:cNvPr id="4" name="Rounded Rectangle 3"/>
          <p:cNvSpPr/>
          <p:nvPr/>
        </p:nvSpPr>
        <p:spPr>
          <a:xfrm>
            <a:off x="2514600" y="1600200"/>
            <a:ext cx="4038600" cy="2133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Family in later life the sixth and final stage in the family life cycle, involving retirement and, in many families, </a:t>
            </a:r>
            <a:r>
              <a:rPr lang="en-US" dirty="0" err="1" smtClean="0"/>
              <a:t>grandparenting</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219200" y="4333875"/>
            <a:ext cx="6667500" cy="2524125"/>
          </a:xfrm>
          <a:prstGeom prst="rect">
            <a:avLst/>
          </a:prstGeom>
          <a:effectLst>
            <a:softEdge rad="63500"/>
          </a:effectLst>
        </p:spPr>
      </p:pic>
    </p:spTree>
    <p:extLst>
      <p:ext uri="{BB962C8B-B14F-4D97-AF65-F5344CB8AC3E}">
        <p14:creationId xmlns:p14="http://schemas.microsoft.com/office/powerpoint/2010/main" xmlns="" val="13337839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
            <a:ext cx="9144000" cy="6858000"/>
          </a:xfrm>
          <a:prstGeom prst="rect">
            <a:avLst/>
          </a:prstGeom>
        </p:spPr>
      </p:pic>
      <p:sp>
        <p:nvSpPr>
          <p:cNvPr id="2" name="Title 1"/>
          <p:cNvSpPr>
            <a:spLocks noGrp="1"/>
          </p:cNvSpPr>
          <p:nvPr>
            <p:ph type="title"/>
          </p:nvPr>
        </p:nvSpPr>
        <p:spPr>
          <a:xfrm>
            <a:off x="457200" y="609600"/>
            <a:ext cx="8229600" cy="1143000"/>
          </a:xfrm>
        </p:spPr>
        <p:txBody>
          <a:bodyPr/>
          <a:lstStyle/>
          <a:p>
            <a:r>
              <a:rPr lang="en-US" dirty="0" smtClean="0"/>
              <a:t>Parenting</a:t>
            </a:r>
            <a:endParaRPr lang="en-US" dirty="0"/>
          </a:p>
        </p:txBody>
      </p:sp>
      <p:sp>
        <p:nvSpPr>
          <p:cNvPr id="5" name="Rounded Rectangle 4"/>
          <p:cNvSpPr/>
          <p:nvPr/>
        </p:nvSpPr>
        <p:spPr>
          <a:xfrm>
            <a:off x="228600" y="2445775"/>
            <a:ext cx="5410200" cy="4572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a:t>Kelahiran</a:t>
            </a:r>
            <a:r>
              <a:rPr lang="en-US" dirty="0"/>
              <a:t> </a:t>
            </a:r>
            <a:r>
              <a:rPr lang="en-US" dirty="0" err="1"/>
              <a:t>anak</a:t>
            </a:r>
            <a:r>
              <a:rPr lang="en-US" dirty="0"/>
              <a:t> </a:t>
            </a:r>
            <a:r>
              <a:rPr lang="en-US" dirty="0" err="1"/>
              <a:t>akan</a:t>
            </a:r>
            <a:r>
              <a:rPr lang="en-US" dirty="0"/>
              <a:t> </a:t>
            </a:r>
            <a:r>
              <a:rPr lang="en-US" dirty="0" err="1"/>
              <a:t>menyelamatkan</a:t>
            </a:r>
            <a:r>
              <a:rPr lang="en-US" dirty="0"/>
              <a:t> </a:t>
            </a:r>
            <a:r>
              <a:rPr lang="en-US" dirty="0" err="1" smtClean="0"/>
              <a:t>pernikahan</a:t>
            </a:r>
            <a:endParaRPr lang="en-US" dirty="0"/>
          </a:p>
        </p:txBody>
      </p:sp>
      <p:sp>
        <p:nvSpPr>
          <p:cNvPr id="6" name="Rounded Rectangle 5"/>
          <p:cNvSpPr/>
          <p:nvPr/>
        </p:nvSpPr>
        <p:spPr>
          <a:xfrm>
            <a:off x="1644445" y="3111909"/>
            <a:ext cx="7315200" cy="63418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err="1" smtClean="0"/>
              <a:t>Anak</a:t>
            </a:r>
            <a:r>
              <a:rPr lang="en-US" dirty="0" smtClean="0"/>
              <a:t> </a:t>
            </a:r>
            <a:r>
              <a:rPr lang="en-US" dirty="0" err="1" smtClean="0"/>
              <a:t>akan</a:t>
            </a:r>
            <a:r>
              <a:rPr lang="en-US" dirty="0" smtClean="0"/>
              <a:t> </a:t>
            </a:r>
            <a:r>
              <a:rPr lang="en-US" dirty="0" err="1" smtClean="0"/>
              <a:t>berpikir</a:t>
            </a:r>
            <a:r>
              <a:rPr lang="en-US" dirty="0" smtClean="0"/>
              <a:t>, </a:t>
            </a:r>
            <a:r>
              <a:rPr lang="en-US" dirty="0" err="1" smtClean="0"/>
              <a:t>merasakan</a:t>
            </a:r>
            <a:r>
              <a:rPr lang="en-US" dirty="0" smtClean="0"/>
              <a:t> </a:t>
            </a:r>
            <a:r>
              <a:rPr lang="en-US" dirty="0" err="1" smtClean="0"/>
              <a:t>dan</a:t>
            </a:r>
            <a:r>
              <a:rPr lang="en-US" dirty="0" smtClean="0"/>
              <a:t> </a:t>
            </a:r>
            <a:r>
              <a:rPr lang="en-US" dirty="0" err="1" smtClean="0"/>
              <a:t>berperilaku</a:t>
            </a:r>
            <a:r>
              <a:rPr lang="en-US" dirty="0" smtClean="0"/>
              <a:t> </a:t>
            </a:r>
            <a:r>
              <a:rPr lang="en-US" dirty="0" err="1" smtClean="0"/>
              <a:t>seperti</a:t>
            </a:r>
            <a:r>
              <a:rPr lang="en-US" dirty="0" smtClean="0"/>
              <a:t> orang </a:t>
            </a:r>
            <a:r>
              <a:rPr lang="en-US" dirty="0" err="1" smtClean="0"/>
              <a:t>tua</a:t>
            </a:r>
            <a:r>
              <a:rPr lang="en-US" dirty="0" smtClean="0"/>
              <a:t> </a:t>
            </a:r>
            <a:r>
              <a:rPr lang="en-US" dirty="0" err="1" smtClean="0"/>
              <a:t>mereka</a:t>
            </a:r>
            <a:r>
              <a:rPr lang="en-US" dirty="0" smtClean="0"/>
              <a:t> di </a:t>
            </a:r>
            <a:r>
              <a:rPr lang="en-US" dirty="0" err="1" smtClean="0"/>
              <a:t>masa</a:t>
            </a:r>
            <a:r>
              <a:rPr lang="en-US" dirty="0" smtClean="0"/>
              <a:t> </a:t>
            </a:r>
            <a:r>
              <a:rPr lang="en-US" dirty="0" err="1" smtClean="0"/>
              <a:t>kecil</a:t>
            </a:r>
            <a:endParaRPr lang="en-US" dirty="0"/>
          </a:p>
        </p:txBody>
      </p:sp>
      <p:sp>
        <p:nvSpPr>
          <p:cNvPr id="7" name="Rounded Rectangle 6"/>
          <p:cNvSpPr/>
          <p:nvPr/>
        </p:nvSpPr>
        <p:spPr>
          <a:xfrm>
            <a:off x="263014" y="4034913"/>
            <a:ext cx="4572000" cy="53340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err="1"/>
              <a:t>Anak</a:t>
            </a:r>
            <a:r>
              <a:rPr lang="en-US" dirty="0"/>
              <a:t> </a:t>
            </a:r>
            <a:r>
              <a:rPr lang="en-US" dirty="0" err="1"/>
              <a:t>akan</a:t>
            </a:r>
            <a:r>
              <a:rPr lang="en-US" dirty="0"/>
              <a:t> </a:t>
            </a:r>
            <a:r>
              <a:rPr lang="en-US" dirty="0" err="1"/>
              <a:t>menjaga</a:t>
            </a:r>
            <a:r>
              <a:rPr lang="en-US" dirty="0"/>
              <a:t> orang </a:t>
            </a:r>
            <a:r>
              <a:rPr lang="en-US" dirty="0" err="1"/>
              <a:t>tua</a:t>
            </a:r>
            <a:r>
              <a:rPr lang="en-US" dirty="0"/>
              <a:t> di </a:t>
            </a:r>
            <a:r>
              <a:rPr lang="en-US" dirty="0" err="1"/>
              <a:t>usia</a:t>
            </a:r>
            <a:r>
              <a:rPr lang="en-US" dirty="0"/>
              <a:t> </a:t>
            </a:r>
            <a:r>
              <a:rPr lang="en-US" dirty="0" err="1" smtClean="0"/>
              <a:t>tua</a:t>
            </a:r>
            <a:endParaRPr lang="en-US" dirty="0"/>
          </a:p>
        </p:txBody>
      </p:sp>
      <p:sp>
        <p:nvSpPr>
          <p:cNvPr id="8" name="Rounded Rectangle 7"/>
          <p:cNvSpPr/>
          <p:nvPr/>
        </p:nvSpPr>
        <p:spPr>
          <a:xfrm>
            <a:off x="1873045" y="4953000"/>
            <a:ext cx="7086600" cy="6096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err="1"/>
              <a:t>Orangtua</a:t>
            </a:r>
            <a:r>
              <a:rPr lang="en-US" dirty="0"/>
              <a:t> </a:t>
            </a:r>
            <a:r>
              <a:rPr lang="en-US" dirty="0" err="1"/>
              <a:t>dapat</a:t>
            </a:r>
            <a:r>
              <a:rPr lang="en-US" dirty="0"/>
              <a:t> </a:t>
            </a:r>
            <a:r>
              <a:rPr lang="en-US" dirty="0" err="1"/>
              <a:t>mengaharapkan</a:t>
            </a:r>
            <a:r>
              <a:rPr lang="en-US" dirty="0"/>
              <a:t> rasa </a:t>
            </a:r>
            <a:r>
              <a:rPr lang="en-US" dirty="0" err="1"/>
              <a:t>hormat</a:t>
            </a:r>
            <a:r>
              <a:rPr lang="en-US" dirty="0"/>
              <a:t> </a:t>
            </a:r>
            <a:r>
              <a:rPr lang="en-US" dirty="0" err="1"/>
              <a:t>dan</a:t>
            </a:r>
            <a:r>
              <a:rPr lang="en-US" dirty="0"/>
              <a:t> </a:t>
            </a:r>
            <a:r>
              <a:rPr lang="en-US" dirty="0" err="1"/>
              <a:t>kepatuhan</a:t>
            </a:r>
            <a:r>
              <a:rPr lang="en-US" dirty="0"/>
              <a:t> </a:t>
            </a:r>
            <a:r>
              <a:rPr lang="en-US" dirty="0" err="1"/>
              <a:t>dari</a:t>
            </a:r>
            <a:r>
              <a:rPr lang="en-US" dirty="0"/>
              <a:t> </a:t>
            </a:r>
            <a:r>
              <a:rPr lang="en-US" dirty="0" err="1"/>
              <a:t>anak</a:t>
            </a:r>
            <a:r>
              <a:rPr lang="en-US" dirty="0"/>
              <a:t> </a:t>
            </a:r>
            <a:r>
              <a:rPr lang="en-US" dirty="0" err="1" smtClean="0"/>
              <a:t>mereka</a:t>
            </a:r>
            <a:endParaRPr lang="en-US" dirty="0"/>
          </a:p>
        </p:txBody>
      </p:sp>
      <p:sp>
        <p:nvSpPr>
          <p:cNvPr id="9" name="Rounded Rectangle 8"/>
          <p:cNvSpPr/>
          <p:nvPr/>
        </p:nvSpPr>
        <p:spPr>
          <a:xfrm>
            <a:off x="371168" y="5791200"/>
            <a:ext cx="6705600" cy="6858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err="1"/>
              <a:t>Memiliki</a:t>
            </a:r>
            <a:r>
              <a:rPr lang="en-US" dirty="0"/>
              <a:t> </a:t>
            </a:r>
            <a:r>
              <a:rPr lang="en-US" dirty="0" err="1"/>
              <a:t>anak</a:t>
            </a:r>
            <a:r>
              <a:rPr lang="en-US" dirty="0"/>
              <a:t> </a:t>
            </a:r>
            <a:r>
              <a:rPr lang="en-US" dirty="0" err="1"/>
              <a:t>berarti</a:t>
            </a:r>
            <a:r>
              <a:rPr lang="en-US" dirty="0"/>
              <a:t> orang </a:t>
            </a:r>
            <a:r>
              <a:rPr lang="en-US" dirty="0" err="1"/>
              <a:t>tua</a:t>
            </a:r>
            <a:r>
              <a:rPr lang="en-US" dirty="0"/>
              <a:t> </a:t>
            </a:r>
            <a:r>
              <a:rPr lang="en-US" dirty="0" err="1"/>
              <a:t>akan</a:t>
            </a:r>
            <a:r>
              <a:rPr lang="en-US" dirty="0"/>
              <a:t> </a:t>
            </a:r>
            <a:r>
              <a:rPr lang="en-US" dirty="0" err="1"/>
              <a:t>selalu</a:t>
            </a:r>
            <a:r>
              <a:rPr lang="en-US" dirty="0"/>
              <a:t> </a:t>
            </a:r>
            <a:r>
              <a:rPr lang="en-US" dirty="0" err="1"/>
              <a:t>memiliki</a:t>
            </a:r>
            <a:r>
              <a:rPr lang="en-US" dirty="0"/>
              <a:t> </a:t>
            </a:r>
            <a:r>
              <a:rPr lang="en-US" dirty="0" err="1"/>
              <a:t>seseorang</a:t>
            </a:r>
            <a:r>
              <a:rPr lang="en-US" dirty="0"/>
              <a:t> yang </a:t>
            </a:r>
            <a:r>
              <a:rPr lang="en-US" dirty="0" err="1"/>
              <a:t>mencintai</a:t>
            </a:r>
            <a:r>
              <a:rPr lang="en-US" dirty="0"/>
              <a:t> </a:t>
            </a:r>
            <a:r>
              <a:rPr lang="en-US" dirty="0" err="1"/>
              <a:t>mereka</a:t>
            </a:r>
            <a:r>
              <a:rPr lang="en-US" dirty="0"/>
              <a:t> </a:t>
            </a:r>
            <a:r>
              <a:rPr lang="en-US" dirty="0" err="1"/>
              <a:t>dan</a:t>
            </a:r>
            <a:r>
              <a:rPr lang="en-US" dirty="0"/>
              <a:t> </a:t>
            </a:r>
            <a:r>
              <a:rPr lang="en-US" dirty="0" err="1"/>
              <a:t>sahabat</a:t>
            </a:r>
            <a:r>
              <a:rPr lang="en-US" dirty="0"/>
              <a:t> </a:t>
            </a:r>
            <a:r>
              <a:rPr lang="en-US" dirty="0" err="1"/>
              <a:t>mereka</a:t>
            </a:r>
            <a:r>
              <a:rPr lang="en-US" dirty="0" smtClean="0"/>
              <a:t>.</a:t>
            </a:r>
            <a:endParaRPr lang="en-US" dirty="0"/>
          </a:p>
        </p:txBody>
      </p:sp>
    </p:spTree>
    <p:extLst>
      <p:ext uri="{BB962C8B-B14F-4D97-AF65-F5344CB8AC3E}">
        <p14:creationId xmlns:p14="http://schemas.microsoft.com/office/powerpoint/2010/main" xmlns="" val="22750796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1"/>
          </a:xfrm>
          <a:prstGeom prst="rect">
            <a:avLst/>
          </a:prstGeom>
        </p:spPr>
      </p:pic>
      <p:sp>
        <p:nvSpPr>
          <p:cNvPr id="4" name="Rounded Rectangle 3"/>
          <p:cNvSpPr/>
          <p:nvPr/>
        </p:nvSpPr>
        <p:spPr>
          <a:xfrm>
            <a:off x="716526" y="1027471"/>
            <a:ext cx="6553200" cy="6858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err="1"/>
              <a:t>Memiliki</a:t>
            </a:r>
            <a:r>
              <a:rPr lang="en-US" dirty="0"/>
              <a:t> </a:t>
            </a:r>
            <a:r>
              <a:rPr lang="en-US" dirty="0" err="1"/>
              <a:t>anak</a:t>
            </a:r>
            <a:r>
              <a:rPr lang="en-US" dirty="0"/>
              <a:t> </a:t>
            </a:r>
            <a:r>
              <a:rPr lang="en-US" dirty="0" err="1"/>
              <a:t>memberikan</a:t>
            </a:r>
            <a:r>
              <a:rPr lang="en-US" dirty="0"/>
              <a:t> orang </a:t>
            </a:r>
            <a:r>
              <a:rPr lang="en-US" dirty="0" err="1"/>
              <a:t>tua</a:t>
            </a:r>
            <a:r>
              <a:rPr lang="en-US" dirty="0"/>
              <a:t> ‘</a:t>
            </a:r>
            <a:r>
              <a:rPr lang="en-US" dirty="0" err="1"/>
              <a:t>kesempatan</a:t>
            </a:r>
            <a:r>
              <a:rPr lang="en-US" dirty="0"/>
              <a:t> </a:t>
            </a:r>
            <a:r>
              <a:rPr lang="en-US" dirty="0" err="1"/>
              <a:t>kedua</a:t>
            </a:r>
            <a:r>
              <a:rPr lang="en-US" dirty="0"/>
              <a:t>’ </a:t>
            </a:r>
            <a:r>
              <a:rPr lang="en-US" dirty="0" err="1"/>
              <a:t>untuk</a:t>
            </a:r>
            <a:r>
              <a:rPr lang="en-US" dirty="0"/>
              <a:t> </a:t>
            </a:r>
            <a:r>
              <a:rPr lang="en-US" dirty="0" err="1"/>
              <a:t>mencapai</a:t>
            </a:r>
            <a:r>
              <a:rPr lang="en-US" dirty="0"/>
              <a:t> </a:t>
            </a:r>
            <a:r>
              <a:rPr lang="en-US" dirty="0" err="1"/>
              <a:t>apa</a:t>
            </a:r>
            <a:r>
              <a:rPr lang="en-US" dirty="0"/>
              <a:t> yang </a:t>
            </a:r>
            <a:r>
              <a:rPr lang="en-US" dirty="0" err="1"/>
              <a:t>harus</a:t>
            </a:r>
            <a:r>
              <a:rPr lang="en-US" dirty="0"/>
              <a:t> </a:t>
            </a:r>
            <a:r>
              <a:rPr lang="en-US" dirty="0" err="1"/>
              <a:t>mereka</a:t>
            </a:r>
            <a:r>
              <a:rPr lang="en-US" dirty="0"/>
              <a:t> </a:t>
            </a:r>
            <a:r>
              <a:rPr lang="en-US" dirty="0" err="1"/>
              <a:t>capai</a:t>
            </a:r>
            <a:r>
              <a:rPr lang="en-US" dirty="0" smtClean="0"/>
              <a:t>.</a:t>
            </a:r>
            <a:endParaRPr lang="en-US" dirty="0"/>
          </a:p>
        </p:txBody>
      </p:sp>
      <p:sp>
        <p:nvSpPr>
          <p:cNvPr id="5" name="Rounded Rectangle 4"/>
          <p:cNvSpPr/>
          <p:nvPr/>
        </p:nvSpPr>
        <p:spPr>
          <a:xfrm>
            <a:off x="1066800" y="2209800"/>
            <a:ext cx="7315200" cy="6858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err="1"/>
              <a:t>Jika</a:t>
            </a:r>
            <a:r>
              <a:rPr lang="en-US" dirty="0"/>
              <a:t> orang </a:t>
            </a:r>
            <a:r>
              <a:rPr lang="en-US" dirty="0" err="1"/>
              <a:t>tua</a:t>
            </a:r>
            <a:r>
              <a:rPr lang="en-US" dirty="0"/>
              <a:t>  </a:t>
            </a:r>
            <a:r>
              <a:rPr lang="en-US" dirty="0" err="1"/>
              <a:t>dapat</a:t>
            </a:r>
            <a:r>
              <a:rPr lang="en-US" dirty="0"/>
              <a:t> </a:t>
            </a:r>
            <a:r>
              <a:rPr lang="en-US" dirty="0" err="1"/>
              <a:t>belajar</a:t>
            </a:r>
            <a:r>
              <a:rPr lang="en-US" dirty="0"/>
              <a:t> </a:t>
            </a:r>
            <a:r>
              <a:rPr lang="en-US" dirty="0" err="1"/>
              <a:t>teknik</a:t>
            </a:r>
            <a:r>
              <a:rPr lang="en-US" dirty="0"/>
              <a:t> yang </a:t>
            </a:r>
            <a:r>
              <a:rPr lang="en-US" dirty="0" err="1"/>
              <a:t>benar</a:t>
            </a:r>
            <a:r>
              <a:rPr lang="en-US" dirty="0"/>
              <a:t>, </a:t>
            </a:r>
            <a:r>
              <a:rPr lang="en-US" dirty="0" err="1"/>
              <a:t>mereka</a:t>
            </a:r>
            <a:r>
              <a:rPr lang="en-US" dirty="0"/>
              <a:t> </a:t>
            </a:r>
            <a:r>
              <a:rPr lang="en-US" dirty="0" err="1"/>
              <a:t>dapat</a:t>
            </a:r>
            <a:r>
              <a:rPr lang="en-US" dirty="0"/>
              <a:t> </a:t>
            </a:r>
            <a:r>
              <a:rPr lang="en-US" dirty="0" err="1"/>
              <a:t>membentuk</a:t>
            </a:r>
            <a:r>
              <a:rPr lang="en-US" dirty="0"/>
              <a:t> </a:t>
            </a:r>
            <a:r>
              <a:rPr lang="en-US" dirty="0" err="1"/>
              <a:t>anak</a:t>
            </a:r>
            <a:r>
              <a:rPr lang="en-US" dirty="0"/>
              <a:t> </a:t>
            </a:r>
            <a:r>
              <a:rPr lang="en-US" dirty="0" err="1"/>
              <a:t>mereka</a:t>
            </a:r>
            <a:r>
              <a:rPr lang="en-US" dirty="0"/>
              <a:t> </a:t>
            </a:r>
            <a:r>
              <a:rPr lang="en-US" dirty="0" err="1"/>
              <a:t>seperti</a:t>
            </a:r>
            <a:r>
              <a:rPr lang="en-US" dirty="0"/>
              <a:t> </a:t>
            </a:r>
            <a:r>
              <a:rPr lang="en-US" dirty="0" smtClean="0"/>
              <a:t> </a:t>
            </a:r>
            <a:r>
              <a:rPr lang="en-US" dirty="0" err="1" smtClean="0"/>
              <a:t>apa</a:t>
            </a:r>
            <a:r>
              <a:rPr lang="en-US" dirty="0" smtClean="0"/>
              <a:t> yang </a:t>
            </a:r>
            <a:r>
              <a:rPr lang="en-US" dirty="0" err="1"/>
              <a:t>mereka</a:t>
            </a:r>
            <a:r>
              <a:rPr lang="en-US" dirty="0"/>
              <a:t> </a:t>
            </a:r>
            <a:r>
              <a:rPr lang="en-US" dirty="0" err="1" smtClean="0"/>
              <a:t>inginkan</a:t>
            </a:r>
            <a:r>
              <a:rPr lang="en-US" dirty="0" smtClean="0"/>
              <a:t>.</a:t>
            </a:r>
            <a:endParaRPr lang="en-US" dirty="0"/>
          </a:p>
        </p:txBody>
      </p:sp>
      <p:sp>
        <p:nvSpPr>
          <p:cNvPr id="6" name="Rounded Rectangle 5"/>
          <p:cNvSpPr/>
          <p:nvPr/>
        </p:nvSpPr>
        <p:spPr>
          <a:xfrm>
            <a:off x="1066800" y="3429000"/>
            <a:ext cx="3886200" cy="609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dirty="0" smtClean="0"/>
              <a:t>   </a:t>
            </a:r>
            <a:r>
              <a:rPr lang="en-US" dirty="0" err="1" smtClean="0"/>
              <a:t>kesalahan</a:t>
            </a:r>
            <a:r>
              <a:rPr lang="en-US" dirty="0" smtClean="0"/>
              <a:t> </a:t>
            </a:r>
            <a:r>
              <a:rPr lang="en-US" dirty="0"/>
              <a:t>orang </a:t>
            </a:r>
            <a:r>
              <a:rPr lang="en-US" dirty="0" err="1"/>
              <a:t>tua</a:t>
            </a:r>
            <a:r>
              <a:rPr lang="en-US" dirty="0"/>
              <a:t> </a:t>
            </a:r>
            <a:r>
              <a:rPr lang="en-US" dirty="0" err="1"/>
              <a:t>jika</a:t>
            </a:r>
            <a:r>
              <a:rPr lang="en-US" dirty="0"/>
              <a:t> </a:t>
            </a:r>
            <a:r>
              <a:rPr lang="en-US" dirty="0" err="1"/>
              <a:t>anak</a:t>
            </a:r>
            <a:r>
              <a:rPr lang="en-US" dirty="0"/>
              <a:t> </a:t>
            </a:r>
            <a:r>
              <a:rPr lang="en-US" dirty="0" err="1"/>
              <a:t>gagal</a:t>
            </a:r>
            <a:endParaRPr lang="en-US" dirty="0"/>
          </a:p>
        </p:txBody>
      </p:sp>
      <p:sp>
        <p:nvSpPr>
          <p:cNvPr id="7" name="Rounded Rectangle 6"/>
          <p:cNvSpPr/>
          <p:nvPr/>
        </p:nvSpPr>
        <p:spPr>
          <a:xfrm>
            <a:off x="2819400" y="4296697"/>
            <a:ext cx="5486400" cy="609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dirty="0" err="1"/>
              <a:t>Ibu</a:t>
            </a:r>
            <a:r>
              <a:rPr lang="en-US" dirty="0"/>
              <a:t> </a:t>
            </a:r>
            <a:r>
              <a:rPr lang="en-US" dirty="0" err="1"/>
              <a:t>tentunya</a:t>
            </a:r>
            <a:r>
              <a:rPr lang="en-US" dirty="0"/>
              <a:t> orang </a:t>
            </a:r>
            <a:r>
              <a:rPr lang="en-US" dirty="0" err="1"/>
              <a:t>tua</a:t>
            </a:r>
            <a:r>
              <a:rPr lang="en-US" dirty="0"/>
              <a:t> yang </a:t>
            </a:r>
            <a:r>
              <a:rPr lang="en-US" dirty="0" err="1"/>
              <a:t>lebih</a:t>
            </a:r>
            <a:r>
              <a:rPr lang="en-US" dirty="0"/>
              <a:t> </a:t>
            </a:r>
            <a:r>
              <a:rPr lang="en-US" dirty="0" err="1"/>
              <a:t>baik</a:t>
            </a:r>
            <a:r>
              <a:rPr lang="en-US" dirty="0"/>
              <a:t> </a:t>
            </a:r>
            <a:r>
              <a:rPr lang="en-US" dirty="0" err="1"/>
              <a:t>daripada</a:t>
            </a:r>
            <a:r>
              <a:rPr lang="en-US" dirty="0"/>
              <a:t> ayah</a:t>
            </a:r>
          </a:p>
        </p:txBody>
      </p:sp>
      <p:sp>
        <p:nvSpPr>
          <p:cNvPr id="8" name="Rounded Rectangle 7"/>
          <p:cNvSpPr/>
          <p:nvPr/>
        </p:nvSpPr>
        <p:spPr>
          <a:xfrm>
            <a:off x="914400" y="5257800"/>
            <a:ext cx="6157452" cy="762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i="1" dirty="0"/>
              <a:t>Parenting </a:t>
            </a:r>
            <a:r>
              <a:rPr lang="en-US" dirty="0"/>
              <a:t> </a:t>
            </a:r>
            <a:r>
              <a:rPr lang="en-US" dirty="0" err="1"/>
              <a:t>adalah</a:t>
            </a:r>
            <a:r>
              <a:rPr lang="en-US" dirty="0"/>
              <a:t> </a:t>
            </a:r>
            <a:r>
              <a:rPr lang="en-US" dirty="0" err="1"/>
              <a:t>insting</a:t>
            </a:r>
            <a:r>
              <a:rPr lang="en-US" dirty="0"/>
              <a:t> </a:t>
            </a:r>
            <a:r>
              <a:rPr lang="en-US" dirty="0" err="1"/>
              <a:t>dan</a:t>
            </a:r>
            <a:r>
              <a:rPr lang="en-US" dirty="0"/>
              <a:t> </a:t>
            </a:r>
            <a:r>
              <a:rPr lang="en-US" dirty="0" err="1"/>
              <a:t>tidak</a:t>
            </a:r>
            <a:r>
              <a:rPr lang="en-US" dirty="0"/>
              <a:t> </a:t>
            </a:r>
            <a:r>
              <a:rPr lang="en-US" dirty="0" err="1"/>
              <a:t>membutuhkan</a:t>
            </a:r>
            <a:r>
              <a:rPr lang="en-US" dirty="0"/>
              <a:t> </a:t>
            </a:r>
            <a:r>
              <a:rPr lang="en-US" dirty="0" err="1"/>
              <a:t>pelatihan</a:t>
            </a:r>
            <a:r>
              <a:rPr lang="en-US" dirty="0" smtClean="0"/>
              <a:t>.</a:t>
            </a:r>
            <a:endParaRPr lang="en-US" i="1" dirty="0"/>
          </a:p>
        </p:txBody>
      </p:sp>
    </p:spTree>
    <p:extLst>
      <p:ext uri="{BB962C8B-B14F-4D97-AF65-F5344CB8AC3E}">
        <p14:creationId xmlns:p14="http://schemas.microsoft.com/office/powerpoint/2010/main" xmlns="" val="36532948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smtClean="0"/>
              <a:t>Timing of Parenthood</a:t>
            </a:r>
            <a:endParaRPr lang="en-US" dirty="0"/>
          </a:p>
        </p:txBody>
      </p:sp>
      <p:sp>
        <p:nvSpPr>
          <p:cNvPr id="4" name="Rounded Rectangle 3"/>
          <p:cNvSpPr/>
          <p:nvPr/>
        </p:nvSpPr>
        <p:spPr>
          <a:xfrm>
            <a:off x="1295400" y="1600200"/>
            <a:ext cx="6629400" cy="1676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Many U.S. adults are marrying later and having children later. There are different advantages to having children younger or later. There is controversy over when the best age is for women to have children.</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610100" y="3962400"/>
            <a:ext cx="3657600" cy="243573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33400" y="4118847"/>
            <a:ext cx="3423776" cy="2279291"/>
          </a:xfrm>
          <a:prstGeom prst="rect">
            <a:avLst/>
          </a:prstGeom>
        </p:spPr>
      </p:pic>
    </p:spTree>
    <p:extLst>
      <p:ext uri="{BB962C8B-B14F-4D97-AF65-F5344CB8AC3E}">
        <p14:creationId xmlns:p14="http://schemas.microsoft.com/office/powerpoint/2010/main" xmlns="" val="25913412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6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Parenting Styles</a:t>
            </a:r>
            <a:endParaRPr lang="en-US" dirty="0"/>
          </a:p>
        </p:txBody>
      </p:sp>
      <p:sp>
        <p:nvSpPr>
          <p:cNvPr id="4" name="Oval 3"/>
          <p:cNvSpPr/>
          <p:nvPr/>
        </p:nvSpPr>
        <p:spPr>
          <a:xfrm>
            <a:off x="838200" y="1676400"/>
            <a:ext cx="3124200" cy="1371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Authoritarian Parenting</a:t>
            </a:r>
            <a:endParaRPr lang="en-US" dirty="0"/>
          </a:p>
        </p:txBody>
      </p:sp>
      <p:sp>
        <p:nvSpPr>
          <p:cNvPr id="5" name="Oval 4"/>
          <p:cNvSpPr/>
          <p:nvPr/>
        </p:nvSpPr>
        <p:spPr>
          <a:xfrm>
            <a:off x="4953000" y="3352800"/>
            <a:ext cx="3124200" cy="13716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Indulgent Parenting</a:t>
            </a:r>
            <a:endParaRPr lang="en-US" dirty="0"/>
          </a:p>
        </p:txBody>
      </p:sp>
      <p:sp>
        <p:nvSpPr>
          <p:cNvPr id="6" name="Oval 5"/>
          <p:cNvSpPr/>
          <p:nvPr/>
        </p:nvSpPr>
        <p:spPr>
          <a:xfrm>
            <a:off x="838200" y="3352800"/>
            <a:ext cx="3124200" cy="13716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Neglectful Parenting</a:t>
            </a:r>
            <a:endParaRPr lang="en-US" dirty="0"/>
          </a:p>
        </p:txBody>
      </p:sp>
      <p:sp>
        <p:nvSpPr>
          <p:cNvPr id="7" name="Oval 6"/>
          <p:cNvSpPr/>
          <p:nvPr/>
        </p:nvSpPr>
        <p:spPr>
          <a:xfrm>
            <a:off x="4876800" y="1676400"/>
            <a:ext cx="3124200" cy="13716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Authoritative Parenting</a:t>
            </a:r>
            <a:endParaRPr lang="en-US" dirty="0"/>
          </a:p>
        </p:txBody>
      </p:sp>
    </p:spTree>
    <p:extLst>
      <p:ext uri="{BB962C8B-B14F-4D97-AF65-F5344CB8AC3E}">
        <p14:creationId xmlns:p14="http://schemas.microsoft.com/office/powerpoint/2010/main" xmlns="" val="30270774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457200"/>
            <a:ext cx="6990735" cy="1066800"/>
          </a:xfrm>
        </p:spPr>
        <p:txBody>
          <a:bodyPr>
            <a:normAutofit fontScale="90000"/>
          </a:bodyPr>
          <a:lstStyle/>
          <a:p>
            <a:r>
              <a:rPr lang="en-US" b="1" dirty="0" err="1" smtClean="0"/>
              <a:t>Adjusment</a:t>
            </a:r>
            <a:r>
              <a:rPr lang="en-US" b="1" dirty="0" smtClean="0"/>
              <a:t> Strategies For Effective Parenting</a:t>
            </a:r>
            <a:endParaRPr lang="en-US" b="1" dirty="0"/>
          </a:p>
        </p:txBody>
      </p:sp>
      <p:sp>
        <p:nvSpPr>
          <p:cNvPr id="4" name="Rounded Rectangle 3"/>
          <p:cNvSpPr/>
          <p:nvPr/>
        </p:nvSpPr>
        <p:spPr>
          <a:xfrm>
            <a:off x="2667000" y="1828800"/>
            <a:ext cx="4419600" cy="6096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dirty="0" smtClean="0"/>
              <a:t>Use Authoritative Parenting</a:t>
            </a:r>
            <a:endParaRPr lang="en-US" dirty="0"/>
          </a:p>
        </p:txBody>
      </p:sp>
      <p:sp>
        <p:nvSpPr>
          <p:cNvPr id="5" name="Rounded Rectangle 4"/>
          <p:cNvSpPr/>
          <p:nvPr/>
        </p:nvSpPr>
        <p:spPr>
          <a:xfrm>
            <a:off x="1880419" y="2843980"/>
            <a:ext cx="5690419" cy="609601"/>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smtClean="0"/>
              <a:t>Understand that parenting takes time and effort</a:t>
            </a:r>
            <a:endParaRPr lang="en-US" dirty="0"/>
          </a:p>
        </p:txBody>
      </p:sp>
      <p:sp>
        <p:nvSpPr>
          <p:cNvPr id="6" name="Rounded Rectangle 5"/>
          <p:cNvSpPr/>
          <p:nvPr/>
        </p:nvSpPr>
        <p:spPr>
          <a:xfrm>
            <a:off x="2667000" y="3733800"/>
            <a:ext cx="3810000" cy="7620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t>Be a good manager</a:t>
            </a:r>
            <a:endParaRPr lang="en-US" dirty="0"/>
          </a:p>
        </p:txBody>
      </p:sp>
      <p:sp>
        <p:nvSpPr>
          <p:cNvPr id="7" name="Rounded Rectangle 6"/>
          <p:cNvSpPr/>
          <p:nvPr/>
        </p:nvSpPr>
        <p:spPr>
          <a:xfrm>
            <a:off x="1295400" y="4724400"/>
            <a:ext cx="5995219" cy="76200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dirty="0" smtClean="0"/>
              <a:t>Don’t use physical punishment in disciplining children</a:t>
            </a:r>
            <a:endParaRPr lang="en-US" dirty="0"/>
          </a:p>
        </p:txBody>
      </p:sp>
    </p:spTree>
    <p:extLst>
      <p:ext uri="{BB962C8B-B14F-4D97-AF65-F5344CB8AC3E}">
        <p14:creationId xmlns:p14="http://schemas.microsoft.com/office/powerpoint/2010/main" xmlns="" val="41799051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457200"/>
            <a:ext cx="8229600" cy="1143000"/>
          </a:xfrm>
        </p:spPr>
        <p:txBody>
          <a:bodyPr/>
          <a:lstStyle/>
          <a:p>
            <a:r>
              <a:rPr lang="en-US" dirty="0" smtClean="0"/>
              <a:t>Working Parents</a:t>
            </a:r>
            <a:endParaRPr lang="en-US" dirty="0"/>
          </a:p>
        </p:txBody>
      </p:sp>
      <p:sp>
        <p:nvSpPr>
          <p:cNvPr id="7" name="Rounded Rectangle 6"/>
          <p:cNvSpPr/>
          <p:nvPr/>
        </p:nvSpPr>
        <p:spPr>
          <a:xfrm>
            <a:off x="1143000" y="2807110"/>
            <a:ext cx="2590801" cy="1524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400" dirty="0" smtClean="0"/>
              <a:t>Positive</a:t>
            </a:r>
            <a:r>
              <a:rPr lang="en-US" dirty="0" smtClean="0"/>
              <a:t> </a:t>
            </a:r>
            <a:endParaRPr lang="en-US" dirty="0"/>
          </a:p>
        </p:txBody>
      </p:sp>
      <p:sp>
        <p:nvSpPr>
          <p:cNvPr id="8" name="Rounded Rectangle 7"/>
          <p:cNvSpPr/>
          <p:nvPr/>
        </p:nvSpPr>
        <p:spPr>
          <a:xfrm>
            <a:off x="5029200" y="2807110"/>
            <a:ext cx="2743200" cy="153629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000" dirty="0" smtClean="0"/>
              <a:t>Negative</a:t>
            </a:r>
            <a:r>
              <a:rPr lang="en-US" dirty="0" smtClean="0"/>
              <a:t> </a:t>
            </a:r>
            <a:endParaRPr lang="en-US" dirty="0"/>
          </a:p>
        </p:txBody>
      </p:sp>
      <p:sp>
        <p:nvSpPr>
          <p:cNvPr id="9" name="Down Arrow 8"/>
          <p:cNvSpPr/>
          <p:nvPr/>
        </p:nvSpPr>
        <p:spPr>
          <a:xfrm>
            <a:off x="3927987" y="1790700"/>
            <a:ext cx="685800" cy="838200"/>
          </a:xfrm>
          <a:prstGeom prst="down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xmlns="" val="7142606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Children in Divorced Families</a:t>
            </a:r>
            <a:endParaRPr lang="en-US" sz="4800" dirty="0"/>
          </a:p>
        </p:txBody>
      </p:sp>
      <p:pic>
        <p:nvPicPr>
          <p:cNvPr id="5124" name="Picture 4" descr="Hasil gambar untuk awkarin minum"/>
          <p:cNvPicPr>
            <a:picLocks noChangeAspect="1" noChangeArrowheads="1"/>
          </p:cNvPicPr>
          <p:nvPr/>
        </p:nvPicPr>
        <p:blipFill>
          <a:blip r:embed="rId2"/>
          <a:srcRect/>
          <a:stretch>
            <a:fillRect/>
          </a:stretch>
        </p:blipFill>
        <p:spPr bwMode="auto">
          <a:xfrm>
            <a:off x="381000" y="1676400"/>
            <a:ext cx="2514600" cy="2315570"/>
          </a:xfrm>
          <a:prstGeom prst="rect">
            <a:avLst/>
          </a:prstGeom>
          <a:noFill/>
        </p:spPr>
      </p:pic>
      <p:sp>
        <p:nvSpPr>
          <p:cNvPr id="5128" name="AutoShape 8" descr="Hasil gambar untuk dropout from schoo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30" name="AutoShape 10" descr="Hasil gambar untuk dropout from schoo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 name="Picture 8" descr="download (3).jpg"/>
          <p:cNvPicPr>
            <a:picLocks noChangeAspect="1"/>
          </p:cNvPicPr>
          <p:nvPr/>
        </p:nvPicPr>
        <p:blipFill>
          <a:blip r:embed="rId3"/>
          <a:stretch>
            <a:fillRect/>
          </a:stretch>
        </p:blipFill>
        <p:spPr>
          <a:xfrm>
            <a:off x="6400800" y="1676400"/>
            <a:ext cx="2438400" cy="2362200"/>
          </a:xfrm>
          <a:prstGeom prst="rect">
            <a:avLst/>
          </a:prstGeom>
        </p:spPr>
      </p:pic>
      <p:pic>
        <p:nvPicPr>
          <p:cNvPr id="10" name="Picture 9" descr="Increase-Your-Ejaculate-Step-15-Version-2.jpg"/>
          <p:cNvPicPr>
            <a:picLocks noChangeAspect="1"/>
          </p:cNvPicPr>
          <p:nvPr/>
        </p:nvPicPr>
        <p:blipFill>
          <a:blip r:embed="rId4" cstate="print"/>
          <a:stretch>
            <a:fillRect/>
          </a:stretch>
        </p:blipFill>
        <p:spPr>
          <a:xfrm>
            <a:off x="3124200" y="1676400"/>
            <a:ext cx="3048000" cy="2362200"/>
          </a:xfrm>
          <a:prstGeom prst="rect">
            <a:avLst/>
          </a:prstGeom>
        </p:spPr>
      </p:pic>
      <p:pic>
        <p:nvPicPr>
          <p:cNvPr id="11" name="Picture 10" descr="images (7).jpg"/>
          <p:cNvPicPr>
            <a:picLocks noChangeAspect="1"/>
          </p:cNvPicPr>
          <p:nvPr/>
        </p:nvPicPr>
        <p:blipFill>
          <a:blip r:embed="rId5"/>
          <a:stretch>
            <a:fillRect/>
          </a:stretch>
        </p:blipFill>
        <p:spPr>
          <a:xfrm>
            <a:off x="3200400" y="4648200"/>
            <a:ext cx="2847975" cy="1743075"/>
          </a:xfrm>
          <a:prstGeom prst="rect">
            <a:avLst/>
          </a:prstGeom>
        </p:spPr>
      </p:pic>
      <p:pic>
        <p:nvPicPr>
          <p:cNvPr id="12" name="Picture 11" descr="personality-fix-2_0.jpg"/>
          <p:cNvPicPr>
            <a:picLocks noChangeAspect="1"/>
          </p:cNvPicPr>
          <p:nvPr/>
        </p:nvPicPr>
        <p:blipFill>
          <a:blip r:embed="rId6"/>
          <a:stretch>
            <a:fillRect/>
          </a:stretch>
        </p:blipFill>
        <p:spPr>
          <a:xfrm>
            <a:off x="228600" y="4648200"/>
            <a:ext cx="2677663" cy="1752600"/>
          </a:xfrm>
          <a:prstGeom prst="rect">
            <a:avLst/>
          </a:prstGeom>
        </p:spPr>
      </p:pic>
      <p:pic>
        <p:nvPicPr>
          <p:cNvPr id="13" name="Picture 12" descr="images (8).jpg"/>
          <p:cNvPicPr>
            <a:picLocks noChangeAspect="1"/>
          </p:cNvPicPr>
          <p:nvPr/>
        </p:nvPicPr>
        <p:blipFill>
          <a:blip r:embed="rId7"/>
          <a:stretch>
            <a:fillRect/>
          </a:stretch>
        </p:blipFill>
        <p:spPr>
          <a:xfrm>
            <a:off x="6324600" y="4648200"/>
            <a:ext cx="2619375" cy="1743075"/>
          </a:xfrm>
          <a:prstGeom prst="rect">
            <a:avLst/>
          </a:prstGeom>
        </p:spPr>
      </p:pic>
    </p:spTree>
    <p:extLst>
      <p:ext uri="{BB962C8B-B14F-4D97-AF65-F5344CB8AC3E}">
        <p14:creationId xmlns:p14="http://schemas.microsoft.com/office/powerpoint/2010/main" xmlns="" val="19729914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Autofit/>
          </a:bodyPr>
          <a:lstStyle/>
          <a:p>
            <a:r>
              <a:rPr lang="en-US" sz="3600" b="1" dirty="0" smtClean="0">
                <a:latin typeface="+mn-lt"/>
                <a:cs typeface="Arabic Typesetting" pitchFamily="66" charset="-78"/>
              </a:rPr>
              <a:t>Adjustment Strategies For Communication with Children About Divorce</a:t>
            </a:r>
            <a:endParaRPr lang="en-US" sz="3600" b="1" dirty="0">
              <a:latin typeface="+mn-lt"/>
              <a:cs typeface="Arabic Typesetting" pitchFamily="66" charset="-78"/>
            </a:endParaRPr>
          </a:p>
        </p:txBody>
      </p:sp>
      <p:sp>
        <p:nvSpPr>
          <p:cNvPr id="5" name="Rectangle 4"/>
          <p:cNvSpPr/>
          <p:nvPr/>
        </p:nvSpPr>
        <p:spPr>
          <a:xfrm>
            <a:off x="381000" y="1789471"/>
            <a:ext cx="8534400" cy="6096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3200" dirty="0" smtClean="0"/>
              <a:t>Explain the separation in a sensitive way</a:t>
            </a:r>
            <a:endParaRPr lang="en-US" sz="3200" dirty="0"/>
          </a:p>
        </p:txBody>
      </p:sp>
      <p:sp>
        <p:nvSpPr>
          <p:cNvPr id="6" name="Rectangle 5"/>
          <p:cNvSpPr/>
          <p:nvPr/>
        </p:nvSpPr>
        <p:spPr>
          <a:xfrm>
            <a:off x="597310" y="2791132"/>
            <a:ext cx="8096865" cy="609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smtClean="0"/>
              <a:t>Explain that the separation is not child’s fault</a:t>
            </a:r>
            <a:endParaRPr lang="en-US" sz="3200" dirty="0"/>
          </a:p>
        </p:txBody>
      </p:sp>
      <p:sp>
        <p:nvSpPr>
          <p:cNvPr id="7" name="Rectangle 6"/>
          <p:cNvSpPr/>
          <p:nvPr/>
        </p:nvSpPr>
        <p:spPr>
          <a:xfrm>
            <a:off x="781665" y="3657600"/>
            <a:ext cx="7752735" cy="6096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smtClean="0"/>
              <a:t>Explain that it may takes time to feel better</a:t>
            </a:r>
            <a:endParaRPr lang="en-US" sz="3200" dirty="0"/>
          </a:p>
        </p:txBody>
      </p:sp>
      <p:sp>
        <p:nvSpPr>
          <p:cNvPr id="8" name="Rectangle 7"/>
          <p:cNvSpPr/>
          <p:nvPr/>
        </p:nvSpPr>
        <p:spPr>
          <a:xfrm>
            <a:off x="990599" y="4572000"/>
            <a:ext cx="7391401" cy="6096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dirty="0" smtClean="0"/>
              <a:t>Keep the door open for further discussion</a:t>
            </a:r>
            <a:endParaRPr lang="en-US" sz="3200" dirty="0"/>
          </a:p>
        </p:txBody>
      </p:sp>
      <p:sp>
        <p:nvSpPr>
          <p:cNvPr id="9" name="Rectangle 8"/>
          <p:cNvSpPr/>
          <p:nvPr/>
        </p:nvSpPr>
        <p:spPr>
          <a:xfrm>
            <a:off x="1181099" y="5334000"/>
            <a:ext cx="7010400" cy="6096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dirty="0" smtClean="0"/>
              <a:t>Provide as much continuity as possible</a:t>
            </a:r>
            <a:endParaRPr lang="en-US" sz="3200" dirty="0"/>
          </a:p>
        </p:txBody>
      </p:sp>
      <p:sp>
        <p:nvSpPr>
          <p:cNvPr id="10" name="Rectangle 9"/>
          <p:cNvSpPr/>
          <p:nvPr/>
        </p:nvSpPr>
        <p:spPr>
          <a:xfrm>
            <a:off x="1573161" y="6096000"/>
            <a:ext cx="6324600" cy="6096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dirty="0" smtClean="0"/>
              <a:t>Provide support for your children</a:t>
            </a:r>
            <a:endParaRPr lang="en-US" sz="3200" dirty="0"/>
          </a:p>
        </p:txBody>
      </p:sp>
    </p:spTree>
    <p:extLst>
      <p:ext uri="{BB962C8B-B14F-4D97-AF65-F5344CB8AC3E}">
        <p14:creationId xmlns:p14="http://schemas.microsoft.com/office/powerpoint/2010/main" xmlns="" val="42858020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l="-38000" t="4000" r="-11000" b="-2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828800" y="228600"/>
            <a:ext cx="5791200" cy="1020762"/>
          </a:xfrm>
        </p:spPr>
        <p:txBody>
          <a:bodyPr>
            <a:normAutofit fontScale="90000"/>
          </a:bodyPr>
          <a:lstStyle/>
          <a:p>
            <a:r>
              <a:rPr lang="en-US" altLang="en-US" sz="3600" dirty="0" smtClean="0"/>
              <a:t>THE DIVERSITY OF ADULT LIFESTYLES</a:t>
            </a:r>
            <a:endParaRPr lang="en-US" altLang="en-US" sz="3600" dirty="0"/>
          </a:p>
        </p:txBody>
      </p:sp>
      <p:sp>
        <p:nvSpPr>
          <p:cNvPr id="3075" name="Rectangle 3"/>
          <p:cNvSpPr>
            <a:spLocks noGrp="1" noChangeArrowheads="1"/>
          </p:cNvSpPr>
          <p:nvPr>
            <p:ph idx="1"/>
          </p:nvPr>
        </p:nvSpPr>
        <p:spPr>
          <a:xfrm>
            <a:off x="1295400" y="3429000"/>
            <a:ext cx="6096000" cy="2362200"/>
          </a:xfrm>
        </p:spPr>
        <p:txBody>
          <a:bodyPr/>
          <a:lstStyle/>
          <a:p>
            <a:pPr marL="0" indent="0">
              <a:buFontTx/>
              <a:buNone/>
            </a:pPr>
            <a:r>
              <a:rPr lang="en-US" sz="2400" b="1" dirty="0" smtClean="0"/>
              <a:t>Di </a:t>
            </a:r>
            <a:r>
              <a:rPr lang="en-US" sz="2400" b="1" dirty="0" err="1" smtClean="0"/>
              <a:t>Amerika</a:t>
            </a:r>
            <a:r>
              <a:rPr lang="en-US" sz="2400" b="1" dirty="0" smtClean="0"/>
              <a:t> </a:t>
            </a:r>
            <a:r>
              <a:rPr lang="en-US" sz="2400" b="1" dirty="0" err="1"/>
              <a:t>Serikat</a:t>
            </a:r>
            <a:r>
              <a:rPr lang="en-US" sz="2400" b="1" dirty="0"/>
              <a:t> </a:t>
            </a:r>
            <a:r>
              <a:rPr lang="en-US" sz="2400" b="1" dirty="0" err="1" smtClean="0"/>
              <a:t>orang</a:t>
            </a:r>
            <a:r>
              <a:rPr lang="en-US" sz="2400" b="1" dirty="0" smtClean="0"/>
              <a:t> </a:t>
            </a:r>
            <a:r>
              <a:rPr lang="en-US" sz="2400" b="1" dirty="0" err="1" smtClean="0"/>
              <a:t>dewasa</a:t>
            </a:r>
            <a:r>
              <a:rPr lang="en-US" sz="2400" b="1" dirty="0" smtClean="0"/>
              <a:t> </a:t>
            </a:r>
            <a:r>
              <a:rPr lang="en-US" sz="2400" b="1" dirty="0" err="1" smtClean="0"/>
              <a:t>memiliki</a:t>
            </a:r>
            <a:r>
              <a:rPr lang="en-US" sz="2400" b="1" dirty="0" smtClean="0"/>
              <a:t> </a:t>
            </a:r>
            <a:r>
              <a:rPr lang="en-US" sz="2400" b="1" dirty="0" err="1"/>
              <a:t>banyak</a:t>
            </a:r>
            <a:r>
              <a:rPr lang="en-US" sz="2400" b="1" dirty="0"/>
              <a:t> </a:t>
            </a:r>
            <a:r>
              <a:rPr lang="en-US" sz="2400" b="1" dirty="0" err="1"/>
              <a:t>gaya</a:t>
            </a:r>
            <a:r>
              <a:rPr lang="en-US" sz="2400" b="1" dirty="0"/>
              <a:t> </a:t>
            </a:r>
            <a:r>
              <a:rPr lang="en-US" sz="2400" b="1" dirty="0" err="1" smtClean="0"/>
              <a:t>hidup</a:t>
            </a:r>
            <a:r>
              <a:rPr lang="en-US" sz="2400" b="1" dirty="0"/>
              <a:t> </a:t>
            </a:r>
            <a:r>
              <a:rPr lang="en-US" sz="2400" b="1" dirty="0" err="1" smtClean="0"/>
              <a:t>diantaranya</a:t>
            </a:r>
            <a:r>
              <a:rPr lang="en-US" sz="2400" b="1" dirty="0" smtClean="0"/>
              <a:t> </a:t>
            </a:r>
            <a:r>
              <a:rPr lang="en-US" sz="2400" b="1" dirty="0" err="1" smtClean="0"/>
              <a:t>mereka</a:t>
            </a:r>
            <a:r>
              <a:rPr lang="en-US" sz="2400" b="1" dirty="0" smtClean="0"/>
              <a:t> </a:t>
            </a:r>
            <a:r>
              <a:rPr lang="en-US" sz="2400" b="1" dirty="0" err="1"/>
              <a:t>hidup</a:t>
            </a:r>
            <a:r>
              <a:rPr lang="en-US" sz="2400" b="1" dirty="0"/>
              <a:t> </a:t>
            </a:r>
            <a:r>
              <a:rPr lang="en-US" sz="2400" b="1" dirty="0" err="1"/>
              <a:t>sendiri</a:t>
            </a:r>
            <a:r>
              <a:rPr lang="en-US" sz="2400" b="1" dirty="0"/>
              <a:t>, </a:t>
            </a:r>
            <a:r>
              <a:rPr lang="en-US" sz="2400" b="1" dirty="0" err="1"/>
              <a:t>berhubungan</a:t>
            </a:r>
            <a:r>
              <a:rPr lang="en-US" sz="2400" b="1" dirty="0"/>
              <a:t> </a:t>
            </a:r>
            <a:r>
              <a:rPr lang="en-US" sz="2400" b="1" dirty="0" err="1" smtClean="0"/>
              <a:t>seks</a:t>
            </a:r>
            <a:r>
              <a:rPr lang="en-US" sz="2400" b="1" dirty="0" smtClean="0"/>
              <a:t> </a:t>
            </a:r>
            <a:r>
              <a:rPr lang="en-US" sz="2400" b="1" dirty="0" err="1" smtClean="0"/>
              <a:t>tanpa</a:t>
            </a:r>
            <a:r>
              <a:rPr lang="en-US" sz="2400" b="1" dirty="0" smtClean="0"/>
              <a:t> </a:t>
            </a:r>
            <a:r>
              <a:rPr lang="en-US" sz="2400" b="1" dirty="0" err="1" smtClean="0"/>
              <a:t>menikah</a:t>
            </a:r>
            <a:r>
              <a:rPr lang="en-US" sz="2400" b="1" dirty="0" smtClean="0"/>
              <a:t>, </a:t>
            </a:r>
            <a:r>
              <a:rPr lang="en-US" sz="2400" b="1" dirty="0" err="1"/>
              <a:t>menikah</a:t>
            </a:r>
            <a:r>
              <a:rPr lang="en-US" sz="2400" b="1" dirty="0"/>
              <a:t>, </a:t>
            </a:r>
            <a:r>
              <a:rPr lang="en-US" sz="2400" b="1" dirty="0" err="1" smtClean="0"/>
              <a:t>lalu</a:t>
            </a:r>
            <a:r>
              <a:rPr lang="en-US" sz="2400" b="1" dirty="0" smtClean="0"/>
              <a:t> </a:t>
            </a:r>
            <a:r>
              <a:rPr lang="en-US" sz="2400" b="1" dirty="0" err="1" smtClean="0"/>
              <a:t>bercerai</a:t>
            </a:r>
            <a:r>
              <a:rPr lang="en-US" sz="2400" b="1" dirty="0"/>
              <a:t>, </a:t>
            </a:r>
            <a:r>
              <a:rPr lang="en-US" sz="2400" b="1" dirty="0" err="1" smtClean="0"/>
              <a:t>kemudian</a:t>
            </a:r>
            <a:r>
              <a:rPr lang="en-US" sz="2400" b="1" dirty="0" smtClean="0"/>
              <a:t> </a:t>
            </a:r>
            <a:r>
              <a:rPr lang="en-US" sz="2400" b="1" dirty="0" err="1" smtClean="0"/>
              <a:t>menikah</a:t>
            </a:r>
            <a:r>
              <a:rPr lang="en-US" sz="2400" b="1" dirty="0" smtClean="0"/>
              <a:t> </a:t>
            </a:r>
            <a:r>
              <a:rPr lang="en-US" sz="2400" b="1" dirty="0" err="1"/>
              <a:t>lagi</a:t>
            </a:r>
            <a:r>
              <a:rPr lang="en-US" sz="2400" b="1" dirty="0"/>
              <a:t>, </a:t>
            </a:r>
            <a:r>
              <a:rPr lang="en-US" sz="2400" b="1" dirty="0" err="1"/>
              <a:t>atau</a:t>
            </a:r>
            <a:r>
              <a:rPr lang="en-US" sz="2400" b="1" dirty="0"/>
              <a:t> </a:t>
            </a:r>
            <a:r>
              <a:rPr lang="en-US" sz="2400" b="1" dirty="0" err="1" smtClean="0"/>
              <a:t>hidup</a:t>
            </a:r>
            <a:r>
              <a:rPr lang="en-US" sz="2400" b="1" dirty="0" smtClean="0"/>
              <a:t> </a:t>
            </a:r>
            <a:r>
              <a:rPr lang="en-US" sz="2400" b="1" dirty="0" err="1"/>
              <a:t>dengan</a:t>
            </a:r>
            <a:r>
              <a:rPr lang="en-US" sz="2400" b="1" dirty="0"/>
              <a:t> </a:t>
            </a:r>
            <a:r>
              <a:rPr lang="en-US" sz="2400" b="1" dirty="0" err="1"/>
              <a:t>seseorang</a:t>
            </a:r>
            <a:r>
              <a:rPr lang="en-US" sz="2400" b="1" dirty="0"/>
              <a:t> </a:t>
            </a:r>
            <a:r>
              <a:rPr lang="en-US" sz="2400" b="1" dirty="0" err="1"/>
              <a:t>dari</a:t>
            </a:r>
            <a:r>
              <a:rPr lang="en-US" sz="2400" b="1" dirty="0"/>
              <a:t> </a:t>
            </a:r>
            <a:r>
              <a:rPr lang="en-US" sz="2400" b="1" dirty="0" err="1"/>
              <a:t>jenis</a:t>
            </a:r>
            <a:r>
              <a:rPr lang="en-US" sz="2400" b="1" dirty="0"/>
              <a:t> </a:t>
            </a:r>
            <a:r>
              <a:rPr lang="en-US" sz="2400" b="1" dirty="0" err="1"/>
              <a:t>kelamin</a:t>
            </a:r>
            <a:r>
              <a:rPr lang="en-US" sz="2400" b="1" dirty="0"/>
              <a:t> yang </a:t>
            </a:r>
            <a:r>
              <a:rPr lang="en-US" sz="2400" b="1" dirty="0" err="1"/>
              <a:t>sama</a:t>
            </a:r>
            <a:r>
              <a:rPr lang="en-US" sz="2400" b="1" dirty="0"/>
              <a:t>.</a:t>
            </a:r>
          </a:p>
          <a:p>
            <a:pPr marL="0" indent="0">
              <a:buFontTx/>
              <a:buNone/>
            </a:pPr>
            <a:endParaRPr lang="en-US" altLang="en-US" sz="1400" dirty="0"/>
          </a:p>
          <a:p>
            <a:pPr marL="0" indent="0">
              <a:buFontTx/>
              <a:buNone/>
            </a:pPr>
            <a:endParaRPr lang="en-US" altLang="en-US" sz="1400" dirty="0"/>
          </a:p>
        </p:txBody>
      </p:sp>
    </p:spTree>
    <p:extLst>
      <p:ext uri="{BB962C8B-B14F-4D97-AF65-F5344CB8AC3E}">
        <p14:creationId xmlns:p14="http://schemas.microsoft.com/office/powerpoint/2010/main" xmlns="" val="18968450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xmlns="" val="0"/>
              </a:ext>
            </a:extLst>
          </a:blip>
          <a:srcRect b="8516"/>
          <a:stretch/>
        </p:blipFill>
        <p:spPr>
          <a:xfrm>
            <a:off x="0" y="0"/>
            <a:ext cx="9144000" cy="6858000"/>
          </a:xfrm>
          <a:prstGeom prst="rect">
            <a:avLst/>
          </a:prstGeom>
        </p:spPr>
      </p:pic>
      <p:sp>
        <p:nvSpPr>
          <p:cNvPr id="2" name="Title 1"/>
          <p:cNvSpPr>
            <a:spLocks noGrp="1"/>
          </p:cNvSpPr>
          <p:nvPr>
            <p:ph type="title"/>
          </p:nvPr>
        </p:nvSpPr>
        <p:spPr>
          <a:xfrm>
            <a:off x="228600" y="1219200"/>
            <a:ext cx="6934200" cy="457200"/>
          </a:xfrm>
        </p:spPr>
        <p:txBody>
          <a:bodyPr>
            <a:noAutofit/>
          </a:bodyPr>
          <a:lstStyle/>
          <a:p>
            <a:r>
              <a:rPr lang="en-US" sz="3200" dirty="0" smtClean="0"/>
              <a:t>Ethnicity and Parenting </a:t>
            </a:r>
            <a:endParaRPr lang="en-US" sz="3200" dirty="0"/>
          </a:p>
        </p:txBody>
      </p:sp>
      <p:sp>
        <p:nvSpPr>
          <p:cNvPr id="3" name="Content Placeholder 2"/>
          <p:cNvSpPr>
            <a:spLocks noGrp="1"/>
          </p:cNvSpPr>
          <p:nvPr>
            <p:ph idx="1"/>
          </p:nvPr>
        </p:nvSpPr>
        <p:spPr>
          <a:xfrm>
            <a:off x="1295400" y="2209800"/>
            <a:ext cx="4953000" cy="3200400"/>
          </a:xfrm>
        </p:spPr>
        <p:txBody>
          <a:bodyPr>
            <a:normAutofit lnSpcReduction="10000"/>
          </a:bodyPr>
          <a:lstStyle/>
          <a:p>
            <a:pPr marL="0" indent="0">
              <a:buNone/>
            </a:pPr>
            <a:r>
              <a:rPr lang="en-US" sz="3600" dirty="0" smtClean="0">
                <a:latin typeface="Arabic Typesetting" pitchFamily="66" charset="-78"/>
                <a:cs typeface="Arabic Typesetting" pitchFamily="66" charset="-78"/>
              </a:rPr>
              <a:t>	African American and Latino children are more likely than white American children to live in single-parent families and larger families and to have extended family connections</a:t>
            </a:r>
            <a:r>
              <a:rPr lang="en-US" dirty="0" smtClean="0"/>
              <a:t>.</a:t>
            </a:r>
            <a:endParaRPr lang="en-US" dirty="0"/>
          </a:p>
        </p:txBody>
      </p:sp>
    </p:spTree>
    <p:extLst>
      <p:ext uri="{BB962C8B-B14F-4D97-AF65-F5344CB8AC3E}">
        <p14:creationId xmlns:p14="http://schemas.microsoft.com/office/powerpoint/2010/main" xmlns="" val="36423420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dirty="0" smtClean="0"/>
              <a:t>Child Abuse</a:t>
            </a:r>
            <a:endParaRPr lang="en-US" dirty="0"/>
          </a:p>
        </p:txBody>
      </p:sp>
      <p:sp>
        <p:nvSpPr>
          <p:cNvPr id="4" name="Oval 3"/>
          <p:cNvSpPr/>
          <p:nvPr/>
        </p:nvSpPr>
        <p:spPr>
          <a:xfrm>
            <a:off x="457200" y="1676400"/>
            <a:ext cx="2346222" cy="2127455"/>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4000" dirty="0">
                <a:latin typeface="Arabic Typesetting" pitchFamily="66" charset="-78"/>
                <a:cs typeface="Arabic Typesetting" pitchFamily="66" charset="-78"/>
              </a:rPr>
              <a:t>Physical abuse</a:t>
            </a:r>
          </a:p>
          <a:p>
            <a:pPr algn="ctr"/>
            <a:endParaRPr lang="en-US" dirty="0"/>
          </a:p>
        </p:txBody>
      </p:sp>
      <p:sp>
        <p:nvSpPr>
          <p:cNvPr id="5" name="Oval 4"/>
          <p:cNvSpPr/>
          <p:nvPr/>
        </p:nvSpPr>
        <p:spPr>
          <a:xfrm>
            <a:off x="6248400" y="1752600"/>
            <a:ext cx="2324101" cy="2127454"/>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4400" dirty="0">
                <a:latin typeface="Arabic Typesetting" pitchFamily="66" charset="-78"/>
                <a:cs typeface="Arabic Typesetting" pitchFamily="66" charset="-78"/>
              </a:rPr>
              <a:t>Sexual abuse</a:t>
            </a:r>
          </a:p>
          <a:p>
            <a:pPr algn="ctr"/>
            <a:endParaRPr lang="en-US" dirty="0"/>
          </a:p>
        </p:txBody>
      </p:sp>
      <p:sp>
        <p:nvSpPr>
          <p:cNvPr id="6" name="Oval 5"/>
          <p:cNvSpPr/>
          <p:nvPr/>
        </p:nvSpPr>
        <p:spPr>
          <a:xfrm>
            <a:off x="1600200" y="4648200"/>
            <a:ext cx="2374490" cy="2057400"/>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4400" dirty="0">
                <a:latin typeface="Arabic Typesetting" pitchFamily="66" charset="-78"/>
                <a:cs typeface="Arabic Typesetting" pitchFamily="66" charset="-78"/>
              </a:rPr>
              <a:t>Child neglect</a:t>
            </a:r>
          </a:p>
        </p:txBody>
      </p:sp>
      <p:sp>
        <p:nvSpPr>
          <p:cNvPr id="7" name="Oval 6"/>
          <p:cNvSpPr/>
          <p:nvPr/>
        </p:nvSpPr>
        <p:spPr>
          <a:xfrm>
            <a:off x="4953000" y="4572000"/>
            <a:ext cx="2439015" cy="205740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4000" dirty="0" smtClean="0">
                <a:latin typeface="Arabic Typesetting" pitchFamily="66" charset="-78"/>
                <a:cs typeface="Arabic Typesetting" pitchFamily="66" charset="-78"/>
              </a:rPr>
              <a:t>Emotional </a:t>
            </a:r>
            <a:r>
              <a:rPr lang="en-US" sz="4000" dirty="0">
                <a:latin typeface="Arabic Typesetting" pitchFamily="66" charset="-78"/>
                <a:cs typeface="Arabic Typesetting" pitchFamily="66" charset="-78"/>
              </a:rPr>
              <a:t>abuse </a:t>
            </a:r>
          </a:p>
        </p:txBody>
      </p:sp>
      <p:pic>
        <p:nvPicPr>
          <p:cNvPr id="2050" name="Picture 2" descr="Hasil gambar untuk Child abuse"/>
          <p:cNvPicPr>
            <a:picLocks noChangeAspect="1" noChangeArrowheads="1"/>
          </p:cNvPicPr>
          <p:nvPr/>
        </p:nvPicPr>
        <p:blipFill>
          <a:blip r:embed="rId2"/>
          <a:srcRect/>
          <a:stretch>
            <a:fillRect/>
          </a:stretch>
        </p:blipFill>
        <p:spPr bwMode="auto">
          <a:xfrm>
            <a:off x="3124200" y="2133600"/>
            <a:ext cx="2743200" cy="1981200"/>
          </a:xfrm>
          <a:prstGeom prst="rect">
            <a:avLst/>
          </a:prstGeom>
          <a:noFill/>
        </p:spPr>
      </p:pic>
    </p:spTree>
    <p:extLst>
      <p:ext uri="{BB962C8B-B14F-4D97-AF65-F5344CB8AC3E}">
        <p14:creationId xmlns:p14="http://schemas.microsoft.com/office/powerpoint/2010/main" xmlns="" val="32419798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t="-9000" r="2000" b="-9000"/>
          </a:stretch>
        </a:blipFill>
        <a:effectLst/>
      </p:bgPr>
    </p:bg>
    <p:spTree>
      <p:nvGrpSpPr>
        <p:cNvPr id="1" name=""/>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bwMode="auto">
      <p:bgPr>
        <a:blipFill dpi="0" rotWithShape="1">
          <a:blip r:embed="rId2">
            <a:alphaModFix amt="25000"/>
          </a:blip>
          <a:srcRect/>
          <a:tile tx="0" ty="0" sx="100000" sy="100000" flip="none" algn="tl"/>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dirty="0" smtClean="0"/>
              <a:t>SINGLE ADULTS LIVING ALONE</a:t>
            </a:r>
            <a:endParaRPr lang="en-US" altLang="en-US" dirty="0"/>
          </a:p>
        </p:txBody>
      </p:sp>
      <p:sp>
        <p:nvSpPr>
          <p:cNvPr id="4099" name="Rectangle 3"/>
          <p:cNvSpPr>
            <a:spLocks noGrp="1" noChangeArrowheads="1"/>
          </p:cNvSpPr>
          <p:nvPr>
            <p:ph sz="half" idx="1"/>
          </p:nvPr>
        </p:nvSpPr>
        <p:spPr>
          <a:xfrm>
            <a:off x="304800" y="1295400"/>
            <a:ext cx="8686800" cy="5562600"/>
          </a:xfrm>
        </p:spPr>
        <p:txBody>
          <a:bodyPr/>
          <a:lstStyle/>
          <a:p>
            <a:r>
              <a:rPr lang="en-US" altLang="en-US" dirty="0" smtClean="0"/>
              <a:t>Advantages: </a:t>
            </a:r>
          </a:p>
          <a:p>
            <a:pPr>
              <a:buNone/>
            </a:pPr>
            <a:r>
              <a:rPr lang="en-US" altLang="en-US" dirty="0" smtClean="0"/>
              <a:t> </a:t>
            </a:r>
            <a:r>
              <a:rPr lang="en-US" altLang="en-US" sz="1800" dirty="0" smtClean="0"/>
              <a:t>explore new places                  Having me time</a:t>
            </a:r>
            <a:r>
              <a:rPr lang="en-US" altLang="en-US" sz="1800" dirty="0" smtClean="0"/>
              <a:t>	       Freedom             </a:t>
            </a:r>
            <a:r>
              <a:rPr lang="en-US" sz="1800" dirty="0" smtClean="0"/>
              <a:t>You can sleep quietly</a:t>
            </a:r>
            <a:endParaRPr lang="en-US" sz="1800" dirty="0" smtClean="0"/>
          </a:p>
          <a:p>
            <a:pPr>
              <a:buNone/>
            </a:pPr>
            <a:endParaRPr lang="en-US" altLang="en-US" sz="1800" dirty="0" smtClean="0"/>
          </a:p>
          <a:p>
            <a:endParaRPr lang="en-US" altLang="en-US" dirty="0" smtClean="0"/>
          </a:p>
          <a:p>
            <a:endParaRPr lang="en-US" altLang="en-US" dirty="0" smtClean="0"/>
          </a:p>
          <a:p>
            <a:endParaRPr lang="en-US" altLang="en-US" dirty="0" smtClean="0"/>
          </a:p>
          <a:p>
            <a:r>
              <a:rPr lang="en-US" altLang="en-US" dirty="0" smtClean="0"/>
              <a:t>Disadvantages:</a:t>
            </a:r>
          </a:p>
          <a:p>
            <a:pPr>
              <a:buNone/>
            </a:pPr>
            <a:r>
              <a:rPr lang="en-US" altLang="en-US" dirty="0" smtClean="0"/>
              <a:t> </a:t>
            </a:r>
            <a:r>
              <a:rPr lang="en-US" altLang="en-US" dirty="0" smtClean="0"/>
              <a:t>        </a:t>
            </a:r>
            <a:r>
              <a:rPr lang="en-US" altLang="en-US" sz="1800" dirty="0" smtClean="0"/>
              <a:t>D</a:t>
            </a:r>
            <a:r>
              <a:rPr lang="en-US" altLang="en-US" sz="1800" dirty="0" smtClean="0"/>
              <a:t>esperate	</a:t>
            </a:r>
            <a:r>
              <a:rPr lang="en-US" altLang="en-US" sz="2400" dirty="0" smtClean="0"/>
              <a:t>		    </a:t>
            </a:r>
            <a:r>
              <a:rPr lang="en-US" altLang="en-US" sz="1800" dirty="0" smtClean="0"/>
              <a:t>Suicide                   </a:t>
            </a:r>
            <a:r>
              <a:rPr lang="en-US" altLang="en-US" sz="2400" dirty="0" smtClean="0"/>
              <a:t>	</a:t>
            </a:r>
            <a:r>
              <a:rPr lang="en-US" altLang="en-US" sz="1800" dirty="0" smtClean="0"/>
              <a:t>F</a:t>
            </a:r>
            <a:r>
              <a:rPr lang="en-US" altLang="en-US" sz="1800" dirty="0" smtClean="0"/>
              <a:t>eeling lonely</a:t>
            </a:r>
            <a:endParaRPr lang="en-US" altLang="en-US" sz="1800" dirty="0"/>
          </a:p>
        </p:txBody>
      </p:sp>
      <p:pic>
        <p:nvPicPr>
          <p:cNvPr id="15" name="Picture 14" descr="download.jpg"/>
          <p:cNvPicPr>
            <a:picLocks noChangeAspect="1"/>
          </p:cNvPicPr>
          <p:nvPr/>
        </p:nvPicPr>
        <p:blipFill>
          <a:blip r:embed="rId3"/>
          <a:stretch>
            <a:fillRect/>
          </a:stretch>
        </p:blipFill>
        <p:spPr>
          <a:xfrm>
            <a:off x="609600" y="5181600"/>
            <a:ext cx="2286000" cy="1524000"/>
          </a:xfrm>
          <a:prstGeom prst="rect">
            <a:avLst/>
          </a:prstGeom>
        </p:spPr>
      </p:pic>
      <p:pic>
        <p:nvPicPr>
          <p:cNvPr id="16" name="Picture 15" descr="download.png"/>
          <p:cNvPicPr>
            <a:picLocks noChangeAspect="1"/>
          </p:cNvPicPr>
          <p:nvPr/>
        </p:nvPicPr>
        <p:blipFill>
          <a:blip r:embed="rId4"/>
          <a:stretch>
            <a:fillRect/>
          </a:stretch>
        </p:blipFill>
        <p:spPr>
          <a:xfrm>
            <a:off x="3657600" y="5181600"/>
            <a:ext cx="1981200" cy="1506951"/>
          </a:xfrm>
          <a:prstGeom prst="rect">
            <a:avLst/>
          </a:prstGeom>
        </p:spPr>
      </p:pic>
      <p:pic>
        <p:nvPicPr>
          <p:cNvPr id="17" name="Picture 16" descr="images (1).jpg"/>
          <p:cNvPicPr>
            <a:picLocks noChangeAspect="1"/>
          </p:cNvPicPr>
          <p:nvPr/>
        </p:nvPicPr>
        <p:blipFill>
          <a:blip r:embed="rId5"/>
          <a:stretch>
            <a:fillRect/>
          </a:stretch>
        </p:blipFill>
        <p:spPr>
          <a:xfrm>
            <a:off x="6248400" y="5257800"/>
            <a:ext cx="2362200" cy="1390650"/>
          </a:xfrm>
          <a:prstGeom prst="rect">
            <a:avLst/>
          </a:prstGeom>
        </p:spPr>
      </p:pic>
      <p:pic>
        <p:nvPicPr>
          <p:cNvPr id="18" name="Picture 17" descr="images (2).jpg"/>
          <p:cNvPicPr>
            <a:picLocks noChangeAspect="1"/>
          </p:cNvPicPr>
          <p:nvPr/>
        </p:nvPicPr>
        <p:blipFill>
          <a:blip r:embed="rId6"/>
          <a:stretch>
            <a:fillRect/>
          </a:stretch>
        </p:blipFill>
        <p:spPr>
          <a:xfrm>
            <a:off x="381000" y="2286000"/>
            <a:ext cx="2286000" cy="1600200"/>
          </a:xfrm>
          <a:prstGeom prst="rect">
            <a:avLst/>
          </a:prstGeom>
        </p:spPr>
      </p:pic>
      <p:pic>
        <p:nvPicPr>
          <p:cNvPr id="19" name="Picture 18" descr="images (4).jpg"/>
          <p:cNvPicPr>
            <a:picLocks noChangeAspect="1"/>
          </p:cNvPicPr>
          <p:nvPr/>
        </p:nvPicPr>
        <p:blipFill>
          <a:blip r:embed="rId7"/>
          <a:stretch>
            <a:fillRect/>
          </a:stretch>
        </p:blipFill>
        <p:spPr>
          <a:xfrm>
            <a:off x="2971800" y="2286000"/>
            <a:ext cx="1828800" cy="1600200"/>
          </a:xfrm>
          <a:prstGeom prst="rect">
            <a:avLst/>
          </a:prstGeom>
        </p:spPr>
      </p:pic>
      <p:pic>
        <p:nvPicPr>
          <p:cNvPr id="20" name="Picture 19" descr="images (5).jpg"/>
          <p:cNvPicPr>
            <a:picLocks noChangeAspect="1"/>
          </p:cNvPicPr>
          <p:nvPr/>
        </p:nvPicPr>
        <p:blipFill>
          <a:blip r:embed="rId8"/>
          <a:stretch>
            <a:fillRect/>
          </a:stretch>
        </p:blipFill>
        <p:spPr>
          <a:xfrm>
            <a:off x="7010400" y="2362200"/>
            <a:ext cx="1866900" cy="1524000"/>
          </a:xfrm>
          <a:prstGeom prst="rect">
            <a:avLst/>
          </a:prstGeom>
        </p:spPr>
      </p:pic>
      <p:pic>
        <p:nvPicPr>
          <p:cNvPr id="21" name="Picture 20" descr="download (6).jpg"/>
          <p:cNvPicPr>
            <a:picLocks noChangeAspect="1"/>
          </p:cNvPicPr>
          <p:nvPr/>
        </p:nvPicPr>
        <p:blipFill>
          <a:blip r:embed="rId9"/>
          <a:stretch>
            <a:fillRect/>
          </a:stretch>
        </p:blipFill>
        <p:spPr>
          <a:xfrm>
            <a:off x="4953000" y="2362200"/>
            <a:ext cx="1905000" cy="1543050"/>
          </a:xfrm>
          <a:prstGeom prst="rect">
            <a:avLst/>
          </a:prstGeom>
        </p:spPr>
      </p:pic>
    </p:spTree>
    <p:extLst>
      <p:ext uri="{BB962C8B-B14F-4D97-AF65-F5344CB8AC3E}">
        <p14:creationId xmlns:p14="http://schemas.microsoft.com/office/powerpoint/2010/main" xmlns="" val="16896331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bwMode="auto">
      <p:bgPr>
        <a:blipFill dpi="0" rotWithShape="1">
          <a:blip r:embed="rId3">
            <a:alphaModFix amt="76000"/>
            <a:lum/>
          </a:blip>
          <a:srcRect/>
          <a:stretch>
            <a:fillRect l="-1000" t="13000" r="-10000" b="-2000"/>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sz="3600" dirty="0"/>
              <a:t>Cohabiting Adults</a:t>
            </a:r>
            <a:endParaRPr lang="en-US" altLang="en-US" sz="3600" dirty="0"/>
          </a:p>
        </p:txBody>
      </p:sp>
      <p:sp>
        <p:nvSpPr>
          <p:cNvPr id="5125" name="Rectangle 5"/>
          <p:cNvSpPr>
            <a:spLocks noGrp="1" noChangeArrowheads="1"/>
          </p:cNvSpPr>
          <p:nvPr>
            <p:ph sz="quarter" idx="1"/>
          </p:nvPr>
        </p:nvSpPr>
        <p:spPr>
          <a:xfrm>
            <a:off x="381000" y="1447800"/>
            <a:ext cx="8534400" cy="5410200"/>
          </a:xfrm>
        </p:spPr>
        <p:txBody>
          <a:bodyPr/>
          <a:lstStyle/>
          <a:p>
            <a:pPr marL="0" indent="0">
              <a:buNone/>
            </a:pPr>
            <a:endParaRPr lang="en-US" sz="1800" b="1" dirty="0" smtClean="0"/>
          </a:p>
          <a:p>
            <a:pPr marL="0" indent="0">
              <a:buNone/>
            </a:pPr>
            <a:endParaRPr lang="en-US" sz="1800" b="1" dirty="0" smtClean="0"/>
          </a:p>
          <a:p>
            <a:pPr marL="0" indent="0">
              <a:buNone/>
            </a:pPr>
            <a:r>
              <a:rPr lang="en-US" sz="1800" b="1" dirty="0" smtClean="0"/>
              <a:t>“</a:t>
            </a:r>
            <a:r>
              <a:rPr lang="en-US" sz="1800" b="1" dirty="0" smtClean="0"/>
              <a:t>Cohabitation refers to living together in a sexual relationship without being married, Many couples view their cohabitation not as a precursor to marriage but as an ongoing lifestyle. in same cases older adults cohabit because of poverty.“</a:t>
            </a:r>
            <a:endParaRPr lang="en-US" altLang="en-US" sz="1400" dirty="0"/>
          </a:p>
        </p:txBody>
      </p:sp>
    </p:spTree>
    <p:extLst>
      <p:ext uri="{BB962C8B-B14F-4D97-AF65-F5344CB8AC3E}">
        <p14:creationId xmlns:p14="http://schemas.microsoft.com/office/powerpoint/2010/main" xmlns="" val="4003949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bwMode="auto">
      <p:bgPr>
        <a:blipFill dpi="0" rotWithShape="1">
          <a:blip r:embed="rId2">
            <a:alphaModFix amt="50000"/>
            <a:lum/>
          </a:blip>
          <a:srcRect/>
          <a:stretch>
            <a:fillRect l="-4000" r="-13000"/>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74638"/>
            <a:ext cx="8229600" cy="639762"/>
          </a:xfrm>
        </p:spPr>
        <p:txBody>
          <a:bodyPr>
            <a:normAutofit fontScale="90000"/>
          </a:bodyPr>
          <a:lstStyle/>
          <a:p>
            <a:r>
              <a:rPr lang="en-US" sz="3600" dirty="0"/>
              <a:t>Married Adults</a:t>
            </a:r>
            <a:endParaRPr lang="en-US" altLang="en-US" sz="3600" dirty="0"/>
          </a:p>
        </p:txBody>
      </p:sp>
      <p:sp>
        <p:nvSpPr>
          <p:cNvPr id="6147" name="Rectangle 3"/>
          <p:cNvSpPr>
            <a:spLocks noGrp="1" noChangeArrowheads="1"/>
          </p:cNvSpPr>
          <p:nvPr>
            <p:ph type="body" sz="half" idx="1"/>
          </p:nvPr>
        </p:nvSpPr>
        <p:spPr>
          <a:xfrm>
            <a:off x="228600" y="1143000"/>
            <a:ext cx="8686799" cy="5562600"/>
          </a:xfrm>
        </p:spPr>
        <p:txBody>
          <a:bodyPr>
            <a:normAutofit/>
          </a:bodyPr>
          <a:lstStyle/>
          <a:p>
            <a:pPr marL="0" indent="0">
              <a:buNone/>
            </a:pPr>
            <a:r>
              <a:rPr lang="en-US" altLang="en-US" sz="2400" dirty="0" smtClean="0"/>
              <a:t>How older Adults look in their partner? how they relate to their partner? and how they deal with the varied challenges of marriage?</a:t>
            </a:r>
          </a:p>
          <a:p>
            <a:pPr marL="0" indent="0">
              <a:buNone/>
            </a:pPr>
            <a:endParaRPr lang="en-US" altLang="en-US" sz="2400" dirty="0" smtClean="0"/>
          </a:p>
          <a:p>
            <a:pPr marL="0" indent="0">
              <a:buNone/>
            </a:pPr>
            <a:endParaRPr lang="en-US" altLang="en-US" sz="2400" dirty="0" smtClean="0"/>
          </a:p>
          <a:p>
            <a:pPr marL="0" indent="0">
              <a:buNone/>
            </a:pPr>
            <a:endParaRPr lang="en-US" altLang="en-US" sz="2400" dirty="0" smtClean="0"/>
          </a:p>
          <a:p>
            <a:pPr marL="0" indent="0">
              <a:buNone/>
            </a:pPr>
            <a:endParaRPr lang="en-US" altLang="en-US" sz="2400" dirty="0" smtClean="0"/>
          </a:p>
          <a:p>
            <a:pPr>
              <a:buFont typeface="+mj-lt"/>
              <a:buAutoNum type="arabicPeriod"/>
            </a:pPr>
            <a:endParaRPr lang="en-US" altLang="en-US" sz="1800" dirty="0" smtClean="0"/>
          </a:p>
          <a:p>
            <a:pPr marL="0" indent="0">
              <a:buNone/>
            </a:pPr>
            <a:endParaRPr lang="en-US" altLang="en-US" sz="2400" dirty="0"/>
          </a:p>
        </p:txBody>
      </p:sp>
      <p:sp>
        <p:nvSpPr>
          <p:cNvPr id="4" name="Oval 3"/>
          <p:cNvSpPr/>
          <p:nvPr/>
        </p:nvSpPr>
        <p:spPr>
          <a:xfrm>
            <a:off x="457200" y="3124200"/>
            <a:ext cx="21336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Finding a partner</a:t>
            </a:r>
            <a:endParaRPr lang="en-US" dirty="0">
              <a:solidFill>
                <a:schemeClr val="bg1"/>
              </a:solidFill>
            </a:endParaRPr>
          </a:p>
        </p:txBody>
      </p:sp>
      <p:sp>
        <p:nvSpPr>
          <p:cNvPr id="5" name="Oval 4"/>
          <p:cNvSpPr/>
          <p:nvPr/>
        </p:nvSpPr>
        <p:spPr>
          <a:xfrm>
            <a:off x="3581400" y="3124200"/>
            <a:ext cx="2209800" cy="1447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Marital Expectations and Myths</a:t>
            </a:r>
            <a:endParaRPr lang="en-US" dirty="0"/>
          </a:p>
        </p:txBody>
      </p:sp>
      <p:sp>
        <p:nvSpPr>
          <p:cNvPr id="6" name="Oval 5"/>
          <p:cNvSpPr/>
          <p:nvPr/>
        </p:nvSpPr>
        <p:spPr>
          <a:xfrm>
            <a:off x="6705600" y="3124200"/>
            <a:ext cx="24384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What makes Marriage work</a:t>
            </a:r>
            <a:endParaRPr lang="en-US" dirty="0"/>
          </a:p>
        </p:txBody>
      </p:sp>
      <p:sp>
        <p:nvSpPr>
          <p:cNvPr id="7" name="Oval 6"/>
          <p:cNvSpPr/>
          <p:nvPr/>
        </p:nvSpPr>
        <p:spPr>
          <a:xfrm>
            <a:off x="1295400" y="5181600"/>
            <a:ext cx="2438400"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Dealing with conflict</a:t>
            </a:r>
            <a:endParaRPr lang="en-US" dirty="0"/>
          </a:p>
        </p:txBody>
      </p:sp>
      <p:sp>
        <p:nvSpPr>
          <p:cNvPr id="8" name="Oval 7"/>
          <p:cNvSpPr/>
          <p:nvPr/>
        </p:nvSpPr>
        <p:spPr>
          <a:xfrm>
            <a:off x="5334000" y="5181600"/>
            <a:ext cx="2514600"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The benefits of a good marriage</a:t>
            </a:r>
            <a:endParaRPr lang="en-US" dirty="0"/>
          </a:p>
        </p:txBody>
      </p:sp>
    </p:spTree>
    <p:extLst>
      <p:ext uri="{BB962C8B-B14F-4D97-AF65-F5344CB8AC3E}">
        <p14:creationId xmlns:p14="http://schemas.microsoft.com/office/powerpoint/2010/main" xmlns="" val="6594108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785786" y="1857364"/>
            <a:ext cx="7772400" cy="2684471"/>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id-ID" sz="7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Divorced adults</a:t>
            </a:r>
            <a:endParaRPr lang="id-ID" sz="7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xmlns="" val="32852189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6c1e3eeee75b3063a4f5af9a8fac22a0.jpg"/>
          <p:cNvPicPr>
            <a:picLocks noChangeAspect="1"/>
          </p:cNvPicPr>
          <p:nvPr/>
        </p:nvPicPr>
        <p:blipFill>
          <a:blip r:embed="rId2"/>
          <a:stretch>
            <a:fillRect/>
          </a:stretch>
        </p:blipFill>
        <p:spPr>
          <a:xfrm>
            <a:off x="4367901" y="3829972"/>
            <a:ext cx="4776099" cy="3028028"/>
          </a:xfrm>
          <a:prstGeom prst="rect">
            <a:avLst/>
          </a:prstGeom>
        </p:spPr>
      </p:pic>
      <p:sp>
        <p:nvSpPr>
          <p:cNvPr id="3" name="Content Placeholder 2"/>
          <p:cNvSpPr>
            <a:spLocks noGrp="1"/>
          </p:cNvSpPr>
          <p:nvPr>
            <p:ph idx="1"/>
          </p:nvPr>
        </p:nvSpPr>
        <p:spPr>
          <a:xfrm>
            <a:off x="457200" y="428604"/>
            <a:ext cx="8229600" cy="5697559"/>
          </a:xfrm>
        </p:spPr>
        <p:txBody>
          <a:bodyPr/>
          <a:lstStyle/>
          <a:p>
            <a:pPr>
              <a:buNone/>
            </a:pPr>
            <a:endParaRPr lang="id-ID" dirty="0">
              <a:solidFill>
                <a:srgbClr val="FF0000"/>
              </a:solidFill>
            </a:endParaRPr>
          </a:p>
          <a:p>
            <a:pPr>
              <a:buNone/>
            </a:pPr>
            <a:endParaRPr lang="id-ID" dirty="0">
              <a:solidFill>
                <a:srgbClr val="FF0000"/>
              </a:solidFill>
            </a:endParaRPr>
          </a:p>
        </p:txBody>
      </p:sp>
      <p:sp>
        <p:nvSpPr>
          <p:cNvPr id="4" name="Cloud 3"/>
          <p:cNvSpPr/>
          <p:nvPr/>
        </p:nvSpPr>
        <p:spPr>
          <a:xfrm rot="21273838">
            <a:off x="228600" y="457200"/>
            <a:ext cx="5105400" cy="3581400"/>
          </a:xfrm>
          <a:prstGeom prst="cloud">
            <a:avLst/>
          </a:prstGeom>
        </p:spPr>
        <p:style>
          <a:lnRef idx="2">
            <a:schemeClr val="accent5"/>
          </a:lnRef>
          <a:fillRef idx="1">
            <a:schemeClr val="lt1"/>
          </a:fillRef>
          <a:effectRef idx="0">
            <a:schemeClr val="accent5"/>
          </a:effectRef>
          <a:fontRef idx="minor">
            <a:schemeClr val="dk1"/>
          </a:fontRef>
        </p:style>
        <p:txBody>
          <a:bodyPr rtlCol="0" anchor="ctr"/>
          <a:lstStyle/>
          <a:p>
            <a:pPr algn="ctr">
              <a:buFont typeface="Wingdings" pitchFamily="2" charset="2"/>
              <a:buChar char="§"/>
            </a:pPr>
            <a:r>
              <a:rPr lang="id-ID" sz="2400" dirty="0" smtClean="0"/>
              <a:t>The Timing of Divorce</a:t>
            </a:r>
          </a:p>
          <a:p>
            <a:pPr algn="ctr">
              <a:buFont typeface="Wingdings" pitchFamily="2" charset="2"/>
              <a:buChar char="§"/>
            </a:pPr>
            <a:r>
              <a:rPr lang="id-ID" sz="2400" dirty="0" smtClean="0"/>
              <a:t> </a:t>
            </a:r>
            <a:r>
              <a:rPr lang="id-ID" sz="2400" dirty="0"/>
              <a:t>T</a:t>
            </a:r>
            <a:r>
              <a:rPr lang="id-ID" sz="2400" dirty="0" smtClean="0"/>
              <a:t>he </a:t>
            </a:r>
            <a:r>
              <a:rPr lang="id-ID" sz="2400" dirty="0"/>
              <a:t>S</a:t>
            </a:r>
            <a:r>
              <a:rPr lang="id-ID" sz="2400" dirty="0" smtClean="0"/>
              <a:t>tresses of Divorce</a:t>
            </a:r>
          </a:p>
          <a:p>
            <a:pPr algn="ctr">
              <a:buFont typeface="Wingdings" pitchFamily="2" charset="2"/>
              <a:buChar char="§"/>
            </a:pPr>
            <a:r>
              <a:rPr lang="id-ID" sz="2400" dirty="0" smtClean="0"/>
              <a:t> Coping with </a:t>
            </a:r>
            <a:r>
              <a:rPr lang="id-ID" sz="2400" dirty="0"/>
              <a:t>D</a:t>
            </a:r>
            <a:r>
              <a:rPr lang="id-ID" sz="2400" dirty="0" smtClean="0"/>
              <a:t>ivorce </a:t>
            </a:r>
            <a:endParaRPr lang="en-US" sz="2400" dirty="0" smtClean="0"/>
          </a:p>
          <a:p>
            <a:pPr algn="ctr">
              <a:buFont typeface="Wingdings" pitchFamily="2" charset="2"/>
              <a:buChar char="§"/>
            </a:pPr>
            <a:r>
              <a:rPr lang="en-US" sz="2400" dirty="0" smtClean="0"/>
              <a:t>Diversity of </a:t>
            </a:r>
            <a:r>
              <a:rPr lang="en-US" sz="2400" dirty="0" err="1" smtClean="0"/>
              <a:t>postdivorce</a:t>
            </a:r>
            <a:r>
              <a:rPr lang="en-US" sz="2400" dirty="0" smtClean="0"/>
              <a:t> pathways</a:t>
            </a:r>
            <a:endParaRPr lang="id-ID" sz="2400" dirty="0"/>
          </a:p>
        </p:txBody>
      </p:sp>
      <p:pic>
        <p:nvPicPr>
          <p:cNvPr id="6" name="Picture 5" descr="how_to_make_a_trial_separation_work_and_not_always_end_in_divorce.jpg"/>
          <p:cNvPicPr>
            <a:picLocks noChangeAspect="1"/>
          </p:cNvPicPr>
          <p:nvPr/>
        </p:nvPicPr>
        <p:blipFill>
          <a:blip r:embed="rId3" cstate="print"/>
          <a:stretch>
            <a:fillRect/>
          </a:stretch>
        </p:blipFill>
        <p:spPr>
          <a:xfrm rot="315641">
            <a:off x="5701658" y="452407"/>
            <a:ext cx="3334709" cy="2501032"/>
          </a:xfrm>
          <a:prstGeom prst="rect">
            <a:avLst/>
          </a:prstGeom>
        </p:spPr>
      </p:pic>
    </p:spTree>
    <p:extLst>
      <p:ext uri="{BB962C8B-B14F-4D97-AF65-F5344CB8AC3E}">
        <p14:creationId xmlns:p14="http://schemas.microsoft.com/office/powerpoint/2010/main" xmlns="" val="24932580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Coping with Divorce</a:t>
            </a:r>
            <a:endParaRPr lang="id-ID" dirty="0"/>
          </a:p>
        </p:txBody>
      </p:sp>
      <p:sp>
        <p:nvSpPr>
          <p:cNvPr id="3" name="Content Placeholder 2"/>
          <p:cNvSpPr>
            <a:spLocks noGrp="1"/>
          </p:cNvSpPr>
          <p:nvPr>
            <p:ph idx="1"/>
          </p:nvPr>
        </p:nvSpPr>
        <p:spPr>
          <a:xfrm>
            <a:off x="0" y="1714488"/>
            <a:ext cx="5286380" cy="4525963"/>
          </a:xfrm>
        </p:spPr>
        <p:txBody>
          <a:bodyPr/>
          <a:lstStyle/>
          <a:p>
            <a:pPr>
              <a:buFont typeface="Wingdings" pitchFamily="2" charset="2"/>
              <a:buChar char="§"/>
            </a:pPr>
            <a:r>
              <a:rPr lang="en-US" dirty="0" smtClean="0"/>
              <a:t>Social maturity</a:t>
            </a:r>
          </a:p>
          <a:p>
            <a:pPr>
              <a:buFont typeface="Wingdings" pitchFamily="2" charset="2"/>
              <a:buChar char="§"/>
            </a:pPr>
            <a:r>
              <a:rPr lang="en-US" dirty="0" smtClean="0"/>
              <a:t>Autonomy</a:t>
            </a:r>
          </a:p>
          <a:p>
            <a:pPr>
              <a:buFont typeface="Wingdings" pitchFamily="2" charset="2"/>
              <a:buChar char="§"/>
            </a:pPr>
            <a:r>
              <a:rPr lang="en-US" dirty="0" smtClean="0"/>
              <a:t>Internal locus of control</a:t>
            </a:r>
          </a:p>
          <a:p>
            <a:pPr>
              <a:buFont typeface="Wingdings" pitchFamily="2" charset="2"/>
              <a:buChar char="§"/>
            </a:pPr>
            <a:r>
              <a:rPr lang="en-US" dirty="0" smtClean="0"/>
              <a:t>Religiosity</a:t>
            </a:r>
          </a:p>
          <a:p>
            <a:pPr>
              <a:buFont typeface="Wingdings" pitchFamily="2" charset="2"/>
              <a:buChar char="§"/>
            </a:pPr>
            <a:r>
              <a:rPr lang="en-US" dirty="0" smtClean="0"/>
              <a:t>Work</a:t>
            </a:r>
          </a:p>
          <a:p>
            <a:pPr>
              <a:buFont typeface="Wingdings" pitchFamily="2" charset="2"/>
              <a:buChar char="§"/>
            </a:pPr>
            <a:r>
              <a:rPr lang="en-US" dirty="0" smtClean="0"/>
              <a:t>Social support</a:t>
            </a:r>
          </a:p>
          <a:p>
            <a:pPr>
              <a:buFont typeface="Wingdings" pitchFamily="2" charset="2"/>
              <a:buChar char="§"/>
            </a:pPr>
            <a:r>
              <a:rPr lang="en-US" dirty="0" smtClean="0"/>
              <a:t>A new intimate relationship</a:t>
            </a:r>
          </a:p>
          <a:p>
            <a:pPr>
              <a:buNone/>
            </a:pPr>
            <a:endParaRPr lang="id-ID" dirty="0" smtClean="0"/>
          </a:p>
        </p:txBody>
      </p:sp>
      <p:pic>
        <p:nvPicPr>
          <p:cNvPr id="4" name="Picture 3" descr="how_to_make_a_trial_separation_work_and_not_always_end_in_divorce.jpg"/>
          <p:cNvPicPr>
            <a:picLocks noChangeAspect="1"/>
          </p:cNvPicPr>
          <p:nvPr/>
        </p:nvPicPr>
        <p:blipFill>
          <a:blip r:embed="rId2" cstate="print"/>
          <a:stretch>
            <a:fillRect/>
          </a:stretch>
        </p:blipFill>
        <p:spPr>
          <a:xfrm rot="315641">
            <a:off x="4465366" y="1433575"/>
            <a:ext cx="4532346" cy="3399260"/>
          </a:xfrm>
          <a:prstGeom prst="rect">
            <a:avLst/>
          </a:prstGeom>
        </p:spPr>
      </p:pic>
    </p:spTree>
    <p:extLst>
      <p:ext uri="{BB962C8B-B14F-4D97-AF65-F5344CB8AC3E}">
        <p14:creationId xmlns:p14="http://schemas.microsoft.com/office/powerpoint/2010/main" xmlns="" val="15144930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702</TotalTime>
  <Words>857</Words>
  <Application>Microsoft Office PowerPoint</Application>
  <PresentationFormat>On-screen Show (4:3)</PresentationFormat>
  <Paragraphs>134</Paragraphs>
  <Slides>32</Slides>
  <Notes>1</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Adult Lifestyles Chapter 9</vt:lpstr>
      <vt:lpstr>Learning Goals</vt:lpstr>
      <vt:lpstr>THE DIVERSITY OF ADULT LIFESTYLES</vt:lpstr>
      <vt:lpstr>SINGLE ADULTS LIVING ALONE</vt:lpstr>
      <vt:lpstr>Cohabiting Adults</vt:lpstr>
      <vt:lpstr>Married Adults</vt:lpstr>
      <vt:lpstr>Divorced adults</vt:lpstr>
      <vt:lpstr>Slide 8</vt:lpstr>
      <vt:lpstr>Coping with Divorce</vt:lpstr>
      <vt:lpstr>Strategic Divorced</vt:lpstr>
      <vt:lpstr>Remarried Adults</vt:lpstr>
      <vt:lpstr>Strategies Remarried Adults</vt:lpstr>
      <vt:lpstr>Slide 13</vt:lpstr>
      <vt:lpstr>Slide 14</vt:lpstr>
      <vt:lpstr>Leaving Home</vt:lpstr>
      <vt:lpstr>The New Couple</vt:lpstr>
      <vt:lpstr>Becoming a Family with Children</vt:lpstr>
      <vt:lpstr>The Family with Adolescents</vt:lpstr>
      <vt:lpstr>Adjusment Strategies for Parenting Adolescents</vt:lpstr>
      <vt:lpstr>Midlife Families</vt:lpstr>
      <vt:lpstr>Families in Later Life</vt:lpstr>
      <vt:lpstr>Parenting</vt:lpstr>
      <vt:lpstr>Slide 23</vt:lpstr>
      <vt:lpstr>Timing of Parenthood</vt:lpstr>
      <vt:lpstr>Parenting Styles</vt:lpstr>
      <vt:lpstr>Adjusment Strategies For Effective Parenting</vt:lpstr>
      <vt:lpstr>Working Parents</vt:lpstr>
      <vt:lpstr>Children in Divorced Families</vt:lpstr>
      <vt:lpstr>Adjustment Strategies For Communication with Children About Divorce</vt:lpstr>
      <vt:lpstr>Ethnicity and Parenting </vt:lpstr>
      <vt:lpstr>Child Abuse</vt:lpstr>
      <vt:lpstr>Slide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Sheila</dc:creator>
  <cp:lastModifiedBy>Bucan</cp:lastModifiedBy>
  <cp:revision>76</cp:revision>
  <dcterms:created xsi:type="dcterms:W3CDTF">2015-12-10T12:36:21Z</dcterms:created>
  <dcterms:modified xsi:type="dcterms:W3CDTF">2016-09-21T19:12:01Z</dcterms:modified>
</cp:coreProperties>
</file>