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2"/>
  </p:notesMasterIdLst>
  <p:sldIdLst>
    <p:sldId id="256" r:id="rId3"/>
    <p:sldId id="27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72F"/>
    <a:srgbClr val="FF0066"/>
    <a:srgbClr val="84582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0" autoAdjust="0"/>
  </p:normalViewPr>
  <p:slideViewPr>
    <p:cSldViewPr>
      <p:cViewPr varScale="1">
        <p:scale>
          <a:sx n="74" d="100"/>
          <a:sy n="74" d="100"/>
        </p:scale>
        <p:origin x="-5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95C00-2CE1-43E4-9AAE-6465761E8AAD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9F185-41AE-45EE-BF0D-197BE5A105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7739-7812-466E-8176-343077A6D9BC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BC92-B4E8-493B-BA27-871E244C7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7739-7812-466E-8176-343077A6D9BC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BC92-B4E8-493B-BA27-871E244C7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7739-7812-466E-8176-343077A6D9BC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BC92-B4E8-493B-BA27-871E244C7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6429388" y="357166"/>
            <a:ext cx="2286016" cy="164307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 userDrawn="1"/>
        </p:nvSpPr>
        <p:spPr>
          <a:xfrm>
            <a:off x="5357818" y="3857628"/>
            <a:ext cx="1428760" cy="108890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sb_06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72396" y="4929198"/>
            <a:ext cx="1143906" cy="1501743"/>
          </a:xfrm>
          <a:prstGeom prst="rect">
            <a:avLst/>
          </a:prstGeom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pic>
        <p:nvPicPr>
          <p:cNvPr id="16" name="图片 15" descr="未标题-1_1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214554"/>
            <a:ext cx="1500166" cy="1047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bs_05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79697" y="1928802"/>
            <a:ext cx="3164335" cy="4735629"/>
          </a:xfrm>
          <a:prstGeom prst="rect">
            <a:avLst/>
          </a:prstGeom>
        </p:spPr>
      </p:pic>
      <p:pic>
        <p:nvPicPr>
          <p:cNvPr id="13" name="图片 12" descr="sb_06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57818" y="5143512"/>
            <a:ext cx="1013080" cy="1329992"/>
          </a:xfrm>
          <a:prstGeom prst="rect">
            <a:avLst/>
          </a:prstGeom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1" y="593367"/>
            <a:ext cx="8520599" cy="763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1" y="1536633"/>
            <a:ext cx="8520599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d"/>
              <a:pPr lvl="0">
                <a:spcBef>
                  <a:spcPts val="0"/>
                </a:spcBef>
                <a:buNone/>
              </a:pPr>
              <a:t>‹#›</a:t>
            </a:fld>
            <a:endParaRPr lang="id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A9C7739-7812-466E-8176-343077A6D9BC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5FBC92-B4E8-493B-BA27-871E244C7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7739-7812-466E-8176-343077A6D9BC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5FBC92-B4E8-493B-BA27-871E244C7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7739-7812-466E-8176-343077A6D9BC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45FBC92-B4E8-493B-BA27-871E244C7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A9C7739-7812-466E-8176-343077A6D9BC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45FBC92-B4E8-493B-BA27-871E244C7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A9C7739-7812-466E-8176-343077A6D9BC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45FBC92-B4E8-493B-BA27-871E244C7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7739-7812-466E-8176-343077A6D9BC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BC92-B4E8-493B-BA27-871E244C7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7739-7812-466E-8176-343077A6D9BC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5FBC92-B4E8-493B-BA27-871E244C7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7739-7812-466E-8176-343077A6D9BC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5FBC92-B4E8-493B-BA27-871E244C7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7739-7812-466E-8176-343077A6D9BC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5FBC92-B4E8-493B-BA27-871E244C7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A9C7739-7812-466E-8176-343077A6D9BC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45FBC92-B4E8-493B-BA27-871E244C7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7739-7812-466E-8176-343077A6D9BC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BC92-B4E8-493B-BA27-871E244C7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A9C7739-7812-466E-8176-343077A6D9BC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45FBC92-B4E8-493B-BA27-871E244C7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1" y="593367"/>
            <a:ext cx="8520599" cy="763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1" y="1536633"/>
            <a:ext cx="8520599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d"/>
              <a:pPr lvl="0">
                <a:spcBef>
                  <a:spcPts val="0"/>
                </a:spcBef>
                <a:buNone/>
              </a:pPr>
              <a:t>‹#›</a:t>
            </a:fld>
            <a:endParaRPr lang="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7739-7812-466E-8176-343077A6D9BC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BC92-B4E8-493B-BA27-871E244C7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7739-7812-466E-8176-343077A6D9BC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BC92-B4E8-493B-BA27-871E244C7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7739-7812-466E-8176-343077A6D9BC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BC92-B4E8-493B-BA27-871E244C7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7739-7812-466E-8176-343077A6D9BC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BC92-B4E8-493B-BA27-871E244C7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7739-7812-466E-8176-343077A6D9BC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BC92-B4E8-493B-BA27-871E244C7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7739-7812-466E-8176-343077A6D9BC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BC92-B4E8-493B-BA27-871E244C7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7739-7812-466E-8176-343077A6D9BC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BC92-B4E8-493B-BA27-871E244C7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C7739-7812-466E-8176-343077A6D9BC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FBC92-B4E8-493B-BA27-871E244C7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A9C7739-7812-466E-8176-343077A6D9BC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45FBC92-B4E8-493B-BA27-871E244C7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43000"/>
          </a:xfrm>
          <a:solidFill>
            <a:srgbClr val="84582C">
              <a:alpha val="67000"/>
            </a:srgb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Workplace Emotions, Attitudes, and Stress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53340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Cambria" pitchFamily="18" charset="0"/>
              </a:rPr>
              <a:t>Nurin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Nadhilla</a:t>
            </a:r>
            <a:endParaRPr lang="en-US" b="1" dirty="0" smtClean="0">
              <a:latin typeface="Cambria" pitchFamily="18" charset="0"/>
            </a:endParaRPr>
          </a:p>
          <a:p>
            <a:pPr algn="ctr"/>
            <a:r>
              <a:rPr lang="en-US" b="1" dirty="0" err="1" smtClean="0">
                <a:latin typeface="Cambria" pitchFamily="18" charset="0"/>
              </a:rPr>
              <a:t>Enrico</a:t>
            </a:r>
            <a:endParaRPr lang="en-US" b="1" dirty="0" smtClean="0">
              <a:latin typeface="Cambria" pitchFamily="18" charset="0"/>
            </a:endParaRPr>
          </a:p>
          <a:p>
            <a:pPr algn="ctr"/>
            <a:r>
              <a:rPr lang="en-US" b="1" dirty="0" err="1" smtClean="0">
                <a:latin typeface="Cambria" pitchFamily="18" charset="0"/>
              </a:rPr>
              <a:t>Thasya</a:t>
            </a:r>
            <a:endParaRPr lang="en-US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6400" y="263526"/>
            <a:ext cx="8229600" cy="900112"/>
          </a:xfrm>
        </p:spPr>
        <p:txBody>
          <a:bodyPr/>
          <a:lstStyle/>
          <a:p>
            <a:r>
              <a:rPr lang="en-US" dirty="0" smtClean="0"/>
              <a:t>Job Satisfaction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77875" y="1174750"/>
            <a:ext cx="749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pekerjaannya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konteks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.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yang </a:t>
            </a:r>
            <a:r>
              <a:rPr lang="en-US" dirty="0" err="1" smtClean="0"/>
              <a:t>dirasakan</a:t>
            </a:r>
            <a:r>
              <a:rPr lang="en-US" dirty="0" smtClean="0"/>
              <a:t>,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emosional</a:t>
            </a:r>
            <a:r>
              <a:rPr lang="en-US" dirty="0" smtClean="0"/>
              <a:t> di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0875" y="2141161"/>
            <a:ext cx="749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Job Satisfaction and Work Behavior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1071538" y="3079750"/>
            <a:ext cx="1349375" cy="115887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Exit</a:t>
            </a:r>
          </a:p>
        </p:txBody>
      </p:sp>
      <p:sp>
        <p:nvSpPr>
          <p:cNvPr id="6" name="Oval 5"/>
          <p:cNvSpPr/>
          <p:nvPr/>
        </p:nvSpPr>
        <p:spPr>
          <a:xfrm>
            <a:off x="1071538" y="4740275"/>
            <a:ext cx="1349375" cy="115887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Voice </a:t>
            </a:r>
          </a:p>
        </p:txBody>
      </p:sp>
      <p:sp>
        <p:nvSpPr>
          <p:cNvPr id="7" name="Oval 6"/>
          <p:cNvSpPr/>
          <p:nvPr/>
        </p:nvSpPr>
        <p:spPr>
          <a:xfrm>
            <a:off x="3171825" y="4686300"/>
            <a:ext cx="1349375" cy="115887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Neglect</a:t>
            </a:r>
          </a:p>
        </p:txBody>
      </p:sp>
      <p:sp>
        <p:nvSpPr>
          <p:cNvPr id="8" name="Oval 7"/>
          <p:cNvSpPr/>
          <p:nvPr/>
        </p:nvSpPr>
        <p:spPr>
          <a:xfrm>
            <a:off x="3171825" y="3079750"/>
            <a:ext cx="1349375" cy="115887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Loyalty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95219">
            <a:off x="5030778" y="3579812"/>
            <a:ext cx="3327782" cy="22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2511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650875" y="428625"/>
            <a:ext cx="3873500" cy="200025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Job satisfaction and Performance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892175" y="4137025"/>
            <a:ext cx="3873500" cy="200025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Ethics of job Satisfaction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4987925" y="1978025"/>
            <a:ext cx="3873500" cy="200025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Job Satisfaction and Customer Satisfaction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31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71538" y="428605"/>
            <a:ext cx="7358087" cy="71439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Organizational Commitment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4875" y="1444625"/>
            <a:ext cx="7191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Consequences of Organizational Commitment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Building Organizational Commitment</a:t>
            </a:r>
            <a:endParaRPr lang="en-US" sz="2400" dirty="0"/>
          </a:p>
        </p:txBody>
      </p:sp>
      <p:sp>
        <p:nvSpPr>
          <p:cNvPr id="6" name="Hexagon 5"/>
          <p:cNvSpPr/>
          <p:nvPr/>
        </p:nvSpPr>
        <p:spPr>
          <a:xfrm>
            <a:off x="539750" y="2651125"/>
            <a:ext cx="2047875" cy="1635125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Justice and Support</a:t>
            </a:r>
            <a:endParaRPr lang="en-US" dirty="0"/>
          </a:p>
        </p:txBody>
      </p:sp>
      <p:sp>
        <p:nvSpPr>
          <p:cNvPr id="7" name="Hexagon 6"/>
          <p:cNvSpPr/>
          <p:nvPr/>
        </p:nvSpPr>
        <p:spPr>
          <a:xfrm>
            <a:off x="3371850" y="3621087"/>
            <a:ext cx="2047875" cy="1635125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Trust </a:t>
            </a:r>
            <a:endParaRPr lang="en-US" dirty="0"/>
          </a:p>
        </p:txBody>
      </p:sp>
      <p:sp>
        <p:nvSpPr>
          <p:cNvPr id="8" name="Hexagon 7"/>
          <p:cNvSpPr/>
          <p:nvPr/>
        </p:nvSpPr>
        <p:spPr>
          <a:xfrm>
            <a:off x="539750" y="4591050"/>
            <a:ext cx="2047875" cy="1635125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Shared Values</a:t>
            </a:r>
            <a:endParaRPr lang="en-US" dirty="0"/>
          </a:p>
        </p:txBody>
      </p:sp>
      <p:sp>
        <p:nvSpPr>
          <p:cNvPr id="9" name="Hexagon 8"/>
          <p:cNvSpPr/>
          <p:nvPr/>
        </p:nvSpPr>
        <p:spPr>
          <a:xfrm>
            <a:off x="5889625" y="4591050"/>
            <a:ext cx="2365375" cy="1635125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Employee Involvement</a:t>
            </a:r>
            <a:endParaRPr lang="en-US" dirty="0"/>
          </a:p>
        </p:txBody>
      </p:sp>
      <p:sp>
        <p:nvSpPr>
          <p:cNvPr id="10" name="Hexagon 9"/>
          <p:cNvSpPr/>
          <p:nvPr/>
        </p:nvSpPr>
        <p:spPr>
          <a:xfrm>
            <a:off x="5895975" y="2651125"/>
            <a:ext cx="2359025" cy="1635125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Organizational Comprehension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999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d"/>
              <a:t>STRESS 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d" sz="2800" b="1" dirty="0"/>
              <a:t>An adaptive response to a situation that is perceived as challenging or threatening to a person’s well-being.</a:t>
            </a:r>
            <a:r>
              <a:rPr lang="id" sz="2800" dirty="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id" sz="2800" dirty="0"/>
              <a:t>And stress is typically described as a negative experience. known as distress. </a:t>
            </a:r>
          </a:p>
          <a:p>
            <a:pPr lvl="0" rtl="0">
              <a:spcBef>
                <a:spcPts val="0"/>
              </a:spcBef>
              <a:buNone/>
            </a:pPr>
            <a:r>
              <a:rPr lang="id" sz="2800" dirty="0"/>
              <a:t>However, some level of stress called eustress, its a </a:t>
            </a:r>
          </a:p>
          <a:p>
            <a:pPr lvl="0" rtl="0">
              <a:spcBef>
                <a:spcPts val="0"/>
              </a:spcBef>
              <a:buNone/>
            </a:pPr>
            <a:r>
              <a:rPr lang="id" sz="2800" dirty="0"/>
              <a:t>necessary part of life because it activates and motivates</a:t>
            </a:r>
          </a:p>
          <a:p>
            <a:pPr lvl="0">
              <a:spcBef>
                <a:spcPts val="0"/>
              </a:spcBef>
              <a:buNone/>
            </a:pPr>
            <a:r>
              <a:rPr lang="id" sz="2800" dirty="0"/>
              <a:t>people to achieve goals. 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8151" y="3349334"/>
            <a:ext cx="2775849" cy="3508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520599" cy="763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d" sz="3600" dirty="0"/>
              <a:t>General Adaption Syndrome (Hans Selye, 1930)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981199"/>
            <a:ext cx="8375100" cy="411063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d" sz="2800" dirty="0"/>
              <a:t>A model of the stress experience, consisting of three stages: 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id" sz="2800" dirty="0"/>
              <a:t>Alarm Reaction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id" sz="2800" dirty="0"/>
              <a:t>Resistance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id" sz="2800" dirty="0"/>
              <a:t>Exhaustion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1400" y="2819400"/>
            <a:ext cx="4286250" cy="314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d"/>
              <a:t>Consequences of Distress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id" sz="2400" dirty="0"/>
              <a:t>Stresss takes its toll on the human body.</a:t>
            </a:r>
          </a:p>
          <a:p>
            <a:pPr lvl="0" algn="just" rtl="0">
              <a:spcBef>
                <a:spcPts val="0"/>
              </a:spcBef>
              <a:buNone/>
            </a:pPr>
            <a:r>
              <a:rPr lang="id" sz="2400" dirty="0"/>
              <a:t>Stress also produce various psychological consequences, such as job dis-satisfaction, moodiness, depression, and lower organizational commitment.</a:t>
            </a:r>
          </a:p>
          <a:p>
            <a:pPr lvl="0" algn="just">
              <a:spcBef>
                <a:spcPts val="0"/>
              </a:spcBef>
              <a:buNone/>
            </a:pPr>
            <a:r>
              <a:rPr lang="id" sz="2400" b="1" dirty="0"/>
              <a:t>Job Burnout. </a:t>
            </a:r>
            <a:r>
              <a:rPr lang="id" sz="2400" dirty="0"/>
              <a:t>A particular stress consequence that refers to the process of emotional exhaustion, cynicism, and reduced feeling of acommplishment that results from prolonged exposure to stressors.</a:t>
            </a:r>
          </a:p>
        </p:txBody>
      </p:sp>
      <p:pic>
        <p:nvPicPr>
          <p:cNvPr id="4" name="Picture 3" descr="Burnout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343400"/>
            <a:ext cx="3311857" cy="2514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d"/>
              <a:t>Stressor: The Cause of Stress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id" sz="2800" dirty="0"/>
              <a:t>Include any environmental conditions that place a physical or emotional demand on a person. the most common stressors in the workplace and in life in general:</a:t>
            </a:r>
          </a:p>
          <a:p>
            <a:pPr marL="457200" lvl="0" indent="-228600" algn="just" rtl="0">
              <a:spcBef>
                <a:spcPts val="0"/>
              </a:spcBef>
              <a:buAutoNum type="arabicPeriod"/>
            </a:pPr>
            <a:r>
              <a:rPr lang="id" sz="2800" dirty="0"/>
              <a:t>Harassment and Incivility (Psychological and Sexual Harrassment)</a:t>
            </a:r>
          </a:p>
          <a:p>
            <a:pPr marL="457200" lvl="0" indent="-228600" algn="just" rtl="0">
              <a:spcBef>
                <a:spcPts val="0"/>
              </a:spcBef>
              <a:buAutoNum type="arabicPeriod"/>
            </a:pPr>
            <a:r>
              <a:rPr lang="id" sz="2800" dirty="0"/>
              <a:t>Work Overload</a:t>
            </a:r>
          </a:p>
          <a:p>
            <a:pPr marL="457200" lvl="0" indent="-228600" algn="just">
              <a:spcBef>
                <a:spcPts val="0"/>
              </a:spcBef>
              <a:buAutoNum type="arabicPeriod"/>
            </a:pPr>
            <a:r>
              <a:rPr lang="id" sz="2800" dirty="0"/>
              <a:t>Low Task Control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0" y="3931900"/>
            <a:ext cx="2857500" cy="284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d"/>
              <a:t>Individual Differences in Stress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just" rtl="0">
              <a:spcBef>
                <a:spcPts val="0"/>
              </a:spcBef>
              <a:buAutoNum type="arabicPeriod"/>
            </a:pPr>
            <a:r>
              <a:rPr lang="id" dirty="0">
                <a:solidFill>
                  <a:srgbClr val="FF0000"/>
                </a:solidFill>
              </a:rPr>
              <a:t>Resilience</a:t>
            </a:r>
            <a:r>
              <a:rPr lang="id" dirty="0"/>
              <a:t> is the capability of individuals to cope successfully in the face of significant change, adversity, or risk.</a:t>
            </a:r>
          </a:p>
          <a:p>
            <a:pPr lvl="0" algn="just" rtl="0">
              <a:spcBef>
                <a:spcPts val="0"/>
              </a:spcBef>
              <a:buNone/>
            </a:pPr>
            <a:endParaRPr/>
          </a:p>
          <a:p>
            <a:pPr marL="457200" lvl="0" indent="-228600" algn="just">
              <a:spcBef>
                <a:spcPts val="0"/>
              </a:spcBef>
              <a:buAutoNum type="arabicPeriod"/>
            </a:pPr>
            <a:r>
              <a:rPr lang="id" dirty="0">
                <a:solidFill>
                  <a:srgbClr val="FF0000"/>
                </a:solidFill>
              </a:rPr>
              <a:t>Workaholic </a:t>
            </a:r>
            <a:r>
              <a:rPr lang="id" dirty="0"/>
              <a:t>(also called work-addict) is highly involved in work, feels compelled or driven to work because of inner pressures, and has a low enjoyment of work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d"/>
              <a:t>Managing Work-Related Stress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id" sz="2400"/>
              <a:t>Remove The Stressor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id" sz="2400"/>
              <a:t>Withdraw from The Stressor 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id" sz="2400"/>
              <a:t>Change Stress Perceptions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id" sz="2400"/>
              <a:t>Control Stress Consequences</a:t>
            </a:r>
          </a:p>
          <a:p>
            <a:pPr marL="457200" lvl="0" indent="-381000">
              <a:spcBef>
                <a:spcPts val="0"/>
              </a:spcBef>
              <a:buSzPct val="100000"/>
              <a:buAutoNum type="arabicPeriod"/>
            </a:pPr>
            <a:r>
              <a:rPr lang="id" sz="2400"/>
              <a:t>Receive Social Support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waml.com_1412638939_53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37" y="1895475"/>
            <a:ext cx="4429125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-Perspectives-on-Staff-Turnover-in-the-IT-Field_knowledge_stand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57600" y="2438400"/>
            <a:ext cx="20580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Learning Objectives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2590800" cy="5632311"/>
          </a:xfrm>
          <a:prstGeom prst="rect">
            <a:avLst/>
          </a:prstGeom>
          <a:solidFill>
            <a:srgbClr val="002060">
              <a:alpha val="49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Bagaimana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emosi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kognisi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mempengaruhi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sikap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perilaku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Mengidentifikasi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kondisi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mengharuskan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masalah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emosional</a:t>
            </a:r>
            <a:r>
              <a:rPr lang="en-US" dirty="0" smtClean="0">
                <a:solidFill>
                  <a:schemeClr val="bg1"/>
                </a:solidFill>
              </a:rPr>
              <a:t> labor.</a:t>
            </a:r>
          </a:p>
          <a:p>
            <a:pPr marL="342900" indent="-342900"/>
            <a:r>
              <a:rPr lang="en-US" dirty="0" smtClean="0">
                <a:solidFill>
                  <a:schemeClr val="bg1"/>
                </a:solidFill>
              </a:rPr>
              <a:t>3.	 </a:t>
            </a:r>
            <a:r>
              <a:rPr lang="en-US" dirty="0" err="1" smtClean="0">
                <a:solidFill>
                  <a:schemeClr val="bg1"/>
                </a:solidFill>
              </a:rPr>
              <a:t>Menjelaskan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empat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dimensi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emosional</a:t>
            </a:r>
            <a:r>
              <a:rPr lang="en-US" dirty="0" smtClean="0">
                <a:solidFill>
                  <a:schemeClr val="bg1"/>
                </a:solidFill>
              </a:rPr>
              <a:t> intelligence</a:t>
            </a:r>
          </a:p>
          <a:p>
            <a:pPr marL="342900" indent="-342900"/>
            <a:r>
              <a:rPr lang="en-US" dirty="0" smtClean="0">
                <a:solidFill>
                  <a:schemeClr val="bg1"/>
                </a:solidFill>
              </a:rPr>
              <a:t>4.	</a:t>
            </a:r>
            <a:r>
              <a:rPr lang="en-US" dirty="0" err="1" smtClean="0">
                <a:solidFill>
                  <a:schemeClr val="bg1"/>
                </a:solidFill>
              </a:rPr>
              <a:t>Merangkum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kepuasan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kerja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pada</a:t>
            </a:r>
            <a:r>
              <a:rPr lang="en-US" dirty="0" smtClean="0">
                <a:solidFill>
                  <a:schemeClr val="bg1"/>
                </a:solidFill>
              </a:rPr>
              <a:t> masing2 term.</a:t>
            </a:r>
          </a:p>
          <a:p>
            <a:pPr marL="342900" indent="-342900"/>
            <a:r>
              <a:rPr lang="en-US" dirty="0" smtClean="0">
                <a:solidFill>
                  <a:schemeClr val="bg1"/>
                </a:solidFill>
              </a:rPr>
              <a:t>5. 	</a:t>
            </a:r>
            <a:r>
              <a:rPr lang="en-US" dirty="0" err="1" smtClean="0">
                <a:solidFill>
                  <a:schemeClr val="bg1"/>
                </a:solidFill>
              </a:rPr>
              <a:t>Mendiskusikan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efek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kepuasan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kerja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pada</a:t>
            </a:r>
            <a:r>
              <a:rPr lang="en-US" dirty="0" smtClean="0">
                <a:solidFill>
                  <a:schemeClr val="bg1"/>
                </a:solidFill>
              </a:rPr>
              <a:t> job performance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customer service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0"/>
            <a:ext cx="2590800" cy="4524315"/>
          </a:xfrm>
          <a:prstGeom prst="rect">
            <a:avLst/>
          </a:prstGeom>
          <a:solidFill>
            <a:srgbClr val="002060">
              <a:alpha val="61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>
                <a:solidFill>
                  <a:schemeClr val="bg1"/>
                </a:solidFill>
              </a:rPr>
              <a:t>6. </a:t>
            </a:r>
            <a:r>
              <a:rPr lang="en-US" dirty="0" err="1" smtClean="0">
                <a:solidFill>
                  <a:schemeClr val="bg1"/>
                </a:solidFill>
              </a:rPr>
              <a:t>Membedakan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afektif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komitmen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serta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pengaruhnya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karyawan</a:t>
            </a:r>
            <a:endParaRPr lang="en-US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en-US" dirty="0" smtClean="0">
                <a:solidFill>
                  <a:schemeClr val="bg1"/>
                </a:solidFill>
              </a:rPr>
              <a:t>7. 5 </a:t>
            </a:r>
            <a:r>
              <a:rPr lang="en-US" dirty="0" err="1" smtClean="0">
                <a:solidFill>
                  <a:schemeClr val="bg1"/>
                </a:solidFill>
              </a:rPr>
              <a:t>strategi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untuk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meningkatkan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organisasi</a:t>
            </a:r>
            <a:endParaRPr lang="en-US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en-US" dirty="0" smtClean="0">
                <a:solidFill>
                  <a:schemeClr val="bg1"/>
                </a:solidFill>
              </a:rPr>
              <a:t>8. </a:t>
            </a:r>
            <a:r>
              <a:rPr lang="en-US" dirty="0" err="1" smtClean="0">
                <a:solidFill>
                  <a:schemeClr val="bg1"/>
                </a:solidFill>
              </a:rPr>
              <a:t>Menggambarkan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stres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menentukan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stres</a:t>
            </a:r>
            <a:endParaRPr lang="en-US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en-US" dirty="0" smtClean="0">
                <a:solidFill>
                  <a:schemeClr val="bg1"/>
                </a:solidFill>
              </a:rPr>
              <a:t>9. </a:t>
            </a:r>
            <a:r>
              <a:rPr lang="en-US" dirty="0" err="1" smtClean="0">
                <a:solidFill>
                  <a:schemeClr val="bg1"/>
                </a:solidFill>
              </a:rPr>
              <a:t>Menjelaskan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mengapa</a:t>
            </a:r>
            <a:r>
              <a:rPr lang="en-US" dirty="0" smtClean="0">
                <a:solidFill>
                  <a:schemeClr val="bg1"/>
                </a:solidFill>
              </a:rPr>
              <a:t> stressor </a:t>
            </a:r>
            <a:r>
              <a:rPr lang="en-US" dirty="0" err="1" smtClean="0">
                <a:solidFill>
                  <a:schemeClr val="bg1"/>
                </a:solidFill>
              </a:rPr>
              <a:t>menghasilkan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tinkat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stres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yg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berbeda</a:t>
            </a:r>
            <a:endParaRPr lang="en-US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en-US" dirty="0" smtClean="0">
                <a:solidFill>
                  <a:schemeClr val="bg1"/>
                </a:solidFill>
              </a:rPr>
              <a:t>10. Cara </a:t>
            </a:r>
            <a:r>
              <a:rPr lang="en-US" dirty="0" err="1" smtClean="0">
                <a:solidFill>
                  <a:schemeClr val="bg1"/>
                </a:solidFill>
              </a:rPr>
              <a:t>mengelola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stres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tempat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kerja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2209800" y="0"/>
            <a:ext cx="5257800" cy="6858000"/>
          </a:xfrm>
          <a:prstGeom prst="triangle">
            <a:avLst/>
          </a:prstGeom>
          <a:solidFill>
            <a:schemeClr val="bg2">
              <a:lumMod val="75000"/>
              <a:alpha val="3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743200" y="762000"/>
            <a:ext cx="3581400" cy="2971800"/>
          </a:xfrm>
          <a:prstGeom prst="ellipse">
            <a:avLst/>
          </a:prstGeom>
          <a:solidFill>
            <a:schemeClr val="bg2">
              <a:lumMod val="75000"/>
              <a:alpha val="6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Cambria" pitchFamily="18" charset="0"/>
              </a:rPr>
              <a:t>Apa</a:t>
            </a:r>
            <a:r>
              <a:rPr lang="en-US" sz="36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mbria" pitchFamily="18" charset="0"/>
              </a:rPr>
              <a:t>sih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Emosi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itu</a:t>
            </a:r>
            <a:r>
              <a:rPr lang="en-US" sz="3600" b="1" dirty="0" smtClean="0">
                <a:solidFill>
                  <a:schemeClr val="tx1"/>
                </a:solidFill>
              </a:rPr>
              <a:t>?? </a:t>
            </a:r>
          </a:p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971800"/>
            <a:ext cx="3733800" cy="1676400"/>
          </a:xfrm>
          <a:prstGeom prst="rect">
            <a:avLst/>
          </a:prstGeom>
          <a:solidFill>
            <a:srgbClr val="FFFF00">
              <a:alpha val="88000"/>
            </a:srgbClr>
          </a:solidFill>
          <a:ln>
            <a:solidFill>
              <a:srgbClr val="8458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Emosi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pengalaman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episode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fisiologis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perilaku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psikologis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objek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orang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kejadian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menciptakan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keadaan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9200" y="2971800"/>
            <a:ext cx="3733800" cy="1676400"/>
          </a:xfrm>
          <a:prstGeom prst="rect">
            <a:avLst/>
          </a:prstGeom>
          <a:solidFill>
            <a:schemeClr val="accent6">
              <a:lumMod val="75000"/>
              <a:alpha val="88000"/>
            </a:schemeClr>
          </a:solidFill>
          <a:ln>
            <a:solidFill>
              <a:srgbClr val="8458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Emotions are experiences.</a:t>
            </a:r>
          </a:p>
          <a:p>
            <a:r>
              <a:rPr lang="en-US" b="1" dirty="0">
                <a:solidFill>
                  <a:schemeClr val="tx1"/>
                </a:solidFill>
              </a:rPr>
              <a:t>-</a:t>
            </a:r>
            <a:r>
              <a:rPr lang="en-US" b="1" dirty="0" smtClean="0">
                <a:solidFill>
                  <a:schemeClr val="tx1"/>
                </a:solidFill>
              </a:rPr>
              <a:t>physiological state (blood pressure, heart rate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-psychological ( ability to think clearly)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-behavior (facial expression).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Emotions in The Workplace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01000" y="1524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98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Types of Emotions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01000" y="1524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99</a:t>
            </a:r>
            <a:endParaRPr lang="en-US" dirty="0"/>
          </a:p>
        </p:txBody>
      </p:sp>
      <p:pic>
        <p:nvPicPr>
          <p:cNvPr id="11" name="Picture 10" descr="fdbusionline_006537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43000"/>
            <a:ext cx="5855643" cy="5029200"/>
          </a:xfrm>
          <a:prstGeom prst="rect">
            <a:avLst/>
          </a:prstGeom>
        </p:spPr>
      </p:pic>
      <p:pic>
        <p:nvPicPr>
          <p:cNvPr id="9" name="Picture 8" descr="4820895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3399"/>
            <a:ext cx="2819400" cy="2192867"/>
          </a:xfrm>
          <a:prstGeom prst="rect">
            <a:avLst/>
          </a:prstGeom>
        </p:spPr>
      </p:pic>
      <p:pic>
        <p:nvPicPr>
          <p:cNvPr id="10" name="Picture 9" descr="dv547055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67000"/>
            <a:ext cx="2819400" cy="2133600"/>
          </a:xfrm>
          <a:prstGeom prst="rect">
            <a:avLst/>
          </a:prstGeom>
        </p:spPr>
      </p:pic>
      <p:pic>
        <p:nvPicPr>
          <p:cNvPr id="12" name="Picture 11" descr="4820895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65133"/>
            <a:ext cx="2819400" cy="2192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Emotions , Attitude, and Behavior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01000" y="1524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100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857071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1" dirty="0" smtClean="0">
                <a:latin typeface="Georgia" pitchFamily="18" charset="0"/>
              </a:rPr>
              <a:t>Attitude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ialah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serangkaian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keyakinan</a:t>
            </a:r>
            <a:r>
              <a:rPr lang="en-US" dirty="0" smtClean="0">
                <a:latin typeface="Georgia" pitchFamily="18" charset="0"/>
              </a:rPr>
              <a:t>, </a:t>
            </a:r>
            <a:r>
              <a:rPr lang="en-US" dirty="0" err="1" smtClean="0">
                <a:latin typeface="Georgia" pitchFamily="18" charset="0"/>
              </a:rPr>
              <a:t>penilaian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perasaan</a:t>
            </a:r>
            <a:r>
              <a:rPr lang="en-US" dirty="0" smtClean="0">
                <a:latin typeface="Georgia" pitchFamily="18" charset="0"/>
              </a:rPr>
              <a:t>, </a:t>
            </a:r>
            <a:r>
              <a:rPr lang="en-US" dirty="0" err="1" smtClean="0">
                <a:latin typeface="Georgia" pitchFamily="18" charset="0"/>
              </a:rPr>
              <a:t>dan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niat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dari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perilaku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terhadap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seseorang</a:t>
            </a:r>
            <a:r>
              <a:rPr lang="en-US" dirty="0" smtClean="0">
                <a:latin typeface="Georgia" pitchFamily="18" charset="0"/>
              </a:rPr>
              <a:t>, </a:t>
            </a:r>
            <a:r>
              <a:rPr lang="en-US" dirty="0" err="1" smtClean="0">
                <a:latin typeface="Georgia" pitchFamily="18" charset="0"/>
              </a:rPr>
              <a:t>sebuah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benda</a:t>
            </a:r>
            <a:r>
              <a:rPr lang="en-US" dirty="0" smtClean="0">
                <a:latin typeface="Georgia" pitchFamily="18" charset="0"/>
              </a:rPr>
              <a:t>, </a:t>
            </a:r>
            <a:r>
              <a:rPr lang="en-US" dirty="0" err="1" smtClean="0">
                <a:latin typeface="Georgia" pitchFamily="18" charset="0"/>
              </a:rPr>
              <a:t>atau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peristiwa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12" name="Picture 11" descr="workplace-emotions2-c-attitudes2-c-26-stress-6-728.jpg"/>
          <p:cNvPicPr>
            <a:picLocks noChangeAspect="1"/>
          </p:cNvPicPr>
          <p:nvPr/>
        </p:nvPicPr>
        <p:blipFill>
          <a:blip r:embed="rId2"/>
          <a:srcRect l="10440" t="17766" r="13736" b="4579"/>
          <a:stretch>
            <a:fillRect/>
          </a:stretch>
        </p:blipFill>
        <p:spPr>
          <a:xfrm>
            <a:off x="2057400" y="1981200"/>
            <a:ext cx="5257800" cy="4038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09800" y="1981200"/>
            <a:ext cx="5257800" cy="419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Apa</a:t>
            </a:r>
            <a:r>
              <a:rPr lang="en-US" sz="4400" dirty="0" smtClean="0"/>
              <a:t> </a:t>
            </a:r>
            <a:r>
              <a:rPr lang="en-US" sz="4400" dirty="0" err="1" smtClean="0"/>
              <a:t>itu</a:t>
            </a:r>
            <a:r>
              <a:rPr lang="en-US" sz="4400" dirty="0" smtClean="0"/>
              <a:t> Attitudes?</a:t>
            </a:r>
            <a:endParaRPr lang="en-US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21336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1" u="sng" dirty="0" smtClean="0">
                <a:solidFill>
                  <a:srgbClr val="FF0066"/>
                </a:solidFill>
              </a:rPr>
              <a:t>Beliefs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err="1" smtClean="0">
                <a:solidFill>
                  <a:srgbClr val="FF0066"/>
                </a:solidFill>
              </a:rPr>
              <a:t>adalah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err="1" smtClean="0">
                <a:solidFill>
                  <a:srgbClr val="FF0066"/>
                </a:solidFill>
              </a:rPr>
              <a:t>persepsi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err="1" smtClean="0">
                <a:solidFill>
                  <a:srgbClr val="FF0066"/>
                </a:solidFill>
              </a:rPr>
              <a:t>tentang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err="1" smtClean="0">
                <a:solidFill>
                  <a:srgbClr val="FF0066"/>
                </a:solidFill>
              </a:rPr>
              <a:t>sikap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err="1" smtClean="0">
                <a:solidFill>
                  <a:srgbClr val="FF0066"/>
                </a:solidFill>
              </a:rPr>
              <a:t>objek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err="1" smtClean="0">
                <a:solidFill>
                  <a:srgbClr val="FF0066"/>
                </a:solidFill>
              </a:rPr>
              <a:t>apa</a:t>
            </a:r>
            <a:r>
              <a:rPr lang="en-US" dirty="0" smtClean="0">
                <a:solidFill>
                  <a:srgbClr val="FF0066"/>
                </a:solidFill>
              </a:rPr>
              <a:t> yang </a:t>
            </a:r>
            <a:r>
              <a:rPr lang="en-US" dirty="0" err="1" smtClean="0">
                <a:solidFill>
                  <a:srgbClr val="FF0066"/>
                </a:solidFill>
              </a:rPr>
              <a:t>kamu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err="1" smtClean="0">
                <a:solidFill>
                  <a:srgbClr val="FF0066"/>
                </a:solidFill>
              </a:rPr>
              <a:t>yakinkan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err="1" smtClean="0">
                <a:solidFill>
                  <a:srgbClr val="FF0066"/>
                </a:solidFill>
              </a:rPr>
              <a:t>kebenarannya</a:t>
            </a:r>
            <a:r>
              <a:rPr lang="en-US" dirty="0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19200" y="35052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1" u="sng" dirty="0" smtClean="0">
                <a:solidFill>
                  <a:srgbClr val="FFD72F"/>
                </a:solidFill>
              </a:rPr>
              <a:t>Feelings </a:t>
            </a:r>
            <a:r>
              <a:rPr lang="en-US" dirty="0" err="1" smtClean="0">
                <a:solidFill>
                  <a:srgbClr val="FFD72F"/>
                </a:solidFill>
              </a:rPr>
              <a:t>adalah</a:t>
            </a:r>
            <a:r>
              <a:rPr lang="en-US" dirty="0" smtClean="0">
                <a:solidFill>
                  <a:srgbClr val="FFD72F"/>
                </a:solidFill>
              </a:rPr>
              <a:t> </a:t>
            </a:r>
            <a:r>
              <a:rPr lang="en-US" dirty="0" err="1" smtClean="0">
                <a:solidFill>
                  <a:srgbClr val="FFD72F"/>
                </a:solidFill>
              </a:rPr>
              <a:t>representasi</a:t>
            </a:r>
            <a:r>
              <a:rPr lang="en-US" dirty="0" smtClean="0">
                <a:solidFill>
                  <a:srgbClr val="FFD72F"/>
                </a:solidFill>
              </a:rPr>
              <a:t> </a:t>
            </a:r>
            <a:r>
              <a:rPr lang="en-US" dirty="0" err="1" smtClean="0">
                <a:solidFill>
                  <a:srgbClr val="FFD72F"/>
                </a:solidFill>
              </a:rPr>
              <a:t>dari</a:t>
            </a:r>
            <a:r>
              <a:rPr lang="en-US" dirty="0" smtClean="0">
                <a:solidFill>
                  <a:srgbClr val="FFD72F"/>
                </a:solidFill>
              </a:rPr>
              <a:t> </a:t>
            </a:r>
            <a:r>
              <a:rPr lang="en-US" dirty="0" err="1" smtClean="0">
                <a:solidFill>
                  <a:srgbClr val="FFD72F"/>
                </a:solidFill>
              </a:rPr>
              <a:t>negatif</a:t>
            </a:r>
            <a:r>
              <a:rPr lang="en-US" dirty="0" smtClean="0">
                <a:solidFill>
                  <a:srgbClr val="FFD72F"/>
                </a:solidFill>
              </a:rPr>
              <a:t> </a:t>
            </a:r>
            <a:r>
              <a:rPr lang="en-US" dirty="0" err="1" smtClean="0">
                <a:solidFill>
                  <a:srgbClr val="FFD72F"/>
                </a:solidFill>
              </a:rPr>
              <a:t>atau</a:t>
            </a:r>
            <a:r>
              <a:rPr lang="en-US" dirty="0" smtClean="0">
                <a:solidFill>
                  <a:srgbClr val="FFD72F"/>
                </a:solidFill>
              </a:rPr>
              <a:t> </a:t>
            </a:r>
            <a:r>
              <a:rPr lang="en-US" dirty="0" err="1" smtClean="0">
                <a:solidFill>
                  <a:srgbClr val="FFD72F"/>
                </a:solidFill>
              </a:rPr>
              <a:t>positifnya</a:t>
            </a:r>
            <a:r>
              <a:rPr lang="en-US" dirty="0" smtClean="0">
                <a:solidFill>
                  <a:srgbClr val="FFD72F"/>
                </a:solidFill>
              </a:rPr>
              <a:t> </a:t>
            </a:r>
            <a:r>
              <a:rPr lang="en-US" dirty="0" err="1" smtClean="0">
                <a:solidFill>
                  <a:srgbClr val="FFD72F"/>
                </a:solidFill>
              </a:rPr>
              <a:t>penilaian</a:t>
            </a:r>
            <a:r>
              <a:rPr lang="en-US" dirty="0" smtClean="0">
                <a:solidFill>
                  <a:srgbClr val="FFD72F"/>
                </a:solidFill>
              </a:rPr>
              <a:t> </a:t>
            </a:r>
            <a:r>
              <a:rPr lang="en-US" dirty="0" err="1" smtClean="0">
                <a:solidFill>
                  <a:srgbClr val="FFD72F"/>
                </a:solidFill>
              </a:rPr>
              <a:t>objek</a:t>
            </a:r>
            <a:r>
              <a:rPr lang="en-US" dirty="0" smtClean="0">
                <a:solidFill>
                  <a:srgbClr val="FFD72F"/>
                </a:solidFill>
              </a:rPr>
              <a:t> </a:t>
            </a:r>
            <a:r>
              <a:rPr lang="en-US" dirty="0" err="1" smtClean="0">
                <a:solidFill>
                  <a:srgbClr val="FFD72F"/>
                </a:solidFill>
              </a:rPr>
              <a:t>sika</a:t>
            </a:r>
            <a:r>
              <a:rPr lang="en-US" dirty="0" err="1">
                <a:solidFill>
                  <a:srgbClr val="FFD72F"/>
                </a:solidFill>
              </a:rPr>
              <a:t>p</a:t>
            </a:r>
            <a:endParaRPr lang="en-US" b="1" i="1" u="sng" dirty="0">
              <a:solidFill>
                <a:srgbClr val="FFD72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41910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1" u="sng" dirty="0" smtClean="0">
                <a:solidFill>
                  <a:srgbClr val="00B050"/>
                </a:solidFill>
              </a:rPr>
              <a:t>Behavioral intensions </a:t>
            </a:r>
            <a:r>
              <a:rPr lang="en-US" dirty="0" err="1" smtClean="0">
                <a:solidFill>
                  <a:srgbClr val="00B050"/>
                </a:solidFill>
              </a:rPr>
              <a:t>adalah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representasi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dari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dorongan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untuk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terlibat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kedalam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perilaku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tertentu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mengenai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objek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sikap</a:t>
            </a:r>
            <a:endParaRPr lang="en-US" b="1" i="1" u="sng" dirty="0">
              <a:solidFill>
                <a:srgbClr val="00B050"/>
              </a:solidFill>
            </a:endParaRPr>
          </a:p>
        </p:txBody>
      </p:sp>
      <p:pic>
        <p:nvPicPr>
          <p:cNvPr id="11" name="Picture 10" descr="2135421947_Picture120for20Thinking20Thursdays_xlar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627622"/>
            <a:ext cx="2381250" cy="3230378"/>
          </a:xfrm>
          <a:prstGeom prst="rect">
            <a:avLst/>
          </a:prstGeom>
        </p:spPr>
      </p:pic>
      <p:pic>
        <p:nvPicPr>
          <p:cNvPr id="17" name="Picture 16" descr="114227_939666_Aho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57400"/>
            <a:ext cx="3048000" cy="2316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cigaretes-prazudys-milijarda-zmoni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1371600"/>
            <a:ext cx="2590800" cy="2254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dwp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1918988"/>
            <a:ext cx="2819400" cy="20521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3" grpId="1" animBg="1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Managing Emotion at Work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01000" y="1524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101</a:t>
            </a:r>
            <a:endParaRPr lang="en-US" dirty="0"/>
          </a:p>
        </p:txBody>
      </p:sp>
      <p:pic>
        <p:nvPicPr>
          <p:cNvPr id="6" name="Picture 5" descr="workplace-personality-po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14400"/>
            <a:ext cx="3657600" cy="32451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5181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9" name="Picture 8" descr="nurse-hospital_2101382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066800"/>
            <a:ext cx="3896412" cy="2438400"/>
          </a:xfrm>
          <a:prstGeom prst="rect">
            <a:avLst/>
          </a:prstGeom>
        </p:spPr>
      </p:pic>
      <p:pic>
        <p:nvPicPr>
          <p:cNvPr id="10" name="Picture 9" descr="hotel-receptionist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050" y="3733800"/>
            <a:ext cx="4324350" cy="22764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4572000"/>
            <a:ext cx="388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/>
              <a:t>Emosional</a:t>
            </a:r>
            <a:r>
              <a:rPr lang="en-US" b="1" dirty="0" smtClean="0"/>
              <a:t> Labor:</a:t>
            </a:r>
          </a:p>
          <a:p>
            <a:pPr algn="just"/>
            <a:r>
              <a:rPr lang="en-US" dirty="0" smtClean="0"/>
              <a:t>Usaha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kendali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mengeksoresikan</a:t>
            </a:r>
            <a:r>
              <a:rPr lang="en-US" dirty="0" smtClean="0"/>
              <a:t> </a:t>
            </a:r>
            <a:r>
              <a:rPr lang="en-US" dirty="0" err="1" smtClean="0"/>
              <a:t>emosi</a:t>
            </a:r>
            <a:r>
              <a:rPr lang="en-US" dirty="0" smtClean="0"/>
              <a:t>. </a:t>
            </a:r>
            <a:r>
              <a:rPr lang="en-US" dirty="0" err="1" smtClean="0"/>
              <a:t>Emosi</a:t>
            </a:r>
            <a:r>
              <a:rPr lang="en-US" dirty="0" smtClean="0"/>
              <a:t> yang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layak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berinteraksi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lain.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Emotional Display Norms across Cultures</a:t>
            </a:r>
            <a:endParaRPr lang="en-US" dirty="0"/>
          </a:p>
        </p:txBody>
      </p:sp>
      <p:pic>
        <p:nvPicPr>
          <p:cNvPr id="5" name="Picture 4" descr="images-8.jpeg"/>
          <p:cNvPicPr>
            <a:picLocks noChangeAspect="1"/>
          </p:cNvPicPr>
          <p:nvPr/>
        </p:nvPicPr>
        <p:blipFill>
          <a:blip r:embed="rId2"/>
          <a:srcRect r="14223"/>
          <a:stretch>
            <a:fillRect/>
          </a:stretch>
        </p:blipFill>
        <p:spPr>
          <a:xfrm>
            <a:off x="5791200" y="914400"/>
            <a:ext cx="3352800" cy="2754086"/>
          </a:xfrm>
          <a:prstGeom prst="rect">
            <a:avLst/>
          </a:prstGeom>
        </p:spPr>
      </p:pic>
      <p:pic>
        <p:nvPicPr>
          <p:cNvPr id="8" name="Picture 7" descr="images-20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29200" y="3810000"/>
            <a:ext cx="2971800" cy="2664414"/>
          </a:xfrm>
          <a:prstGeom prst="rect">
            <a:avLst/>
          </a:prstGeom>
        </p:spPr>
      </p:pic>
      <p:pic>
        <p:nvPicPr>
          <p:cNvPr id="9" name="Picture 8" descr="images-1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4038600"/>
            <a:ext cx="3789291" cy="2124075"/>
          </a:xfrm>
          <a:prstGeom prst="rect">
            <a:avLst/>
          </a:prstGeom>
        </p:spPr>
      </p:pic>
      <p:pic>
        <p:nvPicPr>
          <p:cNvPr id="10" name="Picture 9" descr="images-12.jpeg"/>
          <p:cNvPicPr>
            <a:picLocks noChangeAspect="1"/>
          </p:cNvPicPr>
          <p:nvPr/>
        </p:nvPicPr>
        <p:blipFill>
          <a:blip r:embed="rId5"/>
          <a:srcRect l="43341"/>
          <a:stretch>
            <a:fillRect/>
          </a:stretch>
        </p:blipFill>
        <p:spPr>
          <a:xfrm>
            <a:off x="3276600" y="838200"/>
            <a:ext cx="2390775" cy="2781300"/>
          </a:xfrm>
          <a:prstGeom prst="rect">
            <a:avLst/>
          </a:prstGeom>
        </p:spPr>
      </p:pic>
      <p:pic>
        <p:nvPicPr>
          <p:cNvPr id="11" name="Picture 10" descr="images-9.jpeg"/>
          <p:cNvPicPr>
            <a:picLocks noChangeAspect="1"/>
          </p:cNvPicPr>
          <p:nvPr/>
        </p:nvPicPr>
        <p:blipFill>
          <a:blip r:embed="rId6"/>
          <a:srcRect b="34802"/>
          <a:stretch>
            <a:fillRect/>
          </a:stretch>
        </p:blipFill>
        <p:spPr>
          <a:xfrm>
            <a:off x="381000" y="838200"/>
            <a:ext cx="3086100" cy="2819400"/>
          </a:xfrm>
          <a:prstGeom prst="rect">
            <a:avLst/>
          </a:prstGeom>
        </p:spPr>
      </p:pic>
      <p:pic>
        <p:nvPicPr>
          <p:cNvPr id="12" name="Picture 11" descr="id-1005613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038600"/>
            <a:ext cx="1219200" cy="1219200"/>
          </a:xfrm>
          <a:prstGeom prst="rect">
            <a:avLst/>
          </a:prstGeom>
        </p:spPr>
      </p:pic>
      <p:pic>
        <p:nvPicPr>
          <p:cNvPr id="13" name="Picture 12" descr="id-1005613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43400" y="3810000"/>
            <a:ext cx="1219200" cy="1219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848600" y="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Emotional Dissonance</a:t>
            </a:r>
            <a:endParaRPr lang="en-US" dirty="0"/>
          </a:p>
        </p:txBody>
      </p:sp>
      <p:pic>
        <p:nvPicPr>
          <p:cNvPr id="5" name="Picture 4" descr="4820895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990600"/>
            <a:ext cx="3566398" cy="261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3716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Konflik</a:t>
            </a:r>
            <a:r>
              <a:rPr lang="en-US" b="1" dirty="0" smtClean="0"/>
              <a:t>  </a:t>
            </a:r>
            <a:r>
              <a:rPr lang="en-US" b="1" dirty="0" err="1" smtClean="0"/>
              <a:t>antara</a:t>
            </a:r>
            <a:r>
              <a:rPr lang="en-US" b="1" dirty="0" smtClean="0"/>
              <a:t> </a:t>
            </a:r>
            <a:r>
              <a:rPr lang="en-US" b="1" dirty="0" err="1" smtClean="0"/>
              <a:t>emosi</a:t>
            </a:r>
            <a:r>
              <a:rPr lang="en-US" b="1" dirty="0" smtClean="0"/>
              <a:t> yang </a:t>
            </a:r>
            <a:r>
              <a:rPr lang="en-US" b="1" dirty="0" err="1" smtClean="0"/>
              <a:t>seharusnya</a:t>
            </a:r>
            <a:r>
              <a:rPr lang="en-US" b="1" dirty="0" smtClean="0"/>
              <a:t> </a:t>
            </a:r>
            <a:r>
              <a:rPr lang="en-US" b="1" dirty="0" err="1" smtClean="0"/>
              <a:t>dapat</a:t>
            </a:r>
            <a:r>
              <a:rPr lang="en-US" b="1" dirty="0" smtClean="0"/>
              <a:t> </a:t>
            </a:r>
            <a:r>
              <a:rPr lang="en-US" b="1" dirty="0" err="1" smtClean="0"/>
              <a:t>diterima</a:t>
            </a:r>
            <a:r>
              <a:rPr lang="en-US" b="1" dirty="0" smtClean="0"/>
              <a:t> </a:t>
            </a:r>
            <a:r>
              <a:rPr lang="en-US" b="1" dirty="0" err="1" smtClean="0"/>
              <a:t>lingkungan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emosi</a:t>
            </a:r>
            <a:r>
              <a:rPr lang="en-US" b="1" dirty="0" smtClean="0"/>
              <a:t> yang </a:t>
            </a:r>
            <a:r>
              <a:rPr lang="en-US" b="1" dirty="0" err="1" smtClean="0"/>
              <a:t>sebenarnya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848600" y="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104-105</a:t>
            </a:r>
            <a:endParaRPr lang="en-US" dirty="0"/>
          </a:p>
        </p:txBody>
      </p:sp>
      <p:pic>
        <p:nvPicPr>
          <p:cNvPr id="8" name="Picture 7" descr="stressed6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038600"/>
            <a:ext cx="3924300" cy="2616200"/>
          </a:xfrm>
          <a:prstGeom prst="rect">
            <a:avLst/>
          </a:prstGeom>
        </p:spPr>
      </p:pic>
      <p:pic>
        <p:nvPicPr>
          <p:cNvPr id="9" name="Picture 8" descr="Burnout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4038600"/>
            <a:ext cx="3311857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Emotional Intelligence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60960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Emotional Intelligence:</a:t>
            </a:r>
          </a:p>
          <a:p>
            <a:pPr algn="just"/>
            <a:r>
              <a:rPr lang="en-US" dirty="0" err="1" smtClean="0">
                <a:solidFill>
                  <a:srgbClr val="002060"/>
                </a:solidFill>
              </a:rPr>
              <a:t>Sekumpulan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kemampuan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untuk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memahami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mengekspresikan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emosi</a:t>
            </a:r>
            <a:r>
              <a:rPr lang="en-US" dirty="0" smtClean="0">
                <a:solidFill>
                  <a:srgbClr val="002060"/>
                </a:solidFill>
              </a:rPr>
              <a:t> , </a:t>
            </a:r>
            <a:r>
              <a:rPr lang="en-US" dirty="0" err="1" smtClean="0">
                <a:solidFill>
                  <a:srgbClr val="002060"/>
                </a:solidFill>
              </a:rPr>
              <a:t>mengasimilasi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emosi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dalam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pikiran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dan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mengatur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emosi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diri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sendiri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orang</a:t>
            </a:r>
            <a:r>
              <a:rPr lang="en-US" dirty="0" smtClean="0">
                <a:solidFill>
                  <a:srgbClr val="002060"/>
                </a:solidFill>
              </a:rPr>
              <a:t> lain.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Picture 6" descr="eidiagra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362200"/>
            <a:ext cx="5285144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629</Words>
  <Application>Microsoft Office PowerPoint</Application>
  <PresentationFormat>On-screen Show (4:3)</PresentationFormat>
  <Paragraphs>92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Median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Job Satisfaction</vt:lpstr>
      <vt:lpstr>Slide 11</vt:lpstr>
      <vt:lpstr>Slide 12</vt:lpstr>
      <vt:lpstr>STRESS </vt:lpstr>
      <vt:lpstr>General Adaption Syndrome (Hans Selye, 1930)</vt:lpstr>
      <vt:lpstr>Consequences of Distress</vt:lpstr>
      <vt:lpstr>Stressor: The Cause of Stress</vt:lpstr>
      <vt:lpstr>Individual Differences in Stress</vt:lpstr>
      <vt:lpstr>Managing Work-Related Stress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15</cp:revision>
  <dcterms:created xsi:type="dcterms:W3CDTF">2016-02-10T14:31:41Z</dcterms:created>
  <dcterms:modified xsi:type="dcterms:W3CDTF">2016-02-11T14:34:34Z</dcterms:modified>
</cp:coreProperties>
</file>