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77" r:id="rId5"/>
    <p:sldId id="278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7" r:id="rId15"/>
    <p:sldId id="266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0" autoAdjust="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3ECA-13FC-4C5D-AC2D-6AA96B186D99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396E12-EFBC-4F23-BDE4-AC9314EB110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3ECA-13FC-4C5D-AC2D-6AA96B186D99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6E12-EFBC-4F23-BDE4-AC9314EB11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3ECA-13FC-4C5D-AC2D-6AA96B186D99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6E12-EFBC-4F23-BDE4-AC9314EB11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4C4B342-DA4C-4032-A5D1-3E3D0D4EBD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13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03F506A-D871-41A8-AE5B-7F33DFE759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5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3ECA-13FC-4C5D-AC2D-6AA96B186D99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6E12-EFBC-4F23-BDE4-AC9314EB11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3ECA-13FC-4C5D-AC2D-6AA96B186D99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6E12-EFBC-4F23-BDE4-AC9314EB11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3ECA-13FC-4C5D-AC2D-6AA96B186D99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6E12-EFBC-4F23-BDE4-AC9314EB110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3ECA-13FC-4C5D-AC2D-6AA96B186D99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6E12-EFBC-4F23-BDE4-AC9314EB110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3ECA-13FC-4C5D-AC2D-6AA96B186D99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6E12-EFBC-4F23-BDE4-AC9314EB11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3ECA-13FC-4C5D-AC2D-6AA96B186D99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6E12-EFBC-4F23-BDE4-AC9314EB11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3ECA-13FC-4C5D-AC2D-6AA96B186D99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6E12-EFBC-4F23-BDE4-AC9314EB11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3ECA-13FC-4C5D-AC2D-6AA96B186D99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6E12-EFBC-4F23-BDE4-AC9314EB11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BFB3ECA-13FC-4C5D-AC2D-6AA96B186D99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5396E12-EFBC-4F23-BDE4-AC9314EB11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Perception and Learning in Organization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600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Annisa</a:t>
            </a:r>
            <a:r>
              <a:rPr lang="en-US" dirty="0" smtClean="0"/>
              <a:t> </a:t>
            </a:r>
            <a:r>
              <a:rPr lang="en-US" dirty="0" err="1" smtClean="0"/>
              <a:t>Aprilia</a:t>
            </a:r>
            <a:endParaRPr lang="en-US" dirty="0" smtClean="0"/>
          </a:p>
          <a:p>
            <a:r>
              <a:rPr lang="en-US" dirty="0" err="1" smtClean="0"/>
              <a:t>Nisrina</a:t>
            </a:r>
            <a:r>
              <a:rPr lang="en-US" dirty="0" smtClean="0"/>
              <a:t> </a:t>
            </a:r>
            <a:r>
              <a:rPr lang="en-US" dirty="0" err="1" smtClean="0"/>
              <a:t>Imsaskia</a:t>
            </a:r>
            <a:endParaRPr lang="en-US" dirty="0"/>
          </a:p>
          <a:p>
            <a:r>
              <a:rPr lang="en-US" dirty="0" smtClean="0"/>
              <a:t>Sheila </a:t>
            </a:r>
            <a:r>
              <a:rPr lang="en-US" dirty="0" err="1" smtClean="0"/>
              <a:t>Salihatunnisa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007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65206" y="1047135"/>
            <a:ext cx="2895600" cy="1371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Supervisor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ekspektasi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43600" y="2875935"/>
            <a:ext cx="2895600" cy="1371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Ekpektasi</a:t>
            </a:r>
            <a:r>
              <a:rPr lang="en-US" dirty="0" smtClean="0"/>
              <a:t> supervisor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0626" y="4724400"/>
            <a:ext cx="2895600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Perilaku</a:t>
            </a:r>
            <a:r>
              <a:rPr lang="en-US" dirty="0" smtClean="0"/>
              <a:t> supervisor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kepercayaan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2875935"/>
            <a:ext cx="2895600" cy="1371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ekspektasi</a:t>
            </a:r>
            <a:r>
              <a:rPr lang="en-US" dirty="0" smtClean="0"/>
              <a:t> supervisor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953432" y="1732935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0"/>
          </p:cNvCxnSpPr>
          <p:nvPr/>
        </p:nvCxnSpPr>
        <p:spPr>
          <a:xfrm flipV="1">
            <a:off x="7391400" y="1732935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401232" y="42672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43600" y="5410200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85452" y="5410200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585452" y="42672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578078" y="1732935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85452" y="1732935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47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701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Contingencies of self-fulfilling Prophecy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0499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Perspektif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perilaku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berorganisasi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fokus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membangun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kualitas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kepribadian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positif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individu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atau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institusi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daripada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fokus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apa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salah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mereka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5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omic Sans MS" pitchFamily="66" charset="0"/>
              </a:rPr>
              <a:t>Other Perceptual Errors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95" b="8356"/>
          <a:stretch/>
        </p:blipFill>
        <p:spPr>
          <a:xfrm>
            <a:off x="0" y="990600"/>
            <a:ext cx="9144000" cy="5867400"/>
          </a:xfrm>
        </p:spPr>
      </p:pic>
      <p:sp>
        <p:nvSpPr>
          <p:cNvPr id="5" name="TextBox 4"/>
          <p:cNvSpPr txBox="1"/>
          <p:nvPr/>
        </p:nvSpPr>
        <p:spPr>
          <a:xfrm>
            <a:off x="1143000" y="2167823"/>
            <a:ext cx="251543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Halo effect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0" y="2384320"/>
            <a:ext cx="278634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Primacy effect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3503" y="5124321"/>
            <a:ext cx="284565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  <a:latin typeface="Comic Sans MS" pitchFamily="66" charset="0"/>
              </a:rPr>
              <a:t>Recency</a:t>
            </a:r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 effect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1542" y="5124320"/>
            <a:ext cx="3108543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False-consensus </a:t>
            </a:r>
          </a:p>
          <a:p>
            <a:r>
              <a:rPr lang="en-US" sz="2800" b="1" dirty="0">
                <a:solidFill>
                  <a:srgbClr val="0070C0"/>
                </a:solidFill>
                <a:latin typeface="Comic Sans MS" pitchFamily="66" charset="0"/>
              </a:rPr>
              <a:t>	</a:t>
            </a:r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effect</a:t>
            </a:r>
          </a:p>
        </p:txBody>
      </p:sp>
    </p:spTree>
    <p:extLst>
      <p:ext uri="{BB962C8B-B14F-4D97-AF65-F5344CB8AC3E}">
        <p14:creationId xmlns:p14="http://schemas.microsoft.com/office/powerpoint/2010/main" val="2453089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Perception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chemeClr val="tx1"/>
                </a:solidFill>
              </a:rPr>
              <a:t>Awarness</a:t>
            </a:r>
            <a:r>
              <a:rPr lang="en-US" b="1" dirty="0" smtClean="0">
                <a:solidFill>
                  <a:schemeClr val="tx1"/>
                </a:solidFill>
              </a:rPr>
              <a:t> of Perceptual Biases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3327489"/>
            <a:ext cx="4724400" cy="314681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662273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95600" y="2514911"/>
            <a:ext cx="4419600" cy="396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cxnSp>
        <p:nvCxnSpPr>
          <p:cNvPr id="6" name="Straight Connector 5"/>
          <p:cNvCxnSpPr>
            <a:stCxn id="4" idx="1"/>
            <a:endCxn id="4" idx="3"/>
          </p:cNvCxnSpPr>
          <p:nvPr/>
        </p:nvCxnSpPr>
        <p:spPr>
          <a:xfrm>
            <a:off x="2895600" y="4496111"/>
            <a:ext cx="441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0"/>
            <a:endCxn id="4" idx="2"/>
          </p:cNvCxnSpPr>
          <p:nvPr/>
        </p:nvCxnSpPr>
        <p:spPr>
          <a:xfrm>
            <a:off x="5105400" y="2514911"/>
            <a:ext cx="0" cy="396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555955" y="2514911"/>
            <a:ext cx="0" cy="39319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74256" y="1600200"/>
            <a:ext cx="441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88890" y="33542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 Area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54444" y="330719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Blind Area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54444" y="519132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Unknown Area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88108" y="521957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Hidden Area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76400" y="3031103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Known to Others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96064" y="4941955"/>
            <a:ext cx="1170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  <a:r>
              <a:rPr lang="en-US" dirty="0" smtClean="0"/>
              <a:t>nknown to Others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311012" y="171313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Known to self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32205" y="1713129"/>
            <a:ext cx="1170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  <a:r>
              <a:rPr lang="en-US" dirty="0" smtClean="0"/>
              <a:t>nknown to self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102477" y="4116495"/>
            <a:ext cx="2445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Disclosure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56380" y="1138535"/>
            <a:ext cx="2445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Feedback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4352" y="286434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Improving Self </a:t>
            </a:r>
            <a:r>
              <a:rPr lang="en-US" sz="3600" b="1" dirty="0" err="1" smtClean="0"/>
              <a:t>Awarness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80590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Meaningful Interaction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914400" y="1981200"/>
            <a:ext cx="2362200" cy="441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Contact Hypothesis</a:t>
            </a:r>
          </a:p>
          <a:p>
            <a:pPr algn="ctr"/>
            <a:endParaRPr lang="en-US" dirty="0"/>
          </a:p>
          <a:p>
            <a:pPr algn="ctr"/>
            <a:r>
              <a:rPr lang="en-US" dirty="0" err="1" smtClean="0"/>
              <a:t>Teori</a:t>
            </a:r>
            <a:r>
              <a:rPr lang="en-US" dirty="0" smtClean="0"/>
              <a:t> yang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berinteraksi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,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berkurang</a:t>
            </a:r>
            <a:r>
              <a:rPr lang="en-US" dirty="0" smtClean="0"/>
              <a:t> </a:t>
            </a:r>
            <a:r>
              <a:rPr lang="en-US" dirty="0" err="1" smtClean="0"/>
              <a:t>prasangka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persepsi</a:t>
            </a:r>
            <a:r>
              <a:rPr lang="en-US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lakukan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orang </a:t>
            </a:r>
            <a:r>
              <a:rPr lang="en-US" dirty="0" err="1" smtClean="0"/>
              <a:t>tersebut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800600" y="5170538"/>
            <a:ext cx="26670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Empathy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436" y="1981200"/>
            <a:ext cx="4059563" cy="261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29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417"/>
            <a:ext cx="8986970" cy="1052612"/>
          </a:xfrm>
        </p:spPr>
        <p:txBody>
          <a:bodyPr/>
          <a:lstStyle/>
          <a:p>
            <a:r>
              <a:rPr lang="en-US" sz="5400" dirty="0" smtClean="0"/>
              <a:t>Learning in Organization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795" y="1404926"/>
            <a:ext cx="8181369" cy="141447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Learning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perubahan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relatif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permanen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perilaku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kecenderungan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perilaku</a:t>
            </a:r>
            <a:r>
              <a:rPr lang="en-US" dirty="0">
                <a:solidFill>
                  <a:schemeClr val="tx1"/>
                </a:solidFill>
              </a:rPr>
              <a:t>) yang </a:t>
            </a:r>
            <a:r>
              <a:rPr lang="en-US" dirty="0" err="1">
                <a:solidFill>
                  <a:schemeClr val="tx1"/>
                </a:solidFill>
              </a:rPr>
              <a:t>terjadi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sebagai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akibat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interaksi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seseorang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lingkungan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795" y="3147708"/>
            <a:ext cx="81813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+mj-lt"/>
              </a:rPr>
              <a:t>Tacit </a:t>
            </a:r>
            <a:r>
              <a:rPr lang="en-US" sz="2200" b="1" dirty="0">
                <a:latin typeface="+mj-lt"/>
              </a:rPr>
              <a:t>knowledge </a:t>
            </a:r>
            <a:r>
              <a:rPr lang="en-US" sz="2200" dirty="0" err="1">
                <a:latin typeface="+mj-lt"/>
              </a:rPr>
              <a:t>adalah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pengetahuan</a:t>
            </a:r>
            <a:r>
              <a:rPr lang="en-US" sz="2200" dirty="0">
                <a:latin typeface="+mj-lt"/>
              </a:rPr>
              <a:t> yang </a:t>
            </a:r>
            <a:r>
              <a:rPr lang="en-US" sz="2200" dirty="0" err="1">
                <a:latin typeface="+mj-lt"/>
              </a:rPr>
              <a:t>tertanam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dalam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tindakan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dan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cara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berpikir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kita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dan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ditularkan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hanya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melalui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pengamatan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dan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pengalaman</a:t>
            </a:r>
            <a:r>
              <a:rPr lang="en-US" sz="2200" dirty="0" smtClean="0">
                <a:latin typeface="+mj-lt"/>
              </a:rPr>
              <a:t>.</a:t>
            </a:r>
            <a:endParaRPr lang="en-US" sz="2200" dirty="0">
              <a:latin typeface="+mj-lt"/>
            </a:endParaRPr>
          </a:p>
        </p:txBody>
      </p:sp>
      <p:pic>
        <p:nvPicPr>
          <p:cNvPr id="6" name="Picture 5" descr="collaborativelea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257" y="4304419"/>
            <a:ext cx="3527055" cy="23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2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626"/>
            <a:ext cx="8229600" cy="1339157"/>
          </a:xfrm>
        </p:spPr>
        <p:txBody>
          <a:bodyPr/>
          <a:lstStyle/>
          <a:p>
            <a:pPr algn="l"/>
            <a:r>
              <a:rPr lang="en-US" sz="3200" dirty="0" smtClean="0"/>
              <a:t>Behavior Modification: </a:t>
            </a:r>
            <a:br>
              <a:rPr lang="en-US" sz="3200" dirty="0" smtClean="0"/>
            </a:br>
            <a:r>
              <a:rPr lang="en-US" sz="3200" dirty="0" smtClean="0"/>
              <a:t>Learning through Reinforcement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736" y="1918997"/>
            <a:ext cx="8229600" cy="1145877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solidFill>
                  <a:srgbClr val="000000"/>
                </a:solidFill>
              </a:rPr>
              <a:t>Behavior modification </a:t>
            </a:r>
            <a:r>
              <a:rPr lang="en-US" dirty="0" err="1" smtClean="0">
                <a:solidFill>
                  <a:srgbClr val="000000"/>
                </a:solidFill>
              </a:rPr>
              <a:t>merupakan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sebuah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teori</a:t>
            </a:r>
            <a:r>
              <a:rPr lang="en-US" dirty="0">
                <a:solidFill>
                  <a:srgbClr val="000000"/>
                </a:solidFill>
              </a:rPr>
              <a:t> yang </a:t>
            </a:r>
            <a:r>
              <a:rPr lang="en-US" dirty="0" err="1">
                <a:solidFill>
                  <a:srgbClr val="000000"/>
                </a:solidFill>
              </a:rPr>
              <a:t>menjelaskan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pembelajaran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dalam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hal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anteseden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konsekuensi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dari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perilaku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endParaRPr lang="en-US" dirty="0">
              <a:solidFill>
                <a:srgbClr val="000000"/>
              </a:solidFill>
            </a:endParaRPr>
          </a:p>
          <a:p>
            <a:pPr algn="just"/>
            <a:endParaRPr lang="en-US" dirty="0" smtClean="0">
              <a:solidFill>
                <a:srgbClr val="000000"/>
              </a:solidFill>
            </a:endParaRPr>
          </a:p>
          <a:p>
            <a:pPr algn="just"/>
            <a:endParaRPr lang="en-US" dirty="0" smtClean="0">
              <a:solidFill>
                <a:srgbClr val="000000"/>
              </a:solidFill>
            </a:endParaRPr>
          </a:p>
          <a:p>
            <a:pPr algn="just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457200" y="4058886"/>
            <a:ext cx="2731725" cy="1214905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Antecedents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What happens before the behavior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3395998" y="4058886"/>
            <a:ext cx="2595315" cy="1214905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Behavior</a:t>
            </a:r>
          </a:p>
          <a:p>
            <a:pPr algn="ctr"/>
            <a:r>
              <a:rPr lang="en-US" dirty="0" smtClean="0"/>
              <a:t>What the person says or does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98387" y="4058886"/>
            <a:ext cx="2488414" cy="12149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Consequences</a:t>
            </a:r>
          </a:p>
          <a:p>
            <a:pPr algn="ctr"/>
            <a:r>
              <a:rPr lang="en-US" dirty="0" smtClean="0"/>
              <a:t>What happens after the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98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056"/>
            <a:ext cx="8229600" cy="412907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/>
              <a:t>Contingencies of Reinforcement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4690"/>
            <a:ext cx="8229600" cy="548214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b="1" dirty="0" smtClean="0">
                <a:solidFill>
                  <a:srgbClr val="000000"/>
                </a:solidFill>
              </a:rPr>
              <a:t>Positive reinforcement</a:t>
            </a:r>
          </a:p>
          <a:p>
            <a:pPr marL="0" indent="0" algn="just">
              <a:buNone/>
            </a:pPr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sz="2000" dirty="0" err="1">
                <a:solidFill>
                  <a:srgbClr val="000000"/>
                </a:solidFill>
              </a:rPr>
              <a:t>terjadi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ketika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pengenalan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konsekuensi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meningkatkan</a:t>
            </a:r>
            <a:r>
              <a:rPr lang="en-US" sz="2000" dirty="0" smtClean="0">
                <a:solidFill>
                  <a:srgbClr val="000000"/>
                </a:solidFill>
              </a:rPr>
              <a:t> 	</a:t>
            </a:r>
            <a:r>
              <a:rPr lang="en-US" sz="2000" dirty="0" err="1" smtClean="0">
                <a:solidFill>
                  <a:srgbClr val="000000"/>
                </a:solidFill>
              </a:rPr>
              <a:t>atau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mempertahankan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frekuensi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atau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kemungkinan</a:t>
            </a:r>
            <a:r>
              <a:rPr lang="en-US" sz="2000" dirty="0" smtClean="0">
                <a:solidFill>
                  <a:srgbClr val="000000"/>
                </a:solidFill>
              </a:rPr>
              <a:t> 	</a:t>
            </a:r>
            <a:r>
              <a:rPr lang="en-US" sz="2000" dirty="0" err="1" smtClean="0">
                <a:solidFill>
                  <a:srgbClr val="000000"/>
                </a:solidFill>
              </a:rPr>
              <a:t>perilaku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tertentu</a:t>
            </a:r>
            <a:r>
              <a:rPr lang="en-US" sz="2000" dirty="0" smtClean="0">
                <a:solidFill>
                  <a:srgbClr val="000000"/>
                </a:solidFill>
              </a:rPr>
              <a:t> di </a:t>
            </a:r>
            <a:r>
              <a:rPr lang="en-US" sz="2000" dirty="0" err="1" smtClean="0">
                <a:solidFill>
                  <a:srgbClr val="000000"/>
                </a:solidFill>
              </a:rPr>
              <a:t>masa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depan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2200" b="1" dirty="0" smtClean="0">
                <a:solidFill>
                  <a:srgbClr val="000000"/>
                </a:solidFill>
              </a:rPr>
              <a:t>Punishment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err="1" smtClean="0">
                <a:solidFill>
                  <a:srgbClr val="000000"/>
                </a:solidFill>
              </a:rPr>
              <a:t>terjadi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ketika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konsekuensi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mengurangi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frekuensi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atau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	</a:t>
            </a:r>
            <a:r>
              <a:rPr lang="en-US" sz="2000" dirty="0" err="1" smtClean="0">
                <a:solidFill>
                  <a:srgbClr val="000000"/>
                </a:solidFill>
              </a:rPr>
              <a:t>kemungkinan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perilaku</a:t>
            </a:r>
            <a:r>
              <a:rPr lang="en-US" sz="2000" dirty="0" smtClean="0">
                <a:solidFill>
                  <a:srgbClr val="000000"/>
                </a:solidFill>
              </a:rPr>
              <a:t> di </a:t>
            </a:r>
            <a:r>
              <a:rPr lang="en-US" sz="2000" dirty="0" err="1" smtClean="0">
                <a:solidFill>
                  <a:srgbClr val="000000"/>
                </a:solidFill>
              </a:rPr>
              <a:t>masa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depan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2200" b="1" dirty="0" smtClean="0">
                <a:solidFill>
                  <a:srgbClr val="000000"/>
                </a:solidFill>
              </a:rPr>
              <a:t>Negative reinforcement</a:t>
            </a:r>
          </a:p>
          <a:p>
            <a:pPr marL="0" indent="0" algn="just">
              <a:buNone/>
            </a:pPr>
            <a:r>
              <a:rPr lang="en-US" sz="2000" b="1" dirty="0">
                <a:solidFill>
                  <a:srgbClr val="000000"/>
                </a:solidFill>
              </a:rPr>
              <a:t>	</a:t>
            </a:r>
            <a:r>
              <a:rPr lang="en-US" sz="2000" dirty="0" err="1">
                <a:solidFill>
                  <a:srgbClr val="000000"/>
                </a:solidFill>
              </a:rPr>
              <a:t>terjadi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ketika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penghapusan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atau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penghindaran</a:t>
            </a:r>
            <a:r>
              <a:rPr lang="en-US" sz="2000" dirty="0">
                <a:solidFill>
                  <a:srgbClr val="000000"/>
                </a:solidFill>
              </a:rPr>
              <a:t> 	</a:t>
            </a:r>
            <a:r>
              <a:rPr lang="en-US" sz="2000" dirty="0" err="1" smtClean="0">
                <a:solidFill>
                  <a:srgbClr val="000000"/>
                </a:solidFill>
              </a:rPr>
              <a:t>konsekuensi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meningkatkan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atau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mempertahankan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	 	</a:t>
            </a:r>
            <a:r>
              <a:rPr lang="en-US" sz="2000" dirty="0" err="1" smtClean="0">
                <a:solidFill>
                  <a:srgbClr val="000000"/>
                </a:solidFill>
              </a:rPr>
              <a:t>frekuensi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atau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probabilitas</a:t>
            </a:r>
            <a:r>
              <a:rPr lang="en-US" sz="2000" dirty="0">
                <a:solidFill>
                  <a:srgbClr val="000000"/>
                </a:solidFill>
              </a:rPr>
              <a:t> di </a:t>
            </a:r>
            <a:r>
              <a:rPr lang="en-US" sz="2000" dirty="0" err="1">
                <a:solidFill>
                  <a:srgbClr val="000000"/>
                </a:solidFill>
              </a:rPr>
              <a:t>masa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depan</a:t>
            </a:r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r>
              <a:rPr lang="en-US" sz="2200" b="1" dirty="0" smtClean="0">
                <a:solidFill>
                  <a:srgbClr val="000000"/>
                </a:solidFill>
              </a:rPr>
              <a:t>Extinction</a:t>
            </a:r>
          </a:p>
          <a:p>
            <a:pPr marL="0" indent="0" algn="just">
              <a:buNone/>
            </a:pPr>
            <a:r>
              <a:rPr lang="en-US" sz="2200" dirty="0">
                <a:solidFill>
                  <a:srgbClr val="000000"/>
                </a:solidFill>
              </a:rPr>
              <a:t>	</a:t>
            </a:r>
            <a:r>
              <a:rPr lang="en-US" sz="2000" dirty="0" err="1">
                <a:solidFill>
                  <a:srgbClr val="000000"/>
                </a:solidFill>
              </a:rPr>
              <a:t>terjadi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ketika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perilaku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sasaran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menurun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tidak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	</a:t>
            </a:r>
            <a:r>
              <a:rPr lang="en-US" sz="2000" dirty="0" err="1" smtClean="0">
                <a:solidFill>
                  <a:srgbClr val="000000"/>
                </a:solidFill>
              </a:rPr>
              <a:t>konsekuensi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mengikutinya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107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446"/>
            <a:ext cx="8229600" cy="537158"/>
          </a:xfrm>
        </p:spPr>
        <p:txBody>
          <a:bodyPr/>
          <a:lstStyle/>
          <a:p>
            <a:pPr algn="l"/>
            <a:r>
              <a:rPr lang="en-US" sz="2800" dirty="0" smtClean="0"/>
              <a:t>Schedules of Reinforcement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8344"/>
            <a:ext cx="8229600" cy="5297819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Bersamaan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jenis-jenis</a:t>
            </a:r>
            <a:r>
              <a:rPr lang="en-US" dirty="0" smtClean="0">
                <a:solidFill>
                  <a:schemeClr val="tx1"/>
                </a:solidFill>
              </a:rPr>
              <a:t> reinforcement, </a:t>
            </a:r>
            <a:r>
              <a:rPr lang="en-US" dirty="0" err="1" smtClean="0">
                <a:solidFill>
                  <a:schemeClr val="tx1"/>
                </a:solidFill>
              </a:rPr>
              <a:t>frekuensi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waktu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reinforcers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juga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mempengaruhi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perilaku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karyawan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Jadwal</a:t>
            </a:r>
            <a:r>
              <a:rPr lang="en-US" dirty="0" smtClean="0">
                <a:solidFill>
                  <a:schemeClr val="tx1"/>
                </a:solidFill>
              </a:rPr>
              <a:t> reinforcement yang paling </a:t>
            </a:r>
            <a:r>
              <a:rPr lang="en-US" dirty="0" err="1" smtClean="0">
                <a:solidFill>
                  <a:schemeClr val="tx1"/>
                </a:solidFill>
              </a:rPr>
              <a:t>efektif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belajar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tugas-tugas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baru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adalah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continuous reinforcement.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731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200" dirty="0"/>
              <a:t>The Perceptual Process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30313"/>
            <a:ext cx="8229600" cy="938212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sz="1600" b="1" dirty="0"/>
              <a:t>Perception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1400" b="1" dirty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1600" b="1" dirty="0"/>
              <a:t>Selection Attention</a:t>
            </a:r>
          </a:p>
        </p:txBody>
      </p:sp>
      <p:pic>
        <p:nvPicPr>
          <p:cNvPr id="3076" name="Picture 4" descr="PicsArt_02-11-10.47.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8913" y="2359025"/>
            <a:ext cx="5827712" cy="417512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331586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309"/>
            <a:ext cx="8229600" cy="103543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Social Learning Theory:</a:t>
            </a:r>
            <a:br>
              <a:rPr lang="en-US" sz="3200" dirty="0" smtClean="0"/>
            </a:br>
            <a:r>
              <a:rPr lang="en-US" sz="3200" dirty="0" smtClean="0"/>
              <a:t>Learning by Observing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303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</a:rPr>
              <a:t>Teori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pembelajaran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sosial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menyatakan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bahwa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banyak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pembelajaran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terjadi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dengan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mengamati</a:t>
            </a:r>
            <a:r>
              <a:rPr lang="en-US" sz="2000" dirty="0">
                <a:solidFill>
                  <a:srgbClr val="000000"/>
                </a:solidFill>
              </a:rPr>
              <a:t> orang lain </a:t>
            </a:r>
            <a:r>
              <a:rPr lang="en-US" sz="2000" dirty="0" err="1">
                <a:solidFill>
                  <a:srgbClr val="000000"/>
                </a:solidFill>
              </a:rPr>
              <a:t>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kemudian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pemodelan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perilaku</a:t>
            </a:r>
            <a:r>
              <a:rPr lang="en-US" sz="2000" dirty="0">
                <a:solidFill>
                  <a:srgbClr val="000000"/>
                </a:solidFill>
              </a:rPr>
              <a:t> yang </a:t>
            </a:r>
            <a:r>
              <a:rPr lang="en-US" sz="2000" dirty="0" err="1">
                <a:solidFill>
                  <a:srgbClr val="000000"/>
                </a:solidFill>
              </a:rPr>
              <a:t>mengarah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pada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hasil</a:t>
            </a:r>
            <a:r>
              <a:rPr lang="en-US" sz="2000" dirty="0">
                <a:solidFill>
                  <a:srgbClr val="000000"/>
                </a:solidFill>
              </a:rPr>
              <a:t> yang </a:t>
            </a:r>
            <a:r>
              <a:rPr lang="en-US" sz="2000" dirty="0" err="1">
                <a:solidFill>
                  <a:srgbClr val="000000"/>
                </a:solidFill>
              </a:rPr>
              <a:t>menguntungkan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menghindari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perilaku</a:t>
            </a:r>
            <a:r>
              <a:rPr lang="en-US" sz="2000" dirty="0">
                <a:solidFill>
                  <a:srgbClr val="000000"/>
                </a:solidFill>
              </a:rPr>
              <a:t> yang </a:t>
            </a:r>
            <a:r>
              <a:rPr lang="en-US" sz="2000" dirty="0" err="1">
                <a:solidFill>
                  <a:srgbClr val="000000"/>
                </a:solidFill>
              </a:rPr>
              <a:t>mengarah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konsekuensi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penghukuman</a:t>
            </a: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763586"/>
              </p:ext>
            </p:extLst>
          </p:nvPr>
        </p:nvGraphicFramePr>
        <p:xfrm>
          <a:off x="457200" y="3418136"/>
          <a:ext cx="8229600" cy="325629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43200"/>
                <a:gridCol w="2743200"/>
                <a:gridCol w="2743200"/>
              </a:tblGrid>
              <a:tr h="6959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Behavior </a:t>
                      </a:r>
                      <a:r>
                        <a:rPr lang="en-US" dirty="0" err="1" smtClean="0"/>
                        <a:t>Modelling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Learning</a:t>
                      </a:r>
                      <a:r>
                        <a:rPr lang="en-US" baseline="0" dirty="0" smtClean="0"/>
                        <a:t> Behavior Consequences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Self-reinforcement</a:t>
                      </a:r>
                      <a:endParaRPr lang="en-US" dirty="0"/>
                    </a:p>
                  </a:txBody>
                  <a:tcPr/>
                </a:tc>
              </a:tr>
              <a:tr h="1434662">
                <a:tc>
                  <a:txBody>
                    <a:bodyPr/>
                    <a:lstStyle/>
                    <a:p>
                      <a:r>
                        <a:rPr lang="en-US" dirty="0" smtClean="0"/>
                        <a:t>Orang </a:t>
                      </a:r>
                      <a:r>
                        <a:rPr lang="en-US" dirty="0" err="1" smtClean="0"/>
                        <a:t>belajar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mengamati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perilaku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seorang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panutan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tugas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penting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mengingat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unsur-unsur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penting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perilaku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diamati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kemudian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berlatih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perilaku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mereka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Orang </a:t>
                      </a:r>
                      <a:r>
                        <a:rPr lang="en-US" dirty="0" err="1" smtClean="0"/>
                        <a:t>belajar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konsekuensi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perilaku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melalui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logika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observasi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bukan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hanya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melalui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pengalaman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Terjadi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setiap</a:t>
                      </a:r>
                      <a:r>
                        <a:rPr lang="en-US" dirty="0" smtClean="0"/>
                        <a:t> kali </a:t>
                      </a:r>
                      <a:r>
                        <a:rPr lang="en-US" dirty="0" err="1" smtClean="0"/>
                        <a:t>seorang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karyawan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memiliki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kontrol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atas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reinforcer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tetapi</a:t>
                      </a:r>
                      <a:r>
                        <a:rPr lang="en-US" dirty="0" smtClean="0"/>
                        <a:t> “</a:t>
                      </a:r>
                      <a:r>
                        <a:rPr lang="en-US" dirty="0" err="1" smtClean="0"/>
                        <a:t>tidak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mengambilnya</a:t>
                      </a:r>
                      <a:r>
                        <a:rPr lang="en-US" dirty="0" smtClean="0"/>
                        <a:t>” </a:t>
                      </a:r>
                      <a:r>
                        <a:rPr lang="en-US" dirty="0" err="1" smtClean="0"/>
                        <a:t>sampai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menyelesaikan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tujuan</a:t>
                      </a:r>
                      <a:r>
                        <a:rPr lang="en-US" dirty="0" smtClean="0"/>
                        <a:t> yang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telah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ditetapkan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sendiri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241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17"/>
            <a:ext cx="8229600" cy="675216"/>
          </a:xfrm>
        </p:spPr>
        <p:txBody>
          <a:bodyPr/>
          <a:lstStyle/>
          <a:p>
            <a:pPr algn="l"/>
            <a:r>
              <a:rPr lang="en-US" sz="3200" dirty="0" smtClean="0"/>
              <a:t>Learning through Experience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69760"/>
            <a:ext cx="8515965" cy="5256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 smtClean="0">
                <a:solidFill>
                  <a:srgbClr val="000000"/>
                </a:solidFill>
              </a:rPr>
              <a:t>Bersamaan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dengan</a:t>
            </a:r>
            <a:r>
              <a:rPr lang="en-US" dirty="0" smtClean="0">
                <a:solidFill>
                  <a:srgbClr val="000000"/>
                </a:solidFill>
              </a:rPr>
              <a:t> behavior modification </a:t>
            </a:r>
            <a:r>
              <a:rPr lang="en-US" dirty="0" err="1" smtClean="0">
                <a:solidFill>
                  <a:srgbClr val="000000"/>
                </a:solidFill>
              </a:rPr>
              <a:t>dan</a:t>
            </a:r>
            <a:r>
              <a:rPr lang="en-US" dirty="0" smtClean="0">
                <a:solidFill>
                  <a:srgbClr val="000000"/>
                </a:solidFill>
              </a:rPr>
              <a:t> social learning, </a:t>
            </a:r>
            <a:r>
              <a:rPr lang="en-US" dirty="0" err="1" smtClean="0">
                <a:solidFill>
                  <a:srgbClr val="000000"/>
                </a:solidFill>
              </a:rPr>
              <a:t>cara</a:t>
            </a:r>
            <a:r>
              <a:rPr lang="en-US" dirty="0" smtClean="0">
                <a:solidFill>
                  <a:srgbClr val="000000"/>
                </a:solidFill>
              </a:rPr>
              <a:t> lain </a:t>
            </a:r>
            <a:r>
              <a:rPr lang="en-US" dirty="0" err="1" smtClean="0">
                <a:solidFill>
                  <a:srgbClr val="000000"/>
                </a:solidFill>
              </a:rPr>
              <a:t>karyawan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melakukan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pembelajaran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yaitu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dengan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pengalaman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langsung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</a:p>
          <a:p>
            <a:pPr marL="0" indent="0" algn="just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en-US" dirty="0" err="1" smtClean="0">
                <a:solidFill>
                  <a:srgbClr val="000000"/>
                </a:solidFill>
              </a:rPr>
              <a:t>Experiental</a:t>
            </a:r>
            <a:r>
              <a:rPr lang="en-US" dirty="0" smtClean="0">
                <a:solidFill>
                  <a:srgbClr val="000000"/>
                </a:solidFill>
              </a:rPr>
              <a:t> learning </a:t>
            </a:r>
            <a:r>
              <a:rPr lang="en-US" dirty="0" err="1" smtClean="0">
                <a:solidFill>
                  <a:srgbClr val="000000"/>
                </a:solidFill>
              </a:rPr>
              <a:t>dimulai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ketika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kita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terlibat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dengan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lingkungan</a:t>
            </a:r>
            <a:r>
              <a:rPr lang="en-US" dirty="0" smtClean="0">
                <a:solidFill>
                  <a:srgbClr val="000000"/>
                </a:solidFill>
              </a:rPr>
              <a:t>; </a:t>
            </a:r>
            <a:r>
              <a:rPr lang="en-US" dirty="0" err="1" smtClean="0">
                <a:solidFill>
                  <a:srgbClr val="000000"/>
                </a:solidFill>
              </a:rPr>
              <a:t>lalu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kita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mencerminkan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dari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pengalaman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tersebut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bentuk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teori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tentang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bagaimana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dunia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sekitar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kita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bekerja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lalu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menguji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teori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tersebut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dalam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lingkungan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</a:p>
          <a:p>
            <a:pPr marL="0" indent="0" algn="just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en-US" dirty="0" err="1" smtClean="0">
                <a:solidFill>
                  <a:srgbClr val="000000"/>
                </a:solidFill>
              </a:rPr>
              <a:t>Salah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satu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unsur</a:t>
            </a:r>
            <a:r>
              <a:rPr lang="en-US" dirty="0" smtClean="0">
                <a:solidFill>
                  <a:srgbClr val="000000"/>
                </a:solidFill>
              </a:rPr>
              <a:t> yang paling </a:t>
            </a:r>
            <a:r>
              <a:rPr lang="en-US" dirty="0" err="1" smtClean="0">
                <a:solidFill>
                  <a:srgbClr val="000000"/>
                </a:solidFill>
              </a:rPr>
              <a:t>penting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untuk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belajar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melalui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pengalaman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adalah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bahwa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organisasi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karyawan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harus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memiliki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000000"/>
                </a:solidFill>
              </a:rPr>
              <a:t>learning orientation </a:t>
            </a:r>
            <a:r>
              <a:rPr lang="en-US" dirty="0" smtClean="0">
                <a:solidFill>
                  <a:srgbClr val="000000"/>
                </a:solidFill>
              </a:rPr>
              <a:t>yang </a:t>
            </a:r>
            <a:r>
              <a:rPr lang="en-US" dirty="0" err="1" smtClean="0">
                <a:solidFill>
                  <a:srgbClr val="000000"/>
                </a:solidFill>
              </a:rPr>
              <a:t>kuat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97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 smtClean="0"/>
              <a:t>From Individual to Organizational Learning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7134"/>
            <a:ext cx="8229600" cy="4359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Organizational Learning </a:t>
            </a:r>
            <a:r>
              <a:rPr lang="en-US" sz="2000" dirty="0" err="1" smtClean="0">
                <a:solidFill>
                  <a:srgbClr val="000000"/>
                </a:solidFill>
              </a:rPr>
              <a:t>merupakan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setiap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kegiatan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terstruktur</a:t>
            </a:r>
            <a:r>
              <a:rPr lang="en-US" sz="2000" dirty="0">
                <a:solidFill>
                  <a:srgbClr val="000000"/>
                </a:solidFill>
              </a:rPr>
              <a:t> yang </a:t>
            </a:r>
            <a:r>
              <a:rPr lang="en-US" sz="2000" dirty="0" err="1">
                <a:solidFill>
                  <a:srgbClr val="000000"/>
                </a:solidFill>
              </a:rPr>
              <a:t>meningkatkan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kapasitas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organisasi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untuk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memperoleh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berbagi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penggunaan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pengetahuan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dalam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cara-cara</a:t>
            </a:r>
            <a:r>
              <a:rPr lang="en-US" sz="2000" dirty="0">
                <a:solidFill>
                  <a:srgbClr val="000000"/>
                </a:solidFill>
              </a:rPr>
              <a:t> yang </a:t>
            </a:r>
            <a:r>
              <a:rPr lang="en-US" sz="2000" dirty="0" err="1">
                <a:solidFill>
                  <a:srgbClr val="000000"/>
                </a:solidFill>
              </a:rPr>
              <a:t>meningkatkan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kelangsungan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hidup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keberhasilan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673776"/>
              </p:ext>
            </p:extLst>
          </p:nvPr>
        </p:nvGraphicFramePr>
        <p:xfrm>
          <a:off x="457200" y="3467859"/>
          <a:ext cx="8229600" cy="260270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43200"/>
                <a:gridCol w="2743200"/>
                <a:gridCol w="2743200"/>
              </a:tblGrid>
              <a:tr h="5910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Knowledge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Acquistion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Knowledge Sharing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Knowledge Use</a:t>
                      </a:r>
                      <a:endParaRPr lang="en-US" dirty="0"/>
                    </a:p>
                  </a:txBody>
                  <a:tcPr/>
                </a:tc>
              </a:tr>
              <a:tr h="146900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Organisasi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memperoleh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pengetahuan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melalui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pembelajaran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individu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eksperimen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Terjadi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umumnya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melalui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berbagai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bentuk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komunikasi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pelatihan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Terjadi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ketika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karyawan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menyadari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bahwa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pengetahuan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tersedia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bahwa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mereka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memiliki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kebebasan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cukup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untuk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menerapkannya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623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0"/>
            <a:ext cx="7620000" cy="1438275"/>
          </a:xfrm>
        </p:spPr>
      </p:pic>
    </p:spTree>
    <p:extLst>
      <p:ext uri="{BB962C8B-B14F-4D97-AF65-F5344CB8AC3E}">
        <p14:creationId xmlns:p14="http://schemas.microsoft.com/office/powerpoint/2010/main" val="128876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800" b="1" dirty="0"/>
          </a:p>
          <a:p>
            <a:pPr marL="0" indent="0">
              <a:buFontTx/>
              <a:buNone/>
            </a:pPr>
            <a:endParaRPr lang="en-US" sz="2000" b="1" dirty="0"/>
          </a:p>
          <a:p>
            <a:pPr marL="0" indent="0">
              <a:buFontTx/>
              <a:buNone/>
            </a:pPr>
            <a:r>
              <a:rPr lang="en-US" sz="2000" b="1" dirty="0"/>
              <a:t>Perceptual Organization and Interpretation</a:t>
            </a:r>
          </a:p>
          <a:p>
            <a:pPr marL="176213" indent="-176213">
              <a:buFontTx/>
              <a:buNone/>
            </a:pPr>
            <a:r>
              <a:rPr lang="en-US" sz="1800" dirty="0" smtClean="0"/>
              <a:t>	Orang </a:t>
            </a:r>
            <a:r>
              <a:rPr lang="en-US" sz="1800" dirty="0" err="1"/>
              <a:t>memahami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 </a:t>
            </a:r>
            <a:r>
              <a:rPr lang="en-US" sz="1800" dirty="0" err="1"/>
              <a:t>sebelum</a:t>
            </a:r>
            <a:r>
              <a:rPr lang="en-US" sz="1800" dirty="0"/>
              <a:t> </a:t>
            </a:r>
            <a:r>
              <a:rPr lang="en-US" sz="1800" dirty="0" err="1"/>
              <a:t>mereka</a:t>
            </a:r>
            <a:r>
              <a:rPr lang="en-US" sz="1800" dirty="0"/>
              <a:t> </a:t>
            </a:r>
            <a:r>
              <a:rPr lang="en-US" sz="1800" dirty="0" err="1"/>
              <a:t>sadar</a:t>
            </a:r>
            <a:r>
              <a:rPr lang="en-US" sz="1800" dirty="0"/>
              <a:t> </a:t>
            </a:r>
            <a:r>
              <a:rPr lang="en-US" sz="1800" dirty="0" err="1" smtClean="0"/>
              <a:t>hal</a:t>
            </a:r>
            <a:r>
              <a:rPr lang="en-US" sz="1800" dirty="0" smtClean="0"/>
              <a:t> </a:t>
            </a:r>
            <a:r>
              <a:rPr lang="en-US" sz="1800" dirty="0" err="1" smtClean="0"/>
              <a:t>tersebut</a:t>
            </a:r>
            <a:r>
              <a:rPr lang="en-US" sz="1800" dirty="0" smtClean="0"/>
              <a:t>. </a:t>
            </a:r>
            <a:r>
              <a:rPr lang="en-US" sz="1800" dirty="0" err="1" smtClean="0"/>
              <a:t>Pemahaman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sebagian</a:t>
            </a:r>
            <a:r>
              <a:rPr lang="en-US" sz="1800" dirty="0" smtClean="0"/>
              <a:t> </a:t>
            </a:r>
            <a:r>
              <a:rPr lang="en-US" sz="1800" dirty="0" err="1" smtClean="0"/>
              <a:t>termasuk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i="1" dirty="0" smtClean="0"/>
              <a:t>categorical thinking</a:t>
            </a:r>
            <a:r>
              <a:rPr lang="en-US" sz="1800" dirty="0" smtClean="0"/>
              <a:t>.</a:t>
            </a:r>
          </a:p>
          <a:p>
            <a:pPr marL="176213" indent="-176213">
              <a:buFontTx/>
              <a:buNone/>
            </a:pPr>
            <a:endParaRPr lang="en-US" sz="1800" b="1" dirty="0"/>
          </a:p>
          <a:p>
            <a:pPr marL="0" indent="0">
              <a:buFontTx/>
              <a:buNone/>
            </a:pPr>
            <a:r>
              <a:rPr lang="en-US" sz="2000" b="1" dirty="0"/>
              <a:t>Mental Models</a:t>
            </a:r>
          </a:p>
          <a:p>
            <a:pPr marL="236538" indent="-236538">
              <a:buFontTx/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/>
              <a:t>mencapai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err="1"/>
              <a:t>derajat</a:t>
            </a:r>
            <a:r>
              <a:rPr lang="en-US" sz="2000" dirty="0"/>
              <a:t> </a:t>
            </a:r>
            <a:r>
              <a:rPr lang="en-US" sz="2000" dirty="0" err="1"/>
              <a:t>representasi</a:t>
            </a:r>
            <a:r>
              <a:rPr lang="en-US" sz="2000" dirty="0"/>
              <a:t> internal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dunia</a:t>
            </a:r>
            <a:r>
              <a:rPr lang="en-US" sz="2000" dirty="0"/>
              <a:t> </a:t>
            </a:r>
            <a:r>
              <a:rPr lang="en-US" sz="2000" dirty="0" err="1"/>
              <a:t>luar</a:t>
            </a:r>
            <a:r>
              <a:rPr lang="en-US" sz="2000" dirty="0"/>
              <a:t>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01716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600200"/>
          </a:xfrm>
        </p:spPr>
        <p:txBody>
          <a:bodyPr/>
          <a:lstStyle/>
          <a:p>
            <a:r>
              <a:rPr lang="en-US" sz="3200" dirty="0"/>
              <a:t>Social Identity and Stereotyping</a:t>
            </a:r>
            <a:endParaRPr lang="en-US" altLang="en-US" sz="32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600200"/>
            <a:ext cx="7010400" cy="4525963"/>
          </a:xfrm>
        </p:spPr>
        <p:txBody>
          <a:bodyPr/>
          <a:lstStyle/>
          <a:p>
            <a:pPr marL="0" indent="0">
              <a:buSzPct val="100000"/>
              <a:buFont typeface="Arial" pitchFamily="34" charset="0"/>
              <a:buNone/>
            </a:pPr>
            <a:r>
              <a:rPr lang="en-US" sz="1800" dirty="0"/>
              <a:t> </a:t>
            </a:r>
          </a:p>
          <a:p>
            <a:pPr marL="0" indent="0">
              <a:buSzPct val="100000"/>
              <a:buFont typeface="Arial" pitchFamily="34" charset="0"/>
              <a:buNone/>
            </a:pPr>
            <a:r>
              <a:rPr lang="en-US" sz="1800" dirty="0"/>
              <a:t>  </a:t>
            </a:r>
            <a:r>
              <a:rPr lang="en-US" sz="1800" dirty="0" err="1">
                <a:solidFill>
                  <a:schemeClr val="tx1"/>
                </a:solidFill>
              </a:rPr>
              <a:t>Persepsi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sosial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dipengaruhi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oleh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tiga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kegiatan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dalam</a:t>
            </a:r>
            <a:r>
              <a:rPr lang="en-US" sz="1800" dirty="0">
                <a:solidFill>
                  <a:schemeClr val="tx1"/>
                </a:solidFill>
              </a:rPr>
              <a:t> proses </a:t>
            </a:r>
            <a:r>
              <a:rPr lang="en-US" sz="1800" dirty="0" err="1">
                <a:solidFill>
                  <a:schemeClr val="tx1"/>
                </a:solidFill>
              </a:rPr>
              <a:t>pembentukan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mempertahankan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identitas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sosial</a:t>
            </a:r>
            <a:r>
              <a:rPr lang="en-US" sz="1800" dirty="0">
                <a:solidFill>
                  <a:schemeClr val="tx1"/>
                </a:solidFill>
              </a:rPr>
              <a:t> : </a:t>
            </a:r>
          </a:p>
          <a:p>
            <a:r>
              <a:rPr lang="en-US" sz="1800" dirty="0">
                <a:solidFill>
                  <a:schemeClr val="tx1"/>
                </a:solidFill>
              </a:rPr>
              <a:t>Categorization</a:t>
            </a:r>
          </a:p>
          <a:p>
            <a:r>
              <a:rPr lang="en-US" sz="1800" dirty="0" err="1">
                <a:solidFill>
                  <a:schemeClr val="tx1"/>
                </a:solidFill>
              </a:rPr>
              <a:t>Homogenition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Differentiation</a:t>
            </a:r>
            <a:endParaRPr lang="en-US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67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/>
          </p:nvPr>
        </p:nvSpPr>
        <p:spPr>
          <a:xfrm>
            <a:off x="1600200" y="1219200"/>
            <a:ext cx="5715000" cy="4144962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sz="2000" b="1" dirty="0"/>
          </a:p>
          <a:p>
            <a:pPr marL="0" indent="0">
              <a:buFontTx/>
              <a:buNone/>
            </a:pPr>
            <a:r>
              <a:rPr lang="en-US" sz="2000" b="1" dirty="0"/>
              <a:t>Stereotyping in Organizations</a:t>
            </a:r>
            <a:endParaRPr lang="en-US" sz="2000" dirty="0"/>
          </a:p>
          <a:p>
            <a:pPr marL="176213" indent="-176213">
              <a:buFontTx/>
              <a:buNone/>
            </a:pPr>
            <a:r>
              <a:rPr lang="en-US" sz="2000" dirty="0" smtClean="0"/>
              <a:t>	stereotyping </a:t>
            </a:r>
            <a:r>
              <a:rPr lang="en-US" sz="2000" dirty="0" err="1"/>
              <a:t>adalah</a:t>
            </a:r>
            <a:r>
              <a:rPr lang="en-US" sz="2000" dirty="0"/>
              <a:t> proses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menempatkan</a:t>
            </a:r>
            <a:r>
              <a:rPr lang="en-US" sz="2000" dirty="0"/>
              <a:t> </a:t>
            </a:r>
            <a:r>
              <a:rPr lang="en-US" sz="2000" dirty="0" err="1"/>
              <a:t>sifat-sifat</a:t>
            </a:r>
            <a:r>
              <a:rPr lang="en-US" sz="2000" dirty="0"/>
              <a:t> orang-orang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</a:t>
            </a:r>
            <a:r>
              <a:rPr lang="en-US" sz="2000" dirty="0" err="1"/>
              <a:t>keanggotaan</a:t>
            </a:r>
            <a:r>
              <a:rPr lang="en-US" sz="2000" dirty="0"/>
              <a:t> </a:t>
            </a:r>
            <a:r>
              <a:rPr lang="en-US" sz="2000" dirty="0" err="1"/>
              <a:t>mereka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kategori</a:t>
            </a:r>
            <a:r>
              <a:rPr lang="en-US" sz="2000" dirty="0"/>
              <a:t> </a:t>
            </a:r>
            <a:r>
              <a:rPr lang="en-US" sz="2000" dirty="0" err="1"/>
              <a:t>sosial</a:t>
            </a:r>
            <a:r>
              <a:rPr lang="en-US" sz="2000" dirty="0"/>
              <a:t>.</a:t>
            </a:r>
          </a:p>
          <a:p>
            <a:pPr marL="0" indent="0">
              <a:buFontTx/>
              <a:buNone/>
            </a:pPr>
            <a:endParaRPr lang="en-US" sz="2000" dirty="0"/>
          </a:p>
          <a:p>
            <a:pPr marL="0" indent="0">
              <a:buFontTx/>
              <a:buNone/>
            </a:pPr>
            <a:r>
              <a:rPr lang="en-US" sz="2000" b="1" dirty="0"/>
              <a:t>Problem with Stereotyping</a:t>
            </a:r>
          </a:p>
          <a:p>
            <a:pPr marL="176213" indent="-176213">
              <a:buFontTx/>
              <a:buNone/>
            </a:pPr>
            <a:r>
              <a:rPr lang="en-US" sz="2000" dirty="0" smtClean="0"/>
              <a:t>	Stereotyping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sepenihnya</a:t>
            </a:r>
            <a:r>
              <a:rPr lang="en-US" sz="2000" dirty="0"/>
              <a:t> </a:t>
            </a:r>
            <a:r>
              <a:rPr lang="en-US" sz="2000" dirty="0" err="1"/>
              <a:t>fiksi</a:t>
            </a:r>
            <a:r>
              <a:rPr lang="en-US" sz="2000" dirty="0"/>
              <a:t>, </a:t>
            </a:r>
            <a:r>
              <a:rPr lang="en-US" sz="2000" dirty="0" smtClean="0"/>
              <a:t>	</a:t>
            </a:r>
            <a:r>
              <a:rPr lang="en-US" sz="2000" dirty="0" err="1" smtClean="0"/>
              <a:t>tapi</a:t>
            </a:r>
            <a:r>
              <a:rPr lang="en-US" sz="2000" dirty="0" smtClean="0"/>
              <a:t> </a:t>
            </a:r>
            <a:r>
              <a:rPr lang="en-US" sz="2000" dirty="0" err="1"/>
              <a:t>mereka</a:t>
            </a:r>
            <a:r>
              <a:rPr lang="en-US" sz="2000" dirty="0"/>
              <a:t> </a:t>
            </a:r>
            <a:r>
              <a:rPr lang="en-US" sz="2000" dirty="0" err="1"/>
              <a:t>juga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akurat</a:t>
            </a:r>
            <a:r>
              <a:rPr lang="en-US" sz="2000" dirty="0"/>
              <a:t> </a:t>
            </a:r>
            <a:r>
              <a:rPr lang="en-US" sz="2000" dirty="0" err="1"/>
              <a:t>menggambarkan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orang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kategori</a:t>
            </a:r>
            <a:r>
              <a:rPr lang="en-US" sz="2000" dirty="0"/>
              <a:t> </a:t>
            </a:r>
            <a:r>
              <a:rPr lang="en-US" sz="2000" dirty="0" err="1"/>
              <a:t>sosial</a:t>
            </a:r>
            <a:r>
              <a:rPr lang="en-US" sz="2000" dirty="0"/>
              <a:t>.</a:t>
            </a:r>
            <a:endParaRPr lang="en-US" sz="2000" b="1" dirty="0"/>
          </a:p>
          <a:p>
            <a:pPr marL="0" indent="0">
              <a:buFontTx/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54809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99635" y="3200400"/>
            <a:ext cx="5486400" cy="152645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Attribution process </a:t>
            </a:r>
            <a:endParaRPr lang="en-US" sz="2000" dirty="0"/>
          </a:p>
          <a:p>
            <a:pPr algn="ctr"/>
            <a:r>
              <a:rPr lang="en-US" dirty="0" smtClean="0"/>
              <a:t>Proses </a:t>
            </a:r>
            <a:r>
              <a:rPr lang="en-US" dirty="0" err="1" smtClean="0"/>
              <a:t>persepsi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memutuskan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yang </a:t>
            </a:r>
            <a:r>
              <a:rPr lang="en-US" dirty="0" err="1" smtClean="0"/>
              <a:t>diamati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peristiwa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internal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eksternal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752600" y="762000"/>
            <a:ext cx="6019800" cy="1371600"/>
          </a:xfrm>
          <a:prstGeom prst="ellipse">
            <a:avLst/>
          </a:prstGeom>
          <a:solidFill>
            <a:srgbClr val="FFCC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Attribution Theory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16396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5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16494" y="762000"/>
            <a:ext cx="3311012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Attribution Errors</a:t>
            </a:r>
            <a:endParaRPr lang="en-US" sz="24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1011495" y="2362200"/>
            <a:ext cx="2306893" cy="3200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Fundamental attribution Error</a:t>
            </a:r>
          </a:p>
          <a:p>
            <a:pPr algn="ctr"/>
            <a:endParaRPr lang="en-US" dirty="0"/>
          </a:p>
          <a:p>
            <a:pPr algn="ctr"/>
            <a:r>
              <a:rPr lang="en-US" dirty="0" err="1" smtClean="0"/>
              <a:t>Kecenderungan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orangnya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5638800" y="2362200"/>
            <a:ext cx="2362200" cy="3200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Self-serving bias</a:t>
            </a:r>
          </a:p>
          <a:p>
            <a:pPr algn="ctr"/>
            <a:endParaRPr lang="en-US" dirty="0"/>
          </a:p>
          <a:p>
            <a:pPr algn="ctr"/>
            <a:r>
              <a:rPr lang="en-US" dirty="0" err="1" smtClean="0"/>
              <a:t>Kecenderungan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mengatribusi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yang </a:t>
            </a:r>
            <a:r>
              <a:rPr lang="en-US" dirty="0" err="1" smtClean="0"/>
              <a:t>menguntukan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internal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eksternal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57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Self-Fulfilling Prophecy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7620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Proses </a:t>
            </a:r>
            <a:r>
              <a:rPr lang="en-US" dirty="0" err="1" smtClean="0">
                <a:solidFill>
                  <a:schemeClr val="tx1"/>
                </a:solidFill>
              </a:rPr>
              <a:t>persepsi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dimana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ekspektasi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kita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tentang</a:t>
            </a:r>
            <a:r>
              <a:rPr lang="en-US" dirty="0" smtClean="0">
                <a:solidFill>
                  <a:schemeClr val="tx1"/>
                </a:solidFill>
              </a:rPr>
              <a:t> orang lain </a:t>
            </a:r>
            <a:r>
              <a:rPr lang="en-US" dirty="0" err="1" smtClean="0">
                <a:solidFill>
                  <a:schemeClr val="tx1"/>
                </a:solidFill>
              </a:rPr>
              <a:t>karena</a:t>
            </a:r>
            <a:r>
              <a:rPr lang="en-US" dirty="0" smtClean="0">
                <a:solidFill>
                  <a:schemeClr val="tx1"/>
                </a:solidFill>
              </a:rPr>
              <a:t> orang </a:t>
            </a:r>
            <a:r>
              <a:rPr lang="en-US" dirty="0" err="1" smtClean="0">
                <a:solidFill>
                  <a:schemeClr val="tx1"/>
                </a:solidFill>
              </a:rPr>
              <a:t>tersebut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beperilaku</a:t>
            </a:r>
            <a:r>
              <a:rPr lang="en-US" dirty="0" smtClean="0">
                <a:solidFill>
                  <a:schemeClr val="tx1"/>
                </a:solidFill>
              </a:rPr>
              <a:t>  yang </a:t>
            </a:r>
            <a:r>
              <a:rPr lang="en-US" dirty="0" err="1" smtClean="0">
                <a:solidFill>
                  <a:schemeClr val="tx1"/>
                </a:solidFill>
              </a:rPr>
              <a:t>sesuai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ekspektasi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tersebut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11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191</TotalTime>
  <Words>612</Words>
  <Application>Microsoft Office PowerPoint</Application>
  <PresentationFormat>On-screen Show (4:3)</PresentationFormat>
  <Paragraphs>117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Executive</vt:lpstr>
      <vt:lpstr>Perception and Learning in Organization</vt:lpstr>
      <vt:lpstr>The Perceptual Process</vt:lpstr>
      <vt:lpstr>PowerPoint Presentation</vt:lpstr>
      <vt:lpstr>Social Identity and Stereotyping</vt:lpstr>
      <vt:lpstr>PowerPoint Presentation</vt:lpstr>
      <vt:lpstr>PowerPoint Presentation</vt:lpstr>
      <vt:lpstr>PowerPoint Presentation</vt:lpstr>
      <vt:lpstr>PowerPoint Presentation</vt:lpstr>
      <vt:lpstr>Self-Fulfilling Prophecy</vt:lpstr>
      <vt:lpstr>PowerPoint Presentation</vt:lpstr>
      <vt:lpstr>Contingencies of self-fulfilling Prophecy</vt:lpstr>
      <vt:lpstr>Other Perceptual Errors</vt:lpstr>
      <vt:lpstr>Improving Perception</vt:lpstr>
      <vt:lpstr>PowerPoint Presentation</vt:lpstr>
      <vt:lpstr>PowerPoint Presentation</vt:lpstr>
      <vt:lpstr>Learning in Organization</vt:lpstr>
      <vt:lpstr>Behavior Modification:  Learning through Reinforcement</vt:lpstr>
      <vt:lpstr>Contingencies of Reinforcement</vt:lpstr>
      <vt:lpstr>Schedules of Reinforcement</vt:lpstr>
      <vt:lpstr>Social Learning Theory: Learning by Observing</vt:lpstr>
      <vt:lpstr>Learning through Experience</vt:lpstr>
      <vt:lpstr>From Individual to Organizational Learning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</dc:creator>
  <cp:lastModifiedBy>Sheila</cp:lastModifiedBy>
  <cp:revision>25</cp:revision>
  <dcterms:created xsi:type="dcterms:W3CDTF">2016-02-10T10:08:18Z</dcterms:created>
  <dcterms:modified xsi:type="dcterms:W3CDTF">2016-02-12T13:00:02Z</dcterms:modified>
</cp:coreProperties>
</file>