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8" r:id="rId29"/>
    <p:sldId id="264" r:id="rId30"/>
    <p:sldId id="265" r:id="rId31"/>
    <p:sldId id="266" r:id="rId32"/>
    <p:sldId id="269" r:id="rId33"/>
    <p:sldId id="270" r:id="rId34"/>
    <p:sldId id="271" r:id="rId35"/>
    <p:sldId id="276" r:id="rId36"/>
    <p:sldId id="272" r:id="rId37"/>
    <p:sldId id="277" r:id="rId38"/>
    <p:sldId id="273" r:id="rId39"/>
    <p:sldId id="274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311" r:id="rId49"/>
    <p:sldId id="312" r:id="rId50"/>
    <p:sldId id="286" r:id="rId51"/>
    <p:sldId id="287" r:id="rId52"/>
    <p:sldId id="288" r:id="rId53"/>
    <p:sldId id="290" r:id="rId54"/>
    <p:sldId id="289" r:id="rId55"/>
    <p:sldId id="29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91273778247438"/>
          <c:y val="0.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Kembar Monozigotik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Heteroseksual</c:v>
                </c:pt>
                <c:pt idx="1">
                  <c:v>Homoseksual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48.0</c:v>
                </c:pt>
                <c:pt idx="1">
                  <c:v>52.0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848351363607"/>
          <c:y val="0.27520817046986"/>
          <c:w val="0.453712292176878"/>
          <c:h val="0.5782894294678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Kembar Dizigotik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Heteroseksual</c:v>
                </c:pt>
                <c:pt idx="1">
                  <c:v>Homoseksual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78.0</c:v>
                </c:pt>
                <c:pt idx="1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Adopsi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Heteroseksual</c:v>
                </c:pt>
                <c:pt idx="1">
                  <c:v>Homoseksual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89.0</c:v>
                </c:pt>
                <c:pt idx="1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6581592755159"/>
          <c:y val="0.453516653067974"/>
          <c:w val="0.315402715414067"/>
          <c:h val="0.2946724847229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Kembar Monozigotik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Heteroseksual</c:v>
                </c:pt>
                <c:pt idx="1">
                  <c:v>Homoseksual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52.0</c:v>
                </c:pt>
                <c:pt idx="1">
                  <c:v>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34545548623"/>
          <c:y val="0.315207249846039"/>
          <c:w val="0.43464105692985"/>
          <c:h val="0.5761358059823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9055411881631"/>
          <c:y val="0.259733478483714"/>
          <c:w val="0.334192393549763"/>
          <c:h val="0.6712448400962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Kembar Dizigotik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Heteroseksual</c:v>
                </c:pt>
                <c:pt idx="1">
                  <c:v>Homoseksual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84.0</c:v>
                </c:pt>
                <c:pt idx="1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8580084910952"/>
          <c:y val="0.323576652527882"/>
          <c:w val="0.412531810932308"/>
          <c:h val="0.5488674340573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Saudara Tidak Kembar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Heteroseksual</c:v>
                </c:pt>
                <c:pt idx="1">
                  <c:v>Homoseksual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86.0</c:v>
                </c:pt>
                <c:pt idx="1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6080337937647"/>
          <c:y val="0.287229194540044"/>
          <c:w val="0.383360406354472"/>
          <c:h val="0.5327713816957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Saudara Adopsi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Heteroseksual</c:v>
                </c:pt>
                <c:pt idx="1">
                  <c:v>Homoseksual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94.0</c:v>
                </c:pt>
                <c:pt idx="1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8908952560432"/>
          <c:y val="0.333387377613071"/>
          <c:w val="0.375344773271787"/>
          <c:h val="0.53349099634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D7CFDA-9401-354D-A223-66E66E4FEA7C}" type="datetimeFigureOut">
              <a:rPr lang="en-US" smtClean="0"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873E691-21BA-854B-A7AF-14E82FC9FF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id-ID" dirty="0" smtClean="0"/>
              <a:t>PERILAKU REPRODUKSI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r>
              <a:rPr lang="id-ID" dirty="0" smtClean="0"/>
              <a:t>Eriska Yunisha</a:t>
            </a:r>
          </a:p>
          <a:p>
            <a:r>
              <a:rPr lang="id-ID" dirty="0" smtClean="0"/>
              <a:t>Yusrina Putri 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299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d-ID" sz="4000" dirty="0" smtClean="0"/>
              <a:t>Perbedaan sex pada hipotalamus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558"/>
            <a:ext cx="8229600" cy="5040560"/>
          </a:xfrm>
        </p:spPr>
        <p:txBody>
          <a:bodyPr>
            <a:normAutofit/>
          </a:bodyPr>
          <a:lstStyle/>
          <a:p>
            <a:r>
              <a:rPr lang="id-ID" sz="2800" dirty="0">
                <a:latin typeface="Arial"/>
                <a:cs typeface="Arial"/>
              </a:rPr>
              <a:t>hormon seks pada awal kehidupan mengikat reseptor di daerah tertentu dari hipotalamus, amigdala, dan area otak lainnya</a:t>
            </a:r>
            <a:r>
              <a:rPr lang="id-ID" sz="2800" dirty="0" smtClean="0">
                <a:latin typeface="Arial"/>
                <a:cs typeface="Arial"/>
              </a:rPr>
              <a:t>.</a:t>
            </a:r>
          </a:p>
          <a:p>
            <a:r>
              <a:rPr lang="id-ID" sz="2800" dirty="0" smtClean="0">
                <a:latin typeface="Arial"/>
                <a:cs typeface="Arial"/>
              </a:rPr>
              <a:t>sehingga </a:t>
            </a:r>
            <a:r>
              <a:rPr lang="id-ID" sz="2800" dirty="0">
                <a:latin typeface="Arial"/>
                <a:cs typeface="Arial"/>
              </a:rPr>
              <a:t>menyebabkan perbedaan anatomi dan psikologis antara kedua jenis </a:t>
            </a:r>
            <a:r>
              <a:rPr lang="id-ID" sz="2800" dirty="0" smtClean="0">
                <a:latin typeface="Arial"/>
                <a:cs typeface="Arial"/>
              </a:rPr>
              <a:t>kelamin.</a:t>
            </a:r>
          </a:p>
          <a:p>
            <a:r>
              <a:rPr lang="id-ID" sz="2800" dirty="0" smtClean="0">
                <a:latin typeface="Arial"/>
                <a:cs typeface="Arial"/>
              </a:rPr>
              <a:t>Bagian hipotalamus “nukleus dimorfik seksual” berukuran lebih besar pada jantan dan lebih kecil pada betina.</a:t>
            </a:r>
          </a:p>
          <a:p>
            <a:pPr marL="0" indent="0">
              <a:buNone/>
            </a:pPr>
            <a:endParaRPr lang="id-ID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id-ID" sz="2800" dirty="0" smtClean="0"/>
          </a:p>
          <a:p>
            <a:endParaRPr lang="id-ID" sz="2800" dirty="0" smtClean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35416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id-ID" sz="4000" dirty="0" smtClean="0"/>
              <a:t>Pengaruh hormon sex yang mengaktivasi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046"/>
            <a:ext cx="8229600" cy="4824536"/>
          </a:xfrm>
        </p:spPr>
        <p:txBody>
          <a:bodyPr/>
          <a:lstStyle/>
          <a:p>
            <a:r>
              <a:rPr lang="id-ID" dirty="0" smtClean="0">
                <a:latin typeface="Arial"/>
                <a:cs typeface="Arial"/>
              </a:rPr>
              <a:t>Perilaku dapat mempengaruhi sekresi hormon.</a:t>
            </a:r>
          </a:p>
          <a:p>
            <a:r>
              <a:rPr lang="id-ID" dirty="0" smtClean="0">
                <a:latin typeface="Arial"/>
                <a:cs typeface="Arial"/>
              </a:rPr>
              <a:t>Hormon mengubah aktivitas beragam area otak untuk mengubah cara otak merespon beragam stimulus.</a:t>
            </a:r>
          </a:p>
          <a:p>
            <a:r>
              <a:rPr lang="id-ID" dirty="0" smtClean="0">
                <a:latin typeface="Arial"/>
                <a:cs typeface="Arial"/>
              </a:rPr>
              <a:t>Hormon mengubah sensitivitas pada penis, vagina, dan serviks.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1791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sz="4000" dirty="0" smtClean="0"/>
              <a:t>Hewan Pengerat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643"/>
            <a:ext cx="8229600" cy="5256584"/>
          </a:xfrm>
        </p:spPr>
        <p:txBody>
          <a:bodyPr>
            <a:normAutofit fontScale="92500"/>
          </a:bodyPr>
          <a:lstStyle/>
          <a:p>
            <a:r>
              <a:rPr lang="id-ID" sz="2800" dirty="0" smtClean="0">
                <a:latin typeface="Arial"/>
                <a:cs typeface="Arial"/>
              </a:rPr>
              <a:t>Estrogen meningkatkan sensitivitas safar pudendal → saraf yang mengirimkan stimulasi rabaan dari area pubis menuju otak.</a:t>
            </a:r>
          </a:p>
          <a:p>
            <a:r>
              <a:rPr lang="id-ID" sz="2800" dirty="0" smtClean="0">
                <a:latin typeface="Arial"/>
                <a:cs typeface="Arial"/>
              </a:rPr>
              <a:t>Hormon sex berikatan dengan reseptor yang meningkatkan respon bagian tertentu hipotalamus→ nukleus ventromedial, area praoptik medial (MPOA), dan hipotalamus anterior.</a:t>
            </a:r>
          </a:p>
          <a:p>
            <a:r>
              <a:rPr lang="id-ID" sz="2800" dirty="0" smtClean="0">
                <a:latin typeface="Arial"/>
                <a:cs typeface="Arial"/>
              </a:rPr>
              <a:t>Sexually dimorphic nucleus (SDN), lebih besar pada hewan jantan daripada hewan betina.</a:t>
            </a:r>
          </a:p>
          <a:p>
            <a:r>
              <a:rPr lang="id-ID" sz="2800" dirty="0" smtClean="0">
                <a:latin typeface="Arial"/>
                <a:cs typeface="Arial"/>
              </a:rPr>
              <a:t>Testosteron dan estradiol menyiapkan MPOA untuk melepaskan dopamin.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24116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d-ID" sz="4000" dirty="0" smtClean="0"/>
              <a:t>PRIA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Arial"/>
                <a:cs typeface="Arial"/>
              </a:rPr>
              <a:t>Kenikmatan seksual tertinggi terjadi ketika testosteron berada pada level tertinggi</a:t>
            </a:r>
            <a:r>
              <a:rPr lang="id-ID" dirty="0" smtClean="0">
                <a:latin typeface="Arial"/>
                <a:cs typeface="Arial"/>
              </a:rPr>
              <a:t>.</a:t>
            </a:r>
          </a:p>
          <a:p>
            <a:r>
              <a:rPr lang="id-ID" sz="2800" dirty="0" smtClean="0">
                <a:latin typeface="Arial"/>
                <a:cs typeface="Arial"/>
              </a:rPr>
              <a:t>Penurunan kadar testosteron menurunkan kenikmatan seksual pria.</a:t>
            </a:r>
          </a:p>
          <a:p>
            <a:r>
              <a:rPr lang="id-ID" sz="2800" dirty="0" smtClean="0">
                <a:latin typeface="Arial"/>
                <a:cs typeface="Arial"/>
              </a:rPr>
              <a:t>Impotensi → ketidakmampuan ereksi</a:t>
            </a:r>
          </a:p>
          <a:p>
            <a:r>
              <a:rPr lang="id-ID" sz="2800" dirty="0" smtClean="0">
                <a:latin typeface="Arial"/>
                <a:cs typeface="Arial"/>
              </a:rPr>
              <a:t>Testosteron meningkatkan pelepasan nitrit oksida (NO)</a:t>
            </a:r>
          </a:p>
          <a:p>
            <a:r>
              <a:rPr lang="id-ID" sz="2800" dirty="0" smtClean="0">
                <a:latin typeface="Arial"/>
                <a:cs typeface="Arial"/>
              </a:rPr>
              <a:t>Nitrit oksida → memfasilitasi neuron-neuron hipotalamus yang penting bagi perilaku seksual dan meningkatkan aliran darah menuju penis.</a:t>
            </a:r>
          </a:p>
          <a:p>
            <a:endParaRPr lang="id-ID" sz="2800" dirty="0" smtClean="0"/>
          </a:p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16499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d-ID" sz="4000" dirty="0" smtClean="0"/>
              <a:t>WANITA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1431"/>
            <a:ext cx="5503788" cy="5544616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Arial"/>
                <a:cs typeface="Arial"/>
              </a:rPr>
              <a:t>Siklus menstruasi → periode ketika kadar hormon dan kesuburan mengalami perubahan. Berlangsung sekitar 28 hari.</a:t>
            </a:r>
          </a:p>
          <a:p>
            <a:r>
              <a:rPr lang="id-ID" sz="2800" dirty="0" smtClean="0">
                <a:latin typeface="Arial"/>
                <a:cs typeface="Arial"/>
              </a:rPr>
              <a:t>Pituitari anterior melepaskan follice stimulating hormone (FSH) → memicu pertumbuhan folikel dalam ovarium.</a:t>
            </a:r>
          </a:p>
          <a:p>
            <a:r>
              <a:rPr lang="id-ID" sz="2800" dirty="0" smtClean="0">
                <a:latin typeface="Arial"/>
                <a:cs typeface="Arial"/>
              </a:rPr>
              <a:t>Lutenizing hormone(LH) </a:t>
            </a:r>
          </a:p>
          <a:p>
            <a:pPr marL="0" indent="0">
              <a:buNone/>
            </a:pPr>
            <a:endParaRPr lang="id-ID" sz="2800" dirty="0" smtClean="0"/>
          </a:p>
        </p:txBody>
      </p:sp>
      <p:pic>
        <p:nvPicPr>
          <p:cNvPr id="6146" name="Picture 2" descr="C:\Users\Toshiba\Downloads\image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01" y="2237805"/>
            <a:ext cx="3806535" cy="25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d-ID" sz="4000" dirty="0" smtClean="0"/>
              <a:t>WANITA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424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id-ID" dirty="0" smtClean="0">
                <a:latin typeface="Arial"/>
                <a:cs typeface="Arial"/>
              </a:rPr>
              <a:t>Ovum difertilisasi → dinding uterus akan digugurkan (menstruasi)</a:t>
            </a:r>
          </a:p>
          <a:p>
            <a:r>
              <a:rPr lang="id-ID" dirty="0" smtClean="0">
                <a:latin typeface="Arial"/>
                <a:cs typeface="Arial"/>
              </a:rPr>
              <a:t>Ovum tidak difertilisasi → terjadi peningkatan kadar hormon estradiol dan progesteron.</a:t>
            </a:r>
          </a:p>
          <a:p>
            <a:r>
              <a:rPr lang="id-ID" dirty="0" smtClean="0">
                <a:latin typeface="Arial"/>
                <a:cs typeface="Arial"/>
              </a:rPr>
              <a:t>Tinggi kadar estradiol dan progesteron → terjadi aktivitas fluktuatif pd reseptor serotonin 3 (5HT3) untuk rasa mual.</a:t>
            </a:r>
          </a:p>
          <a:p>
            <a:r>
              <a:rPr lang="id-ID" dirty="0" smtClean="0">
                <a:latin typeface="Arial"/>
                <a:cs typeface="Arial"/>
              </a:rPr>
              <a:t>Pil kombinasi → mengandung estrogen dan progesteron.</a:t>
            </a:r>
          </a:p>
          <a:p>
            <a:r>
              <a:rPr lang="id-ID" dirty="0" smtClean="0">
                <a:latin typeface="Arial"/>
                <a:cs typeface="Arial"/>
              </a:rPr>
              <a:t>Kombinasi estrogen dan progesteron → pengentalan lendir serviks.</a:t>
            </a:r>
          </a:p>
          <a:p>
            <a:r>
              <a:rPr lang="id-ID" dirty="0" smtClean="0">
                <a:latin typeface="Arial"/>
                <a:cs typeface="Arial"/>
              </a:rPr>
              <a:t>Periode periovulatori → masa subur tertinggi dan kadar estrogen tertinggi.</a:t>
            </a:r>
            <a:endParaRPr lang="id-ID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32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d-ID" sz="4000" dirty="0" smtClean="0"/>
              <a:t>Perilaku parental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Arial"/>
                <a:cs typeface="Arial"/>
              </a:rPr>
              <a:t>Pada masa akhir kehamilan induk betina menekskresi estradiol, prolaktin, dan oksitosin dalam jumlah tinggi.</a:t>
            </a:r>
          </a:p>
          <a:p>
            <a:r>
              <a:rPr lang="id-ID" sz="2800" dirty="0" smtClean="0">
                <a:latin typeface="Arial"/>
                <a:cs typeface="Arial"/>
              </a:rPr>
              <a:t>Prolaktin → produksi susu dan beberapa aspek perilaku maternal.</a:t>
            </a:r>
          </a:p>
          <a:p>
            <a:r>
              <a:rPr lang="id-ID" sz="2800" dirty="0" smtClean="0">
                <a:latin typeface="Arial"/>
                <a:cs typeface="Arial"/>
              </a:rPr>
              <a:t>Merubah pola reseptor hormon.</a:t>
            </a:r>
          </a:p>
          <a:p>
            <a:r>
              <a:rPr lang="id-ID" sz="2800" dirty="0" smtClean="0">
                <a:latin typeface="Arial"/>
                <a:cs typeface="Arial"/>
              </a:rPr>
              <a:t>Hormon bekerja melalui penigkatan aktivitas area praoptik medial dan hipotalamus anterior.</a:t>
            </a:r>
          </a:p>
          <a:p>
            <a:r>
              <a:rPr lang="id-ID" sz="2800" dirty="0" smtClean="0">
                <a:latin typeface="Arial"/>
                <a:cs typeface="Arial"/>
              </a:rPr>
              <a:t>Vasopresin → dihasilkan oleh hipotalamus dan diekskresikan oleh kelenjar pituitari posterior.</a:t>
            </a:r>
          </a:p>
          <a:p>
            <a:pPr marL="0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00437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AppData\Local\Temp\Rar$DI26.508\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20" cy="33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0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d-ID" sz="4000" dirty="0" smtClean="0"/>
              <a:t>Perilaku parental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9420"/>
            <a:ext cx="8229600" cy="5184576"/>
          </a:xfrm>
        </p:spPr>
        <p:txBody>
          <a:bodyPr/>
          <a:lstStyle/>
          <a:p>
            <a:r>
              <a:rPr lang="id-ID" dirty="0" smtClean="0">
                <a:latin typeface="Arial"/>
                <a:cs typeface="Arial"/>
              </a:rPr>
              <a:t>Priarie vole jantan → menyekresikan vasopresin dalam kadar tinggi, hidup berpasangan dengan betina dalam jangan waktu panjang dan membantu merawat anak.</a:t>
            </a:r>
          </a:p>
          <a:p>
            <a:r>
              <a:rPr lang="id-ID" dirty="0" smtClean="0">
                <a:latin typeface="Arial"/>
                <a:cs typeface="Arial"/>
              </a:rPr>
              <a:t>Meadow vale → menyekresikan vasopresin dalam kadar rendah, setelah kawin dengan betina akan segera mengabaikannya.</a:t>
            </a:r>
            <a:endParaRPr lang="id-ID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921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ownloads\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4807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5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d-ID" dirty="0" smtClean="0"/>
              <a:t>Sex dan Hormon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880"/>
            <a:ext cx="8229600" cy="4976120"/>
          </a:xfrm>
        </p:spPr>
        <p:txBody>
          <a:bodyPr>
            <a:normAutofit fontScale="92500" lnSpcReduction="20000"/>
          </a:bodyPr>
          <a:lstStyle/>
          <a:p>
            <a:r>
              <a:rPr lang="id-ID" sz="2800" dirty="0" smtClean="0">
                <a:latin typeface="Arial"/>
                <a:cs typeface="Arial"/>
              </a:rPr>
              <a:t>Androgen → terdiri dari testosteron. Sebagai hormon pria karena pria memiliki tingkat yang lebih tinggi.</a:t>
            </a:r>
          </a:p>
          <a:p>
            <a:r>
              <a:rPr lang="id-ID" sz="2800" dirty="0" smtClean="0">
                <a:latin typeface="Arial"/>
                <a:cs typeface="Arial"/>
              </a:rPr>
              <a:t>Estrogen → terdiri dari estradiol. Sebagai hormon perempuan karena perempuan memiliki tingkat yang lebih tinggi.</a:t>
            </a:r>
          </a:p>
          <a:p>
            <a:r>
              <a:rPr lang="id-ID" sz="2800" dirty="0" smtClean="0">
                <a:latin typeface="Arial"/>
                <a:cs typeface="Arial"/>
              </a:rPr>
              <a:t>Progesteron → hormon lain yang terutama dimiliki oleh wanita. Fungsi: mempersiapkan uterus untuk implantasi ovum yang telah difertilisasi &amp; memicu proses pemeliharaan kehamilan. </a:t>
            </a:r>
          </a:p>
          <a:p>
            <a:r>
              <a:rPr lang="id-ID" sz="2800" dirty="0" smtClean="0">
                <a:latin typeface="Arial"/>
                <a:cs typeface="Arial"/>
              </a:rPr>
              <a:t>Hormon sex mempengaruhi otak, organ kelamin, dan organ lainnya.</a:t>
            </a:r>
            <a:endParaRPr lang="id-ID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56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eksual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Eriska Yunisha</a:t>
            </a:r>
          </a:p>
          <a:p>
            <a:r>
              <a:rPr lang="en-US" dirty="0" err="1" smtClean="0"/>
              <a:t>Yusrina</a:t>
            </a:r>
            <a:r>
              <a:rPr lang="en-US" dirty="0" smtClean="0"/>
              <a:t> </a:t>
            </a:r>
            <a:r>
              <a:rPr lang="en-US" dirty="0" err="1" smtClean="0"/>
              <a:t>Febrianti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1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Evolutionary Interpretations of Mating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aspek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perilaku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binatang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dapat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dijelaskan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melalui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perspektif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evolusi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Apakah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perilaku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kawin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manusia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dapat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dijelaskan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secara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evolusi</a:t>
            </a:r>
            <a:r>
              <a:rPr lang="en-US" dirty="0" smtClean="0"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966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Ketertarikan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hubungan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bisa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bertahan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hidup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salah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satu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strategi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berikut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Arial"/>
                <a:cs typeface="Arial"/>
              </a:rPr>
              <a:t>Punya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ketika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pasangan-pasangan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tersebut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hamil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tinggalin</a:t>
            </a:r>
            <a:endParaRPr lang="en-US" dirty="0" smtClean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latin typeface="Arial"/>
                <a:cs typeface="Arial"/>
              </a:rPr>
              <a:t>Setia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satu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ingin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membangun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keluarga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79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55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Wanita </a:t>
            </a:r>
            <a:r>
              <a:rPr lang="en-US" dirty="0" err="1" smtClean="0">
                <a:latin typeface="Arial"/>
                <a:cs typeface="Arial"/>
              </a:rPr>
              <a:t>punya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alasan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untuk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ganti-ganti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dirty="0" err="1" smtClean="0">
                <a:latin typeface="Arial"/>
                <a:cs typeface="Arial"/>
              </a:rPr>
              <a:t>alasan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memperoleh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keturunan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Belum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bukti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konkret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bahwa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perilaku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adalah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bawaan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genetik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18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mencari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sehat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intelijen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jujur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fisiknya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menarik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 smtClean="0">
                <a:latin typeface="Arial"/>
                <a:cs typeface="Arial"/>
              </a:rPr>
              <a:t>Wanita: </a:t>
            </a:r>
            <a:r>
              <a:rPr lang="en-US" dirty="0" err="1" smtClean="0">
                <a:latin typeface="Arial"/>
                <a:cs typeface="Arial"/>
              </a:rPr>
              <a:t>tertarik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bisa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menjadi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penopang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keluarga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baik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Perpektif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evolusi</a:t>
            </a:r>
            <a:r>
              <a:rPr lang="en-US" dirty="0" smtClean="0">
                <a:latin typeface="Arial"/>
                <a:cs typeface="Arial"/>
              </a:rPr>
              <a:t>             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mengandung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mengurus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laki-laki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membantu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mencari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makanan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28339" y="4233324"/>
            <a:ext cx="656548" cy="196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7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Wanita </a:t>
            </a:r>
            <a:r>
              <a:rPr lang="en-US" dirty="0" err="1" smtClean="0">
                <a:latin typeface="Arial"/>
                <a:cs typeface="Arial"/>
              </a:rPr>
              <a:t>berhati-hati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pacaran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 smtClean="0">
                <a:latin typeface="Arial"/>
                <a:cs typeface="Arial"/>
              </a:rPr>
              <a:t>Wanita </a:t>
            </a:r>
            <a:r>
              <a:rPr lang="en-US" dirty="0" err="1" smtClean="0">
                <a:latin typeface="Arial"/>
                <a:cs typeface="Arial"/>
              </a:rPr>
              <a:t>menginginkan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berkomitmen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 smtClean="0">
                <a:latin typeface="Arial"/>
                <a:cs typeface="Arial"/>
              </a:rPr>
              <a:t>bukan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ketertarikan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sementara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r>
              <a:rPr lang="en-US" dirty="0" smtClean="0">
                <a:latin typeface="Arial"/>
                <a:cs typeface="Arial"/>
              </a:rPr>
              <a:t>Wanita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menolak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karena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badannya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bau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23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kecemburuan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Secara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tradisional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laki-laki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pencemburu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Kecemburuan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laki-laki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terhadap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kuat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kecemburuan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terhadap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laki-laki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Dalam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kitab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suci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ditulis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hukuman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untuk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seorang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istri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setia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suaminya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Evolusi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hanya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menafkahi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sendiri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79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Wanita: </a:t>
            </a:r>
            <a:r>
              <a:rPr lang="en-US" dirty="0" err="1" smtClean="0">
                <a:latin typeface="Arial"/>
                <a:cs typeface="Arial"/>
              </a:rPr>
              <a:t>khawatir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setiaan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secara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takut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jika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tersebut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memberikan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perhatian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menafkahi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lain (</a:t>
            </a:r>
            <a:r>
              <a:rPr lang="en-US" dirty="0" err="1" smtClean="0">
                <a:latin typeface="Arial"/>
                <a:cs typeface="Arial"/>
              </a:rPr>
              <a:t>juga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takut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sexual transmitted disease (</a:t>
            </a:r>
            <a:r>
              <a:rPr lang="en-US" i="1" dirty="0" smtClean="0">
                <a:latin typeface="Arial"/>
                <a:cs typeface="Arial"/>
              </a:rPr>
              <a:t>STD)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89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cenderung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memilih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muda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darinya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cenderung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memilih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tua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darinya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karena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muda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bagus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sistem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reproduksinya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rial"/>
                <a:cs typeface="Arial"/>
              </a:rPr>
              <a:t>Wanita: </a:t>
            </a:r>
            <a:r>
              <a:rPr lang="en-US" dirty="0" err="1" smtClean="0">
                <a:latin typeface="Arial"/>
                <a:cs typeface="Arial"/>
              </a:rPr>
              <a:t>untuk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menafkahi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keluarga</a:t>
            </a:r>
            <a:r>
              <a:rPr lang="en-US" dirty="0" smtClean="0">
                <a:latin typeface="Arial"/>
                <a:cs typeface="Arial"/>
              </a:rPr>
              <a:t> (</a:t>
            </a:r>
            <a:r>
              <a:rPr lang="en-US" dirty="0" err="1" smtClean="0">
                <a:latin typeface="Arial"/>
                <a:cs typeface="Arial"/>
              </a:rPr>
              <a:t>mapan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950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menginterpretasikan</a:t>
            </a:r>
            <a:r>
              <a:rPr lang="en-US" dirty="0" smtClean="0"/>
              <a:t> </a:t>
            </a:r>
            <a:r>
              <a:rPr lang="en-US" dirty="0" err="1" smtClean="0"/>
              <a:t>kecemburuan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9103"/>
            <a:ext cx="8229600" cy="3604306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Beberapa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budaya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mewajarkan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poligami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poliandri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dua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belah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pihak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suami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istri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Beberapa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sama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sekali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membolehkan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Beberapa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hanya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membolehkan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poligami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1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1798"/>
          <a:stretch/>
        </p:blipFill>
        <p:spPr bwMode="auto">
          <a:xfrm>
            <a:off x="765175" y="665200"/>
            <a:ext cx="7612063" cy="56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020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ngeselin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Pasangan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selingkuh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karena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emosi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perasaan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selingkuh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karena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nafsu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 smtClean="0">
                <a:latin typeface="Arial"/>
                <a:cs typeface="Arial"/>
              </a:rPr>
              <a:t>?</a:t>
            </a:r>
          </a:p>
          <a:p>
            <a:r>
              <a:rPr lang="en-US" dirty="0" err="1" smtClean="0">
                <a:latin typeface="Arial"/>
                <a:cs typeface="Arial"/>
              </a:rPr>
              <a:t>Berdasarkan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beberapa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penelitian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mengaku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kesal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ketika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setia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secara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rial"/>
                <a:cs typeface="Arial"/>
              </a:rPr>
              <a:t>Wanita </a:t>
            </a:r>
            <a:r>
              <a:rPr lang="en-US" dirty="0" err="1" smtClean="0">
                <a:latin typeface="Arial"/>
                <a:cs typeface="Arial"/>
              </a:rPr>
              <a:t>mengaku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kesal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ketika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pasangannya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setia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secara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emosi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perasaan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228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Otak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berevolusi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perilaku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merupakan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produk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evolusi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Tapi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perilaku-perilaku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dijelaskan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sebelumnya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belum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tentu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merupakan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produk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evolusi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Kesimpulan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ada</a:t>
            </a:r>
            <a:r>
              <a:rPr lang="en-US" dirty="0" smtClean="0">
                <a:latin typeface="Arial"/>
                <a:cs typeface="Arial"/>
              </a:rPr>
              <a:t> gen yang </a:t>
            </a:r>
            <a:r>
              <a:rPr lang="en-US" dirty="0" err="1" smtClean="0">
                <a:latin typeface="Arial"/>
                <a:cs typeface="Arial"/>
              </a:rPr>
              <a:t>menyebabkan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untuk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berperilaku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demikian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327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Identitas</a:t>
            </a:r>
            <a:r>
              <a:rPr lang="en-US" dirty="0" smtClean="0"/>
              <a:t> Gender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Identitas</a:t>
            </a:r>
            <a:r>
              <a:rPr lang="en-US" dirty="0" smtClean="0">
                <a:latin typeface="Arial"/>
                <a:cs typeface="Arial"/>
              </a:rPr>
              <a:t> gender: </a:t>
            </a:r>
            <a:r>
              <a:rPr lang="en-US" dirty="0" err="1" smtClean="0">
                <a:latin typeface="Arial"/>
                <a:cs typeface="Arial"/>
              </a:rPr>
              <a:t>bagaimana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mengenali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mengidentifikasi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secara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err="1" smtClean="0">
                <a:latin typeface="Arial"/>
                <a:cs typeface="Arial"/>
              </a:rPr>
              <a:t>Perbedaan</a:t>
            </a:r>
            <a:r>
              <a:rPr lang="en-US" dirty="0" smtClean="0">
                <a:latin typeface="Arial"/>
                <a:cs typeface="Arial"/>
              </a:rPr>
              <a:t> sex: </a:t>
            </a:r>
            <a:r>
              <a:rPr lang="en-US" dirty="0" err="1" smtClean="0">
                <a:latin typeface="Arial"/>
                <a:cs typeface="Arial"/>
              </a:rPr>
              <a:t>perbedaan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antara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jantan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betina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Perbedaan</a:t>
            </a:r>
            <a:r>
              <a:rPr lang="en-US" dirty="0" smtClean="0">
                <a:latin typeface="Arial"/>
                <a:cs typeface="Arial"/>
              </a:rPr>
              <a:t> gender: </a:t>
            </a:r>
            <a:r>
              <a:rPr lang="en-US" dirty="0" err="1" smtClean="0">
                <a:latin typeface="Arial"/>
                <a:cs typeface="Arial"/>
              </a:rPr>
              <a:t>pola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pikir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seseorang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terhadap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dirinya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sendiri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apakah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442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186"/>
            <a:ext cx="8229600" cy="5693228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Kebanyakan</a:t>
            </a:r>
            <a:r>
              <a:rPr lang="en-US" dirty="0" smtClean="0">
                <a:latin typeface="Arial"/>
                <a:cs typeface="Arial"/>
              </a:rPr>
              <a:t> orang </a:t>
            </a:r>
            <a:r>
              <a:rPr lang="en-US" dirty="0" err="1" smtClean="0">
                <a:latin typeface="Arial"/>
                <a:cs typeface="Arial"/>
              </a:rPr>
              <a:t>menerima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identitas</a:t>
            </a:r>
            <a:r>
              <a:rPr lang="en-US" dirty="0" smtClean="0">
                <a:latin typeface="Arial"/>
                <a:cs typeface="Arial"/>
              </a:rPr>
              <a:t> gender yang </a:t>
            </a:r>
            <a:r>
              <a:rPr lang="en-US" dirty="0" err="1" smtClean="0">
                <a:latin typeface="Arial"/>
                <a:cs typeface="Arial"/>
              </a:rPr>
              <a:t>cocok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penampilan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fisik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mereka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namun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beberapa</a:t>
            </a:r>
            <a:r>
              <a:rPr lang="en-US" dirty="0" smtClean="0">
                <a:latin typeface="Arial"/>
                <a:cs typeface="Arial"/>
              </a:rPr>
              <a:t> orang </a:t>
            </a:r>
            <a:r>
              <a:rPr lang="en-US" dirty="0" err="1" smtClean="0">
                <a:latin typeface="Arial"/>
                <a:cs typeface="Arial"/>
              </a:rPr>
              <a:t>merasa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puas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itu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Gender </a:t>
            </a:r>
            <a:r>
              <a:rPr lang="en-US" dirty="0" err="1" smtClean="0">
                <a:latin typeface="Arial"/>
                <a:cs typeface="Arial"/>
              </a:rPr>
              <a:t>tergantung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bagaimana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orangtua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mendidik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mereka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B</a:t>
            </a:r>
            <a:r>
              <a:rPr lang="en-US" dirty="0" err="1" smtClean="0">
                <a:latin typeface="Arial"/>
                <a:cs typeface="Arial"/>
              </a:rPr>
              <a:t>eberapa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bukti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juga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menyatakan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bahwa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faktor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biologis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pranatal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juga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penting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dalam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perkembangan</a:t>
            </a:r>
            <a:r>
              <a:rPr lang="en-US" dirty="0" smtClean="0">
                <a:latin typeface="Arial"/>
                <a:cs typeface="Arial"/>
              </a:rPr>
              <a:t> gender </a:t>
            </a:r>
            <a:r>
              <a:rPr lang="en-US" dirty="0" err="1" smtClean="0">
                <a:latin typeface="Arial"/>
                <a:cs typeface="Arial"/>
              </a:rPr>
              <a:t>seseorang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9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69"/>
            <a:ext cx="8229600" cy="1143000"/>
          </a:xfrm>
        </p:spPr>
        <p:txBody>
          <a:bodyPr/>
          <a:lstStyle/>
          <a:p>
            <a:r>
              <a:rPr lang="en-US" dirty="0" smtClean="0"/>
              <a:t>Intersex (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8830"/>
            <a:ext cx="5878204" cy="562193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Orang yang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rahim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testis,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dua</a:t>
            </a:r>
            <a:r>
              <a:rPr lang="en-US" dirty="0" smtClean="0">
                <a:latin typeface="Arial"/>
                <a:cs typeface="Arial"/>
              </a:rPr>
              <a:t> testis,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bahkan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campuran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</a:t>
            </a:r>
            <a:r>
              <a:rPr lang="en-US" dirty="0" smtClean="0">
                <a:latin typeface="Arial"/>
                <a:cs typeface="Arial"/>
              </a:rPr>
              <a:t> testis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lapisan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rahim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masing-masing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sisi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 err="1" smtClean="0">
                <a:latin typeface="Arial"/>
                <a:cs typeface="Arial"/>
              </a:rPr>
              <a:t>Kenapa</a:t>
            </a:r>
            <a:r>
              <a:rPr lang="en-US" dirty="0" smtClean="0">
                <a:latin typeface="Arial"/>
                <a:cs typeface="Arial"/>
              </a:rPr>
              <a:t>?</a:t>
            </a: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kadar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testosterone </a:t>
            </a:r>
            <a:r>
              <a:rPr lang="en-US" dirty="0" err="1" smtClean="0">
                <a:latin typeface="Arial"/>
                <a:cs typeface="Arial"/>
              </a:rPr>
              <a:t>rendah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rial"/>
                <a:cs typeface="Arial"/>
              </a:rPr>
              <a:t>Wanita yang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kadar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testosterone </a:t>
            </a:r>
            <a:r>
              <a:rPr lang="en-US" dirty="0" err="1" smtClean="0">
                <a:latin typeface="Arial"/>
                <a:cs typeface="Arial"/>
              </a:rPr>
              <a:t>tinggi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    Intersex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bisa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punya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2" descr="http://www.netterimages.com/images/vpv/000/000/058/58083-0550x0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995" y="1207869"/>
            <a:ext cx="2237805" cy="2855130"/>
          </a:xfrm>
          <a:prstGeom prst="rect">
            <a:avLst/>
          </a:prstGeom>
          <a:noFill/>
        </p:spPr>
      </p:pic>
      <p:pic>
        <p:nvPicPr>
          <p:cNvPr id="5" name="Picture 2" descr="http://static.oprah.com/images/tows/200709/20070921/20070921_103_350x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021">
            <a:off x="5591307" y="4249502"/>
            <a:ext cx="3347575" cy="2340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73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Penyebab-Penyebab</a:t>
            </a:r>
            <a:r>
              <a:rPr lang="en-US" dirty="0" smtClean="0"/>
              <a:t> </a:t>
            </a:r>
            <a:r>
              <a:rPr lang="en-US" dirty="0" err="1" smtClean="0"/>
              <a:t>Interseks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3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CAH : </a:t>
            </a:r>
            <a:r>
              <a:rPr lang="en-US" dirty="0" err="1" smtClean="0"/>
              <a:t>Congential</a:t>
            </a:r>
            <a:r>
              <a:rPr lang="en-US" dirty="0" smtClean="0"/>
              <a:t> Adrenal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Penyebab</a:t>
            </a:r>
            <a:r>
              <a:rPr lang="en-US" dirty="0" smtClean="0">
                <a:latin typeface="Arial"/>
                <a:cs typeface="Arial"/>
              </a:rPr>
              <a:t> paling </a:t>
            </a:r>
            <a:r>
              <a:rPr lang="en-US" dirty="0" err="1" smtClean="0">
                <a:latin typeface="Arial"/>
                <a:cs typeface="Arial"/>
              </a:rPr>
              <a:t>sering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kasus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Interseks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CAH: </a:t>
            </a:r>
            <a:r>
              <a:rPr lang="en-US" dirty="0" err="1" smtClean="0">
                <a:latin typeface="Arial"/>
                <a:cs typeface="Arial"/>
              </a:rPr>
              <a:t>perkembangan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terlalu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pesat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kelenjar</a:t>
            </a:r>
            <a:r>
              <a:rPr lang="en-US" dirty="0" smtClean="0">
                <a:latin typeface="Arial"/>
                <a:cs typeface="Arial"/>
              </a:rPr>
              <a:t> adrenal </a:t>
            </a:r>
            <a:r>
              <a:rPr lang="en-US" dirty="0" err="1" smtClean="0">
                <a:latin typeface="Arial"/>
                <a:cs typeface="Arial"/>
              </a:rPr>
              <a:t>sejak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lahir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Wanita yang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kelainan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cenderung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mengembangkan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maskulinisasi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alat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kelaminnya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6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952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Kortisol (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adrenal): </a:t>
            </a:r>
            <a:r>
              <a:rPr lang="en-US" dirty="0" err="1">
                <a:latin typeface="Arial"/>
                <a:cs typeface="Arial"/>
              </a:rPr>
              <a:t>hormon</a:t>
            </a:r>
            <a:r>
              <a:rPr lang="en-US" dirty="0">
                <a:latin typeface="Arial"/>
                <a:cs typeface="Arial"/>
              </a:rPr>
              <a:t> yang </a:t>
            </a:r>
            <a:r>
              <a:rPr lang="en-US" dirty="0" err="1">
                <a:latin typeface="Arial"/>
                <a:cs typeface="Arial"/>
              </a:rPr>
              <a:t>mengurangi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pelepasan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hormon</a:t>
            </a:r>
            <a:r>
              <a:rPr lang="en-US" dirty="0">
                <a:latin typeface="Arial"/>
                <a:cs typeface="Arial"/>
              </a:rPr>
              <a:t> ACTH (</a:t>
            </a:r>
            <a:r>
              <a:rPr lang="en-US" dirty="0" err="1">
                <a:latin typeface="Arial"/>
                <a:cs typeface="Arial"/>
              </a:rPr>
              <a:t>stimulan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untuk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hormon</a:t>
            </a:r>
            <a:r>
              <a:rPr lang="en-US" dirty="0">
                <a:latin typeface="Arial"/>
                <a:cs typeface="Arial"/>
              </a:rPr>
              <a:t> adrenal)</a:t>
            </a:r>
          </a:p>
          <a:p>
            <a:r>
              <a:rPr lang="en-US" dirty="0" err="1" smtClean="0">
                <a:latin typeface="Arial"/>
                <a:cs typeface="Arial"/>
              </a:rPr>
              <a:t>Perempuan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dgn</a:t>
            </a:r>
            <a:r>
              <a:rPr lang="en-US" dirty="0" smtClean="0">
                <a:latin typeface="Arial"/>
                <a:cs typeface="Arial"/>
              </a:rPr>
              <a:t> CAH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kelainan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yaitu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kelenjar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adrenalnya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dapat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memproduksi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kortisol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75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Ketertarikan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CAH</a:t>
            </a:r>
            <a:endParaRPr lang="en-US" dirty="0"/>
          </a:p>
        </p:txBody>
      </p:sp>
      <p:pic>
        <p:nvPicPr>
          <p:cNvPr id="6" name="Content Placeholder 5" descr="ppt-chap-11-59-72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8" r="30399" b="2384"/>
          <a:stretch/>
        </p:blipFill>
        <p:spPr>
          <a:xfrm>
            <a:off x="2993818" y="1663004"/>
            <a:ext cx="3069421" cy="5194995"/>
          </a:xfrm>
        </p:spPr>
      </p:pic>
    </p:spTree>
    <p:extLst>
      <p:ext uri="{BB962C8B-B14F-4D97-AF65-F5344CB8AC3E}">
        <p14:creationId xmlns:p14="http://schemas.microsoft.com/office/powerpoint/2010/main" val="299638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Testicular Feminization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25287" cy="473433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Individu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reseptor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androgen yang </a:t>
            </a:r>
            <a:r>
              <a:rPr lang="en-US" dirty="0" err="1" smtClean="0">
                <a:latin typeface="Arial"/>
                <a:cs typeface="Arial"/>
              </a:rPr>
              <a:t>lemah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dirty="0" err="1" smtClean="0">
                <a:latin typeface="Arial"/>
                <a:cs typeface="Arial"/>
              </a:rPr>
              <a:t>sel-sel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dalam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tubuh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menjadi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sensitif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terhadap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testosterone</a:t>
            </a:r>
          </a:p>
          <a:p>
            <a:r>
              <a:rPr lang="en-US" dirty="0" smtClean="0">
                <a:latin typeface="Arial"/>
                <a:cs typeface="Arial"/>
              </a:rPr>
              <a:t>Penis </a:t>
            </a:r>
            <a:r>
              <a:rPr lang="en-US" dirty="0" err="1" smtClean="0">
                <a:latin typeface="Arial"/>
                <a:cs typeface="Arial"/>
              </a:rPr>
              <a:t>kecil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Seiring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pertumbuhan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fisiknya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berkembang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menjadi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perempuan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9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d-ID" dirty="0" smtClean="0"/>
              <a:t>Sex dan Hormon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540"/>
            <a:ext cx="8229600" cy="4884625"/>
          </a:xfrm>
        </p:spPr>
        <p:txBody>
          <a:bodyPr>
            <a:normAutofit fontScale="92500" lnSpcReduction="20000"/>
          </a:bodyPr>
          <a:lstStyle/>
          <a:p>
            <a:r>
              <a:rPr lang="id-ID" sz="2800" dirty="0" smtClean="0">
                <a:latin typeface="Arial"/>
                <a:cs typeface="Arial"/>
              </a:rPr>
              <a:t>Sistem saraf melakukan komunikasi langsung pada sinapsis. Untuk penyampaian pesan secara luas, sistem saraf memanfaatkan hormon</a:t>
            </a:r>
            <a:r>
              <a:rPr lang="id-ID" dirty="0" smtClean="0">
                <a:latin typeface="Arial"/>
                <a:cs typeface="Arial"/>
              </a:rPr>
              <a:t>.</a:t>
            </a:r>
          </a:p>
          <a:p>
            <a:r>
              <a:rPr lang="id-ID" sz="2800" dirty="0" smtClean="0">
                <a:latin typeface="Arial"/>
                <a:cs typeface="Arial"/>
              </a:rPr>
              <a:t>Hormon steroid → turunan kolesterol.</a:t>
            </a:r>
          </a:p>
          <a:p>
            <a:r>
              <a:rPr lang="id-ID" sz="2800" dirty="0" smtClean="0">
                <a:latin typeface="Arial"/>
                <a:cs typeface="Arial"/>
              </a:rPr>
              <a:t>Menjalankan fungsinya dengan tiga cara, yaitu: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Arial"/>
                <a:cs typeface="Arial"/>
              </a:rPr>
              <a:t>Melekat pada membran resptor.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Arial"/>
                <a:cs typeface="Arial"/>
              </a:rPr>
              <a:t>Masuk kedalam sel dan mengaktivasi protein di sitoplasma.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latin typeface="Arial"/>
                <a:cs typeface="Arial"/>
              </a:rPr>
              <a:t>Melekat pada kromosom untuk mengaktivasi atau menginaktivasi gen-gen tertentu.</a:t>
            </a:r>
            <a:endParaRPr lang="id-ID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3953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Pengasuhan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bayi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terlahir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fisik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eksternal</a:t>
            </a:r>
            <a:r>
              <a:rPr lang="en-US" dirty="0" smtClean="0">
                <a:latin typeface="Arial"/>
                <a:cs typeface="Arial"/>
              </a:rPr>
              <a:t> normal, </a:t>
            </a:r>
            <a:r>
              <a:rPr lang="en-US" dirty="0" err="1" smtClean="0">
                <a:latin typeface="Arial"/>
                <a:cs typeface="Arial"/>
              </a:rPr>
              <a:t>tetapi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kadar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testosteron</a:t>
            </a:r>
            <a:r>
              <a:rPr lang="en-US" dirty="0" smtClean="0">
                <a:latin typeface="Arial"/>
                <a:cs typeface="Arial"/>
              </a:rPr>
              <a:t> yang normal.</a:t>
            </a:r>
          </a:p>
          <a:p>
            <a:r>
              <a:rPr lang="en-US" dirty="0" err="1" smtClean="0">
                <a:latin typeface="Arial"/>
                <a:cs typeface="Arial"/>
              </a:rPr>
              <a:t>Bagaimana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cara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seorang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kondisi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diasuh</a:t>
            </a:r>
            <a:r>
              <a:rPr lang="en-US" dirty="0" smtClean="0">
                <a:latin typeface="Arial"/>
                <a:cs typeface="Arial"/>
              </a:rPr>
              <a:t>?</a:t>
            </a:r>
          </a:p>
          <a:p>
            <a:r>
              <a:rPr lang="en-US" dirty="0" err="1" smtClean="0">
                <a:latin typeface="Arial"/>
                <a:cs typeface="Arial"/>
              </a:rPr>
              <a:t>Awalnya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semua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interseks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diasuh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sebagai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perempuan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sejak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kecil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sudah</a:t>
            </a:r>
            <a:r>
              <a:rPr lang="en-US" dirty="0" smtClean="0">
                <a:latin typeface="Arial"/>
                <a:cs typeface="Arial"/>
              </a:rPr>
              <a:t> di </a:t>
            </a:r>
            <a:r>
              <a:rPr lang="en-US" dirty="0" err="1" smtClean="0">
                <a:latin typeface="Arial"/>
                <a:cs typeface="Arial"/>
              </a:rPr>
              <a:t>operasi</a:t>
            </a:r>
            <a:r>
              <a:rPr lang="en-US" dirty="0" smtClean="0">
                <a:latin typeface="Arial"/>
                <a:cs typeface="Arial"/>
              </a:rPr>
              <a:t> agar </a:t>
            </a:r>
            <a:r>
              <a:rPr lang="en-US" dirty="0" err="1" smtClean="0">
                <a:latin typeface="Arial"/>
                <a:cs typeface="Arial"/>
              </a:rPr>
              <a:t>menghilangkan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ambiguitas</a:t>
            </a:r>
            <a:r>
              <a:rPr lang="en-US" dirty="0" smtClean="0">
                <a:latin typeface="Arial"/>
                <a:cs typeface="Arial"/>
              </a:rPr>
              <a:t> di </a:t>
            </a:r>
            <a:r>
              <a:rPr lang="en-US" dirty="0" err="1" smtClean="0">
                <a:latin typeface="Arial"/>
                <a:cs typeface="Arial"/>
              </a:rPr>
              <a:t>alat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kelaminnya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142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Anak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perempuan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sejarah</a:t>
            </a:r>
            <a:r>
              <a:rPr lang="en-US" dirty="0" smtClean="0">
                <a:latin typeface="Arial"/>
                <a:cs typeface="Arial"/>
              </a:rPr>
              <a:t> CAH </a:t>
            </a:r>
            <a:r>
              <a:rPr lang="en-US" dirty="0" err="1" smtClean="0">
                <a:latin typeface="Arial"/>
                <a:cs typeface="Arial"/>
              </a:rPr>
              <a:t>juga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mengalami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kesulitan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ketika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alat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kelamin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ambigu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tersebut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dioperasi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sensasi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Arial"/>
                <a:cs typeface="Arial"/>
              </a:rPr>
              <a:t>Beberapanya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aktivitas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dirty="0" err="1" smtClean="0">
                <a:latin typeface="Arial"/>
                <a:cs typeface="Arial"/>
              </a:rPr>
              <a:t>Beberapanya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pernah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mengalami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orgasme</a:t>
            </a:r>
            <a:endParaRPr lang="en-US" dirty="0" smtClean="0"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Arial"/>
                <a:cs typeface="Arial"/>
              </a:rPr>
              <a:t>Dan </a:t>
            </a:r>
            <a:r>
              <a:rPr lang="en-US" dirty="0" err="1" smtClean="0">
                <a:latin typeface="Arial"/>
                <a:cs typeface="Arial"/>
              </a:rPr>
              <a:t>masalah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lainnya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15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Interseks</a:t>
            </a:r>
            <a:r>
              <a:rPr lang="en-US" dirty="0" smtClean="0"/>
              <a:t> </a:t>
            </a:r>
            <a:r>
              <a:rPr lang="en-US" dirty="0" err="1" smtClean="0"/>
              <a:t>Diasuh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Jujur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err="1" smtClean="0">
                <a:latin typeface="Arial"/>
                <a:cs typeface="Arial"/>
              </a:rPr>
              <a:t>Identifikasi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berdasarkan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penampilan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eksternal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dominan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bias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perempuan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Asuh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</a:t>
            </a:r>
            <a:r>
              <a:rPr lang="en-US" dirty="0" smtClean="0">
                <a:latin typeface="Arial"/>
                <a:cs typeface="Arial"/>
              </a:rPr>
              <a:t> se </a:t>
            </a:r>
            <a:r>
              <a:rPr lang="en-US" dirty="0" err="1" smtClean="0">
                <a:latin typeface="Arial"/>
                <a:cs typeface="Arial"/>
              </a:rPr>
              <a:t>konsisten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mungkin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siap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ketika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memilih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orientasi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seksualnya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Jangan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mengoperasi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alat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kelamin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ambigu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sebelum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mengetahui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orientasi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anak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85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Did you know? </a:t>
            </a:r>
            <a:r>
              <a:rPr lang="en-US" dirty="0" err="1" smtClean="0">
                <a:latin typeface="Arial"/>
                <a:cs typeface="Arial"/>
              </a:rPr>
              <a:t>Homoseksual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biseksual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hanya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terjadi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manusia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Penyebab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penentu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orientasi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>
                <a:latin typeface="Arial"/>
                <a:cs typeface="Arial"/>
              </a:rPr>
              <a:t>: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faktor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genetik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lingkungan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pranatal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anatomi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perilaku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cepat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menemukan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orientasi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seksualnya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sedangkan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lambat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17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Anatomi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013"/>
            <a:ext cx="8229600" cy="494598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Terdapat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perbedaan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secara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anatomi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perilaku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diantara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homoseksual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heteroseksual</a:t>
            </a: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796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Anatomi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964"/>
            <a:ext cx="8229600" cy="5686779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Anatomi: </a:t>
            </a:r>
            <a:r>
              <a:rPr lang="en-US" dirty="0" err="1">
                <a:latin typeface="Arial"/>
                <a:cs typeface="Arial"/>
              </a:rPr>
              <a:t>tulang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lengan</a:t>
            </a:r>
            <a:r>
              <a:rPr lang="en-US" dirty="0">
                <a:latin typeface="Arial"/>
                <a:cs typeface="Arial"/>
              </a:rPr>
              <a:t>, kaki, </a:t>
            </a:r>
            <a:r>
              <a:rPr lang="en-US" dirty="0" err="1">
                <a:latin typeface="Arial"/>
                <a:cs typeface="Arial"/>
              </a:rPr>
              <a:t>dan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tangan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heteroseksual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lebih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panjang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dibandingkan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homoseksual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kebalikannya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wanita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r>
              <a:rPr lang="en-US" dirty="0" err="1">
                <a:latin typeface="Arial"/>
                <a:cs typeface="Arial"/>
              </a:rPr>
              <a:t>Belahan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kanan</a:t>
            </a:r>
            <a:r>
              <a:rPr lang="en-US" dirty="0">
                <a:latin typeface="Arial"/>
                <a:cs typeface="Arial"/>
              </a:rPr>
              <a:t> cerebral </a:t>
            </a:r>
            <a:r>
              <a:rPr lang="en-US" dirty="0" err="1">
                <a:latin typeface="Arial"/>
                <a:cs typeface="Arial"/>
              </a:rPr>
              <a:t>korteks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heteroseksual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lebih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besar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dibanding</a:t>
            </a:r>
            <a:r>
              <a:rPr lang="en-US" dirty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kanan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Amygdala </a:t>
            </a:r>
            <a:r>
              <a:rPr lang="en-US" dirty="0" err="1" smtClean="0">
                <a:latin typeface="Arial"/>
                <a:cs typeface="Arial"/>
              </a:rPr>
              <a:t>bagian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kanan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koneksi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luas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dibanding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kiri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Wanita </a:t>
            </a:r>
            <a:r>
              <a:rPr lang="en-US" dirty="0" err="1">
                <a:latin typeface="Arial"/>
                <a:cs typeface="Arial"/>
              </a:rPr>
              <a:t>heteroseksual</a:t>
            </a:r>
            <a:r>
              <a:rPr lang="en-US" dirty="0">
                <a:latin typeface="Arial"/>
                <a:cs typeface="Arial"/>
              </a:rPr>
              <a:t>: amygdala </a:t>
            </a:r>
            <a:r>
              <a:rPr lang="en-US" dirty="0" err="1">
                <a:latin typeface="Arial"/>
                <a:cs typeface="Arial"/>
              </a:rPr>
              <a:t>kiri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memiliki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koneksi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lebih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luas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dibanding</a:t>
            </a:r>
            <a:r>
              <a:rPr lang="en-US" dirty="0">
                <a:latin typeface="Arial"/>
                <a:cs typeface="Arial"/>
              </a:rPr>
              <a:t> yang </a:t>
            </a:r>
            <a:r>
              <a:rPr lang="en-US" dirty="0" err="1">
                <a:latin typeface="Arial"/>
                <a:cs typeface="Arial"/>
              </a:rPr>
              <a:t>kanan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0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Perilaku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memberi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tahu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arah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menyebutkan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jarak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arah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angin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Wanita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memberi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tahu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arah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menyebutkan</a:t>
            </a:r>
            <a:r>
              <a:rPr lang="en-US" dirty="0" smtClean="0">
                <a:latin typeface="Arial"/>
                <a:cs typeface="Arial"/>
              </a:rPr>
              <a:t> landmark</a:t>
            </a:r>
          </a:p>
          <a:p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gay </a:t>
            </a:r>
            <a:r>
              <a:rPr lang="en-US" dirty="0" err="1" smtClean="0">
                <a:latin typeface="Arial"/>
                <a:cs typeface="Arial"/>
              </a:rPr>
              <a:t>juga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menyebutkan</a:t>
            </a:r>
            <a:r>
              <a:rPr lang="en-US" dirty="0" smtClean="0">
                <a:latin typeface="Arial"/>
                <a:cs typeface="Arial"/>
              </a:rPr>
              <a:t> landmark</a:t>
            </a:r>
          </a:p>
          <a:p>
            <a:r>
              <a:rPr lang="en-US" dirty="0" smtClean="0">
                <a:latin typeface="Arial"/>
                <a:cs typeface="Arial"/>
              </a:rPr>
              <a:t>“Loud noise and measure the startle response”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076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083"/>
            <a:ext cx="8229600" cy="527973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Penelitian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orientasi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berfokus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penelitian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kembar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Kemungkinan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homoseksual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terjadi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kedua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kembar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tinggi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terjadi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kembar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homozigotik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di </a:t>
            </a:r>
            <a:r>
              <a:rPr lang="en-US" dirty="0" err="1" smtClean="0">
                <a:latin typeface="Arial"/>
                <a:cs typeface="Arial"/>
              </a:rPr>
              <a:t>kembar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dizigotik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Result: </a:t>
            </a:r>
            <a:r>
              <a:rPr lang="en-US" dirty="0" err="1" smtClean="0">
                <a:latin typeface="Arial"/>
                <a:cs typeface="Arial"/>
              </a:rPr>
              <a:t>dua-duanya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hereditas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lingkungan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sama-sama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mempengaruhi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Gen </a:t>
            </a:r>
            <a:r>
              <a:rPr lang="en-US" dirty="0" err="1">
                <a:latin typeface="Arial"/>
                <a:cs typeface="Arial"/>
              </a:rPr>
              <a:t>lebih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berpengaruh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keturunan</a:t>
            </a:r>
            <a:r>
              <a:rPr lang="en-US" dirty="0">
                <a:latin typeface="Arial"/>
                <a:cs typeface="Arial"/>
              </a:rPr>
              <a:t> maternal </a:t>
            </a:r>
            <a:r>
              <a:rPr lang="en-US" dirty="0" err="1">
                <a:latin typeface="Arial"/>
                <a:cs typeface="Arial"/>
              </a:rPr>
              <a:t>daripada</a:t>
            </a:r>
            <a:r>
              <a:rPr lang="en-US" dirty="0">
                <a:latin typeface="Arial"/>
                <a:cs typeface="Arial"/>
              </a:rPr>
              <a:t> paternal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38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Laki-Laki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87322355"/>
              </p:ext>
            </p:extLst>
          </p:nvPr>
        </p:nvGraphicFramePr>
        <p:xfrm>
          <a:off x="-103082" y="1765961"/>
          <a:ext cx="4013620" cy="226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78991355"/>
              </p:ext>
            </p:extLst>
          </p:nvPr>
        </p:nvGraphicFramePr>
        <p:xfrm>
          <a:off x="3538150" y="1599661"/>
          <a:ext cx="5605850" cy="242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29691452"/>
              </p:ext>
            </p:extLst>
          </p:nvPr>
        </p:nvGraphicFramePr>
        <p:xfrm>
          <a:off x="1806339" y="4027569"/>
          <a:ext cx="5708448" cy="256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1826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Perempuan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95220"/>
              </p:ext>
            </p:extLst>
          </p:nvPr>
        </p:nvGraphicFramePr>
        <p:xfrm>
          <a:off x="-423369" y="1600201"/>
          <a:ext cx="4826966" cy="227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58492906"/>
              </p:ext>
            </p:extLst>
          </p:nvPr>
        </p:nvGraphicFramePr>
        <p:xfrm>
          <a:off x="3598631" y="1478261"/>
          <a:ext cx="5212724" cy="239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22375820"/>
              </p:ext>
            </p:extLst>
          </p:nvPr>
        </p:nvGraphicFramePr>
        <p:xfrm>
          <a:off x="-302406" y="4108830"/>
          <a:ext cx="4823375" cy="246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33731618"/>
              </p:ext>
            </p:extLst>
          </p:nvPr>
        </p:nvGraphicFramePr>
        <p:xfrm>
          <a:off x="3795195" y="4112154"/>
          <a:ext cx="5348805" cy="246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008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d-ID" sz="4000" dirty="0" smtClean="0"/>
              <a:t>Tiga cara hormon steroid </a:t>
            </a:r>
            <a:endParaRPr lang="id-ID" sz="4000" dirty="0"/>
          </a:p>
        </p:txBody>
      </p:sp>
      <p:pic>
        <p:nvPicPr>
          <p:cNvPr id="5122" name="Picture 2" descr="C:\Users\Toshiba\AppData\Local\Temp\Rar$DI18.533\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1125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22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Pranatal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Orientasi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bisa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saja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tergantung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tingkat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testosteron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sensitif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perkembangan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otak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pranatal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postnatal </a:t>
            </a:r>
            <a:r>
              <a:rPr lang="en-US" dirty="0" err="1" smtClean="0">
                <a:latin typeface="Arial"/>
                <a:cs typeface="Arial"/>
              </a:rPr>
              <a:t>awal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dapat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mempengaruhi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anatomi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tubuh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perilaku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Kemungkinan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orientasi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homoseksual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tinggi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seseorang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sejumlah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kakak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laki-laki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773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Penyebab</a:t>
            </a:r>
            <a:r>
              <a:rPr lang="en-US" dirty="0" smtClean="0">
                <a:latin typeface="Arial"/>
                <a:cs typeface="Arial"/>
              </a:rPr>
              <a:t> lain: stress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alkohol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kehamilan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Stress </a:t>
            </a:r>
            <a:r>
              <a:rPr lang="en-US" dirty="0" err="1" smtClean="0">
                <a:latin typeface="Arial"/>
                <a:cs typeface="Arial"/>
              </a:rPr>
              <a:t>melepaskan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endorfin</a:t>
            </a:r>
            <a:r>
              <a:rPr lang="en-US" dirty="0" smtClean="0">
                <a:latin typeface="Arial"/>
                <a:cs typeface="Arial"/>
              </a:rPr>
              <a:t>, yang </a:t>
            </a:r>
            <a:r>
              <a:rPr lang="en-US" dirty="0" err="1" smtClean="0">
                <a:latin typeface="Arial"/>
                <a:cs typeface="Arial"/>
              </a:rPr>
              <a:t>dapat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melawan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efek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testosteron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hipotalamus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Stress </a:t>
            </a:r>
            <a:r>
              <a:rPr lang="en-US" dirty="0" err="1" smtClean="0">
                <a:latin typeface="Arial"/>
                <a:cs typeface="Arial"/>
              </a:rPr>
              <a:t>juga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dapat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meningkatkan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corticosterone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menurunkan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jumlah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pelepasan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testosteron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84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 </a:t>
            </a:r>
            <a:r>
              <a:rPr lang="en-US" dirty="0" err="1" smtClean="0"/>
              <a:t>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homoseksual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terarah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tipikal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otak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beberapa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struktur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otak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begitu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juga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sebaliknya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untuk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homoseksual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Anterior commissure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besar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heteroseksual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dibandingkan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heteroseksual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Suprachiasmatic</a:t>
            </a:r>
            <a:r>
              <a:rPr lang="en-US" dirty="0" smtClean="0">
                <a:latin typeface="Arial"/>
                <a:cs typeface="Arial"/>
              </a:rPr>
              <a:t> nucleus (SCN) </a:t>
            </a:r>
            <a:r>
              <a:rPr lang="en-US" dirty="0" err="1" smtClean="0">
                <a:latin typeface="Arial"/>
                <a:cs typeface="Arial"/>
              </a:rPr>
              <a:t>juga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besar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homoseksual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dibandingkan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heteroseksual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302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382"/>
            <a:ext cx="8229600" cy="497622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Third interstitial nucleus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hipotalamus</a:t>
            </a:r>
            <a:r>
              <a:rPr lang="en-US" dirty="0" smtClean="0">
                <a:latin typeface="Arial"/>
                <a:cs typeface="Arial"/>
              </a:rPr>
              <a:t> anterior (INAH-3) yang </a:t>
            </a:r>
            <a:r>
              <a:rPr lang="en-US" dirty="0" err="1" smtClean="0">
                <a:latin typeface="Arial"/>
                <a:cs typeface="Arial"/>
              </a:rPr>
              <a:t>biasanya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dua</a:t>
            </a:r>
            <a:r>
              <a:rPr lang="en-US" dirty="0" smtClean="0">
                <a:latin typeface="Arial"/>
                <a:cs typeface="Arial"/>
              </a:rPr>
              <a:t> kali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besar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heteroseksual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daripada</a:t>
            </a:r>
            <a:r>
              <a:rPr lang="en-US" dirty="0" smtClean="0">
                <a:latin typeface="Arial"/>
                <a:cs typeface="Arial"/>
              </a:rPr>
              <a:t> di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Area </a:t>
            </a:r>
            <a:r>
              <a:rPr lang="en-US" dirty="0" err="1" smtClean="0">
                <a:latin typeface="Arial"/>
                <a:cs typeface="Arial"/>
              </a:rPr>
              <a:t>ini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memiliki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lebih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banyak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penerima</a:t>
            </a:r>
            <a:r>
              <a:rPr lang="en-US" dirty="0" smtClean="0">
                <a:latin typeface="Arial"/>
                <a:cs typeface="Arial"/>
              </a:rPr>
              <a:t> androgen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 smtClean="0">
                <a:latin typeface="Arial"/>
                <a:cs typeface="Arial"/>
              </a:rPr>
              <a:t>Hal </a:t>
            </a:r>
            <a:r>
              <a:rPr lang="en-US" dirty="0" err="1" smtClean="0">
                <a:latin typeface="Arial"/>
                <a:cs typeface="Arial"/>
              </a:rPr>
              <a:t>ini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berperan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dalam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perilaku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INAH-3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pria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homoseksual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wanita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jumlahnya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sama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111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INAH-3</a:t>
            </a:r>
            <a:endParaRPr lang="en-US" dirty="0"/>
          </a:p>
        </p:txBody>
      </p:sp>
      <p:pic>
        <p:nvPicPr>
          <p:cNvPr id="4" name="Content Placeholder 3" descr="28g0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0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7988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Arti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dari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hasil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ini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tidak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jelas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Hipotalamus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mempengaruhi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orientasi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orientasi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seksual</a:t>
            </a:r>
            <a:r>
              <a:rPr lang="en-US" dirty="0" smtClean="0">
                <a:latin typeface="Arial"/>
                <a:cs typeface="Arial"/>
              </a:rPr>
              <a:t> yang </a:t>
            </a:r>
            <a:r>
              <a:rPr lang="en-US" dirty="0" err="1" smtClean="0">
                <a:latin typeface="Arial"/>
                <a:cs typeface="Arial"/>
              </a:rPr>
              <a:t>mempengaruhi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hipotalamus</a:t>
            </a:r>
            <a:r>
              <a:rPr lang="en-US" dirty="0" smtClean="0">
                <a:latin typeface="Arial"/>
                <a:cs typeface="Arial"/>
              </a:rPr>
              <a:t>?</a:t>
            </a:r>
          </a:p>
          <a:p>
            <a:r>
              <a:rPr lang="en-US" dirty="0" err="1" smtClean="0">
                <a:latin typeface="Arial"/>
                <a:cs typeface="Arial"/>
              </a:rPr>
              <a:t>Beberapa</a:t>
            </a:r>
            <a:r>
              <a:rPr lang="en-US" dirty="0" smtClean="0">
                <a:latin typeface="Arial"/>
                <a:cs typeface="Arial"/>
              </a:rPr>
              <a:t> area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otak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tumbuh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menyusut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karena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hormon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aktivitas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perilaku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33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d-ID" dirty="0" smtClean="0"/>
              <a:t>Sex dan Hormon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541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id-ID" sz="2800" dirty="0" smtClean="0">
                <a:latin typeface="Arial"/>
                <a:cs typeface="Arial"/>
              </a:rPr>
              <a:t>Tubuh jantan dan betina berbeda dalam berbagai aspek, termasuk perbedaan yang ada didalam otak.</a:t>
            </a:r>
          </a:p>
          <a:p>
            <a:r>
              <a:rPr lang="id-ID" sz="2800" dirty="0" smtClean="0">
                <a:latin typeface="Arial"/>
                <a:cs typeface="Arial"/>
              </a:rPr>
              <a:t>Sex-limited genes → gen-gen yang diaktivasi oleh androgen atau estrogen.</a:t>
            </a:r>
          </a:p>
          <a:p>
            <a:r>
              <a:rPr lang="id-ID" sz="2800" dirty="0" smtClean="0">
                <a:latin typeface="Arial"/>
                <a:cs typeface="Arial"/>
              </a:rPr>
              <a:t>Mengendalikan sebagian perbedaan yang terlihat antara hewan jantan dan betina. Contoh: tanduk pd rusa jantan.</a:t>
            </a:r>
          </a:p>
          <a:p>
            <a:r>
              <a:rPr lang="id-ID" sz="2800" dirty="0" smtClean="0">
                <a:latin typeface="Arial"/>
                <a:cs typeface="Arial"/>
              </a:rPr>
              <a:t>Estrogen → mengaktivasi gen untuk perkembangan payudara wanita.</a:t>
            </a:r>
          </a:p>
          <a:p>
            <a:r>
              <a:rPr lang="id-ID" sz="2800" dirty="0" smtClean="0">
                <a:latin typeface="Arial"/>
                <a:cs typeface="Arial"/>
              </a:rPr>
              <a:t>Androgen →  mengaktivasi gen untuk pertumbuhan rambut (bulu) di muka pria.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5334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d-ID" sz="4000" dirty="0" smtClean="0"/>
              <a:t>Efek hormon sex yang mengatur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95"/>
            <a:ext cx="8229600" cy="4896544"/>
          </a:xfrm>
        </p:spPr>
        <p:txBody>
          <a:bodyPr>
            <a:normAutofit/>
          </a:bodyPr>
          <a:lstStyle/>
          <a:p>
            <a:r>
              <a:rPr lang="id-ID" sz="2800" dirty="0" smtClean="0">
                <a:latin typeface="Arial"/>
                <a:cs typeface="Arial"/>
              </a:rPr>
              <a:t>Organizing effects → terjadi pada tahap sensitif perkembangan. </a:t>
            </a:r>
          </a:p>
          <a:p>
            <a:endParaRPr lang="id-ID" sz="2800" dirty="0" smtClean="0">
              <a:latin typeface="Arial"/>
              <a:cs typeface="Arial"/>
            </a:endParaRPr>
          </a:p>
          <a:p>
            <a:r>
              <a:rPr lang="id-ID" sz="2800" dirty="0" smtClean="0">
                <a:latin typeface="Arial"/>
                <a:cs typeface="Arial"/>
              </a:rPr>
              <a:t>Activating effects → dapat terjadi kapan saja sepanjang hidup, ketika sebuah hormon seacara sementara mengaktivasi respons tertentu.</a:t>
            </a:r>
          </a:p>
          <a:p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219864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d-ID" sz="4000" dirty="0" smtClean="0"/>
              <a:t>Perbedaan sex pada Gonad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408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id-ID" sz="2800" dirty="0" smtClean="0">
                <a:latin typeface="Arial"/>
                <a:cs typeface="Arial"/>
              </a:rPr>
              <a:t>Mamalia betina memiliki dua kromosom X. Jantan memiliki satu kromosom X dan satu kromosom Y.</a:t>
            </a:r>
          </a:p>
          <a:p>
            <a:r>
              <a:rPr lang="id-ID" sz="2800" dirty="0" smtClean="0">
                <a:latin typeface="Arial"/>
                <a:cs typeface="Arial"/>
              </a:rPr>
              <a:t>Memiliki satu rangkaian duktus Mullerian dan satu rangkaian duktus Wolffian serta sepasang sepasang gonad primitif (testis dan ovarium).</a:t>
            </a:r>
          </a:p>
          <a:p>
            <a:r>
              <a:rPr lang="id-ID" sz="2800" dirty="0" smtClean="0">
                <a:latin typeface="Arial"/>
                <a:cs typeface="Arial"/>
              </a:rPr>
              <a:t>Gen penentu  sex pd kromosom Y (SRY)→ menyebabkan gonad primitif berkembang menjadi testis (organ penghasil sperma).</a:t>
            </a:r>
          </a:p>
          <a:p>
            <a:r>
              <a:rPr lang="id-ID" sz="2800" dirty="0" smtClean="0">
                <a:latin typeface="Arial"/>
                <a:cs typeface="Arial"/>
              </a:rPr>
              <a:t>Duktus Wolffian → prekursor untuk struktur reproduksi laki-laki, berkembang menjadi vesikula seminalis dan vas deferens.</a:t>
            </a:r>
            <a:endParaRPr lang="id-ID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55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d-ID" sz="4000" dirty="0" smtClean="0"/>
              <a:t>Perbedaan sex pada Gonad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040560"/>
          </a:xfrm>
        </p:spPr>
        <p:txBody>
          <a:bodyPr/>
          <a:lstStyle/>
          <a:p>
            <a:r>
              <a:rPr lang="id-ID" sz="2800" dirty="0" smtClean="0">
                <a:latin typeface="Arial"/>
                <a:cs typeface="Arial"/>
              </a:rPr>
              <a:t>Hormon peptida (MIH) menyebabkan degenerasi pd duktus Mullerian → prekusor untuk struktur oviduk,uterus,dan vagina bagian atas.</a:t>
            </a:r>
          </a:p>
          <a:p>
            <a:r>
              <a:rPr lang="id-ID" sz="2800" dirty="0" smtClean="0">
                <a:latin typeface="Arial"/>
                <a:cs typeface="Arial"/>
              </a:rPr>
              <a:t>Ovarium → organ penghasil sel telur.</a:t>
            </a:r>
          </a:p>
          <a:p>
            <a:r>
              <a:rPr lang="id-ID" sz="2800" dirty="0" smtClean="0">
                <a:latin typeface="Arial"/>
                <a:cs typeface="Arial"/>
              </a:rPr>
              <a:t>Periode sensitif → sebuah periode awal saat hormon memiliki pengaruh yang bertahan lama.</a:t>
            </a:r>
          </a:p>
          <a:p>
            <a:pPr marL="0" indent="0">
              <a:buNone/>
            </a:pPr>
            <a:endParaRPr lang="id-ID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261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1176</TotalTime>
  <Words>2008</Words>
  <Application>Microsoft Macintosh PowerPoint</Application>
  <PresentationFormat>On-screen Show (4:3)</PresentationFormat>
  <Paragraphs>210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Habitat</vt:lpstr>
      <vt:lpstr>PERILAKU REPRODUKSI</vt:lpstr>
      <vt:lpstr>Sex dan Hormon</vt:lpstr>
      <vt:lpstr>PowerPoint Presentation</vt:lpstr>
      <vt:lpstr>Sex dan Hormon</vt:lpstr>
      <vt:lpstr>Tiga cara hormon steroid </vt:lpstr>
      <vt:lpstr>Sex dan Hormon</vt:lpstr>
      <vt:lpstr>Efek hormon sex yang mengatur</vt:lpstr>
      <vt:lpstr>Perbedaan sex pada Gonad</vt:lpstr>
      <vt:lpstr>Perbedaan sex pada Gonad</vt:lpstr>
      <vt:lpstr>Perbedaan sex pada hipotalamus</vt:lpstr>
      <vt:lpstr>Pengaruh hormon sex yang mengaktivasi</vt:lpstr>
      <vt:lpstr>Hewan Pengerat</vt:lpstr>
      <vt:lpstr>PRIA</vt:lpstr>
      <vt:lpstr>WANITA</vt:lpstr>
      <vt:lpstr>WANITA</vt:lpstr>
      <vt:lpstr>Perilaku parental</vt:lpstr>
      <vt:lpstr>PowerPoint Presentation</vt:lpstr>
      <vt:lpstr>Perilaku parental</vt:lpstr>
      <vt:lpstr>PowerPoint Presentation</vt:lpstr>
      <vt:lpstr>Variasi Dalam Perilaku Seksual</vt:lpstr>
      <vt:lpstr>Evolutionary Interpretations of Mating Behavior</vt:lpstr>
      <vt:lpstr>Ketertarikan pada beberapa pasangan</vt:lpstr>
      <vt:lpstr>PowerPoint Presentation</vt:lpstr>
      <vt:lpstr>Apa yang dicari dari seorang pasangan</vt:lpstr>
      <vt:lpstr>PowerPoint Presentation</vt:lpstr>
      <vt:lpstr>Perbedaan dalam kecemburuan</vt:lpstr>
      <vt:lpstr>PowerPoint Presentation</vt:lpstr>
      <vt:lpstr>PowerPoint Presentation</vt:lpstr>
      <vt:lpstr>Salah satu cara untuk menginterpretasikan kecemburuan yaitu dengan membandingkan budaya</vt:lpstr>
      <vt:lpstr>Mana yang lebih ngeselin?</vt:lpstr>
      <vt:lpstr>Hasil dari evolusi atau dipelajari?</vt:lpstr>
      <vt:lpstr>Identitas Gender dan Perbedaan Perilaku Gender</vt:lpstr>
      <vt:lpstr>PowerPoint Presentation</vt:lpstr>
      <vt:lpstr>Intersex (kelamin ganda)</vt:lpstr>
      <vt:lpstr>Penyebab-Penyebab Interseks</vt:lpstr>
      <vt:lpstr>CAH : Congential Adrenal Hyperplasia</vt:lpstr>
      <vt:lpstr>PowerPoint Presentation</vt:lpstr>
      <vt:lpstr>Ketertarikan dan Preferensi dari Perempuan CAH</vt:lpstr>
      <vt:lpstr>Testicular Feminization</vt:lpstr>
      <vt:lpstr>Pengasuhan Anak Dengan Masalah Gender</vt:lpstr>
      <vt:lpstr>PowerPoint Presentation</vt:lpstr>
      <vt:lpstr>Bagaimana Seharusnya Anak Interseks Diasuh?</vt:lpstr>
      <vt:lpstr>Orientasi Seksual</vt:lpstr>
      <vt:lpstr>Perbedaan Anatomi dan Perilaku</vt:lpstr>
      <vt:lpstr>Anatomi </vt:lpstr>
      <vt:lpstr>Perilaku </vt:lpstr>
      <vt:lpstr>Genetik</vt:lpstr>
      <vt:lpstr>Laki-Laki</vt:lpstr>
      <vt:lpstr>Perempuan</vt:lpstr>
      <vt:lpstr>Pengaruh Pranatal</vt:lpstr>
      <vt:lpstr>PowerPoint Presentation</vt:lpstr>
      <vt:lpstr>Anatomi Otak</vt:lpstr>
      <vt:lpstr>PowerPoint Presentation</vt:lpstr>
      <vt:lpstr>Ukuran dari INAH-3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Variasi Dalam Perilaku Seksual</dc:title>
  <dc:creator>Eriska Yunisha</dc:creator>
  <cp:lastModifiedBy>Eriska Yunisha</cp:lastModifiedBy>
  <cp:revision>50</cp:revision>
  <dcterms:created xsi:type="dcterms:W3CDTF">2015-04-15T06:17:29Z</dcterms:created>
  <dcterms:modified xsi:type="dcterms:W3CDTF">2015-04-17T05:44:40Z</dcterms:modified>
</cp:coreProperties>
</file>