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74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7" r:id="rId10"/>
    <p:sldId id="296" r:id="rId11"/>
    <p:sldId id="297" r:id="rId12"/>
    <p:sldId id="298" r:id="rId13"/>
    <p:sldId id="299" r:id="rId14"/>
    <p:sldId id="311" r:id="rId15"/>
    <p:sldId id="301" r:id="rId16"/>
    <p:sldId id="303" r:id="rId17"/>
    <p:sldId id="306" r:id="rId18"/>
    <p:sldId id="307" r:id="rId19"/>
    <p:sldId id="309" r:id="rId20"/>
    <p:sldId id="265" r:id="rId21"/>
    <p:sldId id="264" r:id="rId22"/>
    <p:sldId id="256" r:id="rId23"/>
    <p:sldId id="257" r:id="rId24"/>
    <p:sldId id="258" r:id="rId25"/>
    <p:sldId id="259" r:id="rId26"/>
    <p:sldId id="260" r:id="rId27"/>
    <p:sldId id="261" r:id="rId28"/>
    <p:sldId id="262" r:id="rId29"/>
    <p:sldId id="263" r:id="rId30"/>
    <p:sldId id="278" r:id="rId31"/>
    <p:sldId id="279" r:id="rId32"/>
    <p:sldId id="280" r:id="rId33"/>
    <p:sldId id="281" r:id="rId34"/>
    <p:sldId id="283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31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F8BA7-C5F3-42AE-96A2-AEA777E423A1}" type="datetimeFigureOut">
              <a:rPr lang="en-US"/>
              <a:t>10/30/2015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BABFF-F118-4416-8934-BB73EFB2716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8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ABFF-F118-4416-8934-BB73EFB2716F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93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ABFF-F118-4416-8934-BB73EFB2716F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23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ABFF-F118-4416-8934-BB73EFB2716F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69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ABFF-F118-4416-8934-BB73EFB2716F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55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ABFF-F118-4416-8934-BB73EFB2716F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06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ABFF-F118-4416-8934-BB73EFB2716F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29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ABFF-F118-4416-8934-BB73EFB2716F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59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ABFF-F118-4416-8934-BB73EFB2716F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37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ABFF-F118-4416-8934-BB73EFB2716F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155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ABFF-F118-4416-8934-BB73EFB2716F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5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ABFF-F118-4416-8934-BB73EFB2716F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41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ABFF-F118-4416-8934-BB73EFB2716F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963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ABFF-F118-4416-8934-BB73EFB2716F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85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ABFF-F118-4416-8934-BB73EFB2716F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58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ABFF-F118-4416-8934-BB73EFB2716F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8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ABFF-F118-4416-8934-BB73EFB2716F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73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ABFF-F118-4416-8934-BB73EFB2716F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97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ABFF-F118-4416-8934-BB73EFB2716F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56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ABFF-F118-4416-8934-BB73EFB2716F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02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ABFF-F118-4416-8934-BB73EFB2716F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27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1151-409C-4B2A-94E9-9DA8C400B21E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4DF0-A17B-4E3C-82B6-EE032C1A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8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1151-409C-4B2A-94E9-9DA8C400B21E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4DF0-A17B-4E3C-82B6-EE032C1A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55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1151-409C-4B2A-94E9-9DA8C400B21E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4DF0-A17B-4E3C-82B6-EE032C1A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3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1151-409C-4B2A-94E9-9DA8C400B21E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4DF0-A17B-4E3C-82B6-EE032C1A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1151-409C-4B2A-94E9-9DA8C400B21E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4DF0-A17B-4E3C-82B6-EE032C1A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11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1151-409C-4B2A-94E9-9DA8C400B21E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4DF0-A17B-4E3C-82B6-EE032C1A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1151-409C-4B2A-94E9-9DA8C400B21E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4DF0-A17B-4E3C-82B6-EE032C1A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3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1151-409C-4B2A-94E9-9DA8C400B21E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4DF0-A17B-4E3C-82B6-EE032C1A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1151-409C-4B2A-94E9-9DA8C400B21E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4DF0-A17B-4E3C-82B6-EE032C1A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2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1151-409C-4B2A-94E9-9DA8C400B21E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4DF0-A17B-4E3C-82B6-EE032C1A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0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1151-409C-4B2A-94E9-9DA8C400B21E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4DF0-A17B-4E3C-82B6-EE032C1A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A1151-409C-4B2A-94E9-9DA8C400B21E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74DF0-A17B-4E3C-82B6-EE032C1A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7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/>
          <a:lstStyle/>
          <a:p>
            <a:r>
              <a:rPr lang="en-US" b="1" dirty="0" smtClean="0"/>
              <a:t>TIDUR DAN TERJAGA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4800600"/>
            <a:ext cx="6400800" cy="1447800"/>
          </a:xfrm>
        </p:spPr>
        <p:txBody>
          <a:bodyPr/>
          <a:lstStyle/>
          <a:p>
            <a:pPr algn="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Arniansyah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Ratih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Eminiar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372354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86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Tahapan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mekanisme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otak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83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Gangguan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kesadaran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lainnya</a:t>
            </a:r>
            <a:endParaRPr lang="id-ID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213428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keadaan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aktif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dibuat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otak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penurunan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otak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Penurunan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respons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stimulus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122238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357365"/>
            <a:ext cx="36576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357365"/>
            <a:ext cx="3586751" cy="26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3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periode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ketidaksadaran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lama.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Disebabkan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trauma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kepala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struk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penyakit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Mempunyai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otak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rendah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stabil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sepanjang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hari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sedikit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respon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stimulus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merespon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stimulus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829665"/>
            <a:ext cx="3514376" cy="233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1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Vegetative state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keadaan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orang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berganti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lumayan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terjaga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(aroused),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keadaan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aroused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sadar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sekeliling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Minimally conscious state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kondisi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sudah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tahap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vegetative state, yang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terkadang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sudah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reaksi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sedikit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berbicara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Brain Death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kondisi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tanda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otak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respon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apapun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stimulus</a:t>
            </a: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4225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000"/>
            <a:ext cx="7315200" cy="5486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974080"/>
            <a:ext cx="8229600" cy="9144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Pengukuran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Polisomnograf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kombinasi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EEG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pengukur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pergerkan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mata</a:t>
            </a:r>
            <a:endParaRPr lang="id-ID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11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Tahapan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endParaRPr lang="id-ID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Peneliti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EEG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membandingkan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otak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berbeda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malam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Gambar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(a)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masih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terjaga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rileks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Ada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rangkaian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gelombang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alfa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frekuensi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8-12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perdetik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karakteristik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keadaan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rileks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Gambar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(b)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tahap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pertama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gelombang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patah-patah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bervoltase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rendah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otak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masih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menurun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Gambar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(c)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tahap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kedua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mempunyai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karakteristik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menonjol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spindel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kompleks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-K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99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Spindel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gelombang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berfrekuensi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12-14Hz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berlangsung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paling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lama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setengah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detik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interaksi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sel-sel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talamus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korteks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berosilasi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06400" lvl="1" indent="-333375">
              <a:buFont typeface="Arial" pitchFamily="34" charset="0"/>
              <a:buChar char="•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Kompleks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-K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gelombang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curam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beramplitudo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tinggi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06400" lvl="1" indent="-333375">
              <a:buFont typeface="Arial" pitchFamily="34" charset="0"/>
              <a:buChar char="•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Gambar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(d)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(e)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tahap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ketiga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keempat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membentuk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gelombang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lambat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(slow wave sleep / SWS).</a:t>
            </a:r>
          </a:p>
          <a:p>
            <a:pPr marL="73025" lvl="1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tahap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kecepatan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detak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jantung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kecepatan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tarikan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73025" lvl="1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nafas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otak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melambat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06400" lvl="1" indent="-333375"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23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Paradoks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REM</a:t>
            </a:r>
            <a:endParaRPr lang="id-ID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paradoksikal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keadaan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pulas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disisi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pulas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otak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otot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leher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berelaksasi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Istilah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Paradoksikal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hewan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25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Tahapan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selain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REM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Non-REM (NREM)</a:t>
            </a:r>
          </a:p>
          <a:p>
            <a:pPr algn="just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orang yang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tahap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1, 2, 3,dan 4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berurutan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berlangsung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jam,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individu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melewati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siklus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urutan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terbalik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dibutuhkan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menyelesaikan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siklus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penuh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kurang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menit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d-ID" sz="3000" dirty="0">
                <a:latin typeface="Times New Roman" pitchFamily="18" charset="0"/>
                <a:cs typeface="Times New Roman" pitchFamily="18" charset="0"/>
              </a:rPr>
              <a:t>Tidur tahap 3 dan 4 mendominasi pada malam hari</a:t>
            </a:r>
          </a:p>
          <a:p>
            <a:pPr algn="just"/>
            <a:r>
              <a:rPr lang="id-ID" sz="3000" dirty="0">
                <a:latin typeface="Times New Roman" pitchFamily="18" charset="0"/>
                <a:cs typeface="Times New Roman" pitchFamily="18" charset="0"/>
              </a:rPr>
              <a:t>Pada dini hari tidur tahap keempat berkurang</a:t>
            </a:r>
          </a:p>
          <a:p>
            <a:pPr marL="0" indent="0" algn="just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id-ID" sz="3000" dirty="0" smtClean="0">
                <a:latin typeface="Times New Roman" pitchFamily="18" charset="0"/>
                <a:cs typeface="Times New Roman" pitchFamily="18" charset="0"/>
              </a:rPr>
              <a:t>Tidur </a:t>
            </a:r>
            <a:r>
              <a:rPr lang="id-ID" sz="3000" dirty="0">
                <a:latin typeface="Times New Roman" pitchFamily="18" charset="0"/>
                <a:cs typeface="Times New Roman" pitchFamily="18" charset="0"/>
              </a:rPr>
              <a:t>REM meningkat</a:t>
            </a:r>
          </a:p>
          <a:p>
            <a:pPr marL="0" indent="0" algn="just">
              <a:buNone/>
            </a:pPr>
            <a:endParaRPr lang="id-ID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75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7721600" cy="5791200"/>
          </a:xfrm>
        </p:spPr>
      </p:pic>
    </p:spTree>
    <p:extLst>
      <p:ext uri="{BB962C8B-B14F-4D97-AF65-F5344CB8AC3E}">
        <p14:creationId xmlns:p14="http://schemas.microsoft.com/office/powerpoint/2010/main" val="135789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Ritme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Terjaga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Siklus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Endogen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Ritme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Sirkanual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Endogen 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Mekanisme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internal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ber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- 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			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operasi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siklus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tahunan</a:t>
            </a:r>
            <a:endParaRPr lang="en-US" sz="2800" dirty="0" smtClean="0"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Ritme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Sirkadian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Endogen 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Mekanisme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internal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operasi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siklus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sekitar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24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       jam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Pengendali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terjaga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0" y="3352800"/>
            <a:ext cx="0" cy="1676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86000" y="50292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87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Otak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Terkait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Terjaga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Perhatian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310481"/>
              </p:ext>
            </p:extLst>
          </p:nvPr>
        </p:nvGraphicFramePr>
        <p:xfrm>
          <a:off x="304800" y="1066800"/>
          <a:ext cx="8458200" cy="5494714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1891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Struktur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Neutransmiter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yang 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dilepas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Pengaruh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terhadap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perilaku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Pontomesencephalon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Asetil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kolin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Glutamat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Meningkatkan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keterjagaan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korteks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655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Locus 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Coeruleus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Noripinerfin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Meningkatkan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penyimpanan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informasi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dalam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masa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terjaga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Menghambat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tidur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REM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509">
                <a:tc gridSpan="3"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Dasar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otak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bagian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depan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0655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Sel-sel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eksitator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Asetil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kolin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Mengeksitasi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talamus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&amp;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korteks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meningkatkan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pembelajaran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mengubah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tidur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NREM 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menjadi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REM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Sel-sel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Inhibitor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GABA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Menginhibisi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talamus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&amp;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korteks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Hipotalamus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( 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sebagian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)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Histamin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Meningkatkan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keterjagaan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Oreksin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Mempertahankan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keterjagaan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Rafe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dorsal 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dan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pons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Serotonin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Menginterupsi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tidur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REM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2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Otak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REM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ym typeface="Wingdings 3"/>
              </a:rPr>
              <a:t>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Dalam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periode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tidur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REM,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terjadi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peningkatan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aktivitas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pons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sistem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limbik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</a:t>
            </a:r>
            <a:endParaRPr lang="en-US" sz="2000" dirty="0"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serta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bagian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korteks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parietal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temporal</a:t>
            </a:r>
          </a:p>
          <a:p>
            <a:pPr>
              <a:buFont typeface="Wingdings 3"/>
              <a:buChar char="Ì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Tidur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Rem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diawali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oleh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adanya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  <a:sym typeface="Wingdings 3"/>
              </a:rPr>
              <a:t>G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elombang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PGO (pons-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genikulat-oksipital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yaitu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pola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potensial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listrik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beramplitudo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tinggi</a:t>
            </a:r>
            <a:endParaRPr lang="en-US" sz="2000" dirty="0" smtClean="0"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 marL="0" indent="0">
              <a:buNone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89548"/>
            <a:ext cx="7086600" cy="421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11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Gangguan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Insomnia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Penyebab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nyaman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stress,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nyeri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pengobatan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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Dapat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timbul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karena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epilepsi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, tumor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otak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gang-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     guan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syaraf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lainnya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.</a:t>
            </a: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erkait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ritme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sirkadian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Individu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ritme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sirkadiannya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mundur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biasanya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Individu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ritme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sirka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0" indent="0" algn="ctr">
              <a:buNone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diannya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maju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mudah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7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Apnea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3"/>
              <a:buChar char="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Ketidakmampuan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bernafas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ketika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tidur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biasa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terjadi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tidur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REM )</a:t>
            </a:r>
          </a:p>
          <a:p>
            <a:pPr algn="just">
              <a:buFont typeface="Wingdings 3"/>
              <a:buChar char="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Penderita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Apnea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tidur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memiliki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sejumlah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area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otak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neuronnya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tampaknya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telah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hilang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.</a:t>
            </a:r>
          </a:p>
          <a:p>
            <a:pPr algn="just">
              <a:buFont typeface="Wingdings 3"/>
              <a:buChar char="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Penyebab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: gen,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hormon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kerusakan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mekanisme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</a:p>
          <a:p>
            <a:pPr marL="0" indent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pengendali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napas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akibat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lanjut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usia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.</a:t>
            </a:r>
          </a:p>
          <a:p>
            <a:pPr algn="just">
              <a:buFont typeface="Wingdings 3"/>
              <a:buChar char="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Penderita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disarankan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untuk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mengurangi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berat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badan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serta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menghindari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alkohol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obat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penenang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.</a:t>
            </a:r>
          </a:p>
          <a:p>
            <a:pPr marL="0" indent="0"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28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6172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Narkolepsi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/>
              <a:buChar char="¬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Kondisi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dimana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seringnya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muncul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rasa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kantuk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disiang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hari</a:t>
            </a:r>
            <a:endParaRPr lang="en-US" sz="2800" dirty="0" smtClean="0"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>
              <a:buFont typeface="Wingdings 3"/>
              <a:buChar char="¬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Gejala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utama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narkolepsi</a:t>
            </a:r>
            <a:endParaRPr lang="en-US" sz="2800" dirty="0" smtClean="0"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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serangan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rasa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kantuk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bertahap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atau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mendadak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selama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siang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hari</a:t>
            </a:r>
            <a:endParaRPr lang="en-US" sz="2800" dirty="0" smtClean="0"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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Katapleksi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kondisi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lemahnya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otot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saat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individu</a:t>
            </a:r>
            <a:endParaRPr lang="en-US" sz="2800" dirty="0" smtClean="0"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sedang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terjaga</a:t>
            </a:r>
            <a:endParaRPr lang="en-US" sz="2800" dirty="0" smtClean="0"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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Paralisis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tidur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ketidakmampuan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bergerak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ketika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me-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masuki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periode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tidur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/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bangun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tidur</a:t>
            </a:r>
            <a:endParaRPr lang="en-US" sz="2800" dirty="0" smtClean="0"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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Halusinasi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Hipnagogik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pengalaman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seperti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mimpi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se-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hingga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penderita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sulit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membedakannya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kenya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-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taan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87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6324600"/>
          </a:xfrm>
        </p:spPr>
        <p:txBody>
          <a:bodyPr/>
          <a:lstStyle/>
          <a:p>
            <a:pPr>
              <a:buFont typeface="Wingdings 3"/>
              <a:buChar char="¬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Penderita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narkolepsi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kekurangan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sel-sel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hipotalamus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penghasil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pelepas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oreksin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. </a:t>
            </a:r>
          </a:p>
          <a:p>
            <a:pPr>
              <a:buFont typeface="Wingdings 3"/>
              <a:buChar char="¬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Penyembuhan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obat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memulihkan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kadar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        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oreksin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menggunakan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obat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stimulan</a:t>
            </a:r>
            <a:endParaRPr lang="en-US" sz="2800" dirty="0" smtClean="0"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       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seperti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metilfenidat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(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ritalin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meni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-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       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ngkatkan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keterjagaan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                      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7" y="3619498"/>
            <a:ext cx="3397603" cy="22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19498"/>
            <a:ext cx="3276600" cy="218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9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Gangguan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Pergerakan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Anggota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Badan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Periodik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Gerakan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reflek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kaki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berulang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bahaya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apabila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muncul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menerus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Obat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penenang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meredakan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gangguan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7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28600"/>
            <a:ext cx="46482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Gangguan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REM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Penderita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gangguan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bergerak-gerak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penuh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semangat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periode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REM.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Sepertinya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bergerak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mimpi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Gangguan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ditemukan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individu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lanjut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usia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Terutama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lanjut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usia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penderita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penyakit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otak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2911019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369326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68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Teror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Malam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/>
              <a:buChar char="¶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Sebuah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pengalaman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kegelisahan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memuncak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yang </a:t>
            </a:r>
          </a:p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menyebabkan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penderitanya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terbangun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tidur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ber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-</a:t>
            </a:r>
          </a:p>
          <a:p>
            <a:pPr marL="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teriak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.</a:t>
            </a:r>
          </a:p>
          <a:p>
            <a:pPr>
              <a:buFont typeface="Wingdings 3"/>
              <a:buChar char="¶"/>
              <a:tabLst>
                <a:tab pos="6224588" algn="l"/>
              </a:tabLst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Teror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berbeda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mimpi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buruk</a:t>
            </a:r>
            <a:endParaRPr lang="en-US" sz="2800" dirty="0" smtClean="0"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>
              <a:buFont typeface="Wingdings 3"/>
              <a:buChar char="¶"/>
              <a:tabLst>
                <a:tab pos="6224588" algn="l"/>
              </a:tabLst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Banyak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terjadi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anak-anak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dibanding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orang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dewasa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19" y="3581400"/>
            <a:ext cx="2133600" cy="304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219" y="3810000"/>
            <a:ext cx="320623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9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47244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Mengigau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Berbicara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periode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NREM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REM</a:t>
            </a: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Berjalan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Umumnya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diturunkan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keluarga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Muncul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tahap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ketiga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keempat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permulaan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periode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hari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599"/>
            <a:ext cx="3992444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416" y="3810000"/>
            <a:ext cx="3140564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50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92162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Pengaturan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Pengaturan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Ulang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Jam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Biologis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61535"/>
            <a:ext cx="8839200" cy="4876800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Ritme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Putaran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Bebas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Ritme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berjalan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ketika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stimulus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ulang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chemeClr val="accent2"/>
              </a:buCl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mengubahnya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Zeitgeber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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Stimulus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mengatur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ulang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ritme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sirkadi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-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	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	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an. 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Cahaya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adalah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utama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).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                    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Suara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konsumsi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makanan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suhu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lingkungan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merupa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-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faktor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lain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Zeitgeber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.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 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06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1470025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manfaat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idur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REM,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Mimpi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63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400" y="990600"/>
            <a:ext cx="8229600" cy="29718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Manfaat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Mengistirahatkan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otot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Metabolisme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menurun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Penyusunan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ulang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protein di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otak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Memperkuat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memori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962400"/>
            <a:ext cx="3771400" cy="251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8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732" y="990600"/>
            <a:ext cx="8229600" cy="4525963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kekurangan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Kesulitan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berkonsentrasi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Rentan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penyakit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16" y="3124200"/>
            <a:ext cx="4700587" cy="3146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980" y="3458913"/>
            <a:ext cx="3189607" cy="247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0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020762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Konservasi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Energi</a:t>
            </a:r>
            <a:endParaRPr lang="id-ID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7545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awalnya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manfaat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sederhana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evolusi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menambahkan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lain.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hipotesis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diterima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menyatakan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awalnya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mengonservasi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energi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Kleitman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1963; Webb, 1974)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Untuk mengonservasi energi dapat melalui dua cara: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Suhu </a:t>
            </a: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tubuh mamalia turun sekitar 1-2˚C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Penurunan </a:t>
            </a: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aktivitas otot</a:t>
            </a:r>
          </a:p>
          <a:p>
            <a:pPr algn="just"/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92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13937"/>
            <a:ext cx="8229600" cy="3033246"/>
          </a:xfrm>
        </p:spPr>
        <p:txBody>
          <a:bodyPr/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Hibernasi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kebutuhan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mutlak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hewan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hibernasi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mengonservasi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energi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ketika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makanan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sulit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ditemukan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Tiap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spesies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hewan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kebiasaan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berbeda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Hal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berkaitan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seberapa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lama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sehari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kewaspadaan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predator.</a:t>
            </a: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47183"/>
            <a:ext cx="3752850" cy="22234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7" y="3835721"/>
            <a:ext cx="3657511" cy="257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61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Pelepasan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GABA (inhibitor)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meningkat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kalau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GABA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menumpuk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 neuron.</a:t>
            </a: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menyebabkan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meningkatnya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pelepasan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GABA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bangun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mengganggu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konsentrasi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43200" y="24384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61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4525963"/>
          </a:xfrm>
        </p:spPr>
        <p:txBody>
          <a:bodyPr/>
          <a:lstStyle/>
          <a:p>
            <a:r>
              <a:rPr lang="en-US" dirty="0" err="1" smtClean="0"/>
              <a:t>Caffein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yang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kopi, </a:t>
            </a:r>
            <a:r>
              <a:rPr lang="en-US" dirty="0" err="1" smtClean="0"/>
              <a:t>teh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soft drink</a:t>
            </a:r>
          </a:p>
          <a:p>
            <a:r>
              <a:rPr lang="en-US" dirty="0" err="1" smtClean="0"/>
              <a:t>Caffein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keterjagaan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i="1" dirty="0" smtClean="0"/>
              <a:t>blocking </a:t>
            </a:r>
            <a:r>
              <a:rPr lang="en-US" dirty="0" err="1" smtClean="0"/>
              <a:t>reseptor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adenosin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346537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Memori</a:t>
            </a:r>
            <a:endParaRPr lang="id-ID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membantu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mengingat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memori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menganalisis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ulang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ingatan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960915"/>
            <a:ext cx="4580694" cy="304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4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Manfaat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REM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menghabiskan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sepertiga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hidupnya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Seperlimanya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REM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Spesies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periode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REM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panjang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Spesies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terlama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persentase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terbesar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46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008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Jet Leg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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Gangguan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terhadap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ritme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sirkadian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akibat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pelintasan</a:t>
            </a:r>
            <a:endParaRPr lang="en-US" sz="2800" dirty="0" smtClean="0"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zona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waktu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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Ditandai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rasa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kantuk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di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siang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hari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sulit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tidur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di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gangguan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konsentrasi</a:t>
            </a:r>
            <a:endParaRPr lang="en-US" sz="2800" dirty="0" smtClean="0"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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Perjalanan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ke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arah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barat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terjadi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penundaan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fase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ritme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sir-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kadian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Sedangkan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perjalanan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ke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arah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barat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terjadi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kema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  <a:sym typeface="Wingdings 3"/>
              </a:rPr>
              <a:t>-</a:t>
            </a:r>
          </a:p>
          <a:p>
            <a:pPr marL="0" indent="0">
              <a:buNone/>
            </a:pPr>
            <a:r>
              <a:rPr lang="en-US" sz="28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 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juan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fase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ritme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sirkadian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.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039" y="411480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55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durasi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lama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menghasilkan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persentase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REM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besar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19084"/>
            <a:ext cx="6390148" cy="479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2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Salah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hipotesis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menyatakan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mempunyai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penyimpanan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memori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menyingkirkan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hubungan-hubungan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berguna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Hipotesis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kedua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menyatakan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membolak-balikkan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posisi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bola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kornea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mendapat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oksigen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d-ID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47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20762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Perspektif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Biologis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Mimpi</a:t>
            </a:r>
            <a:endParaRPr lang="id-ID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78363"/>
          </a:xfrm>
        </p:spPr>
        <p:txBody>
          <a:bodyPr/>
          <a:lstStyle/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Penelitian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biologis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mimpi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rumit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faktanya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orang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seringkali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mengingat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mimpinya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biologis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mimpi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Hipotesis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Aktivasi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Sintesis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Hipotesis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Kliniko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Anatomis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5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hipotesis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aktivasi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sintesis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mimpi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dimulai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aktivasi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 pons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mengaktivasi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sejumlah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korteks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Korteks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menyintesis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cerita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agar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masuk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akal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Input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pons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mengaktivasi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amigdala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berperah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pengolahan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emosi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50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1219200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Input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pons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mengaktivasi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amigdala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berperan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pengolahan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emosi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735" y="2510508"/>
            <a:ext cx="2838731" cy="2801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5236029" cy="294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2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Hipotesis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Kliniko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Anatomis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mementingkan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Pons,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gelombang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PGO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REM.</a:t>
            </a: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Mirip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aktivasi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sintesis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mimpi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dimulai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stimulus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dihasilkan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otak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bergabung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memori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terbaru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sensoris</a:t>
            </a:r>
            <a:endParaRPr lang="id-ID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490360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36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Pertanyaan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Jelaskan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tahapan-tahapan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manfaat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Jelaskan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manfaat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REM!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Jelaskan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mengenai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biokimia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ritme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sirkadian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melatonin!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Sebutkan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jelaskan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struktur-struktur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otak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terkait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keterjagaan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perhatian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Sebutkan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jelaskan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gangguan-gangguan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530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Kerja</a:t>
            </a:r>
            <a:endParaRPr lang="en-US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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Secara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umum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pekerja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bekerja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hari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me-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ngalami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kecelakaan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lebih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banyak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daripada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pekerja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yang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bekerja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siang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hari</a:t>
            </a:r>
            <a:endParaRPr lang="en-US" sz="2800" dirty="0" smtClean="0"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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Bekerja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dimalam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hari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tidak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mengubah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ritme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sirkadian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,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karena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tempat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bekerja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menggunakan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pencahayaan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buatan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27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Mekanisme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Jam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Biologis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58" y="914400"/>
            <a:ext cx="42672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Nukleus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Suprakiasma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(SCN) </a:t>
            </a:r>
          </a:p>
          <a:p>
            <a:pPr>
              <a:buClr>
                <a:schemeClr val="tx2"/>
              </a:buClr>
              <a:buFont typeface="Wingdings 3"/>
              <a:buChar char="Ì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Bagian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Hipotalamus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terletak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diatas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kiasma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optik</a:t>
            </a:r>
            <a:endParaRPr lang="en-US" sz="2400" dirty="0" smtClean="0"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>
              <a:buClr>
                <a:schemeClr val="tx2"/>
              </a:buClr>
              <a:buFont typeface="Wingdings 3"/>
              <a:buChar char="Ì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Pengendali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utama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ritme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sirkadian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untuk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tidur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&amp;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suhu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tubuh</a:t>
            </a:r>
            <a:endParaRPr lang="en-US" sz="2400" dirty="0" smtClean="0"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>
              <a:buClr>
                <a:schemeClr val="tx2"/>
              </a:buClr>
              <a:buFont typeface="Wingdings 3"/>
              <a:buChar char="Ì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Menghasilkan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ritme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sirkadian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berdasarkan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informasi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genetik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tanpa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adanya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proses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pembelajaran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245" y="1204452"/>
            <a:ext cx="484475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92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008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Cahaya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Ulang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SCN</a:t>
            </a: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2"/>
              </a:buClr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ahaya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me-reset SCN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cabang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kecil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saraf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optik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dikenal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lintasan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Retinohypothalamic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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Memanjang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retina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menuju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SCN</a:t>
            </a:r>
          </a:p>
          <a:p>
            <a:pPr>
              <a:buClr>
                <a:schemeClr val="tx2"/>
              </a:buClr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Lintasan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Retinohypothalamic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mengarah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SCN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berasal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sekumpulan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ganglion retina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istimewa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fotopigmen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Melanopsin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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ganglion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tsb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memberi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respons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langsung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cahaya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memerlukan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input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batang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rucut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07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Biokimia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Ritme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Sirkadian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716" y="1295400"/>
            <a:ext cx="8839200" cy="5562600"/>
          </a:xfrm>
        </p:spPr>
        <p:txBody>
          <a:bodyPr/>
          <a:lstStyle/>
          <a:p>
            <a:r>
              <a:rPr lang="sv-SE" dirty="0">
                <a:latin typeface="Times New Roman" pitchFamily="18" charset="0"/>
                <a:cs typeface="Times New Roman" pitchFamily="18" charset="0"/>
                <a:sym typeface="Wingdings 3"/>
              </a:rPr>
              <a:t>Gen yang menghasilkan ritme </a:t>
            </a:r>
            <a:r>
              <a:rPr lang="sv-SE" dirty="0" smtClean="0">
                <a:latin typeface="Times New Roman" pitchFamily="18" charset="0"/>
                <a:cs typeface="Times New Roman" pitchFamily="18" charset="0"/>
                <a:sym typeface="Wingdings 3"/>
              </a:rPr>
              <a:t>sirkadian</a:t>
            </a:r>
            <a:endParaRPr lang="en-US" dirty="0" smtClean="0"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 1. Period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Menghasilkan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protein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Per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 2. Timeless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 3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Menghasilkan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protein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Tim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 3"/>
              </a:rPr>
              <a:t>Protein per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meningkatkan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aktivitas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beberapa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jenis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neuron di SCN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mengatur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tidur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terjaga</a:t>
            </a:r>
            <a:endParaRPr lang="en-US" dirty="0" smtClean="0"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 marL="0" indent="0"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6324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Melatonin</a:t>
            </a:r>
          </a:p>
          <a:p>
            <a:pPr>
              <a:buFont typeface="Wingdings 3"/>
              <a:buChar char="Ì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Kelenjar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Pineal 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Sebuah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kelenjar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endokrin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terletak</a:t>
            </a:r>
            <a:endParaRPr lang="en-US" sz="2800" dirty="0" smtClean="0"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 marL="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         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sisi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posterior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talamus</a:t>
            </a:r>
            <a:endParaRPr lang="en-US" sz="2800" dirty="0" smtClean="0"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 marL="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Menyekresikan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hormon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Melatonin</a:t>
            </a:r>
          </a:p>
          <a:p>
            <a:pPr marL="0" indent="0">
              <a:buNone/>
            </a:pPr>
            <a:endParaRPr lang="en-US" sz="2800" i="1" dirty="0" smtClean="0"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>
              <a:buFont typeface="Wingdings 3"/>
              <a:buChar char="Ì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Melatonin 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hormon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meningkatkan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rasa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kantuk</a:t>
            </a:r>
            <a:endParaRPr lang="en-US" i="1" dirty="0">
              <a:sym typeface="Wingdings 3"/>
            </a:endParaRPr>
          </a:p>
          <a:p>
            <a:pPr marL="0" indent="0"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 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Sekresi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Melatonin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manusia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umumnya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terjadi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2-3 jam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sebe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-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lum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tidur</a:t>
            </a:r>
            <a:endParaRPr lang="en-US" sz="2400" dirty="0" smtClean="0"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 - Melatonin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memberikan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feed back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dapat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mengatur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ulang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jam 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biologis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dengan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cara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mempengaruhi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reseptor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di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dalam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      SCN</a:t>
            </a:r>
            <a:endParaRPr lang="en-US" sz="2400" dirty="0">
              <a:latin typeface="Times New Roman" pitchFamily="18" charset="0"/>
              <a:cs typeface="Times New Roman" pitchFamily="18" charset="0"/>
              <a:sym typeface="Wingdings 3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43549" y="1447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66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1710</Words>
  <Application>Microsoft Office PowerPoint</Application>
  <PresentationFormat>On-screen Show (4:3)</PresentationFormat>
  <Paragraphs>249</Paragraphs>
  <Slides>46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TIDUR DAN TERJAGA</vt:lpstr>
      <vt:lpstr>Ritme Tidur dan Terjaga</vt:lpstr>
      <vt:lpstr>Pengaturan dan Pengaturan Ulang Jam Biologis</vt:lpstr>
      <vt:lpstr>PowerPoint Presentation</vt:lpstr>
      <vt:lpstr>PowerPoint Presentation</vt:lpstr>
      <vt:lpstr>Mekanisme Jam Biologis</vt:lpstr>
      <vt:lpstr>PowerPoint Presentation</vt:lpstr>
      <vt:lpstr>Biokimia Ritme Sirkadian</vt:lpstr>
      <vt:lpstr>PowerPoint Presentation</vt:lpstr>
      <vt:lpstr>Tahapan tidur dan mekanisme otak</vt:lpstr>
      <vt:lpstr>Tidur dan Gangguan kesadaran lainnya</vt:lpstr>
      <vt:lpstr>PowerPoint Presentation</vt:lpstr>
      <vt:lpstr>PowerPoint Presentation</vt:lpstr>
      <vt:lpstr>Pengukuran Polisomnograf, yaitu sebuah kombinasi antara EEG dan pengukur pergerkan mata</vt:lpstr>
      <vt:lpstr>Tahapan Tidur</vt:lpstr>
      <vt:lpstr>PowerPoint Presentation</vt:lpstr>
      <vt:lpstr>Tidur Paradoks dan Tidur REM</vt:lpstr>
      <vt:lpstr>PowerPoint Presentation</vt:lpstr>
      <vt:lpstr>PowerPoint Presentation</vt:lpstr>
      <vt:lpstr>Struktur Otak Terkait dengan Terjaga dan Perhatian</vt:lpstr>
      <vt:lpstr>Fungsi Otak pada Tidur REM</vt:lpstr>
      <vt:lpstr>Gangguan Tidur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Apa manfaat Tidur, REM, dan Mimpi?</vt:lpstr>
      <vt:lpstr>PowerPoint Presentation</vt:lpstr>
      <vt:lpstr>PowerPoint Presentation</vt:lpstr>
      <vt:lpstr>Tidur dan Konservasi Energi</vt:lpstr>
      <vt:lpstr>PowerPoint Presentation</vt:lpstr>
      <vt:lpstr>PowerPoint Presentation</vt:lpstr>
      <vt:lpstr>PowerPoint Presentation</vt:lpstr>
      <vt:lpstr>PowerPoint Presentation</vt:lpstr>
      <vt:lpstr>Tidur dan Memori</vt:lpstr>
      <vt:lpstr>Manfaat Tidur REM</vt:lpstr>
      <vt:lpstr>PowerPoint Presentation</vt:lpstr>
      <vt:lpstr>PowerPoint Presentation</vt:lpstr>
      <vt:lpstr>Perspektif Biologis tentang Mimpi</vt:lpstr>
      <vt:lpstr>PowerPoint Presentation</vt:lpstr>
      <vt:lpstr>PowerPoint Presentation</vt:lpstr>
      <vt:lpstr>PowerPoint Presentation</vt:lpstr>
      <vt:lpstr>Pertanyaan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Gangguan Tidur</dc:title>
  <dc:creator>asus</dc:creator>
  <cp:lastModifiedBy>asus</cp:lastModifiedBy>
  <cp:revision>113</cp:revision>
  <dcterms:created xsi:type="dcterms:W3CDTF">2015-03-28T08:58:22Z</dcterms:created>
  <dcterms:modified xsi:type="dcterms:W3CDTF">2015-10-30T12:12:15Z</dcterms:modified>
</cp:coreProperties>
</file>