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93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56" r:id="rId18"/>
    <p:sldId id="257" r:id="rId19"/>
    <p:sldId id="258" r:id="rId20"/>
    <p:sldId id="259" r:id="rId21"/>
    <p:sldId id="270" r:id="rId22"/>
    <p:sldId id="260" r:id="rId23"/>
    <p:sldId id="261" r:id="rId24"/>
    <p:sldId id="271" r:id="rId25"/>
    <p:sldId id="262" r:id="rId26"/>
    <p:sldId id="272" r:id="rId27"/>
    <p:sldId id="263" r:id="rId28"/>
    <p:sldId id="273" r:id="rId29"/>
    <p:sldId id="264" r:id="rId30"/>
    <p:sldId id="274" r:id="rId31"/>
    <p:sldId id="265" r:id="rId32"/>
    <p:sldId id="275" r:id="rId33"/>
    <p:sldId id="266" r:id="rId34"/>
    <p:sldId id="267" r:id="rId35"/>
    <p:sldId id="268" r:id="rId36"/>
    <p:sldId id="269" r:id="rId37"/>
    <p:sldId id="291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4" d="100"/>
          <a:sy n="74" d="100"/>
        </p:scale>
        <p:origin x="-11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5DD43-B377-174A-AB1E-77FDBB3A27ED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E1654-C827-604D-A72A-B6EEE27CA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2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…</a:t>
            </a:r>
            <a:r>
              <a:rPr lang="en-US" sz="1200" dirty="0" err="1" smtClean="0"/>
              <a:t>namun</a:t>
            </a:r>
            <a:r>
              <a:rPr lang="en-US" sz="1200" dirty="0" smtClean="0"/>
              <a:t> </a:t>
            </a:r>
            <a:r>
              <a:rPr lang="en-US" sz="1200" dirty="0" err="1" smtClean="0"/>
              <a:t>teorinya</a:t>
            </a:r>
            <a:r>
              <a:rPr lang="en-US" sz="1200" dirty="0" smtClean="0"/>
              <a:t> </a:t>
            </a:r>
            <a:r>
              <a:rPr lang="en-US" sz="1200" dirty="0" err="1" smtClean="0"/>
              <a:t>tidak</a:t>
            </a:r>
            <a:r>
              <a:rPr lang="en-US" sz="1200" dirty="0" smtClean="0"/>
              <a:t> </a:t>
            </a:r>
            <a:r>
              <a:rPr lang="en-US" sz="1200" dirty="0" err="1" smtClean="0"/>
              <a:t>seterkenal</a:t>
            </a:r>
            <a:r>
              <a:rPr lang="en-US" sz="1200" dirty="0" smtClean="0"/>
              <a:t> </a:t>
            </a:r>
            <a:r>
              <a:rPr lang="en-US" sz="1200" dirty="0" err="1" smtClean="0"/>
              <a:t>teori</a:t>
            </a:r>
            <a:r>
              <a:rPr lang="en-US" sz="1200" dirty="0" smtClean="0"/>
              <a:t> Sherrington </a:t>
            </a:r>
            <a:r>
              <a:rPr lang="en-US" sz="1200" dirty="0" err="1" smtClean="0"/>
              <a:t>pada</a:t>
            </a:r>
            <a:r>
              <a:rPr lang="en-US" sz="1200" dirty="0" smtClean="0"/>
              <a:t> </a:t>
            </a:r>
            <a:r>
              <a:rPr lang="en-US" sz="1200" dirty="0" err="1" smtClean="0"/>
              <a:t>masa</a:t>
            </a:r>
            <a:r>
              <a:rPr lang="en-US" sz="1200" dirty="0" smtClean="0"/>
              <a:t> </a:t>
            </a:r>
            <a:r>
              <a:rPr lang="en-US" sz="1200" dirty="0" err="1" smtClean="0"/>
              <a:t>itu</a:t>
            </a:r>
            <a:r>
              <a:rPr lang="en-US" sz="1200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9B5A0-DEEF-E64F-B427-23BC84C532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20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enzim</a:t>
            </a:r>
            <a:r>
              <a:rPr lang="en-US" sz="1200" dirty="0" smtClean="0"/>
              <a:t> </a:t>
            </a:r>
            <a:r>
              <a:rPr lang="en-US" sz="1200" dirty="0" err="1" smtClean="0"/>
              <a:t>berbahaya</a:t>
            </a:r>
            <a:r>
              <a:rPr lang="en-US" sz="1200" dirty="0" smtClean="0"/>
              <a:t> yang </a:t>
            </a:r>
            <a:r>
              <a:rPr lang="en-US" sz="1200" dirty="0" err="1" smtClean="0"/>
              <a:t>termetabolasi</a:t>
            </a:r>
            <a:r>
              <a:rPr lang="en-US" sz="1200" dirty="0" smtClean="0"/>
              <a:t> </a:t>
            </a:r>
            <a:r>
              <a:rPr lang="en-US" sz="1200" dirty="0" err="1" smtClean="0"/>
              <a:t>oleh</a:t>
            </a:r>
            <a:r>
              <a:rPr lang="en-US" sz="1200" dirty="0" smtClean="0"/>
              <a:t> liver </a:t>
            </a:r>
            <a:r>
              <a:rPr lang="en-US" sz="1200" dirty="0" err="1" smtClean="0"/>
              <a:t>sebagai</a:t>
            </a:r>
            <a:r>
              <a:rPr lang="en-US" sz="1200" dirty="0" smtClean="0"/>
              <a:t> </a:t>
            </a:r>
            <a:r>
              <a:rPr lang="en-US" sz="1200" dirty="0" err="1" smtClean="0"/>
              <a:t>hasil</a:t>
            </a:r>
            <a:r>
              <a:rPr lang="en-US" sz="1200" dirty="0" smtClean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meminum</a:t>
            </a:r>
            <a:r>
              <a:rPr lang="en-US" sz="1200" dirty="0" smtClean="0"/>
              <a:t> </a:t>
            </a:r>
            <a:r>
              <a:rPr lang="en-US" sz="1200" dirty="0" err="1" smtClean="0"/>
              <a:t>alkohol</a:t>
            </a:r>
            <a:r>
              <a:rPr lang="en-US" sz="1200" dirty="0" smtClean="0"/>
              <a:t>).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Sejarahnya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adalah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pekerja</a:t>
            </a:r>
            <a:r>
              <a:rPr lang="en-US" sz="1200" baseline="0" dirty="0" smtClean="0"/>
              <a:t> di </a:t>
            </a:r>
            <a:r>
              <a:rPr lang="en-US" sz="1200" baseline="0" dirty="0" err="1" smtClean="0"/>
              <a:t>perusahaan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manufaktur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tanaman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karet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tidak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sengaja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mendapatkan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disulfiram</a:t>
            </a:r>
            <a:r>
              <a:rPr lang="en-US" sz="1200" baseline="0" dirty="0" smtClean="0"/>
              <a:t> di </a:t>
            </a:r>
            <a:r>
              <a:rPr lang="en-US" sz="1200" baseline="0" dirty="0" err="1" smtClean="0"/>
              <a:t>kulit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mereka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sehingga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menimbulkan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ruam</a:t>
            </a:r>
            <a:r>
              <a:rPr lang="en-US" sz="1200" baseline="0" dirty="0" smtClean="0"/>
              <a:t>. </a:t>
            </a:r>
            <a:r>
              <a:rPr lang="en-US" sz="1200" baseline="0" dirty="0" err="1" smtClean="0"/>
              <a:t>Bila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mereka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menciumnya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maka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mereka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tidak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bisa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meminum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alkohol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tanpa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merasa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mual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atau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sakit</a:t>
            </a:r>
            <a:r>
              <a:rPr lang="en-US" sz="1200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E1654-C827-604D-A72A-B6EEE27CAD0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47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ternyata</a:t>
            </a:r>
            <a:r>
              <a:rPr lang="en-US" dirty="0" smtClean="0"/>
              <a:t> heroin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adiktifnya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baseline="0" dirty="0" smtClean="0"/>
              <a:t> orang2 yang </a:t>
            </a:r>
            <a:r>
              <a:rPr lang="en-US" baseline="0" dirty="0" err="1" smtClean="0"/>
              <a:t>meninggalkan</a:t>
            </a:r>
            <a:r>
              <a:rPr lang="en-US" baseline="0" dirty="0" smtClean="0"/>
              <a:t> ide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sehingga</a:t>
            </a:r>
            <a:r>
              <a:rPr lang="en-US" sz="1200" dirty="0" smtClean="0"/>
              <a:t> </a:t>
            </a:r>
            <a:r>
              <a:rPr lang="en-US" sz="1200" dirty="0" err="1" smtClean="0"/>
              <a:t>masuk</a:t>
            </a:r>
            <a:r>
              <a:rPr lang="en-US" sz="1200" dirty="0" smtClean="0"/>
              <a:t> </a:t>
            </a:r>
            <a:r>
              <a:rPr lang="en-US" sz="1200" dirty="0" err="1" smtClean="0"/>
              <a:t>ke</a:t>
            </a:r>
            <a:r>
              <a:rPr lang="en-US" sz="1200" dirty="0" smtClean="0"/>
              <a:t> </a:t>
            </a:r>
            <a:r>
              <a:rPr lang="en-US" sz="1200" dirty="0" err="1" smtClean="0"/>
              <a:t>dalam</a:t>
            </a:r>
            <a:r>
              <a:rPr lang="en-US" sz="1200" dirty="0" smtClean="0"/>
              <a:t> </a:t>
            </a:r>
            <a:r>
              <a:rPr lang="en-US" sz="1200" dirty="0" err="1" smtClean="0"/>
              <a:t>darah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otak</a:t>
            </a:r>
            <a:r>
              <a:rPr lang="en-US" sz="1200" dirty="0" smtClean="0"/>
              <a:t> </a:t>
            </a:r>
            <a:r>
              <a:rPr lang="en-US" sz="1200" dirty="0" err="1" smtClean="0"/>
              <a:t>secara</a:t>
            </a:r>
            <a:r>
              <a:rPr lang="en-US" sz="1200" dirty="0" smtClean="0"/>
              <a:t> </a:t>
            </a:r>
            <a:r>
              <a:rPr lang="en-US" sz="1200" dirty="0" err="1" smtClean="0"/>
              <a:t>perlahan</a:t>
            </a:r>
            <a:r>
              <a:rPr lang="en-US" sz="1200" dirty="0" smtClean="0"/>
              <a:t>, </a:t>
            </a:r>
            <a:r>
              <a:rPr lang="en-US" sz="1200" dirty="0" err="1" smtClean="0"/>
              <a:t>tidak</a:t>
            </a:r>
            <a:r>
              <a:rPr lang="en-US" sz="1200" dirty="0" smtClean="0"/>
              <a:t> </a:t>
            </a:r>
            <a:r>
              <a:rPr lang="en-US" sz="1200" dirty="0" err="1" smtClean="0"/>
              <a:t>terburu-buru</a:t>
            </a:r>
            <a:r>
              <a:rPr lang="en-US" sz="1200" dirty="0" smtClean="0"/>
              <a:t>, </a:t>
            </a:r>
            <a:r>
              <a:rPr lang="en-US" sz="1200" dirty="0" err="1" smtClean="0"/>
              <a:t>sehingga</a:t>
            </a:r>
            <a:r>
              <a:rPr lang="en-US" sz="1200" dirty="0" smtClean="0"/>
              <a:t> </a:t>
            </a:r>
            <a:r>
              <a:rPr lang="en-US" sz="1200" dirty="0" err="1" smtClean="0"/>
              <a:t>efeknya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juga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meningkat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secara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perlahan</a:t>
            </a:r>
            <a:r>
              <a:rPr lang="en-US" sz="1200" dirty="0" smtClean="0"/>
              <a:t>. Hal </a:t>
            </a:r>
            <a:r>
              <a:rPr lang="en-US" sz="1200" dirty="0" err="1" smtClean="0"/>
              <a:t>ini</a:t>
            </a:r>
            <a:r>
              <a:rPr lang="en-US" sz="1200" dirty="0" smtClean="0"/>
              <a:t> </a:t>
            </a:r>
            <a:r>
              <a:rPr lang="en-US" sz="1200" dirty="0" err="1" smtClean="0"/>
              <a:t>juga</a:t>
            </a:r>
            <a:r>
              <a:rPr lang="en-US" sz="1200" dirty="0" smtClean="0"/>
              <a:t> </a:t>
            </a:r>
            <a:r>
              <a:rPr lang="en-US" sz="1200" dirty="0" err="1" smtClean="0"/>
              <a:t>dapat</a:t>
            </a:r>
            <a:r>
              <a:rPr lang="en-US" sz="1200" dirty="0" smtClean="0"/>
              <a:t> </a:t>
            </a:r>
            <a:r>
              <a:rPr lang="en-US" sz="1200" dirty="0" err="1" smtClean="0"/>
              <a:t>menghindari</a:t>
            </a:r>
            <a:r>
              <a:rPr lang="en-US" sz="1200" dirty="0" smtClean="0"/>
              <a:t> </a:t>
            </a:r>
            <a:r>
              <a:rPr lang="en-US" sz="1200" dirty="0" err="1" smtClean="0"/>
              <a:t>resiko</a:t>
            </a:r>
            <a:r>
              <a:rPr lang="en-US" sz="1200" dirty="0" smtClean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penggunaan</a:t>
            </a:r>
            <a:r>
              <a:rPr lang="en-US" sz="1200" dirty="0" smtClean="0"/>
              <a:t> </a:t>
            </a:r>
            <a:r>
              <a:rPr lang="en-US" sz="1200" dirty="0" err="1" smtClean="0"/>
              <a:t>jarum</a:t>
            </a:r>
            <a:r>
              <a:rPr lang="en-US" sz="1200" dirty="0" smtClean="0"/>
              <a:t> </a:t>
            </a:r>
            <a:r>
              <a:rPr lang="en-US" sz="1200" dirty="0" err="1" smtClean="0"/>
              <a:t>suntik</a:t>
            </a:r>
            <a:r>
              <a:rPr lang="en-US" sz="1200" dirty="0" smtClean="0"/>
              <a:t> yang </a:t>
            </a:r>
            <a:r>
              <a:rPr lang="en-US" sz="1200" dirty="0" err="1" smtClean="0"/>
              <a:t>terinfected</a:t>
            </a:r>
            <a:r>
              <a:rPr lang="en-US" sz="1200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E1654-C827-604D-A72A-B6EEE27CAD0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3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mampu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efek</a:t>
            </a:r>
            <a:r>
              <a:rPr lang="en-US" baseline="0" dirty="0" smtClean="0"/>
              <a:t> ganja” </a:t>
            </a:r>
            <a:r>
              <a:rPr lang="en-US" baseline="0" dirty="0" err="1" smtClean="0"/>
              <a:t>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sendiri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seperti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kimia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serta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memiliki</a:t>
            </a:r>
            <a:r>
              <a:rPr lang="en-US" baseline="0" dirty="0" smtClean="0"/>
              <a:t> receptor yang </a:t>
            </a:r>
            <a:r>
              <a:rPr lang="en-US" baseline="0" dirty="0" err="1" smtClean="0"/>
              <a:t>mampu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merespon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kimia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seperti</a:t>
            </a:r>
            <a:r>
              <a:rPr lang="en-US" baseline="0" dirty="0" smtClean="0"/>
              <a:t> cocaine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LSD. As we know, </a:t>
            </a:r>
            <a:r>
              <a:rPr lang="en-US" baseline="0" dirty="0" err="1" smtClean="0"/>
              <a:t>blabla</a:t>
            </a:r>
            <a:r>
              <a:rPr lang="en-US" baseline="0" dirty="0" smtClean="0"/>
              <a:t>…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obat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belajar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banyak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mengenai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obat-obatan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tentang</a:t>
            </a:r>
            <a:r>
              <a:rPr lang="en-US" baseline="0" dirty="0" smtClean="0"/>
              <a:t> synapses.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Seperti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tahu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nikotin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berasal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tembakau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opiat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berasal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poppies,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cocaine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coca…</a:t>
            </a:r>
          </a:p>
          <a:p>
            <a:pPr marL="0" indent="0">
              <a:buNone/>
            </a:pPr>
            <a:r>
              <a:rPr lang="en-US" b="0" baseline="0" dirty="0" smtClean="0"/>
              <a:t>4. </a:t>
            </a:r>
            <a:r>
              <a:rPr lang="en-US" b="1" baseline="0" dirty="0" smtClean="0"/>
              <a:t>JAWABAN: </a:t>
            </a:r>
            <a:r>
              <a:rPr lang="en-US" b="0" baseline="0" dirty="0" err="1" smtClean="0"/>
              <a:t>sehingga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bila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tanaman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mengembangkan</a:t>
            </a:r>
            <a:r>
              <a:rPr lang="en-US" b="0" baseline="0" dirty="0" smtClean="0"/>
              <a:t> zat2 </a:t>
            </a:r>
            <a:r>
              <a:rPr lang="en-US" b="0" baseline="0" dirty="0" err="1" smtClean="0"/>
              <a:t>kimia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untuk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menarik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perhatian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lebah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atau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mengusir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ulat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bahan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kimia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tersebut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juga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memiliki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kemungkinan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besar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untuk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mempengaruhi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manusia</a:t>
            </a:r>
            <a:r>
              <a:rPr lang="en-US" b="0" baseline="0" dirty="0" smtClean="0"/>
              <a:t>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E1654-C827-604D-A72A-B6EEE27CAD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77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 smtClean="0"/>
              <a:t>Meningkatkan</a:t>
            </a:r>
            <a:r>
              <a:rPr lang="en-US" dirty="0" smtClean="0"/>
              <a:t>/</a:t>
            </a:r>
            <a:r>
              <a:rPr lang="en-US" dirty="0" err="1" smtClean="0"/>
              <a:t>menurunkan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sintesis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neurotransmitter </a:t>
            </a:r>
            <a:r>
              <a:rPr lang="en-US" baseline="0" dirty="0" err="1" smtClean="0"/>
              <a:t>sehingga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mampu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bocor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vesikelnya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meningkatkan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pelepasan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kimia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menurunkan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penyerapan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memblokir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kerusakan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kimia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aktif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bertindak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reseptor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otak</a:t>
            </a:r>
            <a:r>
              <a:rPr lang="en-US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i="1" dirty="0" smtClean="0"/>
              <a:t>Affinity:</a:t>
            </a:r>
            <a:r>
              <a:rPr lang="en-US" i="0" baseline="0" dirty="0" smtClean="0"/>
              <a:t> like a key to a lock.</a:t>
            </a:r>
          </a:p>
          <a:p>
            <a:pPr marL="228600" indent="-228600">
              <a:buAutoNum type="arabicPeriod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E1654-C827-604D-A72A-B6EEE27CAD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91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pecandu</a:t>
            </a:r>
            <a:r>
              <a:rPr lang="en-US" dirty="0" smtClean="0"/>
              <a:t> </a:t>
            </a:r>
            <a:r>
              <a:rPr lang="en-US" dirty="0" err="1" smtClean="0"/>
              <a:t>narkoba</a:t>
            </a:r>
            <a:r>
              <a:rPr lang="en-US" dirty="0" smtClean="0"/>
              <a:t> </a:t>
            </a:r>
            <a:r>
              <a:rPr lang="en-US" dirty="0" err="1" smtClean="0"/>
              <a:t>mengatakan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menyediakan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banyak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kenikmatan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meskipun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berbanding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obsesi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mereka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mendapatkan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terus</a:t>
            </a:r>
            <a:r>
              <a:rPr lang="en-US" baseline="0" dirty="0" smtClean="0"/>
              <a:t>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Hal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karena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sesuatu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inginkan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memonopoli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pikiran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E1654-C827-604D-A72A-B6EEE27CAD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07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E1654-C827-604D-A72A-B6EEE27CAD0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60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Meskipun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opiat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obat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cukup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adiktif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namun</a:t>
            </a:r>
            <a:r>
              <a:rPr lang="en-US" baseline="0" dirty="0" smtClean="0"/>
              <a:t> orang2 yang </a:t>
            </a:r>
            <a:r>
              <a:rPr lang="en-US" baseline="0" dirty="0" err="1" smtClean="0"/>
              <a:t>menggunakannya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alasan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pernah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menyalahgunakannya</a:t>
            </a:r>
            <a:r>
              <a:rPr lang="en-US" baseline="0" dirty="0" smtClean="0"/>
              <a:t>. </a:t>
            </a:r>
            <a:r>
              <a:rPr lang="en-US" b="1" baseline="0" dirty="0" err="1" smtClean="0"/>
              <a:t>Ketergantungan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mereka</a:t>
            </a:r>
            <a:r>
              <a:rPr lang="en-US" b="1" baseline="0" dirty="0" smtClean="0"/>
              <a:t> depends </a:t>
            </a:r>
            <a:r>
              <a:rPr lang="en-US" b="1" baseline="0" dirty="0" err="1" smtClean="0"/>
              <a:t>dari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individu</a:t>
            </a:r>
            <a:r>
              <a:rPr lang="en-US" b="1" baseline="0" dirty="0" smtClean="0"/>
              <a:t> masing2, </a:t>
            </a:r>
            <a:r>
              <a:rPr lang="en-US" b="1" baseline="0" dirty="0" err="1" smtClean="0"/>
              <a:t>alasan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menggunakan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narkoba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dosis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dan</a:t>
            </a:r>
            <a:r>
              <a:rPr lang="en-US" b="1" baseline="0" dirty="0" smtClean="0"/>
              <a:t> background setting </a:t>
            </a:r>
            <a:r>
              <a:rPr lang="en-US" b="1" baseline="0" dirty="0" err="1" smtClean="0"/>
              <a:t>sosialnya</a:t>
            </a:r>
            <a:r>
              <a:rPr lang="en-US" b="1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E1654-C827-604D-A72A-B6EEE27CAD0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42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Namun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jumlah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berlebihan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mampu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merusak</a:t>
            </a:r>
            <a:r>
              <a:rPr lang="en-US" baseline="0" dirty="0" smtClean="0"/>
              <a:t> organ </a:t>
            </a:r>
            <a:r>
              <a:rPr lang="en-US" baseline="0" dirty="0" err="1" smtClean="0"/>
              <a:t>tubuh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seperti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lainnya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E1654-C827-604D-A72A-B6EEE27CAD0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65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peneliti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genetiknya</a:t>
            </a:r>
            <a:r>
              <a:rPr lang="en-US" dirty="0" smtClean="0"/>
              <a:t>,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ibunya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pengaruh2</a:t>
            </a:r>
            <a:r>
              <a:rPr lang="en-US" baseline="0" dirty="0" smtClean="0"/>
              <a:t> prenatal.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E1654-C827-604D-A72A-B6EEE27CAD0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6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</a:t>
            </a:r>
            <a:r>
              <a:rPr lang="en-US" i="1" baseline="0" dirty="0" smtClean="0"/>
              <a:t>substance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secara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terus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menerus</a:t>
            </a:r>
            <a:r>
              <a:rPr lang="en-US" i="0" baseline="0" dirty="0" smtClean="0"/>
              <a:t>, </a:t>
            </a:r>
            <a:r>
              <a:rPr lang="en-US" i="0" baseline="0" dirty="0" err="1" smtClean="0"/>
              <a:t>maka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perilaku</a:t>
            </a:r>
            <a:r>
              <a:rPr lang="en-US" i="0" baseline="0" dirty="0" smtClean="0"/>
              <a:t> yang </a:t>
            </a:r>
            <a:r>
              <a:rPr lang="en-US" i="0" baseline="0" dirty="0" err="1" smtClean="0"/>
              <a:t>muncul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akan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cenderung</a:t>
            </a:r>
            <a:r>
              <a:rPr lang="en-US" i="0" baseline="0" dirty="0" smtClean="0"/>
              <a:t> compulsive </a:t>
            </a:r>
            <a:r>
              <a:rPr lang="en-US" i="0" baseline="0" dirty="0" err="1" smtClean="0"/>
              <a:t>atau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menjadi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sebuah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ketergantungan</a:t>
            </a:r>
            <a:r>
              <a:rPr lang="en-US" i="0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E1654-C827-604D-A72A-B6EEE27CAD0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4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DB43-C47B-F24C-89CE-30D72A2FD8C9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F0C-A7A5-4E48-B82F-FC145537A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13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DB43-C47B-F24C-89CE-30D72A2FD8C9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F0C-A7A5-4E48-B82F-FC145537A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4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DB43-C47B-F24C-89CE-30D72A2FD8C9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F0C-A7A5-4E48-B82F-FC145537A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9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DB43-C47B-F24C-89CE-30D72A2FD8C9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F0C-A7A5-4E48-B82F-FC145537A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1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DB43-C47B-F24C-89CE-30D72A2FD8C9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F0C-A7A5-4E48-B82F-FC145537A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4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DB43-C47B-F24C-89CE-30D72A2FD8C9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F0C-A7A5-4E48-B82F-FC145537A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13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DB43-C47B-F24C-89CE-30D72A2FD8C9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F0C-A7A5-4E48-B82F-FC145537A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9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DB43-C47B-F24C-89CE-30D72A2FD8C9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F0C-A7A5-4E48-B82F-FC145537A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86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DB43-C47B-F24C-89CE-30D72A2FD8C9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F0C-A7A5-4E48-B82F-FC145537A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5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DB43-C47B-F24C-89CE-30D72A2FD8C9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F0C-A7A5-4E48-B82F-FC145537A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0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DB43-C47B-F24C-89CE-30D72A2FD8C9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F0C-A7A5-4E48-B82F-FC145537A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4DB43-C47B-F24C-89CE-30D72A2FD8C9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75F0C-A7A5-4E48-B82F-FC145537A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0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Synapses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dirty="0" smtClean="0"/>
              <a:t>Karen </a:t>
            </a:r>
            <a:r>
              <a:rPr lang="en-US" sz="2800" dirty="0" err="1" smtClean="0"/>
              <a:t>Febriena</a:t>
            </a:r>
            <a:r>
              <a:rPr lang="en-US" sz="2800" dirty="0" smtClean="0"/>
              <a:t> (2013031018)</a:t>
            </a:r>
          </a:p>
          <a:p>
            <a:pPr marL="0" indent="0" algn="ctr">
              <a:buNone/>
            </a:pPr>
            <a:r>
              <a:rPr lang="en-US" sz="2800" dirty="0" err="1" smtClean="0"/>
              <a:t>Ratih</a:t>
            </a:r>
            <a:r>
              <a:rPr lang="en-US" sz="2800" dirty="0" smtClean="0"/>
              <a:t> </a:t>
            </a:r>
            <a:r>
              <a:rPr lang="en-US" sz="2800" dirty="0" err="1" smtClean="0"/>
              <a:t>Eminiar</a:t>
            </a:r>
            <a:r>
              <a:rPr lang="en-US" sz="2800" dirty="0" smtClean="0"/>
              <a:t> P (2014031011)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396302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990600"/>
          </a:xfrm>
        </p:spPr>
        <p:txBody>
          <a:bodyPr/>
          <a:lstStyle/>
          <a:p>
            <a:r>
              <a:rPr lang="en-US" b="1" dirty="0" err="1" smtClean="0"/>
              <a:t>Sinapsis</a:t>
            </a:r>
            <a:r>
              <a:rPr lang="en-US" b="1" dirty="0" smtClean="0"/>
              <a:t> Inhibitor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cubitan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kaki </a:t>
            </a:r>
            <a:r>
              <a:rPr lang="en-US" sz="2000" dirty="0" err="1" smtClean="0"/>
              <a:t>anjing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impuls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dihantarkan</a:t>
            </a:r>
            <a:r>
              <a:rPr lang="en-US" sz="2000" dirty="0" smtClean="0"/>
              <a:t> di </a:t>
            </a:r>
            <a:r>
              <a:rPr lang="en-US" sz="2000" dirty="0" err="1" smtClean="0"/>
              <a:t>sepanjang</a:t>
            </a:r>
            <a:r>
              <a:rPr lang="en-US" sz="2000" dirty="0" smtClean="0"/>
              <a:t> neuron </a:t>
            </a:r>
            <a:r>
              <a:rPr lang="en-US" sz="2000" dirty="0" err="1" smtClean="0"/>
              <a:t>sensorik</a:t>
            </a:r>
            <a:r>
              <a:rPr lang="en-US" sz="2000" dirty="0" smtClean="0"/>
              <a:t> </a:t>
            </a:r>
            <a:r>
              <a:rPr lang="en-US" sz="2000" dirty="0" err="1" smtClean="0"/>
              <a:t>menuju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interneuron (</a:t>
            </a:r>
            <a:r>
              <a:rPr lang="en-US" sz="2000" dirty="0" err="1" smtClean="0"/>
              <a:t>sebuah</a:t>
            </a:r>
            <a:r>
              <a:rPr lang="en-US" sz="2000" dirty="0" smtClean="0"/>
              <a:t> neuron </a:t>
            </a:r>
            <a:r>
              <a:rPr lang="en-US" sz="2000" dirty="0" err="1" smtClean="0"/>
              <a:t>antara</a:t>
            </a:r>
            <a:r>
              <a:rPr lang="en-US" sz="2000" dirty="0" smtClean="0"/>
              <a:t>) yang </a:t>
            </a:r>
            <a:r>
              <a:rPr lang="en-US" sz="2000" dirty="0" err="1" smtClean="0"/>
              <a:t>berada</a:t>
            </a:r>
            <a:r>
              <a:rPr lang="en-US" sz="2000" dirty="0" smtClean="0"/>
              <a:t> di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sumsum</a:t>
            </a:r>
            <a:r>
              <a:rPr lang="en-US" sz="2000" dirty="0" smtClean="0"/>
              <a:t> </a:t>
            </a:r>
            <a:r>
              <a:rPr lang="en-US" sz="2000" dirty="0" err="1" smtClean="0"/>
              <a:t>tulang</a:t>
            </a:r>
            <a:r>
              <a:rPr lang="en-US" sz="2000" dirty="0" smtClean="0"/>
              <a:t> </a:t>
            </a:r>
            <a:r>
              <a:rPr lang="en-US" sz="2000" dirty="0" err="1" smtClean="0"/>
              <a:t>belakang</a:t>
            </a:r>
            <a:r>
              <a:rPr lang="en-US" sz="2000" dirty="0" smtClean="0"/>
              <a:t>.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 err="1" smtClean="0"/>
              <a:t>Impuls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mengeksitasi</a:t>
            </a:r>
            <a:r>
              <a:rPr lang="en-US" sz="2000" dirty="0" smtClean="0"/>
              <a:t> neuron </a:t>
            </a:r>
            <a:r>
              <a:rPr lang="en-US" sz="2000" dirty="0" err="1" smtClean="0"/>
              <a:t>motorik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terhubung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otot</a:t>
            </a:r>
            <a:r>
              <a:rPr lang="en-US" sz="2000" dirty="0" smtClean="0"/>
              <a:t> </a:t>
            </a:r>
            <a:r>
              <a:rPr lang="en-US" sz="2000" dirty="0" err="1" smtClean="0"/>
              <a:t>fleksor</a:t>
            </a:r>
            <a:r>
              <a:rPr lang="en-US" sz="2000" dirty="0" smtClean="0"/>
              <a:t> kaki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.</a:t>
            </a:r>
          </a:p>
          <a:p>
            <a:pPr marL="0" indent="0" algn="just">
              <a:buNone/>
            </a:pPr>
            <a:endParaRPr lang="id-ID" sz="2000" dirty="0"/>
          </a:p>
        </p:txBody>
      </p:sp>
      <p:sp>
        <p:nvSpPr>
          <p:cNvPr id="4" name="Down Arrow 3"/>
          <p:cNvSpPr/>
          <p:nvPr/>
        </p:nvSpPr>
        <p:spPr>
          <a:xfrm>
            <a:off x="4279138" y="3276600"/>
            <a:ext cx="242316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5133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err="1" smtClean="0"/>
              <a:t>Potensial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inhibisi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postsinaptik</a:t>
            </a:r>
            <a:r>
              <a:rPr lang="en-US" sz="2000" b="1" dirty="0" smtClean="0"/>
              <a:t> </a:t>
            </a:r>
            <a:r>
              <a:rPr lang="en-US" sz="2000" dirty="0" smtClean="0"/>
              <a:t>(</a:t>
            </a:r>
            <a:r>
              <a:rPr lang="en-US" sz="2000" i="1" dirty="0" smtClean="0"/>
              <a:t>inhibitory postsynaptic potential</a:t>
            </a:r>
            <a:r>
              <a:rPr lang="en-US" sz="2000" dirty="0" smtClean="0"/>
              <a:t>/</a:t>
            </a:r>
            <a:r>
              <a:rPr lang="en-US" sz="2000" b="1" dirty="0" smtClean="0"/>
              <a:t>IPSP</a:t>
            </a:r>
            <a:r>
              <a:rPr lang="en-US" sz="2000" dirty="0" smtClean="0"/>
              <a:t>)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peristiwa</a:t>
            </a:r>
            <a:r>
              <a:rPr lang="en-US" sz="2000" dirty="0" smtClean="0"/>
              <a:t> </a:t>
            </a:r>
            <a:r>
              <a:rPr lang="en-US" sz="2000" dirty="0" err="1" smtClean="0"/>
              <a:t>hiperpolarisasi</a:t>
            </a:r>
            <a:r>
              <a:rPr lang="en-US" sz="2000" dirty="0" smtClean="0"/>
              <a:t> </a:t>
            </a:r>
            <a:r>
              <a:rPr lang="en-US" sz="2000" dirty="0" err="1" smtClean="0"/>
              <a:t>membran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sementara</a:t>
            </a:r>
            <a:r>
              <a:rPr lang="en-US" sz="2000" dirty="0" smtClean="0"/>
              <a:t>.</a:t>
            </a:r>
          </a:p>
          <a:p>
            <a:endParaRPr lang="id-ID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71" y="380998"/>
            <a:ext cx="6858000" cy="481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71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Hubungan</a:t>
            </a:r>
            <a:r>
              <a:rPr lang="en-US" sz="3200" dirty="0" smtClean="0"/>
              <a:t> </a:t>
            </a:r>
            <a:r>
              <a:rPr lang="en-US" sz="3200" dirty="0" err="1" smtClean="0"/>
              <a:t>antara</a:t>
            </a:r>
            <a:r>
              <a:rPr lang="en-US" sz="3200" dirty="0" smtClean="0"/>
              <a:t> EPSP, IPSP,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Potensial</a:t>
            </a:r>
            <a:r>
              <a:rPr lang="en-US" sz="3200" dirty="0" smtClean="0"/>
              <a:t> </a:t>
            </a:r>
            <a:r>
              <a:rPr lang="en-US" sz="3200" dirty="0" err="1" smtClean="0"/>
              <a:t>Aksi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1"/>
            <a:ext cx="8229600" cy="33528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Sebagian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neuron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laju</a:t>
            </a:r>
            <a:r>
              <a:rPr lang="en-US" sz="2000" dirty="0" smtClean="0"/>
              <a:t> </a:t>
            </a:r>
            <a:r>
              <a:rPr lang="en-US" sz="2000" b="1" dirty="0" err="1" smtClean="0"/>
              <a:t>penembakan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spontan</a:t>
            </a:r>
            <a:r>
              <a:rPr lang="en-US" sz="2000" b="1" dirty="0" smtClean="0"/>
              <a:t>,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periode</a:t>
            </a:r>
            <a:r>
              <a:rPr lang="en-US" sz="2000" dirty="0" smtClean="0"/>
              <a:t> </a:t>
            </a:r>
            <a:r>
              <a:rPr lang="en-US" sz="2000" dirty="0" err="1" smtClean="0"/>
              <a:t>pembentukan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potensial</a:t>
            </a:r>
            <a:r>
              <a:rPr lang="en-US" sz="2000" dirty="0" smtClean="0"/>
              <a:t> </a:t>
            </a:r>
            <a:r>
              <a:rPr lang="en-US" sz="2000" dirty="0" err="1" smtClean="0"/>
              <a:t>aksi</a:t>
            </a:r>
            <a:r>
              <a:rPr lang="en-US" sz="2000" dirty="0" smtClean="0"/>
              <a:t> </a:t>
            </a:r>
            <a:r>
              <a:rPr lang="en-US" sz="2000" dirty="0" err="1" smtClean="0"/>
              <a:t>bahkan</a:t>
            </a:r>
            <a:r>
              <a:rPr lang="en-US" sz="2000" dirty="0" smtClean="0"/>
              <a:t>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adanya</a:t>
            </a:r>
            <a:r>
              <a:rPr lang="en-US" sz="2000" dirty="0" smtClean="0"/>
              <a:t> input </a:t>
            </a:r>
            <a:r>
              <a:rPr lang="en-US" sz="2000" dirty="0" err="1" smtClean="0"/>
              <a:t>sinaptik</a:t>
            </a:r>
            <a:endParaRPr lang="en-US" sz="2000" dirty="0" smtClean="0"/>
          </a:p>
          <a:p>
            <a:r>
              <a:rPr lang="en-US" sz="2000" dirty="0" err="1" smtClean="0"/>
              <a:t>Pada</a:t>
            </a:r>
            <a:r>
              <a:rPr lang="en-US" sz="2000" dirty="0" smtClean="0"/>
              <a:t> neuron-neuron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, EPSP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 smtClean="0"/>
              <a:t>frekuensi</a:t>
            </a:r>
            <a:r>
              <a:rPr lang="en-US" sz="2000" dirty="0" smtClean="0"/>
              <a:t> </a:t>
            </a:r>
            <a:r>
              <a:rPr lang="en-US" sz="2000" dirty="0" err="1" smtClean="0"/>
              <a:t>potensial</a:t>
            </a:r>
            <a:r>
              <a:rPr lang="en-US" sz="2000" dirty="0" smtClean="0"/>
              <a:t> </a:t>
            </a:r>
            <a:r>
              <a:rPr lang="en-US" sz="2000" dirty="0" err="1" smtClean="0"/>
              <a:t>aksi</a:t>
            </a:r>
            <a:r>
              <a:rPr lang="en-US" sz="2000" dirty="0" smtClean="0"/>
              <a:t>,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melampaui</a:t>
            </a:r>
            <a:r>
              <a:rPr lang="en-US" sz="2000" dirty="0" smtClean="0"/>
              <a:t> </a:t>
            </a:r>
            <a:r>
              <a:rPr lang="en-US" sz="2000" dirty="0" err="1" smtClean="0"/>
              <a:t>laju</a:t>
            </a:r>
            <a:r>
              <a:rPr lang="en-US" sz="2000" dirty="0" smtClean="0"/>
              <a:t> </a:t>
            </a:r>
            <a:r>
              <a:rPr lang="en-US" sz="2000" dirty="0" err="1" smtClean="0"/>
              <a:t>penembakan</a:t>
            </a:r>
            <a:r>
              <a:rPr lang="en-US" sz="2000" dirty="0" smtClean="0"/>
              <a:t> </a:t>
            </a:r>
            <a:r>
              <a:rPr lang="en-US" sz="2000" dirty="0" err="1" smtClean="0"/>
              <a:t>spontan</a:t>
            </a:r>
            <a:r>
              <a:rPr lang="en-US" sz="2000" dirty="0" smtClean="0"/>
              <a:t>, </a:t>
            </a:r>
            <a:r>
              <a:rPr lang="en-US" sz="2000" dirty="0" err="1" smtClean="0"/>
              <a:t>sementara</a:t>
            </a:r>
            <a:r>
              <a:rPr lang="en-US" sz="2000" dirty="0" smtClean="0"/>
              <a:t> IPSP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menurunkan</a:t>
            </a:r>
            <a:r>
              <a:rPr lang="en-US" sz="2000" dirty="0" smtClean="0"/>
              <a:t> </a:t>
            </a:r>
            <a:r>
              <a:rPr lang="en-US" sz="2000" dirty="0" err="1" smtClean="0"/>
              <a:t>potensial</a:t>
            </a:r>
            <a:r>
              <a:rPr lang="en-US" sz="2000" dirty="0" smtClean="0"/>
              <a:t> </a:t>
            </a:r>
            <a:r>
              <a:rPr lang="en-US" sz="2000" dirty="0" err="1" smtClean="0"/>
              <a:t>aksi</a:t>
            </a:r>
            <a:r>
              <a:rPr lang="en-US" sz="2000" dirty="0" smtClean="0"/>
              <a:t> </a:t>
            </a:r>
            <a:r>
              <a:rPr lang="en-US" sz="2000" dirty="0" err="1" smtClean="0"/>
              <a:t>dibawah</a:t>
            </a:r>
            <a:r>
              <a:rPr lang="en-US" sz="2000" dirty="0" smtClean="0"/>
              <a:t> </a:t>
            </a:r>
            <a:r>
              <a:rPr lang="en-US" sz="2000" dirty="0" err="1" smtClean="0"/>
              <a:t>laju</a:t>
            </a:r>
            <a:r>
              <a:rPr lang="en-US" sz="2000" dirty="0" smtClean="0"/>
              <a:t> </a:t>
            </a:r>
            <a:r>
              <a:rPr lang="en-US" sz="2000" dirty="0" err="1" smtClean="0"/>
              <a:t>penembakan</a:t>
            </a:r>
            <a:r>
              <a:rPr lang="en-US" sz="2000" dirty="0" smtClean="0"/>
              <a:t> </a:t>
            </a:r>
            <a:r>
              <a:rPr lang="en-US" sz="2000" dirty="0" err="1" smtClean="0"/>
              <a:t>spontan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458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err="1" smtClean="0"/>
              <a:t>Penemuan</a:t>
            </a:r>
            <a:r>
              <a:rPr lang="en-US" sz="3500" dirty="0" smtClean="0"/>
              <a:t> </a:t>
            </a:r>
            <a:r>
              <a:rPr lang="en-US" sz="3500" dirty="0" err="1" smtClean="0"/>
              <a:t>akan</a:t>
            </a:r>
            <a:r>
              <a:rPr lang="en-US" sz="3500" dirty="0" smtClean="0"/>
              <a:t> </a:t>
            </a:r>
            <a:r>
              <a:rPr lang="en-US" sz="3500" i="1" dirty="0" smtClean="0"/>
              <a:t>Chemical Transmission</a:t>
            </a:r>
            <a:r>
              <a:rPr lang="en-US" sz="3500" dirty="0" smtClean="0"/>
              <a:t> </a:t>
            </a:r>
            <a:r>
              <a:rPr lang="en-US" sz="3500" dirty="0" err="1" smtClean="0"/>
              <a:t>pada</a:t>
            </a:r>
            <a:r>
              <a:rPr lang="en-US" sz="3500" dirty="0" smtClean="0"/>
              <a:t> Synapses</a:t>
            </a:r>
            <a:endParaRPr lang="en-US" sz="3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6412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Charles Scott Sherrington (1906) </a:t>
            </a:r>
            <a:r>
              <a:rPr lang="en-US" sz="2400" dirty="0" err="1" smtClean="0"/>
              <a:t>yakin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i="1" dirty="0" smtClean="0"/>
              <a:t>transmission </a:t>
            </a:r>
            <a:r>
              <a:rPr lang="en-US" sz="2400" dirty="0" err="1" smtClean="0"/>
              <a:t>masih</a:t>
            </a:r>
            <a:r>
              <a:rPr lang="en-US" sz="2400" dirty="0" smtClean="0"/>
              <a:t> </a:t>
            </a:r>
            <a:r>
              <a:rPr lang="en-US" sz="2400" dirty="0" err="1" smtClean="0"/>
              <a:t>terlalu</a:t>
            </a:r>
            <a:r>
              <a:rPr lang="en-US" sz="2400" dirty="0" smtClean="0"/>
              <a:t> </a:t>
            </a:r>
            <a:r>
              <a:rPr lang="en-US" sz="2400" dirty="0" err="1" smtClean="0"/>
              <a:t>cepat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bergantung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kimia</a:t>
            </a:r>
            <a:r>
              <a:rPr lang="en-US" sz="2400" dirty="0" smtClean="0"/>
              <a:t>,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menyimpulkan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i="1" dirty="0" smtClean="0"/>
              <a:t>transmission</a:t>
            </a:r>
            <a:r>
              <a:rPr lang="en-US" sz="2400" dirty="0" smtClean="0"/>
              <a:t> </a:t>
            </a:r>
            <a:r>
              <a:rPr lang="en-US" sz="2400" dirty="0" err="1" smtClean="0"/>
              <a:t>bergantung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listrik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T.R. Elliott (1905) </a:t>
            </a:r>
            <a:r>
              <a:rPr lang="en-US" sz="2400" dirty="0" err="1" smtClean="0"/>
              <a:t>yakin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saraf</a:t>
            </a:r>
            <a:r>
              <a:rPr lang="en-US" sz="2400" dirty="0" smtClean="0"/>
              <a:t> </a:t>
            </a:r>
            <a:r>
              <a:rPr lang="en-US" sz="2400" dirty="0" err="1" smtClean="0"/>
              <a:t>simpatis</a:t>
            </a:r>
            <a:r>
              <a:rPr lang="en-US" sz="2400" dirty="0" smtClean="0"/>
              <a:t> </a:t>
            </a:r>
            <a:r>
              <a:rPr lang="en-US" sz="2400" dirty="0" err="1" smtClean="0"/>
              <a:t>menstimulasi</a:t>
            </a:r>
            <a:r>
              <a:rPr lang="en-US" sz="2400" dirty="0" smtClean="0"/>
              <a:t> </a:t>
            </a:r>
            <a:r>
              <a:rPr lang="en-US" sz="2400" dirty="0" err="1" smtClean="0"/>
              <a:t>otot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melepaskan</a:t>
            </a:r>
            <a:r>
              <a:rPr lang="en-US" sz="2400" dirty="0" smtClean="0"/>
              <a:t> adrenalin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zat</a:t>
            </a:r>
            <a:r>
              <a:rPr lang="en-US" sz="2400" dirty="0" smtClean="0"/>
              <a:t> </a:t>
            </a:r>
            <a:r>
              <a:rPr lang="en-US" sz="2400" dirty="0" err="1" smtClean="0"/>
              <a:t>kimia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serupa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O.T. Loewi (1920)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menemukan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saraf</a:t>
            </a:r>
            <a:r>
              <a:rPr lang="en-US" sz="2400" dirty="0" smtClean="0"/>
              <a:t> </a:t>
            </a:r>
            <a:r>
              <a:rPr lang="en-US" sz="2400" dirty="0" err="1" smtClean="0"/>
              <a:t>mengirim</a:t>
            </a:r>
            <a:r>
              <a:rPr lang="en-US" sz="2400" dirty="0" smtClean="0"/>
              <a:t> </a:t>
            </a:r>
            <a:r>
              <a:rPr lang="en-US" sz="2400" dirty="0" err="1" smtClean="0"/>
              <a:t>pesan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melepaskan</a:t>
            </a:r>
            <a:r>
              <a:rPr lang="en-US" sz="2400" dirty="0" smtClean="0"/>
              <a:t> </a:t>
            </a:r>
            <a:r>
              <a:rPr lang="en-US" sz="2400" dirty="0" err="1" smtClean="0"/>
              <a:t>zat-zat</a:t>
            </a:r>
            <a:r>
              <a:rPr lang="en-US" sz="2400" dirty="0" smtClean="0"/>
              <a:t> </a:t>
            </a:r>
            <a:r>
              <a:rPr lang="en-US" sz="2400" dirty="0" err="1" smtClean="0"/>
              <a:t>kimia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1950an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196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err="1" smtClean="0"/>
              <a:t>Urutan</a:t>
            </a:r>
            <a:r>
              <a:rPr lang="en-US" sz="3500" dirty="0" smtClean="0"/>
              <a:t> </a:t>
            </a:r>
            <a:r>
              <a:rPr lang="en-US" sz="3500" dirty="0" err="1" smtClean="0"/>
              <a:t>Peristiwa</a:t>
            </a:r>
            <a:r>
              <a:rPr lang="en-US" sz="3500" dirty="0" smtClean="0"/>
              <a:t> </a:t>
            </a:r>
            <a:r>
              <a:rPr lang="en-US" sz="3500" dirty="0" err="1" smtClean="0"/>
              <a:t>Kimiawi</a:t>
            </a:r>
            <a:r>
              <a:rPr lang="en-US" sz="3500" dirty="0" smtClean="0"/>
              <a:t> </a:t>
            </a:r>
            <a:r>
              <a:rPr lang="en-US" sz="3500" dirty="0" err="1" smtClean="0"/>
              <a:t>pada</a:t>
            </a:r>
            <a:r>
              <a:rPr lang="en-US" sz="3500" dirty="0" smtClean="0"/>
              <a:t> </a:t>
            </a:r>
            <a:r>
              <a:rPr lang="en-US" sz="3500" i="1" dirty="0" smtClean="0"/>
              <a:t>Synapses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Neuron </a:t>
            </a:r>
            <a:r>
              <a:rPr lang="en-US" sz="2000" dirty="0" err="1" smtClean="0"/>
              <a:t>menyintesis</a:t>
            </a:r>
            <a:r>
              <a:rPr lang="en-US" sz="2000" dirty="0" smtClean="0"/>
              <a:t> </a:t>
            </a:r>
            <a:r>
              <a:rPr lang="en-US" sz="2000" dirty="0" err="1" smtClean="0"/>
              <a:t>zat</a:t>
            </a:r>
            <a:r>
              <a:rPr lang="en-US" sz="2000" dirty="0" smtClean="0"/>
              <a:t> </a:t>
            </a:r>
            <a:r>
              <a:rPr lang="en-US" sz="2000" dirty="0" err="1" smtClean="0"/>
              <a:t>kimia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i="1" dirty="0" smtClean="0"/>
              <a:t>neurotransmitter</a:t>
            </a:r>
            <a:r>
              <a:rPr lang="en-US" sz="20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Neuron </a:t>
            </a:r>
            <a:r>
              <a:rPr lang="en-US" sz="2000" dirty="0" err="1" smtClean="0"/>
              <a:t>memindahkan</a:t>
            </a:r>
            <a:r>
              <a:rPr lang="en-US" sz="2000" dirty="0" smtClean="0"/>
              <a:t> </a:t>
            </a:r>
            <a:r>
              <a:rPr lang="en-US" sz="2000" i="1" dirty="0" smtClean="0"/>
              <a:t>neurotransmitter </a:t>
            </a:r>
            <a:r>
              <a:rPr lang="en-US" sz="2000" dirty="0" err="1" smtClean="0"/>
              <a:t>peptida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arah</a:t>
            </a:r>
            <a:r>
              <a:rPr lang="en-US" sz="2000" dirty="0" smtClean="0"/>
              <a:t> </a:t>
            </a:r>
            <a:r>
              <a:rPr lang="en-US" sz="2000" dirty="0" err="1" smtClean="0"/>
              <a:t>ujung-ujung</a:t>
            </a:r>
            <a:r>
              <a:rPr lang="en-US" sz="2000" dirty="0" smtClean="0"/>
              <a:t> axon;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Potensial</a:t>
            </a:r>
            <a:r>
              <a:rPr lang="en-US" sz="2000" dirty="0" smtClean="0"/>
              <a:t> </a:t>
            </a:r>
            <a:r>
              <a:rPr lang="en-US" sz="2000" dirty="0" err="1" smtClean="0"/>
              <a:t>aksi</a:t>
            </a:r>
            <a:r>
              <a:rPr lang="en-US" sz="2000" dirty="0" smtClean="0"/>
              <a:t> </a:t>
            </a:r>
            <a:r>
              <a:rPr lang="en-US" sz="2000" dirty="0" err="1" smtClean="0"/>
              <a:t>berkonduksi</a:t>
            </a:r>
            <a:r>
              <a:rPr lang="en-US" sz="2000" dirty="0" smtClean="0"/>
              <a:t> di </a:t>
            </a:r>
            <a:r>
              <a:rPr lang="en-US" sz="2000" dirty="0" err="1" smtClean="0"/>
              <a:t>sepanjang</a:t>
            </a:r>
            <a:r>
              <a:rPr lang="en-US" sz="2000" dirty="0" smtClean="0"/>
              <a:t> axon;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Molekul</a:t>
            </a:r>
            <a:r>
              <a:rPr lang="en-US" sz="2000" dirty="0" smtClean="0"/>
              <a:t> </a:t>
            </a:r>
            <a:r>
              <a:rPr lang="en-US" sz="2000" i="1" dirty="0" smtClean="0"/>
              <a:t>neurotransmitter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dilepaskan</a:t>
            </a:r>
            <a:r>
              <a:rPr lang="en-US" sz="2000" dirty="0" smtClean="0"/>
              <a:t> </a:t>
            </a:r>
            <a:r>
              <a:rPr lang="en-US" sz="2000" dirty="0" err="1" smtClean="0"/>
              <a:t>berdifusi</a:t>
            </a:r>
            <a:r>
              <a:rPr lang="en-US" sz="2000" dirty="0" smtClean="0"/>
              <a:t> </a:t>
            </a:r>
            <a:r>
              <a:rPr lang="en-US" sz="2000" dirty="0" err="1" smtClean="0"/>
              <a:t>lalu</a:t>
            </a:r>
            <a:r>
              <a:rPr lang="en-US" sz="2000" dirty="0" smtClean="0"/>
              <a:t> </a:t>
            </a:r>
            <a:r>
              <a:rPr lang="en-US" sz="2000" dirty="0" err="1" smtClean="0"/>
              <a:t>melekat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reseptor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mengubah</a:t>
            </a:r>
            <a:r>
              <a:rPr lang="en-US" sz="2000" dirty="0" smtClean="0"/>
              <a:t> </a:t>
            </a:r>
            <a:r>
              <a:rPr lang="en-US" sz="2000" dirty="0" err="1" smtClean="0"/>
              <a:t>aktivitas</a:t>
            </a:r>
            <a:r>
              <a:rPr lang="en-US" sz="2000" dirty="0" smtClean="0"/>
              <a:t> neuron post-</a:t>
            </a:r>
            <a:r>
              <a:rPr lang="en-US" sz="2000" dirty="0" err="1" smtClean="0"/>
              <a:t>sinaptik</a:t>
            </a:r>
            <a:r>
              <a:rPr lang="en-US" sz="20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i="1" dirty="0" smtClean="0"/>
              <a:t>Neurotransmitter</a:t>
            </a:r>
            <a:r>
              <a:rPr lang="en-US" sz="2000" dirty="0" smtClean="0"/>
              <a:t> </a:t>
            </a:r>
            <a:r>
              <a:rPr lang="en-US" sz="2000" dirty="0" err="1" smtClean="0"/>
              <a:t>melepaskan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reseptor</a:t>
            </a:r>
            <a:r>
              <a:rPr lang="en-US" sz="20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Molekul</a:t>
            </a:r>
            <a:r>
              <a:rPr lang="en-US" sz="2000" dirty="0" smtClean="0"/>
              <a:t> </a:t>
            </a:r>
            <a:r>
              <a:rPr lang="en-US" sz="2000" i="1" dirty="0" smtClean="0"/>
              <a:t>neurotransmitter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dibawa</a:t>
            </a:r>
            <a:r>
              <a:rPr lang="en-US" sz="2000" dirty="0" smtClean="0"/>
              <a:t> </a:t>
            </a:r>
            <a:r>
              <a:rPr lang="en-US" sz="2000" dirty="0" err="1" smtClean="0"/>
              <a:t>kembali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neuron </a:t>
            </a:r>
            <a:r>
              <a:rPr lang="en-US" sz="2000" dirty="0" err="1" smtClean="0"/>
              <a:t>prasinaptik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didaur</a:t>
            </a:r>
            <a:r>
              <a:rPr lang="en-US" sz="2000" dirty="0" smtClean="0"/>
              <a:t> </a:t>
            </a:r>
            <a:r>
              <a:rPr lang="en-US" sz="2000" dirty="0" err="1" smtClean="0"/>
              <a:t>ulang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berdifusi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hilang</a:t>
            </a:r>
            <a:r>
              <a:rPr lang="en-US" sz="20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Neuron post-</a:t>
            </a:r>
            <a:r>
              <a:rPr lang="en-US" sz="2000" dirty="0" err="1" smtClean="0"/>
              <a:t>sinaptik</a:t>
            </a:r>
            <a:r>
              <a:rPr lang="en-US" sz="2000" dirty="0" smtClean="0"/>
              <a:t> </a:t>
            </a:r>
            <a:r>
              <a:rPr lang="en-US" sz="2000" dirty="0" err="1" smtClean="0"/>
              <a:t>melepaskan</a:t>
            </a:r>
            <a:r>
              <a:rPr lang="en-US" sz="2000" dirty="0" smtClean="0"/>
              <a:t> </a:t>
            </a:r>
            <a:r>
              <a:rPr lang="en-US" sz="2000" i="1" dirty="0" smtClean="0"/>
              <a:t>feedback </a:t>
            </a:r>
            <a:r>
              <a:rPr lang="en-US" sz="2000" dirty="0" err="1" smtClean="0"/>
              <a:t>negatif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memperlambat</a:t>
            </a:r>
            <a:r>
              <a:rPr lang="en-US" sz="2000" dirty="0" smtClean="0"/>
              <a:t> </a:t>
            </a:r>
            <a:r>
              <a:rPr lang="en-US" sz="2000" dirty="0" err="1" smtClean="0"/>
              <a:t>pelepasan</a:t>
            </a:r>
            <a:r>
              <a:rPr lang="en-US" sz="2000" dirty="0" smtClean="0"/>
              <a:t> </a:t>
            </a:r>
            <a:r>
              <a:rPr lang="en-US" sz="2000" i="1" dirty="0" smtClean="0"/>
              <a:t>neurotransmitter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neuron </a:t>
            </a:r>
            <a:r>
              <a:rPr lang="en-US" sz="2000" dirty="0" err="1" smtClean="0"/>
              <a:t>prasinaptik</a:t>
            </a:r>
            <a:r>
              <a:rPr lang="en-US" sz="2000" dirty="0" smtClean="0"/>
              <a:t>.</a:t>
            </a:r>
            <a:endParaRPr lang="en-US" sz="2400" i="1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0887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Feedback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Neuron </a:t>
            </a:r>
            <a:r>
              <a:rPr lang="en-US" dirty="0" err="1" smtClean="0"/>
              <a:t>Postsinaptik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1. </a:t>
            </a:r>
            <a:r>
              <a:rPr lang="en-US" sz="2400" dirty="0" err="1" smtClean="0"/>
              <a:t>Mekanisme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endParaRPr lang="en-US" sz="2400" dirty="0" smtClean="0"/>
          </a:p>
          <a:p>
            <a:pPr marL="0" indent="0">
              <a:buNone/>
            </a:pP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terminal </a:t>
            </a:r>
            <a:r>
              <a:rPr lang="en-US" sz="2000" dirty="0" err="1" smtClean="0"/>
              <a:t>prasinaptik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reseptor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sensitif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neurotransmitter yang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</a:t>
            </a:r>
            <a:r>
              <a:rPr lang="en-US" sz="2000" dirty="0" err="1" smtClean="0"/>
              <a:t>lepaskan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teoritis</a:t>
            </a:r>
            <a:r>
              <a:rPr lang="en-US" sz="2000" dirty="0" smtClean="0"/>
              <a:t>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b="1" dirty="0" err="1" smtClean="0"/>
              <a:t>autoreseptor</a:t>
            </a:r>
            <a:r>
              <a:rPr lang="en-US" sz="2000" dirty="0" smtClean="0"/>
              <a:t>). </a:t>
            </a:r>
            <a:r>
              <a:rPr lang="en-US" sz="2000" b="1" dirty="0" err="1" smtClean="0"/>
              <a:t>Autoreseptor</a:t>
            </a:r>
            <a:r>
              <a:rPr lang="en-US" sz="2000" b="1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reseptor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dapat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mendeteksi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jumlah</a:t>
            </a:r>
            <a:r>
              <a:rPr lang="en-US" sz="2000" b="1" dirty="0" smtClean="0"/>
              <a:t> neurotransmitter yang </a:t>
            </a:r>
            <a:r>
              <a:rPr lang="en-US" sz="2000" b="1" dirty="0" err="1" smtClean="0"/>
              <a:t>telah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dilepaskan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menghambat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sintesis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serta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pelepasan</a:t>
            </a:r>
            <a:r>
              <a:rPr lang="en-US" sz="2000" b="1" dirty="0" smtClean="0"/>
              <a:t> neurotransmitter </a:t>
            </a:r>
            <a:r>
              <a:rPr lang="en-US" sz="2000" b="1" dirty="0" err="1" smtClean="0"/>
              <a:t>apabila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mencapai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jumlah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tertentu</a:t>
            </a:r>
            <a:r>
              <a:rPr lang="en-US" sz="2000" b="1" dirty="0" smtClean="0"/>
              <a:t>.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400" dirty="0" smtClean="0"/>
              <a:t>2. </a:t>
            </a:r>
            <a:r>
              <a:rPr lang="en-US" sz="2400" dirty="0" err="1" smtClean="0"/>
              <a:t>Mekanisme</a:t>
            </a:r>
            <a:r>
              <a:rPr lang="en-US" sz="2400" dirty="0" smtClean="0"/>
              <a:t> </a:t>
            </a:r>
            <a:r>
              <a:rPr lang="en-US" sz="2400" dirty="0" err="1" smtClean="0"/>
              <a:t>Kedua</a:t>
            </a:r>
            <a:endParaRPr lang="en-US" sz="2400" dirty="0" smtClean="0"/>
          </a:p>
          <a:p>
            <a:pPr marL="0" indent="0">
              <a:buNone/>
            </a:pP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neuron post-</a:t>
            </a:r>
            <a:r>
              <a:rPr lang="en-US" sz="2000" dirty="0" err="1" smtClean="0"/>
              <a:t>sinaptik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merespon</a:t>
            </a:r>
            <a:r>
              <a:rPr lang="en-US" sz="2000" dirty="0" smtClean="0"/>
              <a:t> </a:t>
            </a:r>
            <a:r>
              <a:rPr lang="en-US" sz="2000" dirty="0" err="1" smtClean="0"/>
              <a:t>stimulasi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melepaskan</a:t>
            </a:r>
            <a:r>
              <a:rPr lang="en-US" sz="2000" dirty="0" smtClean="0"/>
              <a:t> </a:t>
            </a:r>
            <a:r>
              <a:rPr lang="en-US" sz="2000" dirty="0" err="1" smtClean="0"/>
              <a:t>zat</a:t>
            </a:r>
            <a:r>
              <a:rPr lang="en-US" sz="2000" dirty="0" smtClean="0"/>
              <a:t> </a:t>
            </a:r>
            <a:r>
              <a:rPr lang="en-US" sz="2000" dirty="0" err="1" smtClean="0"/>
              <a:t>kimia</a:t>
            </a:r>
            <a:r>
              <a:rPr lang="en-US" sz="2000" dirty="0" smtClean="0"/>
              <a:t> </a:t>
            </a:r>
            <a:r>
              <a:rPr lang="en-US" sz="2000" dirty="0" err="1" smtClean="0"/>
              <a:t>khusus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bergerak</a:t>
            </a:r>
            <a:r>
              <a:rPr lang="en-US" sz="2000" dirty="0" smtClean="0"/>
              <a:t> </a:t>
            </a:r>
            <a:r>
              <a:rPr lang="en-US" sz="2000" dirty="0" err="1" smtClean="0"/>
              <a:t>balik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terminal </a:t>
            </a:r>
            <a:r>
              <a:rPr lang="en-US" sz="2000" dirty="0" err="1" smtClean="0"/>
              <a:t>prasinaptik</a:t>
            </a:r>
            <a:r>
              <a:rPr lang="en-US" sz="2000" dirty="0" smtClean="0"/>
              <a:t>,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mencegah</a:t>
            </a:r>
            <a:r>
              <a:rPr lang="en-US" sz="2000" dirty="0" smtClean="0"/>
              <a:t> </a:t>
            </a:r>
            <a:r>
              <a:rPr lang="en-US" sz="2000" dirty="0" err="1" smtClean="0"/>
              <a:t>pelepasan</a:t>
            </a:r>
            <a:r>
              <a:rPr lang="en-US" sz="2000" dirty="0" smtClean="0"/>
              <a:t> neurotransmitter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lanjut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terminal </a:t>
            </a:r>
            <a:r>
              <a:rPr lang="en-US" sz="2000" dirty="0" err="1" smtClean="0"/>
              <a:t>prasinaptik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 smtClean="0"/>
              <a:t>Intinya</a:t>
            </a:r>
            <a:r>
              <a:rPr lang="en-US" sz="2000" dirty="0" smtClean="0"/>
              <a:t>: </a:t>
            </a:r>
            <a:r>
              <a:rPr lang="en-US" sz="2000" u="sng" dirty="0" err="1" smtClean="0"/>
              <a:t>Bahwa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ada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mekanisme</a:t>
            </a:r>
            <a:r>
              <a:rPr lang="en-US" sz="2000" u="sng" dirty="0" smtClean="0"/>
              <a:t> yang </a:t>
            </a:r>
            <a:r>
              <a:rPr lang="en-US" sz="2000" u="sng" dirty="0" err="1" smtClean="0"/>
              <a:t>dimiliki</a:t>
            </a:r>
            <a:r>
              <a:rPr lang="en-US" sz="2000" u="sng" dirty="0" smtClean="0"/>
              <a:t> neuron </a:t>
            </a:r>
            <a:r>
              <a:rPr lang="en-US" sz="2000" u="sng" dirty="0" err="1" smtClean="0"/>
              <a:t>untuk</a:t>
            </a:r>
            <a:r>
              <a:rPr lang="en-US" sz="2000" u="sng" dirty="0"/>
              <a:t> </a:t>
            </a:r>
            <a:r>
              <a:rPr lang="en-US" sz="2000" u="sng" dirty="0" err="1" smtClean="0"/>
              <a:t>mengontrol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atau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memberikan</a:t>
            </a:r>
            <a:r>
              <a:rPr lang="en-US" sz="2000" u="sng" dirty="0" smtClean="0"/>
              <a:t> limit </a:t>
            </a:r>
            <a:r>
              <a:rPr lang="en-US" sz="2000" u="sng" dirty="0" err="1" smtClean="0"/>
              <a:t>pada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segala</a:t>
            </a:r>
            <a:r>
              <a:rPr lang="en-US" sz="2000" u="sng" dirty="0" smtClean="0"/>
              <a:t> </a:t>
            </a:r>
            <a:r>
              <a:rPr lang="en-US" sz="2000" i="1" u="sng" dirty="0" smtClean="0"/>
              <a:t>input</a:t>
            </a:r>
            <a:r>
              <a:rPr lang="en-US" sz="2000" u="sng" dirty="0" smtClean="0"/>
              <a:t> yang </a:t>
            </a:r>
            <a:r>
              <a:rPr lang="en-US" sz="2000" u="sng" dirty="0" err="1" smtClean="0"/>
              <a:t>mereka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miliki</a:t>
            </a:r>
            <a:r>
              <a:rPr lang="en-US" sz="2000" u="sng" dirty="0" smtClean="0"/>
              <a:t>.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122379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Tipe</a:t>
            </a:r>
            <a:r>
              <a:rPr lang="en-US" dirty="0" smtClean="0"/>
              <a:t> Neurotransmitter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Dalam</a:t>
            </a:r>
            <a:r>
              <a:rPr lang="en-US" sz="2400" dirty="0" smtClean="0"/>
              <a:t> synapses,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neuron </a:t>
            </a:r>
            <a:r>
              <a:rPr lang="en-US" sz="2400" dirty="0" err="1" smtClean="0"/>
              <a:t>melepaskan</a:t>
            </a:r>
            <a:r>
              <a:rPr lang="en-US" sz="2400" dirty="0" smtClean="0"/>
              <a:t> </a:t>
            </a:r>
            <a:r>
              <a:rPr lang="en-US" sz="2400" dirty="0" err="1" smtClean="0"/>
              <a:t>zat</a:t>
            </a:r>
            <a:r>
              <a:rPr lang="en-US" sz="2400" dirty="0" smtClean="0"/>
              <a:t> </a:t>
            </a:r>
            <a:r>
              <a:rPr lang="en-US" sz="2400" dirty="0" err="1" smtClean="0"/>
              <a:t>kimia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mempengaruhi</a:t>
            </a:r>
            <a:r>
              <a:rPr lang="en-US" sz="2400" dirty="0" smtClean="0"/>
              <a:t> neuron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. </a:t>
            </a:r>
            <a:r>
              <a:rPr lang="en-US" sz="2400" dirty="0" err="1" smtClean="0"/>
              <a:t>Zat</a:t>
            </a:r>
            <a:r>
              <a:rPr lang="en-US" sz="2400" dirty="0" smtClean="0"/>
              <a:t> </a:t>
            </a:r>
            <a:r>
              <a:rPr lang="en-US" sz="2400" dirty="0" err="1" smtClean="0"/>
              <a:t>kimia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b="1" dirty="0" smtClean="0"/>
              <a:t>neurotransmitter</a:t>
            </a:r>
            <a:r>
              <a:rPr lang="en-US" sz="2400" dirty="0" smtClean="0"/>
              <a:t>. </a:t>
            </a:r>
            <a:r>
              <a:rPr lang="en-US" sz="2400" dirty="0" err="1" smtClean="0"/>
              <a:t>Kategori-kategori</a:t>
            </a:r>
            <a:r>
              <a:rPr lang="en-US" sz="2400" dirty="0" smtClean="0"/>
              <a:t> </a:t>
            </a:r>
            <a:r>
              <a:rPr lang="en-US" sz="2400" dirty="0" err="1" smtClean="0"/>
              <a:t>utamanya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: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amino acids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err="1" smtClean="0">
                <a:sym typeface="Wingdings"/>
              </a:rPr>
              <a:t>asam</a:t>
            </a:r>
            <a:r>
              <a:rPr lang="en-US" sz="2000" dirty="0" smtClean="0">
                <a:sym typeface="Wingdings"/>
              </a:rPr>
              <a:t> yang </a:t>
            </a:r>
            <a:r>
              <a:rPr lang="en-US" sz="2000" dirty="0" err="1" smtClean="0">
                <a:sym typeface="Wingdings"/>
              </a:rPr>
              <a:t>mengandung</a:t>
            </a:r>
            <a:r>
              <a:rPr lang="en-US" sz="2000" dirty="0" smtClean="0">
                <a:sym typeface="Wingdings"/>
              </a:rPr>
              <a:t> group </a:t>
            </a:r>
            <a:r>
              <a:rPr lang="en-US" sz="2000" dirty="0" err="1" smtClean="0">
                <a:sym typeface="Wingdings"/>
              </a:rPr>
              <a:t>amina</a:t>
            </a:r>
            <a:r>
              <a:rPr lang="en-US" sz="2000" dirty="0" smtClean="0">
                <a:sym typeface="Wingdings"/>
              </a:rPr>
              <a:t> (NH</a:t>
            </a:r>
            <a:r>
              <a:rPr lang="en-US" sz="2000" baseline="-25000" dirty="0" smtClean="0">
                <a:sym typeface="Wingdings"/>
              </a:rPr>
              <a:t>2</a:t>
            </a:r>
            <a:r>
              <a:rPr lang="en-US" sz="2000" dirty="0" smtClean="0">
                <a:sym typeface="Wingdings"/>
              </a:rPr>
              <a:t>)</a:t>
            </a:r>
          </a:p>
          <a:p>
            <a:r>
              <a:rPr lang="en-US" sz="2000" b="1" dirty="0">
                <a:sym typeface="Wingdings"/>
              </a:rPr>
              <a:t>n</a:t>
            </a:r>
            <a:r>
              <a:rPr lang="en-US" sz="2000" b="1" dirty="0" smtClean="0">
                <a:sym typeface="Wingdings"/>
              </a:rPr>
              <a:t>europeptides</a:t>
            </a:r>
            <a:r>
              <a:rPr lang="en-US" sz="2000" dirty="0" smtClean="0">
                <a:sym typeface="Wingdings"/>
              </a:rPr>
              <a:t>  </a:t>
            </a:r>
            <a:r>
              <a:rPr lang="en-US" sz="2000" dirty="0" err="1" smtClean="0">
                <a:sym typeface="Wingdings"/>
              </a:rPr>
              <a:t>rantai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asam</a:t>
            </a:r>
            <a:r>
              <a:rPr lang="en-US" sz="2000" dirty="0" smtClean="0">
                <a:sym typeface="Wingdings"/>
              </a:rPr>
              <a:t> amino</a:t>
            </a:r>
          </a:p>
          <a:p>
            <a:r>
              <a:rPr lang="en-US" sz="2000" b="1" dirty="0" smtClean="0">
                <a:sym typeface="Wingdings"/>
              </a:rPr>
              <a:t>acetylcholine  </a:t>
            </a:r>
            <a:r>
              <a:rPr lang="en-US" sz="2000" dirty="0" smtClean="0">
                <a:sym typeface="Wingdings"/>
              </a:rPr>
              <a:t>(</a:t>
            </a:r>
            <a:r>
              <a:rPr lang="en-US" sz="2000" i="1" dirty="0" smtClean="0">
                <a:sym typeface="Wingdings"/>
              </a:rPr>
              <a:t>a one-member “family”</a:t>
            </a:r>
            <a:r>
              <a:rPr lang="en-US" sz="2000" dirty="0" smtClean="0">
                <a:sym typeface="Wingdings"/>
              </a:rPr>
              <a:t>) </a:t>
            </a:r>
            <a:r>
              <a:rPr lang="en-US" sz="2000" dirty="0" err="1" smtClean="0">
                <a:sym typeface="Wingdings"/>
              </a:rPr>
              <a:t>bahan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kimia</a:t>
            </a:r>
            <a:r>
              <a:rPr lang="en-US" sz="2000" dirty="0" smtClean="0">
                <a:sym typeface="Wingdings"/>
              </a:rPr>
              <a:t> yang </a:t>
            </a:r>
            <a:r>
              <a:rPr lang="en-US" sz="2000" dirty="0" err="1" smtClean="0">
                <a:sym typeface="Wingdings"/>
              </a:rPr>
              <a:t>mirip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asam</a:t>
            </a:r>
            <a:r>
              <a:rPr lang="en-US" sz="2000" dirty="0" smtClean="0">
                <a:sym typeface="Wingdings"/>
              </a:rPr>
              <a:t> amino, </a:t>
            </a:r>
            <a:r>
              <a:rPr lang="en-US" sz="2000" dirty="0" err="1" smtClean="0">
                <a:sym typeface="Wingdings"/>
              </a:rPr>
              <a:t>namun</a:t>
            </a:r>
            <a:r>
              <a:rPr lang="en-US" sz="2000" dirty="0" smtClean="0">
                <a:sym typeface="Wingdings"/>
              </a:rPr>
              <a:t> NH</a:t>
            </a:r>
            <a:r>
              <a:rPr lang="en-US" sz="2000" baseline="-25000" dirty="0" smtClean="0">
                <a:sym typeface="Wingdings"/>
              </a:rPr>
              <a:t>2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sudah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digantikan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oleh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kelompok</a:t>
            </a:r>
            <a:r>
              <a:rPr lang="en-US" sz="2000" dirty="0" smtClean="0">
                <a:sym typeface="Wingdings"/>
              </a:rPr>
              <a:t> N(CH</a:t>
            </a:r>
            <a:r>
              <a:rPr lang="en-US" sz="2000" baseline="-25000" dirty="0" smtClean="0">
                <a:sym typeface="Wingdings"/>
              </a:rPr>
              <a:t>3</a:t>
            </a:r>
            <a:r>
              <a:rPr lang="en-US" sz="2000" dirty="0" smtClean="0">
                <a:sym typeface="Wingdings"/>
              </a:rPr>
              <a:t>)</a:t>
            </a:r>
            <a:r>
              <a:rPr lang="en-US" sz="2000" baseline="-25000" dirty="0" smtClean="0">
                <a:sym typeface="Wingdings"/>
              </a:rPr>
              <a:t>3</a:t>
            </a:r>
            <a:endParaRPr lang="en-US" sz="2000" dirty="0">
              <a:sym typeface="Wingdings"/>
            </a:endParaRPr>
          </a:p>
          <a:p>
            <a:r>
              <a:rPr lang="en-US" sz="2000" b="1" dirty="0" smtClean="0">
                <a:sym typeface="Wingdings"/>
              </a:rPr>
              <a:t>monoamines </a:t>
            </a:r>
            <a:r>
              <a:rPr lang="en-US" sz="2000" dirty="0" smtClean="0">
                <a:sym typeface="Wingdings"/>
              </a:rPr>
              <a:t> neurotransmitter yang </a:t>
            </a:r>
            <a:r>
              <a:rPr lang="en-US" sz="2000" dirty="0" err="1" smtClean="0">
                <a:sym typeface="Wingdings"/>
              </a:rPr>
              <a:t>mengandung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satu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kelompok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amina</a:t>
            </a:r>
            <a:r>
              <a:rPr lang="en-US" sz="2000" dirty="0" smtClean="0">
                <a:sym typeface="Wingdings"/>
              </a:rPr>
              <a:t> yang </a:t>
            </a:r>
            <a:r>
              <a:rPr lang="en-US" sz="2000" dirty="0" err="1" smtClean="0">
                <a:sym typeface="Wingdings"/>
              </a:rPr>
              <a:t>dibentuk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oleh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perubahan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metabolik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pada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asam</a:t>
            </a:r>
            <a:r>
              <a:rPr lang="en-US" sz="2000" dirty="0" smtClean="0">
                <a:sym typeface="Wingdings"/>
              </a:rPr>
              <a:t> amino </a:t>
            </a:r>
            <a:r>
              <a:rPr lang="en-US" sz="2000" dirty="0" err="1" smtClean="0">
                <a:sym typeface="Wingdings"/>
              </a:rPr>
              <a:t>tertentu</a:t>
            </a:r>
            <a:r>
              <a:rPr lang="en-US" sz="2000" dirty="0" smtClean="0">
                <a:sym typeface="Wingdings"/>
              </a:rPr>
              <a:t>.</a:t>
            </a:r>
          </a:p>
          <a:p>
            <a:r>
              <a:rPr lang="en-US" sz="2000" b="1" dirty="0" smtClean="0">
                <a:sym typeface="Wingdings"/>
              </a:rPr>
              <a:t>purines</a:t>
            </a:r>
            <a:r>
              <a:rPr lang="en-US" sz="2000" dirty="0" smtClean="0">
                <a:sym typeface="Wingdings"/>
              </a:rPr>
              <a:t>  </a:t>
            </a:r>
            <a:r>
              <a:rPr lang="en-US" sz="2000" dirty="0" err="1" smtClean="0">
                <a:sym typeface="Wingdings"/>
              </a:rPr>
              <a:t>kategori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bahan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kimia</a:t>
            </a:r>
            <a:r>
              <a:rPr lang="en-US" sz="2000" dirty="0" smtClean="0">
                <a:sym typeface="Wingdings"/>
              </a:rPr>
              <a:t>, </a:t>
            </a:r>
            <a:r>
              <a:rPr lang="en-US" sz="2000" dirty="0" err="1" smtClean="0">
                <a:sym typeface="Wingdings"/>
              </a:rPr>
              <a:t>termasuk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adenosin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dan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beberapa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turunannya</a:t>
            </a:r>
            <a:r>
              <a:rPr lang="en-US" sz="2000" dirty="0" smtClean="0">
                <a:sym typeface="Wingdings"/>
              </a:rPr>
              <a:t>.</a:t>
            </a:r>
          </a:p>
          <a:p>
            <a:r>
              <a:rPr lang="en-US" sz="2000" b="1" dirty="0" smtClean="0">
                <a:sym typeface="Wingdings"/>
              </a:rPr>
              <a:t>gases 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oksida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nitrat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dan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kemungkinan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zat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lainnya</a:t>
            </a:r>
            <a:r>
              <a:rPr lang="en-US" sz="2000" dirty="0" smtClean="0">
                <a:sym typeface="Wingdings"/>
              </a:rPr>
              <a:t>.</a:t>
            </a:r>
            <a:endParaRPr lang="en-US" sz="2400" b="1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0182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Synapses, Drugs, and Addictions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Otak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organ </a:t>
            </a:r>
            <a:r>
              <a:rPr lang="en-US" sz="2400" dirty="0" err="1" smtClean="0"/>
              <a:t>tubuh</a:t>
            </a:r>
            <a:r>
              <a:rPr lang="en-US" sz="2400" dirty="0" smtClean="0"/>
              <a:t> yang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/>
              <a:t> </a:t>
            </a:r>
            <a:r>
              <a:rPr lang="en-US" sz="2400" dirty="0" err="1" smtClean="0"/>
              <a:t>kimia</a:t>
            </a:r>
            <a:r>
              <a:rPr lang="en-US" sz="2400" dirty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menyerupai</a:t>
            </a:r>
            <a:r>
              <a:rPr lang="en-US" sz="2400" dirty="0" smtClean="0"/>
              <a:t> </a:t>
            </a:r>
            <a:r>
              <a:rPr lang="en-US" sz="2400" dirty="0" err="1" smtClean="0"/>
              <a:t>opiat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Hampir</a:t>
            </a:r>
            <a:r>
              <a:rPr lang="en-US" sz="2400" dirty="0" smtClean="0"/>
              <a:t>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i="1" dirty="0" smtClean="0"/>
              <a:t>drugs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efek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psikologis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di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i="1" dirty="0" smtClean="0"/>
              <a:t>synapses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Mengapa</a:t>
            </a:r>
            <a:r>
              <a:rPr lang="en-US" sz="2400" dirty="0" smtClean="0"/>
              <a:t> </a:t>
            </a:r>
            <a:r>
              <a:rPr lang="en-US" sz="2400" dirty="0" err="1" smtClean="0"/>
              <a:t>tanaman</a:t>
            </a: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zat</a:t>
            </a:r>
            <a:r>
              <a:rPr lang="en-US" sz="2400" dirty="0" smtClean="0"/>
              <a:t> </a:t>
            </a:r>
            <a:r>
              <a:rPr lang="en-US" sz="2400" dirty="0" err="1" smtClean="0"/>
              <a:t>kimia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mempengaruhi</a:t>
            </a:r>
            <a:r>
              <a:rPr lang="en-US" sz="2400" dirty="0" smtClean="0"/>
              <a:t> </a:t>
            </a:r>
            <a:r>
              <a:rPr lang="en-US" sz="2400" dirty="0" err="1" smtClean="0"/>
              <a:t>otak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err="1" smtClean="0"/>
              <a:t>Jawaban</a:t>
            </a:r>
            <a:r>
              <a:rPr lang="en-US" sz="2400" b="1" dirty="0" smtClean="0"/>
              <a:t>: </a:t>
            </a:r>
            <a:r>
              <a:rPr lang="en-US" sz="2400" dirty="0" err="1" smtClean="0"/>
              <a:t>Hampir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i="1" dirty="0" smtClean="0"/>
              <a:t>neurotransmitter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hormon</a:t>
            </a:r>
            <a:r>
              <a:rPr lang="en-US" sz="2400" dirty="0" smtClean="0"/>
              <a:t> yang 	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miliki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milik</a:t>
            </a:r>
            <a:r>
              <a:rPr lang="en-US" sz="2400" dirty="0" smtClean="0"/>
              <a:t> </a:t>
            </a:r>
            <a:r>
              <a:rPr lang="en-US" sz="2400" dirty="0" err="1" smtClean="0"/>
              <a:t>spesies</a:t>
            </a:r>
            <a:r>
              <a:rPr lang="en-US" sz="2400" dirty="0" smtClean="0"/>
              <a:t> lain.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27444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Mekanisme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 smtClean="0"/>
              <a:t>Obat</a:t>
            </a: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memfasilitasi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menghambat</a:t>
            </a:r>
            <a:r>
              <a:rPr lang="en-US" sz="2400" dirty="0" smtClean="0"/>
              <a:t> </a:t>
            </a:r>
            <a:r>
              <a:rPr lang="en-US" sz="2400" i="1" dirty="0" smtClean="0"/>
              <a:t>transmission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di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i="1" dirty="0" smtClean="0"/>
              <a:t>synapses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Tipe</a:t>
            </a:r>
            <a:r>
              <a:rPr lang="en-US" sz="2400" dirty="0"/>
              <a:t> </a:t>
            </a:r>
            <a:r>
              <a:rPr lang="en-US" sz="2400" dirty="0" err="1" smtClean="0"/>
              <a:t>obat</a:t>
            </a:r>
            <a:r>
              <a:rPr lang="en-US" sz="2400" dirty="0" smtClean="0"/>
              <a:t>:</a:t>
            </a:r>
          </a:p>
          <a:p>
            <a:pPr lvl="1">
              <a:buFontTx/>
              <a:buChar char="-"/>
            </a:pPr>
            <a:r>
              <a:rPr lang="en-US" sz="2000" i="1" dirty="0" smtClean="0"/>
              <a:t>Antagonist: </a:t>
            </a:r>
            <a:r>
              <a:rPr lang="en-US" sz="2000" dirty="0" err="1" smtClean="0"/>
              <a:t>menghambat</a:t>
            </a:r>
            <a:r>
              <a:rPr lang="en-US" sz="2000" dirty="0" smtClean="0"/>
              <a:t> </a:t>
            </a:r>
            <a:r>
              <a:rPr lang="en-US" sz="2000" dirty="0" err="1" smtClean="0"/>
              <a:t>efek</a:t>
            </a:r>
            <a:r>
              <a:rPr lang="en-US" sz="2000" dirty="0" smtClean="0"/>
              <a:t> </a:t>
            </a:r>
            <a:r>
              <a:rPr lang="en-US" sz="2000" i="1" dirty="0" smtClean="0"/>
              <a:t>neurotransmitter</a:t>
            </a:r>
          </a:p>
          <a:p>
            <a:pPr lvl="1">
              <a:buFontTx/>
              <a:buChar char="-"/>
            </a:pPr>
            <a:r>
              <a:rPr lang="en-US" sz="2000" i="1" dirty="0" smtClean="0"/>
              <a:t>Agonist:</a:t>
            </a:r>
            <a:r>
              <a:rPr lang="en-US" sz="2000" dirty="0" smtClean="0"/>
              <a:t> </a:t>
            </a:r>
            <a:r>
              <a:rPr lang="en-US" sz="2000" dirty="0" err="1" smtClean="0"/>
              <a:t>meningkatkan</a:t>
            </a:r>
            <a:r>
              <a:rPr lang="en-US" sz="2000" dirty="0" smtClean="0"/>
              <a:t>/</a:t>
            </a:r>
            <a:r>
              <a:rPr lang="en-US" sz="2000" dirty="0" err="1" smtClean="0"/>
              <a:t>meniru</a:t>
            </a:r>
            <a:r>
              <a:rPr lang="en-US" sz="2000" dirty="0" smtClean="0"/>
              <a:t> </a:t>
            </a:r>
            <a:r>
              <a:rPr lang="en-US" sz="2000" dirty="0" err="1" smtClean="0"/>
              <a:t>efek</a:t>
            </a:r>
            <a:r>
              <a:rPr lang="en-US" sz="2000" dirty="0" smtClean="0"/>
              <a:t> </a:t>
            </a:r>
            <a:r>
              <a:rPr lang="en-US" sz="2000" i="1" dirty="0" smtClean="0"/>
              <a:t>neurotransmitter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Obat</a:t>
            </a:r>
            <a:r>
              <a:rPr lang="en-US" sz="2400" dirty="0" smtClean="0"/>
              <a:t> </a:t>
            </a:r>
            <a:r>
              <a:rPr lang="en-US" sz="2400" dirty="0" err="1" smtClean="0"/>
              <a:t>mempengaruhi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</a:t>
            </a:r>
            <a:r>
              <a:rPr lang="en-US" sz="2400" i="1" dirty="0" smtClean="0"/>
              <a:t>synapses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Peneliti</a:t>
            </a:r>
            <a:r>
              <a:rPr lang="en-US" sz="2400" dirty="0" smtClean="0"/>
              <a:t> </a:t>
            </a:r>
            <a:r>
              <a:rPr lang="en-US" sz="2400" dirty="0" err="1" smtClean="0"/>
              <a:t>mengatakan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obat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i="1" dirty="0" smtClean="0"/>
              <a:t>affinity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reseptor</a:t>
            </a:r>
            <a:r>
              <a:rPr lang="en-US" sz="2400" dirty="0" smtClean="0"/>
              <a:t> </a:t>
            </a: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terikat</a:t>
            </a:r>
            <a:r>
              <a:rPr lang="en-US" sz="2400" dirty="0" smtClean="0"/>
              <a:t> </a:t>
            </a:r>
            <a:r>
              <a:rPr lang="en-US" sz="2400" dirty="0" err="1" smtClean="0"/>
              <a:t>kepadanya</a:t>
            </a:r>
            <a:r>
              <a:rPr lang="en-US" sz="2400" dirty="0"/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295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Mekanisme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err="1" smtClean="0"/>
              <a:t>Obat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i="1" dirty="0" smtClean="0"/>
              <a:t>efficacy</a:t>
            </a:r>
            <a:r>
              <a:rPr lang="en-US" sz="2400" dirty="0" smtClean="0"/>
              <a:t>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kecenderungan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mengaktifkan</a:t>
            </a:r>
            <a:r>
              <a:rPr lang="en-US" sz="2400" dirty="0" smtClean="0"/>
              <a:t> </a:t>
            </a:r>
            <a:r>
              <a:rPr lang="en-US" sz="2400" dirty="0" err="1" smtClean="0"/>
              <a:t>reseptor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otak</a:t>
            </a:r>
            <a:r>
              <a:rPr lang="en-US" sz="2400" dirty="0" smtClean="0"/>
              <a:t>.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Segala</a:t>
            </a:r>
            <a:r>
              <a:rPr lang="en-US" sz="2400" dirty="0" smtClean="0"/>
              <a:t> </a:t>
            </a:r>
            <a:r>
              <a:rPr lang="en-US" sz="2400" dirty="0" err="1" smtClean="0"/>
              <a:t>efektivitas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efek</a:t>
            </a:r>
            <a:r>
              <a:rPr lang="en-US" sz="2400" dirty="0" smtClean="0"/>
              <a:t> </a:t>
            </a:r>
            <a:r>
              <a:rPr lang="en-US" sz="2400" dirty="0" err="1" smtClean="0"/>
              <a:t>samping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obat</a:t>
            </a:r>
            <a:r>
              <a:rPr lang="en-US" sz="2400" dirty="0" smtClean="0"/>
              <a:t> </a:t>
            </a:r>
            <a:r>
              <a:rPr lang="en-US" sz="2400" dirty="0" err="1" smtClean="0"/>
              <a:t>berbeda-beda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orangnya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err="1" smtClean="0"/>
              <a:t>Mengapa</a:t>
            </a:r>
            <a:r>
              <a:rPr lang="en-US" sz="2400" b="1" dirty="0" smtClean="0"/>
              <a:t>?</a:t>
            </a:r>
            <a:r>
              <a:rPr lang="en-US" sz="2400" dirty="0" smtClean="0"/>
              <a:t> </a:t>
            </a:r>
            <a:r>
              <a:rPr lang="en-US" sz="2400" dirty="0" err="1" smtClean="0"/>
              <a:t>Kebanyakan</a:t>
            </a:r>
            <a:r>
              <a:rPr lang="en-US" sz="2400" dirty="0" smtClean="0"/>
              <a:t> </a:t>
            </a:r>
            <a:r>
              <a:rPr lang="en-US" sz="2400" dirty="0" err="1" smtClean="0"/>
              <a:t>obat</a:t>
            </a:r>
            <a:r>
              <a:rPr lang="en-US" sz="2400" dirty="0" smtClean="0"/>
              <a:t> </a:t>
            </a:r>
            <a:r>
              <a:rPr lang="en-US" sz="2400" dirty="0" err="1" smtClean="0"/>
              <a:t>mempengaruhi</a:t>
            </a:r>
            <a:r>
              <a:rPr lang="en-US" sz="2400" dirty="0" smtClean="0"/>
              <a:t> </a:t>
            </a: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reseptor</a:t>
            </a:r>
            <a:r>
              <a:rPr lang="en-US" sz="2400" dirty="0" smtClean="0"/>
              <a:t> 	yang </a:t>
            </a:r>
            <a:r>
              <a:rPr lang="en-US" sz="2400" dirty="0" err="1" smtClean="0"/>
              <a:t>berbeda-beda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orang </a:t>
            </a:r>
            <a:r>
              <a:rPr lang="en-US" sz="2400" dirty="0" err="1" smtClean="0"/>
              <a:t>berbeda-beda</a:t>
            </a:r>
            <a:r>
              <a:rPr lang="en-US" sz="2400" dirty="0" smtClean="0"/>
              <a:t> pula 	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menerima</a:t>
            </a:r>
            <a:r>
              <a:rPr lang="en-US" sz="2400" dirty="0" smtClean="0"/>
              <a:t> </a:t>
            </a:r>
            <a:r>
              <a:rPr lang="en-US" sz="2400" dirty="0" err="1" smtClean="0"/>
              <a:t>efek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reseptornya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709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Konsep</a:t>
            </a:r>
            <a:r>
              <a:rPr lang="en-US" b="1" dirty="0" smtClean="0"/>
              <a:t> </a:t>
            </a:r>
            <a:r>
              <a:rPr lang="en-US" b="1" dirty="0" err="1" smtClean="0"/>
              <a:t>Sinapsis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543800" cy="3810000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>
                <a:solidFill>
                  <a:schemeClr val="tx1"/>
                </a:solidFill>
              </a:rPr>
              <a:t>Konsep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Sinapsis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Gerak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refleks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adalah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respon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otomatis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otot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terhadap</a:t>
            </a:r>
            <a:r>
              <a:rPr lang="en-US" sz="2000" dirty="0" smtClean="0">
                <a:solidFill>
                  <a:schemeClr val="tx1"/>
                </a:solidFill>
              </a:rPr>
              <a:t> stimulus </a:t>
            </a:r>
            <a:r>
              <a:rPr lang="en-US" sz="2000" dirty="0" err="1" smtClean="0">
                <a:solidFill>
                  <a:schemeClr val="tx1"/>
                </a:solidFill>
              </a:rPr>
              <a:t>atau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rangsangan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refleks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lutut</a:t>
            </a:r>
            <a:r>
              <a:rPr lang="en-US" sz="2000" dirty="0" smtClean="0">
                <a:solidFill>
                  <a:schemeClr val="tx1"/>
                </a:solidFill>
              </a:rPr>
              <a:t>, neuron </a:t>
            </a:r>
            <a:r>
              <a:rPr lang="en-US" sz="2000" dirty="0" err="1" smtClean="0">
                <a:solidFill>
                  <a:schemeClr val="tx1"/>
                </a:solidFill>
              </a:rPr>
              <a:t>sensorik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menstimulus</a:t>
            </a:r>
            <a:r>
              <a:rPr lang="en-US" sz="2000" dirty="0" smtClean="0">
                <a:solidFill>
                  <a:schemeClr val="tx1"/>
                </a:solidFill>
              </a:rPr>
              <a:t> neuron </a:t>
            </a:r>
            <a:r>
              <a:rPr lang="en-US" sz="2000" dirty="0" err="1" smtClean="0">
                <a:solidFill>
                  <a:schemeClr val="tx1"/>
                </a:solidFill>
              </a:rPr>
              <a:t>kedua</a:t>
            </a:r>
            <a:r>
              <a:rPr lang="en-US" sz="2000" dirty="0" smtClean="0">
                <a:solidFill>
                  <a:schemeClr val="tx1"/>
                </a:solidFill>
              </a:rPr>
              <a:t>, neuron </a:t>
            </a:r>
            <a:r>
              <a:rPr lang="en-US" sz="2000" dirty="0" err="1" smtClean="0">
                <a:solidFill>
                  <a:schemeClr val="tx1"/>
                </a:solidFill>
              </a:rPr>
              <a:t>kedua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juga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menstimulus</a:t>
            </a:r>
            <a:r>
              <a:rPr lang="en-US" sz="2000" dirty="0" smtClean="0">
                <a:solidFill>
                  <a:schemeClr val="tx1"/>
                </a:solidFill>
              </a:rPr>
              <a:t> neuron </a:t>
            </a:r>
            <a:r>
              <a:rPr lang="en-US" sz="2000" dirty="0" err="1" smtClean="0">
                <a:solidFill>
                  <a:schemeClr val="tx1"/>
                </a:solidFill>
              </a:rPr>
              <a:t>motorik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akhirnya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menstimulus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otot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Busur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refleks</a:t>
            </a:r>
            <a:r>
              <a:rPr lang="en-US" sz="2000" dirty="0" smtClean="0">
                <a:solidFill>
                  <a:schemeClr val="tx1"/>
                </a:solidFill>
              </a:rPr>
              <a:t> (reflex arc) </a:t>
            </a:r>
            <a:r>
              <a:rPr lang="en-US" sz="2000" dirty="0" err="1" smtClean="0">
                <a:solidFill>
                  <a:schemeClr val="tx1"/>
                </a:solidFill>
              </a:rPr>
              <a:t>adalah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urutan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dimulai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dari</a:t>
            </a:r>
            <a:r>
              <a:rPr lang="en-US" sz="2000" dirty="0" smtClean="0">
                <a:solidFill>
                  <a:schemeClr val="tx1"/>
                </a:solidFill>
              </a:rPr>
              <a:t> neuron.</a:t>
            </a:r>
          </a:p>
        </p:txBody>
      </p:sp>
    </p:spTree>
    <p:extLst>
      <p:ext uri="{BB962C8B-B14F-4D97-AF65-F5344CB8AC3E}">
        <p14:creationId xmlns:p14="http://schemas.microsoft.com/office/powerpoint/2010/main" val="11246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What Abused Drugs Have in Common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000" dirty="0" err="1" smtClean="0"/>
              <a:t>Obat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disalahgunakan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perbedaan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, </a:t>
            </a:r>
            <a:r>
              <a:rPr lang="en-US" sz="2000" dirty="0" err="1" smtClean="0"/>
              <a:t>namun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</a:t>
            </a:r>
            <a:r>
              <a:rPr lang="en-US" sz="2000" dirty="0" err="1" smtClean="0"/>
              <a:t>berbagi</a:t>
            </a:r>
            <a:r>
              <a:rPr lang="en-US" sz="2000" dirty="0" smtClean="0"/>
              <a:t> </a:t>
            </a:r>
            <a:r>
              <a:rPr lang="en-US" sz="2000" dirty="0" err="1" smtClean="0"/>
              <a:t>efek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i="1" dirty="0" smtClean="0"/>
              <a:t>synapses</a:t>
            </a:r>
            <a:r>
              <a:rPr lang="en-US" sz="2000" dirty="0" smtClean="0"/>
              <a:t> </a:t>
            </a:r>
            <a:r>
              <a:rPr lang="en-US" sz="2000" dirty="0" err="1" smtClean="0"/>
              <a:t>dopamin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norepinephrine.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Jenis</a:t>
            </a:r>
            <a:r>
              <a:rPr lang="en-US" sz="2000" dirty="0"/>
              <a:t> </a:t>
            </a:r>
            <a:r>
              <a:rPr lang="en-US" sz="2000" dirty="0" err="1" smtClean="0"/>
              <a:t>pengalaman</a:t>
            </a:r>
            <a:r>
              <a:rPr lang="en-US" sz="2000" dirty="0" smtClean="0"/>
              <a:t> </a:t>
            </a:r>
            <a:r>
              <a:rPr lang="en-US" sz="2000" i="1" dirty="0" smtClean="0"/>
              <a:t>reinforcing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merangsang</a:t>
            </a:r>
            <a:r>
              <a:rPr lang="en-US" sz="2000" dirty="0" smtClean="0"/>
              <a:t> </a:t>
            </a:r>
            <a:r>
              <a:rPr lang="en-US" sz="2000" dirty="0" err="1" smtClean="0"/>
              <a:t>pelepasan</a:t>
            </a:r>
            <a:r>
              <a:rPr lang="en-US" sz="2000" dirty="0" smtClean="0"/>
              <a:t> </a:t>
            </a:r>
            <a:r>
              <a:rPr lang="en-US" sz="2000" dirty="0" err="1" smtClean="0"/>
              <a:t>dopamin</a:t>
            </a:r>
            <a:r>
              <a:rPr lang="en-US" sz="2000" dirty="0" smtClean="0"/>
              <a:t> di </a:t>
            </a:r>
            <a:r>
              <a:rPr lang="en-US" sz="2000" dirty="0" err="1" smtClean="0"/>
              <a:t>daerah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, </a:t>
            </a:r>
            <a:r>
              <a:rPr lang="en-US" sz="2000" dirty="0" err="1" smtClean="0"/>
              <a:t>termasuk</a:t>
            </a:r>
            <a:r>
              <a:rPr lang="en-US" sz="2000" dirty="0" smtClean="0"/>
              <a:t> </a:t>
            </a:r>
            <a:r>
              <a:rPr lang="en-US" sz="2000" i="1" dirty="0" smtClean="0"/>
              <a:t>sexual excitement</a:t>
            </a:r>
            <a:r>
              <a:rPr lang="en-US" sz="2000" dirty="0" smtClean="0"/>
              <a:t>, </a:t>
            </a:r>
            <a:r>
              <a:rPr lang="en-US" sz="2000" i="1" dirty="0" smtClean="0"/>
              <a:t>gambling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i="1" dirty="0" smtClean="0"/>
              <a:t>video games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Pelepasan</a:t>
            </a:r>
            <a:r>
              <a:rPr lang="en-US" sz="2000" dirty="0" smtClean="0"/>
              <a:t> </a:t>
            </a:r>
            <a:r>
              <a:rPr lang="en-US" sz="2000" dirty="0" err="1" smtClean="0"/>
              <a:t>dopamin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i="1" dirty="0" smtClean="0"/>
              <a:t>nucleus </a:t>
            </a:r>
            <a:r>
              <a:rPr lang="en-US" sz="2000" i="1" dirty="0" err="1" smtClean="0"/>
              <a:t>accumbens</a:t>
            </a:r>
            <a:r>
              <a:rPr lang="en-US" sz="2000" i="1" dirty="0" smtClean="0"/>
              <a:t> </a:t>
            </a:r>
            <a:r>
              <a:rPr lang="en-US" sz="2000" dirty="0" err="1" smtClean="0"/>
              <a:t>membawa</a:t>
            </a:r>
            <a:r>
              <a:rPr lang="en-US" sz="2000" dirty="0" smtClean="0"/>
              <a:t> </a:t>
            </a:r>
            <a:r>
              <a:rPr lang="en-US" sz="2000" dirty="0" err="1" smtClean="0"/>
              <a:t>kesenangan</a:t>
            </a:r>
            <a:r>
              <a:rPr lang="en-US" sz="2000" dirty="0" smtClean="0"/>
              <a:t>.</a:t>
            </a:r>
            <a:r>
              <a:rPr lang="en-US" sz="2000" dirty="0"/>
              <a:t> </a:t>
            </a:r>
            <a:r>
              <a:rPr lang="en-US" sz="2000" dirty="0" err="1" smtClean="0"/>
              <a:t>Namun</a:t>
            </a:r>
            <a:r>
              <a:rPr lang="en-US" sz="2000" dirty="0" smtClean="0"/>
              <a:t> </a:t>
            </a:r>
            <a:r>
              <a:rPr lang="en-US" sz="2000" dirty="0" err="1" smtClean="0"/>
              <a:t>dopamin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i="1" dirty="0" smtClean="0"/>
              <a:t>nucleus </a:t>
            </a:r>
            <a:r>
              <a:rPr lang="en-US" sz="2000" i="1" dirty="0" err="1" smtClean="0"/>
              <a:t>accumbens</a:t>
            </a:r>
            <a:r>
              <a:rPr lang="en-US" sz="2000" i="1" dirty="0" smtClean="0"/>
              <a:t> </a:t>
            </a:r>
            <a:r>
              <a:rPr lang="en-US" sz="2000" dirty="0" err="1" smtClean="0"/>
              <a:t>fokus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individu</a:t>
            </a:r>
            <a:r>
              <a:rPr lang="en-US" sz="2000" dirty="0" smtClean="0"/>
              <a:t> </a:t>
            </a:r>
            <a:r>
              <a:rPr lang="en-US" sz="2000" b="1" dirty="0" err="1" smtClean="0"/>
              <a:t>menginginkan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sesuatu</a:t>
            </a:r>
            <a:r>
              <a:rPr lang="en-US" sz="2000" dirty="0" smtClean="0"/>
              <a:t>, </a:t>
            </a:r>
            <a:r>
              <a:rPr lang="en-US" sz="2000" dirty="0" err="1" smtClean="0"/>
              <a:t>bukan</a:t>
            </a:r>
            <a:r>
              <a:rPr lang="en-US" sz="2000" dirty="0" smtClean="0"/>
              <a:t> </a:t>
            </a:r>
            <a:r>
              <a:rPr lang="en-US" sz="2000" dirty="0" err="1" smtClean="0"/>
              <a:t>menyukai</a:t>
            </a:r>
            <a:r>
              <a:rPr lang="en-US" sz="2000" dirty="0" smtClean="0"/>
              <a:t> </a:t>
            </a:r>
            <a:r>
              <a:rPr lang="en-US" sz="2000" dirty="0" err="1" smtClean="0"/>
              <a:t>sesuatu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Obat</a:t>
            </a:r>
            <a:r>
              <a:rPr lang="en-US" sz="2000" dirty="0" smtClean="0"/>
              <a:t> </a:t>
            </a:r>
            <a:r>
              <a:rPr lang="en-US" sz="2000" dirty="0" err="1" smtClean="0"/>
              <a:t>adiktif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kemampuan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luar</a:t>
            </a:r>
            <a:r>
              <a:rPr lang="en-US" sz="2000" dirty="0" smtClean="0"/>
              <a:t> </a:t>
            </a:r>
            <a:r>
              <a:rPr lang="en-US" sz="2000" dirty="0" err="1" smtClean="0"/>
              <a:t>biasa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mendominasi</a:t>
            </a:r>
            <a:r>
              <a:rPr lang="en-US" sz="2000" dirty="0" smtClean="0"/>
              <a:t> </a:t>
            </a:r>
            <a:r>
              <a:rPr lang="en-US" sz="2000" dirty="0" err="1" smtClean="0"/>
              <a:t>perhatian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keinginan</a:t>
            </a:r>
            <a:r>
              <a:rPr lang="en-US" sz="2000" dirty="0" smtClean="0"/>
              <a:t> (</a:t>
            </a:r>
            <a:r>
              <a:rPr lang="en-US" sz="2000" i="1" dirty="0" smtClean="0"/>
              <a:t>craving</a:t>
            </a:r>
            <a:r>
              <a:rPr lang="en-US" sz="2000" dirty="0" smtClean="0"/>
              <a:t>) </a:t>
            </a:r>
            <a:r>
              <a:rPr lang="en-US" sz="2000" dirty="0" err="1" smtClean="0"/>
              <a:t>penggunanya</a:t>
            </a:r>
            <a:r>
              <a:rPr lang="en-US" sz="2000" dirty="0" smtClean="0"/>
              <a:t>, </a:t>
            </a:r>
            <a:r>
              <a:rPr lang="en-US" sz="2000" dirty="0" err="1" smtClean="0"/>
              <a:t>bahkan</a:t>
            </a:r>
            <a:r>
              <a:rPr lang="en-US" sz="2000" dirty="0" smtClean="0"/>
              <a:t> </a:t>
            </a:r>
            <a:r>
              <a:rPr lang="en-US" sz="2000" dirty="0" err="1" smtClean="0"/>
              <a:t>ketika</a:t>
            </a:r>
            <a:r>
              <a:rPr lang="en-US" sz="2000" dirty="0" smtClean="0"/>
              <a:t> </a:t>
            </a:r>
            <a:r>
              <a:rPr lang="en-US" sz="2000" dirty="0" err="1" smtClean="0"/>
              <a:t>pengalaman</a:t>
            </a:r>
            <a:r>
              <a:rPr lang="en-US" sz="2000" dirty="0" smtClean="0"/>
              <a:t> </a:t>
            </a:r>
            <a:r>
              <a:rPr lang="en-US" sz="2000" dirty="0" err="1" smtClean="0"/>
              <a:t>bernarkotika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lagi</a:t>
            </a:r>
            <a:r>
              <a:rPr lang="en-US" sz="2000" dirty="0" smtClean="0"/>
              <a:t> </a:t>
            </a:r>
            <a:r>
              <a:rPr lang="en-US" sz="2000" dirty="0" err="1" smtClean="0"/>
              <a:t>menyenangkan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49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Brain</a:t>
            </a:r>
            <a:endParaRPr lang="en-US" dirty="0"/>
          </a:p>
        </p:txBody>
      </p:sp>
      <p:pic>
        <p:nvPicPr>
          <p:cNvPr id="4" name="Content Placeholder 3" descr="nucleus accumbe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061" r="-320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514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Abused Drugs: </a:t>
            </a:r>
            <a:r>
              <a:rPr lang="en-US" b="1" i="1" dirty="0" smtClean="0"/>
              <a:t>Stimulant Drugs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200" dirty="0" err="1" smtClean="0"/>
              <a:t>Meningkatkan</a:t>
            </a:r>
            <a:r>
              <a:rPr lang="en-US" sz="2200" dirty="0" smtClean="0"/>
              <a:t> </a:t>
            </a:r>
            <a:r>
              <a:rPr lang="en-US" sz="2200" dirty="0" err="1" smtClean="0"/>
              <a:t>kegembiraan</a:t>
            </a:r>
            <a:r>
              <a:rPr lang="en-US" sz="2200" dirty="0" smtClean="0"/>
              <a:t>, </a:t>
            </a:r>
            <a:r>
              <a:rPr lang="en-US" sz="2200" dirty="0" err="1" smtClean="0"/>
              <a:t>kewaspadaan</a:t>
            </a:r>
            <a:r>
              <a:rPr lang="en-US" sz="2200" dirty="0" smtClean="0"/>
              <a:t>, </a:t>
            </a:r>
            <a:r>
              <a:rPr lang="en-US" sz="2200" dirty="0" err="1" smtClean="0"/>
              <a:t>aktivitas</a:t>
            </a:r>
            <a:r>
              <a:rPr lang="en-US" sz="2200" dirty="0" smtClean="0"/>
              <a:t>, </a:t>
            </a:r>
            <a:r>
              <a:rPr lang="en-US" sz="2200" i="1" dirty="0" smtClean="0"/>
              <a:t>mood</a:t>
            </a:r>
            <a:r>
              <a:rPr lang="en-US" sz="2200" dirty="0" smtClean="0"/>
              <a:t>, </a:t>
            </a:r>
            <a:r>
              <a:rPr lang="en-US" sz="2200" dirty="0" err="1" smtClean="0"/>
              <a:t>mengurangi</a:t>
            </a:r>
            <a:r>
              <a:rPr lang="en-US" sz="2200" dirty="0" smtClean="0"/>
              <a:t> </a:t>
            </a:r>
            <a:r>
              <a:rPr lang="en-US" sz="2200" dirty="0" err="1" smtClean="0"/>
              <a:t>kelelahan</a:t>
            </a:r>
            <a:r>
              <a:rPr lang="en-US" sz="2200" dirty="0" smtClean="0"/>
              <a:t>. </a:t>
            </a:r>
            <a:r>
              <a:rPr lang="en-US" sz="2200" dirty="0" err="1" smtClean="0"/>
              <a:t>Jenis-jenis</a:t>
            </a:r>
            <a:r>
              <a:rPr lang="en-US" sz="2200" dirty="0" smtClean="0"/>
              <a:t> </a:t>
            </a:r>
            <a:r>
              <a:rPr lang="en-US" sz="2200" dirty="0" err="1" smtClean="0"/>
              <a:t>obat-obatan</a:t>
            </a:r>
            <a:r>
              <a:rPr lang="en-US" sz="2200" dirty="0" smtClean="0"/>
              <a:t> </a:t>
            </a:r>
            <a:r>
              <a:rPr lang="en-US" sz="2200" dirty="0" err="1" smtClean="0"/>
              <a:t>stimulan</a:t>
            </a:r>
            <a:r>
              <a:rPr lang="en-US" sz="2200" dirty="0" smtClean="0"/>
              <a:t> </a:t>
            </a:r>
            <a:r>
              <a:rPr lang="en-US" sz="2200" dirty="0" err="1" smtClean="0"/>
              <a:t>antara</a:t>
            </a:r>
            <a:r>
              <a:rPr lang="en-US" sz="2200" dirty="0" smtClean="0"/>
              <a:t> lain: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1800" i="1" dirty="0" smtClean="0"/>
              <a:t>Amphetamine</a:t>
            </a:r>
            <a:r>
              <a:rPr lang="en-US" sz="1800" dirty="0" smtClean="0"/>
              <a:t>: </a:t>
            </a:r>
            <a:r>
              <a:rPr lang="en-US" sz="1800" dirty="0" err="1" smtClean="0"/>
              <a:t>merangsang</a:t>
            </a:r>
            <a:r>
              <a:rPr lang="en-US" sz="1800" dirty="0" smtClean="0"/>
              <a:t> </a:t>
            </a:r>
            <a:r>
              <a:rPr lang="en-US" sz="1800" i="1" dirty="0" smtClean="0"/>
              <a:t>synapses </a:t>
            </a:r>
            <a:r>
              <a:rPr lang="en-US" sz="1800" dirty="0" err="1" smtClean="0"/>
              <a:t>dopamin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meningkatkan</a:t>
            </a:r>
            <a:r>
              <a:rPr lang="en-US" sz="1800" dirty="0" smtClean="0"/>
              <a:t> </a:t>
            </a:r>
            <a:r>
              <a:rPr lang="en-US" sz="1800" dirty="0" err="1" smtClean="0"/>
              <a:t>pelepasan</a:t>
            </a:r>
            <a:r>
              <a:rPr lang="en-US" sz="1800" dirty="0" smtClean="0"/>
              <a:t> </a:t>
            </a:r>
            <a:r>
              <a:rPr lang="en-US" sz="1800" dirty="0" err="1" smtClean="0"/>
              <a:t>dopamin</a:t>
            </a:r>
            <a:r>
              <a:rPr lang="en-US" sz="1800" dirty="0" smtClean="0"/>
              <a:t>, serotonin, norepinephrine,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beberapa</a:t>
            </a:r>
            <a:r>
              <a:rPr lang="en-US" sz="1800" dirty="0" smtClean="0"/>
              <a:t> transmitter </a:t>
            </a:r>
            <a:r>
              <a:rPr lang="en-US" sz="1800" dirty="0" err="1" smtClean="0"/>
              <a:t>lainnya</a:t>
            </a:r>
            <a:r>
              <a:rPr lang="en-US" sz="1800" dirty="0" smtClean="0"/>
              <a:t>.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1800" i="1" dirty="0" smtClean="0"/>
              <a:t>Cocaine: </a:t>
            </a:r>
            <a:r>
              <a:rPr lang="en-US" sz="1800" dirty="0" err="1" smtClean="0"/>
              <a:t>memblokir</a:t>
            </a:r>
            <a:r>
              <a:rPr lang="en-US" sz="1800" dirty="0" smtClean="0"/>
              <a:t> </a:t>
            </a:r>
            <a:r>
              <a:rPr lang="en-US" sz="1800" dirty="0" err="1" smtClean="0"/>
              <a:t>penyerapan</a:t>
            </a:r>
            <a:r>
              <a:rPr lang="en-US" sz="1800" dirty="0" smtClean="0"/>
              <a:t> </a:t>
            </a:r>
            <a:r>
              <a:rPr lang="en-US" sz="1800" dirty="0" err="1" smtClean="0"/>
              <a:t>kembali</a:t>
            </a:r>
            <a:r>
              <a:rPr lang="en-US" sz="1800" dirty="0" smtClean="0"/>
              <a:t> </a:t>
            </a:r>
            <a:r>
              <a:rPr lang="en-US" sz="1800" dirty="0" err="1" smtClean="0"/>
              <a:t>efek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diberikan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i="1" dirty="0" smtClean="0"/>
              <a:t>amphetamine</a:t>
            </a:r>
            <a:r>
              <a:rPr lang="en-US" sz="1800" dirty="0" smtClean="0"/>
              <a:t>,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  <a:r>
              <a:rPr lang="en-US" sz="1800" dirty="0" err="1" smtClean="0"/>
              <a:t>memperpanjang</a:t>
            </a:r>
            <a:r>
              <a:rPr lang="en-US" sz="1800" dirty="0" smtClean="0"/>
              <a:t> </a:t>
            </a:r>
            <a:r>
              <a:rPr lang="en-US" sz="1800" dirty="0" err="1" smtClean="0"/>
              <a:t>efek</a:t>
            </a:r>
            <a:r>
              <a:rPr lang="en-US" sz="1800" dirty="0" smtClean="0"/>
              <a:t> </a:t>
            </a:r>
            <a:r>
              <a:rPr lang="en-US" sz="1800" dirty="0" err="1" smtClean="0"/>
              <a:t>setelahnya</a:t>
            </a:r>
            <a:r>
              <a:rPr lang="en-US" sz="1800" dirty="0" smtClean="0"/>
              <a:t>.</a:t>
            </a:r>
            <a:endParaRPr lang="en-US" sz="22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2200" dirty="0" err="1" smtClean="0"/>
              <a:t>Efek</a:t>
            </a:r>
            <a:r>
              <a:rPr lang="en-US" sz="2200" dirty="0" smtClean="0"/>
              <a:t> </a:t>
            </a:r>
            <a:r>
              <a:rPr lang="en-US" sz="2200" dirty="0" err="1" smtClean="0"/>
              <a:t>perilaku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dimunculkan</a:t>
            </a:r>
            <a:r>
              <a:rPr lang="en-US" sz="2200" dirty="0"/>
              <a:t> </a:t>
            </a:r>
            <a:r>
              <a:rPr lang="en-US" sz="2200" dirty="0" err="1" smtClean="0"/>
              <a:t>biasanya</a:t>
            </a:r>
            <a:r>
              <a:rPr lang="en-US" sz="2200" dirty="0" smtClean="0"/>
              <a:t> </a:t>
            </a:r>
            <a:r>
              <a:rPr lang="en-US" sz="2200" dirty="0" err="1" smtClean="0"/>
              <a:t>perilaku-perilaku</a:t>
            </a:r>
            <a:r>
              <a:rPr lang="en-US" sz="2200" dirty="0" smtClean="0"/>
              <a:t> </a:t>
            </a:r>
            <a:r>
              <a:rPr lang="en-US" sz="2200" dirty="0" err="1" smtClean="0"/>
              <a:t>impulsif</a:t>
            </a:r>
            <a:r>
              <a:rPr lang="en-US" sz="2200" dirty="0" smtClean="0"/>
              <a:t>, </a:t>
            </a:r>
            <a:r>
              <a:rPr lang="en-US" sz="2200" dirty="0" err="1" smtClean="0"/>
              <a:t>sebagaimana</a:t>
            </a:r>
            <a:r>
              <a:rPr lang="en-US" sz="2200" dirty="0" smtClean="0"/>
              <a:t> </a:t>
            </a:r>
            <a:r>
              <a:rPr lang="en-US" sz="2200" dirty="0" err="1" smtClean="0"/>
              <a:t>diukur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kecenderungan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memilih</a:t>
            </a:r>
            <a:r>
              <a:rPr lang="en-US" sz="2200" dirty="0" smtClean="0"/>
              <a:t> </a:t>
            </a:r>
            <a:r>
              <a:rPr lang="en-US" sz="2200" i="1" dirty="0" smtClean="0"/>
              <a:t>reward</a:t>
            </a:r>
            <a:r>
              <a:rPr lang="en-US" sz="2200" dirty="0" smtClean="0"/>
              <a:t> yang </a:t>
            </a:r>
            <a:r>
              <a:rPr lang="en-US" sz="2200" b="1" dirty="0" err="1" smtClean="0"/>
              <a:t>kecil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namun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langsung</a:t>
            </a:r>
            <a:r>
              <a:rPr lang="en-US" sz="2200" dirty="0" smtClean="0"/>
              <a:t> </a:t>
            </a:r>
            <a:r>
              <a:rPr lang="en-US" sz="2200" dirty="0" err="1" smtClean="0"/>
              <a:t>dibandingkan</a:t>
            </a:r>
            <a:r>
              <a:rPr lang="en-US" sz="2200" dirty="0" smtClean="0"/>
              <a:t> </a:t>
            </a:r>
            <a:r>
              <a:rPr lang="en-US" sz="2200" dirty="0" err="1" smtClean="0"/>
              <a:t>menunggu</a:t>
            </a:r>
            <a:r>
              <a:rPr lang="en-US" sz="2200" dirty="0" smtClean="0"/>
              <a:t> </a:t>
            </a:r>
            <a:r>
              <a:rPr lang="en-US" sz="2200" i="1" dirty="0" smtClean="0"/>
              <a:t>reward </a:t>
            </a:r>
            <a:r>
              <a:rPr lang="en-US" sz="2200" dirty="0" smtClean="0"/>
              <a:t>yang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besar</a:t>
            </a:r>
            <a:r>
              <a:rPr lang="en-US" sz="2200" dirty="0" smtClean="0"/>
              <a:t> </a:t>
            </a:r>
            <a:r>
              <a:rPr lang="en-US" sz="2200" dirty="0" err="1" smtClean="0"/>
              <a:t>namun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langsung</a:t>
            </a:r>
            <a:r>
              <a:rPr lang="en-US" sz="2200" dirty="0" smtClean="0"/>
              <a:t>.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1800" i="1" dirty="0" smtClean="0"/>
              <a:t>Methylphenidate (</a:t>
            </a:r>
            <a:r>
              <a:rPr lang="en-US" sz="1800" b="1" i="1" dirty="0" smtClean="0"/>
              <a:t>Ritalin</a:t>
            </a:r>
            <a:r>
              <a:rPr lang="en-US" sz="1800" i="1" dirty="0" smtClean="0"/>
              <a:t>)</a:t>
            </a:r>
            <a:r>
              <a:rPr lang="en-US" sz="1800" dirty="0" smtClean="0"/>
              <a:t>: </a:t>
            </a:r>
            <a:r>
              <a:rPr lang="en-US" sz="1800" dirty="0" err="1" smtClean="0"/>
              <a:t>bagi</a:t>
            </a:r>
            <a:r>
              <a:rPr lang="en-US" sz="1800" dirty="0" smtClean="0"/>
              <a:t> orang-orang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i="1" dirty="0" smtClean="0"/>
              <a:t>Attention-Deficit Disorder </a:t>
            </a:r>
            <a:r>
              <a:rPr lang="en-US" sz="1800" dirty="0" smtClean="0"/>
              <a:t>(ADD)—yang </a:t>
            </a:r>
            <a:r>
              <a:rPr lang="en-US" sz="1800" dirty="0" err="1" smtClean="0"/>
              <a:t>ditandai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perilaku</a:t>
            </a:r>
            <a:r>
              <a:rPr lang="en-US" sz="1800" dirty="0" smtClean="0"/>
              <a:t> </a:t>
            </a:r>
            <a:r>
              <a:rPr lang="en-US" sz="1800" dirty="0" err="1" smtClean="0"/>
              <a:t>impulsif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kontrol</a:t>
            </a:r>
            <a:r>
              <a:rPr lang="en-US" sz="1800" dirty="0" smtClean="0"/>
              <a:t> yang </a:t>
            </a:r>
            <a:r>
              <a:rPr lang="en-US" sz="1800" dirty="0" err="1" smtClean="0"/>
              <a:t>buruk</a:t>
            </a:r>
            <a:r>
              <a:rPr lang="en-US" sz="1800" dirty="0" smtClean="0"/>
              <a:t>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perhatian</a:t>
            </a:r>
            <a:r>
              <a:rPr lang="en-US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449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Abused Drugs: </a:t>
            </a:r>
            <a:r>
              <a:rPr lang="en-US" b="1" i="1" dirty="0" smtClean="0"/>
              <a:t>Stimulant Drugs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Amphetamine </a:t>
            </a:r>
            <a:r>
              <a:rPr lang="en-US" sz="2800" dirty="0" err="1" smtClean="0"/>
              <a:t>mempengaruhi</a:t>
            </a:r>
            <a:r>
              <a:rPr lang="en-US" sz="2800" dirty="0" smtClean="0"/>
              <a:t> </a:t>
            </a:r>
            <a:r>
              <a:rPr lang="en-US" sz="2800" i="1" dirty="0" smtClean="0"/>
              <a:t>synapses </a:t>
            </a:r>
            <a:r>
              <a:rPr lang="en-US" sz="2800" dirty="0" smtClean="0"/>
              <a:t>dopamine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b="1" i="1" dirty="0" smtClean="0"/>
              <a:t>amphetamine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mengakibatkan</a:t>
            </a:r>
            <a:r>
              <a:rPr lang="en-US" sz="2800" b="1" dirty="0" smtClean="0"/>
              <a:t> transporter </a:t>
            </a:r>
            <a:r>
              <a:rPr lang="en-US" sz="2800" b="1" dirty="0" err="1" smtClean="0"/>
              <a:t>dopamin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untuk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melepaskan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dopamin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bukan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menyerapnya</a:t>
            </a:r>
            <a:r>
              <a:rPr lang="en-US" sz="2800" b="1" dirty="0" smtClean="0"/>
              <a:t>.</a:t>
            </a:r>
          </a:p>
          <a:p>
            <a:pPr marL="0" indent="0">
              <a:buNone/>
            </a:pPr>
            <a:endParaRPr lang="en-US" sz="2800" b="1" dirty="0" smtClean="0"/>
          </a:p>
          <a:p>
            <a:r>
              <a:rPr lang="en-US" sz="2800" i="1" dirty="0" smtClean="0"/>
              <a:t>Cocaine </a:t>
            </a:r>
            <a:r>
              <a:rPr lang="en-US" sz="2800" dirty="0" err="1" smtClean="0"/>
              <a:t>mempengaruhi</a:t>
            </a:r>
            <a:r>
              <a:rPr lang="en-US" sz="2800" dirty="0" smtClean="0"/>
              <a:t> </a:t>
            </a:r>
            <a:r>
              <a:rPr lang="en-US" sz="2800" i="1" dirty="0" smtClean="0"/>
              <a:t>synapses </a:t>
            </a:r>
            <a:r>
              <a:rPr lang="en-US" sz="2800" dirty="0" smtClean="0"/>
              <a:t>dopamine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b="1" i="1" dirty="0" smtClean="0"/>
              <a:t>cocaine </a:t>
            </a:r>
            <a:r>
              <a:rPr lang="en-US" sz="2800" b="1" dirty="0" err="1" smtClean="0"/>
              <a:t>mengganggu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penyerapan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ulang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dopamin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sudah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terlepas</a:t>
            </a:r>
            <a:r>
              <a:rPr lang="en-US" sz="28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541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Cocaine</a:t>
            </a:r>
            <a:endParaRPr lang="en-US" dirty="0"/>
          </a:p>
        </p:txBody>
      </p:sp>
      <p:pic>
        <p:nvPicPr>
          <p:cNvPr id="4" name="Content Placeholder 3" descr="cocai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9" r="-45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19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Abused Drugs: </a:t>
            </a:r>
            <a:r>
              <a:rPr lang="en-US" b="1" i="1" dirty="0" smtClean="0"/>
              <a:t>Nicotine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err="1" smtClean="0"/>
              <a:t>Merangsang</a:t>
            </a:r>
            <a:r>
              <a:rPr lang="en-US" sz="2400" dirty="0" smtClean="0"/>
              <a:t> </a:t>
            </a:r>
            <a:r>
              <a:rPr lang="en-US" sz="2400" i="1" dirty="0" smtClean="0"/>
              <a:t>nicotinic receptor </a:t>
            </a:r>
            <a:r>
              <a:rPr lang="en-US" sz="2400" dirty="0" smtClean="0"/>
              <a:t>yang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saraf</a:t>
            </a:r>
            <a:r>
              <a:rPr lang="en-US" sz="2400" dirty="0" smtClean="0"/>
              <a:t> </a:t>
            </a:r>
            <a:r>
              <a:rPr lang="en-US" sz="2400" dirty="0" err="1" smtClean="0"/>
              <a:t>pusat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persimpangan</a:t>
            </a:r>
            <a:r>
              <a:rPr lang="en-US" sz="2400" dirty="0" smtClean="0"/>
              <a:t> </a:t>
            </a:r>
            <a:r>
              <a:rPr lang="en-US" sz="2400" dirty="0" err="1" smtClean="0"/>
              <a:t>saraf</a:t>
            </a:r>
            <a:r>
              <a:rPr lang="en-US" sz="2400" dirty="0" smtClean="0"/>
              <a:t> </a:t>
            </a:r>
            <a:r>
              <a:rPr lang="en-US" sz="2400" dirty="0" err="1" smtClean="0"/>
              <a:t>otot</a:t>
            </a:r>
            <a:r>
              <a:rPr lang="en-US" sz="2400" dirty="0" smtClean="0"/>
              <a:t> </a:t>
            </a:r>
            <a:r>
              <a:rPr lang="en-US" sz="2400" dirty="0" err="1" smtClean="0"/>
              <a:t>rangka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Nikotin</a:t>
            </a:r>
            <a:r>
              <a:rPr lang="en-US" sz="2400" dirty="0" smtClean="0"/>
              <a:t> </a:t>
            </a:r>
            <a:r>
              <a:rPr lang="en-US" sz="2400" dirty="0" err="1" smtClean="0"/>
              <a:t>mempengaruhi</a:t>
            </a:r>
            <a:r>
              <a:rPr lang="en-US" sz="2400" dirty="0" smtClean="0"/>
              <a:t> </a:t>
            </a:r>
            <a:r>
              <a:rPr lang="en-US" sz="2400" i="1" dirty="0" smtClean="0"/>
              <a:t>synapses </a:t>
            </a:r>
            <a:r>
              <a:rPr lang="en-US" sz="2400" dirty="0" err="1" smtClean="0"/>
              <a:t>dopamin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nikotin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membuat</a:t>
            </a:r>
            <a:r>
              <a:rPr lang="en-US" sz="2400" b="1" dirty="0" smtClean="0"/>
              <a:t> </a:t>
            </a:r>
            <a:r>
              <a:rPr lang="en-US" sz="2400" b="1" i="1" dirty="0" smtClean="0"/>
              <a:t>acetylcholine receptor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neuron </a:t>
            </a:r>
            <a:r>
              <a:rPr lang="en-US" sz="2400" b="1" dirty="0" err="1" smtClean="0"/>
              <a:t>menjadi</a:t>
            </a:r>
            <a:r>
              <a:rPr lang="en-US" sz="2400" b="1" dirty="0" smtClean="0"/>
              <a:t> “excited” </a:t>
            </a:r>
            <a:r>
              <a:rPr lang="en-US" sz="2400" b="1" dirty="0" err="1" smtClean="0"/>
              <a:t>sehingga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melepaskan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dopamin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sehingga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demikian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meningkatkan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pelepasan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dopamin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secara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terus-menerus</a:t>
            </a:r>
            <a:r>
              <a:rPr lang="en-US" sz="2400" b="1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26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Nicotine</a:t>
            </a:r>
            <a:endParaRPr lang="en-US" dirty="0"/>
          </a:p>
        </p:txBody>
      </p:sp>
      <p:pic>
        <p:nvPicPr>
          <p:cNvPr id="4" name="Content Placeholder 3" descr="nicoti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59" r="-104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33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Abused Drugs: </a:t>
            </a:r>
            <a:r>
              <a:rPr lang="en-US" b="1" i="1" dirty="0" smtClean="0"/>
              <a:t>Opiates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Obat-obatan</a:t>
            </a:r>
            <a:r>
              <a:rPr lang="en-US" sz="2400" dirty="0" smtClean="0"/>
              <a:t> </a:t>
            </a:r>
            <a:r>
              <a:rPr lang="en-US" sz="2400" dirty="0" err="1" smtClean="0"/>
              <a:t>opiat</a:t>
            </a:r>
            <a:r>
              <a:rPr lang="en-US" sz="2400" dirty="0" smtClean="0"/>
              <a:t> </a:t>
            </a:r>
            <a:r>
              <a:rPr lang="en-US" sz="2400" dirty="0" err="1" smtClean="0"/>
              <a:t>berasal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tanaman</a:t>
            </a:r>
            <a:r>
              <a:rPr lang="en-US" sz="2400" i="1" dirty="0" smtClean="0"/>
              <a:t> opium poppy,</a:t>
            </a:r>
            <a:r>
              <a:rPr lang="en-US" sz="2400" dirty="0" smtClean="0"/>
              <a:t> </a:t>
            </a:r>
            <a:r>
              <a:rPr lang="en-US" sz="2400" dirty="0" err="1" smtClean="0"/>
              <a:t>meliputi</a:t>
            </a:r>
            <a:r>
              <a:rPr lang="en-US" sz="2400" dirty="0" smtClean="0"/>
              <a:t> </a:t>
            </a:r>
            <a:r>
              <a:rPr lang="en-US" sz="2400" b="1" dirty="0" err="1" smtClean="0"/>
              <a:t>morfin</a:t>
            </a:r>
            <a:r>
              <a:rPr lang="en-US" sz="2400" b="1" dirty="0" smtClean="0"/>
              <a:t>, heroin,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b="1" dirty="0" smtClean="0"/>
              <a:t>methadone.</a:t>
            </a:r>
            <a:r>
              <a:rPr lang="en-US" sz="2400" dirty="0" smtClean="0"/>
              <a:t> </a:t>
            </a:r>
            <a:r>
              <a:rPr lang="en-US" sz="2400" dirty="0" err="1" smtClean="0"/>
              <a:t>Memunculkan</a:t>
            </a:r>
            <a:r>
              <a:rPr lang="en-US" sz="2400" dirty="0" smtClean="0"/>
              <a:t> </a:t>
            </a:r>
            <a:r>
              <a:rPr lang="en-US" sz="2400" dirty="0" err="1" smtClean="0"/>
              <a:t>efek</a:t>
            </a:r>
            <a:r>
              <a:rPr lang="en-US" sz="2400" dirty="0" smtClean="0"/>
              <a:t> </a:t>
            </a:r>
            <a:r>
              <a:rPr lang="en-US" sz="2400" dirty="0" err="1" smtClean="0"/>
              <a:t>rileks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penggunanya</a:t>
            </a:r>
            <a:r>
              <a:rPr lang="en-US" sz="2400" dirty="0" smtClean="0"/>
              <a:t>, </a:t>
            </a:r>
            <a:r>
              <a:rPr lang="en-US" sz="2400" dirty="0" err="1" smtClean="0"/>
              <a:t>menurunkan</a:t>
            </a:r>
            <a:r>
              <a:rPr lang="en-US" sz="2400" dirty="0" smtClean="0"/>
              <a:t> </a:t>
            </a:r>
            <a:r>
              <a:rPr lang="en-US" sz="2400" dirty="0" err="1" smtClean="0"/>
              <a:t>perhatian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kehidupan</a:t>
            </a:r>
            <a:r>
              <a:rPr lang="en-US" sz="2400" dirty="0" smtClean="0"/>
              <a:t> </a:t>
            </a:r>
            <a:r>
              <a:rPr lang="en-US" sz="2400" dirty="0" err="1" smtClean="0"/>
              <a:t>nyata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mengurangi</a:t>
            </a:r>
            <a:r>
              <a:rPr lang="en-US" sz="2400" dirty="0" smtClean="0"/>
              <a:t> </a:t>
            </a:r>
            <a:r>
              <a:rPr lang="en-US" sz="2400" dirty="0" err="1" smtClean="0"/>
              <a:t>sensitivitas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rasa </a:t>
            </a:r>
            <a:r>
              <a:rPr lang="en-US" sz="2400" dirty="0" err="1" smtClean="0"/>
              <a:t>sakit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Opiat</a:t>
            </a:r>
            <a:r>
              <a:rPr lang="en-US" sz="2400" dirty="0" smtClean="0"/>
              <a:t> </a:t>
            </a:r>
            <a:r>
              <a:rPr lang="en-US" sz="2400" dirty="0" err="1" smtClean="0"/>
              <a:t>mempengaruhi</a:t>
            </a:r>
            <a:r>
              <a:rPr lang="en-US" sz="2400" dirty="0" smtClean="0"/>
              <a:t> </a:t>
            </a:r>
            <a:r>
              <a:rPr lang="en-US" sz="2400" i="1" dirty="0" smtClean="0"/>
              <a:t>synapses </a:t>
            </a:r>
            <a:r>
              <a:rPr lang="en-US" sz="2400" dirty="0" err="1" smtClean="0"/>
              <a:t>dopamin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opiat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menstimulasi</a:t>
            </a:r>
            <a:r>
              <a:rPr lang="en-US" sz="2400" b="1" dirty="0" smtClean="0"/>
              <a:t> </a:t>
            </a:r>
            <a:r>
              <a:rPr lang="en-US" sz="2400" b="1" i="1" dirty="0" smtClean="0"/>
              <a:t>synapses </a:t>
            </a:r>
            <a:r>
              <a:rPr lang="en-US" sz="2400" b="1" dirty="0" err="1" smtClean="0"/>
              <a:t>endorfin</a:t>
            </a:r>
            <a:r>
              <a:rPr lang="en-US" sz="2400" b="1" dirty="0"/>
              <a:t> </a:t>
            </a:r>
            <a:r>
              <a:rPr lang="en-US" sz="2400" b="1" dirty="0" smtClean="0"/>
              <a:t>yang </a:t>
            </a:r>
            <a:r>
              <a:rPr lang="en-US" sz="2400" b="1" dirty="0" err="1" smtClean="0"/>
              <a:t>menghalangi</a:t>
            </a:r>
            <a:r>
              <a:rPr lang="en-US" sz="2400" b="1" dirty="0" smtClean="0"/>
              <a:t> neuron yang </a:t>
            </a:r>
            <a:r>
              <a:rPr lang="en-US" sz="2400" b="1" dirty="0" err="1" smtClean="0"/>
              <a:t>kemudian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menghalangi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pelepasan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dopamin</a:t>
            </a:r>
            <a:r>
              <a:rPr lang="en-US" sz="2400" b="1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07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Opiates</a:t>
            </a:r>
            <a:endParaRPr lang="en-US" dirty="0"/>
          </a:p>
        </p:txBody>
      </p:sp>
      <p:pic>
        <p:nvPicPr>
          <p:cNvPr id="4" name="Content Placeholder 3" descr="opiat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76" r="-141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94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Abused Drugs: </a:t>
            </a:r>
            <a:r>
              <a:rPr lang="en-US" b="1" i="1" dirty="0" smtClean="0"/>
              <a:t>Marijuana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Daun</a:t>
            </a:r>
            <a:r>
              <a:rPr lang="en-US" sz="2000" dirty="0" smtClean="0"/>
              <a:t> ganja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kandungan</a:t>
            </a:r>
            <a:r>
              <a:rPr lang="en-US" sz="2000" dirty="0" smtClean="0"/>
              <a:t> </a:t>
            </a:r>
            <a:r>
              <a:rPr lang="el-GR" sz="2000" b="1" dirty="0"/>
              <a:t>Δ </a:t>
            </a:r>
            <a:r>
              <a:rPr lang="el-GR" sz="2000" b="1" baseline="30000" dirty="0"/>
              <a:t>9</a:t>
            </a:r>
            <a:r>
              <a:rPr lang="en-US" sz="2000" b="1" dirty="0" smtClean="0"/>
              <a:t>-</a:t>
            </a:r>
            <a:r>
              <a:rPr lang="en-US" sz="2000" b="1" dirty="0" err="1" smtClean="0"/>
              <a:t>tetrahydrocannabinol</a:t>
            </a:r>
            <a:r>
              <a:rPr lang="en-US" sz="2000" b="1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(</a:t>
            </a:r>
            <a:r>
              <a:rPr lang="el-GR" sz="2000" b="1" dirty="0"/>
              <a:t>Δ </a:t>
            </a:r>
            <a:r>
              <a:rPr lang="el-GR" sz="2000" b="1" baseline="30000" dirty="0" smtClean="0"/>
              <a:t>9</a:t>
            </a:r>
            <a:r>
              <a:rPr lang="en-US" sz="2000" b="1" dirty="0" smtClean="0"/>
              <a:t>-THC</a:t>
            </a:r>
            <a:r>
              <a:rPr lang="en-US" sz="2000" dirty="0" smtClean="0"/>
              <a:t>)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i="1" dirty="0" smtClean="0"/>
              <a:t>cannabinoids </a:t>
            </a:r>
            <a:r>
              <a:rPr lang="en-US" sz="2000" dirty="0" smtClean="0"/>
              <a:t>(</a:t>
            </a:r>
            <a:r>
              <a:rPr lang="en-US" sz="2000" dirty="0" err="1" smtClean="0"/>
              <a:t>zat</a:t>
            </a:r>
            <a:r>
              <a:rPr lang="en-US" sz="2000" dirty="0" smtClean="0"/>
              <a:t> </a:t>
            </a:r>
            <a:r>
              <a:rPr lang="en-US" sz="2000" dirty="0" err="1" smtClean="0"/>
              <a:t>kimia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l-GR" sz="2000" dirty="0"/>
              <a:t>Δ </a:t>
            </a:r>
            <a:r>
              <a:rPr lang="el-GR" sz="2000" baseline="30000" dirty="0" smtClean="0"/>
              <a:t>9</a:t>
            </a:r>
            <a:r>
              <a:rPr lang="en-US" sz="2000" dirty="0" smtClean="0"/>
              <a:t>-THC)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.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medis</a:t>
            </a:r>
            <a:r>
              <a:rPr lang="en-US" sz="2000" dirty="0" smtClean="0"/>
              <a:t>, </a:t>
            </a:r>
            <a:r>
              <a:rPr lang="en-US" sz="2000" i="1" dirty="0" smtClean="0"/>
              <a:t>cannabinoids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mengurangi</a:t>
            </a:r>
            <a:r>
              <a:rPr lang="en-US" sz="2000" dirty="0" smtClean="0"/>
              <a:t> rasa </a:t>
            </a:r>
            <a:r>
              <a:rPr lang="en-US" sz="2000" dirty="0" err="1" smtClean="0"/>
              <a:t>sakit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mual</a:t>
            </a:r>
            <a:r>
              <a:rPr lang="en-US" sz="2000" dirty="0" smtClean="0"/>
              <a:t>, </a:t>
            </a:r>
            <a:r>
              <a:rPr lang="en-US" sz="2000" dirty="0" err="1" smtClean="0"/>
              <a:t>memerangi</a:t>
            </a:r>
            <a:r>
              <a:rPr lang="en-US" sz="2000" dirty="0" smtClean="0"/>
              <a:t> </a:t>
            </a:r>
            <a:r>
              <a:rPr lang="en-US" sz="2000" i="1" dirty="0" smtClean="0"/>
              <a:t>glaucoma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penyakit</a:t>
            </a:r>
            <a:r>
              <a:rPr lang="en-US" sz="2000" dirty="0" smtClean="0"/>
              <a:t> </a:t>
            </a:r>
            <a:r>
              <a:rPr lang="en-US" sz="2000" dirty="0" err="1" smtClean="0"/>
              <a:t>mata</a:t>
            </a:r>
            <a:r>
              <a:rPr lang="en-US" sz="2000" dirty="0" smtClean="0"/>
              <a:t>),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 smtClean="0"/>
              <a:t>nafsu</a:t>
            </a:r>
            <a:r>
              <a:rPr lang="en-US" sz="2000" dirty="0" smtClean="0"/>
              <a:t> </a:t>
            </a:r>
            <a:r>
              <a:rPr lang="en-US" sz="2000" dirty="0" err="1" smtClean="0"/>
              <a:t>makan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Salah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efek</a:t>
            </a:r>
            <a:r>
              <a:rPr lang="en-US" sz="2000" dirty="0" smtClean="0"/>
              <a:t> </a:t>
            </a:r>
            <a:r>
              <a:rPr lang="en-US" sz="2000" dirty="0" err="1" smtClean="0"/>
              <a:t>psikologis</a:t>
            </a:r>
            <a:r>
              <a:rPr lang="en-US" sz="2000" dirty="0" smtClean="0"/>
              <a:t> yang </a:t>
            </a:r>
            <a:r>
              <a:rPr lang="en-US" sz="2000" dirty="0" err="1" smtClean="0"/>
              <a:t>umum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pemakaian</a:t>
            </a:r>
            <a:r>
              <a:rPr lang="en-US" sz="2000" dirty="0" smtClean="0"/>
              <a:t> ganja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b="1" dirty="0" err="1" smtClean="0"/>
              <a:t>meningkatnya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sensitivitas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sensorik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b="1" dirty="0" err="1" smtClean="0"/>
              <a:t>ilusi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waktu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berjalan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melambat</a:t>
            </a:r>
            <a:r>
              <a:rPr lang="en-US" sz="2000" b="1" dirty="0" smtClean="0"/>
              <a:t>.</a:t>
            </a:r>
            <a:endParaRPr lang="en-US" sz="2000" dirty="0"/>
          </a:p>
          <a:p>
            <a:endParaRPr lang="en-US" sz="2000" b="1" dirty="0" smtClean="0"/>
          </a:p>
          <a:p>
            <a:r>
              <a:rPr lang="en-US" sz="2000" dirty="0" err="1" smtClean="0"/>
              <a:t>Reseptor</a:t>
            </a:r>
            <a:r>
              <a:rPr lang="en-US" sz="2000" dirty="0"/>
              <a:t> </a:t>
            </a:r>
            <a:r>
              <a:rPr lang="en-US" sz="2000" i="1" dirty="0" smtClean="0"/>
              <a:t>cannabinoid </a:t>
            </a:r>
            <a:r>
              <a:rPr lang="en-US" sz="2000" dirty="0" smtClean="0"/>
              <a:t>yang </a:t>
            </a:r>
            <a:r>
              <a:rPr lang="en-US" sz="2000" dirty="0" err="1" smtClean="0"/>
              <a:t>berlokasi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i="1" dirty="0" smtClean="0"/>
              <a:t>hypothalamus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otak</a:t>
            </a:r>
            <a:r>
              <a:rPr lang="en-US" sz="2000" dirty="0" smtClean="0"/>
              <a:t> </a:t>
            </a:r>
            <a:r>
              <a:rPr lang="en-US" sz="2000" dirty="0" err="1" smtClean="0"/>
              <a:t>mempengaruhi</a:t>
            </a:r>
            <a:r>
              <a:rPr lang="en-US" sz="2000" dirty="0" smtClean="0"/>
              <a:t> </a:t>
            </a:r>
            <a:r>
              <a:rPr lang="en-US" sz="2000" dirty="0" err="1" smtClean="0"/>
              <a:t>nafsu</a:t>
            </a:r>
            <a:r>
              <a:rPr lang="en-US" sz="2000" dirty="0" smtClean="0"/>
              <a:t> </a:t>
            </a:r>
            <a:r>
              <a:rPr lang="en-US" sz="2000" dirty="0" err="1" smtClean="0"/>
              <a:t>makan</a:t>
            </a:r>
            <a:r>
              <a:rPr lang="en-US" sz="2000" dirty="0" smtClean="0"/>
              <a:t> </a:t>
            </a:r>
            <a:r>
              <a:rPr lang="en-US" sz="2000" dirty="0" err="1" smtClean="0"/>
              <a:t>individu</a:t>
            </a:r>
            <a:r>
              <a:rPr lang="en-US" sz="2000" dirty="0" smtClean="0"/>
              <a:t>. 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11506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/>
          </a:bodyPr>
          <a:lstStyle/>
          <a:p>
            <a:pPr algn="l"/>
            <a:r>
              <a:rPr lang="en-US" sz="2000" dirty="0" err="1" smtClean="0"/>
              <a:t>Busur</a:t>
            </a:r>
            <a:r>
              <a:rPr lang="en-US" sz="2000" dirty="0" smtClean="0"/>
              <a:t> </a:t>
            </a:r>
            <a:r>
              <a:rPr lang="en-US" sz="2000" dirty="0" err="1" smtClean="0"/>
              <a:t>refleks</a:t>
            </a:r>
            <a:r>
              <a:rPr lang="en-US" sz="2000" dirty="0" smtClean="0"/>
              <a:t> (reflex arc):</a:t>
            </a:r>
            <a:endParaRPr lang="id-ID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09800"/>
            <a:ext cx="9067800" cy="3352800"/>
          </a:xfrm>
        </p:spPr>
      </p:pic>
    </p:spTree>
    <p:extLst>
      <p:ext uri="{BB962C8B-B14F-4D97-AF65-F5344CB8AC3E}">
        <p14:creationId xmlns:p14="http://schemas.microsoft.com/office/powerpoint/2010/main" val="15565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Marijuana</a:t>
            </a:r>
            <a:endParaRPr lang="en-US" dirty="0"/>
          </a:p>
        </p:txBody>
      </p:sp>
      <p:pic>
        <p:nvPicPr>
          <p:cNvPr id="4" name="Content Placeholder 3" descr="marijuan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5056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 and Alcoholism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000" dirty="0" err="1" smtClean="0"/>
              <a:t>Alkohol</a:t>
            </a:r>
            <a:r>
              <a:rPr lang="en-US" sz="2000" dirty="0" smtClean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i="1" dirty="0" smtClean="0"/>
              <a:t>abused drugs</a:t>
            </a:r>
            <a:r>
              <a:rPr lang="en-US" sz="2000" dirty="0" smtClean="0"/>
              <a:t> yang paling </a:t>
            </a:r>
            <a:r>
              <a:rPr lang="en-US" sz="2000" dirty="0" err="1" smtClean="0"/>
              <a:t>sering</a:t>
            </a:r>
            <a:r>
              <a:rPr lang="en-US" sz="2000" dirty="0" smtClean="0"/>
              <a:t> </a:t>
            </a:r>
            <a:r>
              <a:rPr lang="en-US" sz="2000" dirty="0" err="1" smtClean="0"/>
              <a:t>disalahgunakan</a:t>
            </a:r>
            <a:r>
              <a:rPr lang="en-US" sz="2000" dirty="0" smtClean="0"/>
              <a:t>. </a:t>
            </a:r>
            <a:r>
              <a:rPr lang="en-US" sz="2000" dirty="0" err="1" smtClean="0"/>
              <a:t>Alkohol</a:t>
            </a:r>
            <a:r>
              <a:rPr lang="en-US" sz="2000" dirty="0" smtClean="0"/>
              <a:t> </a:t>
            </a: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/>
              <a:t>orang </a:t>
            </a:r>
            <a:r>
              <a:rPr lang="en-US" sz="2000" dirty="0" err="1"/>
              <a:t>rileks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anggur</a:t>
            </a:r>
            <a:r>
              <a:rPr lang="en-US" sz="2000" dirty="0"/>
              <a:t>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/>
              <a:t>mencegah</a:t>
            </a:r>
            <a:r>
              <a:rPr lang="en-US" sz="2000" dirty="0"/>
              <a:t> </a:t>
            </a:r>
            <a:r>
              <a:rPr lang="en-US" sz="2000" dirty="0" err="1"/>
              <a:t>serangan</a:t>
            </a:r>
            <a:r>
              <a:rPr lang="en-US" sz="2000" dirty="0"/>
              <a:t> </a:t>
            </a:r>
            <a:r>
              <a:rPr lang="en-US" sz="2000" dirty="0" err="1"/>
              <a:t>jantung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smtClean="0"/>
              <a:t>orang </a:t>
            </a:r>
            <a:r>
              <a:rPr lang="en-US" sz="2000" dirty="0" err="1" smtClean="0"/>
              <a:t>tua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Alkohol</a:t>
            </a:r>
            <a:r>
              <a:rPr lang="en-US" sz="2000" dirty="0" smtClean="0"/>
              <a:t> </a:t>
            </a:r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 smtClean="0"/>
              <a:t>stimulasi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reseptor</a:t>
            </a:r>
            <a:r>
              <a:rPr lang="en-US" sz="2000" dirty="0" smtClean="0"/>
              <a:t> </a:t>
            </a:r>
            <a:r>
              <a:rPr lang="en-US" sz="2000" dirty="0" err="1" smtClean="0"/>
              <a:t>dopamin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reseptor</a:t>
            </a:r>
            <a:r>
              <a:rPr lang="en-US" sz="2000" dirty="0" smtClean="0"/>
              <a:t> </a:t>
            </a:r>
            <a:r>
              <a:rPr lang="en-US" sz="2000" dirty="0" err="1" smtClean="0"/>
              <a:t>opiat</a:t>
            </a:r>
            <a:r>
              <a:rPr lang="en-US" sz="2000" dirty="0" smtClean="0"/>
              <a:t>, </a:t>
            </a:r>
            <a:r>
              <a:rPr lang="en-US" sz="2000" dirty="0" err="1" smtClean="0"/>
              <a:t>termasuk</a:t>
            </a:r>
            <a:r>
              <a:rPr lang="en-US" sz="2000" dirty="0" smtClean="0"/>
              <a:t> di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i="1" dirty="0" smtClean="0"/>
              <a:t>nucleus </a:t>
            </a:r>
            <a:r>
              <a:rPr lang="en-US" sz="2000" i="1" dirty="0" err="1" smtClean="0"/>
              <a:t>accumbens</a:t>
            </a:r>
            <a:r>
              <a:rPr lang="en-US" sz="2000" dirty="0" smtClean="0"/>
              <a:t>,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alkohol</a:t>
            </a:r>
            <a:r>
              <a:rPr lang="en-US" sz="2000" dirty="0" smtClean="0"/>
              <a:t>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pengaruh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perilaku</a:t>
            </a:r>
            <a:r>
              <a:rPr lang="en-US" sz="2000" dirty="0" smtClean="0"/>
              <a:t> </a:t>
            </a:r>
            <a:r>
              <a:rPr lang="en-US" sz="2000" dirty="0" err="1" smtClean="0"/>
              <a:t>individu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Segi</a:t>
            </a:r>
            <a:r>
              <a:rPr lang="en-US" sz="2000" dirty="0" smtClean="0"/>
              <a:t> </a:t>
            </a:r>
            <a:r>
              <a:rPr lang="en-US" sz="2000" dirty="0" err="1" smtClean="0"/>
              <a:t>genetik</a:t>
            </a:r>
            <a:r>
              <a:rPr lang="en-US" sz="2000" dirty="0" smtClean="0"/>
              <a:t> </a:t>
            </a:r>
            <a:r>
              <a:rPr lang="en-US" sz="2000" dirty="0" err="1" smtClean="0"/>
              <a:t>mengatakan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2 </a:t>
            </a: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 err="1" smtClean="0"/>
              <a:t>alkoholik</a:t>
            </a:r>
            <a:r>
              <a:rPr lang="en-US" sz="2000" dirty="0" smtClean="0"/>
              <a:t>, </a:t>
            </a:r>
            <a:r>
              <a:rPr lang="en-US" sz="2000" dirty="0" err="1" smtClean="0"/>
              <a:t>yaitu</a:t>
            </a:r>
            <a:r>
              <a:rPr lang="en-US" sz="2000" dirty="0" smtClean="0"/>
              <a:t>:</a:t>
            </a:r>
          </a:p>
          <a:p>
            <a:pPr lvl="1">
              <a:buFontTx/>
              <a:buChar char="-"/>
            </a:pPr>
            <a:r>
              <a:rPr lang="en-US" sz="1800" b="1" dirty="0"/>
              <a:t>Type I alcoholism</a:t>
            </a:r>
            <a:r>
              <a:rPr lang="en-US" sz="1800" dirty="0"/>
              <a:t>: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masalah</a:t>
            </a:r>
            <a:r>
              <a:rPr lang="en-US" sz="1800" dirty="0"/>
              <a:t> </a:t>
            </a:r>
            <a:r>
              <a:rPr lang="en-US" sz="1800" dirty="0" err="1"/>
              <a:t>alkohol</a:t>
            </a:r>
            <a:r>
              <a:rPr lang="en-US" sz="1800" dirty="0"/>
              <a:t>, </a:t>
            </a:r>
            <a:r>
              <a:rPr lang="en-US" sz="1800" dirty="0" err="1"/>
              <a:t>biasanya</a:t>
            </a:r>
            <a:r>
              <a:rPr lang="en-US" sz="1800" dirty="0"/>
              <a:t> </a:t>
            </a:r>
            <a:r>
              <a:rPr lang="en-US" sz="1800" dirty="0" err="1"/>
              <a:t>setelah</a:t>
            </a:r>
            <a:r>
              <a:rPr lang="en-US" sz="1800" dirty="0"/>
              <a:t> </a:t>
            </a:r>
            <a:r>
              <a:rPr lang="en-US" sz="1800" dirty="0" err="1"/>
              <a:t>usia</a:t>
            </a:r>
            <a:r>
              <a:rPr lang="en-US" sz="1800" dirty="0"/>
              <a:t> 25 </a:t>
            </a:r>
            <a:r>
              <a:rPr lang="en-US" sz="1800" dirty="0" err="1"/>
              <a:t>tahun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selalu</a:t>
            </a:r>
            <a:r>
              <a:rPr lang="en-US" sz="1800" dirty="0"/>
              <a:t>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relasi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masalah</a:t>
            </a:r>
            <a:r>
              <a:rPr lang="en-US" sz="1800" dirty="0"/>
              <a:t> </a:t>
            </a:r>
            <a:r>
              <a:rPr lang="en-US" sz="1800" dirty="0" err="1"/>
              <a:t>penyalahgunaan</a:t>
            </a:r>
            <a:r>
              <a:rPr lang="en-US" sz="1800" dirty="0"/>
              <a:t> </a:t>
            </a:r>
            <a:r>
              <a:rPr lang="en-US" sz="1800" dirty="0" err="1"/>
              <a:t>alkohol</a:t>
            </a:r>
            <a:r>
              <a:rPr lang="en-US" sz="1800" dirty="0"/>
              <a:t>.</a:t>
            </a:r>
          </a:p>
          <a:p>
            <a:pPr lvl="1">
              <a:buFontTx/>
              <a:buChar char="-"/>
            </a:pPr>
            <a:r>
              <a:rPr lang="en-US" sz="1800" b="1" dirty="0"/>
              <a:t>Type II alcoholism</a:t>
            </a:r>
            <a:r>
              <a:rPr lang="en-US" sz="1800" dirty="0"/>
              <a:t>: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masalah</a:t>
            </a:r>
            <a:r>
              <a:rPr lang="en-US" sz="1800" dirty="0"/>
              <a:t> </a:t>
            </a:r>
            <a:r>
              <a:rPr lang="en-US" sz="1800" dirty="0" err="1"/>
              <a:t>alkohol</a:t>
            </a:r>
            <a:r>
              <a:rPr lang="en-US" sz="1800" dirty="0"/>
              <a:t>, </a:t>
            </a:r>
            <a:r>
              <a:rPr lang="en-US" sz="1800" dirty="0" err="1"/>
              <a:t>biasanya</a:t>
            </a:r>
            <a:r>
              <a:rPr lang="en-US" sz="1800" dirty="0"/>
              <a:t> </a:t>
            </a:r>
            <a:r>
              <a:rPr lang="en-US" sz="1800" dirty="0" err="1"/>
              <a:t>sejak</a:t>
            </a:r>
            <a:r>
              <a:rPr lang="en-US" sz="1800" dirty="0"/>
              <a:t> </a:t>
            </a:r>
            <a:r>
              <a:rPr lang="en-US" sz="1800" dirty="0" err="1"/>
              <a:t>sebelum</a:t>
            </a:r>
            <a:r>
              <a:rPr lang="en-US" sz="1800" dirty="0"/>
              <a:t> </a:t>
            </a:r>
            <a:r>
              <a:rPr lang="en-US" sz="1800" dirty="0" err="1"/>
              <a:t>usia</a:t>
            </a:r>
            <a:r>
              <a:rPr lang="en-US" sz="1800" dirty="0"/>
              <a:t> 25 </a:t>
            </a:r>
            <a:r>
              <a:rPr lang="en-US" sz="1800" dirty="0" err="1"/>
              <a:t>tahun</a:t>
            </a:r>
            <a:r>
              <a:rPr lang="en-US" sz="1800" dirty="0"/>
              <a:t>. </a:t>
            </a:r>
            <a:r>
              <a:rPr lang="en-US" sz="1800" dirty="0" err="1"/>
              <a:t>Biasanya</a:t>
            </a:r>
            <a:r>
              <a:rPr lang="en-US" sz="1800" dirty="0"/>
              <a:t> </a:t>
            </a:r>
            <a:r>
              <a:rPr lang="en-US" sz="1800" dirty="0" err="1"/>
              <a:t>laki-laki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umumnya</a:t>
            </a:r>
            <a:r>
              <a:rPr lang="en-US" sz="1800" dirty="0"/>
              <a:t>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relasi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masalah</a:t>
            </a:r>
            <a:r>
              <a:rPr lang="en-US" sz="1800" dirty="0"/>
              <a:t> </a:t>
            </a:r>
            <a:r>
              <a:rPr lang="en-US" sz="1800" dirty="0" err="1"/>
              <a:t>penyalahgunaan</a:t>
            </a:r>
            <a:r>
              <a:rPr lang="en-US" sz="1800" dirty="0"/>
              <a:t> </a:t>
            </a:r>
            <a:r>
              <a:rPr lang="en-US" sz="1800" dirty="0" err="1"/>
              <a:t>alkohol</a:t>
            </a:r>
            <a:r>
              <a:rPr lang="en-US" sz="1800" dirty="0" smtClean="0"/>
              <a:t>.</a:t>
            </a:r>
          </a:p>
          <a:p>
            <a:pPr lvl="1">
              <a:buFontTx/>
              <a:buChar char="-"/>
            </a:pPr>
            <a:endParaRPr lang="en-US" sz="2000" dirty="0" smtClean="0"/>
          </a:p>
          <a:p>
            <a:r>
              <a:rPr lang="en-US" sz="2000" dirty="0" smtClean="0"/>
              <a:t>Type II alcoholism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sifat</a:t>
            </a:r>
            <a:r>
              <a:rPr lang="en-US" sz="2000" dirty="0" smtClean="0"/>
              <a:t> </a:t>
            </a:r>
            <a:r>
              <a:rPr lang="en-US" sz="2000" dirty="0" err="1" smtClean="0"/>
              <a:t>alkoholik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kuat</a:t>
            </a:r>
            <a:r>
              <a:rPr lang="en-US" sz="2000" dirty="0" smtClean="0"/>
              <a:t> </a:t>
            </a:r>
            <a:r>
              <a:rPr lang="en-US" sz="2000" dirty="0" err="1" smtClean="0"/>
              <a:t>dibanding</a:t>
            </a:r>
            <a:r>
              <a:rPr lang="en-US" sz="2000" dirty="0" smtClean="0"/>
              <a:t> type I alcoholism.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6418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 types</a:t>
            </a:r>
            <a:endParaRPr lang="en-US" dirty="0"/>
          </a:p>
        </p:txBody>
      </p:sp>
      <p:pic>
        <p:nvPicPr>
          <p:cNvPr id="4" name="Content Placeholder 3" descr="alcoho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9" r="-2529"/>
          <a:stretch>
            <a:fillRect/>
          </a:stretch>
        </p:blipFill>
        <p:spPr>
          <a:xfrm>
            <a:off x="0" y="1600200"/>
            <a:ext cx="9144000" cy="4525963"/>
          </a:xfrm>
        </p:spPr>
      </p:pic>
    </p:spTree>
    <p:extLst>
      <p:ext uri="{BB962C8B-B14F-4D97-AF65-F5344CB8AC3E}">
        <p14:creationId xmlns:p14="http://schemas.microsoft.com/office/powerpoint/2010/main" val="2423972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 and Alcoholism: Risk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Faktor</a:t>
            </a:r>
            <a:r>
              <a:rPr lang="en-US" sz="2400" dirty="0" smtClean="0"/>
              <a:t> yang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memprediksikan</a:t>
            </a:r>
            <a:r>
              <a:rPr lang="en-US" sz="2400" dirty="0" smtClean="0"/>
              <a:t> </a:t>
            </a:r>
            <a:r>
              <a:rPr lang="en-US" sz="2400" dirty="0" err="1" smtClean="0"/>
              <a:t>alkoholisme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alkoholik</a:t>
            </a:r>
            <a:r>
              <a:rPr lang="en-US" sz="2400" dirty="0" smtClean="0"/>
              <a:t> </a:t>
            </a:r>
            <a:r>
              <a:rPr lang="en-US" sz="2400" dirty="0" err="1" smtClean="0"/>
              <a:t>salah</a:t>
            </a:r>
            <a:r>
              <a:rPr lang="en-US" sz="2400" dirty="0" smtClean="0"/>
              <a:t> </a:t>
            </a:r>
            <a:r>
              <a:rPr lang="en-US" sz="2400" dirty="0" err="1" smtClean="0"/>
              <a:t>satunya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b="1" dirty="0" err="1" smtClean="0"/>
              <a:t>alkoholik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memiliki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sifat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kecil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umumnya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cenderung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impulsif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berani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mengambil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resiko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mudah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bosan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kerap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mencari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sensasi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i="1" dirty="0" smtClean="0"/>
              <a:t>outgoing</a:t>
            </a:r>
            <a:r>
              <a:rPr lang="en-US" sz="2400" b="1" dirty="0" smtClean="0"/>
              <a:t>.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dirty="0" err="1" smtClean="0"/>
              <a:t>Peneliti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mempelajari</a:t>
            </a:r>
            <a:r>
              <a:rPr lang="en-US" sz="2400" dirty="0" smtClean="0"/>
              <a:t> </a:t>
            </a:r>
            <a:r>
              <a:rPr lang="en-US" sz="2400" dirty="0" err="1" smtClean="0"/>
              <a:t>anak-anak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ayah yang </a:t>
            </a:r>
            <a:r>
              <a:rPr lang="en-US" sz="2400" dirty="0" err="1" smtClean="0"/>
              <a:t>alkoholik</a:t>
            </a:r>
            <a:r>
              <a:rPr lang="en-US" sz="2400" dirty="0" smtClean="0"/>
              <a:t>, yang </a:t>
            </a:r>
            <a:r>
              <a:rPr lang="en-US" sz="2400" dirty="0" err="1" smtClean="0"/>
              <a:t>salah</a:t>
            </a:r>
            <a:r>
              <a:rPr lang="en-US" sz="2400" dirty="0" smtClean="0"/>
              <a:t> </a:t>
            </a:r>
            <a:r>
              <a:rPr lang="en-US" sz="2400" dirty="0" err="1" smtClean="0"/>
              <a:t>satunya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alkohol</a:t>
            </a:r>
            <a:r>
              <a:rPr lang="en-US" sz="2400" dirty="0" smtClean="0"/>
              <a:t> </a:t>
            </a:r>
            <a:r>
              <a:rPr lang="en-US" sz="2400" dirty="0" err="1" smtClean="0"/>
              <a:t>menurunkan</a:t>
            </a:r>
            <a:r>
              <a:rPr lang="en-US" sz="2400" dirty="0" smtClean="0"/>
              <a:t> stress </a:t>
            </a:r>
            <a:r>
              <a:rPr lang="en-US" sz="2400" dirty="0" err="1" smtClean="0"/>
              <a:t>bagi</a:t>
            </a:r>
            <a:r>
              <a:rPr lang="en-US" sz="2400" dirty="0" smtClean="0"/>
              <a:t> orang-orang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umumnya</a:t>
            </a:r>
            <a:r>
              <a:rPr lang="en-US" sz="2400" dirty="0" smtClean="0"/>
              <a:t>, </a:t>
            </a:r>
            <a:r>
              <a:rPr lang="en-US" sz="2400" dirty="0" err="1" smtClean="0"/>
              <a:t>namun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menurunkannya</a:t>
            </a:r>
            <a:r>
              <a:rPr lang="en-US" sz="2400" dirty="0" smtClean="0"/>
              <a:t> </a:t>
            </a:r>
            <a:r>
              <a:rPr lang="en-US" sz="2400" dirty="0" err="1" smtClean="0"/>
              <a:t>lagi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anak-anak</a:t>
            </a:r>
            <a:r>
              <a:rPr lang="en-US" sz="2400" dirty="0" smtClean="0"/>
              <a:t> yang </a:t>
            </a:r>
            <a:r>
              <a:rPr lang="en-US" sz="2400" dirty="0" err="1" smtClean="0"/>
              <a:t>ayahnya</a:t>
            </a:r>
            <a:r>
              <a:rPr lang="en-US" sz="2400" dirty="0" smtClean="0"/>
              <a:t> </a:t>
            </a:r>
            <a:r>
              <a:rPr lang="en-US" sz="2400" dirty="0" err="1" smtClean="0"/>
              <a:t>menderita</a:t>
            </a:r>
            <a:r>
              <a:rPr lang="en-US" sz="2400" dirty="0" smtClean="0"/>
              <a:t> </a:t>
            </a:r>
            <a:r>
              <a:rPr lang="en-US" sz="2400" dirty="0" err="1" smtClean="0"/>
              <a:t>alkoholik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792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err="1" smtClean="0"/>
              <a:t>Mencari</a:t>
            </a:r>
            <a:r>
              <a:rPr lang="en-US" sz="2800" dirty="0" smtClean="0"/>
              <a:t> </a:t>
            </a:r>
            <a:r>
              <a:rPr lang="en-US" sz="2800" dirty="0" err="1" smtClean="0"/>
              <a:t>kesenangan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menghindari</a:t>
            </a:r>
            <a:r>
              <a:rPr lang="en-US" sz="2800" dirty="0" smtClean="0"/>
              <a:t> </a:t>
            </a:r>
            <a:r>
              <a:rPr lang="en-US" sz="2800" dirty="0" err="1" smtClean="0"/>
              <a:t>ketidaksenangan</a:t>
            </a:r>
            <a:r>
              <a:rPr lang="en-US" sz="2800" dirty="0" smtClean="0"/>
              <a:t>;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Keinginan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muncul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hadirnya</a:t>
            </a:r>
            <a:r>
              <a:rPr lang="en-US" sz="2800" dirty="0" smtClean="0"/>
              <a:t> </a:t>
            </a:r>
            <a:r>
              <a:rPr lang="en-US" sz="2800" dirty="0" err="1" smtClean="0"/>
              <a:t>tanda-tanda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i="1" dirty="0" smtClean="0"/>
              <a:t>cues;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Reorganisasi</a:t>
            </a:r>
            <a:r>
              <a:rPr lang="en-US" sz="2800" dirty="0" smtClean="0"/>
              <a:t> </a:t>
            </a:r>
            <a:r>
              <a:rPr lang="en-US" sz="2800" dirty="0" err="1" smtClean="0"/>
              <a:t>otak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8777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Medications to Combat Substance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6969"/>
          </a:xfrm>
        </p:spPr>
        <p:txBody>
          <a:bodyPr>
            <a:normAutofit/>
          </a:bodyPr>
          <a:lstStyle/>
          <a:p>
            <a:r>
              <a:rPr lang="en-US" sz="2200" dirty="0" err="1" smtClean="0"/>
              <a:t>Terapis</a:t>
            </a:r>
            <a:r>
              <a:rPr lang="en-US" sz="2200" dirty="0" smtClean="0"/>
              <a:t> </a:t>
            </a:r>
            <a:r>
              <a:rPr lang="en-US" sz="2200" dirty="0" err="1" smtClean="0"/>
              <a:t>menggunakan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obat</a:t>
            </a:r>
            <a:r>
              <a:rPr lang="en-US" sz="2200" dirty="0" smtClean="0"/>
              <a:t> </a:t>
            </a:r>
            <a:r>
              <a:rPr lang="en-US" sz="2200" i="1" dirty="0" err="1" smtClean="0"/>
              <a:t>disulfiram</a:t>
            </a:r>
            <a:r>
              <a:rPr lang="en-US" sz="2200" dirty="0" smtClean="0"/>
              <a:t> (</a:t>
            </a:r>
            <a:r>
              <a:rPr lang="en-US" sz="2200" i="1" dirty="0" smtClean="0"/>
              <a:t>trade name: </a:t>
            </a:r>
            <a:r>
              <a:rPr lang="en-US" sz="2200" b="1" dirty="0" err="1" smtClean="0"/>
              <a:t>Antabuse</a:t>
            </a:r>
            <a:r>
              <a:rPr lang="en-US" sz="2200" b="1" dirty="0" smtClean="0"/>
              <a:t>®</a:t>
            </a:r>
            <a:r>
              <a:rPr lang="en-US" sz="2200" dirty="0" smtClean="0"/>
              <a:t>) yang </a:t>
            </a:r>
            <a:r>
              <a:rPr lang="en-US" sz="2200" dirty="0" err="1" smtClean="0"/>
              <a:t>bekerja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cara</a:t>
            </a:r>
            <a:r>
              <a:rPr lang="en-US" sz="2200" dirty="0" smtClean="0"/>
              <a:t> </a:t>
            </a:r>
            <a:r>
              <a:rPr lang="en-US" sz="2200" dirty="0" err="1" smtClean="0"/>
              <a:t>mengikat</a:t>
            </a:r>
            <a:r>
              <a:rPr lang="en-US" sz="2200" dirty="0" smtClean="0"/>
              <a:t> </a:t>
            </a:r>
            <a:r>
              <a:rPr lang="en-US" sz="2200" dirty="0" err="1" smtClean="0"/>
              <a:t>efek</a:t>
            </a:r>
            <a:r>
              <a:rPr lang="en-US" sz="2200" dirty="0" smtClean="0"/>
              <a:t> </a:t>
            </a:r>
            <a:r>
              <a:rPr lang="en-US" sz="2200" i="1" dirty="0" smtClean="0"/>
              <a:t>acetaldehyde dehydrogenase </a:t>
            </a:r>
            <a:r>
              <a:rPr lang="en-US" sz="2200" dirty="0" err="1" smtClean="0"/>
              <a:t>ke</a:t>
            </a:r>
            <a:r>
              <a:rPr lang="en-US" sz="2200" dirty="0" smtClean="0"/>
              <a:t> </a:t>
            </a:r>
            <a:r>
              <a:rPr lang="en-US" sz="2200" i="1" dirty="0" smtClean="0"/>
              <a:t>copper ion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r>
              <a:rPr lang="en-US" sz="2200" dirty="0" err="1" smtClean="0"/>
              <a:t>Obat</a:t>
            </a:r>
            <a:r>
              <a:rPr lang="en-US" sz="2200" dirty="0" smtClean="0"/>
              <a:t> </a:t>
            </a:r>
            <a:r>
              <a:rPr lang="en-US" sz="2200" dirty="0" err="1" smtClean="0"/>
              <a:t>medis</a:t>
            </a:r>
            <a:r>
              <a:rPr lang="en-US" sz="2200" dirty="0" smtClean="0"/>
              <a:t> </a:t>
            </a:r>
            <a:r>
              <a:rPr lang="en-US" sz="2200" dirty="0" err="1" smtClean="0"/>
              <a:t>lainnya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i="1" dirty="0" smtClean="0"/>
              <a:t>naloxone</a:t>
            </a:r>
            <a:r>
              <a:rPr lang="en-US" sz="2200" dirty="0" smtClean="0"/>
              <a:t> (</a:t>
            </a:r>
            <a:r>
              <a:rPr lang="en-US" sz="2200" i="1" dirty="0" smtClean="0"/>
              <a:t>trade name: </a:t>
            </a:r>
            <a:r>
              <a:rPr lang="en-US" sz="2200" b="1" dirty="0" err="1" smtClean="0"/>
              <a:t>Revia</a:t>
            </a:r>
            <a:r>
              <a:rPr lang="en-US" sz="2200" b="1" dirty="0" smtClean="0"/>
              <a:t>®</a:t>
            </a:r>
            <a:r>
              <a:rPr lang="en-US" sz="2200" dirty="0" smtClean="0"/>
              <a:t>) yang </a:t>
            </a:r>
            <a:r>
              <a:rPr lang="en-US" sz="2200" dirty="0" err="1" smtClean="0"/>
              <a:t>memblokir</a:t>
            </a:r>
            <a:r>
              <a:rPr lang="en-US" sz="2200" dirty="0" smtClean="0"/>
              <a:t> </a:t>
            </a:r>
            <a:r>
              <a:rPr lang="en-US" sz="2200" dirty="0" err="1" smtClean="0"/>
              <a:t>reseptor</a:t>
            </a:r>
            <a:r>
              <a:rPr lang="en-US" sz="2200" dirty="0" smtClean="0"/>
              <a:t> </a:t>
            </a:r>
            <a:r>
              <a:rPr lang="en-US" sz="2200" dirty="0" err="1" smtClean="0"/>
              <a:t>opiat</a:t>
            </a:r>
            <a:r>
              <a:rPr lang="en-US" sz="2200" dirty="0" smtClean="0"/>
              <a:t>.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mengurangi</a:t>
            </a:r>
            <a:r>
              <a:rPr lang="en-US" sz="2200" dirty="0" smtClean="0"/>
              <a:t> </a:t>
            </a:r>
            <a:r>
              <a:rPr lang="en-US" sz="2200" dirty="0" err="1" smtClean="0"/>
              <a:t>kesenangan</a:t>
            </a:r>
            <a:r>
              <a:rPr lang="en-US" sz="2200" dirty="0" smtClean="0"/>
              <a:t> </a:t>
            </a:r>
            <a:r>
              <a:rPr lang="en-US" sz="2200" dirty="0" err="1" smtClean="0"/>
              <a:t>individu</a:t>
            </a:r>
            <a:r>
              <a:rPr lang="en-US" sz="2200" dirty="0" smtClean="0"/>
              <a:t> </a:t>
            </a:r>
            <a:r>
              <a:rPr lang="en-US" sz="2200" dirty="0" err="1" smtClean="0"/>
              <a:t>terhadap</a:t>
            </a:r>
            <a:r>
              <a:rPr lang="en-US" sz="2200" dirty="0" smtClean="0"/>
              <a:t> rasa </a:t>
            </a:r>
            <a:r>
              <a:rPr lang="en-US" sz="2200" dirty="0" err="1" smtClean="0"/>
              <a:t>alkohol</a:t>
            </a:r>
            <a:r>
              <a:rPr lang="en-US" sz="2200" dirty="0" smtClean="0"/>
              <a:t>, </a:t>
            </a:r>
            <a:r>
              <a:rPr lang="en-US" sz="2200" dirty="0" err="1" smtClean="0"/>
              <a:t>maka</a:t>
            </a:r>
            <a:r>
              <a:rPr lang="en-US" sz="2200" dirty="0" smtClean="0"/>
              <a:t> </a:t>
            </a:r>
            <a:r>
              <a:rPr lang="en-US" sz="2200" dirty="0" err="1" smtClean="0"/>
              <a:t>keinginan</a:t>
            </a:r>
            <a:r>
              <a:rPr lang="en-US" sz="2200" dirty="0" smtClean="0"/>
              <a:t> </a:t>
            </a:r>
            <a:r>
              <a:rPr lang="en-US" sz="2200" dirty="0" err="1" smtClean="0"/>
              <a:t>individu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menggunakannya</a:t>
            </a:r>
            <a:r>
              <a:rPr lang="en-US" sz="2200" dirty="0" smtClean="0"/>
              <a:t> </a:t>
            </a:r>
            <a:r>
              <a:rPr lang="en-US" sz="2200" dirty="0" err="1" smtClean="0"/>
              <a:t>juga</a:t>
            </a:r>
            <a:r>
              <a:rPr lang="en-US" sz="2200" dirty="0" smtClean="0"/>
              <a:t> </a:t>
            </a:r>
            <a:r>
              <a:rPr lang="en-US" sz="2200" dirty="0" err="1" smtClean="0"/>
              <a:t>berkurang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r>
              <a:rPr lang="en-US" sz="2200" dirty="0" err="1" smtClean="0"/>
              <a:t>Obat</a:t>
            </a:r>
            <a:r>
              <a:rPr lang="en-US" sz="2200" dirty="0" smtClean="0"/>
              <a:t> </a:t>
            </a:r>
            <a:r>
              <a:rPr lang="en-US" sz="2200" dirty="0" err="1" smtClean="0"/>
              <a:t>medis</a:t>
            </a:r>
            <a:r>
              <a:rPr lang="en-US" sz="2200" dirty="0" smtClean="0"/>
              <a:t> </a:t>
            </a:r>
            <a:r>
              <a:rPr lang="en-US" sz="2200" dirty="0" err="1" smtClean="0"/>
              <a:t>lainnya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i="1" dirty="0" err="1" smtClean="0"/>
              <a:t>acamprosate</a:t>
            </a:r>
            <a:r>
              <a:rPr lang="en-US" sz="2200" dirty="0" smtClean="0"/>
              <a:t> (</a:t>
            </a:r>
            <a:r>
              <a:rPr lang="en-US" sz="2200" i="1" dirty="0" smtClean="0"/>
              <a:t>trade name</a:t>
            </a:r>
            <a:r>
              <a:rPr lang="en-US" sz="2200" dirty="0" smtClean="0"/>
              <a:t>: </a:t>
            </a:r>
            <a:r>
              <a:rPr lang="en-US" sz="2200" b="1" dirty="0" err="1" smtClean="0"/>
              <a:t>Campral</a:t>
            </a:r>
            <a:r>
              <a:rPr lang="en-US" sz="2200" b="1" dirty="0" smtClean="0"/>
              <a:t>®</a:t>
            </a:r>
            <a:r>
              <a:rPr lang="en-US" sz="2200" dirty="0" smtClean="0"/>
              <a:t>): </a:t>
            </a:r>
            <a:r>
              <a:rPr lang="en-US" sz="2200" i="1" dirty="0" smtClean="0"/>
              <a:t>antagonizes glutamates receptors</a:t>
            </a:r>
            <a:r>
              <a:rPr lang="en-US" sz="2200" dirty="0" smtClean="0"/>
              <a:t>, transmitter </a:t>
            </a:r>
            <a:r>
              <a:rPr lang="en-US" sz="2200" dirty="0" err="1" smtClean="0"/>
              <a:t>rangsangan</a:t>
            </a:r>
            <a:r>
              <a:rPr lang="en-US" sz="2200" dirty="0" smtClean="0"/>
              <a:t> </a:t>
            </a:r>
            <a:r>
              <a:rPr lang="en-US" sz="2200" dirty="0" err="1" smtClean="0"/>
              <a:t>utama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otak</a:t>
            </a:r>
            <a:r>
              <a:rPr lang="en-US" sz="2200" dirty="0" smtClean="0"/>
              <a:t>, </a:t>
            </a:r>
            <a:r>
              <a:rPr lang="en-US" sz="2200" dirty="0" err="1" smtClean="0"/>
              <a:t>sehingga</a:t>
            </a:r>
            <a:r>
              <a:rPr lang="en-US" sz="2200" dirty="0" smtClean="0"/>
              <a:t> </a:t>
            </a:r>
            <a:r>
              <a:rPr lang="en-US" sz="2200" dirty="0" err="1" smtClean="0"/>
              <a:t>mengaktifkan</a:t>
            </a:r>
            <a:r>
              <a:rPr lang="en-US" sz="2200" dirty="0" smtClean="0"/>
              <a:t> </a:t>
            </a:r>
            <a:r>
              <a:rPr lang="en-US" sz="2200" dirty="0" err="1" smtClean="0"/>
              <a:t>banyak</a:t>
            </a:r>
            <a:r>
              <a:rPr lang="en-US" sz="2200" dirty="0" smtClean="0"/>
              <a:t> </a:t>
            </a:r>
            <a:r>
              <a:rPr lang="en-US" sz="2200" dirty="0" err="1" smtClean="0"/>
              <a:t>fungsi</a:t>
            </a:r>
            <a:r>
              <a:rPr lang="en-US" sz="2200" dirty="0"/>
              <a:t> </a:t>
            </a:r>
            <a:r>
              <a:rPr lang="en-US" sz="2200" dirty="0" err="1" smtClean="0"/>
              <a:t>utama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otak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33747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Medication to Combat Opiate Abuse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Heroin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i="1" dirty="0" smtClean="0"/>
              <a:t>substance </a:t>
            </a:r>
            <a:r>
              <a:rPr lang="en-US" sz="2200" dirty="0" err="1" smtClean="0"/>
              <a:t>artifisial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diciptakan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1800an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alternatif</a:t>
            </a:r>
            <a:r>
              <a:rPr lang="en-US" sz="2200" dirty="0" smtClean="0"/>
              <a:t> yang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aman</a:t>
            </a:r>
            <a:r>
              <a:rPr lang="en-US" sz="2200" dirty="0" smtClean="0"/>
              <a:t> </a:t>
            </a:r>
            <a:r>
              <a:rPr lang="en-US" sz="2200" dirty="0" err="1" smtClean="0"/>
              <a:t>bagi</a:t>
            </a:r>
            <a:r>
              <a:rPr lang="en-US" sz="2200" dirty="0" smtClean="0"/>
              <a:t> orang yang </a:t>
            </a:r>
            <a:r>
              <a:rPr lang="en-US" sz="2200" dirty="0" err="1" smtClean="0"/>
              <a:t>mau</a:t>
            </a:r>
            <a:r>
              <a:rPr lang="en-US" sz="2200" dirty="0" smtClean="0"/>
              <a:t> </a:t>
            </a:r>
            <a:r>
              <a:rPr lang="en-US" sz="2200" dirty="0" err="1" smtClean="0"/>
              <a:t>berhenti</a:t>
            </a:r>
            <a:r>
              <a:rPr lang="en-US" sz="2200" dirty="0" smtClean="0"/>
              <a:t> </a:t>
            </a:r>
            <a:r>
              <a:rPr lang="en-US" sz="2200" dirty="0" err="1" smtClean="0"/>
              <a:t>menggunakan</a:t>
            </a:r>
            <a:r>
              <a:rPr lang="en-US" sz="2200" dirty="0" smtClean="0"/>
              <a:t> morphine.</a:t>
            </a:r>
          </a:p>
          <a:p>
            <a:r>
              <a:rPr lang="en-US" sz="2200" dirty="0" smtClean="0"/>
              <a:t>Methadone—</a:t>
            </a:r>
            <a:r>
              <a:rPr lang="en-US" sz="2200" dirty="0" err="1" smtClean="0"/>
              <a:t>salah</a:t>
            </a:r>
            <a:r>
              <a:rPr lang="en-US" sz="2200" dirty="0" smtClean="0"/>
              <a:t> </a:t>
            </a:r>
            <a:r>
              <a:rPr lang="en-US" sz="2200" dirty="0" err="1" smtClean="0"/>
              <a:t>satu</a:t>
            </a:r>
            <a:r>
              <a:rPr lang="en-US" sz="2200" dirty="0" smtClean="0"/>
              <a:t> </a:t>
            </a:r>
            <a:r>
              <a:rPr lang="en-US" sz="2200" dirty="0" err="1" smtClean="0"/>
              <a:t>jalan</a:t>
            </a:r>
            <a:r>
              <a:rPr lang="en-US" sz="2200" dirty="0" smtClean="0"/>
              <a:t> </a:t>
            </a:r>
            <a:r>
              <a:rPr lang="en-US" sz="2200" dirty="0" err="1" smtClean="0"/>
              <a:t>keluar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menghentikan</a:t>
            </a:r>
            <a:r>
              <a:rPr lang="en-US" sz="2200" dirty="0" smtClean="0"/>
              <a:t> </a:t>
            </a:r>
            <a:r>
              <a:rPr lang="en-US" sz="2200" dirty="0" err="1" smtClean="0"/>
              <a:t>adiksi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opiat</a:t>
            </a:r>
            <a:r>
              <a:rPr lang="en-US" sz="2200" dirty="0" smtClean="0"/>
              <a:t>—</a:t>
            </a:r>
            <a:r>
              <a:rPr lang="en-US" sz="2200" dirty="0" err="1" smtClean="0"/>
              <a:t>mirip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heroin, </a:t>
            </a:r>
            <a:r>
              <a:rPr lang="en-US" sz="2200" dirty="0" err="1" smtClean="0"/>
              <a:t>namun</a:t>
            </a:r>
            <a:r>
              <a:rPr lang="en-US" sz="2200" dirty="0" smtClean="0"/>
              <a:t> </a:t>
            </a:r>
            <a:r>
              <a:rPr lang="en-US" sz="2200" dirty="0" err="1" smtClean="0"/>
              <a:t>hanya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digunakan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secara</a:t>
            </a:r>
            <a:r>
              <a:rPr lang="en-US" sz="2200" dirty="0" smtClean="0"/>
              <a:t> oral.</a:t>
            </a:r>
          </a:p>
          <a:p>
            <a:endParaRPr lang="en-US" sz="2200" dirty="0" smtClean="0"/>
          </a:p>
          <a:p>
            <a:endParaRPr lang="en-US" sz="2200" dirty="0"/>
          </a:p>
          <a:p>
            <a:pPr marL="0" indent="0" algn="ctr">
              <a:buNone/>
            </a:pPr>
            <a:r>
              <a:rPr lang="en-US" sz="2200" dirty="0" err="1" smtClean="0"/>
              <a:t>Namun</a:t>
            </a:r>
            <a:r>
              <a:rPr lang="en-US" sz="2200" dirty="0" smtClean="0"/>
              <a:t> </a:t>
            </a:r>
            <a:r>
              <a:rPr lang="en-US" sz="2200" dirty="0" err="1" smtClean="0"/>
              <a:t>biar</a:t>
            </a:r>
            <a:r>
              <a:rPr lang="en-US" sz="2200" dirty="0" smtClean="0"/>
              <a:t> </a:t>
            </a:r>
            <a:r>
              <a:rPr lang="en-US" sz="2200" dirty="0" err="1" smtClean="0"/>
              <a:t>bagaimanapun</a:t>
            </a:r>
            <a:r>
              <a:rPr lang="en-US" sz="2200" dirty="0" smtClean="0"/>
              <a:t>, </a:t>
            </a:r>
            <a:r>
              <a:rPr lang="en-US" sz="2200" dirty="0" err="1" smtClean="0"/>
              <a:t>obat-obatan</a:t>
            </a:r>
            <a:r>
              <a:rPr lang="en-US" sz="2200" dirty="0" smtClean="0"/>
              <a:t> di </a:t>
            </a:r>
            <a:r>
              <a:rPr lang="en-US" sz="2200" dirty="0" err="1" smtClean="0"/>
              <a:t>atas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menghentikan</a:t>
            </a:r>
            <a:r>
              <a:rPr lang="en-US" sz="2200" dirty="0" smtClean="0"/>
              <a:t> </a:t>
            </a:r>
            <a:r>
              <a:rPr lang="en-US" sz="2200" dirty="0" err="1" smtClean="0"/>
              <a:t>adiksi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opiat</a:t>
            </a:r>
            <a:r>
              <a:rPr lang="en-US" sz="2200" dirty="0" smtClean="0"/>
              <a:t> </a:t>
            </a:r>
            <a:r>
              <a:rPr lang="en-US" sz="2200" dirty="0" err="1" smtClean="0"/>
              <a:t>secara</a:t>
            </a:r>
            <a:r>
              <a:rPr lang="en-US" sz="2200" dirty="0" smtClean="0"/>
              <a:t> total. Rasa </a:t>
            </a:r>
            <a:r>
              <a:rPr lang="en-US" sz="2200" dirty="0" err="1" smtClean="0"/>
              <a:t>keinginan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menggunakannya</a:t>
            </a:r>
            <a:r>
              <a:rPr lang="en-US" sz="2200" dirty="0" smtClean="0"/>
              <a:t> </a:t>
            </a:r>
            <a:r>
              <a:rPr lang="en-US" sz="2200" dirty="0" err="1" smtClean="0"/>
              <a:t>lagi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tetap</a:t>
            </a:r>
            <a:r>
              <a:rPr lang="en-US" sz="2200" dirty="0" smtClean="0"/>
              <a:t> </a:t>
            </a:r>
            <a:r>
              <a:rPr lang="en-US" sz="2200" dirty="0" err="1" smtClean="0"/>
              <a:t>muncul</a:t>
            </a:r>
            <a:r>
              <a:rPr lang="en-US" sz="2200" dirty="0" smtClean="0"/>
              <a:t> </a:t>
            </a:r>
            <a:r>
              <a:rPr lang="en-US" sz="2200" dirty="0" err="1" smtClean="0"/>
              <a:t>bagi</a:t>
            </a:r>
            <a:r>
              <a:rPr lang="en-US" sz="2200" dirty="0" smtClean="0"/>
              <a:t> orang-orang yang </a:t>
            </a:r>
            <a:r>
              <a:rPr lang="en-US" sz="2200" dirty="0" err="1" smtClean="0"/>
              <a:t>belum</a:t>
            </a:r>
            <a:r>
              <a:rPr lang="en-US" sz="2200" dirty="0" smtClean="0"/>
              <a:t> </a:t>
            </a:r>
            <a:r>
              <a:rPr lang="en-US" sz="2200" dirty="0" err="1" smtClean="0"/>
              <a:t>sepenuhnya</a:t>
            </a:r>
            <a:r>
              <a:rPr lang="en-US" sz="2200" dirty="0" smtClean="0"/>
              <a:t> </a:t>
            </a:r>
            <a:r>
              <a:rPr lang="en-US" sz="2200" dirty="0" err="1" smtClean="0"/>
              <a:t>berhenti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07087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dimaksud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dirty="0" err="1" smtClean="0"/>
              <a:t>gerak</a:t>
            </a:r>
            <a:r>
              <a:rPr lang="en-US" b="1" dirty="0" smtClean="0"/>
              <a:t> </a:t>
            </a:r>
            <a:r>
              <a:rPr lang="en-US" b="1" dirty="0" err="1" smtClean="0"/>
              <a:t>refleks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busur</a:t>
            </a:r>
            <a:r>
              <a:rPr lang="en-US" b="1" dirty="0" smtClean="0"/>
              <a:t> </a:t>
            </a:r>
            <a:r>
              <a:rPr lang="en-US" b="1" dirty="0" err="1" smtClean="0"/>
              <a:t>refleks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prosesnya</a:t>
            </a:r>
            <a:r>
              <a:rPr lang="en-US" dirty="0" smtClean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b="1" dirty="0" smtClean="0"/>
              <a:t>proses </a:t>
            </a:r>
            <a:r>
              <a:rPr lang="en-US" b="1" dirty="0" err="1" smtClean="0"/>
              <a:t>khusus</a:t>
            </a:r>
            <a:r>
              <a:rPr lang="en-US" b="1" dirty="0" smtClean="0"/>
              <a:t> yang </a:t>
            </a:r>
            <a:r>
              <a:rPr lang="en-US" b="1" dirty="0" err="1" smtClean="0"/>
              <a:t>terjadi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celah</a:t>
            </a:r>
            <a:r>
              <a:rPr lang="en-US" b="1" dirty="0" smtClean="0"/>
              <a:t> </a:t>
            </a:r>
            <a:r>
              <a:rPr lang="en-US" b="1" dirty="0" err="1" smtClean="0"/>
              <a:t>antar</a:t>
            </a:r>
            <a:r>
              <a:rPr lang="en-US" b="1" dirty="0" smtClean="0"/>
              <a:t> neuron</a:t>
            </a:r>
            <a:r>
              <a:rPr lang="en-US" dirty="0" smtClean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b="1" dirty="0" err="1" smtClean="0"/>
              <a:t>urutan</a:t>
            </a:r>
            <a:r>
              <a:rPr lang="en-US" b="1" dirty="0" smtClean="0"/>
              <a:t> </a:t>
            </a:r>
            <a:r>
              <a:rPr lang="en-US" b="1" dirty="0" err="1" smtClean="0"/>
              <a:t>peristiwa</a:t>
            </a:r>
            <a:r>
              <a:rPr lang="en-US" b="1" dirty="0" smtClean="0"/>
              <a:t> </a:t>
            </a:r>
            <a:r>
              <a:rPr lang="en-US" b="1" dirty="0" err="1" smtClean="0"/>
              <a:t>kimiawi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i="1" dirty="0" smtClean="0"/>
              <a:t>synapses</a:t>
            </a:r>
            <a:r>
              <a:rPr lang="en-US" i="1" dirty="0" smtClean="0"/>
              <a:t>!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b="1" i="1" dirty="0" smtClean="0"/>
              <a:t>amphetamine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stimulan</a:t>
            </a:r>
            <a:r>
              <a:rPr lang="en-US" dirty="0" smtClean="0"/>
              <a:t>), </a:t>
            </a:r>
            <a:r>
              <a:rPr lang="en-US" b="1" i="1" dirty="0" smtClean="0"/>
              <a:t>cocaine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stimulan</a:t>
            </a:r>
            <a:r>
              <a:rPr lang="en-US" dirty="0" smtClean="0"/>
              <a:t>),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opiat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i="1" dirty="0" smtClean="0"/>
              <a:t>synapses </a:t>
            </a:r>
            <a:r>
              <a:rPr lang="en-US" dirty="0" err="1" smtClean="0"/>
              <a:t>dopamin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Sebutkan</a:t>
            </a:r>
            <a:r>
              <a:rPr lang="en-US" dirty="0" smtClean="0"/>
              <a:t> 3 (</a:t>
            </a:r>
            <a:r>
              <a:rPr lang="en-US" dirty="0" err="1" smtClean="0"/>
              <a:t>tiga</a:t>
            </a:r>
            <a:r>
              <a:rPr lang="en-US" dirty="0" smtClean="0"/>
              <a:t>)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medis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menyembuhkan</a:t>
            </a:r>
            <a:r>
              <a:rPr lang="en-US" dirty="0" smtClean="0"/>
              <a:t> </a:t>
            </a:r>
            <a:r>
              <a:rPr lang="en-US" b="1" dirty="0" err="1" smtClean="0"/>
              <a:t>penyalahgunaan</a:t>
            </a:r>
            <a:r>
              <a:rPr lang="en-US" b="1" dirty="0" smtClean="0"/>
              <a:t> </a:t>
            </a:r>
            <a:r>
              <a:rPr lang="en-US" b="1" i="1" dirty="0" smtClean="0"/>
              <a:t>substance</a:t>
            </a:r>
            <a:r>
              <a:rPr lang="en-US" i="1" dirty="0" smtClean="0"/>
              <a:t>!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409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Jawaban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1: </a:t>
            </a:r>
            <a:r>
              <a:rPr lang="en-US" b="1" dirty="0" smtClean="0"/>
              <a:t>slide </a:t>
            </a:r>
            <a:r>
              <a:rPr lang="en-US" b="1" dirty="0" smtClean="0"/>
              <a:t>2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Jawaban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2: </a:t>
            </a:r>
            <a:r>
              <a:rPr lang="en-US" b="1" dirty="0" smtClean="0"/>
              <a:t>slide </a:t>
            </a:r>
            <a:r>
              <a:rPr lang="en-US" b="1" dirty="0" smtClean="0"/>
              <a:t>4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Jawaban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3: </a:t>
            </a:r>
            <a:r>
              <a:rPr lang="en-US" b="1" dirty="0" smtClean="0"/>
              <a:t>slide </a:t>
            </a:r>
            <a:r>
              <a:rPr lang="en-US" b="1" dirty="0" smtClean="0"/>
              <a:t>14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Jawaban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4: </a:t>
            </a:r>
            <a:r>
              <a:rPr lang="en-US" b="1" dirty="0" smtClean="0"/>
              <a:t>slide </a:t>
            </a:r>
            <a:r>
              <a:rPr lang="en-US" b="1" dirty="0" smtClean="0"/>
              <a:t>23 </a:t>
            </a:r>
            <a:r>
              <a:rPr lang="en-US" b="1" dirty="0" smtClean="0"/>
              <a:t>&amp; </a:t>
            </a:r>
            <a:r>
              <a:rPr lang="en-US" b="1" dirty="0" smtClean="0"/>
              <a:t>27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Jawaban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5: </a:t>
            </a:r>
            <a:r>
              <a:rPr lang="en-US" b="1" dirty="0" smtClean="0"/>
              <a:t>slide </a:t>
            </a:r>
            <a:r>
              <a:rPr lang="en-US" b="1" dirty="0" smtClean="0"/>
              <a:t>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8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Proses </a:t>
            </a:r>
            <a:r>
              <a:rPr lang="en-US" sz="2400" dirty="0" err="1" smtClean="0"/>
              <a:t>khusus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celah</a:t>
            </a:r>
            <a:r>
              <a:rPr lang="en-US" sz="2400" dirty="0" smtClean="0"/>
              <a:t> </a:t>
            </a:r>
            <a:r>
              <a:rPr lang="en-US" sz="2400" dirty="0" err="1" smtClean="0"/>
              <a:t>antar</a:t>
            </a:r>
            <a:r>
              <a:rPr lang="en-US" sz="2400" dirty="0" smtClean="0"/>
              <a:t>-neuron: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276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Kecepatan</a:t>
            </a:r>
            <a:r>
              <a:rPr lang="en-US" sz="2000" dirty="0" smtClean="0"/>
              <a:t> </a:t>
            </a:r>
            <a:r>
              <a:rPr lang="en-US" sz="2000" dirty="0" err="1" smtClean="0"/>
              <a:t>refleks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lambat</a:t>
            </a:r>
            <a:r>
              <a:rPr lang="en-US" sz="2000" dirty="0" smtClean="0"/>
              <a:t> </a:t>
            </a:r>
            <a:r>
              <a:rPr lang="en-US" sz="2000" dirty="0" err="1" smtClean="0"/>
              <a:t>daripada</a:t>
            </a:r>
            <a:r>
              <a:rPr lang="en-US" sz="2000" dirty="0" smtClean="0"/>
              <a:t> </a:t>
            </a:r>
            <a:r>
              <a:rPr lang="en-US" sz="2000" dirty="0" err="1" smtClean="0"/>
              <a:t>konduksi</a:t>
            </a:r>
            <a:r>
              <a:rPr lang="en-US" sz="2000" dirty="0" smtClean="0"/>
              <a:t> </a:t>
            </a:r>
            <a:r>
              <a:rPr lang="en-US" sz="2000" dirty="0" err="1" smtClean="0"/>
              <a:t>impuls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di </a:t>
            </a:r>
            <a:r>
              <a:rPr lang="en-US" sz="2000" dirty="0" err="1" smtClean="0"/>
              <a:t>sepanjang</a:t>
            </a:r>
            <a:r>
              <a:rPr lang="en-US" sz="2000" dirty="0" smtClean="0"/>
              <a:t> </a:t>
            </a:r>
            <a:r>
              <a:rPr lang="en-US" sz="2000" dirty="0" err="1" smtClean="0"/>
              <a:t>akson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Beberapa</a:t>
            </a:r>
            <a:r>
              <a:rPr lang="en-US" sz="2000" dirty="0" smtClean="0"/>
              <a:t> stimulus </a:t>
            </a:r>
            <a:r>
              <a:rPr lang="en-US" sz="2000" dirty="0" err="1" smtClean="0"/>
              <a:t>lemah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jeda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</a:t>
            </a:r>
            <a:r>
              <a:rPr lang="en-US" sz="2000" dirty="0" err="1" smtClean="0"/>
              <a:t>singkat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lokasi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berdekatan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refleks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kuat</a:t>
            </a:r>
            <a:r>
              <a:rPr lang="en-US" sz="2000" dirty="0" smtClean="0"/>
              <a:t> </a:t>
            </a:r>
            <a:r>
              <a:rPr lang="en-US" sz="2000" dirty="0" err="1" smtClean="0"/>
              <a:t>daripada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stimulus.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kelompok</a:t>
            </a:r>
            <a:r>
              <a:rPr lang="en-US" sz="2000" dirty="0" smtClean="0"/>
              <a:t> </a:t>
            </a:r>
            <a:r>
              <a:rPr lang="en-US" sz="2000" dirty="0" err="1" smtClean="0"/>
              <a:t>otot</a:t>
            </a:r>
            <a:r>
              <a:rPr lang="en-US" sz="2000" dirty="0" smtClean="0"/>
              <a:t> </a:t>
            </a:r>
            <a:r>
              <a:rPr lang="en-US" sz="2000" dirty="0" err="1" smtClean="0"/>
              <a:t>tereksitasi</a:t>
            </a:r>
            <a:r>
              <a:rPr lang="en-US" sz="2000" dirty="0" smtClean="0"/>
              <a:t> (</a:t>
            </a:r>
            <a:r>
              <a:rPr lang="en-US" sz="2000" dirty="0" err="1" smtClean="0"/>
              <a:t>terangsang</a:t>
            </a:r>
            <a:r>
              <a:rPr lang="en-US" sz="2000" dirty="0" smtClean="0"/>
              <a:t>)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kelompok</a:t>
            </a:r>
            <a:r>
              <a:rPr lang="en-US" sz="2000" dirty="0" smtClean="0"/>
              <a:t> lain yang </a:t>
            </a:r>
            <a:r>
              <a:rPr lang="en-US" sz="2000" dirty="0" err="1" smtClean="0"/>
              <a:t>berelaksasi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69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Kecepatan</a:t>
            </a:r>
            <a:r>
              <a:rPr lang="en-US" b="1" dirty="0" smtClean="0"/>
              <a:t> </a:t>
            </a:r>
            <a:r>
              <a:rPr lang="en-US" b="1" dirty="0" err="1" smtClean="0"/>
              <a:t>refleks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tertundanya</a:t>
            </a:r>
            <a:r>
              <a:rPr lang="en-US" b="1" dirty="0" smtClean="0"/>
              <a:t> </a:t>
            </a:r>
            <a:r>
              <a:rPr lang="en-US" b="1" dirty="0" err="1" smtClean="0"/>
              <a:t>transmisi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sinapsis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4290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variasi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kecepatan</a:t>
            </a:r>
            <a:r>
              <a:rPr lang="en-US" sz="2000" dirty="0" smtClean="0"/>
              <a:t> </a:t>
            </a:r>
            <a:r>
              <a:rPr lang="en-US" sz="2000" dirty="0" err="1" smtClean="0"/>
              <a:t>konduksi</a:t>
            </a:r>
            <a:r>
              <a:rPr lang="en-US" sz="2000" dirty="0" smtClean="0"/>
              <a:t> </a:t>
            </a:r>
            <a:r>
              <a:rPr lang="en-US" sz="2000" dirty="0" err="1" smtClean="0"/>
              <a:t>impuls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busur</a:t>
            </a:r>
            <a:r>
              <a:rPr lang="en-US" sz="2000" dirty="0" smtClean="0"/>
              <a:t> </a:t>
            </a:r>
            <a:r>
              <a:rPr lang="en-US" sz="2000" dirty="0" err="1" smtClean="0"/>
              <a:t>refleks</a:t>
            </a:r>
            <a:r>
              <a:rPr lang="en-US" sz="2000" dirty="0" smtClean="0"/>
              <a:t>,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nilainya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melebihi</a:t>
            </a:r>
            <a:r>
              <a:rPr lang="en-US" sz="2000" dirty="0" smtClean="0"/>
              <a:t> 15m/s.</a:t>
            </a:r>
          </a:p>
          <a:p>
            <a:r>
              <a:rPr lang="en-US" sz="2000" dirty="0" err="1" smtClean="0"/>
              <a:t>Berbeda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kecepatan</a:t>
            </a:r>
            <a:r>
              <a:rPr lang="en-US" sz="2000" dirty="0" smtClean="0"/>
              <a:t> </a:t>
            </a:r>
            <a:r>
              <a:rPr lang="en-US" sz="2000" dirty="0" err="1" smtClean="0"/>
              <a:t>konduksi</a:t>
            </a:r>
            <a:r>
              <a:rPr lang="en-US" sz="2000" dirty="0" smtClean="0"/>
              <a:t> </a:t>
            </a:r>
            <a:r>
              <a:rPr lang="en-US" sz="2000" dirty="0" err="1" smtClean="0"/>
              <a:t>potensial</a:t>
            </a:r>
            <a:r>
              <a:rPr lang="en-US" sz="2000" dirty="0" smtClean="0"/>
              <a:t> </a:t>
            </a:r>
            <a:r>
              <a:rPr lang="en-US" sz="2000" dirty="0" err="1" smtClean="0"/>
              <a:t>aksi</a:t>
            </a:r>
            <a:r>
              <a:rPr lang="en-US" sz="2000" dirty="0" smtClean="0"/>
              <a:t> </a:t>
            </a:r>
            <a:r>
              <a:rPr lang="en-US" sz="2000" dirty="0" err="1" smtClean="0"/>
              <a:t>disepanjang</a:t>
            </a:r>
            <a:r>
              <a:rPr lang="en-US" sz="2000" dirty="0" smtClean="0"/>
              <a:t> neuron </a:t>
            </a:r>
            <a:r>
              <a:rPr lang="en-US" sz="2000" dirty="0" err="1" smtClean="0"/>
              <a:t>sensorik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neuron </a:t>
            </a:r>
            <a:r>
              <a:rPr lang="en-US" sz="2000" dirty="0" err="1" smtClean="0"/>
              <a:t>motorik</a:t>
            </a:r>
            <a:r>
              <a:rPr lang="en-US" sz="2000" dirty="0" smtClean="0"/>
              <a:t> </a:t>
            </a:r>
            <a:r>
              <a:rPr lang="en-US" sz="2000" dirty="0" err="1" smtClean="0"/>
              <a:t>yaitu</a:t>
            </a:r>
            <a:r>
              <a:rPr lang="en-US" sz="2000" dirty="0" smtClean="0"/>
              <a:t> 40m/s.</a:t>
            </a:r>
          </a:p>
          <a:p>
            <a:r>
              <a:rPr lang="en-US" sz="2000" dirty="0" smtClean="0"/>
              <a:t>Sherrington 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keterlambatan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disebabkan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adanya</a:t>
            </a:r>
            <a:r>
              <a:rPr lang="en-US" sz="2000" dirty="0" smtClean="0"/>
              <a:t> neuron yang </a:t>
            </a:r>
            <a:r>
              <a:rPr lang="en-US" sz="2000" dirty="0" err="1" smtClean="0"/>
              <a:t>saling</a:t>
            </a:r>
            <a:r>
              <a:rPr lang="en-US" sz="2000" dirty="0" smtClean="0"/>
              <a:t> </a:t>
            </a:r>
            <a:r>
              <a:rPr lang="en-US" sz="2000" dirty="0" err="1" smtClean="0"/>
              <a:t>berkomunikasi</a:t>
            </a:r>
            <a:r>
              <a:rPr lang="en-US" sz="2000" dirty="0" smtClean="0"/>
              <a:t>.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528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Sumasi</a:t>
            </a:r>
            <a:r>
              <a:rPr lang="en-US" b="1" dirty="0" smtClean="0"/>
              <a:t> Temporal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Sumasi</a:t>
            </a:r>
            <a:r>
              <a:rPr lang="en-US" sz="2000" dirty="0" smtClean="0"/>
              <a:t> temporal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pemberian</a:t>
            </a:r>
            <a:r>
              <a:rPr lang="en-US" sz="2000" dirty="0" smtClean="0"/>
              <a:t> stimulus </a:t>
            </a:r>
            <a:r>
              <a:rPr lang="en-US" sz="2000" dirty="0" err="1" smtClean="0"/>
              <a:t>berulang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jeda</a:t>
            </a:r>
            <a:r>
              <a:rPr lang="en-US" sz="2000" dirty="0" smtClean="0"/>
              <a:t> </a:t>
            </a:r>
            <a:r>
              <a:rPr lang="en-US" sz="2000" dirty="0" err="1" smtClean="0"/>
              <a:t>singkat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efek</a:t>
            </a:r>
            <a:r>
              <a:rPr lang="en-US" sz="2000" dirty="0" smtClean="0"/>
              <a:t> </a:t>
            </a:r>
            <a:r>
              <a:rPr lang="en-US" sz="2000" dirty="0" err="1" smtClean="0"/>
              <a:t>kumulatif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Cubitan</a:t>
            </a:r>
            <a:r>
              <a:rPr lang="en-US" sz="2000" dirty="0" smtClean="0"/>
              <a:t> </a:t>
            </a:r>
            <a:r>
              <a:rPr lang="en-US" sz="2000" dirty="0" err="1" smtClean="0"/>
              <a:t>lemah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transmisi</a:t>
            </a:r>
            <a:r>
              <a:rPr lang="en-US" sz="2000" dirty="0" smtClean="0"/>
              <a:t> </a:t>
            </a:r>
            <a:r>
              <a:rPr lang="en-US" sz="2000" dirty="0" err="1" smtClean="0"/>
              <a:t>sinaptik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terlalu</a:t>
            </a:r>
            <a:r>
              <a:rPr lang="en-US" sz="2000" dirty="0" smtClean="0"/>
              <a:t> </a:t>
            </a:r>
            <a:r>
              <a:rPr lang="en-US" sz="2000" dirty="0" err="1" smtClean="0"/>
              <a:t>lemah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mencapai</a:t>
            </a:r>
            <a:r>
              <a:rPr lang="en-US" sz="2000" dirty="0" smtClean="0"/>
              <a:t> </a:t>
            </a:r>
            <a:r>
              <a:rPr lang="en-US" sz="2000" dirty="0" err="1" smtClean="0"/>
              <a:t>ambang</a:t>
            </a:r>
            <a:r>
              <a:rPr lang="en-US" sz="2000" dirty="0" smtClean="0"/>
              <a:t> </a:t>
            </a:r>
            <a:r>
              <a:rPr lang="en-US" sz="2000" dirty="0" err="1" smtClean="0"/>
              <a:t>batas</a:t>
            </a:r>
            <a:r>
              <a:rPr lang="en-US" sz="2000" dirty="0" smtClean="0"/>
              <a:t>          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dihasilkan</a:t>
            </a:r>
            <a:r>
              <a:rPr lang="en-US" sz="2000" dirty="0" smtClean="0"/>
              <a:t> neuron </a:t>
            </a:r>
            <a:r>
              <a:rPr lang="en-US" sz="2000" dirty="0" err="1" smtClean="0"/>
              <a:t>postsinaptik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Neuron </a:t>
            </a:r>
            <a:r>
              <a:rPr lang="en-US" sz="2000" dirty="0" err="1" smtClean="0"/>
              <a:t>postsinaptik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neuron yang </a:t>
            </a:r>
            <a:r>
              <a:rPr lang="en-US" sz="2000" dirty="0" err="1" smtClean="0"/>
              <a:t>menerima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Neuron </a:t>
            </a:r>
            <a:r>
              <a:rPr lang="en-US" sz="2000" dirty="0" err="1" smtClean="0"/>
              <a:t>prasinaptik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neuron yang </a:t>
            </a:r>
            <a:r>
              <a:rPr lang="en-US" sz="2000" dirty="0" err="1" smtClean="0"/>
              <a:t>mengirimkan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Cubitan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berulang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tepat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sejumlah</a:t>
            </a:r>
            <a:r>
              <a:rPr lang="en-US" sz="2000" dirty="0" smtClean="0"/>
              <a:t> </a:t>
            </a:r>
            <a:r>
              <a:rPr lang="en-US" sz="2000" dirty="0" err="1" smtClean="0"/>
              <a:t>aktivasi</a:t>
            </a:r>
            <a:r>
              <a:rPr lang="en-US" sz="2000" dirty="0" smtClean="0"/>
              <a:t> </a:t>
            </a:r>
            <a:r>
              <a:rPr lang="en-US" sz="2000" dirty="0" err="1" smtClean="0"/>
              <a:t>lemah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sinapsis</a:t>
            </a:r>
            <a:r>
              <a:rPr lang="en-US" sz="2000" dirty="0" smtClean="0"/>
              <a:t>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229100" y="2698242"/>
            <a:ext cx="3810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02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pPr marL="347663" indent="-347663"/>
            <a:r>
              <a:rPr lang="en-US" sz="2000" dirty="0" smtClean="0"/>
              <a:t>John </a:t>
            </a:r>
            <a:r>
              <a:rPr lang="en-US" sz="2000" dirty="0" err="1" smtClean="0"/>
              <a:t>Eccles</a:t>
            </a:r>
            <a:r>
              <a:rPr lang="en-US" sz="2000" dirty="0" smtClean="0"/>
              <a:t> (1994), </a:t>
            </a:r>
            <a:r>
              <a:rPr lang="en-US" sz="2000" dirty="0" err="1" smtClean="0"/>
              <a:t>mengukur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potensial</a:t>
            </a:r>
            <a:r>
              <a:rPr lang="en-US" sz="2000" dirty="0" smtClean="0"/>
              <a:t> </a:t>
            </a:r>
            <a:r>
              <a:rPr lang="en-US" sz="2000" dirty="0" err="1" smtClean="0"/>
              <a:t>listrik</a:t>
            </a:r>
            <a:r>
              <a:rPr lang="en-US" sz="2000" dirty="0" smtClean="0"/>
              <a:t> </a:t>
            </a:r>
            <a:r>
              <a:rPr lang="en-US" sz="2000" dirty="0" err="1" smtClean="0"/>
              <a:t>diantara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sisi</a:t>
            </a:r>
            <a:r>
              <a:rPr lang="en-US" sz="2000" dirty="0" smtClean="0"/>
              <a:t> </a:t>
            </a:r>
            <a:r>
              <a:rPr lang="en-US" sz="2000" dirty="0" err="1" smtClean="0"/>
              <a:t>membran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memasukkan</a:t>
            </a:r>
            <a:r>
              <a:rPr lang="en-US" sz="2000" dirty="0" smtClean="0"/>
              <a:t> </a:t>
            </a:r>
            <a:r>
              <a:rPr lang="en-US" sz="2000" dirty="0" err="1" smtClean="0"/>
              <a:t>mikroelektroda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neuron.</a:t>
            </a:r>
          </a:p>
          <a:p>
            <a:pPr marL="347663" indent="-347663">
              <a:buNone/>
            </a:pPr>
            <a:r>
              <a:rPr lang="en-US" sz="2000" dirty="0" smtClean="0"/>
              <a:t>       </a:t>
            </a:r>
            <a:r>
              <a:rPr lang="en-US" sz="2000" i="1" dirty="0" err="1" smtClean="0"/>
              <a:t>contoh</a:t>
            </a:r>
            <a:r>
              <a:rPr lang="en-US" sz="2000" i="1" dirty="0" smtClean="0"/>
              <a:t>: </a:t>
            </a:r>
            <a:r>
              <a:rPr lang="en-US" sz="2000" dirty="0" smtClean="0"/>
              <a:t>john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singkat</a:t>
            </a:r>
            <a:r>
              <a:rPr lang="en-US" sz="2000" dirty="0" smtClean="0"/>
              <a:t> </a:t>
            </a:r>
            <a:r>
              <a:rPr lang="en-US" sz="2000" dirty="0" err="1" smtClean="0"/>
              <a:t>menstimulasi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akson</a:t>
            </a:r>
            <a:r>
              <a:rPr lang="en-US" sz="2000" dirty="0" smtClean="0"/>
              <a:t>,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lama </a:t>
            </a:r>
            <a:r>
              <a:rPr lang="en-US" sz="2000" dirty="0" err="1" smtClean="0"/>
              <a:t>kemudian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pengukurannya</a:t>
            </a:r>
            <a:r>
              <a:rPr lang="en-US" sz="2000" dirty="0" smtClean="0"/>
              <a:t> 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adanya</a:t>
            </a:r>
            <a:r>
              <a:rPr lang="en-US" sz="2000" dirty="0" smtClean="0"/>
              <a:t> </a:t>
            </a:r>
            <a:r>
              <a:rPr lang="en-US" sz="2000" dirty="0" err="1" smtClean="0"/>
              <a:t>depolarisasi</a:t>
            </a:r>
            <a:r>
              <a:rPr lang="en-US" sz="2000" dirty="0" smtClean="0"/>
              <a:t> </a:t>
            </a:r>
            <a:r>
              <a:rPr lang="en-US" sz="2000" dirty="0" err="1" smtClean="0"/>
              <a:t>ringan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neuron </a:t>
            </a:r>
            <a:r>
              <a:rPr lang="en-US" sz="2000" dirty="0" err="1" smtClean="0"/>
              <a:t>prasinaptik</a:t>
            </a:r>
            <a:r>
              <a:rPr lang="en-US" sz="2000" dirty="0" smtClean="0"/>
              <a:t>.</a:t>
            </a:r>
          </a:p>
          <a:p>
            <a:pPr marL="347663" indent="-347663"/>
            <a:r>
              <a:rPr lang="en-US" sz="2000" dirty="0" err="1" smtClean="0"/>
              <a:t>Potensial</a:t>
            </a:r>
            <a:r>
              <a:rPr lang="en-US" sz="2000" dirty="0" smtClean="0"/>
              <a:t> </a:t>
            </a:r>
            <a:r>
              <a:rPr lang="en-US" sz="2000" dirty="0" err="1" smtClean="0"/>
              <a:t>berperingkat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dikenal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Potensial</a:t>
            </a:r>
            <a:r>
              <a:rPr lang="en-US" sz="2000" dirty="0" smtClean="0"/>
              <a:t> </a:t>
            </a:r>
            <a:r>
              <a:rPr lang="en-US" sz="2000" dirty="0" err="1" smtClean="0"/>
              <a:t>Eksitasi</a:t>
            </a:r>
            <a:r>
              <a:rPr lang="en-US" sz="2000" dirty="0" smtClean="0"/>
              <a:t> </a:t>
            </a:r>
            <a:r>
              <a:rPr lang="en-US" sz="2000" dirty="0" err="1" smtClean="0"/>
              <a:t>Postsinaptik</a:t>
            </a:r>
            <a:r>
              <a:rPr lang="en-US" sz="2000" dirty="0" smtClean="0"/>
              <a:t> (</a:t>
            </a:r>
            <a:r>
              <a:rPr lang="en-US" sz="2000" i="1" dirty="0" smtClean="0"/>
              <a:t>excitatory postsynaptic  potential</a:t>
            </a:r>
            <a:r>
              <a:rPr lang="en-US" sz="2000" dirty="0" smtClean="0"/>
              <a:t>/</a:t>
            </a:r>
            <a:r>
              <a:rPr lang="en-US" sz="2000" b="1" dirty="0" smtClean="0"/>
              <a:t>EPSP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EPSP </a:t>
            </a:r>
            <a:r>
              <a:rPr lang="en-US" sz="2000" dirty="0" err="1" smtClean="0"/>
              <a:t>dimulai</a:t>
            </a:r>
            <a:r>
              <a:rPr lang="en-US" sz="2000" dirty="0" smtClean="0"/>
              <a:t> </a:t>
            </a:r>
            <a:r>
              <a:rPr lang="en-US" sz="2000" dirty="0" err="1" smtClean="0"/>
              <a:t>ketika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ion </a:t>
            </a:r>
            <a:r>
              <a:rPr lang="en-US" sz="2000" dirty="0" err="1" smtClean="0"/>
              <a:t>natrium</a:t>
            </a:r>
            <a:r>
              <a:rPr lang="en-US" sz="2000" dirty="0" smtClean="0"/>
              <a:t> yang </a:t>
            </a:r>
            <a:r>
              <a:rPr lang="en-US" sz="2000" dirty="0" err="1" smtClean="0"/>
              <a:t>masuk</a:t>
            </a:r>
            <a:r>
              <a:rPr lang="en-US" sz="2000" dirty="0" smtClean="0"/>
              <a:t> </a:t>
            </a:r>
            <a:r>
              <a:rPr lang="en-US" sz="2000" dirty="0" err="1" smtClean="0"/>
              <a:t>kedalam</a:t>
            </a:r>
            <a:r>
              <a:rPr lang="en-US" sz="2000" dirty="0" smtClean="0"/>
              <a:t> neuron.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507846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8269532" cy="5562600"/>
          </a:xfrm>
        </p:spPr>
      </p:pic>
    </p:spTree>
    <p:extLst>
      <p:ext uri="{BB962C8B-B14F-4D97-AF65-F5344CB8AC3E}">
        <p14:creationId xmlns:p14="http://schemas.microsoft.com/office/powerpoint/2010/main" val="214885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Sumasi</a:t>
            </a:r>
            <a:r>
              <a:rPr lang="en-US" b="1" dirty="0" smtClean="0"/>
              <a:t> </a:t>
            </a:r>
            <a:r>
              <a:rPr lang="en-US" b="1" dirty="0" err="1" smtClean="0"/>
              <a:t>Spasial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1"/>
            <a:ext cx="8229600" cy="35052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Sumasi</a:t>
            </a:r>
            <a:r>
              <a:rPr lang="en-US" sz="2000" dirty="0" smtClean="0"/>
              <a:t> </a:t>
            </a:r>
            <a:r>
              <a:rPr lang="en-US" sz="2000" dirty="0" err="1" smtClean="0"/>
              <a:t>spasial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gabungan</a:t>
            </a:r>
            <a:r>
              <a:rPr lang="en-US" sz="2000" dirty="0" smtClean="0"/>
              <a:t> </a:t>
            </a:r>
            <a:r>
              <a:rPr lang="en-US" sz="2000" dirty="0" err="1" smtClean="0"/>
              <a:t>efek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input </a:t>
            </a:r>
            <a:r>
              <a:rPr lang="en-US" sz="2000" dirty="0" err="1" smtClean="0"/>
              <a:t>sinaptik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berasal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lokasi</a:t>
            </a:r>
            <a:r>
              <a:rPr lang="en-US" sz="2000" dirty="0" smtClean="0"/>
              <a:t> </a:t>
            </a:r>
            <a:r>
              <a:rPr lang="en-US" sz="2000" dirty="0" err="1" smtClean="0"/>
              <a:t>berbeda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neuron.</a:t>
            </a:r>
          </a:p>
          <a:p>
            <a:r>
              <a:rPr lang="en-US" sz="2000" dirty="0" err="1" smtClean="0"/>
              <a:t>Cubitan</a:t>
            </a:r>
            <a:r>
              <a:rPr lang="en-US" sz="2000" dirty="0" smtClean="0"/>
              <a:t> </a:t>
            </a:r>
            <a:r>
              <a:rPr lang="en-US" sz="2000" dirty="0" err="1" smtClean="0"/>
              <a:t>lemah</a:t>
            </a:r>
            <a:r>
              <a:rPr lang="en-US" sz="2000" dirty="0" smtClean="0"/>
              <a:t>              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respons</a:t>
            </a:r>
            <a:endParaRPr lang="en-US" sz="2000" dirty="0" smtClean="0"/>
          </a:p>
          <a:p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cubitan</a:t>
            </a:r>
            <a:r>
              <a:rPr lang="en-US" sz="2000" dirty="0" smtClean="0"/>
              <a:t> </a:t>
            </a:r>
            <a:r>
              <a:rPr lang="en-US" sz="2000" dirty="0" err="1" smtClean="0"/>
              <a:t>dilokasi</a:t>
            </a:r>
            <a:r>
              <a:rPr lang="en-US" sz="2000" dirty="0" smtClean="0"/>
              <a:t> </a:t>
            </a:r>
            <a:r>
              <a:rPr lang="en-US" sz="2000" dirty="0" err="1" smtClean="0"/>
              <a:t>berbeda</a:t>
            </a:r>
            <a:r>
              <a:rPr lang="en-US" sz="2000" dirty="0" smtClean="0"/>
              <a:t>              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respons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Sumasi</a:t>
            </a:r>
            <a:r>
              <a:rPr lang="en-US" sz="2000" dirty="0" smtClean="0"/>
              <a:t> temporal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spasial</a:t>
            </a:r>
            <a:r>
              <a:rPr lang="en-US" sz="2000" dirty="0" smtClean="0"/>
              <a:t> </a:t>
            </a:r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 smtClean="0"/>
              <a:t>depolarisasi</a:t>
            </a:r>
            <a:r>
              <a:rPr lang="en-US" sz="2000" dirty="0" smtClean="0"/>
              <a:t> neuron </a:t>
            </a:r>
            <a:r>
              <a:rPr lang="en-US" sz="2000" dirty="0" err="1" smtClean="0"/>
              <a:t>postsinaptik</a:t>
            </a:r>
            <a:r>
              <a:rPr lang="en-US" sz="2000" dirty="0" smtClean="0"/>
              <a:t>,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 smtClean="0"/>
              <a:t>kemungkinan</a:t>
            </a:r>
            <a:r>
              <a:rPr lang="en-US" sz="2000" dirty="0" smtClean="0"/>
              <a:t> </a:t>
            </a:r>
            <a:r>
              <a:rPr lang="en-US" sz="2000" dirty="0" err="1" smtClean="0"/>
              <a:t>dihasilkannya</a:t>
            </a:r>
            <a:r>
              <a:rPr lang="en-US" sz="2000" dirty="0" smtClean="0"/>
              <a:t> </a:t>
            </a:r>
            <a:r>
              <a:rPr lang="en-US" sz="2000" dirty="0" err="1" smtClean="0"/>
              <a:t>potensial</a:t>
            </a:r>
            <a:r>
              <a:rPr lang="en-US" sz="2000" dirty="0" smtClean="0"/>
              <a:t> </a:t>
            </a:r>
            <a:r>
              <a:rPr lang="en-US" sz="2000" dirty="0" err="1" smtClean="0"/>
              <a:t>aksi</a:t>
            </a:r>
            <a:r>
              <a:rPr lang="en-US" sz="2000" dirty="0" smtClean="0"/>
              <a:t>.</a:t>
            </a:r>
            <a:endParaRPr lang="id-ID" sz="2000" dirty="0"/>
          </a:p>
        </p:txBody>
      </p:sp>
      <p:sp>
        <p:nvSpPr>
          <p:cNvPr id="4" name="Right Arrow 3"/>
          <p:cNvSpPr/>
          <p:nvPr/>
        </p:nvSpPr>
        <p:spPr>
          <a:xfrm>
            <a:off x="2590800" y="31242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ight Arrow 4"/>
          <p:cNvSpPr/>
          <p:nvPr/>
        </p:nvSpPr>
        <p:spPr>
          <a:xfrm>
            <a:off x="4114800" y="35052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3868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2302</Words>
  <Application>Microsoft Office PowerPoint</Application>
  <PresentationFormat>On-screen Show (4:3)</PresentationFormat>
  <Paragraphs>229</Paragraphs>
  <Slides>38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Synapses</vt:lpstr>
      <vt:lpstr>Konsep Sinapsis</vt:lpstr>
      <vt:lpstr>Busur refleks (reflex arc):</vt:lpstr>
      <vt:lpstr>Proses khusus yang terjadi pada celah antar-neuron:</vt:lpstr>
      <vt:lpstr>Kecepatan refleks dan tertundanya transmisi pada sinapsis</vt:lpstr>
      <vt:lpstr>Sumasi Temporal</vt:lpstr>
      <vt:lpstr>PowerPoint Presentation</vt:lpstr>
      <vt:lpstr>PowerPoint Presentation</vt:lpstr>
      <vt:lpstr>Sumasi Spasial</vt:lpstr>
      <vt:lpstr>Sinapsis Inhibitor</vt:lpstr>
      <vt:lpstr>PowerPoint Presentation</vt:lpstr>
      <vt:lpstr>Hubungan antara EPSP, IPSP, dan Potensial Aksi</vt:lpstr>
      <vt:lpstr>Penemuan akan Chemical Transmission pada Synapses</vt:lpstr>
      <vt:lpstr>Urutan Peristiwa Kimiawi pada Synapses</vt:lpstr>
      <vt:lpstr>Feedback Negatif dari Neuron Postsinaptik</vt:lpstr>
      <vt:lpstr>Tipe Neurotransmitter</vt:lpstr>
      <vt:lpstr>Synapses, Drugs, and Addictions</vt:lpstr>
      <vt:lpstr>Mekanisme</vt:lpstr>
      <vt:lpstr>Mekanisme</vt:lpstr>
      <vt:lpstr>What Abused Drugs Have in Common</vt:lpstr>
      <vt:lpstr>Brain</vt:lpstr>
      <vt:lpstr>Abused Drugs: Stimulant Drugs</vt:lpstr>
      <vt:lpstr>Abused Drugs: Stimulant Drugs</vt:lpstr>
      <vt:lpstr>Cocaine</vt:lpstr>
      <vt:lpstr>Abused Drugs: Nicotine</vt:lpstr>
      <vt:lpstr>Nicotine</vt:lpstr>
      <vt:lpstr>Abused Drugs: Opiates</vt:lpstr>
      <vt:lpstr>Opiates</vt:lpstr>
      <vt:lpstr>Abused Drugs: Marijuana</vt:lpstr>
      <vt:lpstr>Marijuana</vt:lpstr>
      <vt:lpstr>Alcohol and Alcoholism</vt:lpstr>
      <vt:lpstr>Alcohol types</vt:lpstr>
      <vt:lpstr>Alcohol and Alcoholism: Risk Factor</vt:lpstr>
      <vt:lpstr>Addiction</vt:lpstr>
      <vt:lpstr>Medications to Combat Substance Abuse</vt:lpstr>
      <vt:lpstr>Medication to Combat Opiate Abuse </vt:lpstr>
      <vt:lpstr>Review!</vt:lpstr>
      <vt:lpstr>Answers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Synapses, Drugs, and Addictions</dc:title>
  <dc:creator>karen</dc:creator>
  <cp:lastModifiedBy>Ratih</cp:lastModifiedBy>
  <cp:revision>24</cp:revision>
  <dcterms:created xsi:type="dcterms:W3CDTF">2015-02-19T03:12:34Z</dcterms:created>
  <dcterms:modified xsi:type="dcterms:W3CDTF">2015-02-19T11:52:22Z</dcterms:modified>
</cp:coreProperties>
</file>