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6" r:id="rId1"/>
  </p:sldMasterIdLst>
  <p:notesMasterIdLst>
    <p:notesMasterId r:id="rId31"/>
  </p:notesMasterIdLst>
  <p:sldIdLst>
    <p:sldId id="256" r:id="rId2"/>
    <p:sldId id="257" r:id="rId3"/>
    <p:sldId id="295" r:id="rId4"/>
    <p:sldId id="291" r:id="rId5"/>
    <p:sldId id="292" r:id="rId6"/>
    <p:sldId id="293" r:id="rId7"/>
    <p:sldId id="290" r:id="rId8"/>
    <p:sldId id="268" r:id="rId9"/>
    <p:sldId id="270" r:id="rId10"/>
    <p:sldId id="289" r:id="rId11"/>
    <p:sldId id="271" r:id="rId12"/>
    <p:sldId id="272" r:id="rId13"/>
    <p:sldId id="273" r:id="rId14"/>
    <p:sldId id="276" r:id="rId15"/>
    <p:sldId id="277" r:id="rId16"/>
    <p:sldId id="278" r:id="rId17"/>
    <p:sldId id="279" r:id="rId18"/>
    <p:sldId id="283" r:id="rId19"/>
    <p:sldId id="284" r:id="rId20"/>
    <p:sldId id="285" r:id="rId21"/>
    <p:sldId id="286" r:id="rId22"/>
    <p:sldId id="288" r:id="rId23"/>
    <p:sldId id="287" r:id="rId24"/>
    <p:sldId id="296" r:id="rId25"/>
    <p:sldId id="300" r:id="rId26"/>
    <p:sldId id="298" r:id="rId27"/>
    <p:sldId id="299" r:id="rId28"/>
    <p:sldId id="301" r:id="rId29"/>
    <p:sldId id="266" r:id="rId30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5930" autoAdjust="0"/>
  </p:normalViewPr>
  <p:slideViewPr>
    <p:cSldViewPr>
      <p:cViewPr varScale="1">
        <p:scale>
          <a:sx n="72" d="100"/>
          <a:sy n="72" d="100"/>
        </p:scale>
        <p:origin x="12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A93080-9DF9-4F83-83CD-48FEB644FB39}" type="datetimeFigureOut">
              <a:rPr lang="id-ID"/>
              <a:pPr>
                <a:defRPr/>
              </a:pPr>
              <a:t>26/09/2015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229C34-5E4E-4014-8A3C-E0A996A73A4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693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024C0-4645-4FAC-8A6D-C24C59404AE3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28395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024C0-4645-4FAC-8A6D-C24C59404AE3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743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024C0-4645-4FAC-8A6D-C24C59404AE3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21098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024C0-4645-4FAC-8A6D-C24C59404AE3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89950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CDB1E4E-36EA-4692-BA22-349DB544FD49}" type="datetimeFigureOut">
              <a:rPr lang="id-ID" smtClean="0"/>
              <a:pPr>
                <a:defRPr/>
              </a:pPr>
              <a:t>26/09/2015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6306BFE-19B2-4643-83C8-16281A6211E1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C2AA6B-EFFF-4DA8-AB84-0AEBD6CB972A}" type="datetimeFigureOut">
              <a:rPr lang="id-ID" smtClean="0"/>
              <a:pPr>
                <a:defRPr/>
              </a:pPr>
              <a:t>26/09/2015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15F853-3988-496C-BC0A-54C7C4078F10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5296F1-190F-4451-B372-6467ED2021D0}" type="datetimeFigureOut">
              <a:rPr lang="id-ID" smtClean="0"/>
              <a:pPr>
                <a:defRPr/>
              </a:pPr>
              <a:t>26/09/2015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B9A945-C3C8-4929-A9E1-50F7A4BF3B48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9EDD79-78D1-4079-A001-5A27E514807D}" type="datetimeFigureOut">
              <a:rPr lang="id-ID" smtClean="0"/>
              <a:pPr>
                <a:defRPr/>
              </a:pPr>
              <a:t>26/09/2015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C2FA5E-4BBE-4D96-963E-DDF2E92D0E39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B17E05-10FD-4E55-932A-18864E6F0A84}" type="datetimeFigureOut">
              <a:rPr lang="id-ID" smtClean="0"/>
              <a:pPr>
                <a:defRPr/>
              </a:pPr>
              <a:t>26/09/2015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B4242A-4A37-47F9-AE1D-1BC55F09843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BF42FA-1AD2-4A57-AA44-7E52F8EDCB9E}" type="datetimeFigureOut">
              <a:rPr lang="id-ID" smtClean="0"/>
              <a:pPr>
                <a:defRPr/>
              </a:pPr>
              <a:t>26/09/2015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EE1EB-A5CC-40D6-94DB-28366950588E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540F71-9357-4EF9-9698-F404F03F03B8}" type="datetimeFigureOut">
              <a:rPr lang="id-ID" smtClean="0"/>
              <a:pPr>
                <a:defRPr/>
              </a:pPr>
              <a:t>26/09/2015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6C7430-8FBE-4A74-BF52-F6F8156953CE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E71A8A-62A1-466E-B660-F2A84E13710C}" type="datetimeFigureOut">
              <a:rPr lang="id-ID" smtClean="0"/>
              <a:pPr>
                <a:defRPr/>
              </a:pPr>
              <a:t>26/09/2015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1AC7B2-C5B5-47BD-9F13-8B1F60358079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6AE5E4-80ED-4987-B2F0-AF60B2BF409F}" type="datetimeFigureOut">
              <a:rPr lang="id-ID" smtClean="0"/>
              <a:pPr>
                <a:defRPr/>
              </a:pPr>
              <a:t>26/09/2015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7FF2E7-E1E8-4FA1-9B9A-56CBAB3B3D2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A9B3C06B-8761-4A56-AB14-1254FA3EB5A2}" type="datetimeFigureOut">
              <a:rPr lang="id-ID" smtClean="0"/>
              <a:pPr>
                <a:defRPr/>
              </a:pPr>
              <a:t>26/09/2015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F5EAF8-B8AB-4330-AAB3-03B85F7EE636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E162091-CD41-4137-8242-182824FDE6F5}" type="datetimeFigureOut">
              <a:rPr lang="id-ID" smtClean="0"/>
              <a:pPr>
                <a:defRPr/>
              </a:pPr>
              <a:t>26/09/2015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FE9692-08AA-4AA8-9293-2F564820C57C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755ABD4-9591-4756-91CF-8C5498C8FD19}" type="datetimeFigureOut">
              <a:rPr lang="id-ID" smtClean="0"/>
              <a:pPr>
                <a:defRPr/>
              </a:pPr>
              <a:t>26/09/2015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03ED60-929E-47CE-8815-1FE422193CBD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1857364"/>
            <a:ext cx="4929222" cy="785818"/>
          </a:xfrm>
        </p:spPr>
        <p:txBody>
          <a:bodyPr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latin typeface="Advantage" pitchFamily="34" charset="0"/>
              </a:rPr>
              <a:t>The Major Issues</a:t>
            </a:r>
            <a:endParaRPr lang="id-ID" sz="4800" dirty="0">
              <a:solidFill>
                <a:schemeClr val="tx1"/>
              </a:solidFill>
              <a:latin typeface="Advantage" pitchFamily="34" charset="0"/>
            </a:endParaRPr>
          </a:p>
        </p:txBody>
      </p:sp>
      <p:pic>
        <p:nvPicPr>
          <p:cNvPr id="10243" name="Picture 3" descr="logo_bula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2860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5715016"/>
            <a:ext cx="714383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latin typeface="Advantage" pitchFamily="34" charset="0"/>
              </a:rPr>
              <a:t>Kelompok</a:t>
            </a:r>
            <a:r>
              <a:rPr lang="en-US" b="1" dirty="0" smtClean="0">
                <a:solidFill>
                  <a:schemeClr val="bg1"/>
                </a:solidFill>
                <a:latin typeface="Advantage" pitchFamily="34" charset="0"/>
              </a:rPr>
              <a:t> 1:</a:t>
            </a:r>
            <a:endParaRPr lang="en-US" b="1" dirty="0">
              <a:solidFill>
                <a:schemeClr val="bg1"/>
              </a:solidFill>
              <a:latin typeface="Advantage" pitchFamily="34" charset="0"/>
            </a:endParaRPr>
          </a:p>
          <a:p>
            <a:pPr>
              <a:defRPr/>
            </a:pPr>
            <a:endParaRPr lang="en-US" sz="1000" b="1" dirty="0" smtClean="0">
              <a:solidFill>
                <a:schemeClr val="bg1"/>
              </a:solidFill>
              <a:latin typeface="Advantage" pitchFamily="34" charset="0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dvantage" pitchFamily="34" charset="0"/>
              </a:rPr>
              <a:t>Adelina </a:t>
            </a:r>
            <a:r>
              <a:rPr lang="en-US" b="1" dirty="0" err="1" smtClean="0">
                <a:solidFill>
                  <a:schemeClr val="bg1"/>
                </a:solidFill>
                <a:latin typeface="Advantage" pitchFamily="34" charset="0"/>
              </a:rPr>
              <a:t>Marinoska</a:t>
            </a:r>
            <a:r>
              <a:rPr lang="en-US" b="1" dirty="0" smtClean="0">
                <a:solidFill>
                  <a:schemeClr val="bg1"/>
                </a:solidFill>
                <a:latin typeface="Advantage" pitchFamily="34" charset="0"/>
              </a:rPr>
              <a:t> </a:t>
            </a:r>
            <a:r>
              <a:rPr lang="id-ID" b="1" dirty="0" smtClean="0">
                <a:solidFill>
                  <a:schemeClr val="bg1"/>
                </a:solidFill>
                <a:latin typeface="Advantage" pitchFamily="34" charset="0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Advantage" pitchFamily="34" charset="0"/>
              </a:rPr>
              <a:t>(2014031015) </a:t>
            </a:r>
            <a:endParaRPr lang="id-ID" b="1" dirty="0">
              <a:solidFill>
                <a:schemeClr val="bg1"/>
              </a:solidFill>
              <a:latin typeface="Advantage" pitchFamily="34" charset="0"/>
            </a:endParaRPr>
          </a:p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latin typeface="Advantage" pitchFamily="34" charset="0"/>
              </a:rPr>
              <a:t>Rismanino</a:t>
            </a:r>
            <a:r>
              <a:rPr lang="en-US" b="1" dirty="0" smtClean="0">
                <a:solidFill>
                  <a:schemeClr val="bg1"/>
                </a:solidFill>
                <a:latin typeface="Advantage" pitchFamily="34" charset="0"/>
              </a:rPr>
              <a:t> Chandra </a:t>
            </a:r>
            <a:r>
              <a:rPr lang="id-ID" b="1" dirty="0" smtClean="0">
                <a:solidFill>
                  <a:schemeClr val="bg1"/>
                </a:solidFill>
                <a:latin typeface="Advantage" pitchFamily="34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Advantage" pitchFamily="34" charset="0"/>
              </a:rPr>
              <a:t>(</a:t>
            </a:r>
            <a:r>
              <a:rPr lang="id-ID" b="1" dirty="0" smtClean="0">
                <a:solidFill>
                  <a:schemeClr val="bg1"/>
                </a:solidFill>
                <a:latin typeface="Advantage" pitchFamily="34" charset="0"/>
              </a:rPr>
              <a:t>2012031024</a:t>
            </a:r>
            <a:r>
              <a:rPr lang="en-US" b="1" dirty="0" smtClean="0">
                <a:solidFill>
                  <a:schemeClr val="bg1"/>
                </a:solidFill>
                <a:latin typeface="Advantage" pitchFamily="34" charset="0"/>
              </a:rPr>
              <a:t>)</a:t>
            </a:r>
            <a:endParaRPr lang="en-US" b="1" dirty="0">
              <a:solidFill>
                <a:schemeClr val="bg1"/>
              </a:solidFill>
              <a:latin typeface="Advantage" pitchFamily="34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latin typeface="Advantage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6"/>
          <a:stretch>
            <a:fillRect/>
          </a:stretch>
        </p:blipFill>
        <p:spPr>
          <a:xfrm>
            <a:off x="1821653" y="3429000"/>
            <a:ext cx="4357718" cy="1195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0034" y="357166"/>
            <a:ext cx="7286625" cy="78581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xx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7715304" cy="396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357298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Font typeface="Wingdings" pitchFamily="2" charset="2"/>
              <a:buChar char="ü"/>
              <a:tabLst>
                <a:tab pos="463550" algn="l"/>
              </a:tabLst>
            </a:pPr>
            <a:r>
              <a:rPr lang="id-ID" sz="2800" dirty="0" smtClean="0">
                <a:latin typeface="Advantage" pitchFamily="34" charset="0"/>
              </a:rPr>
              <a:t>Individu yang memiliki pasangan identik sebuah gen dalam dua kromosom disebut sebagai individu </a:t>
            </a:r>
            <a:r>
              <a:rPr lang="id-ID" sz="2800" b="1" dirty="0" smtClean="0">
                <a:solidFill>
                  <a:srgbClr val="FF0000"/>
                </a:solidFill>
                <a:latin typeface="Advantage" pitchFamily="34" charset="0"/>
              </a:rPr>
              <a:t>Homozigot</a:t>
            </a:r>
            <a:endParaRPr lang="id-ID" sz="2800" dirty="0">
              <a:solidFill>
                <a:srgbClr val="FF0000"/>
              </a:solidFill>
              <a:latin typeface="Advantag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214686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Wingdings" pitchFamily="2" charset="2"/>
              <a:buChar char="ü"/>
            </a:pPr>
            <a:r>
              <a:rPr lang="id-ID" sz="2800" dirty="0" smtClean="0">
                <a:latin typeface="Advantage" pitchFamily="34" charset="0"/>
              </a:rPr>
              <a:t>Individu yang tidak memiliki pasangan yang cocok untuk gen tersebut disebut sebagai individu </a:t>
            </a:r>
            <a:r>
              <a:rPr lang="id-ID" sz="2800" b="1" dirty="0" smtClean="0">
                <a:solidFill>
                  <a:srgbClr val="FF0000"/>
                </a:solidFill>
                <a:latin typeface="Advantage" pitchFamily="34" charset="0"/>
              </a:rPr>
              <a:t>Heterozigot</a:t>
            </a:r>
            <a:endParaRPr lang="id-ID" sz="2800" dirty="0">
              <a:solidFill>
                <a:srgbClr val="FF0000"/>
              </a:solidFill>
              <a:latin typeface="Advantage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523" y="285728"/>
            <a:ext cx="7286625" cy="78581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xx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57166"/>
            <a:ext cx="5990939" cy="54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71563" y="285750"/>
            <a:ext cx="7286625" cy="78581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xx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5" y="785813"/>
            <a:ext cx="7072310" cy="235515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286625" cy="78581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  <a:ea typeface="+mj-ea"/>
                <a:cs typeface="+mj-cs"/>
              </a:rPr>
              <a:t>Kromosom</a:t>
            </a:r>
            <a:r>
              <a:rPr lang="en-US" sz="3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  <a:ea typeface="+mj-ea"/>
                <a:cs typeface="+mj-cs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  <a:ea typeface="+mj-ea"/>
                <a:cs typeface="+mj-cs"/>
              </a:rPr>
              <a:t>dan</a:t>
            </a:r>
            <a:r>
              <a:rPr lang="en-US" sz="3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  <a:ea typeface="+mj-ea"/>
                <a:cs typeface="+mj-cs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  <a:ea typeface="+mj-ea"/>
                <a:cs typeface="+mj-cs"/>
              </a:rPr>
              <a:t>Pindah</a:t>
            </a:r>
            <a:r>
              <a:rPr lang="en-US" sz="3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  <a:ea typeface="+mj-ea"/>
                <a:cs typeface="+mj-cs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  <a:ea typeface="+mj-ea"/>
                <a:cs typeface="+mj-cs"/>
              </a:rPr>
              <a:t>Silang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6175722" cy="3429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6" b="14579"/>
          <a:stretch/>
        </p:blipFill>
        <p:spPr bwMode="auto">
          <a:xfrm>
            <a:off x="1000100" y="3857628"/>
            <a:ext cx="5214942" cy="29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86" y="285728"/>
            <a:ext cx="5286414" cy="369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567443"/>
            <a:ext cx="321203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</a:rPr>
              <a:t>Gen </a:t>
            </a:r>
            <a:r>
              <a:rPr lang="en-US" sz="3800" b="1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</a:rPr>
              <a:t>terpaut</a:t>
            </a:r>
            <a:r>
              <a:rPr lang="en-US" sz="3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</a:rPr>
              <a:t>kelamin</a:t>
            </a:r>
            <a:r>
              <a:rPr lang="id-ID" sz="3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</a:rPr>
              <a:t> (sex-linked genes)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774" y="87015"/>
            <a:ext cx="5734452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d-ID" sz="5400" dirty="0" smtClean="0"/>
              <a:t>Sex-limited genes</a:t>
            </a:r>
            <a:endParaRPr lang="id-ID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484784"/>
            <a:ext cx="7488832" cy="440120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361950" indent="-361950"/>
            <a:r>
              <a:rPr lang="id-ID" sz="2800" b="1" dirty="0" smtClean="0"/>
              <a:t>^</a:t>
            </a:r>
            <a:r>
              <a:rPr lang="id-ID" sz="2800" dirty="0" smtClean="0"/>
              <a:t> The phenotypic expression of some genes is determined by the presence or absence of one of the sex hormones </a:t>
            </a:r>
          </a:p>
          <a:p>
            <a:endParaRPr lang="id-ID" sz="2800" dirty="0"/>
          </a:p>
          <a:p>
            <a:r>
              <a:rPr lang="id-ID" sz="2800" b="1" dirty="0" smtClean="0"/>
              <a:t>^</a:t>
            </a:r>
            <a:r>
              <a:rPr lang="id-ID" sz="2800" dirty="0" smtClean="0"/>
              <a:t> limited to one sex</a:t>
            </a:r>
          </a:p>
          <a:p>
            <a:endParaRPr lang="id-ID" sz="2800" dirty="0"/>
          </a:p>
          <a:p>
            <a:pPr marL="361950" indent="-361950"/>
            <a:r>
              <a:rPr lang="id-ID" sz="2800" b="1" dirty="0" smtClean="0"/>
              <a:t>^</a:t>
            </a:r>
            <a:r>
              <a:rPr lang="id-ID" sz="2800" dirty="0" smtClean="0"/>
              <a:t> Example: plumage patterns in male and    female chickens</a:t>
            </a:r>
          </a:p>
          <a:p>
            <a:r>
              <a:rPr lang="id-ID" sz="2800" dirty="0" smtClean="0"/>
              <a:t>    ++ males neck and tail feathers are long, 	pointed, and curving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98" y="3286124"/>
            <a:ext cx="4000496" cy="350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44" y="3357562"/>
            <a:ext cx="3224632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4" y="1214422"/>
            <a:ext cx="800102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4488" indent="-344488">
              <a:buFont typeface="Wingdings" pitchFamily="2" charset="2"/>
              <a:buChar char="Ø"/>
            </a:pPr>
            <a:r>
              <a:rPr lang="id-ID" sz="2800" b="1" dirty="0" smtClean="0">
                <a:latin typeface="Advantage" pitchFamily="34" charset="0"/>
              </a:rPr>
              <a:t>Jika suatu variasi dalam sebuah karakteristik sangat bergantung pada pewarisan sifat, berarti karakteristik tersebut memiliki tingkat pewarisan sifat </a:t>
            </a:r>
            <a:r>
              <a:rPr lang="id-ID" sz="2800" b="1" i="1" dirty="0" smtClean="0">
                <a:latin typeface="Advantage" pitchFamily="34" charset="0"/>
              </a:rPr>
              <a:t>(heritability) </a:t>
            </a:r>
            <a:r>
              <a:rPr lang="id-ID" sz="2800" b="1" dirty="0" smtClean="0">
                <a:latin typeface="Advantage" pitchFamily="34" charset="0"/>
              </a:rPr>
              <a:t>yang tinggi</a:t>
            </a:r>
            <a:endParaRPr lang="id-ID" sz="2800" b="1" dirty="0">
              <a:latin typeface="Advantage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091" y="9303"/>
            <a:ext cx="7500965" cy="100011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Pewarisan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Sifat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dan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Lingkungan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85728"/>
            <a:ext cx="7500965" cy="100011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Modifikasi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Lingkungan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r="72403" b="5000"/>
          <a:stretch>
            <a:fillRect/>
          </a:stretch>
        </p:blipFill>
        <p:spPr bwMode="auto">
          <a:xfrm>
            <a:off x="7277104" y="714356"/>
            <a:ext cx="1866896" cy="250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956" y="1151453"/>
            <a:ext cx="5000660" cy="45550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dvantage" pitchFamily="34" charset="0"/>
              </a:rPr>
              <a:t>Apa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itu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Fenilketonuria</a:t>
            </a:r>
            <a:r>
              <a:rPr lang="en-US" sz="2800" b="1" dirty="0" smtClean="0">
                <a:latin typeface="Advantage" pitchFamily="34" charset="0"/>
              </a:rPr>
              <a:t> (PKU) ?</a:t>
            </a:r>
          </a:p>
          <a:p>
            <a:endParaRPr lang="en-US" sz="1000" b="1" dirty="0" smtClean="0">
              <a:latin typeface="Advantage" pitchFamily="34" charset="0"/>
            </a:endParaRPr>
          </a:p>
          <a:p>
            <a:pPr marL="509588" indent="-509588">
              <a:buFont typeface="Wingdings" pitchFamily="2" charset="2"/>
              <a:buChar char="Ø"/>
              <a:tabLst>
                <a:tab pos="465138" algn="l"/>
              </a:tabLst>
            </a:pPr>
            <a:r>
              <a:rPr lang="en-US" sz="2800" b="1" dirty="0" err="1" smtClean="0">
                <a:latin typeface="Advantage" pitchFamily="34" charset="0"/>
              </a:rPr>
              <a:t>Fenilketonuria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adalah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suatu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kelainan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di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dalam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tubuh</a:t>
            </a:r>
            <a:r>
              <a:rPr lang="en-US" sz="2800" b="1" dirty="0" smtClean="0">
                <a:latin typeface="Advantage" pitchFamily="34" charset="0"/>
              </a:rPr>
              <a:t>, </a:t>
            </a:r>
            <a:r>
              <a:rPr lang="en-US" sz="2800" b="1" dirty="0" err="1" smtClean="0">
                <a:latin typeface="Advantage" pitchFamily="34" charset="0"/>
              </a:rPr>
              <a:t>dimana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tubuh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tidak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dapat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memproduksi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enzim</a:t>
            </a:r>
            <a:r>
              <a:rPr lang="en-US" sz="2800" b="1" dirty="0" smtClean="0">
                <a:latin typeface="Advantage" pitchFamily="34" charset="0"/>
              </a:rPr>
              <a:t> yang </a:t>
            </a:r>
            <a:r>
              <a:rPr lang="en-US" sz="2800" b="1" dirty="0" err="1" smtClean="0">
                <a:latin typeface="Advantage" pitchFamily="34" charset="0"/>
              </a:rPr>
              <a:t>berfungsi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menguraikan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asam</a:t>
            </a:r>
            <a:r>
              <a:rPr lang="en-US" sz="2800" b="1" dirty="0" smtClean="0">
                <a:latin typeface="Advantage" pitchFamily="34" charset="0"/>
              </a:rPr>
              <a:t> amino </a:t>
            </a:r>
            <a:r>
              <a:rPr lang="en-US" sz="2800" b="1" dirty="0" err="1" smtClean="0">
                <a:latin typeface="Advantage" pitchFamily="34" charset="0"/>
              </a:rPr>
              <a:t>esensial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fenilalanin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menjadi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asam</a:t>
            </a:r>
            <a:r>
              <a:rPr lang="en-US" sz="2800" b="1" dirty="0" smtClean="0">
                <a:latin typeface="Advantage" pitchFamily="34" charset="0"/>
              </a:rPr>
              <a:t> amino non </a:t>
            </a:r>
            <a:r>
              <a:rPr lang="en-US" sz="2800" b="1" dirty="0" err="1" smtClean="0">
                <a:latin typeface="Advantage" pitchFamily="34" charset="0"/>
              </a:rPr>
              <a:t>esensial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tirosin</a:t>
            </a:r>
            <a:endParaRPr lang="id-ID" sz="2800" b="1" dirty="0">
              <a:latin typeface="Advantage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4" t="56804" r="32812" b="3085"/>
          <a:stretch>
            <a:fillRect/>
          </a:stretch>
        </p:blipFill>
        <p:spPr bwMode="auto">
          <a:xfrm>
            <a:off x="6143636" y="4603067"/>
            <a:ext cx="3000364" cy="225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t="25642" r="26183" b="15118"/>
          <a:stretch>
            <a:fillRect/>
          </a:stretch>
        </p:blipFill>
        <p:spPr bwMode="auto">
          <a:xfrm>
            <a:off x="642910" y="1000108"/>
            <a:ext cx="8286808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8250" y="285750"/>
            <a:ext cx="7500965" cy="714358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Gejala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PKU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3"/>
          <a:stretch>
            <a:fillRect/>
          </a:stretch>
        </p:blipFill>
        <p:spPr bwMode="auto">
          <a:xfrm>
            <a:off x="7354803" y="4143356"/>
            <a:ext cx="1789197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5309563"/>
            <a:ext cx="2811920" cy="15484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621" y="285750"/>
            <a:ext cx="8001031" cy="13573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Bagaimana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Gen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dapat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mempengaruhi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suatu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perilaku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3101">
            <a:off x="945879" y="1735466"/>
            <a:ext cx="2247821" cy="224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668">
            <a:off x="1826825" y="3574381"/>
            <a:ext cx="1981418" cy="269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hevron 4"/>
          <p:cNvSpPr/>
          <p:nvPr/>
        </p:nvSpPr>
        <p:spPr>
          <a:xfrm>
            <a:off x="4357686" y="2285992"/>
            <a:ext cx="432048" cy="11949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769784" y="2294243"/>
            <a:ext cx="432048" cy="11949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945">
            <a:off x="5594579" y="1765310"/>
            <a:ext cx="3195282" cy="259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21064211">
            <a:off x="5139678" y="4692052"/>
            <a:ext cx="2481711" cy="198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99350" cy="714380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Advantage" pitchFamily="34" charset="0"/>
              </a:rPr>
              <a:t>Major Issues </a:t>
            </a:r>
            <a:endParaRPr lang="id-ID" sz="4000" b="1" dirty="0">
              <a:solidFill>
                <a:srgbClr val="C00000"/>
              </a:solidFill>
              <a:latin typeface="Advantage" pitchFamily="34" charset="0"/>
            </a:endParaRPr>
          </a:p>
        </p:txBody>
      </p:sp>
      <p:pic>
        <p:nvPicPr>
          <p:cNvPr id="4" name="Picture 1" descr="C:\20150204_0708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011" r="19342" b="4879"/>
          <a:stretch>
            <a:fillRect/>
          </a:stretch>
        </p:blipFill>
        <p:spPr bwMode="auto">
          <a:xfrm rot="5400000">
            <a:off x="263201" y="2237073"/>
            <a:ext cx="3357563" cy="2598145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00430" y="1428736"/>
            <a:ext cx="4929222" cy="4572032"/>
          </a:xfrm>
          <a:prstGeom prst="rect">
            <a:avLst/>
          </a:prstGeom>
        </p:spPr>
        <p:txBody>
          <a:bodyPr/>
          <a:lstStyle/>
          <a:p>
            <a:r>
              <a:rPr lang="en-US" sz="2800" dirty="0" err="1" smtClean="0">
                <a:latin typeface="Advantage" pitchFamily="34" charset="0"/>
              </a:rPr>
              <a:t>Tiga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isu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utama</a:t>
            </a:r>
            <a:r>
              <a:rPr lang="en-US" sz="2800" dirty="0" smtClean="0">
                <a:latin typeface="Advantage" pitchFamily="34" charset="0"/>
              </a:rPr>
              <a:t> yang </a:t>
            </a:r>
            <a:r>
              <a:rPr lang="en-US" sz="2800" dirty="0" err="1" smtClean="0">
                <a:latin typeface="Advantage" pitchFamily="34" charset="0"/>
              </a:rPr>
              <a:t>dibahas</a:t>
            </a:r>
            <a:r>
              <a:rPr lang="en-US" sz="2800" dirty="0" smtClean="0">
                <a:latin typeface="Advantage" pitchFamily="34" charset="0"/>
              </a:rPr>
              <a:t>:</a:t>
            </a:r>
          </a:p>
          <a:p>
            <a:endParaRPr lang="en-US" sz="1050" dirty="0" smtClean="0">
              <a:latin typeface="Advantage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err="1" smtClean="0">
                <a:latin typeface="Advantage" pitchFamily="34" charset="0"/>
              </a:rPr>
              <a:t>Hubungan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antara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otak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i="1" dirty="0" smtClean="0">
                <a:latin typeface="Advantage" pitchFamily="34" charset="0"/>
              </a:rPr>
              <a:t>(brain) </a:t>
            </a:r>
            <a:r>
              <a:rPr lang="en-US" sz="2800" dirty="0" err="1" smtClean="0">
                <a:latin typeface="Advantage" pitchFamily="34" charset="0"/>
              </a:rPr>
              <a:t>dan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pikiran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i="1" dirty="0" smtClean="0">
                <a:latin typeface="Advantage" pitchFamily="34" charset="0"/>
              </a:rPr>
              <a:t>(mind)</a:t>
            </a:r>
          </a:p>
          <a:p>
            <a:pPr marL="463550" indent="-463550">
              <a:buFont typeface="Wingdings" pitchFamily="2" charset="2"/>
              <a:buChar char="Ø"/>
            </a:pPr>
            <a:endParaRPr lang="en-US" sz="1400" dirty="0" smtClean="0">
              <a:latin typeface="Advantage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err="1" smtClean="0">
                <a:latin typeface="Advantage" pitchFamily="34" charset="0"/>
              </a:rPr>
              <a:t>Peran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genetik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dan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lingkungan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i="1" dirty="0" smtClean="0">
                <a:latin typeface="Advantage" pitchFamily="34" charset="0"/>
              </a:rPr>
              <a:t>(roles of nature and nurture)</a:t>
            </a:r>
          </a:p>
          <a:p>
            <a:pPr marL="463550" indent="-463550">
              <a:buFont typeface="Wingdings" pitchFamily="2" charset="2"/>
              <a:buChar char="Ø"/>
            </a:pPr>
            <a:endParaRPr lang="en-US" sz="1400" dirty="0" smtClean="0">
              <a:latin typeface="Advantage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err="1" smtClean="0">
                <a:latin typeface="Advantage" pitchFamily="34" charset="0"/>
              </a:rPr>
              <a:t>Etika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sebuah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riset</a:t>
            </a:r>
            <a:r>
              <a:rPr lang="en-US" sz="2800" dirty="0" smtClean="0">
                <a:latin typeface="Advantage" pitchFamily="34" charset="0"/>
              </a:rPr>
              <a:t> (</a:t>
            </a:r>
            <a:r>
              <a:rPr lang="en-US" sz="2800" dirty="0" err="1" smtClean="0">
                <a:latin typeface="Advantage" pitchFamily="34" charset="0"/>
              </a:rPr>
              <a:t>penelitian</a:t>
            </a:r>
            <a:r>
              <a:rPr lang="en-US" sz="2800" dirty="0" smtClean="0">
                <a:latin typeface="Advantage" pitchFamily="34" charset="0"/>
              </a:rPr>
              <a:t>)</a:t>
            </a:r>
            <a:endParaRPr lang="id-ID" sz="2800" dirty="0">
              <a:latin typeface="Advantag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0034" y="1071546"/>
            <a:ext cx="8358246" cy="4643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Umumnya keturunan memiliki kemiripan dengan orangtuanya karena genetika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tabLst/>
              <a:defRPr/>
            </a:pPr>
            <a:endParaRPr kumimoji="0" lang="id-ID" sz="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Mutasi dan rekombinasi gen terkadang menghasilkan variasi yang dapat diturunkan ke generasi berikutnya -&gt; meningkatkan/menurunkan kemungkinan suatu individu bertahan hidup dan bereproduksi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tabLst/>
              <a:defRPr/>
            </a:pPr>
            <a:endParaRPr kumimoji="0" lang="id-ID" sz="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e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e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a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a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 individu bereproduksi lebih banyak daripada individu lain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tabLst/>
              <a:defRPr/>
            </a:pPr>
            <a:endParaRPr kumimoji="0" lang="id-ID" sz="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e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e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a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a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 individu memiliki tingkat keberhasilan reproduksi yang lebih tinggi daripada individu lain -</a:t>
            </a:r>
            <a:r>
              <a:rPr lang="en-US" sz="2400" b="1" dirty="0" smtClean="0">
                <a:latin typeface="Advantage" pitchFamily="34" charset="0"/>
                <a:cs typeface="+mn-cs"/>
              </a:rPr>
              <a:t>-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&gt; menurunkan gen mereka ke generasi berikutnya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3391" y="214312"/>
            <a:ext cx="7500965" cy="7857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Evolusi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P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erilaku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448161"/>
            <a:ext cx="1978804" cy="225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4714876" y="1591037"/>
            <a:ext cx="1353681" cy="810252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305285"/>
            <a:ext cx="2342226" cy="234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0562" y="3019797"/>
            <a:ext cx="21916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Advantage" pitchFamily="34" charset="0"/>
              </a:rPr>
              <a:t>Evolusi Lamarck</a:t>
            </a:r>
            <a:endParaRPr lang="id-ID" sz="2400" b="1" dirty="0">
              <a:latin typeface="Advantage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019929"/>
            <a:ext cx="2679441" cy="195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riped Right Arrow 7"/>
          <p:cNvSpPr/>
          <p:nvPr/>
        </p:nvSpPr>
        <p:spPr>
          <a:xfrm>
            <a:off x="4786314" y="4734309"/>
            <a:ext cx="1353681" cy="810252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4"/>
          <a:stretch/>
        </p:blipFill>
        <p:spPr bwMode="auto">
          <a:xfrm>
            <a:off x="6674708" y="3987089"/>
            <a:ext cx="1645676" cy="244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&quot;No&quot; Symbol 9"/>
          <p:cNvSpPr/>
          <p:nvPr/>
        </p:nvSpPr>
        <p:spPr>
          <a:xfrm>
            <a:off x="4742781" y="2662607"/>
            <a:ext cx="1611525" cy="1737268"/>
          </a:xfrm>
          <a:prstGeom prst="noSmoking">
            <a:avLst/>
          </a:prstGeom>
          <a:solidFill>
            <a:srgbClr val="C0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5720" y="357166"/>
            <a:ext cx="8715436" cy="100013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Kesalahpahaman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umum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tentang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Evolusi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0034" y="928670"/>
            <a:ext cx="8286808" cy="521497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284163" marR="0" lvl="0" indent="-2841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e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e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a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a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 spesies hewan memiliki penglihatan warna lebih baik, sebagian lagi memiliki penglihatan perifer yang lebih baik dibandingkan hewan lain. </a:t>
            </a:r>
            <a:r>
              <a:rPr kumimoji="0" lang="id-ID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(*perifer adalah bagian dari sistem saraf yang terdiri dari sel-sel yang membawa informasi ke (sel saraf sensorik) dan dari (sel saraf motorik) sistem saraf pusat (SSP)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tabLst/>
              <a:defRPr/>
            </a:pPr>
            <a:endParaRPr kumimoji="0" lang="id-ID" sz="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  <a:p>
            <a:pPr marL="284163" lvl="0" indent="-284163" eaLnBrk="0" hangingPunct="0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Manusia memiliki mekanisme otak yang menyebabkan tiap hari kita tidur 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e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e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a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a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 jam dan memungkinkan kita berulang-ulang melewati </a:t>
            </a:r>
            <a:r>
              <a:rPr lang="id-ID" sz="2000" dirty="0" smtClean="0">
                <a:latin typeface="Advantage" pitchFamily="34" charset="0"/>
              </a:rPr>
              <a:t>b</a:t>
            </a:r>
            <a:r>
              <a:rPr lang="en-US" sz="2000" dirty="0" smtClean="0">
                <a:latin typeface="Advantage" pitchFamily="34" charset="0"/>
              </a:rPr>
              <a:t>e</a:t>
            </a:r>
            <a:r>
              <a:rPr lang="id-ID" sz="2000" dirty="0" smtClean="0">
                <a:latin typeface="Advantage" pitchFamily="34" charset="0"/>
              </a:rPr>
              <a:t>b</a:t>
            </a:r>
            <a:r>
              <a:rPr lang="en-US" sz="2000" dirty="0" smtClean="0">
                <a:latin typeface="Advantage" pitchFamily="34" charset="0"/>
              </a:rPr>
              <a:t>e</a:t>
            </a:r>
            <a:r>
              <a:rPr lang="id-ID" sz="2000" dirty="0" smtClean="0">
                <a:latin typeface="Advantage" pitchFamily="34" charset="0"/>
              </a:rPr>
              <a:t>r</a:t>
            </a:r>
            <a:r>
              <a:rPr lang="en-US" sz="2000" dirty="0" smtClean="0">
                <a:latin typeface="Advantage" pitchFamily="34" charset="0"/>
              </a:rPr>
              <a:t>a</a:t>
            </a:r>
            <a:r>
              <a:rPr lang="id-ID" sz="2000" dirty="0" smtClean="0">
                <a:latin typeface="Advantage" pitchFamily="34" charset="0"/>
              </a:rPr>
              <a:t>p</a:t>
            </a:r>
            <a:r>
              <a:rPr lang="en-US" sz="2000" dirty="0" smtClean="0">
                <a:latin typeface="Advantage" pitchFamily="34" charset="0"/>
              </a:rPr>
              <a:t>a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 tahapan tidur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tabLst/>
              <a:defRPr/>
            </a:pPr>
            <a:endParaRPr kumimoji="0" lang="id-ID" sz="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Mempertahankan suhu tubuh adalah aktivitas yg paling menghabiskan energi bagi mamalia dan burung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tabLst/>
              <a:defRPr/>
            </a:pPr>
            <a:endParaRPr kumimoji="0" lang="id-ID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Beruang mengkonsumsi makanan yang mereka temukan, sedangkan burung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burung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 kecil hanya mengkonsumsi makanan yg cukup untuk memenuhi kebutuhan dalam waktu singkat. Manusia umumnya berada di tengah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tengah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 kebiasaan makan t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antage" pitchFamily="34" charset="0"/>
                <a:cs typeface="+mn-cs"/>
              </a:rPr>
              <a:t>ersebut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vantage" pitchFamily="34" charset="0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8621" y="142852"/>
            <a:ext cx="7302596" cy="57150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Psikologi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Evolusi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1000108"/>
            <a:ext cx="7154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en-US" sz="4000" b="1" dirty="0" err="1" smtClean="0">
                <a:solidFill>
                  <a:srgbClr val="C00000"/>
                </a:solidFill>
                <a:latin typeface="Advantage" pitchFamily="34" charset="0"/>
              </a:rPr>
              <a:t>Etika</a:t>
            </a:r>
            <a:r>
              <a:rPr lang="en-US" sz="4000" b="1" dirty="0" smtClean="0">
                <a:solidFill>
                  <a:srgbClr val="C00000"/>
                </a:solidFill>
                <a:latin typeface="Advantage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dvantage" pitchFamily="34" charset="0"/>
              </a:rPr>
              <a:t>sebuah</a:t>
            </a:r>
            <a:r>
              <a:rPr lang="en-US" sz="4000" b="1" dirty="0" smtClean="0">
                <a:solidFill>
                  <a:srgbClr val="C00000"/>
                </a:solidFill>
                <a:latin typeface="Advantage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dvantage" pitchFamily="34" charset="0"/>
              </a:rPr>
              <a:t>riset</a:t>
            </a:r>
            <a:r>
              <a:rPr lang="en-US" sz="4000" b="1" dirty="0" smtClean="0">
                <a:solidFill>
                  <a:srgbClr val="C00000"/>
                </a:solidFill>
                <a:latin typeface="Advantage" pitchFamily="34" charset="0"/>
              </a:rPr>
              <a:t> (</a:t>
            </a:r>
            <a:r>
              <a:rPr lang="en-US" sz="4000" b="1" dirty="0" err="1" smtClean="0">
                <a:solidFill>
                  <a:srgbClr val="C00000"/>
                </a:solidFill>
                <a:latin typeface="Advantage" pitchFamily="34" charset="0"/>
              </a:rPr>
              <a:t>penelitian</a:t>
            </a:r>
            <a:r>
              <a:rPr lang="en-US" sz="4000" b="1" dirty="0" smtClean="0">
                <a:solidFill>
                  <a:srgbClr val="C00000"/>
                </a:solidFill>
                <a:latin typeface="Advantage" pitchFamily="34" charset="0"/>
              </a:rPr>
              <a:t>)</a:t>
            </a:r>
          </a:p>
        </p:txBody>
      </p:sp>
      <p:pic>
        <p:nvPicPr>
          <p:cNvPr id="6158" name="Picture 14" descr="http://beautyfool.com/wp-content/uploads/2013/08/animal-testing-cosmetics-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2626"/>
            <a:ext cx="622935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621" y="285750"/>
            <a:ext cx="8001031" cy="7857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Mengapa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menggunakan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hewan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34" y="928670"/>
            <a:ext cx="7929618" cy="5143536"/>
          </a:xfrm>
          <a:prstGeom prst="rect">
            <a:avLst/>
          </a:prstGeom>
        </p:spPr>
        <p:txBody>
          <a:bodyPr/>
          <a:lstStyle/>
          <a:p>
            <a:endParaRPr lang="en-US" sz="800" dirty="0" smtClean="0">
              <a:latin typeface="Advantage" pitchFamily="34" charset="0"/>
            </a:endParaRPr>
          </a:p>
          <a:p>
            <a:endParaRPr lang="en-US" sz="700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Terdapat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kesamaan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mekanisme</a:t>
            </a:r>
            <a:r>
              <a:rPr lang="en-US" sz="2400" b="1" dirty="0" smtClean="0">
                <a:latin typeface="Advantage" pitchFamily="34" charset="0"/>
              </a:rPr>
              <a:t> yang </a:t>
            </a:r>
            <a:r>
              <a:rPr lang="en-US" sz="2400" b="1" dirty="0" err="1" smtClean="0">
                <a:latin typeface="Advantage" pitchFamily="34" charset="0"/>
              </a:rPr>
              <a:t>mendasari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suatu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perilaku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antara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hewan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dan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manusia</a:t>
            </a:r>
            <a:r>
              <a:rPr lang="en-US" sz="2400" b="1" dirty="0" smtClean="0">
                <a:latin typeface="Advantage" pitchFamily="34" charset="0"/>
              </a:rPr>
              <a:t>.  </a:t>
            </a:r>
          </a:p>
          <a:p>
            <a:pPr marL="623888" indent="-333375"/>
            <a:r>
              <a:rPr lang="en-US" sz="2400" dirty="0" smtClean="0">
                <a:latin typeface="Advantage" pitchFamily="34" charset="0"/>
              </a:rPr>
              <a:t>	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Otak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dan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perilaku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hewan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memiliki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kesamaan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dalam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hal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kimiawi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dan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anatomi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nya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dengan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manusia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.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Susunan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sarafnya</a:t>
            </a:r>
            <a:endParaRPr lang="en-US" sz="20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endParaRPr lang="en-US" sz="700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Memenuhi</a:t>
            </a:r>
            <a:r>
              <a:rPr lang="en-US" sz="2400" b="1" dirty="0" smtClean="0">
                <a:latin typeface="Advantage" pitchFamily="34" charset="0"/>
              </a:rPr>
              <a:t> rasa </a:t>
            </a:r>
            <a:r>
              <a:rPr lang="en-US" sz="2400" b="1" dirty="0" err="1" smtClean="0">
                <a:latin typeface="Advantage" pitchFamily="34" charset="0"/>
              </a:rPr>
              <a:t>keingin-tahuan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manusia</a:t>
            </a:r>
            <a:r>
              <a:rPr lang="en-US" sz="2400" b="1" dirty="0" smtClean="0">
                <a:latin typeface="Advantage" pitchFamily="34" charset="0"/>
              </a:rPr>
              <a:t> yang </a:t>
            </a:r>
            <a:r>
              <a:rPr lang="en-US" sz="2400" b="1" dirty="0" err="1" smtClean="0">
                <a:latin typeface="Advantage" pitchFamily="34" charset="0"/>
              </a:rPr>
              <a:t>dapat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menghasilkan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pengetahuan</a:t>
            </a:r>
            <a:r>
              <a:rPr lang="en-US" sz="2400" b="1" dirty="0" smtClean="0">
                <a:latin typeface="Advantage" pitchFamily="34" charset="0"/>
              </a:rPr>
              <a:t> yang </a:t>
            </a:r>
            <a:r>
              <a:rPr lang="en-US" sz="2400" b="1" dirty="0" err="1" smtClean="0">
                <a:latin typeface="Advantage" pitchFamily="34" charset="0"/>
              </a:rPr>
              <a:t>dapat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diterapkan</a:t>
            </a:r>
            <a:endParaRPr lang="en-US" sz="2400" b="1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endParaRPr lang="en-US" sz="800" b="1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Evolusi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manusia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terungkap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melalui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apa</a:t>
            </a:r>
            <a:r>
              <a:rPr lang="en-US" sz="2400" b="1" dirty="0" smtClean="0">
                <a:latin typeface="Advantage" pitchFamily="34" charset="0"/>
              </a:rPr>
              <a:t> yang </a:t>
            </a:r>
            <a:r>
              <a:rPr lang="en-US" sz="2400" b="1" dirty="0" err="1" smtClean="0">
                <a:latin typeface="Advantage" pitchFamily="34" charset="0"/>
              </a:rPr>
              <a:t>kita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amati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dan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pelajari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pada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hewan</a:t>
            </a:r>
            <a:endParaRPr lang="en-US" sz="2400" b="1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endParaRPr lang="en-US" sz="8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endParaRPr lang="en-US" sz="700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Tidak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dapat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menggunakan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manusia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karena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ada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aturan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atau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etika</a:t>
            </a:r>
            <a:r>
              <a:rPr lang="en-US" sz="2400" b="1" dirty="0" smtClean="0">
                <a:latin typeface="Advantage" pitchFamily="34" charset="0"/>
              </a:rPr>
              <a:t> yang </a:t>
            </a:r>
            <a:r>
              <a:rPr lang="en-US" sz="2400" b="1" dirty="0" err="1" smtClean="0">
                <a:latin typeface="Advantage" pitchFamily="34" charset="0"/>
              </a:rPr>
              <a:t>melarangnya</a:t>
            </a:r>
            <a:endParaRPr lang="en-US" sz="2400" b="1" dirty="0" smtClean="0">
              <a:latin typeface="Advantage" pitchFamily="34" charset="0"/>
            </a:endParaRPr>
          </a:p>
          <a:p>
            <a:pPr marL="623888" indent="-333375"/>
            <a:r>
              <a:rPr lang="en-US" sz="2400" dirty="0" smtClean="0">
                <a:latin typeface="Advantage" pitchFamily="34" charset="0"/>
              </a:rPr>
              <a:t>	</a:t>
            </a:r>
            <a:endParaRPr lang="en-US" sz="20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514350" indent="-1588"/>
            <a:endParaRPr lang="en-US" sz="2000" dirty="0" smtClean="0">
              <a:latin typeface="Advantag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encrypted-tbn2.gstatic.com/images?q=tbn:ANd9GcSx4NKv3azPCv5BDdap3REmVz6ctBkm7Ot8KnvC7tSf8YLkPgRYn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572009"/>
            <a:ext cx="2384335" cy="1785950"/>
          </a:xfrm>
          <a:prstGeom prst="rect">
            <a:avLst/>
          </a:prstGeom>
          <a:noFill/>
        </p:spPr>
      </p:pic>
      <p:pic>
        <p:nvPicPr>
          <p:cNvPr id="3" name="Picture 2" descr="http://www.aboutmyplanet.com/wp-content/gallery/animal-testing/cattes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572008"/>
            <a:ext cx="2004244" cy="2357454"/>
          </a:xfrm>
          <a:prstGeom prst="rect">
            <a:avLst/>
          </a:prstGeom>
          <a:noFill/>
        </p:spPr>
      </p:pic>
      <p:pic>
        <p:nvPicPr>
          <p:cNvPr id="4" name="Picture 6" descr="http://www.forumnacional.com.br/new/images/stories/noticias_2013/outubro/016838997_30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80"/>
            <a:ext cx="3214678" cy="1809405"/>
          </a:xfrm>
          <a:prstGeom prst="rect">
            <a:avLst/>
          </a:prstGeom>
          <a:noFill/>
        </p:spPr>
      </p:pic>
      <p:pic>
        <p:nvPicPr>
          <p:cNvPr id="48132" name="Picture 4" descr="http://www.human-health-and-animal-ethics.com/images/animal-test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8"/>
            <a:ext cx="1928826" cy="2253681"/>
          </a:xfrm>
          <a:prstGeom prst="rect">
            <a:avLst/>
          </a:prstGeom>
          <a:noFill/>
        </p:spPr>
      </p:pic>
      <p:pic>
        <p:nvPicPr>
          <p:cNvPr id="48134" name="Picture 6" descr="http://oyster.ignimgs.com/wordpress/www.ign.com/4496/2014/01/animal-test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7" y="714380"/>
            <a:ext cx="3172443" cy="1785926"/>
          </a:xfrm>
          <a:prstGeom prst="rect">
            <a:avLst/>
          </a:prstGeom>
          <a:noFill/>
        </p:spPr>
      </p:pic>
      <p:pic>
        <p:nvPicPr>
          <p:cNvPr id="7" name="Picture 10" descr="http://www.veganpeace.com/animal_cruelty/images/dogresearc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1" y="714380"/>
            <a:ext cx="2786050" cy="1795634"/>
          </a:xfrm>
          <a:prstGeom prst="rect">
            <a:avLst/>
          </a:prstGeom>
          <a:noFill/>
        </p:spPr>
      </p:pic>
      <p:pic>
        <p:nvPicPr>
          <p:cNvPr id="48136" name="Picture 8" descr="http://www.petalatino.com/wp-content/uploads/AirFrance-13.jpg"/>
          <p:cNvPicPr>
            <a:picLocks noChangeAspect="1" noChangeArrowheads="1"/>
          </p:cNvPicPr>
          <p:nvPr/>
        </p:nvPicPr>
        <p:blipFill>
          <a:blip r:embed="rId8" cstate="print"/>
          <a:srcRect r="15983"/>
          <a:stretch>
            <a:fillRect/>
          </a:stretch>
        </p:blipFill>
        <p:spPr bwMode="auto">
          <a:xfrm>
            <a:off x="3929058" y="4572008"/>
            <a:ext cx="2837525" cy="2286016"/>
          </a:xfrm>
          <a:prstGeom prst="rect">
            <a:avLst/>
          </a:prstGeom>
          <a:noFill/>
        </p:spPr>
      </p:pic>
      <p:pic>
        <p:nvPicPr>
          <p:cNvPr id="48138" name="Picture 10" descr="https://encrypted-tbn2.gstatic.com/images?q=tbn:ANd9GcQk3mOxu5apFSYyZEgSbUWKNxO0Z5FuBCr18YrnpO9h1wa0SgbCR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38" y="2500306"/>
            <a:ext cx="1928794" cy="2146124"/>
          </a:xfrm>
          <a:prstGeom prst="rect">
            <a:avLst/>
          </a:prstGeom>
          <a:noFill/>
        </p:spPr>
      </p:pic>
      <p:pic>
        <p:nvPicPr>
          <p:cNvPr id="48140" name="Picture 12" descr="http://www.animalexperimentspictures.com/photo/314/download"/>
          <p:cNvPicPr>
            <a:picLocks noChangeAspect="1" noChangeArrowheads="1"/>
          </p:cNvPicPr>
          <p:nvPr/>
        </p:nvPicPr>
        <p:blipFill>
          <a:blip r:embed="rId10"/>
          <a:srcRect t="60000"/>
          <a:stretch>
            <a:fillRect/>
          </a:stretch>
        </p:blipFill>
        <p:spPr bwMode="auto">
          <a:xfrm>
            <a:off x="-32" y="2500306"/>
            <a:ext cx="7215238" cy="2084182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7158" y="0"/>
            <a:ext cx="8001031" cy="78577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Animal Testing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621" y="285750"/>
            <a:ext cx="8001031" cy="85723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Debat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Etika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/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kontroversi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57158" y="1071546"/>
            <a:ext cx="8072494" cy="5143536"/>
          </a:xfrm>
          <a:prstGeom prst="rect">
            <a:avLst/>
          </a:prstGeom>
        </p:spPr>
        <p:txBody>
          <a:bodyPr/>
          <a:lstStyle/>
          <a:p>
            <a:endParaRPr lang="en-US" sz="800" dirty="0" smtClean="0">
              <a:latin typeface="Advantage" pitchFamily="34" charset="0"/>
            </a:endParaRPr>
          </a:p>
          <a:p>
            <a:endParaRPr lang="en-US" sz="700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Perlakuan</a:t>
            </a:r>
            <a:r>
              <a:rPr lang="en-US" sz="2400" b="1" dirty="0" smtClean="0">
                <a:latin typeface="Advantage" pitchFamily="34" charset="0"/>
              </a:rPr>
              <a:t> yang </a:t>
            </a:r>
            <a:r>
              <a:rPr lang="en-US" sz="2400" b="1" dirty="0" err="1" smtClean="0">
                <a:latin typeface="Advantage" pitchFamily="34" charset="0"/>
              </a:rPr>
              <a:t>menyiksa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terhadap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hewan</a:t>
            </a:r>
            <a:endParaRPr lang="en-US" sz="2400" b="1" dirty="0" smtClean="0">
              <a:latin typeface="Advantage" pitchFamily="34" charset="0"/>
            </a:endParaRPr>
          </a:p>
          <a:p>
            <a:pPr marL="623888" indent="-333375"/>
            <a:r>
              <a:rPr lang="en-US" sz="2400" dirty="0" smtClean="0">
                <a:latin typeface="Advantage" pitchFamily="34" charset="0"/>
              </a:rPr>
              <a:t>	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perusakan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orak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,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penanaman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elektroda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di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otak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, </a:t>
            </a:r>
          </a:p>
          <a:p>
            <a:pPr marL="623888" indent="-333375"/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	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penyuntikan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obat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atau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hormon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,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dsb</a:t>
            </a:r>
            <a:endParaRPr lang="en-US" sz="20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623888" indent="-333375"/>
            <a:endParaRPr lang="en-US" sz="20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endParaRPr lang="en-US" sz="700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Penelitian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menggunakan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hewan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menjadi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bagian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dari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penelitian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medis</a:t>
            </a:r>
            <a:endParaRPr lang="en-US" sz="2400" b="1" dirty="0" smtClean="0">
              <a:latin typeface="Advantage" pitchFamily="34" charset="0"/>
            </a:endParaRPr>
          </a:p>
          <a:p>
            <a:pPr marL="623888" indent="-333375"/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	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penemuan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polio, diabetes,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campak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,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cacar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air,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luka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bakar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,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gangguan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jantung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,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dll</a:t>
            </a:r>
            <a:endParaRPr lang="en-US" sz="20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623888" indent="-333375"/>
            <a:endParaRPr lang="en-US" sz="2000" b="1" dirty="0" smtClean="0">
              <a:latin typeface="Advantage" pitchFamily="34" charset="0"/>
            </a:endParaRPr>
          </a:p>
          <a:p>
            <a:pPr marL="2452688" lvl="4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Abolisionis</a:t>
            </a:r>
            <a:endParaRPr lang="en-US" b="1" dirty="0" smtClean="0">
              <a:latin typeface="Advantage" pitchFamily="34" charset="0"/>
            </a:endParaRPr>
          </a:p>
          <a:p>
            <a:pPr marL="2522538"/>
            <a:r>
              <a:rPr lang="en-US" dirty="0" err="1" smtClean="0">
                <a:solidFill>
                  <a:schemeClr val="accent3"/>
                </a:solidFill>
                <a:latin typeface="Advantage" pitchFamily="34" charset="0"/>
              </a:rPr>
              <a:t>hewan</a:t>
            </a:r>
            <a:r>
              <a:rPr lang="en-US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Advantage" pitchFamily="34" charset="0"/>
              </a:rPr>
              <a:t>memiiki</a:t>
            </a:r>
            <a:r>
              <a:rPr lang="en-US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Advantage" pitchFamily="34" charset="0"/>
              </a:rPr>
              <a:t>hak</a:t>
            </a:r>
            <a:r>
              <a:rPr lang="en-US" dirty="0" smtClean="0">
                <a:solidFill>
                  <a:schemeClr val="accent3"/>
                </a:solidFill>
                <a:latin typeface="Advantage" pitchFamily="34" charset="0"/>
              </a:rPr>
              <a:t> yang </a:t>
            </a:r>
            <a:r>
              <a:rPr lang="en-US" dirty="0" err="1" smtClean="0">
                <a:solidFill>
                  <a:schemeClr val="accent3"/>
                </a:solidFill>
                <a:latin typeface="Advantage" pitchFamily="34" charset="0"/>
              </a:rPr>
              <a:t>sama</a:t>
            </a:r>
            <a:r>
              <a:rPr lang="en-US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Advantage" pitchFamily="34" charset="0"/>
              </a:rPr>
              <a:t>dengan</a:t>
            </a:r>
            <a:r>
              <a:rPr lang="en-US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Advantage" pitchFamily="34" charset="0"/>
              </a:rPr>
              <a:t>manusia</a:t>
            </a:r>
            <a:r>
              <a:rPr lang="en-US" dirty="0" smtClean="0">
                <a:solidFill>
                  <a:schemeClr val="accent3"/>
                </a:solidFill>
                <a:latin typeface="Advantage" pitchFamily="34" charset="0"/>
              </a:rPr>
              <a:t>, </a:t>
            </a:r>
            <a:r>
              <a:rPr lang="en-US" dirty="0" err="1" smtClean="0">
                <a:solidFill>
                  <a:schemeClr val="accent3"/>
                </a:solidFill>
                <a:latin typeface="Advantage" pitchFamily="34" charset="0"/>
              </a:rPr>
              <a:t>hewan</a:t>
            </a:r>
            <a:r>
              <a:rPr lang="en-US" dirty="0" smtClean="0">
                <a:solidFill>
                  <a:schemeClr val="accent3"/>
                </a:solidFill>
                <a:latin typeface="Advantage" pitchFamily="34" charset="0"/>
              </a:rPr>
              <a:t> yang </a:t>
            </a:r>
            <a:r>
              <a:rPr lang="en-US" dirty="0" err="1" smtClean="0">
                <a:solidFill>
                  <a:schemeClr val="accent3"/>
                </a:solidFill>
                <a:latin typeface="Advantage" pitchFamily="34" charset="0"/>
              </a:rPr>
              <a:t>dimatikan</a:t>
            </a:r>
            <a:r>
              <a:rPr lang="en-US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Advantage" pitchFamily="34" charset="0"/>
              </a:rPr>
              <a:t>adalah</a:t>
            </a:r>
            <a:r>
              <a:rPr lang="en-US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Advantage" pitchFamily="34" charset="0"/>
              </a:rPr>
              <a:t>sebuah</a:t>
            </a:r>
            <a:r>
              <a:rPr lang="en-US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Advantage" pitchFamily="34" charset="0"/>
              </a:rPr>
              <a:t>pembunuhan</a:t>
            </a:r>
            <a:r>
              <a:rPr lang="en-US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Advantage" pitchFamily="34" charset="0"/>
              </a:rPr>
              <a:t>apapun</a:t>
            </a:r>
            <a:r>
              <a:rPr lang="en-US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Advantage" pitchFamily="34" charset="0"/>
              </a:rPr>
              <a:t>tujuannya</a:t>
            </a:r>
            <a:endParaRPr lang="en-US" b="1" dirty="0" smtClean="0">
              <a:latin typeface="Advantage" pitchFamily="34" charset="0"/>
            </a:endParaRPr>
          </a:p>
          <a:p>
            <a:pPr marL="2522538">
              <a:buFont typeface="Wingdings" pitchFamily="2" charset="2"/>
              <a:buChar char="Ø"/>
            </a:pPr>
            <a:endParaRPr lang="en-US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endParaRPr lang="en-US" sz="700" dirty="0" smtClean="0">
              <a:latin typeface="Advantage" pitchFamily="34" charset="0"/>
            </a:endParaRPr>
          </a:p>
          <a:p>
            <a:pPr marL="623888" indent="-333375"/>
            <a:r>
              <a:rPr lang="en-US" sz="2400" dirty="0" smtClean="0">
                <a:latin typeface="Advantage" pitchFamily="34" charset="0"/>
              </a:rPr>
              <a:t>	</a:t>
            </a:r>
            <a:endParaRPr lang="en-US" sz="20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514350" indent="-1588"/>
            <a:endParaRPr lang="en-US" sz="2000" dirty="0" smtClean="0">
              <a:latin typeface="Advantage" pitchFamily="34" charset="0"/>
            </a:endParaRPr>
          </a:p>
        </p:txBody>
      </p:sp>
      <p:pic>
        <p:nvPicPr>
          <p:cNvPr id="2050" name="Picture 2" descr="http://newint.org/sections/argument/2011/06/28/444-35-m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6018" y="-1"/>
            <a:ext cx="1478014" cy="2428869"/>
          </a:xfrm>
          <a:prstGeom prst="rect">
            <a:avLst/>
          </a:prstGeom>
          <a:noFill/>
        </p:spPr>
      </p:pic>
      <p:pic>
        <p:nvPicPr>
          <p:cNvPr id="5" name="Picture 8" descr="http://th00.deviantart.net/fs71/PRE/i/2012/054/3/7/animal_testing_by_rinzinnocent-d4qpdj5.jpg"/>
          <p:cNvPicPr>
            <a:picLocks noChangeAspect="1" noChangeArrowheads="1"/>
          </p:cNvPicPr>
          <p:nvPr/>
        </p:nvPicPr>
        <p:blipFill>
          <a:blip r:embed="rId3"/>
          <a:srcRect l="2000" t="14098" r="11999" b="26691"/>
          <a:stretch>
            <a:fillRect/>
          </a:stretch>
        </p:blipFill>
        <p:spPr bwMode="auto">
          <a:xfrm>
            <a:off x="17035" y="4572008"/>
            <a:ext cx="234044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621" y="285750"/>
            <a:ext cx="8001031" cy="85723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Saran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dan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kompromi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57158" y="928670"/>
            <a:ext cx="8072494" cy="5143536"/>
          </a:xfrm>
          <a:prstGeom prst="rect">
            <a:avLst/>
          </a:prstGeom>
        </p:spPr>
        <p:txBody>
          <a:bodyPr/>
          <a:lstStyle/>
          <a:p>
            <a:endParaRPr lang="en-US" sz="800" dirty="0" smtClean="0">
              <a:latin typeface="Advantage" pitchFamily="34" charset="0"/>
            </a:endParaRPr>
          </a:p>
          <a:p>
            <a:endParaRPr lang="en-US" sz="700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Sebelum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penelitan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dimulai</a:t>
            </a:r>
            <a:r>
              <a:rPr lang="en-US" sz="2400" b="1" dirty="0" smtClean="0">
                <a:latin typeface="Advantage" pitchFamily="34" charset="0"/>
              </a:rPr>
              <a:t>, </a:t>
            </a:r>
            <a:r>
              <a:rPr lang="en-US" sz="2400" b="1" dirty="0" err="1" smtClean="0">
                <a:latin typeface="Advantage" pitchFamily="34" charset="0"/>
              </a:rPr>
              <a:t>rencana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penelitian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harus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dievaluasi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oleh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pihak</a:t>
            </a:r>
            <a:r>
              <a:rPr lang="en-US" sz="2400" b="1" dirty="0" smtClean="0">
                <a:latin typeface="Advantage" pitchFamily="34" charset="0"/>
              </a:rPr>
              <a:t> lain </a:t>
            </a:r>
            <a:r>
              <a:rPr lang="en-US" sz="2400" b="1" dirty="0" err="1" smtClean="0">
                <a:latin typeface="Advantage" pitchFamily="34" charset="0"/>
              </a:rPr>
              <a:t>selain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peneliti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tsb</a:t>
            </a:r>
            <a:endParaRPr lang="en-US" sz="2400" b="1" dirty="0" smtClean="0">
              <a:latin typeface="Advantage" pitchFamily="34" charset="0"/>
            </a:endParaRPr>
          </a:p>
          <a:p>
            <a:pPr marL="623888" indent="-333375"/>
            <a:endParaRPr lang="en-US" sz="8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endParaRPr lang="en-US" sz="700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Peneliti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diberikan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pelatihan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mengenai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bagaimana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cara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memperlakukan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hewan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dengan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baik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dan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metode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penelitian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alternatif</a:t>
            </a:r>
            <a:endParaRPr lang="en-US" sz="2400" b="1" dirty="0" smtClean="0">
              <a:latin typeface="Advantage" pitchFamily="34" charset="0"/>
            </a:endParaRPr>
          </a:p>
          <a:p>
            <a:pPr marL="623888" indent="-333375"/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	</a:t>
            </a:r>
            <a:endParaRPr lang="en-US" sz="2000" b="1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Membuat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kebijakan</a:t>
            </a:r>
            <a:r>
              <a:rPr lang="en-US" sz="2400" b="1" dirty="0" smtClean="0">
                <a:latin typeface="Advantage" pitchFamily="34" charset="0"/>
              </a:rPr>
              <a:t> yang </a:t>
            </a:r>
            <a:r>
              <a:rPr lang="en-US" sz="2400" b="1" dirty="0" err="1" smtClean="0">
                <a:latin typeface="Advantage" pitchFamily="34" charset="0"/>
              </a:rPr>
              <a:t>memuat</a:t>
            </a:r>
            <a:r>
              <a:rPr lang="en-US" sz="2400" b="1" dirty="0" smtClean="0">
                <a:latin typeface="Advantage" pitchFamily="34" charset="0"/>
              </a:rPr>
              <a:t> </a:t>
            </a:r>
          </a:p>
          <a:p>
            <a:pPr marL="623888" indent="-333375"/>
            <a:r>
              <a:rPr lang="en-US" sz="2400" b="1" dirty="0" smtClean="0">
                <a:latin typeface="Advantage" pitchFamily="34" charset="0"/>
              </a:rPr>
              <a:t>	</a:t>
            </a:r>
            <a:r>
              <a:rPr lang="en-US" sz="2400" b="1" dirty="0" err="1" smtClean="0">
                <a:latin typeface="Advantage" pitchFamily="34" charset="0"/>
              </a:rPr>
              <a:t>pernyataan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tentang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penggunaan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hewan</a:t>
            </a:r>
            <a:r>
              <a:rPr lang="en-US" sz="2400" b="1" dirty="0" smtClean="0">
                <a:latin typeface="Advantage" pitchFamily="34" charset="0"/>
              </a:rPr>
              <a:t> </a:t>
            </a:r>
          </a:p>
          <a:p>
            <a:pPr marL="623888" indent="-333375"/>
            <a:r>
              <a:rPr lang="en-US" sz="2400" b="1" dirty="0" smtClean="0">
                <a:latin typeface="Advantage" pitchFamily="34" charset="0"/>
              </a:rPr>
              <a:t>	</a:t>
            </a:r>
            <a:r>
              <a:rPr lang="en-US" sz="2400" b="1" dirty="0" err="1" smtClean="0">
                <a:latin typeface="Advantage" pitchFamily="34" charset="0"/>
              </a:rPr>
              <a:t>untuk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penelitian</a:t>
            </a:r>
            <a:r>
              <a:rPr lang="en-US" sz="2400" b="1" dirty="0" smtClean="0">
                <a:latin typeface="Advantage" pitchFamily="34" charset="0"/>
              </a:rPr>
              <a:t> yang </a:t>
            </a:r>
            <a:r>
              <a:rPr lang="en-US" sz="2400" b="1" dirty="0" err="1" smtClean="0">
                <a:latin typeface="Advantage" pitchFamily="34" charset="0"/>
              </a:rPr>
              <a:t>sesuai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dengan</a:t>
            </a:r>
            <a:r>
              <a:rPr lang="en-US" sz="2400" b="1" dirty="0" smtClean="0">
                <a:latin typeface="Advantage" pitchFamily="34" charset="0"/>
              </a:rPr>
              <a:t> </a:t>
            </a:r>
          </a:p>
          <a:p>
            <a:pPr marL="623888" indent="-333375"/>
            <a:r>
              <a:rPr lang="en-US" sz="2400" b="1" dirty="0" smtClean="0">
                <a:latin typeface="Advantage" pitchFamily="34" charset="0"/>
              </a:rPr>
              <a:t>	</a:t>
            </a:r>
            <a:r>
              <a:rPr lang="en-US" sz="2400" b="1" dirty="0" err="1" smtClean="0">
                <a:latin typeface="Advantage" pitchFamily="34" charset="0"/>
              </a:rPr>
              <a:t>etika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dalam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setiap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penerbitan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jurnal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ilmiah</a:t>
            </a:r>
            <a:endParaRPr lang="en-US" b="1" dirty="0" smtClean="0">
              <a:latin typeface="Advantage" pitchFamily="34" charset="0"/>
            </a:endParaRPr>
          </a:p>
          <a:p>
            <a:pPr marL="623888" indent="-333375"/>
            <a:r>
              <a:rPr lang="en-US" dirty="0" smtClean="0">
                <a:solidFill>
                  <a:schemeClr val="accent3"/>
                </a:solidFill>
                <a:latin typeface="Advantage" pitchFamily="34" charset="0"/>
              </a:rPr>
              <a:t>	</a:t>
            </a:r>
          </a:p>
          <a:p>
            <a:pPr marL="623888" indent="-333375">
              <a:buFont typeface="Wingdings" pitchFamily="2" charset="2"/>
              <a:buChar char="Ø"/>
            </a:pPr>
            <a:endParaRPr lang="en-US" sz="700" dirty="0" smtClean="0">
              <a:latin typeface="Advantage" pitchFamily="34" charset="0"/>
            </a:endParaRPr>
          </a:p>
          <a:p>
            <a:pPr marL="623888" indent="-333375"/>
            <a:r>
              <a:rPr lang="en-US" sz="2400" dirty="0" smtClean="0">
                <a:latin typeface="Advantage" pitchFamily="34" charset="0"/>
              </a:rPr>
              <a:t>	</a:t>
            </a:r>
            <a:endParaRPr lang="en-US" sz="20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514350" indent="-1588"/>
            <a:endParaRPr lang="en-US" sz="2000" dirty="0" smtClean="0">
              <a:latin typeface="Advantage" pitchFamily="34" charset="0"/>
            </a:endParaRPr>
          </a:p>
        </p:txBody>
      </p:sp>
      <p:pic>
        <p:nvPicPr>
          <p:cNvPr id="1026" name="Picture 2" descr="https://62e528761d0685343e1c-f3d1b99a743ffa4142d9d7f1978d9686.ssl.cf2.rackcdn.com/files/14013/width668/mzzn6963-1344406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4640"/>
            <a:ext cx="2216742" cy="1483359"/>
          </a:xfrm>
          <a:prstGeom prst="rect">
            <a:avLst/>
          </a:prstGeom>
          <a:noFill/>
        </p:spPr>
      </p:pic>
      <p:pic>
        <p:nvPicPr>
          <p:cNvPr id="1028" name="Picture 4" descr="http://www.wpi.edu/Images/CMS/OSP/animal-care2_rdax_300x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399106"/>
            <a:ext cx="1801104" cy="1458894"/>
          </a:xfrm>
          <a:prstGeom prst="rect">
            <a:avLst/>
          </a:prstGeom>
          <a:noFill/>
        </p:spPr>
      </p:pic>
      <p:pic>
        <p:nvPicPr>
          <p:cNvPr id="1030" name="Picture 6" descr="http://img.timeinc.net/time/daily/2008/0806/360_drug_test_animals_0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365739"/>
            <a:ext cx="2286016" cy="1492261"/>
          </a:xfrm>
          <a:prstGeom prst="rect">
            <a:avLst/>
          </a:prstGeom>
          <a:noFill/>
        </p:spPr>
      </p:pic>
      <p:pic>
        <p:nvPicPr>
          <p:cNvPr id="1032" name="Picture 8" descr="https://encrypted-tbn1.gstatic.com/images?q=tbn:ANd9GcToZmDzRrsa0H-zcen4xgc-h-I3n98YqdWTdRUtC56mOHysbEXSiQ"/>
          <p:cNvPicPr>
            <a:picLocks noChangeAspect="1" noChangeArrowheads="1"/>
          </p:cNvPicPr>
          <p:nvPr/>
        </p:nvPicPr>
        <p:blipFill>
          <a:blip r:embed="rId5"/>
          <a:srcRect t="2041" b="12244"/>
          <a:stretch>
            <a:fillRect/>
          </a:stretch>
        </p:blipFill>
        <p:spPr bwMode="auto">
          <a:xfrm rot="844973">
            <a:off x="7452931" y="3233767"/>
            <a:ext cx="1524029" cy="1561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d-ID" smtClean="0"/>
              <a:t>Pertanyaan BAB I</a:t>
            </a:r>
            <a:endParaRPr lang="id-ID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5294" y="1268760"/>
            <a:ext cx="8229600" cy="507342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indent="-514350">
              <a:buFont typeface="Wingdings 3"/>
              <a:buAutoNum type="arabicPeriod"/>
            </a:pPr>
            <a:r>
              <a:rPr lang="id-ID" dirty="0" smtClean="0"/>
              <a:t>Jelaskan mengenai fenomena kembar identik yg diasuh di lingkungan yang berbeda berdasarkan teori perwarisan sifat dan lingkungan!</a:t>
            </a:r>
          </a:p>
          <a:p>
            <a:pPr marL="514350" indent="-514350">
              <a:buFont typeface="Wingdings 3"/>
              <a:buAutoNum type="arabicPeriod"/>
            </a:pPr>
            <a:r>
              <a:rPr lang="id-ID" dirty="0" smtClean="0"/>
              <a:t>Jelaskan apa itu PKU, akibatnya, dan bagaimana cara penanganannya! </a:t>
            </a:r>
          </a:p>
          <a:p>
            <a:pPr marL="514350" indent="-514350">
              <a:buFont typeface="Wingdings 3"/>
              <a:buAutoNum type="arabicPeriod"/>
            </a:pPr>
            <a:r>
              <a:rPr lang="id-ID" dirty="0" smtClean="0"/>
              <a:t>Psikologi evolusi membahas bagaimana suatu perilaku berevolusi, terutama perilaku sosial. Sebutkan!</a:t>
            </a:r>
          </a:p>
          <a:p>
            <a:pPr marL="514350" indent="-514350">
              <a:buFont typeface="Wingdings 3"/>
              <a:buAutoNum type="arabicPeriod"/>
            </a:pPr>
            <a:r>
              <a:rPr lang="id-ID" dirty="0"/>
              <a:t>Psikologi evolusi membahas bagaimana suatu perilaku berevolusi, terutama perilaku sosial. Sebutkan!</a:t>
            </a:r>
          </a:p>
          <a:p>
            <a:pPr marL="514350" indent="-514350">
              <a:buFont typeface="Wingdings 3"/>
              <a:buAutoNum type="arabicPeriod"/>
            </a:pPr>
            <a:r>
              <a:rPr lang="id-ID" dirty="0"/>
              <a:t>Bagaimana Anda melihat penelitian dengan menggunakan hewan dan apa pendapat Anda mengenai hal tersebut?</a:t>
            </a:r>
          </a:p>
          <a:p>
            <a:pPr marL="514350" indent="-514350">
              <a:buFont typeface="Wingdings 3"/>
              <a:buAutoNum type="arabicPeriod"/>
            </a:pPr>
            <a:endParaRPr lang="id-ID" dirty="0" smtClean="0"/>
          </a:p>
          <a:p>
            <a:pPr marL="514350" indent="-514350">
              <a:buFont typeface="Wingdings 3"/>
              <a:buAutoNum type="arabicPeriod"/>
            </a:pPr>
            <a:endParaRPr lang="id-ID" dirty="0" smtClean="0"/>
          </a:p>
          <a:p>
            <a:pPr marL="514350" indent="-514350">
              <a:buFont typeface="Wingdings 3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049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1.gstatic.com/images?q=tbn:ANd9GcSme41ou9KIWwTPr3YgO92k5CwnqrrqbymeqRg4owbItPOOXM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78523">
            <a:off x="2846388" y="2060575"/>
            <a:ext cx="41052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8794" y="571480"/>
            <a:ext cx="5072098" cy="1500198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vantage" pitchFamily="34" charset="0"/>
                <a:ea typeface="+mj-ea"/>
                <a:cs typeface="+mj-cs"/>
              </a:rPr>
              <a:t>Hubungan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vantage" pitchFamily="34" charset="0"/>
                <a:ea typeface="+mj-ea"/>
                <a:cs typeface="+mj-cs"/>
              </a:rPr>
              <a:t>antara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vantage" pitchFamily="34" charset="0"/>
                <a:ea typeface="+mj-ea"/>
                <a:cs typeface="+mj-cs"/>
              </a:rPr>
              <a:t>Otak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vantage" pitchFamily="34" charset="0"/>
                <a:ea typeface="+mj-ea"/>
                <a:cs typeface="+mj-cs"/>
              </a:rPr>
              <a:t>dan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vantage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vantage" pitchFamily="34" charset="0"/>
                <a:ea typeface="+mj-ea"/>
                <a:cs typeface="+mj-cs"/>
              </a:rPr>
              <a:t>Pikiran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t="19125" r="61856" b="24857"/>
          <a:stretch>
            <a:fillRect/>
          </a:stretch>
        </p:blipFill>
        <p:spPr bwMode="auto">
          <a:xfrm>
            <a:off x="116801" y="2267630"/>
            <a:ext cx="425744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6255" t="12829" r="7216" b="26690"/>
          <a:stretch>
            <a:fillRect/>
          </a:stretch>
        </p:blipFill>
        <p:spPr bwMode="auto">
          <a:xfrm>
            <a:off x="4429124" y="2267630"/>
            <a:ext cx="4643470" cy="33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71472" y="428604"/>
            <a:ext cx="8215370" cy="5857916"/>
          </a:xfrm>
          <a:prstGeom prst="rect">
            <a:avLst/>
          </a:prstGeom>
        </p:spPr>
        <p:txBody>
          <a:bodyPr/>
          <a:lstStyle/>
          <a:p>
            <a:r>
              <a:rPr lang="en-US" sz="2800" dirty="0" err="1" smtClean="0">
                <a:latin typeface="Advantage" pitchFamily="34" charset="0"/>
              </a:rPr>
              <a:t>Dalam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Biopsikologi</a:t>
            </a:r>
            <a:r>
              <a:rPr lang="en-US" sz="2800" dirty="0" smtClean="0">
                <a:latin typeface="Advantage" pitchFamily="34" charset="0"/>
              </a:rPr>
              <a:t>, </a:t>
            </a:r>
            <a:r>
              <a:rPr lang="en-US" sz="2800" dirty="0" err="1" smtClean="0">
                <a:latin typeface="Advantage" pitchFamily="34" charset="0"/>
              </a:rPr>
              <a:t>perilaku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dijelaskan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dalam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empat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kategori</a:t>
            </a:r>
            <a:r>
              <a:rPr lang="en-US" sz="2800" dirty="0" smtClean="0">
                <a:latin typeface="Advantage" pitchFamily="34" charset="0"/>
              </a:rPr>
              <a:t> :</a:t>
            </a:r>
          </a:p>
          <a:p>
            <a:endParaRPr lang="en-US" sz="800" dirty="0" smtClean="0">
              <a:latin typeface="Advantage" pitchFamily="34" charset="0"/>
            </a:endParaRPr>
          </a:p>
          <a:p>
            <a:endParaRPr lang="en-US" sz="700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Penjelasan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Fisiologis</a:t>
            </a:r>
            <a:endParaRPr lang="en-US" sz="2400" b="1" dirty="0" smtClean="0">
              <a:latin typeface="Advantage" pitchFamily="34" charset="0"/>
            </a:endParaRPr>
          </a:p>
          <a:p>
            <a:pPr marL="623888" indent="-333375"/>
            <a:r>
              <a:rPr lang="en-US" sz="2400" dirty="0" smtClean="0">
                <a:latin typeface="Advantage" pitchFamily="34" charset="0"/>
              </a:rPr>
              <a:t>	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Mengaitkan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perilaku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dengan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aktivitas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otak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dan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organ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tubuh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lainnya</a:t>
            </a:r>
            <a:endParaRPr lang="en-US" sz="20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endParaRPr lang="en-US" sz="700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Penjelasan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Ontogeni</a:t>
            </a:r>
            <a:endParaRPr lang="en-US" sz="2400" b="1" dirty="0" smtClean="0">
              <a:latin typeface="Advantage" pitchFamily="34" charset="0"/>
            </a:endParaRPr>
          </a:p>
          <a:p>
            <a:pPr marL="623888" indent="-333375"/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	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Menggambarkan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perkembangan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perilaku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individu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dengan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melihat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adanya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pengaruh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gen,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nutrisi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,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pengalaman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serta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interaksi</a:t>
            </a:r>
            <a:endParaRPr lang="en-US" sz="20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623888" indent="-333375"/>
            <a:endParaRPr lang="en-US" sz="700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Penjelasan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Evolusi</a:t>
            </a:r>
            <a:endParaRPr lang="en-US" sz="2400" b="1" dirty="0" smtClean="0">
              <a:latin typeface="Advantage" pitchFamily="34" charset="0"/>
            </a:endParaRPr>
          </a:p>
          <a:p>
            <a:pPr marL="623888" indent="-333375"/>
            <a:r>
              <a:rPr lang="en-US" sz="2400" dirty="0" smtClean="0">
                <a:latin typeface="Advantage" pitchFamily="34" charset="0"/>
              </a:rPr>
              <a:t>	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Perilaku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muncul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karena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kita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mewarisinya</a:t>
            </a:r>
            <a:endParaRPr lang="en-US" sz="20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endParaRPr lang="en-US" sz="700" dirty="0" smtClean="0">
              <a:latin typeface="Advantage" pitchFamily="34" charset="0"/>
            </a:endParaRPr>
          </a:p>
          <a:p>
            <a:pPr marL="623888" indent="-333375">
              <a:buFont typeface="Wingdings" pitchFamily="2" charset="2"/>
              <a:buChar char="Ø"/>
            </a:pPr>
            <a:r>
              <a:rPr lang="en-US" sz="2400" b="1" dirty="0" err="1" smtClean="0">
                <a:latin typeface="Advantage" pitchFamily="34" charset="0"/>
              </a:rPr>
              <a:t>Penjelasan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Fungsional</a:t>
            </a:r>
            <a:endParaRPr lang="en-US" sz="2400" b="1" dirty="0" smtClean="0">
              <a:latin typeface="Advantage" pitchFamily="34" charset="0"/>
            </a:endParaRPr>
          </a:p>
          <a:p>
            <a:pPr marL="623888" indent="-333375"/>
            <a:r>
              <a:rPr lang="en-US" sz="2400" dirty="0" smtClean="0">
                <a:latin typeface="Advantage" pitchFamily="34" charset="0"/>
              </a:rPr>
              <a:t>	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Menjelaskan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perubahan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/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perkembangan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perilaku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sesuai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fungsi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/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manfaatnya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/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tujuannya</a:t>
            </a:r>
            <a:endParaRPr lang="en-US" sz="20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514350" indent="-1588"/>
            <a:endParaRPr lang="en-US" sz="2000" dirty="0" smtClean="0">
              <a:latin typeface="Advantag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0066" y="928670"/>
            <a:ext cx="8572528" cy="5643602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endParaRPr lang="en-US" sz="2200" dirty="0" smtClean="0">
              <a:latin typeface="Advantag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428604"/>
            <a:ext cx="77153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dvantage" pitchFamily="34" charset="0"/>
              </a:rPr>
              <a:t>Otak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dan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Pengalaman</a:t>
            </a:r>
            <a:r>
              <a:rPr lang="en-US" sz="2800" dirty="0" smtClean="0">
                <a:latin typeface="Advantage" pitchFamily="34" charset="0"/>
              </a:rPr>
              <a:t> yang </a:t>
            </a:r>
            <a:r>
              <a:rPr lang="en-US" sz="2800" dirty="0" err="1" smtClean="0">
                <a:latin typeface="Advantage" pitchFamily="34" charset="0"/>
              </a:rPr>
              <a:t>disadari</a:t>
            </a:r>
            <a:r>
              <a:rPr lang="en-US" sz="2800" dirty="0" smtClean="0">
                <a:latin typeface="Advantage" pitchFamily="34" charset="0"/>
              </a:rPr>
              <a:t>:</a:t>
            </a:r>
          </a:p>
          <a:p>
            <a:endParaRPr lang="en-US" sz="800" dirty="0" smtClean="0">
              <a:latin typeface="Advantage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200" b="1" dirty="0" smtClean="0">
                <a:latin typeface="Advantage" pitchFamily="34" charset="0"/>
              </a:rPr>
              <a:t>Rasa </a:t>
            </a:r>
            <a:r>
              <a:rPr lang="en-US" sz="2200" b="1" dirty="0" err="1" smtClean="0">
                <a:latin typeface="Advantage" pitchFamily="34" charset="0"/>
              </a:rPr>
              <a:t>takut</a:t>
            </a:r>
            <a:r>
              <a:rPr lang="en-US" sz="2200" b="1" dirty="0" smtClean="0">
                <a:latin typeface="Advantage" pitchFamily="34" charset="0"/>
              </a:rPr>
              <a:t> yang </a:t>
            </a:r>
            <a:r>
              <a:rPr lang="en-US" sz="2200" b="1" dirty="0" err="1" smtClean="0">
                <a:latin typeface="Advantage" pitchFamily="34" charset="0"/>
              </a:rPr>
              <a:t>timbul</a:t>
            </a:r>
            <a:r>
              <a:rPr lang="en-US" sz="2200" b="1" dirty="0" smtClean="0">
                <a:latin typeface="Advantage" pitchFamily="34" charset="0"/>
              </a:rPr>
              <a:t> </a:t>
            </a:r>
            <a:r>
              <a:rPr lang="en-US" sz="2200" b="1" dirty="0" err="1" smtClean="0">
                <a:latin typeface="Advantage" pitchFamily="34" charset="0"/>
              </a:rPr>
              <a:t>karena</a:t>
            </a:r>
            <a:r>
              <a:rPr lang="en-US" sz="2200" b="1" dirty="0" smtClean="0">
                <a:latin typeface="Advantage" pitchFamily="34" charset="0"/>
              </a:rPr>
              <a:t> </a:t>
            </a:r>
            <a:r>
              <a:rPr lang="en-US" sz="2200" b="1" dirty="0" err="1" smtClean="0">
                <a:latin typeface="Advantage" pitchFamily="34" charset="0"/>
              </a:rPr>
              <a:t>melihat</a:t>
            </a:r>
            <a:r>
              <a:rPr lang="en-US" sz="2200" b="1" dirty="0" smtClean="0">
                <a:latin typeface="Advantage" pitchFamily="34" charset="0"/>
              </a:rPr>
              <a:t> </a:t>
            </a:r>
            <a:r>
              <a:rPr lang="en-US" sz="2200" b="1" dirty="0" err="1" smtClean="0">
                <a:latin typeface="Advantage" pitchFamily="34" charset="0"/>
              </a:rPr>
              <a:t>orang</a:t>
            </a:r>
            <a:r>
              <a:rPr lang="en-US" sz="2200" b="1" dirty="0" smtClean="0">
                <a:latin typeface="Advantage" pitchFamily="34" charset="0"/>
              </a:rPr>
              <a:t> </a:t>
            </a:r>
            <a:r>
              <a:rPr lang="en-US" sz="2200" b="1" dirty="0" err="1" smtClean="0">
                <a:latin typeface="Advantage" pitchFamily="34" charset="0"/>
              </a:rPr>
              <a:t>membawa</a:t>
            </a:r>
            <a:r>
              <a:rPr lang="en-US" sz="2200" b="1" dirty="0" smtClean="0">
                <a:latin typeface="Advantage" pitchFamily="34" charset="0"/>
              </a:rPr>
              <a:t> </a:t>
            </a:r>
            <a:r>
              <a:rPr lang="en-US" sz="2200" b="1" dirty="0" err="1" smtClean="0">
                <a:latin typeface="Advantage" pitchFamily="34" charset="0"/>
              </a:rPr>
              <a:t>senjata</a:t>
            </a:r>
            <a:r>
              <a:rPr lang="en-US" sz="2200" b="1" dirty="0" smtClean="0">
                <a:latin typeface="Advantage" pitchFamily="34" charset="0"/>
              </a:rPr>
              <a:t> </a:t>
            </a:r>
            <a:r>
              <a:rPr lang="en-US" sz="2200" b="1" dirty="0" err="1" smtClean="0">
                <a:latin typeface="Advantage" pitchFamily="34" charset="0"/>
              </a:rPr>
              <a:t>api</a:t>
            </a:r>
            <a:r>
              <a:rPr lang="en-US" sz="2200" b="1" dirty="0" smtClean="0">
                <a:latin typeface="Advantage" pitchFamily="34" charset="0"/>
              </a:rPr>
              <a:t> </a:t>
            </a:r>
            <a:endParaRPr lang="en-US" sz="2200" b="1" dirty="0" smtClean="0">
              <a:latin typeface="Advantage" pitchFamily="34" charset="0"/>
              <a:sym typeface="Wingdings"/>
            </a:endParaRPr>
          </a:p>
          <a:p>
            <a:pPr marL="514350" indent="-514350"/>
            <a:r>
              <a:rPr lang="en-US" sz="2200" b="1" dirty="0" smtClean="0">
                <a:latin typeface="Advantage" pitchFamily="34" charset="0"/>
                <a:sym typeface="Wingdings"/>
              </a:rPr>
              <a:t>	</a:t>
            </a:r>
            <a:r>
              <a:rPr lang="en-US" sz="2000" b="1" dirty="0" smtClean="0">
                <a:latin typeface="Advantage" pitchFamily="34" charset="0"/>
                <a:sym typeface="Wingdings"/>
              </a:rPr>
              <a:t>Neuroscientist </a:t>
            </a:r>
            <a:r>
              <a:rPr lang="en-US" sz="1600" dirty="0" smtClean="0">
                <a:latin typeface="Advantage" pitchFamily="34" charset="0"/>
                <a:sym typeface="Wingdings"/>
              </a:rPr>
              <a:t></a:t>
            </a:r>
            <a:r>
              <a:rPr lang="en-US" sz="2000" dirty="0" smtClean="0">
                <a:latin typeface="Advantage" pitchFamily="34" charset="0"/>
              </a:rPr>
              <a:t> </a:t>
            </a:r>
            <a:r>
              <a:rPr lang="en-US" sz="2000" dirty="0" err="1" smtClean="0">
                <a:latin typeface="Advantage" pitchFamily="34" charset="0"/>
              </a:rPr>
              <a:t>karena</a:t>
            </a:r>
            <a:r>
              <a:rPr lang="en-US" sz="2000" dirty="0" smtClean="0">
                <a:latin typeface="Advantage" pitchFamily="34" charset="0"/>
              </a:rPr>
              <a:t> </a:t>
            </a:r>
            <a:r>
              <a:rPr lang="en-US" sz="2000" dirty="0" err="1" smtClean="0">
                <a:latin typeface="Advantage" pitchFamily="34" charset="0"/>
              </a:rPr>
              <a:t>adanya</a:t>
            </a:r>
            <a:r>
              <a:rPr lang="en-US" sz="2000" dirty="0" smtClean="0">
                <a:latin typeface="Advantage" pitchFamily="34" charset="0"/>
              </a:rPr>
              <a:t> </a:t>
            </a:r>
            <a:r>
              <a:rPr lang="en-US" sz="2000" dirty="0" err="1" smtClean="0">
                <a:latin typeface="Advantage" pitchFamily="34" charset="0"/>
              </a:rPr>
              <a:t>peningkatan</a:t>
            </a:r>
            <a:r>
              <a:rPr lang="en-US" sz="2000" dirty="0" smtClean="0">
                <a:latin typeface="Advantage" pitchFamily="34" charset="0"/>
              </a:rPr>
              <a:t> </a:t>
            </a:r>
            <a:r>
              <a:rPr lang="en-US" sz="2000" dirty="0" err="1" smtClean="0">
                <a:latin typeface="Advantage" pitchFamily="34" charset="0"/>
              </a:rPr>
              <a:t>aktivitas</a:t>
            </a:r>
            <a:r>
              <a:rPr lang="en-US" sz="2000" dirty="0" smtClean="0">
                <a:latin typeface="Advantage" pitchFamily="34" charset="0"/>
              </a:rPr>
              <a:t> </a:t>
            </a:r>
            <a:r>
              <a:rPr lang="en-US" sz="2000" dirty="0" err="1" smtClean="0">
                <a:latin typeface="Advantage" pitchFamily="34" charset="0"/>
              </a:rPr>
              <a:t>elektrokimia</a:t>
            </a:r>
            <a:r>
              <a:rPr lang="en-US" sz="2000" dirty="0" smtClean="0">
                <a:latin typeface="Advantage" pitchFamily="34" charset="0"/>
              </a:rPr>
              <a:t> </a:t>
            </a:r>
            <a:r>
              <a:rPr lang="en-US" sz="2000" dirty="0" err="1" smtClean="0">
                <a:latin typeface="Advantage" pitchFamily="34" charset="0"/>
              </a:rPr>
              <a:t>di</a:t>
            </a:r>
            <a:r>
              <a:rPr lang="en-US" sz="2000" dirty="0" smtClean="0">
                <a:latin typeface="Advantage" pitchFamily="34" charset="0"/>
              </a:rPr>
              <a:t> </a:t>
            </a:r>
            <a:r>
              <a:rPr lang="en-US" sz="2000" dirty="0" err="1" smtClean="0">
                <a:latin typeface="Advantage" pitchFamily="34" charset="0"/>
              </a:rPr>
              <a:t>bagian</a:t>
            </a:r>
            <a:r>
              <a:rPr lang="en-US" sz="2000" dirty="0" smtClean="0">
                <a:latin typeface="Advantage" pitchFamily="34" charset="0"/>
              </a:rPr>
              <a:t> </a:t>
            </a:r>
            <a:r>
              <a:rPr lang="en-US" sz="2000" dirty="0" err="1" smtClean="0">
                <a:latin typeface="Advantage" pitchFamily="34" charset="0"/>
              </a:rPr>
              <a:t>tengah</a:t>
            </a:r>
            <a:r>
              <a:rPr lang="en-US" sz="2000" dirty="0" smtClean="0">
                <a:latin typeface="Advantage" pitchFamily="34" charset="0"/>
              </a:rPr>
              <a:t> </a:t>
            </a:r>
            <a:r>
              <a:rPr lang="en-US" sz="2000" dirty="0" err="1" smtClean="0">
                <a:latin typeface="Advantage" pitchFamily="34" charset="0"/>
              </a:rPr>
              <a:t>amigdala</a:t>
            </a:r>
            <a:r>
              <a:rPr lang="en-US" sz="2000" dirty="0" smtClean="0">
                <a:latin typeface="Advantage" pitchFamily="34" charset="0"/>
              </a:rPr>
              <a:t> </a:t>
            </a:r>
            <a:r>
              <a:rPr lang="en-US" sz="2000" dirty="0" err="1" smtClean="0">
                <a:latin typeface="Advantage" pitchFamily="34" charset="0"/>
              </a:rPr>
              <a:t>otak</a:t>
            </a:r>
            <a:r>
              <a:rPr lang="en-US" sz="2000" dirty="0" smtClean="0">
                <a:latin typeface="Advantage" pitchFamily="34" charset="0"/>
              </a:rPr>
              <a:t> </a:t>
            </a:r>
            <a:r>
              <a:rPr lang="en-US" sz="2000" dirty="0" err="1" smtClean="0">
                <a:latin typeface="Advantage" pitchFamily="34" charset="0"/>
              </a:rPr>
              <a:t>anda</a:t>
            </a:r>
            <a:endParaRPr lang="en-US" sz="2200" dirty="0" smtClean="0">
              <a:latin typeface="Advantage" pitchFamily="34" charset="0"/>
            </a:endParaRPr>
          </a:p>
          <a:p>
            <a:pPr marL="514350" indent="-514350"/>
            <a:endParaRPr lang="en-US" sz="2200" dirty="0" smtClean="0">
              <a:latin typeface="Advantage" pitchFamily="34" charset="0"/>
            </a:endParaRPr>
          </a:p>
          <a:p>
            <a:pPr marL="514350" indent="-514350"/>
            <a:r>
              <a:rPr lang="en-US" sz="2200" dirty="0" smtClean="0">
                <a:latin typeface="Advantage" pitchFamily="34" charset="0"/>
              </a:rPr>
              <a:t>	</a:t>
            </a:r>
            <a:r>
              <a:rPr lang="en-US" sz="2200" dirty="0" err="1" smtClean="0">
                <a:latin typeface="Advantage" pitchFamily="34" charset="0"/>
              </a:rPr>
              <a:t>Penjelasan</a:t>
            </a:r>
            <a:r>
              <a:rPr lang="en-US" sz="2200" dirty="0" smtClean="0">
                <a:latin typeface="Advantage" pitchFamily="34" charset="0"/>
              </a:rPr>
              <a:t> </a:t>
            </a:r>
            <a:r>
              <a:rPr lang="en-US" sz="2200" dirty="0" err="1" smtClean="0">
                <a:latin typeface="Advantage" pitchFamily="34" charset="0"/>
              </a:rPr>
              <a:t>Biologis</a:t>
            </a:r>
            <a:r>
              <a:rPr lang="en-US" sz="2200" dirty="0" smtClean="0">
                <a:latin typeface="Advantage" pitchFamily="34" charset="0"/>
              </a:rPr>
              <a:t>: </a:t>
            </a:r>
            <a:r>
              <a:rPr lang="en-US" sz="2200" dirty="0" err="1" smtClean="0">
                <a:latin typeface="Advantage" pitchFamily="34" charset="0"/>
              </a:rPr>
              <a:t>adakah</a:t>
            </a:r>
            <a:r>
              <a:rPr lang="en-US" sz="2200" dirty="0" smtClean="0">
                <a:latin typeface="Advantage" pitchFamily="34" charset="0"/>
              </a:rPr>
              <a:t> </a:t>
            </a:r>
            <a:r>
              <a:rPr lang="en-US" sz="2200" dirty="0" err="1" smtClean="0">
                <a:latin typeface="Advantage" pitchFamily="34" charset="0"/>
              </a:rPr>
              <a:t>kaitan</a:t>
            </a:r>
            <a:r>
              <a:rPr lang="en-US" sz="2200" dirty="0" smtClean="0">
                <a:latin typeface="Advantage" pitchFamily="34" charset="0"/>
              </a:rPr>
              <a:t> </a:t>
            </a:r>
            <a:r>
              <a:rPr lang="en-US" sz="2200" dirty="0" err="1" smtClean="0">
                <a:latin typeface="Advantage" pitchFamily="34" charset="0"/>
              </a:rPr>
              <a:t>antara</a:t>
            </a:r>
            <a:r>
              <a:rPr lang="en-US" sz="2200" dirty="0" smtClean="0">
                <a:latin typeface="Advantage" pitchFamily="34" charset="0"/>
              </a:rPr>
              <a:t> </a:t>
            </a:r>
          </a:p>
          <a:p>
            <a:pPr marL="514350" indent="-514350"/>
            <a:r>
              <a:rPr lang="en-US" sz="2200" dirty="0" smtClean="0">
                <a:latin typeface="Advantage" pitchFamily="34" charset="0"/>
              </a:rPr>
              <a:t>	“</a:t>
            </a:r>
            <a:r>
              <a:rPr lang="en-US" sz="2200" dirty="0" err="1" smtClean="0">
                <a:latin typeface="Advantage" pitchFamily="34" charset="0"/>
              </a:rPr>
              <a:t>pikiran-tubuh</a:t>
            </a:r>
            <a:r>
              <a:rPr lang="en-US" sz="2200" dirty="0" smtClean="0">
                <a:latin typeface="Advantage" pitchFamily="34" charset="0"/>
              </a:rPr>
              <a:t>” </a:t>
            </a:r>
            <a:r>
              <a:rPr lang="en-US" sz="2200" dirty="0" err="1" smtClean="0">
                <a:latin typeface="Advantage" pitchFamily="34" charset="0"/>
              </a:rPr>
              <a:t>atau</a:t>
            </a:r>
            <a:r>
              <a:rPr lang="en-US" sz="2200" dirty="0" smtClean="0">
                <a:latin typeface="Advantage" pitchFamily="34" charset="0"/>
              </a:rPr>
              <a:t> “</a:t>
            </a:r>
            <a:r>
              <a:rPr lang="en-US" sz="2200" dirty="0" err="1" smtClean="0">
                <a:latin typeface="Advantage" pitchFamily="34" charset="0"/>
              </a:rPr>
              <a:t>pikiran-otak</a:t>
            </a:r>
            <a:r>
              <a:rPr lang="en-US" sz="2200" dirty="0" smtClean="0">
                <a:latin typeface="Advantage" pitchFamily="34" charset="0"/>
              </a:rPr>
              <a:t>”</a:t>
            </a:r>
            <a:endParaRPr lang="en-US" sz="22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endParaRPr lang="en-US" sz="2800" dirty="0" smtClean="0">
              <a:latin typeface="Advantag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14348" y="571480"/>
            <a:ext cx="7858148" cy="5643602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endParaRPr lang="en-US" sz="2200" dirty="0" smtClean="0">
              <a:latin typeface="Advantag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571480"/>
            <a:ext cx="807249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dvantage" pitchFamily="34" charset="0"/>
              </a:rPr>
              <a:t>Hubungan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en-US" sz="2800" dirty="0" err="1" smtClean="0">
                <a:latin typeface="Advantage" pitchFamily="34" charset="0"/>
              </a:rPr>
              <a:t>antara</a:t>
            </a:r>
            <a:r>
              <a:rPr lang="en-US" sz="2800" dirty="0" smtClean="0">
                <a:latin typeface="Advantage" pitchFamily="34" charset="0"/>
              </a:rPr>
              <a:t> ‘</a:t>
            </a:r>
            <a:r>
              <a:rPr lang="en-US" sz="2800" dirty="0" err="1" smtClean="0">
                <a:latin typeface="Advantage" pitchFamily="34" charset="0"/>
              </a:rPr>
              <a:t>pikiran-tubuh</a:t>
            </a:r>
            <a:r>
              <a:rPr lang="en-US" sz="2800" dirty="0" smtClean="0">
                <a:latin typeface="Advantage" pitchFamily="34" charset="0"/>
              </a:rPr>
              <a:t>’ </a:t>
            </a:r>
            <a:r>
              <a:rPr lang="en-US" sz="2800" dirty="0" err="1" smtClean="0">
                <a:latin typeface="Advantage" pitchFamily="34" charset="0"/>
              </a:rPr>
              <a:t>dan</a:t>
            </a:r>
            <a:endParaRPr lang="en-US" sz="2800" dirty="0" smtClean="0">
              <a:latin typeface="Advantage" pitchFamily="34" charset="0"/>
            </a:endParaRPr>
          </a:p>
          <a:p>
            <a:r>
              <a:rPr lang="en-US" sz="2800" dirty="0" smtClean="0">
                <a:latin typeface="Advantage" pitchFamily="34" charset="0"/>
              </a:rPr>
              <a:t> ‘</a:t>
            </a:r>
            <a:r>
              <a:rPr lang="en-US" sz="2800" dirty="0" err="1" smtClean="0">
                <a:latin typeface="Advantage" pitchFamily="34" charset="0"/>
              </a:rPr>
              <a:t>pikiran-otak</a:t>
            </a:r>
            <a:r>
              <a:rPr lang="en-US" sz="2800" dirty="0" smtClean="0">
                <a:latin typeface="Advantage" pitchFamily="34" charset="0"/>
              </a:rPr>
              <a:t>’ </a:t>
            </a:r>
          </a:p>
          <a:p>
            <a:endParaRPr lang="en-US" sz="800" dirty="0" smtClean="0">
              <a:latin typeface="Advantage" pitchFamily="34" charset="0"/>
            </a:endParaRPr>
          </a:p>
          <a:p>
            <a:endParaRPr lang="en-US" sz="800" dirty="0" smtClean="0">
              <a:latin typeface="Advantage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b="1" dirty="0" err="1" smtClean="0">
                <a:latin typeface="Advantage" pitchFamily="34" charset="0"/>
              </a:rPr>
              <a:t>Paham</a:t>
            </a:r>
            <a:r>
              <a:rPr lang="en-US" sz="2800" b="1" dirty="0" smtClean="0">
                <a:latin typeface="Advantage" pitchFamily="34" charset="0"/>
              </a:rPr>
              <a:t> </a:t>
            </a:r>
            <a:r>
              <a:rPr lang="en-US" sz="2800" b="1" dirty="0" err="1" smtClean="0">
                <a:latin typeface="Advantage" pitchFamily="34" charset="0"/>
              </a:rPr>
              <a:t>Dualisme</a:t>
            </a:r>
            <a:endParaRPr lang="en-US" sz="2800" dirty="0" smtClean="0">
              <a:latin typeface="Advantage" pitchFamily="34" charset="0"/>
            </a:endParaRPr>
          </a:p>
          <a:p>
            <a:pPr marL="514350" indent="-514350"/>
            <a:r>
              <a:rPr lang="en-US" sz="2400" dirty="0" smtClean="0">
                <a:latin typeface="Advantage" pitchFamily="34" charset="0"/>
              </a:rPr>
              <a:t>	</a:t>
            </a:r>
            <a:r>
              <a:rPr lang="en-US" sz="2400" dirty="0" err="1" smtClean="0">
                <a:solidFill>
                  <a:schemeClr val="accent3"/>
                </a:solidFill>
                <a:latin typeface="Advantage" pitchFamily="34" charset="0"/>
              </a:rPr>
              <a:t>Pikiran</a:t>
            </a:r>
            <a:r>
              <a:rPr lang="en-US" sz="24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Advantage" pitchFamily="34" charset="0"/>
              </a:rPr>
              <a:t>tidak</a:t>
            </a:r>
            <a:r>
              <a:rPr lang="en-US" sz="24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Advantage" pitchFamily="34" charset="0"/>
              </a:rPr>
              <a:t>ada</a:t>
            </a:r>
            <a:r>
              <a:rPr lang="en-US" sz="24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Advantage" pitchFamily="34" charset="0"/>
              </a:rPr>
              <a:t>kaitannya</a:t>
            </a:r>
            <a:r>
              <a:rPr lang="en-US" sz="24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Advantage" pitchFamily="34" charset="0"/>
              </a:rPr>
              <a:t>dengan</a:t>
            </a:r>
            <a:r>
              <a:rPr lang="en-US" sz="24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Advantage" pitchFamily="34" charset="0"/>
              </a:rPr>
              <a:t>otak</a:t>
            </a:r>
            <a:endParaRPr lang="en-US" sz="24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514350" indent="-514350"/>
            <a:endParaRPr lang="en-US" sz="9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b="1" dirty="0" err="1" smtClean="0">
                <a:latin typeface="Advantage" pitchFamily="34" charset="0"/>
              </a:rPr>
              <a:t>Paham</a:t>
            </a:r>
            <a:r>
              <a:rPr lang="en-US" sz="2800" b="1" dirty="0" smtClean="0">
                <a:latin typeface="Advantage" pitchFamily="34" charset="0"/>
              </a:rPr>
              <a:t>  </a:t>
            </a:r>
            <a:r>
              <a:rPr lang="en-US" sz="2800" b="1" dirty="0" err="1" smtClean="0">
                <a:latin typeface="Advantage" pitchFamily="34" charset="0"/>
              </a:rPr>
              <a:t>Monoisme</a:t>
            </a:r>
            <a:endParaRPr lang="en-US" sz="2800" dirty="0" smtClean="0">
              <a:latin typeface="Advantage" pitchFamily="34" charset="0"/>
            </a:endParaRPr>
          </a:p>
          <a:p>
            <a:pPr marL="514350" indent="-514350"/>
            <a:r>
              <a:rPr lang="en-US" sz="2400" dirty="0" smtClean="0">
                <a:latin typeface="Advantage" pitchFamily="34" charset="0"/>
              </a:rPr>
              <a:t>	</a:t>
            </a:r>
            <a:r>
              <a:rPr lang="en-US" sz="2400" dirty="0" err="1" smtClean="0">
                <a:solidFill>
                  <a:schemeClr val="accent3"/>
                </a:solidFill>
                <a:latin typeface="Advantage" pitchFamily="34" charset="0"/>
              </a:rPr>
              <a:t>Jagad</a:t>
            </a:r>
            <a:r>
              <a:rPr lang="en-US" sz="24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Advantage" pitchFamily="34" charset="0"/>
              </a:rPr>
              <a:t>raya</a:t>
            </a:r>
            <a:r>
              <a:rPr lang="en-US" sz="24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Advantage" pitchFamily="34" charset="0"/>
              </a:rPr>
              <a:t>hanya</a:t>
            </a:r>
            <a:r>
              <a:rPr lang="en-US" sz="24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Advantage" pitchFamily="34" charset="0"/>
              </a:rPr>
              <a:t>terdiri</a:t>
            </a:r>
            <a:r>
              <a:rPr lang="en-US" sz="24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Advantage" pitchFamily="34" charset="0"/>
              </a:rPr>
              <a:t>dari</a:t>
            </a:r>
            <a:r>
              <a:rPr lang="en-US" sz="24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Advantage" pitchFamily="34" charset="0"/>
              </a:rPr>
              <a:t>satu</a:t>
            </a:r>
            <a:r>
              <a:rPr lang="en-US" sz="24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Advantage" pitchFamily="34" charset="0"/>
              </a:rPr>
              <a:t>substansi</a:t>
            </a:r>
            <a:endParaRPr lang="en-US" sz="24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514350" indent="-514350"/>
            <a:endParaRPr lang="en-US" sz="9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1146175" indent="-293688">
              <a:buFont typeface="Wingdings" pitchFamily="2" charset="2"/>
              <a:buChar char="§"/>
            </a:pPr>
            <a:r>
              <a:rPr lang="en-US" sz="2400" b="1" dirty="0" err="1" smtClean="0">
                <a:latin typeface="Advantage" pitchFamily="34" charset="0"/>
              </a:rPr>
              <a:t>Materialisme</a:t>
            </a:r>
            <a:endParaRPr lang="en-US" sz="2400" dirty="0" smtClean="0">
              <a:latin typeface="Advantage" pitchFamily="34" charset="0"/>
            </a:endParaRPr>
          </a:p>
          <a:p>
            <a:pPr marL="1146175" indent="-293688"/>
            <a:r>
              <a:rPr lang="en-US" sz="2400" dirty="0" smtClean="0">
                <a:solidFill>
                  <a:schemeClr val="accent3"/>
                </a:solidFill>
                <a:latin typeface="Advantage" pitchFamily="34" charset="0"/>
              </a:rPr>
              <a:t>	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Semua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hal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dapat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dijelaskan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secara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fisik</a:t>
            </a:r>
            <a:endParaRPr lang="en-US" sz="20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1146175" indent="-293688">
              <a:buFont typeface="Wingdings" pitchFamily="2" charset="2"/>
              <a:buChar char="§"/>
            </a:pPr>
            <a:r>
              <a:rPr lang="en-US" sz="2400" b="1" dirty="0" err="1" smtClean="0">
                <a:latin typeface="Advantage" pitchFamily="34" charset="0"/>
              </a:rPr>
              <a:t>Mentalisme</a:t>
            </a:r>
            <a:endParaRPr lang="en-US" sz="2400" dirty="0" smtClean="0">
              <a:latin typeface="Advantage" pitchFamily="34" charset="0"/>
            </a:endParaRPr>
          </a:p>
          <a:p>
            <a:pPr marL="1146175" indent="-293688"/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	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Hanya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pikiran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yang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memiliki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keberadaan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</a:p>
          <a:p>
            <a:pPr marL="1146175" indent="-293688">
              <a:buFont typeface="Wingdings" pitchFamily="2" charset="2"/>
              <a:buChar char="§"/>
            </a:pPr>
            <a:r>
              <a:rPr lang="en-US" sz="2400" b="1" dirty="0" err="1" smtClean="0">
                <a:latin typeface="Advantage" pitchFamily="34" charset="0"/>
              </a:rPr>
              <a:t>Posisi</a:t>
            </a:r>
            <a:r>
              <a:rPr lang="en-US" sz="2400" b="1" dirty="0" smtClean="0">
                <a:latin typeface="Advantage" pitchFamily="34" charset="0"/>
              </a:rPr>
              <a:t> </a:t>
            </a:r>
            <a:r>
              <a:rPr lang="en-US" sz="2400" b="1" dirty="0" err="1" smtClean="0">
                <a:latin typeface="Advantage" pitchFamily="34" charset="0"/>
              </a:rPr>
              <a:t>Identitas</a:t>
            </a:r>
            <a:endParaRPr lang="en-US" sz="2400" dirty="0" smtClean="0">
              <a:latin typeface="Advantage" pitchFamily="34" charset="0"/>
            </a:endParaRPr>
          </a:p>
          <a:p>
            <a:pPr marL="1146175" indent="-293688"/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	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Pikiran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dan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otak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adalah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hal</a:t>
            </a:r>
            <a:r>
              <a:rPr lang="en-US" sz="2000" dirty="0" smtClean="0">
                <a:solidFill>
                  <a:schemeClr val="accent3"/>
                </a:solidFill>
                <a:latin typeface="Advantage" pitchFamily="34" charset="0"/>
              </a:rPr>
              <a:t> yang </a:t>
            </a:r>
            <a:r>
              <a:rPr lang="en-US" sz="2000" dirty="0" err="1" smtClean="0">
                <a:solidFill>
                  <a:schemeClr val="accent3"/>
                </a:solidFill>
                <a:latin typeface="Advantage" pitchFamily="34" charset="0"/>
              </a:rPr>
              <a:t>sama</a:t>
            </a:r>
            <a:endParaRPr lang="en-US" sz="2000" dirty="0" smtClean="0">
              <a:solidFill>
                <a:schemeClr val="accent3"/>
              </a:solidFill>
              <a:latin typeface="Advantage" pitchFamily="34" charset="0"/>
            </a:endParaRPr>
          </a:p>
          <a:p>
            <a:pPr marL="1146175" indent="-293688"/>
            <a:endParaRPr lang="en-US" sz="3200" dirty="0" smtClean="0">
              <a:latin typeface="Advantag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7224" y="2643182"/>
            <a:ext cx="7563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en-US" sz="4000" dirty="0" err="1" smtClean="0">
                <a:solidFill>
                  <a:srgbClr val="C00000"/>
                </a:solidFill>
                <a:latin typeface="Advantage" pitchFamily="34" charset="0"/>
              </a:rPr>
              <a:t>Peran</a:t>
            </a:r>
            <a:r>
              <a:rPr lang="en-US" sz="4000" dirty="0" smtClean="0">
                <a:solidFill>
                  <a:srgbClr val="C00000"/>
                </a:solidFill>
                <a:latin typeface="Advantage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dvantage" pitchFamily="34" charset="0"/>
              </a:rPr>
              <a:t>Genetik</a:t>
            </a:r>
            <a:r>
              <a:rPr lang="en-US" sz="4000" dirty="0" smtClean="0">
                <a:solidFill>
                  <a:srgbClr val="C00000"/>
                </a:solidFill>
                <a:latin typeface="Advantage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dvantage" pitchFamily="34" charset="0"/>
              </a:rPr>
              <a:t>dan</a:t>
            </a:r>
            <a:r>
              <a:rPr lang="en-US" sz="4000" dirty="0" smtClean="0">
                <a:solidFill>
                  <a:srgbClr val="C00000"/>
                </a:solidFill>
                <a:latin typeface="Advantage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dvantage" pitchFamily="34" charset="0"/>
              </a:rPr>
              <a:t>Lingkungan</a:t>
            </a:r>
            <a:endParaRPr lang="en-US" sz="4000" dirty="0" smtClean="0">
              <a:solidFill>
                <a:srgbClr val="C00000"/>
              </a:solidFill>
              <a:latin typeface="Advantag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42910" y="1357275"/>
            <a:ext cx="6429420" cy="4643470"/>
          </a:xfrm>
          <a:prstGeom prst="rect">
            <a:avLst/>
          </a:prstGeom>
        </p:spPr>
        <p:txBody>
          <a:bodyPr/>
          <a:lstStyle/>
          <a:p>
            <a:r>
              <a:rPr lang="id-ID" sz="2800" dirty="0" smtClean="0">
                <a:latin typeface="Advantage" pitchFamily="34" charset="0"/>
              </a:rPr>
              <a:t>Mendel (1842)</a:t>
            </a:r>
            <a:r>
              <a:rPr lang="en-US" sz="2800" dirty="0" smtClean="0">
                <a:latin typeface="Advantage" pitchFamily="34" charset="0"/>
              </a:rPr>
              <a:t> </a:t>
            </a:r>
            <a:r>
              <a:rPr lang="id-ID" sz="2800" dirty="0" smtClean="0">
                <a:latin typeface="Advantage" pitchFamily="34" charset="0"/>
              </a:rPr>
              <a:t>mengataka</a:t>
            </a:r>
            <a:r>
              <a:rPr lang="en-US" sz="2800" dirty="0" smtClean="0">
                <a:latin typeface="Advantage" pitchFamily="34" charset="0"/>
              </a:rPr>
              <a:t>n </a:t>
            </a:r>
            <a:r>
              <a:rPr lang="id-ID" sz="2800" dirty="0" smtClean="0">
                <a:latin typeface="Advantage" pitchFamily="34" charset="0"/>
              </a:rPr>
              <a:t>bahwa</a:t>
            </a:r>
            <a:r>
              <a:rPr lang="en-US" sz="2800" dirty="0" smtClean="0">
                <a:latin typeface="Advantage" pitchFamily="34" charset="0"/>
              </a:rPr>
              <a:t>;</a:t>
            </a:r>
          </a:p>
          <a:p>
            <a:endParaRPr lang="en-US" sz="1050" dirty="0" smtClean="0">
              <a:latin typeface="Advantage" pitchFamily="34" charset="0"/>
            </a:endParaRPr>
          </a:p>
          <a:p>
            <a:pPr marL="463550" indent="-463550">
              <a:buFont typeface="Wingdings" pitchFamily="2" charset="2"/>
              <a:buChar char="ü"/>
            </a:pPr>
            <a:r>
              <a:rPr lang="en-US" sz="2800" dirty="0" smtClean="0">
                <a:latin typeface="Advantage" pitchFamily="34" charset="0"/>
              </a:rPr>
              <a:t>G</a:t>
            </a:r>
            <a:r>
              <a:rPr lang="id-ID" sz="2800" dirty="0" smtClean="0">
                <a:latin typeface="Advantage" pitchFamily="34" charset="0"/>
              </a:rPr>
              <a:t>en adalah unit pewaris sifat yang mempertahankan identitas strukturalnya dari generasi ke generasi</a:t>
            </a:r>
            <a:endParaRPr lang="en-US" sz="2800" dirty="0" smtClean="0">
              <a:latin typeface="Advantage" pitchFamily="34" charset="0"/>
            </a:endParaRPr>
          </a:p>
          <a:p>
            <a:pPr marL="463550" indent="-463550">
              <a:buFont typeface="Wingdings" pitchFamily="2" charset="2"/>
              <a:buChar char="ü"/>
            </a:pPr>
            <a:endParaRPr lang="en-US" sz="1400" dirty="0" smtClean="0">
              <a:latin typeface="Advantage" pitchFamily="34" charset="0"/>
            </a:endParaRPr>
          </a:p>
          <a:p>
            <a:pPr marL="463550" indent="-463550">
              <a:buFont typeface="Wingdings" pitchFamily="2" charset="2"/>
              <a:buChar char="ü"/>
            </a:pPr>
            <a:r>
              <a:rPr lang="id-ID" sz="2800" dirty="0" smtClean="0">
                <a:latin typeface="Advantage" pitchFamily="34" charset="0"/>
              </a:rPr>
              <a:t>Gen pasti berpasangan karena gen-gen tersusun dalam </a:t>
            </a:r>
            <a:r>
              <a:rPr lang="id-ID" sz="2800" b="1" dirty="0" smtClean="0">
                <a:latin typeface="Advantage" pitchFamily="34" charset="0"/>
              </a:rPr>
              <a:t>kromosom </a:t>
            </a:r>
            <a:r>
              <a:rPr lang="id-ID" sz="2800" dirty="0" smtClean="0">
                <a:latin typeface="Advantage" pitchFamily="34" charset="0"/>
              </a:rPr>
              <a:t> yang juga berpasangan</a:t>
            </a:r>
            <a:endParaRPr lang="id-ID" sz="2800" dirty="0">
              <a:latin typeface="Advantage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1497" y="357166"/>
            <a:ext cx="6143625" cy="7858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800" b="1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  <a:ea typeface="+mj-ea"/>
                <a:cs typeface="+mj-cs"/>
              </a:rPr>
              <a:t>Genetika</a:t>
            </a:r>
            <a:r>
              <a:rPr lang="en-US" sz="3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  <a:ea typeface="+mj-ea"/>
                <a:cs typeface="+mj-cs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vantage" pitchFamily="34" charset="0"/>
                <a:ea typeface="+mj-ea"/>
                <a:cs typeface="+mj-cs"/>
              </a:rPr>
              <a:t>Perilaku</a:t>
            </a:r>
            <a:endParaRPr lang="en-US" sz="38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dvantage" pitchFamily="34" charset="0"/>
              <a:ea typeface="+mj-ea"/>
              <a:cs typeface="+mj-cs"/>
            </a:endParaRPr>
          </a:p>
        </p:txBody>
      </p:sp>
      <p:sp>
        <p:nvSpPr>
          <p:cNvPr id="13316" name="AutoShape 4" descr="data:image/jpeg;base64,/9j/4AAQSkZJRgABAQAAAQABAAD/2wCEAAkGBxQTEhUUEhQWFRUWGBcYFhcXFhgYFRcdGhcXFxgXGhgYHCggGBolHBgYITEhJSkrLi4uFx8zODMsNygtLisBCgoKDg0OGhAQGiwcHBwsLCwsLCwsLCwsLCwsLCwsLCwsLCwsLCwsLCwsLCwsLCwsLCwsLCwsLCwsLCwsLCw3K//AABEIAPYAzQMBIgACEQEDEQH/xAAcAAABBQEBAQAAAAAAAAAAAAAEAgMFBgcAAQj/xABAEAABAgMFBAYHBgYDAQEAAAABAhEAAyEEBRIxQVFhcYEGEyKRobEUIzIzYsHwB4KSosLRFUJScuHxFkNjJDT/xAAYAQADAQEAAAAAAAAAAAAAAAAAAQIDBP/EACIRAQEAAgICAgMBAQAAAAAAAAABAhEhMQMSMkETIlFhBP/aAAwDAQACEQMRAD8AxaVLThxKxe0wAbY+se4ZXx/ljkj1X3/0x4ZULZyPcMr4/wAsdhl/H+WPerhC5cGxp6RK+P8ALHNK+P8ALDWGEvDIQEy//T8se4Jf/p+WGpSScoL9GhbPQdpXx/lj1pX/AKflj0yYamS2hkX6r4/ywZKtstMoy8CiCXchLuxDu3DuO2IzDrHkASky3y1AjBm+SUBu0VApZsLO3CHl3nLKQDLJIShIKmUWQG1yG4fs0KDDicoAc9V8f5Y89V8f5YHjoAI9V8f5Y99V8f5YGjoAJ9V8f5Y9aV/6flgYQoGAHmlfH+WO9V/6flhpoSYAf9V8f5Y71Xx/lhiOaAH/AFXx/lhu1SglRAqBtzhtoIvD3iuXkIAcke7+/wDphRhEk+r+/wDpMe4omrnRQhEw0hEyZCOtg0NkGPUohLwRJaGg6lhpBiFQETDgmQVUr1SnMMzqiOmTdkNqm0aAjCkx0LaEKEMngglCGgcCFuYA8wQoIh+zyHgqZZmH15NC2ekRHQ8uXyMNEQyegQtKY8lpghAcQjhtKYV1BMFS7P8AWzjugmVK0Of14GFtXqiDLaOCYkrTIZ3gaXLzEPZaDKRSF3j7xXLyEOLltDd5e8Vy8hAVKlD1X3/0wkiHrN7o/wB/6YbaFThgpjxofUIbwwy0Q0LQI9SkwTZ7O5aFaJNmUS31guz2NSiwqfrug6Td5GYZjXaz57B/qLvcHR1QImLASFJ9kEuHFArTLZtMRcm2Pj/rO591LSHUGd25ZwNNsxQWVGvzLglKUHlgsHaqt2ZzA3iIS/ejBVVOpAG2tHPe/KFM6d8cZoVVhConb46PTJQKlCg1bxiFKY0lY5Y2GofsySTQOYaAc0qY0Xol0LWwVMcKUzjZuh0YzdQF03LNUXw98WSX0TWoB6bh4xoV3XClAAaJRNgAoBll9d0ZWt5hGGXxcKpaykhwK7y5L8wfMbYgbVYmjd7/ALkxDEB2kl+IZlJ5jLe0Z9bbo0A4ft4FuBipknLBn6UtBCN0G3ld5Sd0D2eU/HXeIvbLWqLs42ZGC5kl07w7fPubwhqzJ0PL5cD8xBhQdeLCmj+Iia1kBzC+edP9w0LPrzgmfLrTKhGyuXzh9MnsuNo+vrbAnXKOtFnpyLRE3n71XH5CLNMldnfp4fKK3e/vl8flDico9kH1X3/0mOSY8lD1X3/0wtP+IKUeLEciWGNIcCvrbC5Moq+W+J2ZFlkFamG7/cXqwdHQntGimG8D4m27BqecPdErhAaYoBz7I1LZnLLR6DXM0uqrOEgH+YmlWqdlK0HICIt3WuOOoqNjukImJE1KmyDeyogKWUuC+PNVeAJqTeJVlIRQZBimgYbvrSGbzsgl2ZZzUhKpgOuJIKwsbGIfdEyiUpQxYgA5y46GDSvZHJkhhhIOdAXIyzIJYcM90cuw07SQpzk23XcaeUSsyQnATLodSMyXdvrbDMlIDkJLhmJAAVR2IGm9hE5KlRNrubGO2yqYVDCdmpKtSXy784xbpJdRs09csggOSnhpH0OhAVUYmOYIY83yjMftduwdicNHSo86eRh472nPVir/AGa3L19pMxQ7MljXVR9nuAJ7o3KxWVopX2YWHBZUFveOsn+49n8oTGhSBSNMmeM1Cky4dRLjgIeSYlpsNapLxVbwucYzSinplXOh0OoP0LkusCWuz4g2uY3H68zAGbX50dxoUw7TGre1tptyfvjNbXIMtbH/AH/mlRuj6Fn2YLS+ShmNhFK99DsOwxnfTTo/iClgMczu0xb0lgDy2VcqcsVHlEKG4v8A5Hg/EQalTjYXYnvIPeR37ojrOggtl8iD5gxIlLtSh/15uIKMTNsTlup3n93g2xVQQdQdKZfXcIHmhxnXI+FfKCbF7BfUD9/riYN8HJyZm1SDqzd3ZPyip3x76Zxi2rPZO5/2Py7oqV8+/mf3RWLPyEyz6r7/AOmPJZrHIPqvv/phADRVZwUhJDDPziUuq7p0xQElIJGpISBtJJ+qxF2cPWtGpWrvGm9FLtMtCFgOlQcqpkQ/eGfnGWV00wm0ddd422zgqmWIzJaHxqScgMyCHcARdrhvWTa0CZJIIBAw/wA0twFMobS2lKZ5xO2dqYnDMz5bQYH/AOJyZk70kGZKmEh1SZhl9YE6LTUKByyffE7jTk3eaSuVNS//AFTQN3YV4w7dE8qlSi5SSlKmJSSoKS7MQ59rMbBwiv228VybfMsS1zF+kSwZCiUtJxpmYkrp26oJSRtYxaU2dKZaUJyQkJSS2QASmueQg6E5FqVoW0AG7d4w0tOx89PCG0ymSlJVtL1pRs4XZRViaf6/eAxIRhGg4fOKh9oti6yxTh/MBiG9i8W+YKUiFvpAWgoOorwh75LW49uOyiXKly05ISlPJKQPlE9L4REXeYmBANFAw6mGHhyWYdEOGEmFEwoJhGDmS2LjmNuw8REdeFlCxtB/b6ETikQNNkbOYhGxXpHdBlTmHsryO/8AlPy+7ESo0L/R+hGudKbo66SoD2gCUnY3+W7oyO3hmOTliNigSFDvSfCKlL6eLXXL2h+YCo5h/CPJE8O28U8DDal9kgUI7SWzBHyz7xAiZwoRkYek70PtSmxZMQeX1WKvex9cvj8omLXPOF9n7Mfn3xDXofWr4/IRWLPyV4j3X3/0x6ka0MeI919/9MKCqNFVEWLohZOsmo7LpSXNC4yYuN7DnG0WO7ZYS5QkKOZCU4jlVyK5axlXQxE+S81MkTEezQ1oS7VDuT4DZF/uzpRJWrCUlBz7QY5U3Rz5dunCTSwyJKa4XLDJSjU7HanIbImppCUimgpENYrWk1SoMNQ0LtV4BTgFvAbdsL2ivVQvtBndVb7JawSwIkqeqQMSyDxKZkz8Ii3Wa04wQ1XrzGf1viO6RXcm0yVyVE+sZlBnSUqCga7w3AnKAuj95Ey5ZIGNSe21O0FM+3Q6nOHbwUnKYNrL+DKy4w6i1K60JJHsVO0KJYjR+wYSlZS+IVNd2YpEZaJgStNQCpKqq/mOJJYAhuyCpv7oUqtLBKtL0B5wFb1VP1RjAvpeE7XFDmKbSNYj71vgJllSzhz48H2w5z0LNJ+6ZmUTiTSKH0ZvZC5aSFOwHI7Dzi1SLU9Yrqp1wlHjgYDROh3rIZC0Kh5KojhOhwWqA9DwYbmqiOmXkkaxG27pLJl+0oDnAEraIx3p5YTKnOKJUpJDZAtRuQb7hi2TumqpqsFml4ztJZIiB6U3faJsvHOWimSEhgHdqmudPvQ02qXMUx8fkf3gBCqEbK/L9oXMnU4QGVZHTKKkZWip8xwfrT/cR15e8Vy8hDpXSG7y94rl5CKibXqD6r7/AOmH7vlYlpGjjbtA8y8DJ919/wDTDtmWxBeFRj22G6Fy5SAlDEEdkZEigBY10gC8ZcqeWWliP5qVLZhvqkUL+Nrw4cdAwbC7ZihhlV7KJcKfiCx4jFGX48nR+TBZDKnySVSZhUly4dwM8/8AEGXf0vIUBNbLMf71iuWK8sROLhu2ZRJLsCFtTOvhEWf1X+4tBsVuSsDCcxSnA7oOsF1BIYbVNTaomKTcNyzQQyyEu4Yl8g24RecExEv2nGriuY1H7QpNH2BvK2qCSwSNmIkksdcm4ViNn3ywSXdTZZFyAovWnsDKG+k6kJSSoBsy78uy7HnsjOL2vFSzngSWZIzybT6rFTHdK5aiwXn0yJLJDkMBsGT/AFugeUmbalhU0sipCQwG08PGKt6RgPs13/VIJTfCsOEFvryjbHHTDLPfawWhZlKQbOpkAhxqonNXdkD84nLp6bEKwThhaj6EjPxikWW8GGIZJqX2gfuU98JlW3rCykudwLl/nBcTmeum02O9goULxLSLQ8ZJdVoMosCaM6DmM9I0a6JuNIIOyI1prLtLzZrCIK9r+TKBL5RK2iQSmKVel1VJU5aEaGvDpDOmFQRQHvgOzWRL4pyio5tnBc+UERAWy3VNWHjFTnpNmu17sN5pQAEgJEKvC9EzEKSrUNFDsxWt8MuetgHKQci7H2cqHuhpdrbWYmmoDcqB4r1T74gbwLTFb699T4vAajD9rW5d3gYxUYXt4TQ8I9vD3iuXkIQrKF3j7xXLyEMnD3X3/wBMcZSsOIBxtZwOMO2eUVS2Ac48hnk0Td22WdLOKXmc0lLg7in5ioibZF44XLpWSsnMxd7NelnmWaRLn2pSZUogqs/UpJUpOLCUzUpBAOIjtE0MNz7rlKAM2ykKVrImYB+GYFAV3x5IumQMOCzLUTl1sxxxIQkPE5WWd6a+PDKXrav2GSs4poSrqwalqD6LRdbtsEwh9FDbtFNOESF1dH1LcTVKSn+hASlIowZLHxi23L0b6iXhCiUfy4vaSGFH1ETldrkuPYbozZylIxEukkeP7NFktknEkpFMQIepzDPEZKRhLA+0tZ7wqncIkMZwZt7I5FSUnwJiJDrOunSlzJQIQR1gCglnxAALOFsxx4xmdjtWGcla37KgS1CG2PkY27ptdiV9UQCCnFhwqKAHATnuYUjO79sswHCpCZu9YeYPvhjpq8aY36Rcbb7T6Qt9WmUskylTJqlErXMmgBTMwHZpxOpiDibm2aYElCZIQCxUaqUd2I5DcIh5iWUX0i8Zr/WXk3b1oTIW0tQ/qIb7oJPmnujQbhlypcsS5yJgxGWtMySO2lQAo5BZxrvpURULnsTmW4oAVcSp2A5AfREWOyTLUgBCFMBk4BI5w7Sxw9lln3WhYmTCCjGrEkKU5SGYEk6nOJroFLdKku+FTPFXkWKYv3yit9CaDkPqkaL0Nu0S5dEtiOI/XARGV3WuOHqlJllYGKpe1jJdovNpyiHm2dzEWNIyy+7FgSVKoB3ncN5iOu/oypQWVsFTEHq6uAdAdmznGjX70eEwBWHGUlJwkkBnBLAakBn3xW7XY04sch0kZpBJbaCKgl3hzcLXtwkJdvsgWJmO0S5olCWuzJcS1lIIDsHOZarZxBWy5UqkhKkDESojanEokJB3BhC5l72tOcmWviFJPgowP/FbVNQSBLksSDhS5G/EsncctY19uGH4bKpl+XT1LOc8hqd/CIYiLv8AwFSyVqJUo5qU5J2Z1iqXnZDLWQaOHHkfEGFKM8NI9cOXh7xXLyENrhy8PeK5eQimaZ6L2YryJdK3YJUonsHJvntjVbsukBJ9UU9mooV7QwBIJoc+6KF9mjAzCdtGz9lWR0MarZrEFBlNgZJIxFzXKrhq58Iwzv7Orxz9SLBYZawFNSm3ursau8QV6AhJfCOOz6EO3LLBCinLGpR2haiSqWf7Cye6Jj0EKoSQ+xteIgkV7ArFdoSoqUQT2S2zTPug+0S6QPd6yQH2AJO3DQk7C/mN8LnBv8eMFuh2hJ9hWVpwKbCVFjQEEFLE7e1y3wWlJSg4yAc2JcdmuYrCba4KSBlQVIzB2aU8ofAJSDQEhwCNzjcP8xMqqGvAtLVjw+y7gMmm3Z/rKKkLtftviCi7p4abvltjQJtnGAjPstXM6F95ir2RIQkpFFIpyJpxoCOMPZThDG6kvRLULnLUEhu/vjMekVhe1qQjVjuFKk7BGvWmWoFCiwxBThquU6kHLOm0jZGc35ak+lqABBTVZTqUhwnE7s7UGpi8Gfl5PdHbNitRQ4KZMsISBnkAVHYSRxoIvCbCKUik9AZvr1unDiSDU9okKLvkNdkaXJluIrJPjMSbEGcxdrulskDYIrlmk4lARapCGES0JtBgRSNsGTBAlpRiDHuhU5TVjny1EpCku+TsTQVAOdSzjZAl4XeA5UoEvRKUlwKs4DnTOHp1gSqpSFNocvGHej8nDJSDhxAdpqsdhO0ZcoIfSETZUqFRTazedYg5tzITagMLiYgqSCaBSCACBk7EB9wjQ7TZAquR2in+xFMt9gVJtKZyl4gWSoTFFkpLMUgUS2pGQJNWhl2ROsTFmDlzwDa89mcZ90+unCkTAMjXgaH9PjGr2dHWKUpmAoHzLHNmpV4gOld3iZKUlsxTjoYW05Y7jCJgzhd4e8Vy8hCrVLYkHMODyLQm8PeK5eQjZyr/APZLZ8QnUL45QdwwBxFT6uwLMCXjWbLZylISCGyHtGjUofZ0JjLPscmJSLRi/qlsQCTkrJo1NU1wCWHapiBfY7bdxbwjDL5OnD4oSzWibYlqTODyps5a0zQzAzFOErDAA0NfkHi5y52mu6IDpNdq7RZlSJZGJXV1JZgFpUS9asIjupvIMops6C/srWsmhLnsOA+Yqc6wziUsE4JmzkaInLahdldpu8wTNtL0DbqRVLotq5zzlpwqWapFUukqlllNU9gltAUxP3cpxiO+M8q1wkSckYmBSCHPKCJiXwjV3O6jN9bIElTRQ0pnT/ME2a2JKXGZ8T8i0GMK8FTVNTjvOcVy9pACypgfZZ9uIvXuibG0ntDVmeg0qC5DvFfvmelwk+2pWT5gKqaHICK0WzFvWCgsaCtdfr5xkd6zD1q0y3xrU5Kfawg0AbNy/ICNHvK2JlJUS6WD61NdtIyqVNVNnJKiBiW5AIYB3L8ni8GPlv0meiVn6m0oxskqCgAS5Vq4AJYUzO6NYsqnFYxyXYpxnpnBNErCg1EBCSGAOTYXGe3nrFhmZReSfHVhuhFSeUWBEVe47cGKTRQJB/eLImels4ht9FLgOaqFz7ckaiAzaknIwqeJaZukFyFDviGtU4AgjUiDpKoUq7EokwLed3onJwrBI3Fj3wqVMh8LhoqC6PXd1dnSmtBhLl6p7JryaBb4s7iLBZZOBOF3qouze0So+ZiLtigrGBmksSzB2BptoRlt2iAtsD6cWHq7Qo6LD88j+/OK7ePvFcvIRpH2i3e6MWqSa6sxeM3vEesVy8hGmNc+c1WjfY9PCEWglQT25WetFuBq9RGniYQp0lJIp2s3O/INsYxln2SN1dp2lSGOo7Mxzv0pGohRPtBjmMq7SRtr4iMc/k38fxh+UpbviB2lu1wBfLlWEqtLNjrXm/KEotbkgrS+gCSFeJrXWALUVCSp0mYvApsTKKlHFhAY1LtuybKDa0Z0ZsiupmpKQlCZ9oSntGqeuUQRzp9V6cLVK9kDCe05zFGy2UB5xI9HJYVLKHVillCJmNwrGJaCSXfMkqzzJ1i0iQlSAc6N3UibyJlqMotdttzsgo21SSS5aiXf+WFSr2nyletAYjNJAJO8OfOLfeliSJyAKOlQpur9cYr97XV1hw6AV+uQgxGWW3K6SrKsCO0acnLVfnClylBXWTDiXXIlgDm3NiTAl3XelG+pIJbbtg22n2TuPdTfQxVqZVa6WW0mV1TOpZwgbdWH1rFQmWRMo9WEdZNV7SRiwp1Cdqt7Hc8WG/LciXNCnOMBmzUWfJLsgHVRHAGA5a5swHq7OlIU7gILKzJBWrLnQ0i5wxyu6jp1sVLos4iPZlpAEqUQanUFeeTsalzF76EXgJkhGbp7JcuezRydaMecVE2SUgf/AEGUlnPVynVMO7sqwIO8muyDeit6oROMuXLCEL7SXUVKJA1OWWgGkaVGN1WjzbM5xpLKAz27AYjV37NT2V0PGhiWlTnTAarAFqjLbfaIxT5xPrSkaYR+7vCrosdqQCozVTO0oAEaBRAbuix3dYAlTd0T91WLAlix7SzyUtSh3AtygqpdIe6LtmrIVMoBp+8WY2akPIIEKJiVXLYJKWh1K46YIGXNOg8WhjZVqtRTRKStRyAIHEknIDma5GIayTZ6FdXOlgpWqYUrQfZKlLmYVBRcipAUNgpErKU9fqlITa1Ml/6a91T4RSbVO6W2XEhQIzB8oxC90tOWNhaPoDpOkFBO4xgl/wD/AOmb/eYrFj5F0+yyYQifsxy3cE5hQGWWe6NDl2xmwl3AHtHaHqSSNKEvTuzD7OkYkzQFYTiSQXbIHXKL7MCBv0FWw9pgWfU4dj7aRl5O2nj+KXRbwkkrapzIFaabNkG2eYBVtHFMnzaKvYLOsJGKoqWUCDUmuHKubFjtiZkq6pDuVAZBq8BGcaWjsXVzVrAJCkIBbTCuYXI4K8IlLDMKkhn/AJj3qJEZra+lywsjqlsaVSdpavfERbOm1pUlQTQCgYEFt+/OHqn68NWt8xAwqmKSClVHIGYKT5+EBGzpYrKhhzJcN3xhFsvicsupSiRUGG5t9T1owGYspzZy2v7xcwLK4xrBt8lRIlTAWJ1bMvSAL9vFMpGI1KWYPmTTSM6ucqKxXDh7R5Vg28bRNtC/VpUcBYMKHR3NMo0mLDK/xyr+WXwYJSiXcAdriWcHjAFotsxZaYpSzkynPcnLwg4dG5lDMGDUpSAtQrk7hI5mkJOKUcMnq5RBoubOlKmZUYA4UchrnFcM+QoaX79baCWlIWobHCiEo4O/CFy58pIxy1TAp6K6tGjElus3gZ6w6lU9LzJtpVhzZBKlK4OMIG+ohH8anzC0lDbz2mG8kBPMiGTSLhvMTZQUklt4YvkdusTdivKWlQcFtToIy7o/esxC8E6Y6V0qpISDlQZ14bIsa5GFWFFaONB4EeURY38f7cNMMyUll404dC7wVZrzlL9lYfYaecZQqZMTRSCODqFMzQv4QTZLQvQDiyn7oVjf8bUrUQRheh2bOIhPpBBFaVca7mik2KRbS2BKmpwrlU0gwG2JqqX4/wCd0L1TcdLTOm0JyhmZM2RHJtiqOhT6g6b/APEe+nP/ACLcZjs02fzaxKPYfJXSOmKo0RvpzZggF9XPDLPm0KVaqU4xadoi/Z7yuQ8ow/pAf/pm/wB5jUL5tU1CVJwApdRSStixJLEYdpjLL7U8+YdqjF4s86tv2bzUhE4KyKk8+yqnlF1XMVhYpbQPiKTscb9o7xGddDZuFKv7wfAj5xoljWlSHXUcicmLA88oy8k/Zp47+qXsGFYBeoAxac2L7Il1yUpA+v8AUQd1z3AzcsHwkZEgVJNKPUkxOS0OG+jBqaCsXzV0sktk+fPbxirzreUhSFoSoH2nTUBqANlU+cXa8rI3Ong+bRW59xTFCiaV1rx4RHs6vH5ZJzFHtlSo4QHJOwAPl4QwpJIJYO9SA3hFvmdHJgBHLac/284D/wCPqxHET7TbgGcnhh8TDmR5+TH+K7ZZCske0XG6HLRZrQmi5qZewKnBPgnMQiZa1CYTKnIABIAVTI0PaFeMdbLxtCaqlormpCEkK+LEkkPG024Mru7eTbDhV250sKOaT1iuQpkdnjD4kyZblKFFv51khKd6Uo7QJ3l+ER38UUph6sAZBSAw2+yMuUS93XwoUxNUNhEnDSjAMKcQ9YBNIxVqWXVKQgHLGkFRH3pilN4GGJsycoesClDcT3sHHhEtMtE9aqYVkO4MuUrwZx/mPJpnIbDKQhWihJlIV+Zik/dEUnSHFkDgpI07DgKfYQ7DvfdF1uG8pipYVMBCkslRIbFsU+Rp84rYtVsxP1hfP3ksV4YqRJ3Re8wTU9dMSyiEH15U7mnYSVAF2qWgqsM7hdxdbNbSdpfZEnYbWEEHBk+m4D5RFJut6gq5qPk8OJuRZNFHhpGe3bP+jjpZv+SLOSsstw0FKMNkPIvJa2xHsireXdFfk3IsH2iYm7DYCM4Vy2zz8m+NDwoGB5gYvtHl/swWmS0M2lIzgYgpsyBJkwAPHtrnARU+kXSFMsEO52Qx0A6V3lmBpGeXqfWr4/IQXb7UqYSSYCvH3iuXkI0kZZXYiw2sy0Yk/wBdd/Zi6XL0mQoBJdJArlt26ZmKH/1ff/TDCVNCuMoxysbld15bFUAwhOJRpvcfsOJiesU3InV24NujDbn6QLl0fgSTThWkXe6+k4mTCEqYANX2aMHG05d0Z3HTbGytAXN7SBRhjOX9vyJhu1FABYgPXLaak74qpv0KmpAzGN3NGYJz4mGbw6QAJbEgA5NU8OcZ+rWaT9ona0INB2dRXNxTTnFL6W3n1CCAoFak0A2kYSeQc90MXp0nCCCCk4U5PRy2menNzFHvW3qnLxK7orDDln5M5rgCDC0TCC6SRwLeUNw4mWS0dDmEIt0wFwrvAI7iIeTek4VCgk7UoQk66hL6mGOrhWGJ2vVOTrxnLDKmzCNhWojueBcf0whcxFIQhFDDia4KGkeNspCky6RykGANl6H3wmdIQSRiZlcRQ+PnFokThGB3Fe65C3Tkc0/PjF2sfS9JzLHURFxa45TTVpU5MOdYIzqzdLEnWDR0nT/UOETYvcq6T7UBrEPeV5JSDVqRTrz6XpFAXimXv0gmzaOw3QTFNykWPpJ0rCXSguYo1otapinUXJgZao8SqNJGVtpycqkN3h7xXLyEJmreFXh7xXLyEOJd/wBX3/0wPBH/AFff/TA8MFAxwURkY8AhU0VPGAHEW2YMlqHPe/nCFz1EuVE84ajoD3SlLJzLx4DHkdARxKXghoZlqhwzImqh0RzQ2FR7ihK2IRKcF48ADUjwKpnHBUNNryOMJWqG+vEMniS0MnN4WpTk7IQkQA5KUrQkc4LkKVqSecMIRDspTQqqQ8U1jimOklzDy0xKkfNFYamKgqcKwEsViozpKjD14e8Vy8hDCoevD3iuXkIonkq0FIZkkO9Q+6Fel/BL/CI6OgDvS/gl/hEd6Z8Ev8MdHQB3pfwS/wAIjvS/gl/hEdHQB3pfwS/wiO9L+CX+ER0dAHvpfwS/wiO9M+CX+AR0dAHemfBL/AI70z4Jf4BHkdAEvc0tMxJMxIbGhAwhIIK6JLEFw+dRlq9C02OSpKFJSQF4wHSg1wpVL0oGJfPdHR0Iwt62dKJZWlCRhm9UQQFOcONwQEsBQZVfSIf0v4Jf4RHR0MnemfBL/AI99M+CX+AR5HQAoW0/0S/wCO9NP9Ev8Ajo6AbepvBQySj8Ahf8UXsR+AR5HQaGyTbz/TL/AACEm2fBL/AI6OgDz0v4Jf4RDM6YVEk5mOj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AutoShape 6" descr="data:image/jpeg;base64,/9j/4AAQSkZJRgABAQAAAQABAAD/2wCEAAkGBxQTEhUUEhQWFRUWGBcYFhcXFhgYFRcdGhcXFxgXGhgYHCggGBolHBgYITEhJSkrLi4uFx8zODMsNygtLisBCgoKDg0OGhAQGiwcHBwsLCwsLCwsLCwsLCwsLCwsLCwsLCwsLCwsLCwsLCwsLCwsLCwsLCwsLCwsLCwsLCw3K//AABEIAPYAzQMBIgACEQEDEQH/xAAcAAABBQEBAQAAAAAAAAAAAAAEAgMFBgcAAQj/xABAEAABAgMFBAYHBgYDAQEAAAABAhEAAyEEBRIxQVFhcYEGEyKRobEUIzIzYsHwB4KSosLRFUJScuHxFkNjJDT/xAAYAQADAQEAAAAAAAAAAAAAAAAAAQIDBP/EACIRAQEAAgICAgMBAQAAAAAAAAABAhEhMQMSMkETIlFhBP/aAAwDAQACEQMRAD8AxaVLThxKxe0wAbY+se4ZXx/ljkj1X3/0x4ZULZyPcMr4/wAsdhl/H+WPerhC5cGxp6RK+P8ALHNK+P8ALDWGEvDIQEy//T8se4Jf/p+WGpSScoL9GhbPQdpXx/lj1pX/AKflj0yYamS2hkX6r4/ywZKtstMoy8CiCXchLuxDu3DuO2IzDrHkASky3y1AjBm+SUBu0VApZsLO3CHl3nLKQDLJIShIKmUWQG1yG4fs0KDDicoAc9V8f5Y89V8f5YHjoAI9V8f5Y99V8f5YGjoAJ9V8f5Y9aV/6flgYQoGAHmlfH+WO9V/6flhpoSYAf9V8f5Y71Xx/lhiOaAH/AFXx/lhu1SglRAqBtzhtoIvD3iuXkIAcke7+/wDphRhEk+r+/wDpMe4omrnRQhEw0hEyZCOtg0NkGPUohLwRJaGg6lhpBiFQETDgmQVUr1SnMMzqiOmTdkNqm0aAjCkx0LaEKEMngglCGgcCFuYA8wQoIh+zyHgqZZmH15NC2ekRHQ8uXyMNEQyegQtKY8lpghAcQjhtKYV1BMFS7P8AWzjugmVK0Of14GFtXqiDLaOCYkrTIZ3gaXLzEPZaDKRSF3j7xXLyEOLltDd5e8Vy8hAVKlD1X3/0wkiHrN7o/wB/6YbaFThgpjxofUIbwwy0Q0LQI9SkwTZ7O5aFaJNmUS31guz2NSiwqfrug6Td5GYZjXaz57B/qLvcHR1QImLASFJ9kEuHFArTLZtMRcm2Pj/rO591LSHUGd25ZwNNsxQWVGvzLglKUHlgsHaqt2ZzA3iIS/ejBVVOpAG2tHPe/KFM6d8cZoVVhConb46PTJQKlCg1bxiFKY0lY5Y2GofsySTQOYaAc0qY0Xol0LWwVMcKUzjZuh0YzdQF03LNUXw98WSX0TWoB6bh4xoV3XClAAaJRNgAoBll9d0ZWt5hGGXxcKpaykhwK7y5L8wfMbYgbVYmjd7/ALkxDEB2kl+IZlJ5jLe0Z9bbo0A4ft4FuBipknLBn6UtBCN0G3ld5Sd0D2eU/HXeIvbLWqLs42ZGC5kl07w7fPubwhqzJ0PL5cD8xBhQdeLCmj+Iia1kBzC+edP9w0LPrzgmfLrTKhGyuXzh9MnsuNo+vrbAnXKOtFnpyLRE3n71XH5CLNMldnfp4fKK3e/vl8flDico9kH1X3/0mOSY8lD1X3/0wtP+IKUeLEciWGNIcCvrbC5Moq+W+J2ZFlkFamG7/cXqwdHQntGimG8D4m27BqecPdErhAaYoBz7I1LZnLLR6DXM0uqrOEgH+YmlWqdlK0HICIt3WuOOoqNjukImJE1KmyDeyogKWUuC+PNVeAJqTeJVlIRQZBimgYbvrSGbzsgl2ZZzUhKpgOuJIKwsbGIfdEyiUpQxYgA5y46GDSvZHJkhhhIOdAXIyzIJYcM90cuw07SQpzk23XcaeUSsyQnATLodSMyXdvrbDMlIDkJLhmJAAVR2IGm9hE5KlRNrubGO2yqYVDCdmpKtSXy784xbpJdRs09csggOSnhpH0OhAVUYmOYIY83yjMftduwdicNHSo86eRh472nPVir/AGa3L19pMxQ7MljXVR9nuAJ7o3KxWVopX2YWHBZUFveOsn+49n8oTGhSBSNMmeM1Cky4dRLjgIeSYlpsNapLxVbwucYzSinplXOh0OoP0LkusCWuz4g2uY3H68zAGbX50dxoUw7TGre1tptyfvjNbXIMtbH/AH/mlRuj6Fn2YLS+ShmNhFK99DsOwxnfTTo/iClgMczu0xb0lgDy2VcqcsVHlEKG4v8A5Hg/EQalTjYXYnvIPeR37ojrOggtl8iD5gxIlLtSh/15uIKMTNsTlup3n93g2xVQQdQdKZfXcIHmhxnXI+FfKCbF7BfUD9/riYN8HJyZm1SDqzd3ZPyip3x76Zxi2rPZO5/2Py7oqV8+/mf3RWLPyEyz6r7/AOmPJZrHIPqvv/phADRVZwUhJDDPziUuq7p0xQElIJGpISBtJJ+qxF2cPWtGpWrvGm9FLtMtCFgOlQcqpkQ/eGfnGWV00wm0ddd422zgqmWIzJaHxqScgMyCHcARdrhvWTa0CZJIIBAw/wA0twFMobS2lKZ5xO2dqYnDMz5bQYH/AOJyZk70kGZKmEh1SZhl9YE6LTUKByyffE7jTk3eaSuVNS//AFTQN3YV4w7dE8qlSi5SSlKmJSSoKS7MQ59rMbBwiv228VybfMsS1zF+kSwZCiUtJxpmYkrp26oJSRtYxaU2dKZaUJyQkJSS2QASmueQg6E5FqVoW0AG7d4w0tOx89PCG0ymSlJVtL1pRs4XZRViaf6/eAxIRhGg4fOKh9oti6yxTh/MBiG9i8W+YKUiFvpAWgoOorwh75LW49uOyiXKly05ISlPJKQPlE9L4REXeYmBANFAw6mGHhyWYdEOGEmFEwoJhGDmS2LjmNuw8REdeFlCxtB/b6ETikQNNkbOYhGxXpHdBlTmHsryO/8AlPy+7ESo0L/R+hGudKbo66SoD2gCUnY3+W7oyO3hmOTliNigSFDvSfCKlL6eLXXL2h+YCo5h/CPJE8O28U8DDal9kgUI7SWzBHyz7xAiZwoRkYek70PtSmxZMQeX1WKvex9cvj8omLXPOF9n7Mfn3xDXofWr4/IRWLPyV4j3X3/0x6ka0MeI919/9MKCqNFVEWLohZOsmo7LpSXNC4yYuN7DnG0WO7ZYS5QkKOZCU4jlVyK5axlXQxE+S81MkTEezQ1oS7VDuT4DZF/uzpRJWrCUlBz7QY5U3Rz5dunCTSwyJKa4XLDJSjU7HanIbImppCUimgpENYrWk1SoMNQ0LtV4BTgFvAbdsL2ivVQvtBndVb7JawSwIkqeqQMSyDxKZkz8Ii3Wa04wQ1XrzGf1viO6RXcm0yVyVE+sZlBnSUqCga7w3AnKAuj95Ey5ZIGNSe21O0FM+3Q6nOHbwUnKYNrL+DKy4w6i1K60JJHsVO0KJYjR+wYSlZS+IVNd2YpEZaJgStNQCpKqq/mOJJYAhuyCpv7oUqtLBKtL0B5wFb1VP1RjAvpeE7XFDmKbSNYj71vgJllSzhz48H2w5z0LNJ+6ZmUTiTSKH0ZvZC5aSFOwHI7Dzi1SLU9Yrqp1wlHjgYDROh3rIZC0Kh5KojhOhwWqA9DwYbmqiOmXkkaxG27pLJl+0oDnAEraIx3p5YTKnOKJUpJDZAtRuQb7hi2TumqpqsFml4ztJZIiB6U3faJsvHOWimSEhgHdqmudPvQ02qXMUx8fkf3gBCqEbK/L9oXMnU4QGVZHTKKkZWip8xwfrT/cR15e8Vy8hDpXSG7y94rl5CKibXqD6r7/AOmH7vlYlpGjjbtA8y8DJ919/wDTDtmWxBeFRj22G6Fy5SAlDEEdkZEigBY10gC8ZcqeWWliP5qVLZhvqkUL+Nrw4cdAwbC7ZihhlV7KJcKfiCx4jFGX48nR+TBZDKnySVSZhUly4dwM8/8AEGXf0vIUBNbLMf71iuWK8sROLhu2ZRJLsCFtTOvhEWf1X+4tBsVuSsDCcxSnA7oOsF1BIYbVNTaomKTcNyzQQyyEu4Yl8g24RecExEv2nGriuY1H7QpNH2BvK2qCSwSNmIkksdcm4ViNn3ywSXdTZZFyAovWnsDKG+k6kJSSoBsy78uy7HnsjOL2vFSzngSWZIzybT6rFTHdK5aiwXn0yJLJDkMBsGT/AFugeUmbalhU0sipCQwG08PGKt6RgPs13/VIJTfCsOEFvryjbHHTDLPfawWhZlKQbOpkAhxqonNXdkD84nLp6bEKwThhaj6EjPxikWW8GGIZJqX2gfuU98JlW3rCykudwLl/nBcTmeum02O9goULxLSLQ8ZJdVoMosCaM6DmM9I0a6JuNIIOyI1prLtLzZrCIK9r+TKBL5RK2iQSmKVel1VJU5aEaGvDpDOmFQRQHvgOzWRL4pyio5tnBc+UERAWy3VNWHjFTnpNmu17sN5pQAEgJEKvC9EzEKSrUNFDsxWt8MuetgHKQci7H2cqHuhpdrbWYmmoDcqB4r1T74gbwLTFb699T4vAajD9rW5d3gYxUYXt4TQ8I9vD3iuXkIQrKF3j7xXLyEMnD3X3/wBMcZSsOIBxtZwOMO2eUVS2Ac48hnk0Td22WdLOKXmc0lLg7in5ioibZF44XLpWSsnMxd7NelnmWaRLn2pSZUogqs/UpJUpOLCUzUpBAOIjtE0MNz7rlKAM2ykKVrImYB+GYFAV3x5IumQMOCzLUTl1sxxxIQkPE5WWd6a+PDKXrav2GSs4poSrqwalqD6LRdbtsEwh9FDbtFNOESF1dH1LcTVKSn+hASlIowZLHxi23L0b6iXhCiUfy4vaSGFH1ETldrkuPYbozZylIxEukkeP7NFktknEkpFMQIepzDPEZKRhLA+0tZ7wqncIkMZwZt7I5FSUnwJiJDrOunSlzJQIQR1gCglnxAALOFsxx4xmdjtWGcla37KgS1CG2PkY27ptdiV9UQCCnFhwqKAHATnuYUjO79sswHCpCZu9YeYPvhjpq8aY36Rcbb7T6Qt9WmUskylTJqlErXMmgBTMwHZpxOpiDibm2aYElCZIQCxUaqUd2I5DcIh5iWUX0i8Zr/WXk3b1oTIW0tQ/qIb7oJPmnujQbhlypcsS5yJgxGWtMySO2lQAo5BZxrvpURULnsTmW4oAVcSp2A5AfREWOyTLUgBCFMBk4BI5w7Sxw9lln3WhYmTCCjGrEkKU5SGYEk6nOJroFLdKku+FTPFXkWKYv3yit9CaDkPqkaL0Nu0S5dEtiOI/XARGV3WuOHqlJllYGKpe1jJdovNpyiHm2dzEWNIyy+7FgSVKoB3ncN5iOu/oypQWVsFTEHq6uAdAdmznGjX70eEwBWHGUlJwkkBnBLAakBn3xW7XY04sch0kZpBJbaCKgl3hzcLXtwkJdvsgWJmO0S5olCWuzJcS1lIIDsHOZarZxBWy5UqkhKkDESojanEokJB3BhC5l72tOcmWviFJPgowP/FbVNQSBLksSDhS5G/EsncctY19uGH4bKpl+XT1LOc8hqd/CIYiLv8AwFSyVqJUo5qU5J2Z1iqXnZDLWQaOHHkfEGFKM8NI9cOXh7xXLyENrhy8PeK5eQimaZ6L2YryJdK3YJUonsHJvntjVbsukBJ9UU9mooV7QwBIJoc+6KF9mjAzCdtGz9lWR0MarZrEFBlNgZJIxFzXKrhq58Iwzv7Orxz9SLBYZawFNSm3ursau8QV6AhJfCOOz6EO3LLBCinLGpR2haiSqWf7Cye6Jj0EKoSQ+xteIgkV7ArFdoSoqUQT2S2zTPug+0S6QPd6yQH2AJO3DQk7C/mN8LnBv8eMFuh2hJ9hWVpwKbCVFjQEEFLE7e1y3wWlJSg4yAc2JcdmuYrCba4KSBlQVIzB2aU8ofAJSDQEhwCNzjcP8xMqqGvAtLVjw+y7gMmm3Z/rKKkLtftviCi7p4abvltjQJtnGAjPstXM6F95ir2RIQkpFFIpyJpxoCOMPZThDG6kvRLULnLUEhu/vjMekVhe1qQjVjuFKk7BGvWmWoFCiwxBThquU6kHLOm0jZGc35ak+lqABBTVZTqUhwnE7s7UGpi8Gfl5PdHbNitRQ4KZMsISBnkAVHYSRxoIvCbCKUik9AZvr1unDiSDU9okKLvkNdkaXJluIrJPjMSbEGcxdrulskDYIrlmk4lARapCGES0JtBgRSNsGTBAlpRiDHuhU5TVjny1EpCku+TsTQVAOdSzjZAl4XeA5UoEvRKUlwKs4DnTOHp1gSqpSFNocvGHej8nDJSDhxAdpqsdhO0ZcoIfSETZUqFRTazedYg5tzITagMLiYgqSCaBSCACBk7EB9wjQ7TZAquR2in+xFMt9gVJtKZyl4gWSoTFFkpLMUgUS2pGQJNWhl2ROsTFmDlzwDa89mcZ90+unCkTAMjXgaH9PjGr2dHWKUpmAoHzLHNmpV4gOld3iZKUlsxTjoYW05Y7jCJgzhd4e8Vy8hCrVLYkHMODyLQm8PeK5eQjZyr/APZLZ8QnUL45QdwwBxFT6uwLMCXjWbLZylISCGyHtGjUofZ0JjLPscmJSLRi/qlsQCTkrJo1NU1wCWHapiBfY7bdxbwjDL5OnD4oSzWibYlqTODyps5a0zQzAzFOErDAA0NfkHi5y52mu6IDpNdq7RZlSJZGJXV1JZgFpUS9asIjupvIMops6C/srWsmhLnsOA+Yqc6wziUsE4JmzkaInLahdldpu8wTNtL0DbqRVLotq5zzlpwqWapFUukqlllNU9gltAUxP3cpxiO+M8q1wkSckYmBSCHPKCJiXwjV3O6jN9bIElTRQ0pnT/ME2a2JKXGZ8T8i0GMK8FTVNTjvOcVy9pACypgfZZ9uIvXuibG0ntDVmeg0qC5DvFfvmelwk+2pWT5gKqaHICK0WzFvWCgsaCtdfr5xkd6zD1q0y3xrU5Kfawg0AbNy/ICNHvK2JlJUS6WD61NdtIyqVNVNnJKiBiW5AIYB3L8ni8GPlv0meiVn6m0oxskqCgAS5Vq4AJYUzO6NYsqnFYxyXYpxnpnBNErCg1EBCSGAOTYXGe3nrFhmZReSfHVhuhFSeUWBEVe47cGKTRQJB/eLImels4ht9FLgOaqFz7ckaiAzaknIwqeJaZukFyFDviGtU4AgjUiDpKoUq7EokwLed3onJwrBI3Fj3wqVMh8LhoqC6PXd1dnSmtBhLl6p7JryaBb4s7iLBZZOBOF3qouze0So+ZiLtigrGBmksSzB2BptoRlt2iAtsD6cWHq7Qo6LD88j+/OK7ePvFcvIRpH2i3e6MWqSa6sxeM3vEesVy8hGmNc+c1WjfY9PCEWglQT25WetFuBq9RGniYQp0lJIp2s3O/INsYxln2SN1dp2lSGOo7Mxzv0pGohRPtBjmMq7SRtr4iMc/k38fxh+UpbviB2lu1wBfLlWEqtLNjrXm/KEotbkgrS+gCSFeJrXWALUVCSp0mYvApsTKKlHFhAY1LtuybKDa0Z0ZsiupmpKQlCZ9oSntGqeuUQRzp9V6cLVK9kDCe05zFGy2UB5xI9HJYVLKHVillCJmNwrGJaCSXfMkqzzJ1i0iQlSAc6N3UibyJlqMotdttzsgo21SSS5aiXf+WFSr2nyletAYjNJAJO8OfOLfeliSJyAKOlQpur9cYr97XV1hw6AV+uQgxGWW3K6SrKsCO0acnLVfnClylBXWTDiXXIlgDm3NiTAl3XelG+pIJbbtg22n2TuPdTfQxVqZVa6WW0mV1TOpZwgbdWH1rFQmWRMo9WEdZNV7SRiwp1Cdqt7Hc8WG/LciXNCnOMBmzUWfJLsgHVRHAGA5a5swHq7OlIU7gILKzJBWrLnQ0i5wxyu6jp1sVLos4iPZlpAEqUQanUFeeTsalzF76EXgJkhGbp7JcuezRydaMecVE2SUgf/AEGUlnPVynVMO7sqwIO8muyDeit6oROMuXLCEL7SXUVKJA1OWWgGkaVGN1WjzbM5xpLKAz27AYjV37NT2V0PGhiWlTnTAarAFqjLbfaIxT5xPrSkaYR+7vCrosdqQCozVTO0oAEaBRAbuix3dYAlTd0T91WLAlix7SzyUtSh3AtygqpdIe6LtmrIVMoBp+8WY2akPIIEKJiVXLYJKWh1K46YIGXNOg8WhjZVqtRTRKStRyAIHEknIDma5GIayTZ6FdXOlgpWqYUrQfZKlLmYVBRcipAUNgpErKU9fqlITa1Ml/6a91T4RSbVO6W2XEhQIzB8oxC90tOWNhaPoDpOkFBO4xgl/wD/AOmb/eYrFj5F0+yyYQifsxy3cE5hQGWWe6NDl2xmwl3AHtHaHqSSNKEvTuzD7OkYkzQFYTiSQXbIHXKL7MCBv0FWw9pgWfU4dj7aRl5O2nj+KXRbwkkrapzIFaabNkG2eYBVtHFMnzaKvYLOsJGKoqWUCDUmuHKubFjtiZkq6pDuVAZBq8BGcaWjsXVzVrAJCkIBbTCuYXI4K8IlLDMKkhn/AJj3qJEZra+lywsjqlsaVSdpavfERbOm1pUlQTQCgYEFt+/OHqn68NWt8xAwqmKSClVHIGYKT5+EBGzpYrKhhzJcN3xhFsvicsupSiRUGG5t9T1owGYspzZy2v7xcwLK4xrBt8lRIlTAWJ1bMvSAL9vFMpGI1KWYPmTTSM6ucqKxXDh7R5Vg28bRNtC/VpUcBYMKHR3NMo0mLDK/xyr+WXwYJSiXcAdriWcHjAFotsxZaYpSzkynPcnLwg4dG5lDMGDUpSAtQrk7hI5mkJOKUcMnq5RBoubOlKmZUYA4UchrnFcM+QoaX79baCWlIWobHCiEo4O/CFy58pIxy1TAp6K6tGjElus3gZ6w6lU9LzJtpVhzZBKlK4OMIG+ohH8anzC0lDbz2mG8kBPMiGTSLhvMTZQUklt4YvkdusTdivKWlQcFtToIy7o/esxC8E6Y6V0qpISDlQZ14bIsa5GFWFFaONB4EeURY38f7cNMMyUll404dC7wVZrzlL9lYfYaecZQqZMTRSCODqFMzQv4QTZLQvQDiyn7oVjf8bUrUQRheh2bOIhPpBBFaVca7mik2KRbS2BKmpwrlU0gwG2JqqX4/wCd0L1TcdLTOm0JyhmZM2RHJtiqOhT6g6b/APEe+nP/ACLcZjs02fzaxKPYfJXSOmKo0RvpzZggF9XPDLPm0KVaqU4xadoi/Z7yuQ8ow/pAf/pm/wB5jUL5tU1CVJwApdRSStixJLEYdpjLL7U8+YdqjF4s86tv2bzUhE4KyKk8+yqnlF1XMVhYpbQPiKTscb9o7xGddDZuFKv7wfAj5xoljWlSHXUcicmLA88oy8k/Zp47+qXsGFYBeoAxac2L7Il1yUpA+v8AUQd1z3AzcsHwkZEgVJNKPUkxOS0OG+jBqaCsXzV0sktk+fPbxirzreUhSFoSoH2nTUBqANlU+cXa8rI3Ong+bRW59xTFCiaV1rx4RHs6vH5ZJzFHtlSo4QHJOwAPl4QwpJIJYO9SA3hFvmdHJgBHLac/284D/wCPqxHET7TbgGcnhh8TDmR5+TH+K7ZZCske0XG6HLRZrQmi5qZewKnBPgnMQiZa1CYTKnIABIAVTI0PaFeMdbLxtCaqlormpCEkK+LEkkPG024Mru7eTbDhV250sKOaT1iuQpkdnjD4kyZblKFFv51khKd6Uo7QJ3l+ER38UUph6sAZBSAw2+yMuUS93XwoUxNUNhEnDSjAMKcQ9YBNIxVqWXVKQgHLGkFRH3pilN4GGJsycoesClDcT3sHHhEtMtE9aqYVkO4MuUrwZx/mPJpnIbDKQhWihJlIV+Zik/dEUnSHFkDgpI07DgKfYQ7DvfdF1uG8pipYVMBCkslRIbFsU+Rp84rYtVsxP1hfP3ksV4YqRJ3Re8wTU9dMSyiEH15U7mnYSVAF2qWgqsM7hdxdbNbSdpfZEnYbWEEHBk+m4D5RFJut6gq5qPk8OJuRZNFHhpGe3bP+jjpZv+SLOSsstw0FKMNkPIvJa2xHsireXdFfk3IsH2iYm7DYCM4Vy2zz8m+NDwoGB5gYvtHl/swWmS0M2lIzgYgpsyBJkwAPHtrnARU+kXSFMsEO52Qx0A6V3lmBpGeXqfWr4/IQXb7UqYSSYCvH3iuXkI0kZZXYiw2sy0Yk/wBdd/Zi6XL0mQoBJdJArlt26ZmKH/1ff/TDCVNCuMoxysbld15bFUAwhOJRpvcfsOJiesU3InV24NujDbn6QLl0fgSTThWkXe6+k4mTCEqYANX2aMHG05d0Z3HTbGytAXN7SBRhjOX9vyJhu1FABYgPXLaak74qpv0KmpAzGN3NGYJz4mGbw6QAJbEgA5NU8OcZ+rWaT9ona0INB2dRXNxTTnFL6W3n1CCAoFak0A2kYSeQc90MXp0nCCCCk4U5PRy2menNzFHvW3qnLxK7orDDln5M5rgCDC0TCC6SRwLeUNw4mWS0dDmEIt0wFwrvAI7iIeTek4VCgk7UoQk66hL6mGOrhWGJ2vVOTrxnLDKmzCNhWojueBcf0whcxFIQhFDDia4KGkeNspCky6RykGANl6H3wmdIQSRiZlcRQ+PnFokThGB3Fe65C3Tkc0/PjF2sfS9JzLHURFxa45TTVpU5MOdYIzqzdLEnWDR0nT/UOETYvcq6T7UBrEPeV5JSDVqRTrz6XpFAXimXv0gmzaOw3QTFNykWPpJ0rCXSguYo1otapinUXJgZao8SqNJGVtpycqkN3h7xXLyEJmreFXh7xXLyEOJd/wBX3/0wPBH/AFff/TA8MFAxwURkY8AhU0VPGAHEW2YMlqHPe/nCFz1EuVE84ajoD3SlLJzLx4DHkdARxKXghoZlqhwzImqh0RzQ2FR7ihK2IRKcF48ADUjwKpnHBUNNryOMJWqG+vEMniS0MnN4WpTk7IQkQA5KUrQkc4LkKVqSecMIRDspTQqqQ8U1jimOklzDy0xKkfNFYamKgqcKwEsViozpKjD14e8Vy8hDCoevD3iuXkIonkq0FIZkkO9Q+6Fel/BL/CI6OgDvS/gl/hEd6Z8Ev8MdHQB3pfwS/wAIjvS/gl/hEdHQB3pfwS/wiO9L+CX+ER0dAHvpfwS/wiO9M+CX+AR0dAHemfBL/AI70z4Jf4BHkdAEvc0tMxJMxIbGhAwhIIK6JLEFw+dRlq9C02OSpKFJSQF4wHSg1wpVL0oGJfPdHR0Iwt62dKJZWlCRhm9UQQFOcONwQEsBQZVfSIf0v4Jf4RHR0MnemfBL/AI99M+CX+AR5HQAoW0/0S/wCO9NP9Ev8Ajo6AbepvBQySj8Ahf8UXsR+AR5HQaGyTbz/TL/AACEm2fBL/AI6OgDz0v4Jf4RDM6YVEk5mOj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8" y="4714884"/>
            <a:ext cx="1885942" cy="214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43736" y="421481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 smtClean="0">
                <a:solidFill>
                  <a:schemeClr val="accent2"/>
                </a:solidFill>
                <a:latin typeface="Blackadder ITC" pitchFamily="82" charset="0"/>
              </a:rPr>
              <a:t>Gregor</a:t>
            </a:r>
            <a:r>
              <a:rPr lang="en-US" sz="2400" b="1" dirty="0" smtClean="0">
                <a:solidFill>
                  <a:schemeClr val="accent2"/>
                </a:solidFill>
                <a:latin typeface="Blackadder ITC" pitchFamily="82" charset="0"/>
              </a:rPr>
              <a:t> </a:t>
            </a:r>
            <a:r>
              <a:rPr lang="id-ID" sz="2400" b="1" dirty="0" smtClean="0">
                <a:solidFill>
                  <a:schemeClr val="accent2"/>
                </a:solidFill>
                <a:latin typeface="Blackadder ITC" pitchFamily="82" charset="0"/>
              </a:rPr>
              <a:t>Mendel</a:t>
            </a:r>
            <a:endParaRPr lang="id-ID" sz="2400" b="1" dirty="0">
              <a:solidFill>
                <a:schemeClr val="accent2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000108"/>
            <a:ext cx="5120176" cy="53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523" y="285728"/>
            <a:ext cx="7286625" cy="78581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vantage" pitchFamily="34" charset="0"/>
                <a:ea typeface="+mj-ea"/>
                <a:cs typeface="+mj-cs"/>
              </a:rPr>
              <a:t>xx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dvantag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1136</TotalTime>
  <Words>665</Words>
  <Application>Microsoft Office PowerPoint</Application>
  <PresentationFormat>On-screen Show (4:3)</PresentationFormat>
  <Paragraphs>157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Advantage</vt:lpstr>
      <vt:lpstr>Arial</vt:lpstr>
      <vt:lpstr>Blackadder ITC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The Major Issues</vt:lpstr>
      <vt:lpstr>Major Issues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Marchiano</dc:creator>
  <cp:lastModifiedBy>Fawwaz Akdi</cp:lastModifiedBy>
  <cp:revision>171</cp:revision>
  <dcterms:created xsi:type="dcterms:W3CDTF">2014-12-08T13:10:36Z</dcterms:created>
  <dcterms:modified xsi:type="dcterms:W3CDTF">2015-09-25T22:35:51Z</dcterms:modified>
</cp:coreProperties>
</file>